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7" r:id="rId1"/>
  </p:sldMasterIdLst>
  <p:notesMasterIdLst>
    <p:notesMasterId r:id="rId39"/>
  </p:notesMasterIdLst>
  <p:handoutMasterIdLst>
    <p:handoutMasterId r:id="rId40"/>
  </p:handoutMasterIdLst>
  <p:sldIdLst>
    <p:sldId id="258" r:id="rId2"/>
    <p:sldId id="443" r:id="rId3"/>
    <p:sldId id="314" r:id="rId4"/>
    <p:sldId id="423" r:id="rId5"/>
    <p:sldId id="448" r:id="rId6"/>
    <p:sldId id="444" r:id="rId7"/>
    <p:sldId id="407" r:id="rId8"/>
    <p:sldId id="449" r:id="rId9"/>
    <p:sldId id="450" r:id="rId10"/>
    <p:sldId id="451" r:id="rId11"/>
    <p:sldId id="452" r:id="rId12"/>
    <p:sldId id="424" r:id="rId13"/>
    <p:sldId id="456" r:id="rId14"/>
    <p:sldId id="425" r:id="rId15"/>
    <p:sldId id="426" r:id="rId16"/>
    <p:sldId id="457" r:id="rId17"/>
    <p:sldId id="458" r:id="rId18"/>
    <p:sldId id="459" r:id="rId19"/>
    <p:sldId id="461" r:id="rId20"/>
    <p:sldId id="470" r:id="rId21"/>
    <p:sldId id="447" r:id="rId22"/>
    <p:sldId id="430" r:id="rId23"/>
    <p:sldId id="462" r:id="rId24"/>
    <p:sldId id="471" r:id="rId25"/>
    <p:sldId id="473" r:id="rId26"/>
    <p:sldId id="380" r:id="rId27"/>
    <p:sldId id="455" r:id="rId28"/>
    <p:sldId id="454" r:id="rId29"/>
    <p:sldId id="433" r:id="rId30"/>
    <p:sldId id="464" r:id="rId31"/>
    <p:sldId id="465" r:id="rId32"/>
    <p:sldId id="466" r:id="rId33"/>
    <p:sldId id="385" r:id="rId34"/>
    <p:sldId id="435" r:id="rId35"/>
    <p:sldId id="418" r:id="rId36"/>
    <p:sldId id="467" r:id="rId37"/>
    <p:sldId id="468" r:id="rId38"/>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33"/>
    <a:srgbClr val="00FF99"/>
    <a:srgbClr val="FF5050"/>
    <a:srgbClr val="81E04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3979" autoAdjust="0"/>
  </p:normalViewPr>
  <p:slideViewPr>
    <p:cSldViewPr>
      <p:cViewPr varScale="1">
        <p:scale>
          <a:sx n="65" d="100"/>
          <a:sy n="65" d="100"/>
        </p:scale>
        <p:origin x="724" y="40"/>
      </p:cViewPr>
      <p:guideLst>
        <p:guide orient="horz" pos="2160"/>
        <p:guide pos="2880"/>
      </p:guideLst>
    </p:cSldViewPr>
  </p:slideViewPr>
  <p:outlineViewPr>
    <p:cViewPr>
      <p:scale>
        <a:sx n="33" d="100"/>
        <a:sy n="33" d="100"/>
      </p:scale>
      <p:origin x="0" y="-10588"/>
    </p:cViewPr>
  </p:outlineViewPr>
  <p:notesTextViewPr>
    <p:cViewPr>
      <p:scale>
        <a:sx n="3" d="2"/>
        <a:sy n="3" d="2"/>
      </p:scale>
      <p:origin x="0" y="0"/>
    </p:cViewPr>
  </p:notesTextViewPr>
  <p:notesViewPr>
    <p:cSldViewPr>
      <p:cViewPr varScale="1">
        <p:scale>
          <a:sx n="61" d="100"/>
          <a:sy n="61" d="100"/>
        </p:scale>
        <p:origin x="-1698" y="-6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itchFamily="18" charset="0"/>
                <a:cs typeface="Arial" charset="0"/>
              </a:defRPr>
            </a:lvl1pPr>
          </a:lstStyle>
          <a:p>
            <a:pPr>
              <a:defRPr/>
            </a:pPr>
            <a:endParaRPr lang="en-AU"/>
          </a:p>
        </p:txBody>
      </p:sp>
      <p:sp>
        <p:nvSpPr>
          <p:cNvPr id="16384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itchFamily="18" charset="0"/>
                <a:cs typeface="Arial" charset="0"/>
              </a:defRPr>
            </a:lvl1pPr>
          </a:lstStyle>
          <a:p>
            <a:pPr>
              <a:defRPr/>
            </a:pPr>
            <a:endParaRPr lang="en-AU"/>
          </a:p>
        </p:txBody>
      </p:sp>
      <p:sp>
        <p:nvSpPr>
          <p:cNvPr id="16384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itchFamily="18" charset="0"/>
                <a:cs typeface="Arial" charset="0"/>
              </a:defRPr>
            </a:lvl1pPr>
          </a:lstStyle>
          <a:p>
            <a:pPr>
              <a:defRPr/>
            </a:pPr>
            <a:endParaRPr lang="en-AU"/>
          </a:p>
        </p:txBody>
      </p:sp>
      <p:sp>
        <p:nvSpPr>
          <p:cNvPr id="16384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anose="02020603050405020304" pitchFamily="18" charset="0"/>
              </a:defRPr>
            </a:lvl1pPr>
          </a:lstStyle>
          <a:p>
            <a:pPr>
              <a:defRPr/>
            </a:pPr>
            <a:fld id="{620B394C-0B28-4C64-A3DE-0B182EAA034F}"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itchFamily="18" charset="0"/>
                <a:cs typeface="Arial" charset="0"/>
              </a:defRPr>
            </a:lvl1pPr>
          </a:lstStyle>
          <a:p>
            <a:pPr>
              <a:defRPr/>
            </a:pPr>
            <a:endParaRPr lang="en-AU"/>
          </a:p>
        </p:txBody>
      </p:sp>
      <p:sp>
        <p:nvSpPr>
          <p:cNvPr id="102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itchFamily="18" charset="0"/>
                <a:cs typeface="Arial" charset="0"/>
              </a:defRPr>
            </a:lvl1pPr>
          </a:lstStyle>
          <a:p>
            <a:pPr>
              <a:defRPr/>
            </a:pPr>
            <a:endParaRPr lang="en-AU"/>
          </a:p>
        </p:txBody>
      </p:sp>
      <p:sp>
        <p:nvSpPr>
          <p:cNvPr id="2052" name="Rectangle 4"/>
          <p:cNvSpPr>
            <a:spLocks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itchFamily="18" charset="0"/>
                <a:cs typeface="Arial" charset="0"/>
              </a:defRPr>
            </a:lvl1pPr>
          </a:lstStyle>
          <a:p>
            <a:pPr>
              <a:defRPr/>
            </a:pPr>
            <a:endParaRPr lang="en-AU"/>
          </a:p>
        </p:txBody>
      </p:sp>
      <p:sp>
        <p:nvSpPr>
          <p:cNvPr id="103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anose="02020603050405020304" pitchFamily="18" charset="0"/>
              </a:defRPr>
            </a:lvl1pPr>
          </a:lstStyle>
          <a:p>
            <a:pPr>
              <a:defRPr/>
            </a:pPr>
            <a:fld id="{20F69914-1A08-4934-B58E-47DDA82B047E}"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992188" y="768350"/>
            <a:ext cx="5114925" cy="3836988"/>
          </a:xfrm>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cs typeface="Arial" panose="020B0604020202020204" pitchFamily="34" charset="0"/>
              </a:rPr>
              <a:t>Synchronize: to occur at the same time or coincide or agree in time;</a:t>
            </a:r>
          </a:p>
          <a:p>
            <a:r>
              <a:rPr lang="en-AU" altLang="en-US" smtClean="0">
                <a:cs typeface="Arial" panose="020B0604020202020204" pitchFamily="34" charset="0"/>
              </a:rPr>
              <a:t>                   to go on, move, operate, work, etc. at the same rate and exactly together.</a:t>
            </a: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DDC568-CCC0-4B72-ABE0-C6BDA8DC888C}" type="slidenum">
              <a:rPr lang="en-AU" altLang="en-US" sz="1300" smtClean="0"/>
              <a:pPr>
                <a:spcBef>
                  <a:spcPct val="0"/>
                </a:spcBef>
              </a:pPr>
              <a:t>2</a:t>
            </a:fld>
            <a:endParaRPr lang="en-AU" altLang="en-US" sz="13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0F69914-1A08-4934-B58E-47DDA82B047E}" type="slidenum">
              <a:rPr lang="en-AU" altLang="en-US" smtClean="0"/>
              <a:pPr>
                <a:defRPr/>
              </a:pPr>
              <a:t>19</a:t>
            </a:fld>
            <a:endParaRPr lang="en-AU" altLang="en-US"/>
          </a:p>
        </p:txBody>
      </p:sp>
    </p:spTree>
    <p:extLst>
      <p:ext uri="{BB962C8B-B14F-4D97-AF65-F5344CB8AC3E}">
        <p14:creationId xmlns:p14="http://schemas.microsoft.com/office/powerpoint/2010/main" val="72628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0F69914-1A08-4934-B58E-47DDA82B047E}" type="slidenum">
              <a:rPr lang="en-AU" altLang="en-US" smtClean="0"/>
              <a:pPr>
                <a:defRPr/>
              </a:pPr>
              <a:t>20</a:t>
            </a:fld>
            <a:endParaRPr lang="en-AU" altLang="en-US"/>
          </a:p>
        </p:txBody>
      </p:sp>
    </p:spTree>
    <p:extLst>
      <p:ext uri="{BB962C8B-B14F-4D97-AF65-F5344CB8AC3E}">
        <p14:creationId xmlns:p14="http://schemas.microsoft.com/office/powerpoint/2010/main" val="2207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EDC89A4-C19A-4AB0-93DD-68F848A1F67B}" type="slidenum">
              <a:rPr lang="en-AU" altLang="en-US" sz="1300" smtClean="0"/>
              <a:pPr>
                <a:spcBef>
                  <a:spcPct val="0"/>
                </a:spcBef>
              </a:pPr>
              <a:t>3</a:t>
            </a:fld>
            <a:endParaRPr lang="en-AU" altLang="en-US" sz="1300" smtClean="0"/>
          </a:p>
        </p:txBody>
      </p:sp>
      <p:sp>
        <p:nvSpPr>
          <p:cNvPr id="8195" name="Rectangle 1026"/>
          <p:cNvSpPr>
            <a:spLocks noChangeArrowheads="1" noTextEdit="1"/>
          </p:cNvSpPr>
          <p:nvPr>
            <p:ph type="sldImg"/>
          </p:nvPr>
        </p:nvSpPr>
        <p:spPr>
          <a:xfrm>
            <a:off x="992188" y="768350"/>
            <a:ext cx="5114925" cy="3836988"/>
          </a:xfrm>
          <a:ln/>
        </p:spPr>
      </p:sp>
      <p:sp>
        <p:nvSpPr>
          <p:cNvPr id="40964" name="Rectangle 1027"/>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AU" b="1" dirty="0" smtClean="0">
                <a:solidFill>
                  <a:srgbClr val="FF3300"/>
                </a:solidFill>
                <a:latin typeface="Arial Narrow" pitchFamily="34" charset="0"/>
              </a:rPr>
              <a:t>Synchronization</a:t>
            </a:r>
            <a:r>
              <a:rPr lang="en-AU" dirty="0" smtClean="0"/>
              <a:t>: Process of making two or more data storage devices or programs (in the same or different computers) having exactly the same information at a given time.</a:t>
            </a:r>
          </a:p>
          <a:p>
            <a:pPr>
              <a:defRPr/>
            </a:pPr>
            <a:r>
              <a:rPr lang="en-AU" dirty="0" smtClean="0"/>
              <a:t/>
            </a:r>
            <a:br>
              <a:rPr lang="en-AU" dirty="0" smtClean="0"/>
            </a:br>
            <a:endParaRPr lang="en-AU" dirty="0" smtClean="0"/>
          </a:p>
          <a:p>
            <a:pPr marL="228600" indent="-228600" eaLnBrk="1" hangingPunct="1">
              <a:defRPr/>
            </a:pPr>
            <a:endParaRPr lang="en-AU" dirty="0" smtClean="0"/>
          </a:p>
          <a:p>
            <a:pPr marL="228600" indent="-228600" eaLnBrk="1" hangingPunct="1">
              <a:defRPr/>
            </a:pPr>
            <a:r>
              <a:rPr lang="en-AU" dirty="0" smtClean="0"/>
              <a:t>Use a message to Daniel</a:t>
            </a:r>
          </a:p>
          <a:p>
            <a:pPr marL="685800" lvl="1" indent="-228600" eaLnBrk="1" hangingPunct="1">
              <a:buFontTx/>
              <a:buAutoNum type="arabicPeriod"/>
              <a:defRPr/>
            </a:pPr>
            <a:r>
              <a:rPr lang="en-AU" dirty="0" smtClean="0"/>
              <a:t>Message is written (start data communication)</a:t>
            </a:r>
          </a:p>
          <a:p>
            <a:pPr marL="685800" lvl="1" indent="-228600" eaLnBrk="1" hangingPunct="1">
              <a:buFontTx/>
              <a:buAutoNum type="arabicPeriod"/>
              <a:defRPr/>
            </a:pPr>
            <a:r>
              <a:rPr lang="en-AU" dirty="0" smtClean="0"/>
              <a:t>Choose mail or fax (processes)</a:t>
            </a:r>
          </a:p>
          <a:p>
            <a:pPr marL="685800" lvl="1" indent="-228600" eaLnBrk="1" hangingPunct="1">
              <a:buFontTx/>
              <a:buAutoNum type="arabicPeriod"/>
              <a:defRPr/>
            </a:pPr>
            <a:r>
              <a:rPr lang="en-AU" dirty="0" smtClean="0"/>
              <a:t>Fax to company</a:t>
            </a:r>
          </a:p>
          <a:p>
            <a:pPr marL="1143000" lvl="2" indent="-228600" eaLnBrk="1" hangingPunct="1">
              <a:defRPr/>
            </a:pPr>
            <a:r>
              <a:rPr lang="en-AU" dirty="0" smtClean="0"/>
              <a:t>Daniel (not only one) </a:t>
            </a:r>
            <a:r>
              <a:rPr lang="en-AU" dirty="0" err="1" smtClean="0"/>
              <a:t>Sumich</a:t>
            </a:r>
            <a:r>
              <a:rPr lang="en-AU" dirty="0" smtClean="0"/>
              <a:t> (D S, not Peter S)</a:t>
            </a:r>
          </a:p>
          <a:p>
            <a:pPr marL="1143000" lvl="2" indent="-228600" eaLnBrk="1" hangingPunct="1">
              <a:defRPr/>
            </a:pPr>
            <a:r>
              <a:rPr lang="en-AU" dirty="0" smtClean="0"/>
              <a:t>Department/company</a:t>
            </a:r>
          </a:p>
          <a:p>
            <a:pPr marL="1143000" lvl="2" indent="-228600" eaLnBrk="1" hangingPunct="1">
              <a:defRPr/>
            </a:pPr>
            <a:r>
              <a:rPr lang="en-AU" dirty="0" smtClean="0"/>
              <a:t>Fax number</a:t>
            </a:r>
          </a:p>
          <a:p>
            <a:pPr marL="685800" lvl="1" indent="-228600" eaLnBrk="1" hangingPunct="1">
              <a:buFontTx/>
              <a:buAutoNum type="arabicPeriod"/>
              <a:defRPr/>
            </a:pPr>
            <a:r>
              <a:rPr lang="en-AU" dirty="0" smtClean="0"/>
              <a:t>Mail to</a:t>
            </a:r>
          </a:p>
          <a:p>
            <a:pPr marL="1143000" lvl="2" indent="-228600" eaLnBrk="1" hangingPunct="1">
              <a:defRPr/>
            </a:pPr>
            <a:r>
              <a:rPr lang="en-AU" dirty="0" smtClean="0"/>
              <a:t>Daniel (not only one) </a:t>
            </a:r>
            <a:r>
              <a:rPr lang="en-AU" dirty="0" err="1" smtClean="0"/>
              <a:t>Sumich</a:t>
            </a:r>
            <a:r>
              <a:rPr lang="en-AU" dirty="0" smtClean="0"/>
              <a:t> (D S, not Peter S)</a:t>
            </a:r>
          </a:p>
          <a:p>
            <a:pPr marL="1143000" lvl="2" indent="-228600" eaLnBrk="1" hangingPunct="1">
              <a:defRPr/>
            </a:pPr>
            <a:r>
              <a:rPr lang="en-AU" dirty="0" smtClean="0"/>
              <a:t>Department/company</a:t>
            </a:r>
          </a:p>
          <a:p>
            <a:pPr marL="1143000" lvl="2" indent="-228600" eaLnBrk="1" hangingPunct="1">
              <a:defRPr/>
            </a:pPr>
            <a:r>
              <a:rPr lang="en-AU" dirty="0" smtClean="0"/>
              <a:t>Address</a:t>
            </a:r>
          </a:p>
          <a:p>
            <a:pPr marL="685800" lvl="1" indent="-228600" eaLnBrk="1" hangingPunct="1">
              <a:buFontTx/>
              <a:buAutoNum type="arabicPeriod"/>
              <a:defRPr/>
            </a:pPr>
            <a:endParaRPr lang="en-AU"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AC23EAD-F415-4E30-B319-557B44F3797C}" type="slidenum">
              <a:rPr lang="en-AU" altLang="en-US" sz="1300" smtClean="0"/>
              <a:pPr>
                <a:spcBef>
                  <a:spcPct val="0"/>
                </a:spcBef>
              </a:pPr>
              <a:t>4</a:t>
            </a:fld>
            <a:endParaRPr lang="en-AU" altLang="en-US" sz="1300" smtClean="0"/>
          </a:p>
        </p:txBody>
      </p:sp>
      <p:sp>
        <p:nvSpPr>
          <p:cNvPr id="10243" name="Rectangle 2"/>
          <p:cNvSpPr>
            <a:spLocks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AU" altLang="en-US" smtClean="0">
                <a:cs typeface="Arial" panose="020B0604020202020204" pitchFamily="34" charset="0"/>
              </a:rPr>
              <a:t>Use a message to Daniel</a:t>
            </a:r>
          </a:p>
          <a:p>
            <a:pPr marL="685800" lvl="1" indent="-228600" eaLnBrk="1" hangingPunct="1">
              <a:buFontTx/>
              <a:buAutoNum type="arabicPeriod"/>
            </a:pPr>
            <a:r>
              <a:rPr lang="en-AU" altLang="en-US" smtClean="0">
                <a:cs typeface="Arial" panose="020B0604020202020204" pitchFamily="34" charset="0"/>
              </a:rPr>
              <a:t>Message is written (start data communication)</a:t>
            </a:r>
          </a:p>
          <a:p>
            <a:pPr marL="685800" lvl="1" indent="-228600" eaLnBrk="1" hangingPunct="1">
              <a:buFontTx/>
              <a:buAutoNum type="arabicPeriod"/>
            </a:pPr>
            <a:r>
              <a:rPr lang="en-AU" altLang="en-US" smtClean="0">
                <a:cs typeface="Arial" panose="020B0604020202020204" pitchFamily="34" charset="0"/>
              </a:rPr>
              <a:t>Choose mail or fax (processes)</a:t>
            </a:r>
          </a:p>
          <a:p>
            <a:pPr marL="685800" lvl="1" indent="-228600" eaLnBrk="1" hangingPunct="1">
              <a:buFontTx/>
              <a:buAutoNum type="arabicPeriod"/>
            </a:pPr>
            <a:r>
              <a:rPr lang="en-AU" altLang="en-US" smtClean="0">
                <a:cs typeface="Arial" panose="020B0604020202020204" pitchFamily="34" charset="0"/>
              </a:rPr>
              <a:t>Fax to company</a:t>
            </a:r>
          </a:p>
          <a:p>
            <a:pPr marL="1143000" lvl="2" indent="-228600" eaLnBrk="1" hangingPunct="1"/>
            <a:r>
              <a:rPr lang="en-AU" altLang="en-US" smtClean="0">
                <a:cs typeface="Arial" panose="020B0604020202020204" pitchFamily="34" charset="0"/>
              </a:rPr>
              <a:t>Daniel (not only one) Sumich (D S, not Peter S)</a:t>
            </a:r>
          </a:p>
          <a:p>
            <a:pPr marL="1143000" lvl="2" indent="-228600" eaLnBrk="1" hangingPunct="1"/>
            <a:r>
              <a:rPr lang="en-AU" altLang="en-US" smtClean="0">
                <a:cs typeface="Arial" panose="020B0604020202020204" pitchFamily="34" charset="0"/>
              </a:rPr>
              <a:t>Department/company</a:t>
            </a:r>
          </a:p>
          <a:p>
            <a:pPr marL="1143000" lvl="2" indent="-228600" eaLnBrk="1" hangingPunct="1"/>
            <a:r>
              <a:rPr lang="en-AU" altLang="en-US" smtClean="0">
                <a:cs typeface="Arial" panose="020B0604020202020204" pitchFamily="34" charset="0"/>
              </a:rPr>
              <a:t>Fax number</a:t>
            </a:r>
          </a:p>
          <a:p>
            <a:pPr marL="685800" lvl="1" indent="-228600" eaLnBrk="1" hangingPunct="1">
              <a:buFontTx/>
              <a:buAutoNum type="arabicPeriod"/>
            </a:pPr>
            <a:r>
              <a:rPr lang="en-AU" altLang="en-US" smtClean="0">
                <a:cs typeface="Arial" panose="020B0604020202020204" pitchFamily="34" charset="0"/>
              </a:rPr>
              <a:t>Mail to</a:t>
            </a:r>
          </a:p>
          <a:p>
            <a:pPr marL="1143000" lvl="2" indent="-228600" eaLnBrk="1" hangingPunct="1"/>
            <a:r>
              <a:rPr lang="en-AU" altLang="en-US" smtClean="0">
                <a:cs typeface="Arial" panose="020B0604020202020204" pitchFamily="34" charset="0"/>
              </a:rPr>
              <a:t>Daniel (not only one) Sumich (D S, not Peter S)</a:t>
            </a:r>
          </a:p>
          <a:p>
            <a:pPr marL="1143000" lvl="2" indent="-228600" eaLnBrk="1" hangingPunct="1"/>
            <a:r>
              <a:rPr lang="en-AU" altLang="en-US" smtClean="0">
                <a:cs typeface="Arial" panose="020B0604020202020204" pitchFamily="34" charset="0"/>
              </a:rPr>
              <a:t>Department/company</a:t>
            </a:r>
          </a:p>
          <a:p>
            <a:pPr marL="1143000" lvl="2" indent="-228600" eaLnBrk="1" hangingPunct="1"/>
            <a:r>
              <a:rPr lang="en-AU" altLang="en-US" smtClean="0">
                <a:cs typeface="Arial" panose="020B0604020202020204" pitchFamily="34" charset="0"/>
              </a:rPr>
              <a:t>Address</a:t>
            </a:r>
          </a:p>
          <a:p>
            <a:pPr marL="685800" lvl="1" indent="-228600" eaLnBrk="1" hangingPunct="1">
              <a:buFontTx/>
              <a:buAutoNum type="arabicPeriod"/>
            </a:pPr>
            <a:endParaRPr lang="en-AU" altLang="en-US" smtClean="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FF23761-92A2-4C0F-92DD-E7DADB49B3C2}" type="slidenum">
              <a:rPr lang="en-US" altLang="en-US" sz="1300" smtClean="0"/>
              <a:pPr>
                <a:spcBef>
                  <a:spcPct val="0"/>
                </a:spcBef>
              </a:pPr>
              <a:t>5</a:t>
            </a:fld>
            <a:endParaRPr lang="en-US" altLang="en-US" sz="1300" smtClean="0"/>
          </a:p>
        </p:txBody>
      </p:sp>
      <p:sp>
        <p:nvSpPr>
          <p:cNvPr id="12291" name="Rectangle 2"/>
          <p:cNvSpPr>
            <a:spLocks noRot="1" noChangeArrowheads="1" noTextEdit="1"/>
          </p:cNvSpPr>
          <p:nvPr>
            <p:ph type="sldImg"/>
          </p:nvPr>
        </p:nvSpPr>
        <p:spPr>
          <a:xfrm>
            <a:off x="992188" y="768350"/>
            <a:ext cx="5114925" cy="3836988"/>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Arial" panose="020B0604020202020204" pitchFamily="34" charset="0"/>
              </a:rPr>
              <a:t>After changing/editing a C source code,  named output.c (in the 2</a:t>
            </a:r>
            <a:r>
              <a:rPr lang="en-US" altLang="en-US" baseline="30000" smtClean="0">
                <a:cs typeface="Arial" panose="020B0604020202020204" pitchFamily="34" charset="0"/>
              </a:rPr>
              <a:t>nd</a:t>
            </a:r>
            <a:r>
              <a:rPr lang="en-US" altLang="en-US" smtClean="0">
                <a:cs typeface="Arial" panose="020B0604020202020204" pitchFamily="34" charset="0"/>
              </a:rPr>
              <a:t> machine), it is sent to the 1</a:t>
            </a:r>
            <a:r>
              <a:rPr lang="en-US" altLang="en-US" baseline="30000" smtClean="0">
                <a:cs typeface="Arial" panose="020B0604020202020204" pitchFamily="34" charset="0"/>
              </a:rPr>
              <a:t>st</a:t>
            </a:r>
            <a:r>
              <a:rPr lang="en-US" altLang="en-US" smtClean="0">
                <a:cs typeface="Arial" panose="020B0604020202020204" pitchFamily="34" charset="0"/>
              </a:rPr>
              <a:t> machine to MAKE a new version executable code. However as the newly updated code was with a time stamp at time point 2143 (local time), and there was an initially compiled obj code output.o with a time stamp 2144, the MAKE may not re-compile the newly modified code because it sees that the output.c was older than the output.o thus considered as old version. - Therefore no re-compiling would happen.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73CF846-C61C-4102-B1BD-A3D5589328E7}" type="slidenum">
              <a:rPr lang="en-US" altLang="en-US" sz="1300" smtClean="0"/>
              <a:pPr>
                <a:spcBef>
                  <a:spcPct val="0"/>
                </a:spcBef>
              </a:pPr>
              <a:t>8</a:t>
            </a:fld>
            <a:endParaRPr lang="en-US" altLang="en-US" sz="1300" smtClean="0"/>
          </a:p>
        </p:txBody>
      </p:sp>
      <p:sp>
        <p:nvSpPr>
          <p:cNvPr id="16387" name="Rectangle 2"/>
          <p:cNvSpPr>
            <a:spLocks noRot="1" noChangeArrowheads="1" noTextEdit="1"/>
          </p:cNvSpPr>
          <p:nvPr>
            <p:ph type="sldImg"/>
          </p:nvPr>
        </p:nvSpPr>
        <p:spPr>
          <a:xfrm>
            <a:off x="992188" y="768350"/>
            <a:ext cx="5114925"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dirty="0" smtClean="0"/>
              <a:t>Time measurement units: </a:t>
            </a:r>
          </a:p>
          <a:p>
            <a:r>
              <a:rPr lang="en-AU" dirty="0" smtClean="0"/>
              <a:t> </a:t>
            </a:r>
            <a:r>
              <a:rPr lang="en-AU" dirty="0" err="1" smtClean="0"/>
              <a:t>decisecond</a:t>
            </a:r>
            <a:r>
              <a:rPr lang="en-AU" dirty="0" smtClean="0"/>
              <a:t> = 1/10 second</a:t>
            </a:r>
          </a:p>
          <a:p>
            <a:r>
              <a:rPr lang="en-AU" dirty="0" smtClean="0"/>
              <a:t> </a:t>
            </a:r>
            <a:r>
              <a:rPr lang="en-AU" dirty="0" err="1" smtClean="0"/>
              <a:t>centisecond</a:t>
            </a:r>
            <a:r>
              <a:rPr lang="en-AU" dirty="0" smtClean="0"/>
              <a:t> = 1/100 second</a:t>
            </a:r>
          </a:p>
          <a:p>
            <a:r>
              <a:rPr lang="en-AU" dirty="0" smtClean="0"/>
              <a:t> millisecond = 1/1,000 second</a:t>
            </a:r>
          </a:p>
          <a:p>
            <a:r>
              <a:rPr lang="en-AU" dirty="0" smtClean="0"/>
              <a:t> microsecond = 1/1,000,000 second</a:t>
            </a:r>
          </a:p>
          <a:p>
            <a:r>
              <a:rPr lang="en-AU" dirty="0" smtClean="0"/>
              <a:t> nanosecond = 10</a:t>
            </a:r>
            <a:r>
              <a:rPr lang="en-AU" baseline="30000" dirty="0" smtClean="0"/>
              <a:t>-9</a:t>
            </a:r>
            <a:r>
              <a:rPr lang="en-AU" dirty="0" smtClean="0"/>
              <a:t> second</a:t>
            </a:r>
          </a:p>
          <a:p>
            <a:r>
              <a:rPr lang="en-AU" dirty="0" smtClean="0"/>
              <a:t> picosecond = 10</a:t>
            </a:r>
            <a:r>
              <a:rPr lang="en-AU" baseline="30000" dirty="0" smtClean="0"/>
              <a:t>-12 </a:t>
            </a:r>
            <a:r>
              <a:rPr lang="en-AU" dirty="0" smtClean="0"/>
              <a:t>second</a:t>
            </a:r>
          </a:p>
          <a:p>
            <a:r>
              <a:rPr lang="en-AU" dirty="0" smtClean="0"/>
              <a:t> femtosecond = 10</a:t>
            </a:r>
            <a:r>
              <a:rPr lang="en-AU" baseline="30000" dirty="0" smtClean="0"/>
              <a:t>-15</a:t>
            </a:r>
            <a:r>
              <a:rPr lang="en-AU" dirty="0" smtClean="0"/>
              <a:t> second</a:t>
            </a:r>
          </a:p>
          <a:p>
            <a:r>
              <a:rPr lang="en-AU" dirty="0" smtClean="0"/>
              <a:t> </a:t>
            </a:r>
            <a:r>
              <a:rPr lang="en-AU" dirty="0" err="1" smtClean="0"/>
              <a:t>attosecond</a:t>
            </a:r>
            <a:r>
              <a:rPr lang="en-AU" dirty="0" smtClean="0"/>
              <a:t> = 10</a:t>
            </a:r>
            <a:r>
              <a:rPr lang="en-AU" baseline="30000" dirty="0" smtClean="0"/>
              <a:t>-18</a:t>
            </a:r>
            <a:r>
              <a:rPr lang="en-AU" dirty="0" smtClean="0"/>
              <a:t> second</a:t>
            </a:r>
          </a:p>
          <a:p>
            <a:r>
              <a:rPr lang="en-AU" dirty="0" smtClean="0"/>
              <a:t> </a:t>
            </a:r>
            <a:r>
              <a:rPr lang="en-AU" dirty="0" err="1" smtClean="0"/>
              <a:t>zeptosecond</a:t>
            </a:r>
            <a:r>
              <a:rPr lang="en-AU" dirty="0" smtClean="0"/>
              <a:t> = 10</a:t>
            </a:r>
            <a:r>
              <a:rPr lang="en-AU" baseline="30000" dirty="0" smtClean="0"/>
              <a:t>-21</a:t>
            </a:r>
            <a:r>
              <a:rPr lang="en-AU" dirty="0" smtClean="0"/>
              <a:t> second</a:t>
            </a:r>
          </a:p>
          <a:p>
            <a:r>
              <a:rPr lang="en-AU" dirty="0" smtClean="0"/>
              <a:t> </a:t>
            </a:r>
            <a:r>
              <a:rPr lang="en-AU" dirty="0" err="1" smtClean="0"/>
              <a:t>yoctosecond</a:t>
            </a:r>
            <a:r>
              <a:rPr lang="en-AU" dirty="0" smtClean="0"/>
              <a:t> = 10</a:t>
            </a:r>
            <a:r>
              <a:rPr lang="en-AU" baseline="30000" dirty="0" smtClean="0"/>
              <a:t>-24</a:t>
            </a:r>
            <a:r>
              <a:rPr lang="en-AU" dirty="0" smtClean="0"/>
              <a:t> second</a:t>
            </a:r>
          </a:p>
          <a:p>
            <a:endParaRPr lang="en-US" altLang="en-US" dirty="0" smtClean="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673D4EE-ECBE-4AD1-8594-4D368E6E200B}" type="slidenum">
              <a:rPr lang="en-US" altLang="en-US" sz="1300" smtClean="0"/>
              <a:pPr>
                <a:spcBef>
                  <a:spcPct val="0"/>
                </a:spcBef>
              </a:pPr>
              <a:t>9</a:t>
            </a:fld>
            <a:endParaRPr lang="en-US" altLang="en-US" sz="1300" smtClean="0"/>
          </a:p>
        </p:txBody>
      </p:sp>
      <p:sp>
        <p:nvSpPr>
          <p:cNvPr id="18435" name="Rectangle 2"/>
          <p:cNvSpPr>
            <a:spLocks noRot="1" noChangeArrowheads="1" noTextEdit="1"/>
          </p:cNvSpPr>
          <p:nvPr>
            <p:ph type="sldImg"/>
          </p:nvPr>
        </p:nvSpPr>
        <p:spPr>
          <a:xfrm>
            <a:off x="992188" y="768350"/>
            <a:ext cx="5114925" cy="383698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78EC423-EF11-4D21-A347-BB622510958E}" type="slidenum">
              <a:rPr lang="en-US" altLang="en-US" sz="1300" smtClean="0"/>
              <a:pPr>
                <a:spcBef>
                  <a:spcPct val="0"/>
                </a:spcBef>
              </a:pPr>
              <a:t>10</a:t>
            </a:fld>
            <a:endParaRPr lang="en-US" altLang="en-US" sz="1300" smtClean="0"/>
          </a:p>
        </p:txBody>
      </p:sp>
      <p:sp>
        <p:nvSpPr>
          <p:cNvPr id="20483" name="Rectangle 2"/>
          <p:cNvSpPr>
            <a:spLocks noRo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A9150E5-BA01-4A50-A239-E223E09234BD}" type="slidenum">
              <a:rPr lang="en-US" altLang="en-US" sz="1300" smtClean="0"/>
              <a:pPr>
                <a:spcBef>
                  <a:spcPct val="0"/>
                </a:spcBef>
              </a:pPr>
              <a:t>11</a:t>
            </a:fld>
            <a:endParaRPr lang="en-US" altLang="en-US" sz="1300" smtClean="0"/>
          </a:p>
        </p:txBody>
      </p:sp>
      <p:sp>
        <p:nvSpPr>
          <p:cNvPr id="22531" name="Rectangle 2"/>
          <p:cNvSpPr>
            <a:spLocks noRo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0F69914-1A08-4934-B58E-47DDA82B047E}" type="slidenum">
              <a:rPr lang="en-AU" altLang="en-US" smtClean="0"/>
              <a:pPr>
                <a:defRPr/>
              </a:pPr>
              <a:t>13</a:t>
            </a:fld>
            <a:endParaRPr lang="en-AU" altLang="en-US"/>
          </a:p>
        </p:txBody>
      </p:sp>
    </p:spTree>
    <p:extLst>
      <p:ext uri="{BB962C8B-B14F-4D97-AF65-F5344CB8AC3E}">
        <p14:creationId xmlns:p14="http://schemas.microsoft.com/office/powerpoint/2010/main" val="73151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1546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50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782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0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318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845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553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1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645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138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1027" name="Rectangle 10"/>
          <p:cNvSpPr>
            <a:spLocks noChangeArrowheads="1"/>
          </p:cNvSpPr>
          <p:nvPr/>
        </p:nvSpPr>
        <p:spPr bwMode="auto">
          <a:xfrm>
            <a:off x="0" y="736600"/>
            <a:ext cx="9180513" cy="1079500"/>
          </a:xfrm>
          <a:prstGeom prst="rect">
            <a:avLst/>
          </a:prstGeom>
          <a:solidFill>
            <a:srgbClr val="5D7F9A"/>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sp>
        <p:nvSpPr>
          <p:cNvPr id="1028" name="Rectangle 2"/>
          <p:cNvSpPr>
            <a:spLocks noGrp="1" noChangeArrowheads="1"/>
          </p:cNvSpPr>
          <p:nvPr>
            <p:ph type="title"/>
          </p:nvPr>
        </p:nvSpPr>
        <p:spPr bwMode="auto">
          <a:xfrm>
            <a:off x="250825" y="755650"/>
            <a:ext cx="8642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pic>
        <p:nvPicPr>
          <p:cNvPr id="1029" name="Picture 13" descr="ECU_AUS_logo_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2450" y="0"/>
            <a:ext cx="97948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Text Box 19"/>
          <p:cNvSpPr txBox="1">
            <a:spLocks noChangeArrowheads="1"/>
          </p:cNvSpPr>
          <p:nvPr/>
        </p:nvSpPr>
        <p:spPr bwMode="auto">
          <a:xfrm>
            <a:off x="107950" y="115888"/>
            <a:ext cx="5383213" cy="528637"/>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680"/>
              </a:lnSpc>
              <a:spcBef>
                <a:spcPct val="50000"/>
              </a:spcBef>
              <a:defRPr/>
            </a:pPr>
            <a:r>
              <a:rPr lang="en-AU" sz="1400" b="1" dirty="0" smtClean="0">
                <a:solidFill>
                  <a:srgbClr val="666666"/>
                </a:solidFill>
                <a:latin typeface="Arial"/>
                <a:cs typeface="Arial"/>
              </a:rPr>
              <a:t>Edith Cowan University</a:t>
            </a:r>
            <a:br>
              <a:rPr lang="en-AU" sz="1400" b="1" dirty="0" smtClean="0">
                <a:solidFill>
                  <a:srgbClr val="666666"/>
                </a:solidFill>
                <a:latin typeface="Arial"/>
                <a:cs typeface="Arial"/>
              </a:rPr>
            </a:br>
            <a:r>
              <a:rPr lang="en-AU" sz="1200" dirty="0" smtClean="0">
                <a:solidFill>
                  <a:srgbClr val="666666"/>
                </a:solidFill>
                <a:latin typeface="Arial"/>
                <a:cs typeface="Arial"/>
              </a:rPr>
              <a:t>School of Science</a:t>
            </a: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iming>
    <p:tnLst>
      <p:par>
        <p:cTn id="1" dur="indefinite" restart="never" nodeType="tmRoot"/>
      </p:par>
    </p:tnLst>
  </p:timing>
  <p:hf hdr="0"/>
  <p:txStyles>
    <p:titleStyle>
      <a:lvl1pPr algn="r" rtl="0" eaLnBrk="0" fontAlgn="base" hangingPunct="0">
        <a:spcBef>
          <a:spcPct val="0"/>
        </a:spcBef>
        <a:spcAft>
          <a:spcPct val="0"/>
        </a:spcAft>
        <a:defRPr sz="4400">
          <a:solidFill>
            <a:schemeClr val="bg1"/>
          </a:solidFill>
          <a:latin typeface="Arial"/>
          <a:ea typeface="MS PGothic" panose="020B0600070205080204" pitchFamily="34" charset="-128"/>
          <a:cs typeface="Arial"/>
        </a:defRPr>
      </a:lvl1pPr>
      <a:lvl2pPr algn="r" rtl="0" eaLnBrk="0" fontAlgn="base" hangingPunct="0">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2pPr>
      <a:lvl3pPr algn="r" rtl="0" eaLnBrk="0" fontAlgn="base" hangingPunct="0">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3pPr>
      <a:lvl4pPr algn="r" rtl="0" eaLnBrk="0" fontAlgn="base" hangingPunct="0">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4pPr>
      <a:lvl5pPr algn="r" rtl="0" eaLnBrk="0" fontAlgn="base" hangingPunct="0">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549275" y="815975"/>
            <a:ext cx="8305800" cy="914400"/>
          </a:xfrm>
        </p:spPr>
        <p:txBody>
          <a:bodyPr/>
          <a:lstStyle/>
          <a:p>
            <a:pPr eaLnBrk="1" hangingPunct="1"/>
            <a:r>
              <a:rPr lang="en-US" altLang="en-US" sz="3000" b="1" smtClean="0">
                <a:solidFill>
                  <a:srgbClr val="FFFF00"/>
                </a:solidFill>
                <a:latin typeface="Arial" panose="020B0604020202020204" pitchFamily="34" charset="0"/>
                <a:cs typeface="Arial" panose="020B0604020202020204" pitchFamily="34" charset="0"/>
              </a:rPr>
              <a:t>CSI3344 Distributed Systems</a:t>
            </a:r>
            <a:endParaRPr lang="en-AU" altLang="en-US" sz="3000" b="1" smtClean="0">
              <a:latin typeface="Arial" panose="020B0604020202020204" pitchFamily="34" charset="0"/>
              <a:cs typeface="Arial" panose="020B0604020202020204" pitchFamily="34" charset="0"/>
            </a:endParaRPr>
          </a:p>
        </p:txBody>
      </p:sp>
      <p:sp>
        <p:nvSpPr>
          <p:cNvPr id="4099" name="Rectangle 3"/>
          <p:cNvSpPr>
            <a:spLocks noGrp="1" noChangeArrowheads="1"/>
          </p:cNvSpPr>
          <p:nvPr>
            <p:ph idx="1"/>
          </p:nvPr>
        </p:nvSpPr>
        <p:spPr>
          <a:xfrm>
            <a:off x="282575" y="1989138"/>
            <a:ext cx="8610600" cy="4087812"/>
          </a:xfrm>
        </p:spPr>
        <p:txBody>
          <a:bodyPr/>
          <a:lstStyle/>
          <a:p>
            <a:pPr eaLnBrk="1" hangingPunct="1">
              <a:buFont typeface="Wingdings" panose="05000000000000000000" pitchFamily="2" charset="2"/>
              <a:buNone/>
            </a:pPr>
            <a:r>
              <a:rPr lang="en-AU" altLang="en-US" b="1" i="1" smtClean="0"/>
              <a:t>Lecture 6</a:t>
            </a:r>
          </a:p>
          <a:p>
            <a:pPr algn="ctr" eaLnBrk="1" hangingPunct="1">
              <a:buFont typeface="Wingdings" panose="05000000000000000000" pitchFamily="2" charset="2"/>
              <a:buNone/>
            </a:pPr>
            <a:r>
              <a:rPr lang="en-AU" altLang="en-US" sz="3600" b="1" smtClean="0"/>
              <a:t>SYNCHRONIZATION</a:t>
            </a:r>
          </a:p>
          <a:p>
            <a:pPr eaLnBrk="1" hangingPunct="1">
              <a:buFont typeface="Wingdings" panose="05000000000000000000" pitchFamily="2" charset="2"/>
              <a:buNone/>
            </a:pPr>
            <a:endParaRPr lang="en-AU" altLang="en-US" sz="1600" smtClean="0"/>
          </a:p>
          <a:p>
            <a:pPr eaLnBrk="1" hangingPunct="1"/>
            <a:r>
              <a:rPr lang="en-US" altLang="en-US" sz="2800" b="1" i="1" smtClean="0"/>
              <a:t>Contents</a:t>
            </a:r>
          </a:p>
          <a:p>
            <a:pPr lvl="1" eaLnBrk="1" hangingPunct="1"/>
            <a:r>
              <a:rPr lang="en-US" altLang="en-US" smtClean="0"/>
              <a:t>	</a:t>
            </a:r>
            <a:r>
              <a:rPr lang="en-US" altLang="en-US" b="1" smtClean="0"/>
              <a:t>6.1 Logical Clocks</a:t>
            </a:r>
          </a:p>
          <a:p>
            <a:pPr lvl="1" eaLnBrk="1" hangingPunct="1"/>
            <a:r>
              <a:rPr lang="en-US" altLang="en-US" b="1" smtClean="0"/>
              <a:t>	6.2 Distributed Transactions</a:t>
            </a:r>
            <a:r>
              <a:rPr lang="en-AU" altLang="en-US" b="1" smtClean="0"/>
              <a:t>			Major Points</a:t>
            </a:r>
            <a:endParaRPr lang="en-AU" altLang="en-US" smtClean="0"/>
          </a:p>
        </p:txBody>
      </p:sp>
      <p:sp>
        <p:nvSpPr>
          <p:cNvPr id="4100" name="Slide Number Placeholder 5"/>
          <p:cNvSpPr>
            <a:spLocks noGrp="1"/>
          </p:cNvSpPr>
          <p:nvPr>
            <p:ph type="sldNum" sz="quarter" idx="4294967295"/>
          </p:nvPr>
        </p:nvSpPr>
        <p:spPr bwMode="auto">
          <a:xfrm>
            <a:off x="8172450" y="6243638"/>
            <a:ext cx="971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34EF4F03-F9B3-4910-8F5E-68677FE99400}" type="slidenum">
              <a:rPr lang="en-AU" altLang="en-US" sz="1800"/>
              <a:pPr eaLnBrk="1" hangingPunct="1">
                <a:spcBef>
                  <a:spcPct val="0"/>
                </a:spcBef>
                <a:buFontTx/>
                <a:buNone/>
              </a:pPr>
              <a:t>1</a:t>
            </a:fld>
            <a:endParaRPr lang="en-AU" altLang="en-US"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(5)</a:t>
            </a:r>
            <a:endParaRPr lang="en-US" altLang="en-US" sz="360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idx="1"/>
          </p:nvPr>
        </p:nvSpPr>
        <p:spPr>
          <a:xfrm>
            <a:off x="468313" y="5651500"/>
            <a:ext cx="8207375" cy="393700"/>
          </a:xfrm>
        </p:spPr>
        <p:txBody>
          <a:bodyPr/>
          <a:lstStyle/>
          <a:p>
            <a:pPr eaLnBrk="1" hangingPunct="1">
              <a:buFont typeface="Wingdings" panose="05000000000000000000" pitchFamily="2" charset="2"/>
              <a:buNone/>
            </a:pPr>
            <a:r>
              <a:rPr lang="en-US" altLang="en-US" sz="1600" smtClean="0"/>
              <a:t>Figure 6-10. The positioning of Lamport’s logical clocks in distributed systems.</a:t>
            </a:r>
          </a:p>
        </p:txBody>
      </p:sp>
      <p:sp>
        <p:nvSpPr>
          <p:cNvPr id="19460" name="Slide Number Placeholder 5"/>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4A32187B-42D0-4115-A853-F7704219950F}" type="slidenum">
              <a:rPr lang="en-AU" altLang="en-US" sz="1800"/>
              <a:pPr eaLnBrk="1" hangingPunct="1">
                <a:spcBef>
                  <a:spcPct val="0"/>
                </a:spcBef>
                <a:buFontTx/>
                <a:buNone/>
              </a:pPr>
              <a:t>10</a:t>
            </a:fld>
            <a:endParaRPr lang="en-AU" altLang="en-US" sz="1800"/>
          </a:p>
        </p:txBody>
      </p:sp>
      <p:pic>
        <p:nvPicPr>
          <p:cNvPr id="19461" name="Picture 4" descr="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897063"/>
            <a:ext cx="855027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(6)</a:t>
            </a:r>
            <a:endParaRPr lang="en-US" altLang="en-US" sz="3600" smtClean="0">
              <a:latin typeface="Arial" panose="020B0604020202020204" pitchFamily="34" charset="0"/>
              <a:cs typeface="Arial" panose="020B0604020202020204" pitchFamily="34" charset="0"/>
            </a:endParaRPr>
          </a:p>
        </p:txBody>
      </p:sp>
      <p:sp>
        <p:nvSpPr>
          <p:cNvPr id="21507" name="Rectangle 3"/>
          <p:cNvSpPr>
            <a:spLocks noGrp="1" noChangeArrowheads="1"/>
          </p:cNvSpPr>
          <p:nvPr>
            <p:ph idx="1"/>
          </p:nvPr>
        </p:nvSpPr>
        <p:spPr>
          <a:xfrm>
            <a:off x="179388" y="1862138"/>
            <a:ext cx="8601075" cy="4376737"/>
          </a:xfrm>
        </p:spPr>
        <p:txBody>
          <a:bodyPr/>
          <a:lstStyle/>
          <a:p>
            <a:pPr eaLnBrk="1" hangingPunct="1">
              <a:lnSpc>
                <a:spcPct val="90000"/>
              </a:lnSpc>
            </a:pPr>
            <a:r>
              <a:rPr lang="en-US" altLang="en-US" sz="3000" smtClean="0"/>
              <a:t>Lamport: Updating counter C</a:t>
            </a:r>
            <a:r>
              <a:rPr lang="en-US" altLang="en-US" sz="3000" i="1" baseline="-25000" smtClean="0"/>
              <a:t>i</a:t>
            </a:r>
            <a:r>
              <a:rPr lang="en-US" altLang="en-US" sz="3000" smtClean="0"/>
              <a:t> for process P</a:t>
            </a:r>
            <a:r>
              <a:rPr lang="en-US" altLang="en-US" sz="3000" i="1" baseline="-25000" smtClean="0"/>
              <a:t>i</a:t>
            </a:r>
          </a:p>
          <a:p>
            <a:pPr eaLnBrk="1" hangingPunct="1">
              <a:lnSpc>
                <a:spcPct val="90000"/>
              </a:lnSpc>
            </a:pPr>
            <a:endParaRPr lang="en-US" altLang="en-US" sz="1400" smtClean="0"/>
          </a:p>
          <a:p>
            <a:pPr lvl="1" eaLnBrk="1" hangingPunct="1">
              <a:lnSpc>
                <a:spcPct val="90000"/>
              </a:lnSpc>
              <a:buFontTx/>
              <a:buAutoNum type="arabicPeriod"/>
            </a:pPr>
            <a:r>
              <a:rPr lang="en-US" altLang="en-US" sz="2300" smtClean="0">
                <a:solidFill>
                  <a:srgbClr val="0000FF"/>
                </a:solidFill>
              </a:rPr>
              <a:t>Before executing an event P</a:t>
            </a:r>
            <a:r>
              <a:rPr lang="en-US" altLang="en-US" sz="2300" i="1" baseline="-25000" smtClean="0">
                <a:solidFill>
                  <a:srgbClr val="0000FF"/>
                </a:solidFill>
              </a:rPr>
              <a:t>i</a:t>
            </a:r>
            <a:r>
              <a:rPr lang="en-US" altLang="en-US" sz="2300" smtClean="0">
                <a:solidFill>
                  <a:srgbClr val="0000FF"/>
                </a:solidFill>
              </a:rPr>
              <a:t> executes </a:t>
            </a:r>
            <a:br>
              <a:rPr lang="en-US" altLang="en-US" sz="2300" smtClean="0">
                <a:solidFill>
                  <a:srgbClr val="0000FF"/>
                </a:solidFill>
              </a:rPr>
            </a:br>
            <a:r>
              <a:rPr lang="en-US" altLang="en-US" sz="2300" smtClean="0">
                <a:solidFill>
                  <a:srgbClr val="0000FF"/>
                </a:solidFill>
              </a:rPr>
              <a:t>        C</a:t>
            </a:r>
            <a:r>
              <a:rPr lang="en-US" altLang="en-US" sz="2300" i="1" baseline="-25000" smtClean="0">
                <a:solidFill>
                  <a:srgbClr val="0000FF"/>
                </a:solidFill>
              </a:rPr>
              <a:t>i</a:t>
            </a:r>
            <a:r>
              <a:rPr lang="en-US" altLang="en-US" sz="2300" smtClean="0">
                <a:solidFill>
                  <a:srgbClr val="0000FF"/>
                </a:solidFill>
              </a:rPr>
              <a:t> ← C</a:t>
            </a:r>
            <a:r>
              <a:rPr lang="en-US" altLang="en-US" sz="2300" i="1" baseline="-25000" smtClean="0">
                <a:solidFill>
                  <a:srgbClr val="0000FF"/>
                </a:solidFill>
              </a:rPr>
              <a:t>i</a:t>
            </a:r>
            <a:r>
              <a:rPr lang="en-US" altLang="en-US" sz="2300" smtClean="0">
                <a:solidFill>
                  <a:srgbClr val="0000FF"/>
                </a:solidFill>
              </a:rPr>
              <a:t> + 1.</a:t>
            </a:r>
          </a:p>
          <a:p>
            <a:pPr lvl="1" eaLnBrk="1" hangingPunct="1">
              <a:lnSpc>
                <a:spcPct val="90000"/>
              </a:lnSpc>
              <a:buFontTx/>
              <a:buAutoNum type="arabicPeriod"/>
            </a:pPr>
            <a:r>
              <a:rPr lang="en-US" altLang="en-US" sz="2300" smtClean="0">
                <a:solidFill>
                  <a:srgbClr val="0000FF"/>
                </a:solidFill>
              </a:rPr>
              <a:t>When process P</a:t>
            </a:r>
            <a:r>
              <a:rPr lang="en-US" altLang="en-US" sz="2300" i="1" baseline="-25000" smtClean="0">
                <a:solidFill>
                  <a:srgbClr val="0000FF"/>
                </a:solidFill>
              </a:rPr>
              <a:t>i</a:t>
            </a:r>
            <a:r>
              <a:rPr lang="en-US" altLang="en-US" sz="2300" smtClean="0">
                <a:solidFill>
                  <a:srgbClr val="0000FF"/>
                </a:solidFill>
              </a:rPr>
              <a:t> sends a message </a:t>
            </a:r>
            <a:r>
              <a:rPr lang="en-US" altLang="en-US" sz="2300" i="1" smtClean="0">
                <a:solidFill>
                  <a:srgbClr val="0000FF"/>
                </a:solidFill>
              </a:rPr>
              <a:t>m</a:t>
            </a:r>
            <a:r>
              <a:rPr lang="en-US" altLang="en-US" sz="2300" smtClean="0">
                <a:solidFill>
                  <a:srgbClr val="0000FF"/>
                </a:solidFill>
              </a:rPr>
              <a:t> to P</a:t>
            </a:r>
            <a:r>
              <a:rPr lang="en-US" altLang="en-US" sz="2300" i="1" baseline="-25000" smtClean="0">
                <a:solidFill>
                  <a:srgbClr val="0000FF"/>
                </a:solidFill>
              </a:rPr>
              <a:t>j</a:t>
            </a:r>
            <a:r>
              <a:rPr lang="en-US" altLang="en-US" sz="2300" smtClean="0">
                <a:solidFill>
                  <a:srgbClr val="0000FF"/>
                </a:solidFill>
              </a:rPr>
              <a:t>, it sets </a:t>
            </a:r>
            <a:r>
              <a:rPr lang="en-US" altLang="en-US" sz="2300" i="1" smtClean="0">
                <a:solidFill>
                  <a:srgbClr val="0000FF"/>
                </a:solidFill>
              </a:rPr>
              <a:t>m</a:t>
            </a:r>
            <a:r>
              <a:rPr lang="en-US" altLang="en-US" sz="2300" smtClean="0">
                <a:solidFill>
                  <a:srgbClr val="0000FF"/>
                </a:solidFill>
              </a:rPr>
              <a:t>’s timestamp </a:t>
            </a:r>
            <a:r>
              <a:rPr lang="en-US" altLang="en-US" sz="2300" i="1" smtClean="0">
                <a:solidFill>
                  <a:srgbClr val="0000FF"/>
                </a:solidFill>
              </a:rPr>
              <a:t>ts (m)</a:t>
            </a:r>
            <a:r>
              <a:rPr lang="en-US" altLang="en-US" sz="2300" smtClean="0">
                <a:solidFill>
                  <a:srgbClr val="0000FF"/>
                </a:solidFill>
              </a:rPr>
              <a:t> equal to C</a:t>
            </a:r>
            <a:r>
              <a:rPr lang="en-US" altLang="en-US" sz="2300" i="1" baseline="-25000" smtClean="0">
                <a:solidFill>
                  <a:srgbClr val="0000FF"/>
                </a:solidFill>
              </a:rPr>
              <a:t>i</a:t>
            </a:r>
            <a:r>
              <a:rPr lang="en-US" altLang="en-US" sz="2300" smtClean="0">
                <a:solidFill>
                  <a:srgbClr val="0000FF"/>
                </a:solidFill>
              </a:rPr>
              <a:t> after having executed the previous step.</a:t>
            </a:r>
          </a:p>
          <a:p>
            <a:pPr lvl="1" eaLnBrk="1" hangingPunct="1">
              <a:lnSpc>
                <a:spcPct val="90000"/>
              </a:lnSpc>
              <a:buFontTx/>
              <a:buAutoNum type="arabicPeriod"/>
            </a:pPr>
            <a:r>
              <a:rPr lang="en-US" altLang="en-US" sz="2300" smtClean="0">
                <a:solidFill>
                  <a:srgbClr val="0000FF"/>
                </a:solidFill>
              </a:rPr>
              <a:t>Upon the receipt of a message </a:t>
            </a:r>
            <a:r>
              <a:rPr lang="en-US" altLang="en-US" sz="2300" i="1" smtClean="0">
                <a:solidFill>
                  <a:srgbClr val="0000FF"/>
                </a:solidFill>
              </a:rPr>
              <a:t>m</a:t>
            </a:r>
            <a:r>
              <a:rPr lang="en-US" altLang="en-US" sz="2300" smtClean="0">
                <a:solidFill>
                  <a:srgbClr val="0000FF"/>
                </a:solidFill>
              </a:rPr>
              <a:t>, process P</a:t>
            </a:r>
            <a:r>
              <a:rPr lang="en-US" altLang="en-US" sz="2300" i="1" baseline="-25000" smtClean="0">
                <a:solidFill>
                  <a:srgbClr val="0000FF"/>
                </a:solidFill>
              </a:rPr>
              <a:t>j</a:t>
            </a:r>
            <a:r>
              <a:rPr lang="en-US" altLang="en-US" sz="2300" baseline="-25000" smtClean="0">
                <a:solidFill>
                  <a:srgbClr val="0000FF"/>
                </a:solidFill>
              </a:rPr>
              <a:t> </a:t>
            </a:r>
            <a:r>
              <a:rPr lang="en-US" altLang="en-US" sz="2300" smtClean="0">
                <a:solidFill>
                  <a:srgbClr val="0000FF"/>
                </a:solidFill>
              </a:rPr>
              <a:t>adjusts its own local counter as </a:t>
            </a:r>
            <a:br>
              <a:rPr lang="en-US" altLang="en-US" sz="2300" smtClean="0">
                <a:solidFill>
                  <a:srgbClr val="0000FF"/>
                </a:solidFill>
              </a:rPr>
            </a:br>
            <a:r>
              <a:rPr lang="en-US" altLang="en-US" sz="2300" smtClean="0">
                <a:solidFill>
                  <a:srgbClr val="0000FF"/>
                </a:solidFill>
              </a:rPr>
              <a:t>                    C</a:t>
            </a:r>
            <a:r>
              <a:rPr lang="en-US" altLang="en-US" sz="2300" i="1" baseline="-25000" smtClean="0">
                <a:solidFill>
                  <a:srgbClr val="0000FF"/>
                </a:solidFill>
              </a:rPr>
              <a:t>j</a:t>
            </a:r>
            <a:r>
              <a:rPr lang="en-US" altLang="en-US" sz="2300" smtClean="0">
                <a:solidFill>
                  <a:srgbClr val="0000FF"/>
                </a:solidFill>
              </a:rPr>
              <a:t> ← max{C</a:t>
            </a:r>
            <a:r>
              <a:rPr lang="en-US" altLang="en-US" sz="2300" i="1" baseline="-25000" smtClean="0">
                <a:solidFill>
                  <a:srgbClr val="0000FF"/>
                </a:solidFill>
              </a:rPr>
              <a:t>j</a:t>
            </a:r>
            <a:r>
              <a:rPr lang="en-US" altLang="en-US" sz="2300" smtClean="0">
                <a:solidFill>
                  <a:srgbClr val="0000FF"/>
                </a:solidFill>
              </a:rPr>
              <a:t> , </a:t>
            </a:r>
            <a:r>
              <a:rPr lang="en-US" altLang="en-US" sz="2300" i="1" smtClean="0">
                <a:solidFill>
                  <a:srgbClr val="0000FF"/>
                </a:solidFill>
              </a:rPr>
              <a:t>ts (m)</a:t>
            </a:r>
            <a:r>
              <a:rPr lang="en-US" altLang="en-US" sz="2300" smtClean="0">
                <a:solidFill>
                  <a:srgbClr val="0000FF"/>
                </a:solidFill>
              </a:rPr>
              <a:t>}, </a:t>
            </a:r>
            <a:br>
              <a:rPr lang="en-US" altLang="en-US" sz="2300" smtClean="0">
                <a:solidFill>
                  <a:srgbClr val="0000FF"/>
                </a:solidFill>
              </a:rPr>
            </a:br>
            <a:r>
              <a:rPr lang="en-US" altLang="en-US" sz="2300" smtClean="0">
                <a:solidFill>
                  <a:srgbClr val="0000FF"/>
                </a:solidFill>
              </a:rPr>
              <a:t>after which it then executes the first step and delivers the message to the application.</a:t>
            </a:r>
          </a:p>
        </p:txBody>
      </p:sp>
      <p:sp>
        <p:nvSpPr>
          <p:cNvPr id="21508" name="Slide Number Placeholder 4"/>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BFE04A11-31C1-469D-9A77-E238A976A200}" type="slidenum">
              <a:rPr lang="en-AU" altLang="en-US" sz="1800"/>
              <a:pPr eaLnBrk="1" hangingPunct="1">
                <a:spcBef>
                  <a:spcPct val="0"/>
                </a:spcBef>
                <a:buFontTx/>
                <a:buNone/>
              </a:pPr>
              <a:t>11</a:t>
            </a:fld>
            <a:endParaRPr lang="en-AU" alt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38333" y="4077072"/>
            <a:ext cx="7819111" cy="1944216"/>
          </a:xfrm>
          <a:prstGeom prst="rect">
            <a:avLst/>
          </a:prstGeom>
          <a:solidFill>
            <a:schemeClr val="accent3">
              <a:lumMod val="85000"/>
            </a:schemeClr>
          </a:solidFill>
          <a:ln w="12700" cap="sq" cmpd="sng" algn="ctr">
            <a:noFill/>
            <a:prstDash val="solid"/>
            <a:miter lim="800000"/>
            <a:headEnd type="none" w="sm" len="sm"/>
            <a:tailEnd type="none" w="sm" len="sm"/>
          </a:ln>
          <a:effectLst/>
        </p:spPr>
        <p:txBody>
          <a:bodyPr wrap="none"/>
          <a:lstStyle/>
          <a:p>
            <a:pPr eaLnBrk="1" hangingPunct="1">
              <a:defRPr/>
            </a:pPr>
            <a:endParaRPr lang="en-AU">
              <a:latin typeface="Arial" charset="0"/>
              <a:cs typeface="Arial" charset="0"/>
            </a:endParaRPr>
          </a:p>
        </p:txBody>
      </p:sp>
      <p:sp>
        <p:nvSpPr>
          <p:cNvPr id="23555" name="Rectangle 2"/>
          <p:cNvSpPr>
            <a:spLocks noGrp="1" noChangeArrowheads="1"/>
          </p:cNvSpPr>
          <p:nvPr>
            <p:ph type="title"/>
          </p:nvPr>
        </p:nvSpPr>
        <p:spPr>
          <a:xfrm>
            <a:off x="528638" y="863600"/>
            <a:ext cx="8229600" cy="649288"/>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(7)</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3" name="Rectangle 3"/>
          <p:cNvSpPr>
            <a:spLocks noGrp="1" noChangeArrowheads="1"/>
          </p:cNvSpPr>
          <p:nvPr>
            <p:ph idx="1"/>
          </p:nvPr>
        </p:nvSpPr>
        <p:spPr>
          <a:xfrm>
            <a:off x="0" y="1916113"/>
            <a:ext cx="8758238" cy="4033837"/>
          </a:xfrm>
        </p:spPr>
        <p:txBody>
          <a:bodyPr/>
          <a:lstStyle/>
          <a:p>
            <a:pPr marL="609600" indent="-609600" eaLnBrk="1" hangingPunct="1">
              <a:lnSpc>
                <a:spcPct val="90000"/>
              </a:lnSpc>
              <a:spcBef>
                <a:spcPct val="0"/>
              </a:spcBef>
              <a:buSzPct val="70000"/>
              <a:buFont typeface="Wingdings" panose="05000000000000000000" pitchFamily="2" charset="2"/>
              <a:buChar char="v"/>
              <a:defRPr/>
            </a:pPr>
            <a:r>
              <a:rPr lang="en-US" sz="2800" dirty="0" smtClean="0"/>
              <a:t>Full expression of </a:t>
            </a:r>
            <a:r>
              <a:rPr lang="en-US" sz="2800" i="1" dirty="0" smtClean="0">
                <a:solidFill>
                  <a:srgbClr val="0000FF"/>
                </a:solidFill>
              </a:rPr>
              <a:t>happened-before relation</a:t>
            </a:r>
            <a:br>
              <a:rPr lang="en-US" sz="2800" i="1" dirty="0" smtClean="0">
                <a:solidFill>
                  <a:srgbClr val="0000FF"/>
                </a:solidFill>
              </a:rPr>
            </a:br>
            <a:endParaRPr lang="en-US" sz="1200" i="1" dirty="0" smtClean="0">
              <a:solidFill>
                <a:srgbClr val="0000FF"/>
              </a:solidFill>
            </a:endParaRPr>
          </a:p>
          <a:p>
            <a:pPr marL="990600" lvl="1" indent="-533400" eaLnBrk="1" hangingPunct="1">
              <a:lnSpc>
                <a:spcPct val="90000"/>
              </a:lnSpc>
              <a:spcBef>
                <a:spcPct val="0"/>
              </a:spcBef>
              <a:buSzPct val="70000"/>
              <a:buFont typeface="Wingdings" pitchFamily="2" charset="2"/>
              <a:buAutoNum type="arabicPeriod"/>
              <a:defRPr/>
            </a:pPr>
            <a:r>
              <a:rPr lang="en-US" sz="2300" dirty="0" smtClean="0">
                <a:solidFill>
                  <a:schemeClr val="tx2">
                    <a:lumMod val="75000"/>
                  </a:schemeClr>
                </a:solidFill>
              </a:rPr>
              <a:t>If </a:t>
            </a:r>
            <a:r>
              <a:rPr lang="en-US" sz="2300" b="1" i="1" dirty="0" smtClean="0">
                <a:solidFill>
                  <a:srgbClr val="FF5050"/>
                </a:solidFill>
              </a:rPr>
              <a:t>a</a:t>
            </a:r>
            <a:r>
              <a:rPr lang="en-US" sz="2300" dirty="0" smtClean="0">
                <a:solidFill>
                  <a:schemeClr val="tx2">
                    <a:lumMod val="75000"/>
                  </a:schemeClr>
                </a:solidFill>
              </a:rPr>
              <a:t> and </a:t>
            </a:r>
            <a:r>
              <a:rPr lang="en-US" sz="2300" b="1" i="1" dirty="0" smtClean="0">
                <a:solidFill>
                  <a:srgbClr val="FF5050"/>
                </a:solidFill>
              </a:rPr>
              <a:t>b</a:t>
            </a:r>
            <a:r>
              <a:rPr lang="en-US" sz="2300" dirty="0" smtClean="0">
                <a:solidFill>
                  <a:schemeClr val="tx2">
                    <a:lumMod val="75000"/>
                  </a:schemeClr>
                </a:solidFill>
              </a:rPr>
              <a:t> are events in the same process, and </a:t>
            </a:r>
            <a:r>
              <a:rPr lang="en-US" sz="2300" b="1" i="1" dirty="0" smtClean="0">
                <a:solidFill>
                  <a:schemeClr val="tx2">
                    <a:lumMod val="75000"/>
                  </a:schemeClr>
                </a:solidFill>
              </a:rPr>
              <a:t>a</a:t>
            </a:r>
            <a:r>
              <a:rPr lang="en-US" sz="2300" dirty="0" smtClean="0">
                <a:solidFill>
                  <a:schemeClr val="tx2">
                    <a:lumMod val="75000"/>
                  </a:schemeClr>
                </a:solidFill>
              </a:rPr>
              <a:t> occurs before </a:t>
            </a:r>
            <a:r>
              <a:rPr lang="en-US" sz="2300" b="1" i="1" dirty="0" smtClean="0">
                <a:solidFill>
                  <a:schemeClr val="tx2">
                    <a:lumMod val="75000"/>
                  </a:schemeClr>
                </a:solidFill>
              </a:rPr>
              <a:t>b</a:t>
            </a:r>
            <a:r>
              <a:rPr lang="en-US" sz="2300" dirty="0" smtClean="0">
                <a:solidFill>
                  <a:schemeClr val="tx2">
                    <a:lumMod val="75000"/>
                  </a:schemeClr>
                </a:solidFill>
              </a:rPr>
              <a:t>, then the order </a:t>
            </a:r>
            <a:r>
              <a:rPr lang="en-US" sz="2300" b="1" i="1" dirty="0" smtClean="0">
                <a:solidFill>
                  <a:srgbClr val="FF5050"/>
                </a:solidFill>
              </a:rPr>
              <a:t>a</a:t>
            </a:r>
            <a:r>
              <a:rPr lang="en-US" sz="2300" dirty="0" smtClean="0">
                <a:solidFill>
                  <a:srgbClr val="FF5050"/>
                </a:solidFill>
              </a:rPr>
              <a:t> </a:t>
            </a:r>
            <a:r>
              <a:rPr lang="en-US" sz="2300" b="1" dirty="0" smtClean="0">
                <a:solidFill>
                  <a:srgbClr val="FF5050"/>
                </a:solidFill>
                <a:cs typeface="Times New Roman" pitchFamily="18" charset="0"/>
                <a:sym typeface="Symbol" pitchFamily="18" charset="2"/>
              </a:rPr>
              <a:t></a:t>
            </a:r>
            <a:r>
              <a:rPr lang="en-US" sz="2300" dirty="0" smtClean="0">
                <a:solidFill>
                  <a:srgbClr val="FF5050"/>
                </a:solidFill>
              </a:rPr>
              <a:t> </a:t>
            </a:r>
            <a:r>
              <a:rPr lang="en-US" sz="2300" b="1" i="1" dirty="0" smtClean="0">
                <a:solidFill>
                  <a:srgbClr val="FF5050"/>
                </a:solidFill>
              </a:rPr>
              <a:t>b</a:t>
            </a:r>
            <a:r>
              <a:rPr lang="en-US" sz="2300" dirty="0" smtClean="0">
                <a:solidFill>
                  <a:srgbClr val="FF5050"/>
                </a:solidFill>
              </a:rPr>
              <a:t> </a:t>
            </a:r>
            <a:r>
              <a:rPr lang="en-US" sz="2300" dirty="0" smtClean="0">
                <a:solidFill>
                  <a:schemeClr val="tx2">
                    <a:lumMod val="75000"/>
                  </a:schemeClr>
                </a:solidFill>
              </a:rPr>
              <a:t>is true.</a:t>
            </a:r>
          </a:p>
          <a:p>
            <a:pPr marL="990600" lvl="1" indent="-533400" eaLnBrk="1" hangingPunct="1">
              <a:lnSpc>
                <a:spcPct val="90000"/>
              </a:lnSpc>
              <a:spcBef>
                <a:spcPct val="0"/>
              </a:spcBef>
              <a:buSzPct val="70000"/>
              <a:buFont typeface="Wingdings" pitchFamily="2" charset="2"/>
              <a:buAutoNum type="arabicPeriod"/>
              <a:defRPr/>
            </a:pPr>
            <a:r>
              <a:rPr lang="en-US" sz="2300" dirty="0" smtClean="0">
                <a:solidFill>
                  <a:schemeClr val="tx2">
                    <a:lumMod val="75000"/>
                  </a:schemeClr>
                </a:solidFill>
              </a:rPr>
              <a:t>Whenever a message is sent between processes, the event of sending the message </a:t>
            </a:r>
            <a:r>
              <a:rPr lang="en-US" sz="2300" b="1" i="1" dirty="0" smtClean="0">
                <a:solidFill>
                  <a:srgbClr val="FF5050"/>
                </a:solidFill>
              </a:rPr>
              <a:t>a</a:t>
            </a:r>
            <a:r>
              <a:rPr lang="en-US" sz="2300" dirty="0" smtClean="0">
                <a:solidFill>
                  <a:schemeClr val="tx2">
                    <a:lumMod val="75000"/>
                  </a:schemeClr>
                </a:solidFill>
              </a:rPr>
              <a:t> occurred before the event of receiving message </a:t>
            </a:r>
            <a:r>
              <a:rPr lang="en-US" sz="2300" b="1" i="1" dirty="0" smtClean="0">
                <a:solidFill>
                  <a:srgbClr val="FF5050"/>
                </a:solidFill>
              </a:rPr>
              <a:t>b</a:t>
            </a:r>
            <a:r>
              <a:rPr lang="en-US" sz="2300" b="1" i="1" dirty="0" smtClean="0">
                <a:solidFill>
                  <a:schemeClr val="tx2">
                    <a:lumMod val="75000"/>
                  </a:schemeClr>
                </a:solidFill>
              </a:rPr>
              <a:t>.</a:t>
            </a:r>
            <a:r>
              <a:rPr lang="en-US" sz="2300" dirty="0" smtClean="0">
                <a:solidFill>
                  <a:schemeClr val="tx2">
                    <a:lumMod val="75000"/>
                  </a:schemeClr>
                </a:solidFill>
              </a:rPr>
              <a:t> Thus the order </a:t>
            </a:r>
            <a:r>
              <a:rPr lang="en-US" sz="2300" b="1" i="1" dirty="0" smtClean="0">
                <a:solidFill>
                  <a:srgbClr val="FF5050"/>
                </a:solidFill>
              </a:rPr>
              <a:t>a</a:t>
            </a:r>
            <a:r>
              <a:rPr lang="en-US" sz="2300" dirty="0" smtClean="0">
                <a:solidFill>
                  <a:srgbClr val="FF5050"/>
                </a:solidFill>
              </a:rPr>
              <a:t> </a:t>
            </a:r>
            <a:r>
              <a:rPr lang="en-US" sz="2300" b="1" dirty="0" smtClean="0">
                <a:solidFill>
                  <a:srgbClr val="FF5050"/>
                </a:solidFill>
                <a:cs typeface="Times New Roman" pitchFamily="18" charset="0"/>
                <a:sym typeface="Symbol" pitchFamily="18" charset="2"/>
              </a:rPr>
              <a:t></a:t>
            </a:r>
            <a:r>
              <a:rPr lang="en-US" sz="2300" dirty="0" smtClean="0">
                <a:solidFill>
                  <a:srgbClr val="FF5050"/>
                </a:solidFill>
              </a:rPr>
              <a:t> </a:t>
            </a:r>
            <a:r>
              <a:rPr lang="en-US" sz="2300" b="1" i="1" dirty="0" smtClean="0">
                <a:solidFill>
                  <a:srgbClr val="FF5050"/>
                </a:solidFill>
              </a:rPr>
              <a:t>b</a:t>
            </a:r>
            <a:r>
              <a:rPr lang="en-US" sz="2300" dirty="0" smtClean="0">
                <a:solidFill>
                  <a:srgbClr val="FF5050"/>
                </a:solidFill>
              </a:rPr>
              <a:t> </a:t>
            </a:r>
            <a:r>
              <a:rPr lang="en-US" sz="2300" dirty="0" smtClean="0">
                <a:solidFill>
                  <a:schemeClr val="tx2">
                    <a:lumMod val="75000"/>
                  </a:schemeClr>
                </a:solidFill>
              </a:rPr>
              <a:t>is also true.</a:t>
            </a:r>
          </a:p>
          <a:p>
            <a:pPr marL="990600" lvl="1" indent="-533400" eaLnBrk="1" hangingPunct="1">
              <a:lnSpc>
                <a:spcPct val="90000"/>
              </a:lnSpc>
              <a:spcBef>
                <a:spcPct val="0"/>
              </a:spcBef>
              <a:buSzPct val="70000"/>
              <a:buFont typeface="Wingdings" pitchFamily="2" charset="2"/>
              <a:buAutoNum type="arabicPeriod"/>
              <a:defRPr/>
            </a:pPr>
            <a:r>
              <a:rPr lang="en-US" sz="2300" dirty="0" smtClean="0"/>
              <a:t>If </a:t>
            </a:r>
            <a:r>
              <a:rPr lang="en-US" sz="2300" b="1" i="1" dirty="0" smtClean="0">
                <a:solidFill>
                  <a:srgbClr val="FF3300"/>
                </a:solidFill>
              </a:rPr>
              <a:t>a</a:t>
            </a:r>
            <a:r>
              <a:rPr lang="en-US" sz="2300" dirty="0" smtClean="0"/>
              <a:t> </a:t>
            </a:r>
            <a:r>
              <a:rPr lang="en-US" sz="2300" b="1" dirty="0" smtClean="0">
                <a:solidFill>
                  <a:srgbClr val="FF3300"/>
                </a:solidFill>
                <a:cs typeface="Times New Roman" pitchFamily="18" charset="0"/>
                <a:sym typeface="Symbol" pitchFamily="18" charset="2"/>
              </a:rPr>
              <a:t></a:t>
            </a:r>
            <a:r>
              <a:rPr lang="en-US" sz="2300" dirty="0" smtClean="0"/>
              <a:t> </a:t>
            </a:r>
            <a:r>
              <a:rPr lang="en-US" sz="2300" b="1" i="1" dirty="0" smtClean="0">
                <a:solidFill>
                  <a:srgbClr val="FF3300"/>
                </a:solidFill>
              </a:rPr>
              <a:t>b</a:t>
            </a:r>
            <a:r>
              <a:rPr lang="en-US" sz="2300" dirty="0" smtClean="0"/>
              <a:t> and </a:t>
            </a:r>
            <a:r>
              <a:rPr lang="en-US" sz="2300" b="1" i="1" dirty="0" smtClean="0">
                <a:solidFill>
                  <a:srgbClr val="FF3300"/>
                </a:solidFill>
              </a:rPr>
              <a:t>b</a:t>
            </a:r>
            <a:r>
              <a:rPr lang="en-US" sz="2300" dirty="0" smtClean="0"/>
              <a:t> </a:t>
            </a:r>
            <a:r>
              <a:rPr lang="en-US" sz="2300" b="1" dirty="0" smtClean="0">
                <a:solidFill>
                  <a:srgbClr val="FF3300"/>
                </a:solidFill>
                <a:cs typeface="Times New Roman" pitchFamily="18" charset="0"/>
                <a:sym typeface="Symbol" pitchFamily="18" charset="2"/>
              </a:rPr>
              <a:t></a:t>
            </a:r>
            <a:r>
              <a:rPr lang="en-US" sz="2300" dirty="0" smtClean="0"/>
              <a:t> </a:t>
            </a:r>
            <a:r>
              <a:rPr lang="en-US" sz="2300" b="1" i="1" dirty="0" smtClean="0">
                <a:solidFill>
                  <a:srgbClr val="FF3300"/>
                </a:solidFill>
              </a:rPr>
              <a:t>c</a:t>
            </a:r>
            <a:r>
              <a:rPr lang="en-US" sz="2300" dirty="0" smtClean="0"/>
              <a:t> are true, then the order </a:t>
            </a:r>
            <a:r>
              <a:rPr lang="en-US" sz="2300" b="1" i="1" dirty="0" smtClean="0">
                <a:solidFill>
                  <a:srgbClr val="FF3300"/>
                </a:solidFill>
              </a:rPr>
              <a:t>a</a:t>
            </a:r>
            <a:r>
              <a:rPr lang="en-US" sz="2300" dirty="0" smtClean="0"/>
              <a:t> </a:t>
            </a:r>
            <a:r>
              <a:rPr lang="en-US" sz="2300" b="1" dirty="0" smtClean="0">
                <a:solidFill>
                  <a:srgbClr val="FF3300"/>
                </a:solidFill>
                <a:cs typeface="Times New Roman" pitchFamily="18" charset="0"/>
                <a:sym typeface="Symbol" pitchFamily="18" charset="2"/>
              </a:rPr>
              <a:t></a:t>
            </a:r>
            <a:r>
              <a:rPr lang="en-US" sz="2300" dirty="0" smtClean="0"/>
              <a:t> </a:t>
            </a:r>
            <a:r>
              <a:rPr lang="en-US" sz="2300" b="1" i="1" dirty="0" smtClean="0">
                <a:solidFill>
                  <a:srgbClr val="FF3300"/>
                </a:solidFill>
              </a:rPr>
              <a:t>c</a:t>
            </a:r>
            <a:r>
              <a:rPr lang="en-US" sz="2300" dirty="0" smtClean="0"/>
              <a:t> is also true  (i.e., </a:t>
            </a:r>
            <a:r>
              <a:rPr lang="en-US" sz="2300" i="1" dirty="0" smtClean="0"/>
              <a:t>transitive relation</a:t>
            </a:r>
            <a:r>
              <a:rPr lang="en-US" sz="2300" dirty="0" smtClean="0"/>
              <a:t>)</a:t>
            </a:r>
          </a:p>
          <a:p>
            <a:pPr marL="990600" lvl="1" indent="-533400" eaLnBrk="1" hangingPunct="1">
              <a:lnSpc>
                <a:spcPct val="90000"/>
              </a:lnSpc>
              <a:spcBef>
                <a:spcPct val="0"/>
              </a:spcBef>
              <a:buSzPct val="70000"/>
              <a:buFont typeface="Wingdings" pitchFamily="2" charset="2"/>
              <a:buAutoNum type="arabicPeriod"/>
              <a:defRPr/>
            </a:pPr>
            <a:r>
              <a:rPr lang="en-US" sz="2300" dirty="0" smtClean="0"/>
              <a:t>If </a:t>
            </a:r>
            <a:r>
              <a:rPr lang="en-US" sz="2300" b="1" i="1" dirty="0" smtClean="0">
                <a:solidFill>
                  <a:srgbClr val="FF3300"/>
                </a:solidFill>
              </a:rPr>
              <a:t>a</a:t>
            </a:r>
            <a:r>
              <a:rPr lang="en-US" sz="2300" dirty="0" smtClean="0"/>
              <a:t> and </a:t>
            </a:r>
            <a:r>
              <a:rPr lang="en-US" sz="2300" b="1" i="1" dirty="0" smtClean="0">
                <a:solidFill>
                  <a:srgbClr val="FF3300"/>
                </a:solidFill>
              </a:rPr>
              <a:t>e</a:t>
            </a:r>
            <a:r>
              <a:rPr lang="en-US" sz="2300" dirty="0" smtClean="0"/>
              <a:t> occur at different processes, and there is no any link between them, then events </a:t>
            </a:r>
            <a:r>
              <a:rPr lang="en-US" sz="2300" b="1" i="1" dirty="0" smtClean="0">
                <a:solidFill>
                  <a:srgbClr val="FF3300"/>
                </a:solidFill>
              </a:rPr>
              <a:t>a</a:t>
            </a:r>
            <a:r>
              <a:rPr lang="en-US" sz="2300" dirty="0" smtClean="0"/>
              <a:t> and </a:t>
            </a:r>
            <a:r>
              <a:rPr lang="en-US" sz="2300" b="1" i="1" dirty="0" smtClean="0">
                <a:solidFill>
                  <a:srgbClr val="FF3300"/>
                </a:solidFill>
              </a:rPr>
              <a:t>e</a:t>
            </a:r>
            <a:r>
              <a:rPr lang="en-US" sz="2300" dirty="0" smtClean="0"/>
              <a:t> are said to be </a:t>
            </a:r>
            <a:r>
              <a:rPr lang="en-US" sz="2300" i="1" dirty="0" smtClean="0"/>
              <a:t>concurrent</a:t>
            </a:r>
            <a:r>
              <a:rPr lang="en-US" sz="2300" dirty="0" smtClean="0"/>
              <a:t>, written as </a:t>
            </a:r>
            <a:r>
              <a:rPr lang="en-US" sz="2300" b="1" i="1" dirty="0" smtClean="0">
                <a:solidFill>
                  <a:srgbClr val="FF3300"/>
                </a:solidFill>
              </a:rPr>
              <a:t>a</a:t>
            </a:r>
            <a:r>
              <a:rPr lang="en-US" sz="2300" dirty="0" smtClean="0"/>
              <a:t> </a:t>
            </a:r>
            <a:r>
              <a:rPr lang="en-US" sz="2300" b="1" dirty="0" smtClean="0">
                <a:solidFill>
                  <a:srgbClr val="FF3300"/>
                </a:solidFill>
              </a:rPr>
              <a:t>//</a:t>
            </a:r>
            <a:r>
              <a:rPr lang="en-US" sz="2300" dirty="0" smtClean="0"/>
              <a:t> </a:t>
            </a:r>
            <a:r>
              <a:rPr lang="en-US" sz="2300" b="1" i="1" dirty="0" smtClean="0">
                <a:solidFill>
                  <a:srgbClr val="FF3300"/>
                </a:solidFill>
              </a:rPr>
              <a:t>e </a:t>
            </a:r>
            <a:r>
              <a:rPr lang="en-US" sz="2300" dirty="0" smtClean="0"/>
              <a:t>(</a:t>
            </a:r>
            <a:r>
              <a:rPr lang="en-US" sz="2300" i="1" dirty="0" smtClean="0"/>
              <a:t>neither</a:t>
            </a:r>
            <a:r>
              <a:rPr lang="en-US" sz="2300" dirty="0" smtClean="0"/>
              <a:t> </a:t>
            </a:r>
            <a:r>
              <a:rPr lang="en-US" sz="2300" b="1" i="1" dirty="0" smtClean="0">
                <a:solidFill>
                  <a:srgbClr val="FF3300"/>
                </a:solidFill>
              </a:rPr>
              <a:t>a</a:t>
            </a:r>
            <a:r>
              <a:rPr lang="en-US" sz="2300" dirty="0" smtClean="0"/>
              <a:t> </a:t>
            </a:r>
            <a:r>
              <a:rPr lang="en-US" sz="2300" b="1" dirty="0" smtClean="0">
                <a:solidFill>
                  <a:srgbClr val="FF3300"/>
                </a:solidFill>
                <a:cs typeface="Times New Roman" pitchFamily="18" charset="0"/>
                <a:sym typeface="Symbol" pitchFamily="18" charset="2"/>
              </a:rPr>
              <a:t></a:t>
            </a:r>
            <a:r>
              <a:rPr lang="en-US" sz="2300" dirty="0" smtClean="0"/>
              <a:t> </a:t>
            </a:r>
            <a:r>
              <a:rPr lang="en-US" sz="2300" b="1" i="1" dirty="0" smtClean="0">
                <a:solidFill>
                  <a:srgbClr val="FF3300"/>
                </a:solidFill>
              </a:rPr>
              <a:t>e </a:t>
            </a:r>
            <a:r>
              <a:rPr lang="en-US" sz="2300" i="1" dirty="0" smtClean="0"/>
              <a:t>nor</a:t>
            </a:r>
            <a:r>
              <a:rPr lang="en-US" sz="2300" b="1" i="1" dirty="0" smtClean="0">
                <a:solidFill>
                  <a:srgbClr val="FF3300"/>
                </a:solidFill>
              </a:rPr>
              <a:t> e</a:t>
            </a:r>
            <a:r>
              <a:rPr lang="en-US" sz="2300" dirty="0" smtClean="0"/>
              <a:t> </a:t>
            </a:r>
            <a:r>
              <a:rPr lang="en-US" sz="2300" b="1" dirty="0" smtClean="0">
                <a:solidFill>
                  <a:srgbClr val="FF3300"/>
                </a:solidFill>
                <a:cs typeface="Times New Roman" pitchFamily="18" charset="0"/>
                <a:sym typeface="Symbol" pitchFamily="18" charset="2"/>
              </a:rPr>
              <a:t></a:t>
            </a:r>
            <a:r>
              <a:rPr lang="en-US" sz="2300" dirty="0" smtClean="0"/>
              <a:t> </a:t>
            </a:r>
            <a:r>
              <a:rPr lang="en-US" sz="2300" b="1" i="1" dirty="0" smtClean="0">
                <a:solidFill>
                  <a:srgbClr val="FF3300"/>
                </a:solidFill>
              </a:rPr>
              <a:t>a</a:t>
            </a:r>
            <a:r>
              <a:rPr lang="en-US" sz="2300" dirty="0" smtClean="0"/>
              <a:t> is true).</a:t>
            </a:r>
          </a:p>
        </p:txBody>
      </p:sp>
      <p:sp>
        <p:nvSpPr>
          <p:cNvPr id="23557" name="Slide Number Placeholder 5"/>
          <p:cNvSpPr>
            <a:spLocks noGrp="1"/>
          </p:cNvSpPr>
          <p:nvPr>
            <p:ph type="sldNum" sz="quarter" idx="4294967295"/>
          </p:nvPr>
        </p:nvSpPr>
        <p:spPr bwMode="auto">
          <a:xfrm>
            <a:off x="8343900" y="6213475"/>
            <a:ext cx="827088"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D2574B34-3C94-464C-93DA-3818CF61A4BA}" type="slidenum">
              <a:rPr lang="en-AU" altLang="en-US" sz="1800"/>
              <a:pPr eaLnBrk="1" hangingPunct="1">
                <a:spcBef>
                  <a:spcPct val="0"/>
                </a:spcBef>
                <a:buFontTx/>
                <a:buNone/>
              </a:pPr>
              <a:t>12</a:t>
            </a:fld>
            <a:endParaRPr lang="en-AU" altLang="en-US" sz="1800"/>
          </a:p>
        </p:txBody>
      </p:sp>
      <p:sp>
        <p:nvSpPr>
          <p:cNvPr id="23558"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b="1" dirty="0" smtClean="0">
                <a:solidFill>
                  <a:schemeClr val="tx1"/>
                </a:solidFill>
                <a:latin typeface="Arial" panose="020B0604020202020204" pitchFamily="34" charset="0"/>
                <a:cs typeface="Arial" panose="020B0604020202020204" pitchFamily="34" charset="0"/>
              </a:rPr>
              <a:t>6.1 Logical Clocks (8)</a:t>
            </a:r>
            <a:endParaRPr lang="en-AU" altLang="en-US" dirty="0" smtClean="0">
              <a:latin typeface="Arial" panose="020B0604020202020204" pitchFamily="34" charset="0"/>
              <a:cs typeface="Arial" panose="020B0604020202020204" pitchFamily="34" charset="0"/>
            </a:endParaRPr>
          </a:p>
        </p:txBody>
      </p:sp>
      <p:sp>
        <p:nvSpPr>
          <p:cNvPr id="24579" name="Rectangle 3"/>
          <p:cNvSpPr>
            <a:spLocks noGrp="1" noChangeArrowheads="1"/>
          </p:cNvSpPr>
          <p:nvPr>
            <p:ph idx="1"/>
          </p:nvPr>
        </p:nvSpPr>
        <p:spPr/>
        <p:txBody>
          <a:bodyPr/>
          <a:lstStyle/>
          <a:p>
            <a:pPr marL="609600" indent="-609600" eaLnBrk="1" hangingPunct="1">
              <a:lnSpc>
                <a:spcPct val="90000"/>
              </a:lnSpc>
              <a:spcBef>
                <a:spcPct val="0"/>
              </a:spcBef>
              <a:buFont typeface="Wingdings" panose="05000000000000000000" pitchFamily="2" charset="2"/>
              <a:buNone/>
            </a:pPr>
            <a:r>
              <a:rPr lang="en-US" altLang="en-US" sz="2600" dirty="0" smtClean="0"/>
              <a:t>Example 6.2: </a:t>
            </a:r>
            <a:r>
              <a:rPr lang="en-GB" altLang="en-US" sz="2600" dirty="0" smtClean="0"/>
              <a:t>Events occurring at three processes</a:t>
            </a:r>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609600" indent="-609600" eaLnBrk="1" hangingPunct="1">
              <a:lnSpc>
                <a:spcPct val="90000"/>
              </a:lnSpc>
              <a:spcBef>
                <a:spcPct val="0"/>
              </a:spcBef>
              <a:buFont typeface="Wingdings" panose="05000000000000000000" pitchFamily="2" charset="2"/>
              <a:buNone/>
            </a:pPr>
            <a:endParaRPr lang="en-GB" altLang="en-US" sz="2600" dirty="0" smtClean="0"/>
          </a:p>
          <a:p>
            <a:pPr marL="990600" lvl="1" indent="-533400" eaLnBrk="1" hangingPunct="1">
              <a:lnSpc>
                <a:spcPct val="90000"/>
              </a:lnSpc>
              <a:spcBef>
                <a:spcPct val="0"/>
              </a:spcBef>
              <a:buFontTx/>
              <a:buAutoNum type="arabicPeriod"/>
            </a:pPr>
            <a:r>
              <a:rPr lang="en-US" altLang="en-US" sz="2000" b="1" i="1" dirty="0" smtClean="0"/>
              <a:t>p1</a:t>
            </a:r>
            <a:r>
              <a:rPr lang="en-US" altLang="en-US" sz="2000" dirty="0" smtClean="0"/>
              <a:t>: </a:t>
            </a:r>
            <a:r>
              <a:rPr lang="en-US" altLang="en-US" sz="2000" b="1" i="1" dirty="0" smtClean="0">
                <a:solidFill>
                  <a:srgbClr val="FF3300"/>
                </a:solidFill>
              </a:rPr>
              <a:t>a</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b</a:t>
            </a:r>
            <a:r>
              <a:rPr lang="en-US" altLang="en-US" sz="2000" dirty="0" smtClean="0"/>
              <a:t> (true); </a:t>
            </a:r>
            <a:r>
              <a:rPr lang="en-US" altLang="en-US" sz="2000" b="1" i="1" dirty="0" smtClean="0"/>
              <a:t>p2</a:t>
            </a:r>
            <a:r>
              <a:rPr lang="en-US" altLang="en-US" sz="2000" dirty="0" smtClean="0"/>
              <a:t>: </a:t>
            </a:r>
            <a:r>
              <a:rPr lang="en-US" altLang="en-US" sz="2000" b="1" i="1" dirty="0" smtClean="0">
                <a:solidFill>
                  <a:srgbClr val="FF3300"/>
                </a:solidFill>
              </a:rPr>
              <a:t>c</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d</a:t>
            </a:r>
            <a:r>
              <a:rPr lang="en-US" altLang="en-US" sz="2000" dirty="0" smtClean="0"/>
              <a:t> (true); </a:t>
            </a:r>
            <a:r>
              <a:rPr lang="en-US" altLang="en-US" sz="2000" b="1" i="1" dirty="0" smtClean="0"/>
              <a:t>p3</a:t>
            </a:r>
            <a:r>
              <a:rPr lang="en-US" altLang="en-US" sz="2000" dirty="0" smtClean="0"/>
              <a:t>: </a:t>
            </a:r>
            <a:r>
              <a:rPr lang="en-US" altLang="en-US" sz="2000" b="1" i="1" dirty="0" smtClean="0">
                <a:solidFill>
                  <a:srgbClr val="FF3300"/>
                </a:solidFill>
              </a:rPr>
              <a:t>e</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f</a:t>
            </a:r>
            <a:r>
              <a:rPr lang="en-US" altLang="en-US" sz="2000" dirty="0" smtClean="0"/>
              <a:t> (true).</a:t>
            </a:r>
          </a:p>
          <a:p>
            <a:pPr marL="990600" lvl="1" indent="-533400" eaLnBrk="1" hangingPunct="1">
              <a:lnSpc>
                <a:spcPct val="90000"/>
              </a:lnSpc>
              <a:spcBef>
                <a:spcPct val="0"/>
              </a:spcBef>
              <a:buFontTx/>
              <a:buAutoNum type="arabicPeriod"/>
            </a:pPr>
            <a:r>
              <a:rPr lang="en-US" altLang="en-US" sz="2000" b="1" i="1" dirty="0" smtClean="0"/>
              <a:t>p1 to p2</a:t>
            </a:r>
            <a:r>
              <a:rPr lang="en-US" altLang="en-US" sz="2000" dirty="0" smtClean="0"/>
              <a:t>: </a:t>
            </a:r>
            <a:r>
              <a:rPr lang="en-US" altLang="en-US" sz="2000" b="1" i="1" dirty="0" smtClean="0">
                <a:solidFill>
                  <a:srgbClr val="FF3300"/>
                </a:solidFill>
              </a:rPr>
              <a:t>b</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c</a:t>
            </a:r>
            <a:r>
              <a:rPr lang="en-US" altLang="en-US" sz="2000" dirty="0" smtClean="0"/>
              <a:t> (true); </a:t>
            </a:r>
            <a:r>
              <a:rPr lang="en-US" altLang="en-US" sz="2000" b="1" i="1" dirty="0" smtClean="0"/>
              <a:t>p2 to p3</a:t>
            </a:r>
            <a:r>
              <a:rPr lang="en-US" altLang="en-US" sz="2000" dirty="0" smtClean="0"/>
              <a:t>: </a:t>
            </a:r>
            <a:r>
              <a:rPr lang="en-US" altLang="en-US" sz="2000" b="1" i="1" dirty="0" smtClean="0">
                <a:solidFill>
                  <a:srgbClr val="FF3300"/>
                </a:solidFill>
              </a:rPr>
              <a:t>d</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f</a:t>
            </a:r>
            <a:r>
              <a:rPr lang="en-US" altLang="en-US" sz="2000" dirty="0" smtClean="0"/>
              <a:t> (true).</a:t>
            </a:r>
          </a:p>
          <a:p>
            <a:pPr marL="990600" lvl="1" indent="-533400" eaLnBrk="1" hangingPunct="1">
              <a:lnSpc>
                <a:spcPct val="90000"/>
              </a:lnSpc>
              <a:spcBef>
                <a:spcPct val="0"/>
              </a:spcBef>
              <a:buFontTx/>
              <a:buAutoNum type="arabicPeriod"/>
            </a:pPr>
            <a:r>
              <a:rPr lang="en-US" altLang="en-US" sz="2000" b="1" i="1" dirty="0" smtClean="0"/>
              <a:t>p1 to p2</a:t>
            </a:r>
            <a:r>
              <a:rPr lang="en-US" altLang="en-US" sz="2000" dirty="0" smtClean="0"/>
              <a:t>: </a:t>
            </a:r>
            <a:r>
              <a:rPr lang="en-US" altLang="en-US" sz="2000" b="1" i="1" dirty="0" smtClean="0">
                <a:solidFill>
                  <a:srgbClr val="FF3300"/>
                </a:solidFill>
              </a:rPr>
              <a:t>a</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c</a:t>
            </a:r>
            <a:r>
              <a:rPr lang="en-US" altLang="en-US" sz="2000" dirty="0" smtClean="0"/>
              <a:t> (true); </a:t>
            </a:r>
            <a:r>
              <a:rPr lang="en-US" altLang="en-US" sz="2000" b="1" i="1" dirty="0" smtClean="0"/>
              <a:t>p2 to p3</a:t>
            </a:r>
            <a:r>
              <a:rPr lang="en-US" altLang="en-US" sz="2000" dirty="0" smtClean="0"/>
              <a:t>: </a:t>
            </a:r>
            <a:r>
              <a:rPr lang="en-US" altLang="en-US" sz="2000" b="1" i="1" dirty="0" smtClean="0">
                <a:solidFill>
                  <a:srgbClr val="FF3300"/>
                </a:solidFill>
              </a:rPr>
              <a:t>c</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f</a:t>
            </a:r>
            <a:r>
              <a:rPr lang="en-US" altLang="en-US" sz="2000" dirty="0" smtClean="0"/>
              <a:t> (true); </a:t>
            </a:r>
            <a:br>
              <a:rPr lang="en-US" altLang="en-US" sz="2000" dirty="0" smtClean="0"/>
            </a:br>
            <a:r>
              <a:rPr lang="en-US" altLang="en-US" sz="2000" b="1" i="1" dirty="0" smtClean="0"/>
              <a:t>p1 to p2 to p3</a:t>
            </a:r>
            <a:r>
              <a:rPr lang="en-US" altLang="en-US" sz="2000" dirty="0" smtClean="0"/>
              <a:t>: </a:t>
            </a:r>
            <a:r>
              <a:rPr lang="en-US" altLang="en-US" sz="2000" b="1" i="1" dirty="0" smtClean="0">
                <a:solidFill>
                  <a:srgbClr val="FF3300"/>
                </a:solidFill>
              </a:rPr>
              <a:t>a</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f</a:t>
            </a:r>
            <a:r>
              <a:rPr lang="en-US" altLang="en-US" sz="2000" dirty="0" smtClean="0"/>
              <a:t> (true); </a:t>
            </a:r>
            <a:r>
              <a:rPr lang="en-US" altLang="en-US" sz="2000" b="1" i="1" dirty="0" smtClean="0">
                <a:solidFill>
                  <a:srgbClr val="FF3300"/>
                </a:solidFill>
              </a:rPr>
              <a:t>……</a:t>
            </a:r>
            <a:r>
              <a:rPr lang="en-US" altLang="en-US" sz="2000" dirty="0" smtClean="0"/>
              <a:t> </a:t>
            </a:r>
          </a:p>
          <a:p>
            <a:pPr marL="990600" lvl="1" indent="-533400" eaLnBrk="1" hangingPunct="1">
              <a:lnSpc>
                <a:spcPct val="90000"/>
              </a:lnSpc>
              <a:spcBef>
                <a:spcPct val="0"/>
              </a:spcBef>
              <a:buFontTx/>
              <a:buAutoNum type="arabicPeriod"/>
            </a:pPr>
            <a:r>
              <a:rPr lang="en-US" altLang="en-US" sz="2000" b="1" i="1" dirty="0" smtClean="0"/>
              <a:t>p1 to p3</a:t>
            </a:r>
            <a:r>
              <a:rPr lang="en-US" altLang="en-US" sz="2000" dirty="0" smtClean="0"/>
              <a:t>: </a:t>
            </a:r>
            <a:r>
              <a:rPr lang="en-US" altLang="en-US" sz="2000" b="1" i="1" dirty="0" smtClean="0">
                <a:solidFill>
                  <a:srgbClr val="FF3300"/>
                </a:solidFill>
              </a:rPr>
              <a:t>a</a:t>
            </a:r>
            <a:r>
              <a:rPr lang="en-US" altLang="en-US" sz="2000" dirty="0" smtClean="0"/>
              <a:t>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dirty="0" smtClean="0"/>
              <a:t> </a:t>
            </a:r>
            <a:r>
              <a:rPr lang="en-US" altLang="en-US" sz="2000" b="1" i="1" dirty="0" smtClean="0">
                <a:solidFill>
                  <a:srgbClr val="FF3300"/>
                </a:solidFill>
              </a:rPr>
              <a:t>e, b//e</a:t>
            </a:r>
            <a:r>
              <a:rPr lang="en-US" altLang="en-US" sz="2000" dirty="0" smtClean="0"/>
              <a:t> </a:t>
            </a:r>
            <a:r>
              <a:rPr lang="en-US" altLang="en-US" sz="2000" dirty="0" smtClean="0"/>
              <a:t>(concurrent). </a:t>
            </a:r>
            <a:r>
              <a:rPr lang="en-US" altLang="en-US" sz="2000" b="1" i="1" dirty="0" smtClean="0">
                <a:solidFill>
                  <a:srgbClr val="FF3300"/>
                </a:solidFill>
              </a:rPr>
              <a:t>……</a:t>
            </a:r>
            <a:endParaRPr lang="en-US" altLang="en-US" sz="2000" dirty="0" smtClean="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20938"/>
            <a:ext cx="625316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Footer Placeholder 4"/>
          <p:cNvSpPr txBox="1">
            <a:spLocks/>
          </p:cNvSpPr>
          <p:nvPr/>
        </p:nvSpPr>
        <p:spPr bwMode="auto">
          <a:xfrm>
            <a:off x="107950" y="6316663"/>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24582" name="Slide Number Placeholder 5"/>
          <p:cNvSpPr txBox="1">
            <a:spLocks/>
          </p:cNvSpPr>
          <p:nvPr/>
        </p:nvSpPr>
        <p:spPr bwMode="auto">
          <a:xfrm>
            <a:off x="8343900" y="62134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879475"/>
            <a:ext cx="8229600" cy="649288"/>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(9)</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25603" name="Rectangle 3"/>
          <p:cNvSpPr>
            <a:spLocks noGrp="1" noChangeArrowheads="1"/>
          </p:cNvSpPr>
          <p:nvPr>
            <p:ph idx="1"/>
          </p:nvPr>
        </p:nvSpPr>
        <p:spPr>
          <a:xfrm>
            <a:off x="23813" y="1844675"/>
            <a:ext cx="8763000" cy="4081463"/>
          </a:xfrm>
        </p:spPr>
        <p:txBody>
          <a:bodyPr/>
          <a:lstStyle/>
          <a:p>
            <a:pPr marL="609600" indent="-609600" eaLnBrk="1" hangingPunct="1">
              <a:spcBef>
                <a:spcPct val="0"/>
              </a:spcBef>
              <a:buSzPct val="70000"/>
              <a:buFont typeface="Wingdings" panose="05000000000000000000" pitchFamily="2" charset="2"/>
              <a:buChar char="v"/>
            </a:pPr>
            <a:r>
              <a:rPr lang="en-US" altLang="en-US" sz="2800" smtClean="0"/>
              <a:t>Logical time and logical clock</a:t>
            </a:r>
          </a:p>
          <a:p>
            <a:pPr marL="990600" lvl="1" indent="-533400" eaLnBrk="1" hangingPunct="1">
              <a:spcBef>
                <a:spcPct val="0"/>
              </a:spcBef>
              <a:buSzPct val="70000"/>
              <a:buFont typeface="Wingdings" panose="05000000000000000000" pitchFamily="2" charset="2"/>
              <a:buChar char="v"/>
            </a:pPr>
            <a:r>
              <a:rPr lang="en-US" altLang="en-US" smtClean="0"/>
              <a:t>The happened-before relationships can be captured numerically by assigning a logical time value, </a:t>
            </a:r>
            <a:r>
              <a:rPr lang="en-US" altLang="en-US" b="1" i="1" smtClean="0">
                <a:solidFill>
                  <a:srgbClr val="FF3300"/>
                </a:solidFill>
              </a:rPr>
              <a:t>L(e)</a:t>
            </a:r>
            <a:r>
              <a:rPr lang="en-US" altLang="en-US" b="1" i="1" smtClean="0"/>
              <a:t>,</a:t>
            </a:r>
            <a:r>
              <a:rPr lang="en-US" altLang="en-US" smtClean="0"/>
              <a:t> to a particular event </a:t>
            </a:r>
            <a:r>
              <a:rPr lang="en-US" altLang="en-US" b="1" i="1" smtClean="0">
                <a:solidFill>
                  <a:srgbClr val="FF3300"/>
                </a:solidFill>
              </a:rPr>
              <a:t>e</a:t>
            </a:r>
            <a:r>
              <a:rPr lang="en-US" altLang="en-US" smtClean="0"/>
              <a:t> on which all processes agree.</a:t>
            </a:r>
          </a:p>
          <a:p>
            <a:pPr marL="990600" lvl="1" indent="-533400" eaLnBrk="1" hangingPunct="1">
              <a:spcBef>
                <a:spcPct val="0"/>
              </a:spcBef>
              <a:buSzPct val="70000"/>
              <a:buFont typeface="Wingdings" panose="05000000000000000000" pitchFamily="2" charset="2"/>
              <a:buChar char="v"/>
            </a:pPr>
            <a:r>
              <a:rPr lang="en-US" altLang="en-US" smtClean="0"/>
              <a:t>The time value </a:t>
            </a:r>
            <a:r>
              <a:rPr lang="en-US" altLang="en-US" b="1" i="1" smtClean="0">
                <a:solidFill>
                  <a:srgbClr val="FF3300"/>
                </a:solidFill>
              </a:rPr>
              <a:t>L(e)</a:t>
            </a:r>
            <a:r>
              <a:rPr lang="en-US" altLang="en-US" smtClean="0"/>
              <a:t> assigned to the event </a:t>
            </a:r>
            <a:r>
              <a:rPr lang="en-US" altLang="en-US" b="1" i="1" smtClean="0">
                <a:solidFill>
                  <a:srgbClr val="FF3300"/>
                </a:solidFill>
              </a:rPr>
              <a:t>e</a:t>
            </a:r>
            <a:r>
              <a:rPr lang="en-US" altLang="en-US" smtClean="0"/>
              <a:t> is called the </a:t>
            </a:r>
            <a:r>
              <a:rPr lang="en-US" altLang="en-US" b="1" smtClean="0">
                <a:solidFill>
                  <a:srgbClr val="0000FF"/>
                </a:solidFill>
              </a:rPr>
              <a:t>logical time</a:t>
            </a:r>
            <a:r>
              <a:rPr lang="en-US" altLang="en-US" smtClean="0">
                <a:solidFill>
                  <a:srgbClr val="0000FF"/>
                </a:solidFill>
              </a:rPr>
              <a:t> </a:t>
            </a:r>
            <a:r>
              <a:rPr lang="en-US" altLang="en-US" smtClean="0"/>
              <a:t>of that event</a:t>
            </a:r>
          </a:p>
          <a:p>
            <a:pPr marL="990600" lvl="1" indent="-533400" eaLnBrk="1" hangingPunct="1">
              <a:spcBef>
                <a:spcPct val="0"/>
              </a:spcBef>
              <a:buSzPct val="70000"/>
              <a:buFont typeface="Wingdings" panose="05000000000000000000" pitchFamily="2" charset="2"/>
              <a:buChar char="v"/>
            </a:pPr>
            <a:r>
              <a:rPr lang="en-US" altLang="en-US" smtClean="0"/>
              <a:t>The mechanism to assign such time value is called the </a:t>
            </a:r>
            <a:r>
              <a:rPr lang="en-US" altLang="en-US" b="1" smtClean="0">
                <a:solidFill>
                  <a:srgbClr val="0000FF"/>
                </a:solidFill>
              </a:rPr>
              <a:t>logical clock</a:t>
            </a:r>
            <a:r>
              <a:rPr lang="en-US" altLang="en-US" smtClean="0"/>
              <a:t>.</a:t>
            </a:r>
          </a:p>
        </p:txBody>
      </p:sp>
      <p:sp>
        <p:nvSpPr>
          <p:cNvPr id="25604" name="Slide Number Placeholder 5"/>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F04E7414-8263-42F4-BDF8-4A9A97EC13BE}" type="slidenum">
              <a:rPr lang="en-AU" altLang="en-US" sz="1800"/>
              <a:pPr eaLnBrk="1" hangingPunct="1">
                <a:spcBef>
                  <a:spcPct val="0"/>
                </a:spcBef>
                <a:buFontTx/>
                <a:buNone/>
              </a:pPr>
              <a:t>14</a:t>
            </a:fld>
            <a:endParaRPr lang="en-AU" altLang="en-US" sz="1800"/>
          </a:p>
        </p:txBody>
      </p:sp>
      <p:sp>
        <p:nvSpPr>
          <p:cNvPr id="25605"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96925"/>
            <a:ext cx="8229600" cy="649288"/>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(10)</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26627" name="Rectangle 3"/>
          <p:cNvSpPr>
            <a:spLocks noGrp="1" noChangeArrowheads="1"/>
          </p:cNvSpPr>
          <p:nvPr>
            <p:ph idx="1"/>
          </p:nvPr>
        </p:nvSpPr>
        <p:spPr>
          <a:xfrm>
            <a:off x="266700" y="1773238"/>
            <a:ext cx="8610600" cy="5340350"/>
          </a:xfrm>
        </p:spPr>
        <p:txBody>
          <a:bodyPr/>
          <a:lstStyle/>
          <a:p>
            <a:pPr marL="609600" indent="-609600" eaLnBrk="1" hangingPunct="1">
              <a:lnSpc>
                <a:spcPct val="90000"/>
              </a:lnSpc>
              <a:spcBef>
                <a:spcPct val="0"/>
              </a:spcBef>
              <a:buSzPct val="70000"/>
              <a:buFont typeface="Wingdings" panose="05000000000000000000" pitchFamily="2" charset="2"/>
              <a:buChar char="v"/>
            </a:pPr>
            <a:r>
              <a:rPr lang="en-US" altLang="en-US" sz="2800" dirty="0" err="1" smtClean="0"/>
              <a:t>Lamport</a:t>
            </a:r>
            <a:r>
              <a:rPr lang="en-US" altLang="en-US" sz="2800" dirty="0" smtClean="0"/>
              <a:t> timestamp</a:t>
            </a:r>
          </a:p>
          <a:p>
            <a:pPr marL="990600" lvl="1" indent="-533400" eaLnBrk="1" hangingPunct="1">
              <a:lnSpc>
                <a:spcPct val="90000"/>
              </a:lnSpc>
              <a:spcBef>
                <a:spcPct val="0"/>
              </a:spcBef>
              <a:buSzPct val="70000"/>
              <a:buFont typeface="Wingdings" panose="05000000000000000000" pitchFamily="2" charset="2"/>
              <a:buChar char="v"/>
            </a:pPr>
            <a:r>
              <a:rPr lang="en-US" altLang="en-US" sz="2600" dirty="0" smtClean="0"/>
              <a:t>A method to assign logical time value </a:t>
            </a:r>
            <a:r>
              <a:rPr lang="en-US" altLang="en-US" sz="2600" b="1" i="1" dirty="0" smtClean="0">
                <a:solidFill>
                  <a:srgbClr val="FF3300"/>
                </a:solidFill>
              </a:rPr>
              <a:t>L(e) </a:t>
            </a:r>
            <a:r>
              <a:rPr lang="en-US" altLang="en-US" sz="2600" dirty="0" smtClean="0"/>
              <a:t>to a particular event </a:t>
            </a:r>
            <a:r>
              <a:rPr lang="en-US" altLang="en-US" sz="2600" b="1" i="1" dirty="0" smtClean="0">
                <a:solidFill>
                  <a:srgbClr val="FF3300"/>
                </a:solidFill>
              </a:rPr>
              <a:t>e </a:t>
            </a:r>
            <a:r>
              <a:rPr lang="en-US" altLang="en-US" sz="2600" dirty="0" smtClean="0"/>
              <a:t>which follows the </a:t>
            </a:r>
            <a:r>
              <a:rPr lang="en-US" altLang="en-US" sz="2600" i="1" dirty="0" smtClean="0"/>
              <a:t>happened-before </a:t>
            </a:r>
            <a:r>
              <a:rPr lang="en-US" altLang="en-US" sz="2600" dirty="0" smtClean="0"/>
              <a:t>relation. This method piggybacks timestamps on all events in a distributed system subject to the following conditions:</a:t>
            </a:r>
          </a:p>
          <a:p>
            <a:pPr marL="1390650" lvl="2" indent="-533400" eaLnBrk="1" hangingPunct="1">
              <a:lnSpc>
                <a:spcPct val="90000"/>
              </a:lnSpc>
              <a:spcBef>
                <a:spcPct val="0"/>
              </a:spcBef>
              <a:buSzPct val="70000"/>
              <a:buFont typeface="Wingdings" panose="05000000000000000000" pitchFamily="2" charset="2"/>
              <a:buAutoNum type="arabicPeriod"/>
            </a:pPr>
            <a:endParaRPr lang="en-US" altLang="en-US" sz="1000" dirty="0" smtClean="0"/>
          </a:p>
          <a:p>
            <a:pPr marL="1390650" lvl="2" indent="-533400" eaLnBrk="1" hangingPunct="1">
              <a:lnSpc>
                <a:spcPct val="90000"/>
              </a:lnSpc>
              <a:spcBef>
                <a:spcPct val="0"/>
              </a:spcBef>
              <a:buSzPct val="70000"/>
              <a:buFont typeface="Wingdings" panose="05000000000000000000" pitchFamily="2" charset="2"/>
              <a:buAutoNum type="arabicPeriod"/>
            </a:pPr>
            <a:r>
              <a:rPr lang="en-US" altLang="en-US" sz="2000" dirty="0" smtClean="0"/>
              <a:t>If </a:t>
            </a:r>
            <a:r>
              <a:rPr lang="en-US" altLang="en-US" sz="2000" b="1" i="1" dirty="0" smtClean="0">
                <a:solidFill>
                  <a:srgbClr val="FF3300"/>
                </a:solidFill>
              </a:rPr>
              <a:t>a</a:t>
            </a:r>
            <a:r>
              <a:rPr lang="en-US" altLang="en-US" sz="2000" dirty="0" smtClean="0"/>
              <a:t> happens before </a:t>
            </a:r>
            <a:r>
              <a:rPr lang="en-US" altLang="en-US" sz="2000" b="1" i="1" dirty="0" smtClean="0">
                <a:solidFill>
                  <a:srgbClr val="FF3300"/>
                </a:solidFill>
              </a:rPr>
              <a:t>b</a:t>
            </a:r>
            <a:r>
              <a:rPr lang="en-US" altLang="en-US" sz="2000" dirty="0" smtClean="0"/>
              <a:t> in the same process,</a:t>
            </a:r>
            <a:r>
              <a:rPr lang="en-US" altLang="en-US" sz="2000" b="1" i="1" dirty="0" smtClean="0">
                <a:solidFill>
                  <a:srgbClr val="FF3300"/>
                </a:solidFill>
              </a:rPr>
              <a:t> </a:t>
            </a:r>
            <a:br>
              <a:rPr lang="en-US" altLang="en-US" sz="2000" b="1" i="1" dirty="0" smtClean="0">
                <a:solidFill>
                  <a:srgbClr val="FF3300"/>
                </a:solidFill>
              </a:rPr>
            </a:br>
            <a:r>
              <a:rPr lang="en-US" altLang="en-US" sz="2000" b="1" i="1" dirty="0" smtClean="0">
                <a:solidFill>
                  <a:srgbClr val="FF3300"/>
                </a:solidFill>
              </a:rPr>
              <a:t>L(a) </a:t>
            </a:r>
            <a:r>
              <a:rPr lang="en-US" altLang="en-US" sz="2000" b="1" i="1" dirty="0" smtClean="0">
                <a:solidFill>
                  <a:srgbClr val="FF3300"/>
                </a:solidFill>
                <a:cs typeface="Times New Roman" panose="02020603050405020304" pitchFamily="18" charset="0"/>
                <a:sym typeface="Symbol" panose="05050102010706020507" pitchFamily="18" charset="2"/>
              </a:rPr>
              <a:t>&lt;</a:t>
            </a:r>
            <a:r>
              <a:rPr lang="en-US" altLang="en-US" sz="2000" b="1" i="1" dirty="0" smtClean="0">
                <a:solidFill>
                  <a:srgbClr val="FF3300"/>
                </a:solidFill>
              </a:rPr>
              <a:t> L(b), </a:t>
            </a:r>
            <a:r>
              <a:rPr lang="en-US" altLang="en-US" sz="2000" dirty="0" smtClean="0"/>
              <a:t>or</a:t>
            </a:r>
            <a:r>
              <a:rPr lang="en-US" altLang="en-US" sz="2000" dirty="0" smtClean="0">
                <a:solidFill>
                  <a:srgbClr val="FF3300"/>
                </a:solidFill>
              </a:rPr>
              <a:t> </a:t>
            </a:r>
            <a:r>
              <a:rPr lang="en-US" altLang="en-US" sz="2000" b="1" i="1" dirty="0" smtClean="0">
                <a:solidFill>
                  <a:srgbClr val="FF3300"/>
                </a:solidFill>
              </a:rPr>
              <a:t>L(b)</a:t>
            </a:r>
            <a:r>
              <a:rPr lang="en-US" altLang="en-US" sz="2000" dirty="0" smtClean="0">
                <a:solidFill>
                  <a:srgbClr val="FF3300"/>
                </a:solidFill>
              </a:rPr>
              <a:t> = </a:t>
            </a:r>
            <a:r>
              <a:rPr lang="en-US" altLang="en-US" sz="2000" b="1" i="1" dirty="0" smtClean="0">
                <a:solidFill>
                  <a:srgbClr val="FF3300"/>
                </a:solidFill>
              </a:rPr>
              <a:t>L(a)</a:t>
            </a:r>
            <a:r>
              <a:rPr lang="en-US" altLang="en-US" sz="2000" dirty="0" smtClean="0">
                <a:solidFill>
                  <a:srgbClr val="FF3300"/>
                </a:solidFill>
              </a:rPr>
              <a:t> + </a:t>
            </a:r>
            <a:r>
              <a:rPr lang="en-US" altLang="en-US" sz="2000" i="1" dirty="0" smtClean="0">
                <a:solidFill>
                  <a:srgbClr val="FF3300"/>
                </a:solidFill>
              </a:rPr>
              <a:t>a positive number</a:t>
            </a:r>
            <a:r>
              <a:rPr lang="en-US" altLang="en-US" sz="2000" dirty="0" smtClean="0"/>
              <a:t>.</a:t>
            </a:r>
          </a:p>
          <a:p>
            <a:pPr marL="1390650" lvl="2" indent="-533400" eaLnBrk="1" hangingPunct="1">
              <a:lnSpc>
                <a:spcPct val="90000"/>
              </a:lnSpc>
              <a:spcBef>
                <a:spcPct val="0"/>
              </a:spcBef>
              <a:buSzPct val="70000"/>
              <a:buFont typeface="Wingdings" panose="05000000000000000000" pitchFamily="2" charset="2"/>
              <a:buAutoNum type="arabicPeriod"/>
            </a:pPr>
            <a:r>
              <a:rPr lang="en-US" altLang="en-US" sz="2000" dirty="0" smtClean="0"/>
              <a:t>If </a:t>
            </a:r>
            <a:r>
              <a:rPr lang="en-US" altLang="en-US" sz="2000" b="1" i="1" dirty="0" smtClean="0">
                <a:solidFill>
                  <a:srgbClr val="FF3300"/>
                </a:solidFill>
              </a:rPr>
              <a:t>a</a:t>
            </a:r>
            <a:r>
              <a:rPr lang="en-US" altLang="en-US" sz="2000" dirty="0" smtClean="0"/>
              <a:t> and </a:t>
            </a:r>
            <a:r>
              <a:rPr lang="en-US" altLang="en-US" sz="2000" b="1" i="1" dirty="0" smtClean="0">
                <a:solidFill>
                  <a:srgbClr val="FF3300"/>
                </a:solidFill>
              </a:rPr>
              <a:t>b</a:t>
            </a:r>
            <a:r>
              <a:rPr lang="en-US" altLang="en-US" sz="2000" dirty="0" smtClean="0"/>
              <a:t> represent sending and receiving a message, respectively, </a:t>
            </a:r>
            <a:r>
              <a:rPr lang="en-US" altLang="en-US" sz="2000" b="1" i="1" dirty="0" smtClean="0">
                <a:solidFill>
                  <a:srgbClr val="FF3300"/>
                </a:solidFill>
              </a:rPr>
              <a:t>L(a) </a:t>
            </a:r>
            <a:r>
              <a:rPr lang="en-US" altLang="en-US" sz="2000" b="1" i="1" dirty="0" smtClean="0">
                <a:solidFill>
                  <a:srgbClr val="FF3300"/>
                </a:solidFill>
                <a:cs typeface="Times New Roman" panose="02020603050405020304" pitchFamily="18" charset="0"/>
                <a:sym typeface="Symbol" panose="05050102010706020507" pitchFamily="18" charset="2"/>
              </a:rPr>
              <a:t>&lt;</a:t>
            </a:r>
            <a:r>
              <a:rPr lang="en-US" altLang="en-US" sz="2000" b="1" i="1" dirty="0" smtClean="0">
                <a:solidFill>
                  <a:srgbClr val="FF3300"/>
                </a:solidFill>
              </a:rPr>
              <a:t> L(b)</a:t>
            </a:r>
            <a:r>
              <a:rPr lang="en-US" altLang="en-US" sz="2000" dirty="0" smtClean="0"/>
              <a:t>.</a:t>
            </a:r>
          </a:p>
          <a:p>
            <a:pPr marL="1390650" lvl="2" indent="-533400" eaLnBrk="1" hangingPunct="1">
              <a:lnSpc>
                <a:spcPct val="90000"/>
              </a:lnSpc>
              <a:spcBef>
                <a:spcPct val="0"/>
              </a:spcBef>
              <a:buSzPct val="70000"/>
              <a:buFont typeface="Wingdings" panose="05000000000000000000" pitchFamily="2" charset="2"/>
              <a:buAutoNum type="arabicPeriod"/>
            </a:pPr>
            <a:r>
              <a:rPr lang="en-US" altLang="en-US" sz="2000" dirty="0" smtClean="0"/>
              <a:t>For all distinctive events </a:t>
            </a:r>
            <a:r>
              <a:rPr lang="en-US" altLang="en-US" sz="2000" b="1" i="1" dirty="0" smtClean="0">
                <a:solidFill>
                  <a:srgbClr val="FF3300"/>
                </a:solidFill>
              </a:rPr>
              <a:t>a</a:t>
            </a:r>
            <a:r>
              <a:rPr lang="en-US" altLang="en-US" sz="2000" dirty="0" smtClean="0"/>
              <a:t> and </a:t>
            </a:r>
            <a:r>
              <a:rPr lang="en-US" altLang="en-US" sz="2000" b="1" i="1" dirty="0" smtClean="0">
                <a:solidFill>
                  <a:srgbClr val="FF3300"/>
                </a:solidFill>
              </a:rPr>
              <a:t>b</a:t>
            </a:r>
            <a:r>
              <a:rPr lang="en-US" altLang="en-US" sz="2000" dirty="0" smtClean="0"/>
              <a:t> that do not belong to the above cases, </a:t>
            </a:r>
            <a:r>
              <a:rPr lang="en-US" altLang="en-US" sz="2000" b="1" i="1" dirty="0" smtClean="0">
                <a:solidFill>
                  <a:srgbClr val="FF3300"/>
                </a:solidFill>
              </a:rPr>
              <a:t>L(a) </a:t>
            </a:r>
            <a:r>
              <a:rPr lang="en-US" altLang="en-US" sz="2000" b="1" dirty="0" smtClean="0">
                <a:solidFill>
                  <a:srgbClr val="FF3300"/>
                </a:solidFill>
                <a:cs typeface="Times New Roman" panose="02020603050405020304" pitchFamily="18" charset="0"/>
                <a:sym typeface="Symbol" panose="05050102010706020507" pitchFamily="18" charset="2"/>
              </a:rPr>
              <a:t></a:t>
            </a:r>
            <a:r>
              <a:rPr lang="en-US" altLang="en-US" sz="2000" b="1" i="1" dirty="0" smtClean="0">
                <a:solidFill>
                  <a:srgbClr val="FF3300"/>
                </a:solidFill>
              </a:rPr>
              <a:t> L(b)</a:t>
            </a:r>
            <a:r>
              <a:rPr lang="en-US" altLang="en-US" sz="2000" dirty="0" smtClean="0"/>
              <a:t>.</a:t>
            </a:r>
          </a:p>
          <a:p>
            <a:pPr marL="1390650" lvl="2" indent="-533400" eaLnBrk="1" hangingPunct="1">
              <a:lnSpc>
                <a:spcPct val="90000"/>
              </a:lnSpc>
              <a:spcBef>
                <a:spcPct val="0"/>
              </a:spcBef>
              <a:buSzPct val="70000"/>
              <a:buFont typeface="Wingdings" panose="05000000000000000000" pitchFamily="2" charset="2"/>
              <a:buAutoNum type="arabicPeriod"/>
            </a:pPr>
            <a:r>
              <a:rPr lang="en-US" altLang="en-US" sz="2000" dirty="0" smtClean="0"/>
              <a:t>The logical clock time </a:t>
            </a:r>
            <a:r>
              <a:rPr lang="en-US" altLang="en-US" sz="2000" b="1" i="1" dirty="0" smtClean="0">
                <a:solidFill>
                  <a:srgbClr val="FF3300"/>
                </a:solidFill>
              </a:rPr>
              <a:t>L</a:t>
            </a:r>
            <a:r>
              <a:rPr lang="en-US" altLang="en-US" sz="2000" dirty="0" smtClean="0"/>
              <a:t> must always go forward (increasing).</a:t>
            </a:r>
          </a:p>
        </p:txBody>
      </p:sp>
      <p:sp>
        <p:nvSpPr>
          <p:cNvPr id="26628" name="Slide Number Placeholder 5"/>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73DA3C7-F416-4AE2-877C-E169E8E64B68}" type="slidenum">
              <a:rPr lang="en-AU" altLang="en-US" sz="1800"/>
              <a:pPr eaLnBrk="1" hangingPunct="1">
                <a:spcBef>
                  <a:spcPct val="0"/>
                </a:spcBef>
                <a:buFontTx/>
                <a:buNone/>
              </a:pPr>
              <a:t>15</a:t>
            </a:fld>
            <a:endParaRPr lang="en-AU" altLang="en-US" sz="1800"/>
          </a:p>
        </p:txBody>
      </p:sp>
      <p:sp>
        <p:nvSpPr>
          <p:cNvPr id="26629"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b="1" smtClean="0">
                <a:solidFill>
                  <a:schemeClr val="tx1"/>
                </a:solidFill>
                <a:latin typeface="Arial" panose="020B0604020202020204" pitchFamily="34" charset="0"/>
                <a:cs typeface="Arial" panose="020B0604020202020204" pitchFamily="34" charset="0"/>
              </a:rPr>
              <a:t>6.1 Logical Clocks (11)</a:t>
            </a:r>
            <a:endParaRPr lang="en-AU" altLang="en-US" smtClean="0">
              <a:latin typeface="Arial" panose="020B0604020202020204" pitchFamily="34" charset="0"/>
              <a:cs typeface="Arial" panose="020B0604020202020204" pitchFamily="34" charset="0"/>
            </a:endParaRPr>
          </a:p>
        </p:txBody>
      </p:sp>
      <p:sp>
        <p:nvSpPr>
          <p:cNvPr id="27651" name="Rectangle 3"/>
          <p:cNvSpPr>
            <a:spLocks noGrp="1" noChangeArrowheads="1"/>
          </p:cNvSpPr>
          <p:nvPr>
            <p:ph idx="1"/>
          </p:nvPr>
        </p:nvSpPr>
        <p:spPr/>
        <p:txBody>
          <a:bodyPr/>
          <a:lstStyle/>
          <a:p>
            <a:pPr marL="609600" indent="-609600" eaLnBrk="1" hangingPunct="1">
              <a:spcBef>
                <a:spcPct val="0"/>
              </a:spcBef>
              <a:buSzPct val="70000"/>
              <a:buFont typeface="Wingdings" panose="05000000000000000000" pitchFamily="2" charset="2"/>
              <a:buChar char="v"/>
            </a:pPr>
            <a:r>
              <a:rPr lang="en-US" altLang="en-US" sz="2800" smtClean="0"/>
              <a:t>How do Lamport timestamps order events?</a:t>
            </a:r>
          </a:p>
          <a:p>
            <a:pPr marL="990600" lvl="1" indent="-533400" eaLnBrk="1" hangingPunct="1">
              <a:spcBef>
                <a:spcPct val="0"/>
              </a:spcBef>
              <a:buSzPct val="70000"/>
              <a:buFont typeface="Wingdings" panose="05000000000000000000" pitchFamily="2" charset="2"/>
              <a:buChar char="v"/>
            </a:pPr>
            <a:r>
              <a:rPr lang="en-US" altLang="en-US" sz="2400" b="1" smtClean="0"/>
              <a:t>Example 6.3</a:t>
            </a:r>
            <a:r>
              <a:rPr lang="en-US" altLang="en-US" sz="2400" smtClean="0"/>
              <a:t>: Lamport timestamps for three processes</a:t>
            </a:r>
          </a:p>
        </p:txBody>
      </p:sp>
      <p:grpSp>
        <p:nvGrpSpPr>
          <p:cNvPr id="27652" name="Group 4"/>
          <p:cNvGrpSpPr>
            <a:grpSpLocks/>
          </p:cNvGrpSpPr>
          <p:nvPr/>
        </p:nvGrpSpPr>
        <p:grpSpPr bwMode="auto">
          <a:xfrm>
            <a:off x="1087438" y="2997200"/>
            <a:ext cx="7277100" cy="2016125"/>
            <a:chOff x="228600" y="2514600"/>
            <a:chExt cx="8453132" cy="3265488"/>
          </a:xfrm>
        </p:grpSpPr>
        <p:sp>
          <p:nvSpPr>
            <p:cNvPr id="27656" name="Freeform 5"/>
            <p:cNvSpPr>
              <a:spLocks/>
            </p:cNvSpPr>
            <p:nvPr/>
          </p:nvSpPr>
          <p:spPr bwMode="auto">
            <a:xfrm>
              <a:off x="7350125" y="3000375"/>
              <a:ext cx="117475" cy="58738"/>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57" name="Freeform 6"/>
            <p:cNvSpPr>
              <a:spLocks/>
            </p:cNvSpPr>
            <p:nvPr/>
          </p:nvSpPr>
          <p:spPr bwMode="auto">
            <a:xfrm>
              <a:off x="7350125" y="3000375"/>
              <a:ext cx="117475" cy="58738"/>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27658" name="Line 7"/>
            <p:cNvSpPr>
              <a:spLocks noChangeShapeType="1"/>
            </p:cNvSpPr>
            <p:nvPr/>
          </p:nvSpPr>
          <p:spPr bwMode="auto">
            <a:xfrm>
              <a:off x="581025" y="3030538"/>
              <a:ext cx="67691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59" name="Freeform 8"/>
            <p:cNvSpPr>
              <a:spLocks/>
            </p:cNvSpPr>
            <p:nvPr/>
          </p:nvSpPr>
          <p:spPr bwMode="auto">
            <a:xfrm>
              <a:off x="7350125" y="4143375"/>
              <a:ext cx="117475" cy="58738"/>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60" name="Freeform 9"/>
            <p:cNvSpPr>
              <a:spLocks/>
            </p:cNvSpPr>
            <p:nvPr/>
          </p:nvSpPr>
          <p:spPr bwMode="auto">
            <a:xfrm>
              <a:off x="7350125" y="4143375"/>
              <a:ext cx="117475" cy="58738"/>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27661" name="Line 10"/>
            <p:cNvSpPr>
              <a:spLocks noChangeShapeType="1"/>
            </p:cNvSpPr>
            <p:nvPr/>
          </p:nvSpPr>
          <p:spPr bwMode="auto">
            <a:xfrm>
              <a:off x="581025" y="4173538"/>
              <a:ext cx="67691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62" name="Freeform 11"/>
            <p:cNvSpPr>
              <a:spLocks/>
            </p:cNvSpPr>
            <p:nvPr/>
          </p:nvSpPr>
          <p:spPr bwMode="auto">
            <a:xfrm>
              <a:off x="7350125" y="5316538"/>
              <a:ext cx="117475" cy="58737"/>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8"/>
                  </a:moveTo>
                  <a:lnTo>
                    <a:pt x="0" y="0"/>
                  </a:lnTo>
                  <a:lnTo>
                    <a:pt x="74" y="18"/>
                  </a:lnTo>
                  <a:lnTo>
                    <a:pt x="0" y="37"/>
                  </a:lnTo>
                  <a:lnTo>
                    <a:pt x="0" y="18"/>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63" name="Freeform 12"/>
            <p:cNvSpPr>
              <a:spLocks/>
            </p:cNvSpPr>
            <p:nvPr/>
          </p:nvSpPr>
          <p:spPr bwMode="auto">
            <a:xfrm>
              <a:off x="7350125" y="5316538"/>
              <a:ext cx="117475" cy="58737"/>
            </a:xfrm>
            <a:custGeom>
              <a:avLst/>
              <a:gdLst>
                <a:gd name="T0" fmla="*/ 0 w 74"/>
                <a:gd name="T1" fmla="*/ 2147483646 h 37"/>
                <a:gd name="T2" fmla="*/ 0 w 74"/>
                <a:gd name="T3" fmla="*/ 0 h 37"/>
                <a:gd name="T4" fmla="*/ 2147483646 w 74"/>
                <a:gd name="T5" fmla="*/ 2147483646 h 37"/>
                <a:gd name="T6" fmla="*/ 0 w 74"/>
                <a:gd name="T7" fmla="*/ 2147483646 h 37"/>
                <a:gd name="T8" fmla="*/ 0 w 74"/>
                <a:gd name="T9" fmla="*/ 2147483646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8"/>
                  </a:moveTo>
                  <a:lnTo>
                    <a:pt x="0" y="0"/>
                  </a:lnTo>
                  <a:lnTo>
                    <a:pt x="74" y="18"/>
                  </a:lnTo>
                  <a:lnTo>
                    <a:pt x="0" y="37"/>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27664" name="Line 13"/>
            <p:cNvSpPr>
              <a:spLocks noChangeShapeType="1"/>
            </p:cNvSpPr>
            <p:nvPr/>
          </p:nvSpPr>
          <p:spPr bwMode="auto">
            <a:xfrm>
              <a:off x="581025" y="5345113"/>
              <a:ext cx="67691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65" name="Line 14"/>
            <p:cNvSpPr>
              <a:spLocks noChangeShapeType="1"/>
            </p:cNvSpPr>
            <p:nvPr/>
          </p:nvSpPr>
          <p:spPr bwMode="auto">
            <a:xfrm>
              <a:off x="581025" y="2913063"/>
              <a:ext cx="1588" cy="25781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66" name="Oval 15"/>
            <p:cNvSpPr>
              <a:spLocks noChangeArrowheads="1"/>
            </p:cNvSpPr>
            <p:nvPr/>
          </p:nvSpPr>
          <p:spPr bwMode="auto">
            <a:xfrm>
              <a:off x="1150938" y="2986088"/>
              <a:ext cx="88900" cy="88900"/>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67" name="Oval 16"/>
            <p:cNvSpPr>
              <a:spLocks noChangeArrowheads="1"/>
            </p:cNvSpPr>
            <p:nvPr/>
          </p:nvSpPr>
          <p:spPr bwMode="auto">
            <a:xfrm>
              <a:off x="2060575" y="2986088"/>
              <a:ext cx="87313" cy="88900"/>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68" name="Oval 17"/>
            <p:cNvSpPr>
              <a:spLocks noChangeArrowheads="1"/>
            </p:cNvSpPr>
            <p:nvPr/>
          </p:nvSpPr>
          <p:spPr bwMode="auto">
            <a:xfrm>
              <a:off x="1473200" y="5300663"/>
              <a:ext cx="119063" cy="117475"/>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69" name="Oval 18"/>
            <p:cNvSpPr>
              <a:spLocks noChangeArrowheads="1"/>
            </p:cNvSpPr>
            <p:nvPr/>
          </p:nvSpPr>
          <p:spPr bwMode="auto">
            <a:xfrm>
              <a:off x="6632575" y="5300663"/>
              <a:ext cx="87313" cy="117475"/>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70" name="Oval 19"/>
            <p:cNvSpPr>
              <a:spLocks noChangeArrowheads="1"/>
            </p:cNvSpPr>
            <p:nvPr/>
          </p:nvSpPr>
          <p:spPr bwMode="auto">
            <a:xfrm>
              <a:off x="3643313" y="4129088"/>
              <a:ext cx="87312" cy="117475"/>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71" name="Oval 20"/>
            <p:cNvSpPr>
              <a:spLocks noChangeArrowheads="1"/>
            </p:cNvSpPr>
            <p:nvPr/>
          </p:nvSpPr>
          <p:spPr bwMode="auto">
            <a:xfrm>
              <a:off x="5078413" y="4129088"/>
              <a:ext cx="117475" cy="117475"/>
            </a:xfrm>
            <a:prstGeom prst="ellipse">
              <a:avLst/>
            </a:prstGeom>
            <a:solidFill>
              <a:srgbClr val="000000"/>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7672" name="Rectangle 21"/>
            <p:cNvSpPr>
              <a:spLocks noChangeArrowheads="1"/>
            </p:cNvSpPr>
            <p:nvPr/>
          </p:nvSpPr>
          <p:spPr bwMode="auto">
            <a:xfrm>
              <a:off x="1136650" y="314642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a</a:t>
              </a:r>
              <a:endParaRPr lang="en-AU" altLang="en-US" sz="2400">
                <a:latin typeface="Times New Roman" panose="02020603050405020304" pitchFamily="18" charset="0"/>
              </a:endParaRPr>
            </a:p>
          </p:txBody>
        </p:sp>
        <p:sp>
          <p:nvSpPr>
            <p:cNvPr id="27673" name="Rectangle 22"/>
            <p:cNvSpPr>
              <a:spLocks noChangeArrowheads="1"/>
            </p:cNvSpPr>
            <p:nvPr/>
          </p:nvSpPr>
          <p:spPr bwMode="auto">
            <a:xfrm>
              <a:off x="2016125" y="317658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b</a:t>
              </a:r>
              <a:endParaRPr lang="en-AU" altLang="en-US" sz="2400">
                <a:latin typeface="Times New Roman" panose="02020603050405020304" pitchFamily="18" charset="0"/>
              </a:endParaRPr>
            </a:p>
          </p:txBody>
        </p:sp>
        <p:sp>
          <p:nvSpPr>
            <p:cNvPr id="27674" name="Rectangle 23"/>
            <p:cNvSpPr>
              <a:spLocks noChangeArrowheads="1"/>
            </p:cNvSpPr>
            <p:nvPr/>
          </p:nvSpPr>
          <p:spPr bwMode="auto">
            <a:xfrm>
              <a:off x="3657600" y="431958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c</a:t>
              </a:r>
              <a:endParaRPr lang="en-AU" altLang="en-US" sz="2400">
                <a:latin typeface="Times New Roman" panose="02020603050405020304" pitchFamily="18" charset="0"/>
              </a:endParaRPr>
            </a:p>
          </p:txBody>
        </p:sp>
        <p:sp>
          <p:nvSpPr>
            <p:cNvPr id="27675" name="Rectangle 24"/>
            <p:cNvSpPr>
              <a:spLocks noChangeArrowheads="1"/>
            </p:cNvSpPr>
            <p:nvPr/>
          </p:nvSpPr>
          <p:spPr bwMode="auto">
            <a:xfrm>
              <a:off x="5005388" y="431958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d</a:t>
              </a:r>
              <a:endParaRPr lang="en-AU" altLang="en-US" sz="2400">
                <a:latin typeface="Times New Roman" panose="02020603050405020304" pitchFamily="18" charset="0"/>
              </a:endParaRPr>
            </a:p>
          </p:txBody>
        </p:sp>
        <p:sp>
          <p:nvSpPr>
            <p:cNvPr id="27676" name="Rectangle 25"/>
            <p:cNvSpPr>
              <a:spLocks noChangeArrowheads="1"/>
            </p:cNvSpPr>
            <p:nvPr/>
          </p:nvSpPr>
          <p:spPr bwMode="auto">
            <a:xfrm>
              <a:off x="1458913" y="549116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e</a:t>
              </a:r>
              <a:endParaRPr lang="en-AU" altLang="en-US" sz="2400">
                <a:latin typeface="Times New Roman" panose="02020603050405020304" pitchFamily="18" charset="0"/>
              </a:endParaRPr>
            </a:p>
          </p:txBody>
        </p:sp>
        <p:sp>
          <p:nvSpPr>
            <p:cNvPr id="27677" name="Rectangle 26"/>
            <p:cNvSpPr>
              <a:spLocks noChangeArrowheads="1"/>
            </p:cNvSpPr>
            <p:nvPr/>
          </p:nvSpPr>
          <p:spPr bwMode="auto">
            <a:xfrm>
              <a:off x="6618288" y="5491163"/>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f</a:t>
              </a:r>
              <a:endParaRPr lang="en-AU" altLang="en-US" sz="2400">
                <a:latin typeface="Times New Roman" panose="02020603050405020304" pitchFamily="18" charset="0"/>
              </a:endParaRPr>
            </a:p>
          </p:txBody>
        </p:sp>
        <p:sp>
          <p:nvSpPr>
            <p:cNvPr id="27678" name="Freeform 27"/>
            <p:cNvSpPr>
              <a:spLocks/>
            </p:cNvSpPr>
            <p:nvPr/>
          </p:nvSpPr>
          <p:spPr bwMode="auto">
            <a:xfrm>
              <a:off x="3481388" y="3997325"/>
              <a:ext cx="147637" cy="117475"/>
            </a:xfrm>
            <a:custGeom>
              <a:avLst/>
              <a:gdLst>
                <a:gd name="T0" fmla="*/ 2147483646 w 93"/>
                <a:gd name="T1" fmla="*/ 2147483646 h 74"/>
                <a:gd name="T2" fmla="*/ 2147483646 w 93"/>
                <a:gd name="T3" fmla="*/ 0 h 74"/>
                <a:gd name="T4" fmla="*/ 2147483646 w 93"/>
                <a:gd name="T5" fmla="*/ 2147483646 h 74"/>
                <a:gd name="T6" fmla="*/ 0 w 93"/>
                <a:gd name="T7" fmla="*/ 2147483646 h 74"/>
                <a:gd name="T8" fmla="*/ 2147483646 w 93"/>
                <a:gd name="T9" fmla="*/ 2147483646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8"/>
                  </a:moveTo>
                  <a:lnTo>
                    <a:pt x="19" y="0"/>
                  </a:lnTo>
                  <a:lnTo>
                    <a:pt x="93" y="74"/>
                  </a:lnTo>
                  <a:lnTo>
                    <a:pt x="0" y="37"/>
                  </a:lnTo>
                  <a:lnTo>
                    <a:pt x="19" y="18"/>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79" name="Freeform 28"/>
            <p:cNvSpPr>
              <a:spLocks/>
            </p:cNvSpPr>
            <p:nvPr/>
          </p:nvSpPr>
          <p:spPr bwMode="auto">
            <a:xfrm>
              <a:off x="3481388" y="3997325"/>
              <a:ext cx="147637" cy="117475"/>
            </a:xfrm>
            <a:custGeom>
              <a:avLst/>
              <a:gdLst>
                <a:gd name="T0" fmla="*/ 2147483646 w 93"/>
                <a:gd name="T1" fmla="*/ 2147483646 h 74"/>
                <a:gd name="T2" fmla="*/ 2147483646 w 93"/>
                <a:gd name="T3" fmla="*/ 0 h 74"/>
                <a:gd name="T4" fmla="*/ 2147483646 w 93"/>
                <a:gd name="T5" fmla="*/ 2147483646 h 74"/>
                <a:gd name="T6" fmla="*/ 0 w 93"/>
                <a:gd name="T7" fmla="*/ 2147483646 h 74"/>
                <a:gd name="T8" fmla="*/ 2147483646 w 93"/>
                <a:gd name="T9" fmla="*/ 2147483646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8"/>
                  </a:moveTo>
                  <a:lnTo>
                    <a:pt x="19" y="0"/>
                  </a:lnTo>
                  <a:lnTo>
                    <a:pt x="93" y="74"/>
                  </a:lnTo>
                  <a:lnTo>
                    <a:pt x="0" y="37"/>
                  </a:lnTo>
                  <a:lnTo>
                    <a:pt x="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27680" name="Line 29"/>
            <p:cNvSpPr>
              <a:spLocks noChangeShapeType="1"/>
            </p:cNvSpPr>
            <p:nvPr/>
          </p:nvSpPr>
          <p:spPr bwMode="auto">
            <a:xfrm>
              <a:off x="2105025" y="3030538"/>
              <a:ext cx="1376363" cy="99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81" name="Freeform 30"/>
            <p:cNvSpPr>
              <a:spLocks/>
            </p:cNvSpPr>
            <p:nvPr/>
          </p:nvSpPr>
          <p:spPr bwMode="auto">
            <a:xfrm>
              <a:off x="6470650" y="5168900"/>
              <a:ext cx="147638" cy="117475"/>
            </a:xfrm>
            <a:custGeom>
              <a:avLst/>
              <a:gdLst>
                <a:gd name="T0" fmla="*/ 2147483646 w 93"/>
                <a:gd name="T1" fmla="*/ 2147483646 h 74"/>
                <a:gd name="T2" fmla="*/ 2147483646 w 93"/>
                <a:gd name="T3" fmla="*/ 0 h 74"/>
                <a:gd name="T4" fmla="*/ 2147483646 w 93"/>
                <a:gd name="T5" fmla="*/ 2147483646 h 74"/>
                <a:gd name="T6" fmla="*/ 0 w 93"/>
                <a:gd name="T7" fmla="*/ 2147483646 h 74"/>
                <a:gd name="T8" fmla="*/ 2147483646 w 93"/>
                <a:gd name="T9" fmla="*/ 2147483646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9"/>
                  </a:moveTo>
                  <a:lnTo>
                    <a:pt x="37" y="0"/>
                  </a:lnTo>
                  <a:lnTo>
                    <a:pt x="93" y="74"/>
                  </a:lnTo>
                  <a:lnTo>
                    <a:pt x="0" y="37"/>
                  </a:lnTo>
                  <a:lnTo>
                    <a:pt x="19" y="1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82" name="Freeform 31"/>
            <p:cNvSpPr>
              <a:spLocks/>
            </p:cNvSpPr>
            <p:nvPr/>
          </p:nvSpPr>
          <p:spPr bwMode="auto">
            <a:xfrm>
              <a:off x="6470650" y="5168900"/>
              <a:ext cx="147638" cy="117475"/>
            </a:xfrm>
            <a:custGeom>
              <a:avLst/>
              <a:gdLst>
                <a:gd name="T0" fmla="*/ 2147483646 w 93"/>
                <a:gd name="T1" fmla="*/ 2147483646 h 74"/>
                <a:gd name="T2" fmla="*/ 2147483646 w 93"/>
                <a:gd name="T3" fmla="*/ 0 h 74"/>
                <a:gd name="T4" fmla="*/ 2147483646 w 93"/>
                <a:gd name="T5" fmla="*/ 2147483646 h 74"/>
                <a:gd name="T6" fmla="*/ 0 w 93"/>
                <a:gd name="T7" fmla="*/ 2147483646 h 74"/>
                <a:gd name="T8" fmla="*/ 2147483646 w 93"/>
                <a:gd name="T9" fmla="*/ 2147483646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9"/>
                  </a:moveTo>
                  <a:lnTo>
                    <a:pt x="37" y="0"/>
                  </a:lnTo>
                  <a:lnTo>
                    <a:pt x="93" y="74"/>
                  </a:lnTo>
                  <a:lnTo>
                    <a:pt x="0" y="37"/>
                  </a:lnTo>
                  <a:lnTo>
                    <a:pt x="1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27683" name="Line 32"/>
            <p:cNvSpPr>
              <a:spLocks noChangeShapeType="1"/>
            </p:cNvSpPr>
            <p:nvPr/>
          </p:nvSpPr>
          <p:spPr bwMode="auto">
            <a:xfrm>
              <a:off x="5181600" y="4202113"/>
              <a:ext cx="1289050" cy="9969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7684" name="Rectangle 33"/>
            <p:cNvSpPr>
              <a:spLocks noChangeArrowheads="1"/>
            </p:cNvSpPr>
            <p:nvPr/>
          </p:nvSpPr>
          <p:spPr bwMode="auto">
            <a:xfrm>
              <a:off x="2924175" y="3235325"/>
              <a:ext cx="2016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m</a:t>
              </a:r>
              <a:endParaRPr lang="en-AU" altLang="en-US" sz="2400">
                <a:latin typeface="Times New Roman" panose="02020603050405020304" pitchFamily="18" charset="0"/>
              </a:endParaRPr>
            </a:p>
          </p:txBody>
        </p:sp>
        <p:sp>
          <p:nvSpPr>
            <p:cNvPr id="27685" name="Rectangle 34"/>
            <p:cNvSpPr>
              <a:spLocks noChangeArrowheads="1"/>
            </p:cNvSpPr>
            <p:nvPr/>
          </p:nvSpPr>
          <p:spPr bwMode="auto">
            <a:xfrm>
              <a:off x="3130550" y="33829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1</a:t>
              </a:r>
              <a:endParaRPr lang="en-AU" altLang="en-US" sz="2400">
                <a:latin typeface="Times New Roman" panose="02020603050405020304" pitchFamily="18" charset="0"/>
              </a:endParaRPr>
            </a:p>
          </p:txBody>
        </p:sp>
        <p:sp>
          <p:nvSpPr>
            <p:cNvPr id="27686" name="Rectangle 35"/>
            <p:cNvSpPr>
              <a:spLocks noChangeArrowheads="1"/>
            </p:cNvSpPr>
            <p:nvPr/>
          </p:nvSpPr>
          <p:spPr bwMode="auto">
            <a:xfrm>
              <a:off x="6061075" y="4437063"/>
              <a:ext cx="2016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m</a:t>
              </a:r>
              <a:endParaRPr lang="en-AU" altLang="en-US" sz="2400">
                <a:latin typeface="Times New Roman" panose="02020603050405020304" pitchFamily="18" charset="0"/>
              </a:endParaRPr>
            </a:p>
          </p:txBody>
        </p:sp>
        <p:sp>
          <p:nvSpPr>
            <p:cNvPr id="27687" name="Rectangle 36"/>
            <p:cNvSpPr>
              <a:spLocks noChangeArrowheads="1"/>
            </p:cNvSpPr>
            <p:nvPr/>
          </p:nvSpPr>
          <p:spPr bwMode="auto">
            <a:xfrm>
              <a:off x="6265863" y="45831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2</a:t>
              </a:r>
              <a:endParaRPr lang="en-AU" altLang="en-US" sz="2400">
                <a:latin typeface="Times New Roman" panose="02020603050405020304" pitchFamily="18" charset="0"/>
              </a:endParaRPr>
            </a:p>
          </p:txBody>
        </p:sp>
        <p:sp>
          <p:nvSpPr>
            <p:cNvPr id="27688" name="Rectangle 37"/>
            <p:cNvSpPr>
              <a:spLocks noChangeArrowheads="1"/>
            </p:cNvSpPr>
            <p:nvPr/>
          </p:nvSpPr>
          <p:spPr bwMode="auto">
            <a:xfrm>
              <a:off x="1981199" y="2514600"/>
              <a:ext cx="836059"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L1(b) = 3</a:t>
              </a:r>
              <a:endParaRPr lang="en-AU" altLang="en-US" sz="1400">
                <a:latin typeface="Times New Roman" panose="02020603050405020304" pitchFamily="18" charset="0"/>
              </a:endParaRPr>
            </a:p>
          </p:txBody>
        </p:sp>
        <p:sp>
          <p:nvSpPr>
            <p:cNvPr id="27689" name="Rectangle 38"/>
            <p:cNvSpPr>
              <a:spLocks noChangeArrowheads="1"/>
            </p:cNvSpPr>
            <p:nvPr/>
          </p:nvSpPr>
          <p:spPr bwMode="auto">
            <a:xfrm>
              <a:off x="762000" y="2514600"/>
              <a:ext cx="836059"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dirty="0">
                  <a:solidFill>
                    <a:srgbClr val="000000"/>
                  </a:solidFill>
                </a:rPr>
                <a:t>L1(a) = 1</a:t>
              </a:r>
              <a:endParaRPr lang="en-AU" altLang="en-US" sz="1400" dirty="0">
                <a:latin typeface="Times New Roman" panose="02020603050405020304" pitchFamily="18" charset="0"/>
              </a:endParaRPr>
            </a:p>
          </p:txBody>
        </p:sp>
        <p:sp>
          <p:nvSpPr>
            <p:cNvPr id="27690" name="Rectangle 39"/>
            <p:cNvSpPr>
              <a:spLocks noChangeArrowheads="1"/>
            </p:cNvSpPr>
            <p:nvPr/>
          </p:nvSpPr>
          <p:spPr bwMode="auto">
            <a:xfrm>
              <a:off x="3629025" y="3790950"/>
              <a:ext cx="824886"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L2(c) = 4</a:t>
              </a:r>
              <a:endParaRPr lang="en-AU" altLang="en-US" sz="1400">
                <a:latin typeface="Times New Roman" panose="02020603050405020304" pitchFamily="18" charset="0"/>
              </a:endParaRPr>
            </a:p>
          </p:txBody>
        </p:sp>
        <p:sp>
          <p:nvSpPr>
            <p:cNvPr id="27691" name="Rectangle 40"/>
            <p:cNvSpPr>
              <a:spLocks noChangeArrowheads="1"/>
            </p:cNvSpPr>
            <p:nvPr/>
          </p:nvSpPr>
          <p:spPr bwMode="auto">
            <a:xfrm>
              <a:off x="5064125" y="3790950"/>
              <a:ext cx="836059"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L2(d) = 5</a:t>
              </a:r>
              <a:endParaRPr lang="en-AU" altLang="en-US" sz="1400">
                <a:latin typeface="Times New Roman" panose="02020603050405020304" pitchFamily="18" charset="0"/>
              </a:endParaRPr>
            </a:p>
          </p:txBody>
        </p:sp>
        <p:sp>
          <p:nvSpPr>
            <p:cNvPr id="27692" name="Rectangle 41"/>
            <p:cNvSpPr>
              <a:spLocks noChangeArrowheads="1"/>
            </p:cNvSpPr>
            <p:nvPr/>
          </p:nvSpPr>
          <p:spPr bwMode="auto">
            <a:xfrm>
              <a:off x="6675439" y="4933949"/>
              <a:ext cx="778334"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L3(f) = 6</a:t>
              </a:r>
              <a:endParaRPr lang="en-AU" altLang="en-US" sz="1400">
                <a:latin typeface="Times New Roman" panose="02020603050405020304" pitchFamily="18" charset="0"/>
              </a:endParaRPr>
            </a:p>
          </p:txBody>
        </p:sp>
        <p:sp>
          <p:nvSpPr>
            <p:cNvPr id="27693" name="Rectangle 42"/>
            <p:cNvSpPr>
              <a:spLocks noChangeArrowheads="1"/>
            </p:cNvSpPr>
            <p:nvPr/>
          </p:nvSpPr>
          <p:spPr bwMode="auto">
            <a:xfrm>
              <a:off x="1458913" y="4964113"/>
              <a:ext cx="836059"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L3(e) = 2</a:t>
              </a:r>
              <a:endParaRPr lang="en-AU" altLang="en-US" sz="1400">
                <a:latin typeface="Times New Roman" panose="02020603050405020304" pitchFamily="18" charset="0"/>
              </a:endParaRPr>
            </a:p>
          </p:txBody>
        </p:sp>
        <p:sp>
          <p:nvSpPr>
            <p:cNvPr id="27694" name="Rectangle 43"/>
            <p:cNvSpPr>
              <a:spLocks noChangeArrowheads="1"/>
            </p:cNvSpPr>
            <p:nvPr/>
          </p:nvSpPr>
          <p:spPr bwMode="auto">
            <a:xfrm>
              <a:off x="228600" y="297180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p</a:t>
              </a:r>
              <a:endParaRPr lang="en-AU" altLang="en-US" sz="2400">
                <a:latin typeface="Times New Roman" panose="02020603050405020304" pitchFamily="18" charset="0"/>
              </a:endParaRPr>
            </a:p>
          </p:txBody>
        </p:sp>
        <p:sp>
          <p:nvSpPr>
            <p:cNvPr id="27695" name="Rectangle 44"/>
            <p:cNvSpPr>
              <a:spLocks noChangeArrowheads="1"/>
            </p:cNvSpPr>
            <p:nvPr/>
          </p:nvSpPr>
          <p:spPr bwMode="auto">
            <a:xfrm>
              <a:off x="346075" y="311943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1</a:t>
              </a:r>
              <a:endParaRPr lang="en-AU" altLang="en-US" sz="2400">
                <a:latin typeface="Times New Roman" panose="02020603050405020304" pitchFamily="18" charset="0"/>
              </a:endParaRPr>
            </a:p>
          </p:txBody>
        </p:sp>
        <p:sp>
          <p:nvSpPr>
            <p:cNvPr id="27696" name="Rectangle 45"/>
            <p:cNvSpPr>
              <a:spLocks noChangeArrowheads="1"/>
            </p:cNvSpPr>
            <p:nvPr/>
          </p:nvSpPr>
          <p:spPr bwMode="auto">
            <a:xfrm>
              <a:off x="228600" y="405606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p</a:t>
              </a:r>
              <a:endParaRPr lang="en-AU" altLang="en-US" sz="2400">
                <a:latin typeface="Times New Roman" panose="02020603050405020304" pitchFamily="18" charset="0"/>
              </a:endParaRPr>
            </a:p>
          </p:txBody>
        </p:sp>
        <p:sp>
          <p:nvSpPr>
            <p:cNvPr id="27697" name="Rectangle 46"/>
            <p:cNvSpPr>
              <a:spLocks noChangeArrowheads="1"/>
            </p:cNvSpPr>
            <p:nvPr/>
          </p:nvSpPr>
          <p:spPr bwMode="auto">
            <a:xfrm>
              <a:off x="346075" y="42037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2</a:t>
              </a:r>
              <a:endParaRPr lang="en-AU" altLang="en-US" sz="2400">
                <a:latin typeface="Times New Roman" panose="02020603050405020304" pitchFamily="18" charset="0"/>
              </a:endParaRPr>
            </a:p>
          </p:txBody>
        </p:sp>
        <p:sp>
          <p:nvSpPr>
            <p:cNvPr id="27698" name="Rectangle 47"/>
            <p:cNvSpPr>
              <a:spLocks noChangeArrowheads="1"/>
            </p:cNvSpPr>
            <p:nvPr/>
          </p:nvSpPr>
          <p:spPr bwMode="auto">
            <a:xfrm>
              <a:off x="228600" y="51974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900">
                  <a:solidFill>
                    <a:srgbClr val="000000"/>
                  </a:solidFill>
                </a:rPr>
                <a:t>p</a:t>
              </a:r>
              <a:endParaRPr lang="en-AU" altLang="en-US" sz="2400">
                <a:latin typeface="Times New Roman" panose="02020603050405020304" pitchFamily="18" charset="0"/>
              </a:endParaRPr>
            </a:p>
          </p:txBody>
        </p:sp>
        <p:sp>
          <p:nvSpPr>
            <p:cNvPr id="27699" name="Rectangle 48"/>
            <p:cNvSpPr>
              <a:spLocks noChangeArrowheads="1"/>
            </p:cNvSpPr>
            <p:nvPr/>
          </p:nvSpPr>
          <p:spPr bwMode="auto">
            <a:xfrm>
              <a:off x="346075" y="53451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3</a:t>
              </a:r>
              <a:endParaRPr lang="en-AU" altLang="en-US" sz="2400">
                <a:latin typeface="Times New Roman" panose="02020603050405020304" pitchFamily="18" charset="0"/>
              </a:endParaRPr>
            </a:p>
          </p:txBody>
        </p:sp>
        <p:sp>
          <p:nvSpPr>
            <p:cNvPr id="27700" name="Rectangle 49"/>
            <p:cNvSpPr>
              <a:spLocks noChangeArrowheads="1"/>
            </p:cNvSpPr>
            <p:nvPr/>
          </p:nvSpPr>
          <p:spPr bwMode="auto">
            <a:xfrm>
              <a:off x="7847537" y="3897803"/>
              <a:ext cx="834195"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Physical </a:t>
              </a:r>
              <a:endParaRPr lang="en-AU" altLang="en-US" sz="1400">
                <a:latin typeface="Times New Roman" panose="02020603050405020304" pitchFamily="18" charset="0"/>
              </a:endParaRPr>
            </a:p>
          </p:txBody>
        </p:sp>
        <p:sp>
          <p:nvSpPr>
            <p:cNvPr id="27701" name="Rectangle 50"/>
            <p:cNvSpPr>
              <a:spLocks noChangeArrowheads="1"/>
            </p:cNvSpPr>
            <p:nvPr/>
          </p:nvSpPr>
          <p:spPr bwMode="auto">
            <a:xfrm>
              <a:off x="7994650" y="4202113"/>
              <a:ext cx="392892" cy="34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400">
                  <a:solidFill>
                    <a:srgbClr val="000000"/>
                  </a:solidFill>
                </a:rPr>
                <a:t>time</a:t>
              </a:r>
              <a:endParaRPr lang="en-AU" altLang="en-US" sz="1400">
                <a:latin typeface="Times New Roman" panose="02020603050405020304" pitchFamily="18" charset="0"/>
              </a:endParaRPr>
            </a:p>
          </p:txBody>
        </p:sp>
      </p:grpSp>
      <p:sp>
        <p:nvSpPr>
          <p:cNvPr id="52" name="Rectangle 3"/>
          <p:cNvSpPr txBox="1">
            <a:spLocks noChangeArrowheads="1"/>
          </p:cNvSpPr>
          <p:nvPr/>
        </p:nvSpPr>
        <p:spPr bwMode="auto">
          <a:xfrm>
            <a:off x="539750" y="5284788"/>
            <a:ext cx="7967663" cy="785812"/>
          </a:xfrm>
          <a:prstGeom prst="rect">
            <a:avLst/>
          </a:prstGeom>
          <a:noFill/>
          <a:ln w="9525">
            <a:noFill/>
            <a:miter lim="800000"/>
            <a:headEnd/>
            <a:tailEnd/>
          </a:ln>
          <a:effectLst/>
        </p:spPr>
        <p:txBody>
          <a:bodyPr/>
          <a:lstStyle/>
          <a:p>
            <a:pPr marL="990600" lvl="1" indent="-533400" eaLnBrk="1" hangingPunct="1">
              <a:buSzPct val="70000"/>
              <a:defRPr/>
            </a:pPr>
            <a:r>
              <a:rPr lang="en-US" sz="2000" kern="0" dirty="0">
                <a:solidFill>
                  <a:srgbClr val="0000FF"/>
                </a:solidFill>
                <a:latin typeface="+mn-lt"/>
                <a:cs typeface="+mn-cs"/>
              </a:rPr>
              <a:t>Question: How about setting L1(b) =2 and L3(e) = 3? </a:t>
            </a:r>
            <a:br>
              <a:rPr lang="en-US" sz="2000" kern="0" dirty="0">
                <a:solidFill>
                  <a:srgbClr val="0000FF"/>
                </a:solidFill>
                <a:latin typeface="+mn-lt"/>
                <a:cs typeface="+mn-cs"/>
              </a:rPr>
            </a:br>
            <a:r>
              <a:rPr lang="en-US" sz="2000" kern="0" dirty="0">
                <a:solidFill>
                  <a:srgbClr val="0000FF"/>
                </a:solidFill>
                <a:latin typeface="+mn-lt"/>
                <a:cs typeface="+mn-cs"/>
              </a:rPr>
              <a:t>  Does this conflict with </a:t>
            </a:r>
            <a:r>
              <a:rPr lang="en-US" sz="2000" kern="0" dirty="0" err="1">
                <a:solidFill>
                  <a:srgbClr val="0000FF"/>
                </a:solidFill>
                <a:latin typeface="+mn-lt"/>
                <a:cs typeface="+mn-cs"/>
              </a:rPr>
              <a:t>Lamport</a:t>
            </a:r>
            <a:r>
              <a:rPr lang="en-US" sz="2000" kern="0" dirty="0">
                <a:solidFill>
                  <a:srgbClr val="0000FF"/>
                </a:solidFill>
                <a:latin typeface="+mn-lt"/>
                <a:cs typeface="+mn-cs"/>
              </a:rPr>
              <a:t> timestamps ordering rule?</a:t>
            </a:r>
          </a:p>
        </p:txBody>
      </p:sp>
      <p:sp>
        <p:nvSpPr>
          <p:cNvPr id="27654"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27655"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b="1" smtClean="0">
                <a:solidFill>
                  <a:schemeClr val="tx1"/>
                </a:solidFill>
                <a:latin typeface="Arial" panose="020B0604020202020204" pitchFamily="34" charset="0"/>
                <a:cs typeface="Arial" panose="020B0604020202020204" pitchFamily="34" charset="0"/>
              </a:rPr>
              <a:t>6.1 Logical Clocks (12)</a:t>
            </a:r>
            <a:endParaRPr lang="en-AU" altLang="en-US" smtClean="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0" y="1916113"/>
            <a:ext cx="9036050" cy="4249737"/>
          </a:xfrm>
        </p:spPr>
        <p:txBody>
          <a:bodyPr/>
          <a:lstStyle/>
          <a:p>
            <a:pPr marL="609600" indent="-609600" eaLnBrk="1" hangingPunct="1">
              <a:lnSpc>
                <a:spcPct val="80000"/>
              </a:lnSpc>
              <a:spcBef>
                <a:spcPct val="0"/>
              </a:spcBef>
              <a:buSzPct val="70000"/>
              <a:buFont typeface="Wingdings" panose="05000000000000000000" pitchFamily="2" charset="2"/>
              <a:buNone/>
              <a:defRPr/>
            </a:pPr>
            <a:r>
              <a:rPr lang="en-US" sz="2400" dirty="0" smtClean="0"/>
              <a:t>How do </a:t>
            </a:r>
            <a:r>
              <a:rPr lang="en-US" sz="2400" dirty="0" err="1" smtClean="0"/>
              <a:t>Lamport</a:t>
            </a:r>
            <a:r>
              <a:rPr lang="en-US" sz="2400" dirty="0" smtClean="0"/>
              <a:t> timestamps order events?</a:t>
            </a:r>
          </a:p>
          <a:p>
            <a:pPr marL="609600" indent="-609600" eaLnBrk="1" hangingPunct="1">
              <a:lnSpc>
                <a:spcPct val="80000"/>
              </a:lnSpc>
              <a:spcBef>
                <a:spcPct val="0"/>
              </a:spcBef>
              <a:buSzPct val="70000"/>
              <a:buFont typeface="Wingdings" panose="05000000000000000000" pitchFamily="2" charset="2"/>
              <a:buNone/>
              <a:defRPr/>
            </a:pPr>
            <a:endParaRPr lang="en-US" sz="1200" dirty="0" smtClean="0"/>
          </a:p>
          <a:p>
            <a:pPr marL="609600" indent="-609600" eaLnBrk="1" hangingPunct="1">
              <a:lnSpc>
                <a:spcPct val="80000"/>
              </a:lnSpc>
              <a:spcBef>
                <a:spcPct val="0"/>
              </a:spcBef>
              <a:buSzPct val="70000"/>
              <a:buFont typeface="Wingdings" panose="05000000000000000000" pitchFamily="2" charset="2"/>
              <a:buChar char="v"/>
              <a:defRPr/>
            </a:pPr>
            <a:r>
              <a:rPr lang="en-US" sz="2000" dirty="0" smtClean="0"/>
              <a:t>Example 6.4: updating a replicated database system using physical clock </a:t>
            </a:r>
          </a:p>
          <a:p>
            <a:pPr marL="1009650" lvl="1" indent="-609600" eaLnBrk="1" hangingPunct="1">
              <a:lnSpc>
                <a:spcPct val="80000"/>
              </a:lnSpc>
              <a:spcBef>
                <a:spcPct val="0"/>
              </a:spcBef>
              <a:buSzPct val="70000"/>
              <a:buFont typeface="Wingdings" pitchFamily="2" charset="2"/>
              <a:buChar char="v"/>
              <a:defRPr/>
            </a:pPr>
            <a:r>
              <a:rPr lang="en-US" sz="2000" dirty="0" smtClean="0"/>
              <a:t>Bank account balance: $1000.</a:t>
            </a:r>
          </a:p>
          <a:p>
            <a:pPr marL="609600" indent="-609600" eaLnBrk="1" hangingPunct="1">
              <a:lnSpc>
                <a:spcPct val="80000"/>
              </a:lnSpc>
              <a:spcBef>
                <a:spcPct val="0"/>
              </a:spcBef>
              <a:buSzPct val="70000"/>
              <a:buFont typeface="Wingdings" panose="05000000000000000000" pitchFamily="2" charset="2"/>
              <a:buNone/>
              <a:defRPr/>
            </a:pPr>
            <a:r>
              <a:rPr lang="en-US" sz="2000" dirty="0" smtClean="0"/>
              <a:t>	       – </a:t>
            </a:r>
            <a:r>
              <a:rPr lang="en-US" sz="1900" dirty="0" smtClean="0"/>
              <a:t>user1: deposit $100;                  user2 (system agent): interest up 1%.   </a:t>
            </a:r>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2000" dirty="0"/>
          </a:p>
          <a:p>
            <a:pPr marL="609600" indent="-609600" eaLnBrk="1" hangingPunct="1">
              <a:lnSpc>
                <a:spcPct val="80000"/>
              </a:lnSpc>
              <a:spcBef>
                <a:spcPct val="0"/>
              </a:spcBef>
              <a:buSzPct val="70000"/>
              <a:buFont typeface="Wingdings" panose="05000000000000000000" pitchFamily="2" charset="2"/>
              <a:buNone/>
              <a:defRPr/>
            </a:pPr>
            <a:endParaRPr lang="en-US" sz="2000" dirty="0" smtClean="0"/>
          </a:p>
          <a:p>
            <a:pPr marL="609600" indent="-609600" eaLnBrk="1" hangingPunct="1">
              <a:lnSpc>
                <a:spcPct val="80000"/>
              </a:lnSpc>
              <a:spcBef>
                <a:spcPct val="0"/>
              </a:spcBef>
              <a:buSzPct val="70000"/>
              <a:buFont typeface="Wingdings" panose="05000000000000000000" pitchFamily="2" charset="2"/>
              <a:buNone/>
              <a:defRPr/>
            </a:pPr>
            <a:endParaRPr lang="en-US" sz="1900" dirty="0" smtClean="0"/>
          </a:p>
          <a:p>
            <a:pPr marL="990600" lvl="1" indent="-533400" eaLnBrk="1" hangingPunct="1">
              <a:lnSpc>
                <a:spcPct val="80000"/>
              </a:lnSpc>
              <a:spcBef>
                <a:spcPct val="0"/>
              </a:spcBef>
              <a:buSzPct val="70000"/>
              <a:defRPr/>
            </a:pPr>
            <a:r>
              <a:rPr lang="en-US" sz="1900" dirty="0" smtClean="0">
                <a:solidFill>
                  <a:srgbClr val="0000FF"/>
                </a:solidFill>
              </a:rPr>
              <a:t>If</a:t>
            </a:r>
            <a:r>
              <a:rPr lang="en-US" sz="1900" i="1" dirty="0" smtClean="0">
                <a:solidFill>
                  <a:srgbClr val="0000FF"/>
                </a:solidFill>
              </a:rPr>
              <a:t> </a:t>
            </a:r>
            <a:r>
              <a:rPr lang="en-US" sz="1900" dirty="0" smtClean="0">
                <a:solidFill>
                  <a:srgbClr val="0000FF"/>
                </a:solidFill>
              </a:rPr>
              <a:t>u1 before u2-</a:t>
            </a:r>
            <a:r>
              <a:rPr lang="en-US" sz="1900" dirty="0" smtClean="0"/>
              <a:t>&gt; balance will be:  </a:t>
            </a:r>
            <a:br>
              <a:rPr lang="en-US" sz="1900" dirty="0" smtClean="0"/>
            </a:br>
            <a:r>
              <a:rPr lang="en-US" sz="1900" dirty="0" smtClean="0"/>
              <a:t>                 ($1000+$100)+($1000+$100)*1%=$1111 </a:t>
            </a:r>
            <a:r>
              <a:rPr lang="en-US" sz="1900" dirty="0" smtClean="0">
                <a:solidFill>
                  <a:srgbClr val="0070C0"/>
                </a:solidFill>
              </a:rPr>
              <a:t>(at set 1)</a:t>
            </a:r>
          </a:p>
          <a:p>
            <a:pPr marL="990600" lvl="1" indent="-533400" eaLnBrk="1" hangingPunct="1">
              <a:lnSpc>
                <a:spcPct val="80000"/>
              </a:lnSpc>
              <a:spcBef>
                <a:spcPct val="0"/>
              </a:spcBef>
              <a:buSzPct val="70000"/>
              <a:defRPr/>
            </a:pPr>
            <a:r>
              <a:rPr lang="en-US" sz="1900" dirty="0" smtClean="0">
                <a:solidFill>
                  <a:srgbClr val="0000FF"/>
                </a:solidFill>
              </a:rPr>
              <a:t>If u2 before u1</a:t>
            </a:r>
            <a:r>
              <a:rPr lang="en-US" sz="1900" dirty="0" smtClean="0">
                <a:solidFill>
                  <a:srgbClr val="FFFF00"/>
                </a:solidFill>
              </a:rPr>
              <a:t> </a:t>
            </a:r>
            <a:r>
              <a:rPr lang="en-US" sz="1900" dirty="0" smtClean="0"/>
              <a:t>-&gt; balance will be: </a:t>
            </a:r>
            <a:br>
              <a:rPr lang="en-US" sz="1900" dirty="0" smtClean="0"/>
            </a:br>
            <a:r>
              <a:rPr lang="en-US" sz="1900" dirty="0" smtClean="0"/>
              <a:t>                ($1000 + $1000 *1%) + $100 = $1110        </a:t>
            </a:r>
            <a:r>
              <a:rPr lang="en-US" sz="1900" dirty="0" smtClean="0">
                <a:solidFill>
                  <a:srgbClr val="0070C0"/>
                </a:solidFill>
              </a:rPr>
              <a:t>(at set 2)</a:t>
            </a:r>
          </a:p>
        </p:txBody>
      </p:sp>
      <p:pic>
        <p:nvPicPr>
          <p:cNvPr id="28676" name="Picture 50"/>
          <p:cNvPicPr>
            <a:picLocks noChangeAspect="1" noChangeArrowheads="1"/>
          </p:cNvPicPr>
          <p:nvPr/>
        </p:nvPicPr>
        <p:blipFill>
          <a:blip r:embed="rId2">
            <a:extLst>
              <a:ext uri="{28A0092B-C50C-407E-A947-70E740481C1C}">
                <a14:useLocalDpi xmlns:a14="http://schemas.microsoft.com/office/drawing/2010/main" val="0"/>
              </a:ext>
            </a:extLst>
          </a:blip>
          <a:srcRect l="27792" t="45770" r="24345" b="40936"/>
          <a:stretch>
            <a:fillRect/>
          </a:stretch>
        </p:blipFill>
        <p:spPr bwMode="auto">
          <a:xfrm>
            <a:off x="1908175" y="3213100"/>
            <a:ext cx="5111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7"/>
          <p:cNvSpPr>
            <a:spLocks noChangeArrowheads="1"/>
          </p:cNvSpPr>
          <p:nvPr/>
        </p:nvSpPr>
        <p:spPr bwMode="auto">
          <a:xfrm>
            <a:off x="1444625" y="4137025"/>
            <a:ext cx="930275" cy="261938"/>
          </a:xfrm>
          <a:prstGeom prst="rect">
            <a:avLst/>
          </a:prstGeom>
          <a:solidFill>
            <a:schemeClr val="accent1">
              <a:alpha val="0"/>
            </a:schemeClr>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solidFill>
                  <a:srgbClr val="0070C0"/>
                </a:solidFill>
              </a:rPr>
              <a:t>Data set 1</a:t>
            </a:r>
          </a:p>
          <a:p>
            <a:pPr eaLnBrk="1" hangingPunct="1">
              <a:spcBef>
                <a:spcPct val="0"/>
              </a:spcBef>
              <a:buFontTx/>
              <a:buNone/>
            </a:pPr>
            <a:endParaRPr lang="en-US" altLang="en-US" sz="1800"/>
          </a:p>
        </p:txBody>
      </p:sp>
      <p:sp>
        <p:nvSpPr>
          <p:cNvPr id="28678" name="Rectangle 7"/>
          <p:cNvSpPr>
            <a:spLocks noChangeArrowheads="1"/>
          </p:cNvSpPr>
          <p:nvPr/>
        </p:nvSpPr>
        <p:spPr bwMode="auto">
          <a:xfrm>
            <a:off x="6557963" y="4094163"/>
            <a:ext cx="925512" cy="304800"/>
          </a:xfrm>
          <a:prstGeom prst="rect">
            <a:avLst/>
          </a:prstGeom>
          <a:solidFill>
            <a:schemeClr val="accent1">
              <a:alpha val="0"/>
            </a:schemeClr>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solidFill>
                  <a:srgbClr val="0070C0"/>
                </a:solidFill>
              </a:rPr>
              <a:t>Data set 2</a:t>
            </a:r>
          </a:p>
          <a:p>
            <a:pPr eaLnBrk="1" hangingPunct="1">
              <a:spcBef>
                <a:spcPct val="0"/>
              </a:spcBef>
              <a:buFontTx/>
              <a:buNone/>
            </a:pPr>
            <a:endParaRPr lang="en-US" altLang="en-US" sz="1800"/>
          </a:p>
        </p:txBody>
      </p:sp>
      <p:sp>
        <p:nvSpPr>
          <p:cNvPr id="28679"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28680"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anim calcmode="lin" valueType="num">
                                      <p:cBhvr additive="base">
                                        <p:cTn id="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anim calcmode="lin" valueType="num">
                                      <p:cBhvr additive="base">
                                        <p:cTn id="1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b="1" smtClean="0">
                <a:solidFill>
                  <a:schemeClr val="tx1"/>
                </a:solidFill>
                <a:latin typeface="Arial" panose="020B0604020202020204" pitchFamily="34" charset="0"/>
                <a:cs typeface="Arial" panose="020B0604020202020204" pitchFamily="34" charset="0"/>
              </a:rPr>
              <a:t>6.1 Logical Clocks (13)</a:t>
            </a:r>
            <a:endParaRPr lang="en-AU" altLang="en-US" smtClean="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0" y="1844675"/>
            <a:ext cx="9036050" cy="4681538"/>
          </a:xfrm>
        </p:spPr>
        <p:txBody>
          <a:bodyPr/>
          <a:lstStyle/>
          <a:p>
            <a:pPr marL="609600" indent="-609600" eaLnBrk="1" hangingPunct="1">
              <a:lnSpc>
                <a:spcPct val="90000"/>
              </a:lnSpc>
              <a:spcBef>
                <a:spcPct val="0"/>
              </a:spcBef>
              <a:buSzPct val="70000"/>
              <a:buFont typeface="Wingdings" panose="05000000000000000000" pitchFamily="2" charset="2"/>
              <a:buNone/>
              <a:defRPr/>
            </a:pPr>
            <a:r>
              <a:rPr lang="en-US" sz="2400" dirty="0" smtClean="0"/>
              <a:t>How do </a:t>
            </a:r>
            <a:r>
              <a:rPr lang="en-US" sz="2400" dirty="0" err="1" smtClean="0"/>
              <a:t>Lamport</a:t>
            </a:r>
            <a:r>
              <a:rPr lang="en-US" sz="2400" dirty="0" smtClean="0"/>
              <a:t> timestamps order events?</a:t>
            </a:r>
          </a:p>
          <a:p>
            <a:pPr marL="609600" indent="-609600" eaLnBrk="1" hangingPunct="1">
              <a:lnSpc>
                <a:spcPct val="90000"/>
              </a:lnSpc>
              <a:spcBef>
                <a:spcPct val="0"/>
              </a:spcBef>
              <a:buClr>
                <a:schemeClr val="tx1"/>
              </a:buClr>
              <a:buSzPct val="70000"/>
              <a:buFont typeface="Wingdings" panose="05000000000000000000" pitchFamily="2" charset="2"/>
              <a:buChar char="v"/>
              <a:defRPr/>
            </a:pPr>
            <a:r>
              <a:rPr lang="en-US" sz="2200" b="1" dirty="0" smtClean="0"/>
              <a:t>The previous example requires </a:t>
            </a:r>
            <a:r>
              <a:rPr lang="en-US" sz="2200" i="1" dirty="0" smtClean="0"/>
              <a:t>totally-ordered multicast </a:t>
            </a:r>
          </a:p>
          <a:p>
            <a:pPr marL="1009650" lvl="1" indent="-609600" eaLnBrk="1" hangingPunct="1">
              <a:lnSpc>
                <a:spcPct val="90000"/>
              </a:lnSpc>
              <a:spcBef>
                <a:spcPct val="0"/>
              </a:spcBef>
              <a:buClr>
                <a:schemeClr val="tx1"/>
              </a:buClr>
              <a:buSzPct val="70000"/>
              <a:buFont typeface="Arial" pitchFamily="34" charset="0"/>
              <a:buChar char="•"/>
              <a:defRPr/>
            </a:pPr>
            <a:r>
              <a:rPr lang="en-US" sz="1800" dirty="0" smtClean="0"/>
              <a:t>The two updates at the two replica of the database be performed in the same order, no matter which operation (either deposit or interest raising) is processed first.</a:t>
            </a:r>
          </a:p>
          <a:p>
            <a:pPr marL="1009650" lvl="1" indent="-609600" eaLnBrk="1" hangingPunct="1">
              <a:lnSpc>
                <a:spcPct val="90000"/>
              </a:lnSpc>
              <a:spcBef>
                <a:spcPct val="0"/>
              </a:spcBef>
              <a:buClr>
                <a:schemeClr val="tx1"/>
              </a:buClr>
              <a:buSzPct val="70000"/>
              <a:buFont typeface="Wingdings" pitchFamily="2" charset="2"/>
              <a:buChar char="v"/>
              <a:defRPr/>
            </a:pPr>
            <a:endParaRPr lang="en-US" sz="400" dirty="0" smtClean="0"/>
          </a:p>
          <a:p>
            <a:pPr marL="609600" indent="-609600" eaLnBrk="1" hangingPunct="1">
              <a:lnSpc>
                <a:spcPct val="90000"/>
              </a:lnSpc>
              <a:spcBef>
                <a:spcPct val="0"/>
              </a:spcBef>
              <a:buClr>
                <a:schemeClr val="tx1"/>
              </a:buClr>
              <a:buSzPct val="70000"/>
              <a:buFont typeface="Wingdings" panose="05000000000000000000" pitchFamily="2" charset="2"/>
              <a:buChar char="v"/>
              <a:defRPr/>
            </a:pPr>
            <a:r>
              <a:rPr lang="en-US" sz="2200" b="1" dirty="0" smtClean="0">
                <a:solidFill>
                  <a:srgbClr val="0000FF"/>
                </a:solidFill>
              </a:rPr>
              <a:t>Totally-ordered multicast:</a:t>
            </a:r>
            <a:r>
              <a:rPr lang="en-US" sz="2200" dirty="0" smtClean="0">
                <a:solidFill>
                  <a:srgbClr val="0000FF"/>
                </a:solidFill>
              </a:rPr>
              <a:t> </a:t>
            </a:r>
            <a:r>
              <a:rPr lang="en-US" sz="2200" dirty="0" smtClean="0"/>
              <a:t>messages are delivered in the same order to each receiver.</a:t>
            </a:r>
          </a:p>
          <a:p>
            <a:pPr marL="1009650" lvl="1" indent="-609600" eaLnBrk="1" hangingPunct="1">
              <a:lnSpc>
                <a:spcPct val="90000"/>
              </a:lnSpc>
              <a:spcBef>
                <a:spcPct val="0"/>
              </a:spcBef>
              <a:buClr>
                <a:schemeClr val="tx1"/>
              </a:buClr>
              <a:buSzPct val="70000"/>
              <a:buFont typeface="Arial" pitchFamily="34" charset="0"/>
              <a:buChar char="•"/>
              <a:defRPr/>
            </a:pPr>
            <a:r>
              <a:rPr lang="en-US" sz="1700" b="1" dirty="0" smtClean="0"/>
              <a:t>Sender</a:t>
            </a:r>
            <a:r>
              <a:rPr lang="en-US" sz="1700" dirty="0" smtClean="0"/>
              <a:t>: Each message is </a:t>
            </a:r>
            <a:r>
              <a:rPr lang="en-US" sz="1700" dirty="0" err="1" smtClean="0"/>
              <a:t>timestamped</a:t>
            </a:r>
            <a:r>
              <a:rPr lang="en-US" sz="1700" dirty="0" smtClean="0"/>
              <a:t> with the local time;</a:t>
            </a:r>
            <a:br>
              <a:rPr lang="en-US" sz="1700" dirty="0" smtClean="0"/>
            </a:br>
            <a:r>
              <a:rPr lang="en-US" sz="1700" dirty="0" smtClean="0"/>
              <a:t>              When </a:t>
            </a:r>
            <a:r>
              <a:rPr lang="en-US" sz="1700" dirty="0" err="1" smtClean="0"/>
              <a:t>multicasted</a:t>
            </a:r>
            <a:r>
              <a:rPr lang="en-US" sz="1700" dirty="0" smtClean="0"/>
              <a:t>, the message is also sent to the sender; </a:t>
            </a:r>
          </a:p>
          <a:p>
            <a:pPr marL="1009650" lvl="1" indent="-609600" eaLnBrk="1" hangingPunct="1">
              <a:lnSpc>
                <a:spcPct val="90000"/>
              </a:lnSpc>
              <a:spcBef>
                <a:spcPct val="0"/>
              </a:spcBef>
              <a:buClr>
                <a:schemeClr val="tx1"/>
              </a:buClr>
              <a:buSzPct val="70000"/>
              <a:buFont typeface="Arial" pitchFamily="34" charset="0"/>
              <a:buChar char="•"/>
              <a:defRPr/>
            </a:pPr>
            <a:r>
              <a:rPr lang="en-US" sz="1700" b="1" dirty="0" smtClean="0"/>
              <a:t>Receiver</a:t>
            </a:r>
            <a:r>
              <a:rPr lang="en-US" sz="1700" dirty="0" smtClean="0"/>
              <a:t>: When receives a massage, it puts the message into the local queue, ordered according to the message’s adjusted timestamp (i.e., using </a:t>
            </a:r>
            <a:r>
              <a:rPr lang="en-US" sz="1700" dirty="0" err="1" smtClean="0"/>
              <a:t>Lamport’s</a:t>
            </a:r>
            <a:r>
              <a:rPr lang="en-US" sz="1700" dirty="0" smtClean="0"/>
              <a:t> algorithm). The receiver then multicast an acknowledgement to all other processes.  </a:t>
            </a:r>
          </a:p>
          <a:p>
            <a:pPr marL="1009650" lvl="1" indent="-609600" eaLnBrk="1" hangingPunct="1">
              <a:lnSpc>
                <a:spcPct val="90000"/>
              </a:lnSpc>
              <a:spcBef>
                <a:spcPct val="0"/>
              </a:spcBef>
              <a:buClr>
                <a:schemeClr val="tx1"/>
              </a:buClr>
              <a:buSzPct val="70000"/>
              <a:buFont typeface="Arial" pitchFamily="34" charset="0"/>
              <a:buChar char="•"/>
              <a:defRPr/>
            </a:pPr>
            <a:r>
              <a:rPr lang="en-US" sz="1700" b="1" dirty="0" smtClean="0"/>
              <a:t>Result</a:t>
            </a:r>
            <a:r>
              <a:rPr lang="en-US" sz="1700" dirty="0" smtClean="0"/>
              <a:t>: all processes have the same copy of the local queue, (i.e., </a:t>
            </a:r>
            <a:br>
              <a:rPr lang="en-US" sz="1700" dirty="0" smtClean="0"/>
            </a:br>
            <a:r>
              <a:rPr lang="en-US" sz="1700" dirty="0" smtClean="0"/>
              <a:t>            all messages are delivered in the same order everywhere)</a:t>
            </a:r>
          </a:p>
          <a:p>
            <a:pPr marL="1009650" lvl="1" indent="-609600" eaLnBrk="1" hangingPunct="1">
              <a:lnSpc>
                <a:spcPct val="90000"/>
              </a:lnSpc>
              <a:spcBef>
                <a:spcPct val="0"/>
              </a:spcBef>
              <a:buClr>
                <a:schemeClr val="tx1"/>
              </a:buClr>
              <a:buSzPct val="70000"/>
              <a:buFont typeface="Arial" pitchFamily="34" charset="0"/>
              <a:buChar char="•"/>
              <a:defRPr/>
            </a:pPr>
            <a:r>
              <a:rPr lang="en-US" sz="1700" b="1" dirty="0" smtClean="0"/>
              <a:t>Assumptions:</a:t>
            </a:r>
          </a:p>
          <a:p>
            <a:pPr marL="1409700" lvl="2" indent="-609600" eaLnBrk="1" hangingPunct="1">
              <a:lnSpc>
                <a:spcPct val="90000"/>
              </a:lnSpc>
              <a:spcBef>
                <a:spcPct val="0"/>
              </a:spcBef>
              <a:buClr>
                <a:schemeClr val="tx1"/>
              </a:buClr>
              <a:buSzPct val="70000"/>
              <a:buFont typeface="Courier New" pitchFamily="49" charset="0"/>
              <a:buChar char="o"/>
              <a:defRPr/>
            </a:pPr>
            <a:r>
              <a:rPr lang="en-US" sz="1500" dirty="0" smtClean="0"/>
              <a:t>Messages from the same sender are received in the same order; and </a:t>
            </a:r>
          </a:p>
          <a:p>
            <a:pPr marL="1409700" lvl="2" indent="-609600" eaLnBrk="1" hangingPunct="1">
              <a:lnSpc>
                <a:spcPct val="90000"/>
              </a:lnSpc>
              <a:spcBef>
                <a:spcPct val="0"/>
              </a:spcBef>
              <a:buClr>
                <a:schemeClr val="tx1"/>
              </a:buClr>
              <a:buSzPct val="70000"/>
              <a:buFont typeface="Courier New" pitchFamily="49" charset="0"/>
              <a:buChar char="o"/>
              <a:defRPr/>
            </a:pPr>
            <a:r>
              <a:rPr lang="en-US" sz="1500" dirty="0" smtClean="0"/>
              <a:t>No messages are lost. </a:t>
            </a:r>
          </a:p>
          <a:p>
            <a:pPr marL="609600" indent="-609600" eaLnBrk="1" hangingPunct="1">
              <a:lnSpc>
                <a:spcPct val="90000"/>
              </a:lnSpc>
              <a:spcBef>
                <a:spcPct val="0"/>
              </a:spcBef>
              <a:buSzPct val="70000"/>
              <a:buFont typeface="Wingdings" panose="05000000000000000000" pitchFamily="2" charset="2"/>
              <a:buNone/>
              <a:defRPr/>
            </a:pPr>
            <a:endParaRPr lang="en-US" sz="2400" dirty="0" smtClean="0"/>
          </a:p>
          <a:p>
            <a:pPr marL="1371600" lvl="2" indent="-457200" eaLnBrk="1" hangingPunct="1">
              <a:lnSpc>
                <a:spcPct val="90000"/>
              </a:lnSpc>
              <a:spcBef>
                <a:spcPct val="0"/>
              </a:spcBef>
              <a:buSzPct val="70000"/>
              <a:buFont typeface="Wingdings" panose="05000000000000000000" pitchFamily="2" charset="2"/>
              <a:buNone/>
              <a:defRPr/>
            </a:pPr>
            <a:endParaRPr lang="en-US" sz="2000" dirty="0" smtClean="0"/>
          </a:p>
        </p:txBody>
      </p:sp>
      <p:sp>
        <p:nvSpPr>
          <p:cNvPr id="29700" name="Footer Placeholder 4"/>
          <p:cNvSpPr txBox="1">
            <a:spLocks/>
          </p:cNvSpPr>
          <p:nvPr/>
        </p:nvSpPr>
        <p:spPr bwMode="auto">
          <a:xfrm>
            <a:off x="34925" y="6526213"/>
            <a:ext cx="39957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29701"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820738"/>
            <a:ext cx="8229600" cy="649287"/>
          </a:xfrm>
        </p:spPr>
        <p:txBody>
          <a:bodyPr/>
          <a:lstStyle/>
          <a:p>
            <a:pPr eaLnBrk="1" hangingPunct="1"/>
            <a:r>
              <a:rPr lang="en-US" altLang="en-US" sz="3200" b="1" dirty="0" smtClean="0">
                <a:solidFill>
                  <a:schemeClr val="tx1"/>
                </a:solidFill>
                <a:latin typeface="Arial" panose="020B0604020202020204" pitchFamily="34" charset="0"/>
                <a:cs typeface="Arial" panose="020B0604020202020204" pitchFamily="34" charset="0"/>
              </a:rPr>
              <a:t>6.1 Logical Clocks (14)</a:t>
            </a:r>
            <a:endParaRPr lang="en-AU" altLang="en-US" sz="3200" b="1" dirty="0" smtClean="0">
              <a:solidFill>
                <a:schemeClr val="tx1"/>
              </a:solidFill>
              <a:latin typeface="Arial" panose="020B0604020202020204" pitchFamily="34" charset="0"/>
              <a:cs typeface="Arial" panose="020B0604020202020204" pitchFamily="34" charset="0"/>
            </a:endParaRPr>
          </a:p>
        </p:txBody>
      </p:sp>
      <p:sp>
        <p:nvSpPr>
          <p:cNvPr id="30723" name="Slide Number Placeholder 33"/>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1BD74A7-6EA7-40DF-8712-4EE6E9C976F9}" type="slidenum">
              <a:rPr lang="en-AU" altLang="en-US" sz="1800"/>
              <a:pPr eaLnBrk="1" hangingPunct="1">
                <a:spcBef>
                  <a:spcPct val="0"/>
                </a:spcBef>
                <a:buFontTx/>
                <a:buNone/>
              </a:pPr>
              <a:t>19</a:t>
            </a:fld>
            <a:endParaRPr lang="en-AU" altLang="en-US" sz="1800"/>
          </a:p>
        </p:txBody>
      </p:sp>
      <p:sp>
        <p:nvSpPr>
          <p:cNvPr id="21590" name="Text Box 260"/>
          <p:cNvSpPr txBox="1">
            <a:spLocks noChangeArrowheads="1"/>
          </p:cNvSpPr>
          <p:nvPr/>
        </p:nvSpPr>
        <p:spPr bwMode="auto">
          <a:xfrm>
            <a:off x="2701925" y="3390901"/>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p2(2)</a:t>
            </a:r>
          </a:p>
        </p:txBody>
      </p:sp>
      <p:sp>
        <p:nvSpPr>
          <p:cNvPr id="30734" name="Text Box 265"/>
          <p:cNvSpPr txBox="1">
            <a:spLocks noChangeArrowheads="1"/>
          </p:cNvSpPr>
          <p:nvPr/>
        </p:nvSpPr>
        <p:spPr bwMode="auto">
          <a:xfrm>
            <a:off x="6462857" y="4767021"/>
            <a:ext cx="144606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i="1">
                <a:solidFill>
                  <a:srgbClr val="0070C0"/>
                </a:solidFill>
                <a:latin typeface="Times New Roman" panose="02020603050405020304" pitchFamily="18" charset="0"/>
              </a:rPr>
              <a:t>Message queue</a:t>
            </a:r>
          </a:p>
        </p:txBody>
      </p:sp>
      <p:sp>
        <p:nvSpPr>
          <p:cNvPr id="30737" name="Line 247"/>
          <p:cNvSpPr>
            <a:spLocks noChangeShapeType="1"/>
          </p:cNvSpPr>
          <p:nvPr/>
        </p:nvSpPr>
        <p:spPr bwMode="auto">
          <a:xfrm>
            <a:off x="5307993" y="3456392"/>
            <a:ext cx="1200542" cy="277678"/>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38" name="Line 239"/>
          <p:cNvSpPr>
            <a:spLocks noChangeShapeType="1"/>
          </p:cNvSpPr>
          <p:nvPr/>
        </p:nvSpPr>
        <p:spPr bwMode="auto">
          <a:xfrm>
            <a:off x="2373335" y="4289424"/>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r>
              <a:rPr lang="en-AU" dirty="0" smtClean="0"/>
              <a:t>                  </a:t>
            </a:r>
            <a:endParaRPr lang="en-AU" dirty="0"/>
          </a:p>
        </p:txBody>
      </p:sp>
      <p:sp>
        <p:nvSpPr>
          <p:cNvPr id="30739" name="Line 240"/>
          <p:cNvSpPr>
            <a:spLocks noChangeShapeType="1"/>
          </p:cNvSpPr>
          <p:nvPr/>
        </p:nvSpPr>
        <p:spPr bwMode="auto">
          <a:xfrm flipH="1">
            <a:off x="5241295" y="4067281"/>
            <a:ext cx="1267239" cy="197026"/>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40" name="Line 242"/>
          <p:cNvSpPr>
            <a:spLocks noChangeShapeType="1"/>
          </p:cNvSpPr>
          <p:nvPr/>
        </p:nvSpPr>
        <p:spPr bwMode="auto">
          <a:xfrm flipV="1">
            <a:off x="5307993" y="4344960"/>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1" name="Line 243"/>
          <p:cNvSpPr>
            <a:spLocks noChangeShapeType="1"/>
          </p:cNvSpPr>
          <p:nvPr/>
        </p:nvSpPr>
        <p:spPr bwMode="auto">
          <a:xfrm flipH="1">
            <a:off x="5307993" y="3845140"/>
            <a:ext cx="1200542" cy="0"/>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2" name="Line 244"/>
          <p:cNvSpPr>
            <a:spLocks noChangeShapeType="1"/>
          </p:cNvSpPr>
          <p:nvPr/>
        </p:nvSpPr>
        <p:spPr bwMode="auto">
          <a:xfrm flipH="1" flipV="1">
            <a:off x="2352010" y="4076056"/>
            <a:ext cx="1322625" cy="171286"/>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dirty="0"/>
          </a:p>
        </p:txBody>
      </p:sp>
      <p:sp>
        <p:nvSpPr>
          <p:cNvPr id="30743" name="Line 245"/>
          <p:cNvSpPr>
            <a:spLocks noChangeShapeType="1"/>
          </p:cNvSpPr>
          <p:nvPr/>
        </p:nvSpPr>
        <p:spPr bwMode="auto">
          <a:xfrm flipH="1">
            <a:off x="2306638" y="3789605"/>
            <a:ext cx="1267239" cy="166607"/>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1576" name="Line 246"/>
          <p:cNvSpPr>
            <a:spLocks noChangeShapeType="1"/>
          </p:cNvSpPr>
          <p:nvPr/>
        </p:nvSpPr>
        <p:spPr bwMode="auto">
          <a:xfrm flipV="1">
            <a:off x="2378075" y="3511551"/>
            <a:ext cx="1128713" cy="239712"/>
          </a:xfrm>
          <a:prstGeom prst="line">
            <a:avLst/>
          </a:prstGeom>
          <a:solidFill>
            <a:schemeClr val="accent3">
              <a:lumMod val="75000"/>
            </a:schemeClr>
          </a:solidFill>
          <a:ln w="28575" cap="sq">
            <a:solidFill>
              <a:srgbClr val="FFC000"/>
            </a:solidFill>
            <a:miter lim="800000"/>
            <a:headEnd type="none" w="sm" len="sm"/>
            <a:tailEnd type="arrow" w="med" len="med"/>
          </a:ln>
        </p:spPr>
        <p:txBody>
          <a:bodyPr wrap="none"/>
          <a:lstStyle/>
          <a:p>
            <a:pPr eaLnBrk="1" hangingPunct="1">
              <a:defRPr/>
            </a:pPr>
            <a:endParaRPr lang="en-AU" sz="1600"/>
          </a:p>
        </p:txBody>
      </p:sp>
      <p:sp>
        <p:nvSpPr>
          <p:cNvPr id="30745" name="Line 248"/>
          <p:cNvSpPr>
            <a:spLocks noChangeShapeType="1"/>
          </p:cNvSpPr>
          <p:nvPr/>
        </p:nvSpPr>
        <p:spPr bwMode="auto">
          <a:xfrm>
            <a:off x="4440935" y="4733708"/>
            <a:ext cx="0" cy="222142"/>
          </a:xfrm>
          <a:prstGeom prst="line">
            <a:avLst/>
          </a:prstGeom>
          <a:noFill/>
          <a:ln w="762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6" name="Line 249"/>
          <p:cNvSpPr>
            <a:spLocks noChangeShapeType="1"/>
          </p:cNvSpPr>
          <p:nvPr/>
        </p:nvSpPr>
        <p:spPr bwMode="auto">
          <a:xfrm flipV="1">
            <a:off x="5241296" y="5844418"/>
            <a:ext cx="1267239"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7" name="Line 250"/>
          <p:cNvSpPr>
            <a:spLocks noChangeShapeType="1"/>
          </p:cNvSpPr>
          <p:nvPr/>
        </p:nvSpPr>
        <p:spPr bwMode="auto">
          <a:xfrm flipH="1" flipV="1">
            <a:off x="2306638" y="5844418"/>
            <a:ext cx="1267239" cy="277678"/>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8" name="Line 251"/>
          <p:cNvSpPr>
            <a:spLocks noChangeShapeType="1"/>
          </p:cNvSpPr>
          <p:nvPr/>
        </p:nvSpPr>
        <p:spPr bwMode="auto">
          <a:xfrm>
            <a:off x="5307993" y="5400134"/>
            <a:ext cx="1200542" cy="111071"/>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49" name="Line 252"/>
          <p:cNvSpPr>
            <a:spLocks noChangeShapeType="1"/>
          </p:cNvSpPr>
          <p:nvPr/>
        </p:nvSpPr>
        <p:spPr bwMode="auto">
          <a:xfrm flipH="1">
            <a:off x="2373335" y="5455670"/>
            <a:ext cx="1200542" cy="111071"/>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21583" name="Text Box 253"/>
          <p:cNvSpPr txBox="1">
            <a:spLocks noChangeArrowheads="1"/>
          </p:cNvSpPr>
          <p:nvPr/>
        </p:nvSpPr>
        <p:spPr bwMode="auto">
          <a:xfrm>
            <a:off x="2706688" y="4400551"/>
            <a:ext cx="630237"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r>
              <a:rPr lang="en-AU" altLang="en-US" sz="1600" i="1" dirty="0" smtClean="0">
                <a:solidFill>
                  <a:srgbClr val="FF3300"/>
                </a:solidFill>
                <a:latin typeface="Times New Roman" panose="02020603050405020304" pitchFamily="18" charset="0"/>
              </a:rPr>
              <a:t>)</a:t>
            </a:r>
            <a:endParaRPr lang="en-AU" altLang="en-US" sz="1600" i="1" dirty="0" smtClean="0">
              <a:solidFill>
                <a:srgbClr val="FF3300"/>
              </a:solidFill>
              <a:latin typeface="Times New Roman" panose="02020603050405020304" pitchFamily="18" charset="0"/>
            </a:endParaRPr>
          </a:p>
        </p:txBody>
      </p:sp>
      <p:sp>
        <p:nvSpPr>
          <p:cNvPr id="21584" name="Text Box 254"/>
          <p:cNvSpPr txBox="1">
            <a:spLocks noChangeArrowheads="1"/>
          </p:cNvSpPr>
          <p:nvPr/>
        </p:nvSpPr>
        <p:spPr bwMode="auto">
          <a:xfrm>
            <a:off x="5491163" y="4427538"/>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p>
        </p:txBody>
      </p:sp>
      <p:sp>
        <p:nvSpPr>
          <p:cNvPr id="21585" name="Text Box 255"/>
          <p:cNvSpPr txBox="1">
            <a:spLocks noChangeArrowheads="1"/>
          </p:cNvSpPr>
          <p:nvPr/>
        </p:nvSpPr>
        <p:spPr bwMode="auto">
          <a:xfrm>
            <a:off x="5526088" y="3703638"/>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p1(2)</a:t>
            </a:r>
          </a:p>
        </p:txBody>
      </p:sp>
      <p:sp>
        <p:nvSpPr>
          <p:cNvPr id="21586" name="Text Box 256"/>
          <p:cNvSpPr txBox="1">
            <a:spLocks noChangeArrowheads="1"/>
          </p:cNvSpPr>
          <p:nvPr/>
        </p:nvSpPr>
        <p:spPr bwMode="auto">
          <a:xfrm>
            <a:off x="2690813" y="3698876"/>
            <a:ext cx="630237" cy="339725"/>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p1(2)</a:t>
            </a:r>
          </a:p>
        </p:txBody>
      </p:sp>
      <p:sp>
        <p:nvSpPr>
          <p:cNvPr id="21587" name="Text Box 257"/>
          <p:cNvSpPr txBox="1">
            <a:spLocks noChangeArrowheads="1"/>
          </p:cNvSpPr>
          <p:nvPr/>
        </p:nvSpPr>
        <p:spPr bwMode="auto">
          <a:xfrm>
            <a:off x="2706688" y="4067176"/>
            <a:ext cx="630237"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p2(1)</a:t>
            </a:r>
          </a:p>
        </p:txBody>
      </p:sp>
      <p:sp>
        <p:nvSpPr>
          <p:cNvPr id="21588" name="Text Box 258"/>
          <p:cNvSpPr txBox="1">
            <a:spLocks noChangeArrowheads="1"/>
          </p:cNvSpPr>
          <p:nvPr/>
        </p:nvSpPr>
        <p:spPr bwMode="auto">
          <a:xfrm>
            <a:off x="5508625" y="4067176"/>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p2(1)</a:t>
            </a:r>
          </a:p>
        </p:txBody>
      </p:sp>
      <p:sp>
        <p:nvSpPr>
          <p:cNvPr id="21591" name="Text Box 261"/>
          <p:cNvSpPr txBox="1">
            <a:spLocks noChangeArrowheads="1"/>
          </p:cNvSpPr>
          <p:nvPr/>
        </p:nvSpPr>
        <p:spPr bwMode="auto">
          <a:xfrm>
            <a:off x="2752725" y="5886451"/>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u1</a:t>
            </a:r>
          </a:p>
        </p:txBody>
      </p:sp>
      <p:sp>
        <p:nvSpPr>
          <p:cNvPr id="21592" name="Text Box 262"/>
          <p:cNvSpPr txBox="1">
            <a:spLocks noChangeArrowheads="1"/>
          </p:cNvSpPr>
          <p:nvPr/>
        </p:nvSpPr>
        <p:spPr bwMode="auto">
          <a:xfrm>
            <a:off x="5691188" y="5886451"/>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u1</a:t>
            </a:r>
          </a:p>
        </p:txBody>
      </p:sp>
      <p:sp>
        <p:nvSpPr>
          <p:cNvPr id="21593" name="Text Box 263"/>
          <p:cNvSpPr txBox="1">
            <a:spLocks noChangeArrowheads="1"/>
          </p:cNvSpPr>
          <p:nvPr/>
        </p:nvSpPr>
        <p:spPr bwMode="auto">
          <a:xfrm>
            <a:off x="2752725" y="5313363"/>
            <a:ext cx="390525"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chemeClr val="bg2"/>
                </a:solidFill>
                <a:latin typeface="Times New Roman" panose="02020603050405020304" pitchFamily="18" charset="0"/>
              </a:rPr>
              <a:t>u2</a:t>
            </a:r>
          </a:p>
        </p:txBody>
      </p:sp>
      <p:sp>
        <p:nvSpPr>
          <p:cNvPr id="21594" name="Text Box 264"/>
          <p:cNvSpPr txBox="1">
            <a:spLocks noChangeArrowheads="1"/>
          </p:cNvSpPr>
          <p:nvPr/>
        </p:nvSpPr>
        <p:spPr bwMode="auto">
          <a:xfrm>
            <a:off x="5754688" y="5260976"/>
            <a:ext cx="388937"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u2</a:t>
            </a:r>
          </a:p>
        </p:txBody>
      </p:sp>
      <p:sp>
        <p:nvSpPr>
          <p:cNvPr id="30760" name="Line 266"/>
          <p:cNvSpPr>
            <a:spLocks noChangeShapeType="1"/>
          </p:cNvSpPr>
          <p:nvPr/>
        </p:nvSpPr>
        <p:spPr bwMode="auto">
          <a:xfrm flipH="1" flipV="1">
            <a:off x="5253802" y="4688586"/>
            <a:ext cx="1121339" cy="211729"/>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61" name="Line 267"/>
          <p:cNvSpPr>
            <a:spLocks noChangeShapeType="1"/>
          </p:cNvSpPr>
          <p:nvPr/>
        </p:nvSpPr>
        <p:spPr bwMode="auto">
          <a:xfrm flipH="1">
            <a:off x="5241296" y="4955850"/>
            <a:ext cx="1200542" cy="166607"/>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62" name="Rectangle 35"/>
          <p:cNvSpPr>
            <a:spLocks noChangeArrowheads="1"/>
          </p:cNvSpPr>
          <p:nvPr/>
        </p:nvSpPr>
        <p:spPr bwMode="auto">
          <a:xfrm>
            <a:off x="3815653" y="4324134"/>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a:solidFill>
                  <a:srgbClr val="FF3300"/>
                </a:solidFill>
              </a:rPr>
              <a:t>L1(u1)=1.1</a:t>
            </a:r>
          </a:p>
          <a:p>
            <a:pPr eaLnBrk="1" hangingPunct="1">
              <a:spcBef>
                <a:spcPct val="0"/>
              </a:spcBef>
              <a:buFontTx/>
              <a:buNone/>
            </a:pPr>
            <a:endParaRPr lang="en-US" altLang="en-US" sz="1600" dirty="0"/>
          </a:p>
        </p:txBody>
      </p:sp>
      <p:sp>
        <p:nvSpPr>
          <p:cNvPr id="30763" name="Rectangle 36"/>
          <p:cNvSpPr>
            <a:spLocks noChangeArrowheads="1"/>
          </p:cNvSpPr>
          <p:nvPr/>
        </p:nvSpPr>
        <p:spPr bwMode="auto">
          <a:xfrm>
            <a:off x="3815653" y="4011747"/>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L2(u2)=2.1</a:t>
            </a:r>
          </a:p>
          <a:p>
            <a:pPr eaLnBrk="1" hangingPunct="1">
              <a:spcBef>
                <a:spcPct val="0"/>
              </a:spcBef>
              <a:buFontTx/>
              <a:buNone/>
            </a:pPr>
            <a:endParaRPr lang="en-US" altLang="en-US" sz="1600" dirty="0"/>
          </a:p>
        </p:txBody>
      </p:sp>
      <p:sp>
        <p:nvSpPr>
          <p:cNvPr id="30764" name="Rectangle 37"/>
          <p:cNvSpPr>
            <a:spLocks noChangeArrowheads="1"/>
          </p:cNvSpPr>
          <p:nvPr/>
        </p:nvSpPr>
        <p:spPr bwMode="auto">
          <a:xfrm>
            <a:off x="3815653" y="3699359"/>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FF3300"/>
                </a:solidFill>
              </a:rPr>
              <a:t>L2(u1)=1.2</a:t>
            </a:r>
          </a:p>
          <a:p>
            <a:pPr eaLnBrk="1" hangingPunct="1">
              <a:spcBef>
                <a:spcPct val="0"/>
              </a:spcBef>
              <a:buFontTx/>
              <a:buNone/>
            </a:pPr>
            <a:endParaRPr lang="en-US" altLang="en-US" sz="1600"/>
          </a:p>
        </p:txBody>
      </p:sp>
      <p:sp>
        <p:nvSpPr>
          <p:cNvPr id="30765" name="Rectangle 38"/>
          <p:cNvSpPr>
            <a:spLocks noChangeArrowheads="1"/>
          </p:cNvSpPr>
          <p:nvPr/>
        </p:nvSpPr>
        <p:spPr bwMode="auto">
          <a:xfrm>
            <a:off x="3790349" y="3360729"/>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L1(u2)=2.2</a:t>
            </a:r>
          </a:p>
          <a:p>
            <a:pPr eaLnBrk="1" hangingPunct="1">
              <a:spcBef>
                <a:spcPct val="0"/>
              </a:spcBef>
              <a:buFontTx/>
              <a:buNone/>
            </a:pPr>
            <a:endParaRPr lang="en-US" altLang="en-US" sz="1600" dirty="0"/>
          </a:p>
        </p:txBody>
      </p:sp>
      <p:sp>
        <p:nvSpPr>
          <p:cNvPr id="30766" name="Rectangle 39"/>
          <p:cNvSpPr>
            <a:spLocks noChangeArrowheads="1"/>
          </p:cNvSpPr>
          <p:nvPr/>
        </p:nvSpPr>
        <p:spPr bwMode="auto">
          <a:xfrm>
            <a:off x="3815653" y="5886070"/>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a:solidFill>
                  <a:srgbClr val="FF3300"/>
                </a:solidFill>
              </a:rPr>
              <a:t>L1(u1)=1.1</a:t>
            </a:r>
          </a:p>
          <a:p>
            <a:pPr eaLnBrk="1" hangingPunct="1">
              <a:spcBef>
                <a:spcPct val="0"/>
              </a:spcBef>
              <a:buFontTx/>
              <a:buNone/>
            </a:pPr>
            <a:endParaRPr lang="en-US" altLang="en-US" sz="1600" dirty="0"/>
          </a:p>
        </p:txBody>
      </p:sp>
      <p:sp>
        <p:nvSpPr>
          <p:cNvPr id="30767" name="Rectangle 40"/>
          <p:cNvSpPr>
            <a:spLocks noChangeArrowheads="1"/>
          </p:cNvSpPr>
          <p:nvPr/>
        </p:nvSpPr>
        <p:spPr bwMode="auto">
          <a:xfrm>
            <a:off x="3815653" y="5625748"/>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3300"/>
                </a:solidFill>
              </a:rPr>
              <a:t>L2(u1)=1.2</a:t>
            </a:r>
          </a:p>
          <a:p>
            <a:pPr eaLnBrk="1" hangingPunct="1">
              <a:spcBef>
                <a:spcPct val="0"/>
              </a:spcBef>
              <a:buFontTx/>
              <a:buNone/>
            </a:pPr>
            <a:endParaRPr lang="en-US" altLang="en-US" sz="1600" dirty="0"/>
          </a:p>
        </p:txBody>
      </p:sp>
      <p:sp>
        <p:nvSpPr>
          <p:cNvPr id="30768" name="Rectangle 41"/>
          <p:cNvSpPr>
            <a:spLocks noChangeArrowheads="1"/>
          </p:cNvSpPr>
          <p:nvPr/>
        </p:nvSpPr>
        <p:spPr bwMode="auto">
          <a:xfrm>
            <a:off x="3815653" y="5261295"/>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L2(u2)=2.1</a:t>
            </a:r>
          </a:p>
          <a:p>
            <a:pPr eaLnBrk="1" hangingPunct="1">
              <a:spcBef>
                <a:spcPct val="0"/>
              </a:spcBef>
              <a:buFontTx/>
              <a:buNone/>
            </a:pPr>
            <a:endParaRPr lang="en-US" altLang="en-US" sz="1600" dirty="0"/>
          </a:p>
        </p:txBody>
      </p:sp>
      <p:sp>
        <p:nvSpPr>
          <p:cNvPr id="30769" name="Rectangle 42"/>
          <p:cNvSpPr>
            <a:spLocks noChangeArrowheads="1"/>
          </p:cNvSpPr>
          <p:nvPr/>
        </p:nvSpPr>
        <p:spPr bwMode="auto">
          <a:xfrm>
            <a:off x="3815653" y="5000973"/>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L1(u2)=2.2</a:t>
            </a:r>
          </a:p>
          <a:p>
            <a:pPr eaLnBrk="1" hangingPunct="1">
              <a:spcBef>
                <a:spcPct val="0"/>
              </a:spcBef>
              <a:buFontTx/>
              <a:buNone/>
            </a:pPr>
            <a:endParaRPr lang="en-US" altLang="en-US" sz="1600" dirty="0"/>
          </a:p>
        </p:txBody>
      </p:sp>
      <p:sp>
        <p:nvSpPr>
          <p:cNvPr id="21589" name="Text Box 259"/>
          <p:cNvSpPr txBox="1">
            <a:spLocks noChangeArrowheads="1"/>
          </p:cNvSpPr>
          <p:nvPr/>
        </p:nvSpPr>
        <p:spPr bwMode="auto">
          <a:xfrm>
            <a:off x="5499100" y="3363913"/>
            <a:ext cx="630238"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p2(2)</a:t>
            </a:r>
          </a:p>
        </p:txBody>
      </p:sp>
      <p:sp>
        <p:nvSpPr>
          <p:cNvPr id="45" name="Rectangle 3"/>
          <p:cNvSpPr>
            <a:spLocks noGrp="1" noChangeArrowheads="1"/>
          </p:cNvSpPr>
          <p:nvPr>
            <p:ph idx="1"/>
          </p:nvPr>
        </p:nvSpPr>
        <p:spPr>
          <a:xfrm>
            <a:off x="90334" y="1848844"/>
            <a:ext cx="8991600" cy="1505632"/>
          </a:xfrm>
        </p:spPr>
        <p:txBody>
          <a:bodyPr/>
          <a:lstStyle/>
          <a:p>
            <a:pPr marL="609600" indent="-609600" eaLnBrk="1" hangingPunct="1">
              <a:lnSpc>
                <a:spcPct val="90000"/>
              </a:lnSpc>
              <a:spcBef>
                <a:spcPct val="0"/>
              </a:spcBef>
              <a:buSzPct val="70000"/>
              <a:buFont typeface="Wingdings" panose="05000000000000000000" pitchFamily="2" charset="2"/>
              <a:buNone/>
              <a:defRPr/>
            </a:pPr>
            <a:r>
              <a:rPr lang="en-US" sz="2200" dirty="0" smtClean="0"/>
              <a:t>How do </a:t>
            </a:r>
            <a:r>
              <a:rPr lang="en-US" sz="2200" dirty="0" err="1" smtClean="0"/>
              <a:t>Lamport</a:t>
            </a:r>
            <a:r>
              <a:rPr lang="en-US" sz="2200" dirty="0" smtClean="0"/>
              <a:t> timestamps order events?</a:t>
            </a:r>
          </a:p>
          <a:p>
            <a:pPr marL="609600" indent="-609600" eaLnBrk="1" hangingPunct="1">
              <a:lnSpc>
                <a:spcPct val="90000"/>
              </a:lnSpc>
              <a:spcBef>
                <a:spcPct val="0"/>
              </a:spcBef>
              <a:buSzPct val="70000"/>
              <a:buFont typeface="Wingdings" panose="05000000000000000000" pitchFamily="2" charset="2"/>
              <a:buChar char="v"/>
              <a:defRPr/>
            </a:pPr>
            <a:r>
              <a:rPr lang="en-US" sz="2000" dirty="0" smtClean="0"/>
              <a:t>Example 6.5: updating a replicated database system using </a:t>
            </a:r>
            <a:r>
              <a:rPr lang="en-US" sz="2000" dirty="0" err="1" smtClean="0"/>
              <a:t>Lamport</a:t>
            </a:r>
            <a:r>
              <a:rPr lang="en-US" sz="2000" dirty="0" smtClean="0"/>
              <a:t> timestamps – </a:t>
            </a:r>
            <a:r>
              <a:rPr lang="en-US" sz="2000" b="1" dirty="0" smtClean="0">
                <a:solidFill>
                  <a:srgbClr val="0000FF"/>
                </a:solidFill>
              </a:rPr>
              <a:t>totally-ordered multicasting</a:t>
            </a:r>
          </a:p>
          <a:p>
            <a:pPr marL="1009650" lvl="2" indent="-609600" eaLnBrk="1" hangingPunct="1">
              <a:lnSpc>
                <a:spcPct val="90000"/>
              </a:lnSpc>
              <a:spcBef>
                <a:spcPct val="0"/>
              </a:spcBef>
              <a:buSzPct val="70000"/>
              <a:buFont typeface="Wingdings" panose="05000000000000000000" pitchFamily="2" charset="2"/>
              <a:buChar char="v"/>
              <a:defRPr/>
            </a:pPr>
            <a:r>
              <a:rPr lang="en-US" sz="1800" dirty="0" smtClean="0"/>
              <a:t>Account balance: $1000</a:t>
            </a:r>
            <a:r>
              <a:rPr lang="en-US" sz="1800" dirty="0" smtClean="0"/>
              <a:t>. </a:t>
            </a:r>
            <a:endParaRPr lang="en-US" sz="1800" b="1" dirty="0" smtClean="0">
              <a:solidFill>
                <a:srgbClr val="FFFF00"/>
              </a:solidFill>
            </a:endParaRPr>
          </a:p>
          <a:p>
            <a:pPr marL="1371600" lvl="2" indent="-457200" eaLnBrk="1" hangingPunct="1">
              <a:lnSpc>
                <a:spcPct val="90000"/>
              </a:lnSpc>
              <a:spcBef>
                <a:spcPct val="0"/>
              </a:spcBef>
              <a:buSzPct val="70000"/>
              <a:buFont typeface="Wingdings" panose="05000000000000000000" pitchFamily="2" charset="2"/>
              <a:buNone/>
              <a:defRPr/>
            </a:pPr>
            <a:r>
              <a:rPr lang="en-US" sz="1800" dirty="0" smtClean="0"/>
              <a:t> - u1: deposit $100;     u2: interest up 1%</a:t>
            </a:r>
          </a:p>
        </p:txBody>
      </p:sp>
      <p:sp>
        <p:nvSpPr>
          <p:cNvPr id="30726" name="TextBox 2"/>
          <p:cNvSpPr txBox="1">
            <a:spLocks noChangeArrowheads="1"/>
          </p:cNvSpPr>
          <p:nvPr/>
        </p:nvSpPr>
        <p:spPr bwMode="auto">
          <a:xfrm>
            <a:off x="1069975" y="3700463"/>
            <a:ext cx="1236663"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1</a:t>
            </a:r>
          </a:p>
        </p:txBody>
      </p:sp>
      <p:sp>
        <p:nvSpPr>
          <p:cNvPr id="30727" name="TextBox 46"/>
          <p:cNvSpPr txBox="1">
            <a:spLocks noChangeArrowheads="1"/>
          </p:cNvSpPr>
          <p:nvPr/>
        </p:nvSpPr>
        <p:spPr bwMode="auto">
          <a:xfrm>
            <a:off x="6669088" y="3700463"/>
            <a:ext cx="1236662"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2</a:t>
            </a:r>
          </a:p>
        </p:txBody>
      </p:sp>
      <p:sp>
        <p:nvSpPr>
          <p:cNvPr id="30728" name="TextBox 47"/>
          <p:cNvSpPr txBox="1">
            <a:spLocks noChangeArrowheads="1"/>
          </p:cNvSpPr>
          <p:nvPr/>
        </p:nvSpPr>
        <p:spPr bwMode="auto">
          <a:xfrm>
            <a:off x="960438" y="5310188"/>
            <a:ext cx="1238250"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1</a:t>
            </a:r>
          </a:p>
        </p:txBody>
      </p:sp>
      <p:sp>
        <p:nvSpPr>
          <p:cNvPr id="30729" name="TextBox 49"/>
          <p:cNvSpPr txBox="1">
            <a:spLocks noChangeArrowheads="1"/>
          </p:cNvSpPr>
          <p:nvPr/>
        </p:nvSpPr>
        <p:spPr bwMode="auto">
          <a:xfrm>
            <a:off x="6661150" y="5346700"/>
            <a:ext cx="1238250" cy="646113"/>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2</a:t>
            </a:r>
          </a:p>
        </p:txBody>
      </p:sp>
      <p:sp>
        <p:nvSpPr>
          <p:cNvPr id="5" name="Rectangle 4"/>
          <p:cNvSpPr/>
          <p:nvPr/>
        </p:nvSpPr>
        <p:spPr>
          <a:xfrm>
            <a:off x="3786982" y="3360729"/>
            <a:ext cx="1236663" cy="1296987"/>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53" name="Rectangle 52"/>
          <p:cNvSpPr/>
          <p:nvPr/>
        </p:nvSpPr>
        <p:spPr>
          <a:xfrm>
            <a:off x="3754438" y="4949825"/>
            <a:ext cx="1236662" cy="1298575"/>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30732"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739"/>
                                        </p:tgtEl>
                                        <p:attrNameLst>
                                          <p:attrName>style.visibility</p:attrName>
                                        </p:attrNameLst>
                                      </p:cBhvr>
                                      <p:to>
                                        <p:strVal val="visible"/>
                                      </p:to>
                                    </p:set>
                                    <p:anim calcmode="lin" valueType="num">
                                      <p:cBhvr additive="base">
                                        <p:cTn id="21" dur="500" fill="hold"/>
                                        <p:tgtEl>
                                          <p:spTgt spid="30739"/>
                                        </p:tgtEl>
                                        <p:attrNameLst>
                                          <p:attrName>ppt_x</p:attrName>
                                        </p:attrNameLst>
                                      </p:cBhvr>
                                      <p:tavLst>
                                        <p:tav tm="0">
                                          <p:val>
                                            <p:strVal val="#ppt_x"/>
                                          </p:val>
                                        </p:tav>
                                        <p:tav tm="100000">
                                          <p:val>
                                            <p:strVal val="#ppt_x"/>
                                          </p:val>
                                        </p:tav>
                                      </p:tavLst>
                                    </p:anim>
                                    <p:anim calcmode="lin" valueType="num">
                                      <p:cBhvr additive="base">
                                        <p:cTn id="22" dur="500" fill="hold"/>
                                        <p:tgtEl>
                                          <p:spTgt spid="307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588"/>
                                        </p:tgtEl>
                                        <p:attrNameLst>
                                          <p:attrName>style.visibility</p:attrName>
                                        </p:attrNameLst>
                                      </p:cBhvr>
                                      <p:to>
                                        <p:strVal val="visible"/>
                                      </p:to>
                                    </p:set>
                                    <p:anim calcmode="lin" valueType="num">
                                      <p:cBhvr additive="base">
                                        <p:cTn id="25" dur="500" fill="hold"/>
                                        <p:tgtEl>
                                          <p:spTgt spid="21588"/>
                                        </p:tgtEl>
                                        <p:attrNameLst>
                                          <p:attrName>ppt_x</p:attrName>
                                        </p:attrNameLst>
                                      </p:cBhvr>
                                      <p:tavLst>
                                        <p:tav tm="0">
                                          <p:val>
                                            <p:strVal val="#ppt_x"/>
                                          </p:val>
                                        </p:tav>
                                        <p:tav tm="100000">
                                          <p:val>
                                            <p:strVal val="#ppt_x"/>
                                          </p:val>
                                        </p:tav>
                                      </p:tavLst>
                                    </p:anim>
                                    <p:anim calcmode="lin" valueType="num">
                                      <p:cBhvr additive="base">
                                        <p:cTn id="26" dur="500" fill="hold"/>
                                        <p:tgtEl>
                                          <p:spTgt spid="2158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742"/>
                                        </p:tgtEl>
                                        <p:attrNameLst>
                                          <p:attrName>style.visibility</p:attrName>
                                        </p:attrNameLst>
                                      </p:cBhvr>
                                      <p:to>
                                        <p:strVal val="visible"/>
                                      </p:to>
                                    </p:set>
                                    <p:anim calcmode="lin" valueType="num">
                                      <p:cBhvr additive="base">
                                        <p:cTn id="29" dur="500" fill="hold"/>
                                        <p:tgtEl>
                                          <p:spTgt spid="30742"/>
                                        </p:tgtEl>
                                        <p:attrNameLst>
                                          <p:attrName>ppt_x</p:attrName>
                                        </p:attrNameLst>
                                      </p:cBhvr>
                                      <p:tavLst>
                                        <p:tav tm="0">
                                          <p:val>
                                            <p:strVal val="#ppt_x"/>
                                          </p:val>
                                        </p:tav>
                                        <p:tav tm="100000">
                                          <p:val>
                                            <p:strVal val="#ppt_x"/>
                                          </p:val>
                                        </p:tav>
                                      </p:tavLst>
                                    </p:anim>
                                    <p:anim calcmode="lin" valueType="num">
                                      <p:cBhvr additive="base">
                                        <p:cTn id="30" dur="500" fill="hold"/>
                                        <p:tgtEl>
                                          <p:spTgt spid="3074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587"/>
                                        </p:tgtEl>
                                        <p:attrNameLst>
                                          <p:attrName>style.visibility</p:attrName>
                                        </p:attrNameLst>
                                      </p:cBhvr>
                                      <p:to>
                                        <p:strVal val="visible"/>
                                      </p:to>
                                    </p:set>
                                    <p:anim calcmode="lin" valueType="num">
                                      <p:cBhvr additive="base">
                                        <p:cTn id="33" dur="500" fill="hold"/>
                                        <p:tgtEl>
                                          <p:spTgt spid="21587"/>
                                        </p:tgtEl>
                                        <p:attrNameLst>
                                          <p:attrName>ppt_x</p:attrName>
                                        </p:attrNameLst>
                                      </p:cBhvr>
                                      <p:tavLst>
                                        <p:tav tm="0">
                                          <p:val>
                                            <p:strVal val="#ppt_x"/>
                                          </p:val>
                                        </p:tav>
                                        <p:tav tm="100000">
                                          <p:val>
                                            <p:strVal val="#ppt_x"/>
                                          </p:val>
                                        </p:tav>
                                      </p:tavLst>
                                    </p:anim>
                                    <p:anim calcmode="lin" valueType="num">
                                      <p:cBhvr additive="base">
                                        <p:cTn id="34" dur="500" fill="hold"/>
                                        <p:tgtEl>
                                          <p:spTgt spid="2158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763"/>
                                        </p:tgtEl>
                                        <p:attrNameLst>
                                          <p:attrName>style.visibility</p:attrName>
                                        </p:attrNameLst>
                                      </p:cBhvr>
                                      <p:to>
                                        <p:strVal val="visible"/>
                                      </p:to>
                                    </p:set>
                                    <p:anim calcmode="lin" valueType="num">
                                      <p:cBhvr additive="base">
                                        <p:cTn id="39" dur="500" fill="hold"/>
                                        <p:tgtEl>
                                          <p:spTgt spid="30763"/>
                                        </p:tgtEl>
                                        <p:attrNameLst>
                                          <p:attrName>ppt_x</p:attrName>
                                        </p:attrNameLst>
                                      </p:cBhvr>
                                      <p:tavLst>
                                        <p:tav tm="0">
                                          <p:val>
                                            <p:strVal val="#ppt_x"/>
                                          </p:val>
                                        </p:tav>
                                        <p:tav tm="100000">
                                          <p:val>
                                            <p:strVal val="#ppt_x"/>
                                          </p:val>
                                        </p:tav>
                                      </p:tavLst>
                                    </p:anim>
                                    <p:anim calcmode="lin" valueType="num">
                                      <p:cBhvr additive="base">
                                        <p:cTn id="40" dur="500" fill="hold"/>
                                        <p:tgtEl>
                                          <p:spTgt spid="3076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0741"/>
                                        </p:tgtEl>
                                        <p:attrNameLst>
                                          <p:attrName>style.visibility</p:attrName>
                                        </p:attrNameLst>
                                      </p:cBhvr>
                                      <p:to>
                                        <p:strVal val="visible"/>
                                      </p:to>
                                    </p:set>
                                    <p:anim calcmode="lin" valueType="num">
                                      <p:cBhvr additive="base">
                                        <p:cTn id="45" dur="500" fill="hold"/>
                                        <p:tgtEl>
                                          <p:spTgt spid="30741"/>
                                        </p:tgtEl>
                                        <p:attrNameLst>
                                          <p:attrName>ppt_x</p:attrName>
                                        </p:attrNameLst>
                                      </p:cBhvr>
                                      <p:tavLst>
                                        <p:tav tm="0">
                                          <p:val>
                                            <p:strVal val="#ppt_x"/>
                                          </p:val>
                                        </p:tav>
                                        <p:tav tm="100000">
                                          <p:val>
                                            <p:strVal val="#ppt_x"/>
                                          </p:val>
                                        </p:tav>
                                      </p:tavLst>
                                    </p:anim>
                                    <p:anim calcmode="lin" valueType="num">
                                      <p:cBhvr additive="base">
                                        <p:cTn id="46" dur="500" fill="hold"/>
                                        <p:tgtEl>
                                          <p:spTgt spid="3074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585"/>
                                        </p:tgtEl>
                                        <p:attrNameLst>
                                          <p:attrName>style.visibility</p:attrName>
                                        </p:attrNameLst>
                                      </p:cBhvr>
                                      <p:to>
                                        <p:strVal val="visible"/>
                                      </p:to>
                                    </p:set>
                                    <p:anim calcmode="lin" valueType="num">
                                      <p:cBhvr additive="base">
                                        <p:cTn id="49" dur="500" fill="hold"/>
                                        <p:tgtEl>
                                          <p:spTgt spid="21585"/>
                                        </p:tgtEl>
                                        <p:attrNameLst>
                                          <p:attrName>ppt_x</p:attrName>
                                        </p:attrNameLst>
                                      </p:cBhvr>
                                      <p:tavLst>
                                        <p:tav tm="0">
                                          <p:val>
                                            <p:strVal val="#ppt_x"/>
                                          </p:val>
                                        </p:tav>
                                        <p:tav tm="100000">
                                          <p:val>
                                            <p:strVal val="#ppt_x"/>
                                          </p:val>
                                        </p:tav>
                                      </p:tavLst>
                                    </p:anim>
                                    <p:anim calcmode="lin" valueType="num">
                                      <p:cBhvr additive="base">
                                        <p:cTn id="50" dur="500" fill="hold"/>
                                        <p:tgtEl>
                                          <p:spTgt spid="2158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743"/>
                                        </p:tgtEl>
                                        <p:attrNameLst>
                                          <p:attrName>style.visibility</p:attrName>
                                        </p:attrNameLst>
                                      </p:cBhvr>
                                      <p:to>
                                        <p:strVal val="visible"/>
                                      </p:to>
                                    </p:set>
                                    <p:anim calcmode="lin" valueType="num">
                                      <p:cBhvr additive="base">
                                        <p:cTn id="53" dur="500" fill="hold"/>
                                        <p:tgtEl>
                                          <p:spTgt spid="30743"/>
                                        </p:tgtEl>
                                        <p:attrNameLst>
                                          <p:attrName>ppt_x</p:attrName>
                                        </p:attrNameLst>
                                      </p:cBhvr>
                                      <p:tavLst>
                                        <p:tav tm="0">
                                          <p:val>
                                            <p:strVal val="#ppt_x"/>
                                          </p:val>
                                        </p:tav>
                                        <p:tav tm="100000">
                                          <p:val>
                                            <p:strVal val="#ppt_x"/>
                                          </p:val>
                                        </p:tav>
                                      </p:tavLst>
                                    </p:anim>
                                    <p:anim calcmode="lin" valueType="num">
                                      <p:cBhvr additive="base">
                                        <p:cTn id="54" dur="500" fill="hold"/>
                                        <p:tgtEl>
                                          <p:spTgt spid="3074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586"/>
                                        </p:tgtEl>
                                        <p:attrNameLst>
                                          <p:attrName>style.visibility</p:attrName>
                                        </p:attrNameLst>
                                      </p:cBhvr>
                                      <p:to>
                                        <p:strVal val="visible"/>
                                      </p:to>
                                    </p:set>
                                    <p:anim calcmode="lin" valueType="num">
                                      <p:cBhvr additive="base">
                                        <p:cTn id="57" dur="500" fill="hold"/>
                                        <p:tgtEl>
                                          <p:spTgt spid="21586"/>
                                        </p:tgtEl>
                                        <p:attrNameLst>
                                          <p:attrName>ppt_x</p:attrName>
                                        </p:attrNameLst>
                                      </p:cBhvr>
                                      <p:tavLst>
                                        <p:tav tm="0">
                                          <p:val>
                                            <p:strVal val="#ppt_x"/>
                                          </p:val>
                                        </p:tav>
                                        <p:tav tm="100000">
                                          <p:val>
                                            <p:strVal val="#ppt_x"/>
                                          </p:val>
                                        </p:tav>
                                      </p:tavLst>
                                    </p:anim>
                                    <p:anim calcmode="lin" valueType="num">
                                      <p:cBhvr additive="base">
                                        <p:cTn id="58" dur="500" fill="hold"/>
                                        <p:tgtEl>
                                          <p:spTgt spid="2158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0764"/>
                                        </p:tgtEl>
                                        <p:attrNameLst>
                                          <p:attrName>style.visibility</p:attrName>
                                        </p:attrNameLst>
                                      </p:cBhvr>
                                      <p:to>
                                        <p:strVal val="visible"/>
                                      </p:to>
                                    </p:set>
                                    <p:anim calcmode="lin" valueType="num">
                                      <p:cBhvr additive="base">
                                        <p:cTn id="63" dur="500" fill="hold"/>
                                        <p:tgtEl>
                                          <p:spTgt spid="30764"/>
                                        </p:tgtEl>
                                        <p:attrNameLst>
                                          <p:attrName>ppt_x</p:attrName>
                                        </p:attrNameLst>
                                      </p:cBhvr>
                                      <p:tavLst>
                                        <p:tav tm="0">
                                          <p:val>
                                            <p:strVal val="#ppt_x"/>
                                          </p:val>
                                        </p:tav>
                                        <p:tav tm="100000">
                                          <p:val>
                                            <p:strVal val="#ppt_x"/>
                                          </p:val>
                                        </p:tav>
                                      </p:tavLst>
                                    </p:anim>
                                    <p:anim calcmode="lin" valueType="num">
                                      <p:cBhvr additive="base">
                                        <p:cTn id="64" dur="500" fill="hold"/>
                                        <p:tgtEl>
                                          <p:spTgt spid="3076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1576"/>
                                        </p:tgtEl>
                                        <p:attrNameLst>
                                          <p:attrName>style.visibility</p:attrName>
                                        </p:attrNameLst>
                                      </p:cBhvr>
                                      <p:to>
                                        <p:strVal val="visible"/>
                                      </p:to>
                                    </p:set>
                                    <p:anim calcmode="lin" valueType="num">
                                      <p:cBhvr additive="base">
                                        <p:cTn id="69" dur="500" fill="hold"/>
                                        <p:tgtEl>
                                          <p:spTgt spid="21576"/>
                                        </p:tgtEl>
                                        <p:attrNameLst>
                                          <p:attrName>ppt_x</p:attrName>
                                        </p:attrNameLst>
                                      </p:cBhvr>
                                      <p:tavLst>
                                        <p:tav tm="0">
                                          <p:val>
                                            <p:strVal val="#ppt_x"/>
                                          </p:val>
                                        </p:tav>
                                        <p:tav tm="100000">
                                          <p:val>
                                            <p:strVal val="#ppt_x"/>
                                          </p:val>
                                        </p:tav>
                                      </p:tavLst>
                                    </p:anim>
                                    <p:anim calcmode="lin" valueType="num">
                                      <p:cBhvr additive="base">
                                        <p:cTn id="70" dur="500" fill="hold"/>
                                        <p:tgtEl>
                                          <p:spTgt spid="2157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1590"/>
                                        </p:tgtEl>
                                        <p:attrNameLst>
                                          <p:attrName>style.visibility</p:attrName>
                                        </p:attrNameLst>
                                      </p:cBhvr>
                                      <p:to>
                                        <p:strVal val="visible"/>
                                      </p:to>
                                    </p:set>
                                    <p:anim calcmode="lin" valueType="num">
                                      <p:cBhvr additive="base">
                                        <p:cTn id="73" dur="500" fill="hold"/>
                                        <p:tgtEl>
                                          <p:spTgt spid="21590"/>
                                        </p:tgtEl>
                                        <p:attrNameLst>
                                          <p:attrName>ppt_x</p:attrName>
                                        </p:attrNameLst>
                                      </p:cBhvr>
                                      <p:tavLst>
                                        <p:tav tm="0">
                                          <p:val>
                                            <p:strVal val="#ppt_x"/>
                                          </p:val>
                                        </p:tav>
                                        <p:tav tm="100000">
                                          <p:val>
                                            <p:strVal val="#ppt_x"/>
                                          </p:val>
                                        </p:tav>
                                      </p:tavLst>
                                    </p:anim>
                                    <p:anim calcmode="lin" valueType="num">
                                      <p:cBhvr additive="base">
                                        <p:cTn id="74" dur="500" fill="hold"/>
                                        <p:tgtEl>
                                          <p:spTgt spid="2159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737"/>
                                        </p:tgtEl>
                                        <p:attrNameLst>
                                          <p:attrName>style.visibility</p:attrName>
                                        </p:attrNameLst>
                                      </p:cBhvr>
                                      <p:to>
                                        <p:strVal val="visible"/>
                                      </p:to>
                                    </p:set>
                                    <p:anim calcmode="lin" valueType="num">
                                      <p:cBhvr additive="base">
                                        <p:cTn id="77" dur="500" fill="hold"/>
                                        <p:tgtEl>
                                          <p:spTgt spid="30737"/>
                                        </p:tgtEl>
                                        <p:attrNameLst>
                                          <p:attrName>ppt_x</p:attrName>
                                        </p:attrNameLst>
                                      </p:cBhvr>
                                      <p:tavLst>
                                        <p:tav tm="0">
                                          <p:val>
                                            <p:strVal val="#ppt_x"/>
                                          </p:val>
                                        </p:tav>
                                        <p:tav tm="100000">
                                          <p:val>
                                            <p:strVal val="#ppt_x"/>
                                          </p:val>
                                        </p:tav>
                                      </p:tavLst>
                                    </p:anim>
                                    <p:anim calcmode="lin" valueType="num">
                                      <p:cBhvr additive="base">
                                        <p:cTn id="78" dur="500" fill="hold"/>
                                        <p:tgtEl>
                                          <p:spTgt spid="307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589"/>
                                        </p:tgtEl>
                                        <p:attrNameLst>
                                          <p:attrName>style.visibility</p:attrName>
                                        </p:attrNameLst>
                                      </p:cBhvr>
                                      <p:to>
                                        <p:strVal val="visible"/>
                                      </p:to>
                                    </p:set>
                                    <p:anim calcmode="lin" valueType="num">
                                      <p:cBhvr additive="base">
                                        <p:cTn id="81" dur="500" fill="hold"/>
                                        <p:tgtEl>
                                          <p:spTgt spid="21589"/>
                                        </p:tgtEl>
                                        <p:attrNameLst>
                                          <p:attrName>ppt_x</p:attrName>
                                        </p:attrNameLst>
                                      </p:cBhvr>
                                      <p:tavLst>
                                        <p:tav tm="0">
                                          <p:val>
                                            <p:strVal val="#ppt_x"/>
                                          </p:val>
                                        </p:tav>
                                        <p:tav tm="100000">
                                          <p:val>
                                            <p:strVal val="#ppt_x"/>
                                          </p:val>
                                        </p:tav>
                                      </p:tavLst>
                                    </p:anim>
                                    <p:anim calcmode="lin" valueType="num">
                                      <p:cBhvr additive="base">
                                        <p:cTn id="82" dur="500" fill="hold"/>
                                        <p:tgtEl>
                                          <p:spTgt spid="2158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0765"/>
                                        </p:tgtEl>
                                        <p:attrNameLst>
                                          <p:attrName>style.visibility</p:attrName>
                                        </p:attrNameLst>
                                      </p:cBhvr>
                                      <p:to>
                                        <p:strVal val="visible"/>
                                      </p:to>
                                    </p:set>
                                    <p:anim calcmode="lin" valueType="num">
                                      <p:cBhvr additive="base">
                                        <p:cTn id="87" dur="500" fill="hold"/>
                                        <p:tgtEl>
                                          <p:spTgt spid="30765"/>
                                        </p:tgtEl>
                                        <p:attrNameLst>
                                          <p:attrName>ppt_x</p:attrName>
                                        </p:attrNameLst>
                                      </p:cBhvr>
                                      <p:tavLst>
                                        <p:tav tm="0">
                                          <p:val>
                                            <p:strVal val="#ppt_x"/>
                                          </p:val>
                                        </p:tav>
                                        <p:tav tm="100000">
                                          <p:val>
                                            <p:strVal val="#ppt_x"/>
                                          </p:val>
                                        </p:tav>
                                      </p:tavLst>
                                    </p:anim>
                                    <p:anim calcmode="lin" valueType="num">
                                      <p:cBhvr additive="base">
                                        <p:cTn id="88" dur="500" fill="hold"/>
                                        <p:tgtEl>
                                          <p:spTgt spid="3076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0745"/>
                                        </p:tgtEl>
                                        <p:attrNameLst>
                                          <p:attrName>style.visibility</p:attrName>
                                        </p:attrNameLst>
                                      </p:cBhvr>
                                      <p:to>
                                        <p:strVal val="visible"/>
                                      </p:to>
                                    </p:set>
                                    <p:anim calcmode="lin" valueType="num">
                                      <p:cBhvr additive="base">
                                        <p:cTn id="93" dur="500" fill="hold"/>
                                        <p:tgtEl>
                                          <p:spTgt spid="30745"/>
                                        </p:tgtEl>
                                        <p:attrNameLst>
                                          <p:attrName>ppt_x</p:attrName>
                                        </p:attrNameLst>
                                      </p:cBhvr>
                                      <p:tavLst>
                                        <p:tav tm="0">
                                          <p:val>
                                            <p:strVal val="#ppt_x"/>
                                          </p:val>
                                        </p:tav>
                                        <p:tav tm="100000">
                                          <p:val>
                                            <p:strVal val="#ppt_x"/>
                                          </p:val>
                                        </p:tav>
                                      </p:tavLst>
                                    </p:anim>
                                    <p:anim calcmode="lin" valueType="num">
                                      <p:cBhvr additive="base">
                                        <p:cTn id="94" dur="500" fill="hold"/>
                                        <p:tgtEl>
                                          <p:spTgt spid="30745"/>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30761"/>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3072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072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0747"/>
                                        </p:tgtEl>
                                        <p:attrNameLst>
                                          <p:attrName>style.visibility</p:attrName>
                                        </p:attrNameLst>
                                      </p:cBhvr>
                                      <p:to>
                                        <p:strVal val="visible"/>
                                      </p:to>
                                    </p:set>
                                    <p:anim calcmode="lin" valueType="num">
                                      <p:cBhvr additive="base">
                                        <p:cTn id="110" dur="500" fill="hold"/>
                                        <p:tgtEl>
                                          <p:spTgt spid="30747"/>
                                        </p:tgtEl>
                                        <p:attrNameLst>
                                          <p:attrName>ppt_x</p:attrName>
                                        </p:attrNameLst>
                                      </p:cBhvr>
                                      <p:tavLst>
                                        <p:tav tm="0">
                                          <p:val>
                                            <p:strVal val="#ppt_x"/>
                                          </p:val>
                                        </p:tav>
                                        <p:tav tm="100000">
                                          <p:val>
                                            <p:strVal val="#ppt_x"/>
                                          </p:val>
                                        </p:tav>
                                      </p:tavLst>
                                    </p:anim>
                                    <p:anim calcmode="lin" valueType="num">
                                      <p:cBhvr additive="base">
                                        <p:cTn id="111" dur="500" fill="hold"/>
                                        <p:tgtEl>
                                          <p:spTgt spid="30747"/>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1591"/>
                                        </p:tgtEl>
                                        <p:attrNameLst>
                                          <p:attrName>style.visibility</p:attrName>
                                        </p:attrNameLst>
                                      </p:cBhvr>
                                      <p:to>
                                        <p:strVal val="visible"/>
                                      </p:to>
                                    </p:set>
                                    <p:anim calcmode="lin" valueType="num">
                                      <p:cBhvr additive="base">
                                        <p:cTn id="114" dur="500" fill="hold"/>
                                        <p:tgtEl>
                                          <p:spTgt spid="21591"/>
                                        </p:tgtEl>
                                        <p:attrNameLst>
                                          <p:attrName>ppt_x</p:attrName>
                                        </p:attrNameLst>
                                      </p:cBhvr>
                                      <p:tavLst>
                                        <p:tav tm="0">
                                          <p:val>
                                            <p:strVal val="#ppt_x"/>
                                          </p:val>
                                        </p:tav>
                                        <p:tav tm="100000">
                                          <p:val>
                                            <p:strVal val="#ppt_x"/>
                                          </p:val>
                                        </p:tav>
                                      </p:tavLst>
                                    </p:anim>
                                    <p:anim calcmode="lin" valueType="num">
                                      <p:cBhvr additive="base">
                                        <p:cTn id="115" dur="500" fill="hold"/>
                                        <p:tgtEl>
                                          <p:spTgt spid="21591"/>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30746"/>
                                        </p:tgtEl>
                                        <p:attrNameLst>
                                          <p:attrName>style.visibility</p:attrName>
                                        </p:attrNameLst>
                                      </p:cBhvr>
                                      <p:to>
                                        <p:strVal val="visible"/>
                                      </p:to>
                                    </p:set>
                                    <p:anim calcmode="lin" valueType="num">
                                      <p:cBhvr additive="base">
                                        <p:cTn id="118" dur="500" fill="hold"/>
                                        <p:tgtEl>
                                          <p:spTgt spid="30746"/>
                                        </p:tgtEl>
                                        <p:attrNameLst>
                                          <p:attrName>ppt_x</p:attrName>
                                        </p:attrNameLst>
                                      </p:cBhvr>
                                      <p:tavLst>
                                        <p:tav tm="0">
                                          <p:val>
                                            <p:strVal val="#ppt_x"/>
                                          </p:val>
                                        </p:tav>
                                        <p:tav tm="100000">
                                          <p:val>
                                            <p:strVal val="#ppt_x"/>
                                          </p:val>
                                        </p:tav>
                                      </p:tavLst>
                                    </p:anim>
                                    <p:anim calcmode="lin" valueType="num">
                                      <p:cBhvr additive="base">
                                        <p:cTn id="119" dur="500" fill="hold"/>
                                        <p:tgtEl>
                                          <p:spTgt spid="30746"/>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1592"/>
                                        </p:tgtEl>
                                        <p:attrNameLst>
                                          <p:attrName>style.visibility</p:attrName>
                                        </p:attrNameLst>
                                      </p:cBhvr>
                                      <p:to>
                                        <p:strVal val="visible"/>
                                      </p:to>
                                    </p:set>
                                    <p:anim calcmode="lin" valueType="num">
                                      <p:cBhvr additive="base">
                                        <p:cTn id="122" dur="500" fill="hold"/>
                                        <p:tgtEl>
                                          <p:spTgt spid="21592"/>
                                        </p:tgtEl>
                                        <p:attrNameLst>
                                          <p:attrName>ppt_x</p:attrName>
                                        </p:attrNameLst>
                                      </p:cBhvr>
                                      <p:tavLst>
                                        <p:tav tm="0">
                                          <p:val>
                                            <p:strVal val="#ppt_x"/>
                                          </p:val>
                                        </p:tav>
                                        <p:tav tm="100000">
                                          <p:val>
                                            <p:strVal val="#ppt_x"/>
                                          </p:val>
                                        </p:tav>
                                      </p:tavLst>
                                    </p:anim>
                                    <p:anim calcmode="lin" valueType="num">
                                      <p:cBhvr additive="base">
                                        <p:cTn id="123" dur="500" fill="hold"/>
                                        <p:tgtEl>
                                          <p:spTgt spid="21592"/>
                                        </p:tgtEl>
                                        <p:attrNameLst>
                                          <p:attrName>ppt_y</p:attrName>
                                        </p:attrNameLst>
                                      </p:cBhvr>
                                      <p:tavLst>
                                        <p:tav tm="0">
                                          <p:val>
                                            <p:strVal val="1+#ppt_h/2"/>
                                          </p:val>
                                        </p:tav>
                                        <p:tav tm="100000">
                                          <p:val>
                                            <p:strVal val="#ppt_y"/>
                                          </p:val>
                                        </p:tav>
                                      </p:tavLst>
                                    </p:anim>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30766"/>
                                        </p:tgtEl>
                                        <p:attrNameLst>
                                          <p:attrName>style.visibility</p:attrName>
                                        </p:attrNameLst>
                                      </p:cBhvr>
                                      <p:to>
                                        <p:strVal val="visible"/>
                                      </p:to>
                                    </p:set>
                                  </p:childTnLst>
                                </p:cTn>
                              </p:par>
                            </p:childTnLst>
                          </p:cTn>
                        </p:par>
                        <p:par>
                          <p:cTn id="127" fill="hold">
                            <p:stCondLst>
                              <p:cond delay="500"/>
                            </p:stCondLst>
                            <p:childTnLst>
                              <p:par>
                                <p:cTn id="128" presetID="1" presetClass="entr" presetSubtype="0" fill="hold" grpId="0" nodeType="afterEffect">
                                  <p:stCondLst>
                                    <p:cond delay="0"/>
                                  </p:stCondLst>
                                  <p:childTnLst>
                                    <p:set>
                                      <p:cBhvr>
                                        <p:cTn id="129" dur="1" fill="hold">
                                          <p:stCondLst>
                                            <p:cond delay="0"/>
                                          </p:stCondLst>
                                        </p:cTn>
                                        <p:tgtEl>
                                          <p:spTgt spid="3076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30749"/>
                                        </p:tgtEl>
                                        <p:attrNameLst>
                                          <p:attrName>style.visibility</p:attrName>
                                        </p:attrNameLst>
                                      </p:cBhvr>
                                      <p:to>
                                        <p:strVal val="visible"/>
                                      </p:to>
                                    </p:set>
                                    <p:anim calcmode="lin" valueType="num">
                                      <p:cBhvr additive="base">
                                        <p:cTn id="134" dur="500" fill="hold"/>
                                        <p:tgtEl>
                                          <p:spTgt spid="30749"/>
                                        </p:tgtEl>
                                        <p:attrNameLst>
                                          <p:attrName>ppt_x</p:attrName>
                                        </p:attrNameLst>
                                      </p:cBhvr>
                                      <p:tavLst>
                                        <p:tav tm="0">
                                          <p:val>
                                            <p:strVal val="#ppt_x"/>
                                          </p:val>
                                        </p:tav>
                                        <p:tav tm="100000">
                                          <p:val>
                                            <p:strVal val="#ppt_x"/>
                                          </p:val>
                                        </p:tav>
                                      </p:tavLst>
                                    </p:anim>
                                    <p:anim calcmode="lin" valueType="num">
                                      <p:cBhvr additive="base">
                                        <p:cTn id="135" dur="500" fill="hold"/>
                                        <p:tgtEl>
                                          <p:spTgt spid="30749"/>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21593"/>
                                        </p:tgtEl>
                                        <p:attrNameLst>
                                          <p:attrName>style.visibility</p:attrName>
                                        </p:attrNameLst>
                                      </p:cBhvr>
                                      <p:to>
                                        <p:strVal val="visible"/>
                                      </p:to>
                                    </p:set>
                                    <p:anim calcmode="lin" valueType="num">
                                      <p:cBhvr additive="base">
                                        <p:cTn id="138" dur="500" fill="hold"/>
                                        <p:tgtEl>
                                          <p:spTgt spid="21593"/>
                                        </p:tgtEl>
                                        <p:attrNameLst>
                                          <p:attrName>ppt_x</p:attrName>
                                        </p:attrNameLst>
                                      </p:cBhvr>
                                      <p:tavLst>
                                        <p:tav tm="0">
                                          <p:val>
                                            <p:strVal val="#ppt_x"/>
                                          </p:val>
                                        </p:tav>
                                        <p:tav tm="100000">
                                          <p:val>
                                            <p:strVal val="#ppt_x"/>
                                          </p:val>
                                        </p:tav>
                                      </p:tavLst>
                                    </p:anim>
                                    <p:anim calcmode="lin" valueType="num">
                                      <p:cBhvr additive="base">
                                        <p:cTn id="139" dur="500" fill="hold"/>
                                        <p:tgtEl>
                                          <p:spTgt spid="2159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30748"/>
                                        </p:tgtEl>
                                        <p:attrNameLst>
                                          <p:attrName>style.visibility</p:attrName>
                                        </p:attrNameLst>
                                      </p:cBhvr>
                                      <p:to>
                                        <p:strVal val="visible"/>
                                      </p:to>
                                    </p:set>
                                    <p:anim calcmode="lin" valueType="num">
                                      <p:cBhvr additive="base">
                                        <p:cTn id="142" dur="500" fill="hold"/>
                                        <p:tgtEl>
                                          <p:spTgt spid="30748"/>
                                        </p:tgtEl>
                                        <p:attrNameLst>
                                          <p:attrName>ppt_x</p:attrName>
                                        </p:attrNameLst>
                                      </p:cBhvr>
                                      <p:tavLst>
                                        <p:tav tm="0">
                                          <p:val>
                                            <p:strVal val="#ppt_x"/>
                                          </p:val>
                                        </p:tav>
                                        <p:tav tm="100000">
                                          <p:val>
                                            <p:strVal val="#ppt_x"/>
                                          </p:val>
                                        </p:tav>
                                      </p:tavLst>
                                    </p:anim>
                                    <p:anim calcmode="lin" valueType="num">
                                      <p:cBhvr additive="base">
                                        <p:cTn id="143" dur="500" fill="hold"/>
                                        <p:tgtEl>
                                          <p:spTgt spid="30748"/>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21594"/>
                                        </p:tgtEl>
                                        <p:attrNameLst>
                                          <p:attrName>style.visibility</p:attrName>
                                        </p:attrNameLst>
                                      </p:cBhvr>
                                      <p:to>
                                        <p:strVal val="visible"/>
                                      </p:to>
                                    </p:set>
                                    <p:anim calcmode="lin" valueType="num">
                                      <p:cBhvr additive="base">
                                        <p:cTn id="146" dur="500" fill="hold"/>
                                        <p:tgtEl>
                                          <p:spTgt spid="21594"/>
                                        </p:tgtEl>
                                        <p:attrNameLst>
                                          <p:attrName>ppt_x</p:attrName>
                                        </p:attrNameLst>
                                      </p:cBhvr>
                                      <p:tavLst>
                                        <p:tav tm="0">
                                          <p:val>
                                            <p:strVal val="#ppt_x"/>
                                          </p:val>
                                        </p:tav>
                                        <p:tav tm="100000">
                                          <p:val>
                                            <p:strVal val="#ppt_x"/>
                                          </p:val>
                                        </p:tav>
                                      </p:tavLst>
                                    </p:anim>
                                    <p:anim calcmode="lin" valueType="num">
                                      <p:cBhvr additive="base">
                                        <p:cTn id="147" dur="500" fill="hold"/>
                                        <p:tgtEl>
                                          <p:spTgt spid="21594"/>
                                        </p:tgtEl>
                                        <p:attrNameLst>
                                          <p:attrName>ppt_y</p:attrName>
                                        </p:attrNameLst>
                                      </p:cBhvr>
                                      <p:tavLst>
                                        <p:tav tm="0">
                                          <p:val>
                                            <p:strVal val="1+#ppt_h/2"/>
                                          </p:val>
                                        </p:tav>
                                        <p:tav tm="100000">
                                          <p:val>
                                            <p:strVal val="#ppt_y"/>
                                          </p:val>
                                        </p:tav>
                                      </p:tavLst>
                                    </p:anim>
                                  </p:childTnLst>
                                </p:cTn>
                              </p:par>
                            </p:childTnLst>
                          </p:cTn>
                        </p:par>
                        <p:par>
                          <p:cTn id="148" fill="hold">
                            <p:stCondLst>
                              <p:cond delay="500"/>
                            </p:stCondLst>
                            <p:childTnLst>
                              <p:par>
                                <p:cTn id="149" presetID="10" presetClass="entr" presetSubtype="0" fill="hold" grpId="0" nodeType="afterEffect">
                                  <p:stCondLst>
                                    <p:cond delay="0"/>
                                  </p:stCondLst>
                                  <p:childTnLst>
                                    <p:set>
                                      <p:cBhvr>
                                        <p:cTn id="150" dur="1" fill="hold">
                                          <p:stCondLst>
                                            <p:cond delay="0"/>
                                          </p:stCondLst>
                                        </p:cTn>
                                        <p:tgtEl>
                                          <p:spTgt spid="30768"/>
                                        </p:tgtEl>
                                        <p:attrNameLst>
                                          <p:attrName>style.visibility</p:attrName>
                                        </p:attrNameLst>
                                      </p:cBhvr>
                                      <p:to>
                                        <p:strVal val="visible"/>
                                      </p:to>
                                    </p:set>
                                    <p:animEffect transition="in" filter="fade">
                                      <p:cBhvr>
                                        <p:cTn id="151" dur="500"/>
                                        <p:tgtEl>
                                          <p:spTgt spid="30768"/>
                                        </p:tgtEl>
                                      </p:cBhvr>
                                    </p:animEffect>
                                  </p:childTnLst>
                                </p:cTn>
                              </p:par>
                            </p:childTnLst>
                          </p:cTn>
                        </p:par>
                        <p:par>
                          <p:cTn id="152" fill="hold">
                            <p:stCondLst>
                              <p:cond delay="1000"/>
                            </p:stCondLst>
                            <p:childTnLst>
                              <p:par>
                                <p:cTn id="153" presetID="10" presetClass="entr" presetSubtype="0" fill="hold" grpId="0" nodeType="afterEffect">
                                  <p:stCondLst>
                                    <p:cond delay="0"/>
                                  </p:stCondLst>
                                  <p:childTnLst>
                                    <p:set>
                                      <p:cBhvr>
                                        <p:cTn id="154" dur="1" fill="hold">
                                          <p:stCondLst>
                                            <p:cond delay="0"/>
                                          </p:stCondLst>
                                        </p:cTn>
                                        <p:tgtEl>
                                          <p:spTgt spid="30769"/>
                                        </p:tgtEl>
                                        <p:attrNameLst>
                                          <p:attrName>style.visibility</p:attrName>
                                        </p:attrNameLst>
                                      </p:cBhvr>
                                      <p:to>
                                        <p:strVal val="visible"/>
                                      </p:to>
                                    </p:set>
                                    <p:animEffect transition="in" filter="fade">
                                      <p:cBhvr>
                                        <p:cTn id="155" dur="500"/>
                                        <p:tgtEl>
                                          <p:spTgt spid="30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90" grpId="0" animBg="1"/>
      <p:bldP spid="30737" grpId="0" animBg="1"/>
      <p:bldP spid="30738" grpId="0" animBg="1"/>
      <p:bldP spid="30739" grpId="0" animBg="1"/>
      <p:bldP spid="30740" grpId="0" animBg="1"/>
      <p:bldP spid="30741" grpId="0" animBg="1"/>
      <p:bldP spid="30742" grpId="0" animBg="1"/>
      <p:bldP spid="30743" grpId="0" animBg="1"/>
      <p:bldP spid="21576" grpId="0" animBg="1"/>
      <p:bldP spid="30745" grpId="0" animBg="1"/>
      <p:bldP spid="30746" grpId="0" animBg="1"/>
      <p:bldP spid="30747" grpId="0" animBg="1"/>
      <p:bldP spid="30748" grpId="0" animBg="1"/>
      <p:bldP spid="30749" grpId="0" animBg="1"/>
      <p:bldP spid="21583" grpId="0" animBg="1"/>
      <p:bldP spid="21584" grpId="0" animBg="1"/>
      <p:bldP spid="21585" grpId="0" animBg="1"/>
      <p:bldP spid="21586" grpId="0" animBg="1"/>
      <p:bldP spid="21587" grpId="0" animBg="1"/>
      <p:bldP spid="21588" grpId="0" animBg="1"/>
      <p:bldP spid="21591" grpId="0" animBg="1"/>
      <p:bldP spid="21592" grpId="0" animBg="1"/>
      <p:bldP spid="21593" grpId="0" animBg="1"/>
      <p:bldP spid="21594" grpId="0" animBg="1"/>
      <p:bldP spid="30761" grpId="0" animBg="1"/>
      <p:bldP spid="30762" grpId="0"/>
      <p:bldP spid="30763" grpId="0"/>
      <p:bldP spid="30764" grpId="0"/>
      <p:bldP spid="30765" grpId="0"/>
      <p:bldP spid="30766" grpId="0"/>
      <p:bldP spid="30767" grpId="0"/>
      <p:bldP spid="30768" grpId="0"/>
      <p:bldP spid="30769" grpId="0"/>
      <p:bldP spid="21589" grpId="0" animBg="1"/>
      <p:bldP spid="30728" grpId="0" animBg="1"/>
      <p:bldP spid="30729"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a:xfrm>
            <a:off x="539750" y="703263"/>
            <a:ext cx="8305800" cy="914400"/>
          </a:xfrm>
        </p:spPr>
        <p:txBody>
          <a:bodyPr/>
          <a:lstStyle/>
          <a:p>
            <a:pPr eaLnBrk="1" hangingPunct="1"/>
            <a:r>
              <a:rPr lang="en-US" altLang="en-US" sz="2800" b="1" smtClean="0">
                <a:solidFill>
                  <a:srgbClr val="FFFF00"/>
                </a:solidFill>
                <a:latin typeface="Arial" panose="020B0604020202020204" pitchFamily="34" charset="0"/>
                <a:cs typeface="Arial" panose="020B0604020202020204" pitchFamily="34" charset="0"/>
              </a:rPr>
              <a:t>CSI3344 Distributed Systems</a:t>
            </a:r>
            <a:endParaRPr lang="en-AU" altLang="en-US" sz="2800" b="1" smtClean="0">
              <a:latin typeface="Arial" panose="020B0604020202020204" pitchFamily="34" charset="0"/>
              <a:cs typeface="Arial" panose="020B0604020202020204" pitchFamily="34" charset="0"/>
            </a:endParaRPr>
          </a:p>
        </p:txBody>
      </p:sp>
      <p:sp>
        <p:nvSpPr>
          <p:cNvPr id="5123" name="Rectangle 2"/>
          <p:cNvSpPr>
            <a:spLocks noGrp="1" noChangeArrowheads="1"/>
          </p:cNvSpPr>
          <p:nvPr>
            <p:ph idx="1"/>
          </p:nvPr>
        </p:nvSpPr>
        <p:spPr>
          <a:xfrm>
            <a:off x="900113" y="1916113"/>
            <a:ext cx="7775575" cy="3730625"/>
          </a:xfrm>
        </p:spPr>
        <p:txBody>
          <a:bodyPr/>
          <a:lstStyle/>
          <a:p>
            <a:pPr eaLnBrk="1" hangingPunct="1">
              <a:buFont typeface="Wingdings" panose="05000000000000000000" pitchFamily="2" charset="2"/>
              <a:buNone/>
            </a:pPr>
            <a:r>
              <a:rPr lang="en-AU" altLang="en-US" sz="3600" b="1" i="1" smtClean="0"/>
              <a:t>Objectives</a:t>
            </a:r>
          </a:p>
          <a:p>
            <a:pPr eaLnBrk="1" hangingPunct="1"/>
            <a:r>
              <a:rPr lang="en-AU" altLang="en-US" b="1" smtClean="0"/>
              <a:t>Describe the principles of the use of logical clocks in distributed systems;</a:t>
            </a:r>
          </a:p>
          <a:p>
            <a:pPr eaLnBrk="1" hangingPunct="1"/>
            <a:r>
              <a:rPr lang="en-AU" altLang="en-US" b="1" smtClean="0"/>
              <a:t>Be familiar with general properties of distributed transactions.</a:t>
            </a:r>
          </a:p>
        </p:txBody>
      </p:sp>
      <p:sp>
        <p:nvSpPr>
          <p:cNvPr id="5124" name="Footer Placeholder 4"/>
          <p:cNvSpPr>
            <a:spLocks noGrp="1"/>
          </p:cNvSpPr>
          <p:nvPr>
            <p:ph type="ftr" sz="quarter" idx="4294967295"/>
          </p:nvPr>
        </p:nvSpPr>
        <p:spPr bwMode="auto">
          <a:xfrm>
            <a:off x="0" y="6243638"/>
            <a:ext cx="3995738" cy="28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5125" name="Slide Number Placeholder 5"/>
          <p:cNvSpPr>
            <a:spLocks noGrp="1"/>
          </p:cNvSpPr>
          <p:nvPr>
            <p:ph type="sldNum" sz="quarter" idx="4294967295"/>
          </p:nvPr>
        </p:nvSpPr>
        <p:spPr bwMode="auto">
          <a:xfrm>
            <a:off x="8532813" y="6243638"/>
            <a:ext cx="6111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49CF09F2-2A8B-4335-B037-EB8901F5F015}" type="slidenum">
              <a:rPr lang="en-AU" altLang="en-US" sz="1800"/>
              <a:pPr eaLnBrk="1" hangingPunct="1">
                <a:spcBef>
                  <a:spcPct val="0"/>
                </a:spcBef>
                <a:buFontTx/>
                <a:buNone/>
              </a:pPr>
              <a:t>2</a:t>
            </a:fld>
            <a:endParaRPr lang="en-AU" altLang="en-US"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820738"/>
            <a:ext cx="8229600" cy="649287"/>
          </a:xfrm>
        </p:spPr>
        <p:txBody>
          <a:bodyPr/>
          <a:lstStyle/>
          <a:p>
            <a:pPr eaLnBrk="1" hangingPunct="1"/>
            <a:r>
              <a:rPr lang="en-US" altLang="en-US" sz="3200" b="1" dirty="0" smtClean="0">
                <a:solidFill>
                  <a:schemeClr val="tx1"/>
                </a:solidFill>
                <a:latin typeface="Arial" panose="020B0604020202020204" pitchFamily="34" charset="0"/>
                <a:cs typeface="Arial" panose="020B0604020202020204" pitchFamily="34" charset="0"/>
              </a:rPr>
              <a:t>6.1 Logical Clocks (14)</a:t>
            </a:r>
            <a:endParaRPr lang="en-AU" altLang="en-US" sz="3200" b="1" dirty="0" smtClean="0">
              <a:solidFill>
                <a:schemeClr val="tx1"/>
              </a:solidFill>
              <a:latin typeface="Arial" panose="020B0604020202020204" pitchFamily="34" charset="0"/>
              <a:cs typeface="Arial" panose="020B0604020202020204" pitchFamily="34" charset="0"/>
            </a:endParaRPr>
          </a:p>
        </p:txBody>
      </p:sp>
      <p:sp>
        <p:nvSpPr>
          <p:cNvPr id="30723" name="Slide Number Placeholder 33"/>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1BD74A7-6EA7-40DF-8712-4EE6E9C976F9}" type="slidenum">
              <a:rPr lang="en-AU" altLang="en-US" sz="1800"/>
              <a:pPr eaLnBrk="1" hangingPunct="1">
                <a:spcBef>
                  <a:spcPct val="0"/>
                </a:spcBef>
                <a:buFontTx/>
                <a:buNone/>
              </a:pPr>
              <a:t>20</a:t>
            </a:fld>
            <a:endParaRPr lang="en-AU" altLang="en-US" sz="1800"/>
          </a:p>
        </p:txBody>
      </p:sp>
      <p:sp>
        <p:nvSpPr>
          <p:cNvPr id="21590" name="Text Box 260"/>
          <p:cNvSpPr txBox="1">
            <a:spLocks noChangeArrowheads="1"/>
          </p:cNvSpPr>
          <p:nvPr/>
        </p:nvSpPr>
        <p:spPr bwMode="auto">
          <a:xfrm>
            <a:off x="2701925" y="3390901"/>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p2(2)</a:t>
            </a:r>
          </a:p>
        </p:txBody>
      </p:sp>
      <p:sp>
        <p:nvSpPr>
          <p:cNvPr id="30734" name="Text Box 265"/>
          <p:cNvSpPr txBox="1">
            <a:spLocks noChangeArrowheads="1"/>
          </p:cNvSpPr>
          <p:nvPr/>
        </p:nvSpPr>
        <p:spPr bwMode="auto">
          <a:xfrm>
            <a:off x="6462857" y="4767021"/>
            <a:ext cx="144606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i="1">
                <a:solidFill>
                  <a:srgbClr val="0070C0"/>
                </a:solidFill>
                <a:latin typeface="Times New Roman" panose="02020603050405020304" pitchFamily="18" charset="0"/>
              </a:rPr>
              <a:t>Message queue</a:t>
            </a:r>
          </a:p>
        </p:txBody>
      </p:sp>
      <p:sp>
        <p:nvSpPr>
          <p:cNvPr id="30737" name="Line 247"/>
          <p:cNvSpPr>
            <a:spLocks noChangeShapeType="1"/>
          </p:cNvSpPr>
          <p:nvPr/>
        </p:nvSpPr>
        <p:spPr bwMode="auto">
          <a:xfrm>
            <a:off x="5307993" y="3456392"/>
            <a:ext cx="1200542" cy="277678"/>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38" name="Line 239"/>
          <p:cNvSpPr>
            <a:spLocks noChangeShapeType="1"/>
          </p:cNvSpPr>
          <p:nvPr/>
        </p:nvSpPr>
        <p:spPr bwMode="auto">
          <a:xfrm>
            <a:off x="2373335" y="4289424"/>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r>
              <a:rPr lang="en-AU" dirty="0" smtClean="0"/>
              <a:t>                  </a:t>
            </a:r>
            <a:endParaRPr lang="en-AU" dirty="0"/>
          </a:p>
        </p:txBody>
      </p:sp>
      <p:sp>
        <p:nvSpPr>
          <p:cNvPr id="30739" name="Line 240"/>
          <p:cNvSpPr>
            <a:spLocks noChangeShapeType="1"/>
          </p:cNvSpPr>
          <p:nvPr/>
        </p:nvSpPr>
        <p:spPr bwMode="auto">
          <a:xfrm flipH="1">
            <a:off x="5241295" y="4067281"/>
            <a:ext cx="1267239" cy="197026"/>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40" name="Line 242"/>
          <p:cNvSpPr>
            <a:spLocks noChangeShapeType="1"/>
          </p:cNvSpPr>
          <p:nvPr/>
        </p:nvSpPr>
        <p:spPr bwMode="auto">
          <a:xfrm flipV="1">
            <a:off x="5307993" y="4344960"/>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1" name="Line 243"/>
          <p:cNvSpPr>
            <a:spLocks noChangeShapeType="1"/>
          </p:cNvSpPr>
          <p:nvPr/>
        </p:nvSpPr>
        <p:spPr bwMode="auto">
          <a:xfrm flipH="1">
            <a:off x="5307993" y="3845140"/>
            <a:ext cx="1200542" cy="0"/>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2" name="Line 244"/>
          <p:cNvSpPr>
            <a:spLocks noChangeShapeType="1"/>
          </p:cNvSpPr>
          <p:nvPr/>
        </p:nvSpPr>
        <p:spPr bwMode="auto">
          <a:xfrm flipH="1" flipV="1">
            <a:off x="2352010" y="4076056"/>
            <a:ext cx="1322625" cy="171286"/>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dirty="0"/>
          </a:p>
        </p:txBody>
      </p:sp>
      <p:sp>
        <p:nvSpPr>
          <p:cNvPr id="30743" name="Line 245"/>
          <p:cNvSpPr>
            <a:spLocks noChangeShapeType="1"/>
          </p:cNvSpPr>
          <p:nvPr/>
        </p:nvSpPr>
        <p:spPr bwMode="auto">
          <a:xfrm flipH="1">
            <a:off x="2306638" y="3789605"/>
            <a:ext cx="1267239" cy="166607"/>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1576" name="Line 246"/>
          <p:cNvSpPr>
            <a:spLocks noChangeShapeType="1"/>
          </p:cNvSpPr>
          <p:nvPr/>
        </p:nvSpPr>
        <p:spPr bwMode="auto">
          <a:xfrm flipV="1">
            <a:off x="2378075" y="3511551"/>
            <a:ext cx="1128713" cy="239712"/>
          </a:xfrm>
          <a:prstGeom prst="line">
            <a:avLst/>
          </a:prstGeom>
          <a:solidFill>
            <a:schemeClr val="accent3">
              <a:lumMod val="75000"/>
            </a:schemeClr>
          </a:solidFill>
          <a:ln w="28575" cap="sq">
            <a:solidFill>
              <a:srgbClr val="FFC000"/>
            </a:solidFill>
            <a:miter lim="800000"/>
            <a:headEnd type="none" w="sm" len="sm"/>
            <a:tailEnd type="arrow" w="med" len="med"/>
          </a:ln>
        </p:spPr>
        <p:txBody>
          <a:bodyPr wrap="none"/>
          <a:lstStyle/>
          <a:p>
            <a:pPr eaLnBrk="1" hangingPunct="1">
              <a:defRPr/>
            </a:pPr>
            <a:endParaRPr lang="en-AU" sz="1600"/>
          </a:p>
        </p:txBody>
      </p:sp>
      <p:sp>
        <p:nvSpPr>
          <p:cNvPr id="30745" name="Line 248"/>
          <p:cNvSpPr>
            <a:spLocks noChangeShapeType="1"/>
          </p:cNvSpPr>
          <p:nvPr/>
        </p:nvSpPr>
        <p:spPr bwMode="auto">
          <a:xfrm>
            <a:off x="4440935" y="4733708"/>
            <a:ext cx="0" cy="222142"/>
          </a:xfrm>
          <a:prstGeom prst="line">
            <a:avLst/>
          </a:prstGeom>
          <a:noFill/>
          <a:ln w="762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6" name="Line 249"/>
          <p:cNvSpPr>
            <a:spLocks noChangeShapeType="1"/>
          </p:cNvSpPr>
          <p:nvPr/>
        </p:nvSpPr>
        <p:spPr bwMode="auto">
          <a:xfrm>
            <a:off x="5093359" y="5391455"/>
            <a:ext cx="1415175" cy="127185"/>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7" name="Line 250"/>
          <p:cNvSpPr>
            <a:spLocks noChangeShapeType="1"/>
          </p:cNvSpPr>
          <p:nvPr/>
        </p:nvSpPr>
        <p:spPr bwMode="auto">
          <a:xfrm flipH="1">
            <a:off x="2345389" y="5360670"/>
            <a:ext cx="1295185" cy="275898"/>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0748" name="Line 251"/>
          <p:cNvSpPr>
            <a:spLocks noChangeShapeType="1"/>
          </p:cNvSpPr>
          <p:nvPr/>
        </p:nvSpPr>
        <p:spPr bwMode="auto">
          <a:xfrm flipV="1">
            <a:off x="5052315" y="5771033"/>
            <a:ext cx="1456219" cy="221779"/>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49" name="Line 252"/>
          <p:cNvSpPr>
            <a:spLocks noChangeShapeType="1"/>
          </p:cNvSpPr>
          <p:nvPr/>
        </p:nvSpPr>
        <p:spPr bwMode="auto">
          <a:xfrm flipH="1" flipV="1">
            <a:off x="2373335" y="5773724"/>
            <a:ext cx="1301300" cy="326244"/>
          </a:xfrm>
          <a:prstGeom prst="line">
            <a:avLst/>
          </a:prstGeom>
          <a:noFill/>
          <a:ln w="28575" cap="sq">
            <a:solidFill>
              <a:srgbClr val="FFC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21583" name="Text Box 253"/>
          <p:cNvSpPr txBox="1">
            <a:spLocks noChangeArrowheads="1"/>
          </p:cNvSpPr>
          <p:nvPr/>
        </p:nvSpPr>
        <p:spPr bwMode="auto">
          <a:xfrm>
            <a:off x="2706688" y="4400551"/>
            <a:ext cx="630237"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r>
              <a:rPr lang="en-AU" altLang="en-US" sz="1600" i="1" dirty="0" smtClean="0">
                <a:solidFill>
                  <a:srgbClr val="FF3300"/>
                </a:solidFill>
                <a:latin typeface="Times New Roman" panose="02020603050405020304" pitchFamily="18" charset="0"/>
              </a:rPr>
              <a:t>)</a:t>
            </a:r>
            <a:endParaRPr lang="en-AU" altLang="en-US" sz="1600" i="1" dirty="0" smtClean="0">
              <a:solidFill>
                <a:srgbClr val="FF3300"/>
              </a:solidFill>
              <a:latin typeface="Times New Roman" panose="02020603050405020304" pitchFamily="18" charset="0"/>
            </a:endParaRPr>
          </a:p>
        </p:txBody>
      </p:sp>
      <p:sp>
        <p:nvSpPr>
          <p:cNvPr id="21584" name="Text Box 254"/>
          <p:cNvSpPr txBox="1">
            <a:spLocks noChangeArrowheads="1"/>
          </p:cNvSpPr>
          <p:nvPr/>
        </p:nvSpPr>
        <p:spPr bwMode="auto">
          <a:xfrm>
            <a:off x="5491163" y="4427538"/>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p>
        </p:txBody>
      </p:sp>
      <p:sp>
        <p:nvSpPr>
          <p:cNvPr id="21585" name="Text Box 255"/>
          <p:cNvSpPr txBox="1">
            <a:spLocks noChangeArrowheads="1"/>
          </p:cNvSpPr>
          <p:nvPr/>
        </p:nvSpPr>
        <p:spPr bwMode="auto">
          <a:xfrm>
            <a:off x="5526088" y="3703638"/>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p1(2)</a:t>
            </a:r>
          </a:p>
        </p:txBody>
      </p:sp>
      <p:sp>
        <p:nvSpPr>
          <p:cNvPr id="21586" name="Text Box 256"/>
          <p:cNvSpPr txBox="1">
            <a:spLocks noChangeArrowheads="1"/>
          </p:cNvSpPr>
          <p:nvPr/>
        </p:nvSpPr>
        <p:spPr bwMode="auto">
          <a:xfrm>
            <a:off x="2690813" y="3698876"/>
            <a:ext cx="630237" cy="339725"/>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p1(2)</a:t>
            </a:r>
          </a:p>
        </p:txBody>
      </p:sp>
      <p:sp>
        <p:nvSpPr>
          <p:cNvPr id="21587" name="Text Box 257"/>
          <p:cNvSpPr txBox="1">
            <a:spLocks noChangeArrowheads="1"/>
          </p:cNvSpPr>
          <p:nvPr/>
        </p:nvSpPr>
        <p:spPr bwMode="auto">
          <a:xfrm>
            <a:off x="2706688" y="4067176"/>
            <a:ext cx="630237"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p2(1)</a:t>
            </a:r>
          </a:p>
        </p:txBody>
      </p:sp>
      <p:sp>
        <p:nvSpPr>
          <p:cNvPr id="21588" name="Text Box 258"/>
          <p:cNvSpPr txBox="1">
            <a:spLocks noChangeArrowheads="1"/>
          </p:cNvSpPr>
          <p:nvPr/>
        </p:nvSpPr>
        <p:spPr bwMode="auto">
          <a:xfrm>
            <a:off x="5508625" y="4067176"/>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p2(1)</a:t>
            </a:r>
          </a:p>
        </p:txBody>
      </p:sp>
      <p:sp>
        <p:nvSpPr>
          <p:cNvPr id="21591" name="Text Box 261"/>
          <p:cNvSpPr txBox="1">
            <a:spLocks noChangeArrowheads="1"/>
          </p:cNvSpPr>
          <p:nvPr/>
        </p:nvSpPr>
        <p:spPr bwMode="auto">
          <a:xfrm>
            <a:off x="2758655" y="5310188"/>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latin typeface="Times New Roman" panose="02020603050405020304" pitchFamily="18" charset="0"/>
              </a:rPr>
              <a:t>u1</a:t>
            </a:r>
          </a:p>
        </p:txBody>
      </p:sp>
      <p:sp>
        <p:nvSpPr>
          <p:cNvPr id="21592" name="Text Box 262"/>
          <p:cNvSpPr txBox="1">
            <a:spLocks noChangeArrowheads="1"/>
          </p:cNvSpPr>
          <p:nvPr/>
        </p:nvSpPr>
        <p:spPr bwMode="auto">
          <a:xfrm>
            <a:off x="5585120" y="5262101"/>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latin typeface="Times New Roman" panose="02020603050405020304" pitchFamily="18" charset="0"/>
              </a:rPr>
              <a:t>u1</a:t>
            </a:r>
          </a:p>
        </p:txBody>
      </p:sp>
      <p:sp>
        <p:nvSpPr>
          <p:cNvPr id="21593" name="Text Box 263"/>
          <p:cNvSpPr txBox="1">
            <a:spLocks noChangeArrowheads="1"/>
          </p:cNvSpPr>
          <p:nvPr/>
        </p:nvSpPr>
        <p:spPr bwMode="auto">
          <a:xfrm>
            <a:off x="2710361" y="5771034"/>
            <a:ext cx="390525"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9933"/>
                </a:solidFill>
                <a:latin typeface="Times New Roman" panose="02020603050405020304" pitchFamily="18" charset="0"/>
              </a:rPr>
              <a:t>u2</a:t>
            </a:r>
          </a:p>
        </p:txBody>
      </p:sp>
      <p:sp>
        <p:nvSpPr>
          <p:cNvPr id="21594" name="Text Box 264"/>
          <p:cNvSpPr txBox="1">
            <a:spLocks noChangeArrowheads="1"/>
          </p:cNvSpPr>
          <p:nvPr/>
        </p:nvSpPr>
        <p:spPr bwMode="auto">
          <a:xfrm>
            <a:off x="5746821" y="5717001"/>
            <a:ext cx="388937"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9933"/>
                </a:solidFill>
                <a:latin typeface="Times New Roman" panose="02020603050405020304" pitchFamily="18" charset="0"/>
              </a:rPr>
              <a:t>u2</a:t>
            </a:r>
          </a:p>
        </p:txBody>
      </p:sp>
      <p:sp>
        <p:nvSpPr>
          <p:cNvPr id="30760" name="Line 266"/>
          <p:cNvSpPr>
            <a:spLocks noChangeShapeType="1"/>
          </p:cNvSpPr>
          <p:nvPr/>
        </p:nvSpPr>
        <p:spPr bwMode="auto">
          <a:xfrm flipH="1" flipV="1">
            <a:off x="5253802" y="4688586"/>
            <a:ext cx="1121339" cy="211729"/>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61" name="Line 267"/>
          <p:cNvSpPr>
            <a:spLocks noChangeShapeType="1"/>
          </p:cNvSpPr>
          <p:nvPr/>
        </p:nvSpPr>
        <p:spPr bwMode="auto">
          <a:xfrm flipH="1">
            <a:off x="5241296" y="4955850"/>
            <a:ext cx="1200542" cy="166607"/>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0762" name="Rectangle 35"/>
          <p:cNvSpPr>
            <a:spLocks noChangeArrowheads="1"/>
          </p:cNvSpPr>
          <p:nvPr/>
        </p:nvSpPr>
        <p:spPr bwMode="auto">
          <a:xfrm>
            <a:off x="3815653" y="4324134"/>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a:solidFill>
                  <a:srgbClr val="FF3300"/>
                </a:solidFill>
              </a:rPr>
              <a:t>L1(u1)=1.1</a:t>
            </a:r>
          </a:p>
          <a:p>
            <a:pPr eaLnBrk="1" hangingPunct="1">
              <a:spcBef>
                <a:spcPct val="0"/>
              </a:spcBef>
              <a:buFontTx/>
              <a:buNone/>
            </a:pPr>
            <a:endParaRPr lang="en-US" altLang="en-US" sz="1600" dirty="0"/>
          </a:p>
        </p:txBody>
      </p:sp>
      <p:sp>
        <p:nvSpPr>
          <p:cNvPr id="30763" name="Rectangle 36"/>
          <p:cNvSpPr>
            <a:spLocks noChangeArrowheads="1"/>
          </p:cNvSpPr>
          <p:nvPr/>
        </p:nvSpPr>
        <p:spPr bwMode="auto">
          <a:xfrm>
            <a:off x="3815653" y="4011747"/>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L2(u2)=2.1</a:t>
            </a:r>
          </a:p>
          <a:p>
            <a:pPr eaLnBrk="1" hangingPunct="1">
              <a:spcBef>
                <a:spcPct val="0"/>
              </a:spcBef>
              <a:buFontTx/>
              <a:buNone/>
            </a:pPr>
            <a:endParaRPr lang="en-US" altLang="en-US" sz="1600" dirty="0"/>
          </a:p>
        </p:txBody>
      </p:sp>
      <p:sp>
        <p:nvSpPr>
          <p:cNvPr id="30764" name="Rectangle 37"/>
          <p:cNvSpPr>
            <a:spLocks noChangeArrowheads="1"/>
          </p:cNvSpPr>
          <p:nvPr/>
        </p:nvSpPr>
        <p:spPr bwMode="auto">
          <a:xfrm>
            <a:off x="3815653" y="3699359"/>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FF3300"/>
                </a:solidFill>
              </a:rPr>
              <a:t>L2(u1)=1.2</a:t>
            </a:r>
          </a:p>
          <a:p>
            <a:pPr eaLnBrk="1" hangingPunct="1">
              <a:spcBef>
                <a:spcPct val="0"/>
              </a:spcBef>
              <a:buFontTx/>
              <a:buNone/>
            </a:pPr>
            <a:endParaRPr lang="en-US" altLang="en-US" sz="1600"/>
          </a:p>
        </p:txBody>
      </p:sp>
      <p:sp>
        <p:nvSpPr>
          <p:cNvPr id="30765" name="Rectangle 38"/>
          <p:cNvSpPr>
            <a:spLocks noChangeArrowheads="1"/>
          </p:cNvSpPr>
          <p:nvPr/>
        </p:nvSpPr>
        <p:spPr bwMode="auto">
          <a:xfrm>
            <a:off x="3790349" y="3360729"/>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9933"/>
                </a:solidFill>
              </a:rPr>
              <a:t>L1(u2)=2.2</a:t>
            </a:r>
          </a:p>
          <a:p>
            <a:pPr eaLnBrk="1" hangingPunct="1">
              <a:spcBef>
                <a:spcPct val="0"/>
              </a:spcBef>
              <a:buFontTx/>
              <a:buNone/>
            </a:pPr>
            <a:endParaRPr lang="en-US" altLang="en-US" sz="1600" dirty="0"/>
          </a:p>
        </p:txBody>
      </p:sp>
      <p:sp>
        <p:nvSpPr>
          <p:cNvPr id="30766" name="Rectangle 39"/>
          <p:cNvSpPr>
            <a:spLocks noChangeArrowheads="1"/>
          </p:cNvSpPr>
          <p:nvPr/>
        </p:nvSpPr>
        <p:spPr bwMode="auto">
          <a:xfrm>
            <a:off x="3805011" y="5301007"/>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a:solidFill>
                  <a:srgbClr val="FF3300"/>
                </a:solidFill>
              </a:rPr>
              <a:t>L1(u1)=1.1</a:t>
            </a:r>
          </a:p>
          <a:p>
            <a:pPr eaLnBrk="1" hangingPunct="1">
              <a:spcBef>
                <a:spcPct val="0"/>
              </a:spcBef>
              <a:buFontTx/>
              <a:buNone/>
            </a:pPr>
            <a:endParaRPr lang="en-US" altLang="en-US" sz="1600" dirty="0"/>
          </a:p>
        </p:txBody>
      </p:sp>
      <p:sp>
        <p:nvSpPr>
          <p:cNvPr id="30767" name="Rectangle 40"/>
          <p:cNvSpPr>
            <a:spLocks noChangeArrowheads="1"/>
          </p:cNvSpPr>
          <p:nvPr/>
        </p:nvSpPr>
        <p:spPr bwMode="auto">
          <a:xfrm>
            <a:off x="3815653" y="5049866"/>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3300"/>
                </a:solidFill>
              </a:rPr>
              <a:t>L2(u1)=1.2</a:t>
            </a:r>
          </a:p>
          <a:p>
            <a:pPr eaLnBrk="1" hangingPunct="1">
              <a:spcBef>
                <a:spcPct val="0"/>
              </a:spcBef>
              <a:buFontTx/>
              <a:buNone/>
            </a:pPr>
            <a:endParaRPr lang="en-US" altLang="en-US" sz="1600" dirty="0"/>
          </a:p>
        </p:txBody>
      </p:sp>
      <p:sp>
        <p:nvSpPr>
          <p:cNvPr id="30768" name="Rectangle 41"/>
          <p:cNvSpPr>
            <a:spLocks noChangeArrowheads="1"/>
          </p:cNvSpPr>
          <p:nvPr/>
        </p:nvSpPr>
        <p:spPr bwMode="auto">
          <a:xfrm>
            <a:off x="3793595" y="5669420"/>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smtClean="0">
                <a:solidFill>
                  <a:srgbClr val="FF9933"/>
                </a:solidFill>
              </a:rPr>
              <a:t>L1(u2</a:t>
            </a:r>
            <a:r>
              <a:rPr lang="en-AU" altLang="en-US" sz="1600" dirty="0">
                <a:solidFill>
                  <a:srgbClr val="FF9933"/>
                </a:solidFill>
              </a:rPr>
              <a:t>)=</a:t>
            </a:r>
            <a:r>
              <a:rPr lang="en-AU" altLang="en-US" sz="1600" dirty="0" smtClean="0">
                <a:solidFill>
                  <a:srgbClr val="FF9933"/>
                </a:solidFill>
              </a:rPr>
              <a:t>2.2</a:t>
            </a:r>
            <a:endParaRPr lang="en-AU" altLang="en-US" sz="1600" dirty="0">
              <a:solidFill>
                <a:srgbClr val="FF9933"/>
              </a:solidFill>
            </a:endParaRPr>
          </a:p>
          <a:p>
            <a:pPr eaLnBrk="1" hangingPunct="1">
              <a:spcBef>
                <a:spcPct val="0"/>
              </a:spcBef>
              <a:buFontTx/>
              <a:buNone/>
            </a:pPr>
            <a:endParaRPr lang="en-US" altLang="en-US" sz="1600" dirty="0"/>
          </a:p>
        </p:txBody>
      </p:sp>
      <p:sp>
        <p:nvSpPr>
          <p:cNvPr id="30769" name="Rectangle 42"/>
          <p:cNvSpPr>
            <a:spLocks noChangeArrowheads="1"/>
          </p:cNvSpPr>
          <p:nvPr/>
        </p:nvSpPr>
        <p:spPr bwMode="auto">
          <a:xfrm>
            <a:off x="3820985" y="6005386"/>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smtClean="0">
                <a:solidFill>
                  <a:srgbClr val="FF9933"/>
                </a:solidFill>
              </a:rPr>
              <a:t>L2(u2</a:t>
            </a:r>
            <a:r>
              <a:rPr lang="en-AU" altLang="en-US" sz="1600" dirty="0">
                <a:solidFill>
                  <a:srgbClr val="FF9933"/>
                </a:solidFill>
              </a:rPr>
              <a:t>)=</a:t>
            </a:r>
            <a:r>
              <a:rPr lang="en-AU" altLang="en-US" sz="1600" dirty="0" smtClean="0">
                <a:solidFill>
                  <a:srgbClr val="FF9933"/>
                </a:solidFill>
              </a:rPr>
              <a:t>2.1</a:t>
            </a:r>
            <a:endParaRPr lang="en-AU" altLang="en-US" sz="1600" dirty="0">
              <a:solidFill>
                <a:srgbClr val="FF9933"/>
              </a:solidFill>
            </a:endParaRPr>
          </a:p>
          <a:p>
            <a:pPr eaLnBrk="1" hangingPunct="1">
              <a:spcBef>
                <a:spcPct val="0"/>
              </a:spcBef>
              <a:buFontTx/>
              <a:buNone/>
            </a:pPr>
            <a:endParaRPr lang="en-US" altLang="en-US" sz="1600" dirty="0"/>
          </a:p>
        </p:txBody>
      </p:sp>
      <p:sp>
        <p:nvSpPr>
          <p:cNvPr id="21589" name="Text Box 259"/>
          <p:cNvSpPr txBox="1">
            <a:spLocks noChangeArrowheads="1"/>
          </p:cNvSpPr>
          <p:nvPr/>
        </p:nvSpPr>
        <p:spPr bwMode="auto">
          <a:xfrm>
            <a:off x="5499100" y="3363913"/>
            <a:ext cx="630238"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chemeClr val="bg2"/>
                </a:solidFill>
                <a:latin typeface="Times New Roman" panose="02020603050405020304" pitchFamily="18" charset="0"/>
              </a:rPr>
              <a:t>p2(2)</a:t>
            </a:r>
          </a:p>
        </p:txBody>
      </p:sp>
      <p:sp>
        <p:nvSpPr>
          <p:cNvPr id="45" name="Rectangle 3"/>
          <p:cNvSpPr>
            <a:spLocks noGrp="1" noChangeArrowheads="1"/>
          </p:cNvSpPr>
          <p:nvPr>
            <p:ph idx="1"/>
          </p:nvPr>
        </p:nvSpPr>
        <p:spPr>
          <a:xfrm>
            <a:off x="90334" y="1848844"/>
            <a:ext cx="8991600" cy="1505632"/>
          </a:xfrm>
        </p:spPr>
        <p:txBody>
          <a:bodyPr/>
          <a:lstStyle/>
          <a:p>
            <a:pPr marL="609600" indent="-609600" eaLnBrk="1" hangingPunct="1">
              <a:lnSpc>
                <a:spcPct val="90000"/>
              </a:lnSpc>
              <a:spcBef>
                <a:spcPct val="0"/>
              </a:spcBef>
              <a:buSzPct val="70000"/>
              <a:buFont typeface="Wingdings" panose="05000000000000000000" pitchFamily="2" charset="2"/>
              <a:buNone/>
              <a:defRPr/>
            </a:pPr>
            <a:r>
              <a:rPr lang="en-US" sz="2200" dirty="0" smtClean="0"/>
              <a:t>How do </a:t>
            </a:r>
            <a:r>
              <a:rPr lang="en-US" sz="2200" dirty="0" err="1" smtClean="0"/>
              <a:t>Lamport</a:t>
            </a:r>
            <a:r>
              <a:rPr lang="en-US" sz="2200" dirty="0" smtClean="0"/>
              <a:t> timestamps order events?</a:t>
            </a:r>
          </a:p>
          <a:p>
            <a:pPr marL="609600" indent="-609600" eaLnBrk="1" hangingPunct="1">
              <a:lnSpc>
                <a:spcPct val="90000"/>
              </a:lnSpc>
              <a:spcBef>
                <a:spcPct val="0"/>
              </a:spcBef>
              <a:buSzPct val="70000"/>
              <a:buFont typeface="Wingdings" panose="05000000000000000000" pitchFamily="2" charset="2"/>
              <a:buChar char="v"/>
              <a:defRPr/>
            </a:pPr>
            <a:r>
              <a:rPr lang="en-US" sz="2000" dirty="0" smtClean="0"/>
              <a:t>Example 6.5: updating a replicated database system using </a:t>
            </a:r>
            <a:r>
              <a:rPr lang="en-US" sz="2000" dirty="0" err="1" smtClean="0"/>
              <a:t>Lamport</a:t>
            </a:r>
            <a:r>
              <a:rPr lang="en-US" sz="2000" dirty="0" smtClean="0"/>
              <a:t> timestamps – </a:t>
            </a:r>
            <a:r>
              <a:rPr lang="en-US" sz="2000" b="1" dirty="0" smtClean="0">
                <a:solidFill>
                  <a:srgbClr val="0000FF"/>
                </a:solidFill>
              </a:rPr>
              <a:t>totally-ordered multicasting</a:t>
            </a:r>
          </a:p>
          <a:p>
            <a:pPr marL="1009650" lvl="2" indent="-609600" eaLnBrk="1" hangingPunct="1">
              <a:lnSpc>
                <a:spcPct val="90000"/>
              </a:lnSpc>
              <a:spcBef>
                <a:spcPct val="0"/>
              </a:spcBef>
              <a:buSzPct val="70000"/>
              <a:buFont typeface="Wingdings" panose="05000000000000000000" pitchFamily="2" charset="2"/>
              <a:buChar char="v"/>
              <a:defRPr/>
            </a:pPr>
            <a:r>
              <a:rPr lang="en-US" sz="1800" dirty="0" smtClean="0"/>
              <a:t>Account balance: $1000</a:t>
            </a:r>
            <a:r>
              <a:rPr lang="en-US" sz="1800" dirty="0" smtClean="0"/>
              <a:t>. </a:t>
            </a:r>
            <a:endParaRPr lang="en-US" sz="1800" b="1" dirty="0" smtClean="0">
              <a:solidFill>
                <a:srgbClr val="FFFF00"/>
              </a:solidFill>
            </a:endParaRPr>
          </a:p>
          <a:p>
            <a:pPr marL="1371600" lvl="2" indent="-457200" eaLnBrk="1" hangingPunct="1">
              <a:lnSpc>
                <a:spcPct val="90000"/>
              </a:lnSpc>
              <a:spcBef>
                <a:spcPct val="0"/>
              </a:spcBef>
              <a:buSzPct val="70000"/>
              <a:buFont typeface="Wingdings" panose="05000000000000000000" pitchFamily="2" charset="2"/>
              <a:buNone/>
              <a:defRPr/>
            </a:pPr>
            <a:r>
              <a:rPr lang="en-US" sz="1800" dirty="0" smtClean="0"/>
              <a:t> - u1: deposit $100;     u2: interest up 1%</a:t>
            </a:r>
          </a:p>
        </p:txBody>
      </p:sp>
      <p:sp>
        <p:nvSpPr>
          <p:cNvPr id="30726" name="TextBox 2"/>
          <p:cNvSpPr txBox="1">
            <a:spLocks noChangeArrowheads="1"/>
          </p:cNvSpPr>
          <p:nvPr/>
        </p:nvSpPr>
        <p:spPr bwMode="auto">
          <a:xfrm>
            <a:off x="1069975" y="3700463"/>
            <a:ext cx="1236663"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1</a:t>
            </a:r>
          </a:p>
        </p:txBody>
      </p:sp>
      <p:sp>
        <p:nvSpPr>
          <p:cNvPr id="30727" name="TextBox 46"/>
          <p:cNvSpPr txBox="1">
            <a:spLocks noChangeArrowheads="1"/>
          </p:cNvSpPr>
          <p:nvPr/>
        </p:nvSpPr>
        <p:spPr bwMode="auto">
          <a:xfrm>
            <a:off x="6669088" y="3700463"/>
            <a:ext cx="1236662"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2</a:t>
            </a:r>
          </a:p>
        </p:txBody>
      </p:sp>
      <p:sp>
        <p:nvSpPr>
          <p:cNvPr id="30728" name="TextBox 47"/>
          <p:cNvSpPr txBox="1">
            <a:spLocks noChangeArrowheads="1"/>
          </p:cNvSpPr>
          <p:nvPr/>
        </p:nvSpPr>
        <p:spPr bwMode="auto">
          <a:xfrm>
            <a:off x="960438" y="5310188"/>
            <a:ext cx="1238250"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1</a:t>
            </a:r>
          </a:p>
        </p:txBody>
      </p:sp>
      <p:sp>
        <p:nvSpPr>
          <p:cNvPr id="30729" name="TextBox 49"/>
          <p:cNvSpPr txBox="1">
            <a:spLocks noChangeArrowheads="1"/>
          </p:cNvSpPr>
          <p:nvPr/>
        </p:nvSpPr>
        <p:spPr bwMode="auto">
          <a:xfrm>
            <a:off x="6661150" y="5346700"/>
            <a:ext cx="1238250" cy="646113"/>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dirty="0"/>
              <a:t>Database replica 2</a:t>
            </a:r>
          </a:p>
        </p:txBody>
      </p:sp>
      <p:sp>
        <p:nvSpPr>
          <p:cNvPr id="5" name="Rectangle 4"/>
          <p:cNvSpPr/>
          <p:nvPr/>
        </p:nvSpPr>
        <p:spPr>
          <a:xfrm>
            <a:off x="3786982" y="3360729"/>
            <a:ext cx="1236663" cy="1296987"/>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53" name="Rectangle 52"/>
          <p:cNvSpPr/>
          <p:nvPr/>
        </p:nvSpPr>
        <p:spPr>
          <a:xfrm>
            <a:off x="3754438" y="4949825"/>
            <a:ext cx="1236662" cy="1298575"/>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30732"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8" name="TextBox 46"/>
          <p:cNvSpPr txBox="1">
            <a:spLocks noChangeArrowheads="1"/>
          </p:cNvSpPr>
          <p:nvPr/>
        </p:nvSpPr>
        <p:spPr bwMode="auto">
          <a:xfrm>
            <a:off x="228475" y="4722888"/>
            <a:ext cx="281264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marL="285750" indent="-285750" eaLnBrk="1" hangingPunct="1">
              <a:spcBef>
                <a:spcPct val="0"/>
              </a:spcBef>
              <a:buFont typeface="Wingdings" panose="05000000000000000000" pitchFamily="2" charset="2"/>
              <a:buChar char="v"/>
            </a:pPr>
            <a:r>
              <a:rPr lang="en-AU" altLang="en-US" sz="1800" dirty="0" smtClean="0"/>
              <a:t>Or, may be this way?</a:t>
            </a:r>
            <a:endParaRPr lang="en-AU" altLang="en-US" sz="1800" dirty="0"/>
          </a:p>
        </p:txBody>
      </p:sp>
    </p:spTree>
    <p:extLst>
      <p:ext uri="{BB962C8B-B14F-4D97-AF65-F5344CB8AC3E}">
        <p14:creationId xmlns:p14="http://schemas.microsoft.com/office/powerpoint/2010/main" val="36575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5"/>
                                        </p:tgtEl>
                                        <p:attrNameLst>
                                          <p:attrName>style.visibility</p:attrName>
                                        </p:attrNameLst>
                                      </p:cBhvr>
                                      <p:to>
                                        <p:strVal val="visible"/>
                                      </p:to>
                                    </p:set>
                                    <p:anim calcmode="lin" valueType="num">
                                      <p:cBhvr additive="base">
                                        <p:cTn id="7" dur="500" fill="hold"/>
                                        <p:tgtEl>
                                          <p:spTgt spid="30745"/>
                                        </p:tgtEl>
                                        <p:attrNameLst>
                                          <p:attrName>ppt_x</p:attrName>
                                        </p:attrNameLst>
                                      </p:cBhvr>
                                      <p:tavLst>
                                        <p:tav tm="0">
                                          <p:val>
                                            <p:strVal val="#ppt_x"/>
                                          </p:val>
                                        </p:tav>
                                        <p:tav tm="100000">
                                          <p:val>
                                            <p:strVal val="#ppt_x"/>
                                          </p:val>
                                        </p:tav>
                                      </p:tavLst>
                                    </p:anim>
                                    <p:anim calcmode="lin" valueType="num">
                                      <p:cBhvr additive="base">
                                        <p:cTn id="8" dur="500" fill="hold"/>
                                        <p:tgtEl>
                                          <p:spTgt spid="307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076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307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7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749"/>
                                        </p:tgtEl>
                                        <p:attrNameLst>
                                          <p:attrName>style.visibility</p:attrName>
                                        </p:attrNameLst>
                                      </p:cBhvr>
                                      <p:to>
                                        <p:strVal val="visible"/>
                                      </p:to>
                                    </p:set>
                                    <p:anim calcmode="lin" valueType="num">
                                      <p:cBhvr additive="base">
                                        <p:cTn id="24" dur="500" fill="hold"/>
                                        <p:tgtEl>
                                          <p:spTgt spid="30749"/>
                                        </p:tgtEl>
                                        <p:attrNameLst>
                                          <p:attrName>ppt_x</p:attrName>
                                        </p:attrNameLst>
                                      </p:cBhvr>
                                      <p:tavLst>
                                        <p:tav tm="0">
                                          <p:val>
                                            <p:strVal val="#ppt_x"/>
                                          </p:val>
                                        </p:tav>
                                        <p:tav tm="100000">
                                          <p:val>
                                            <p:strVal val="#ppt_x"/>
                                          </p:val>
                                        </p:tav>
                                      </p:tavLst>
                                    </p:anim>
                                    <p:anim calcmode="lin" valueType="num">
                                      <p:cBhvr additive="base">
                                        <p:cTn id="25" dur="500" fill="hold"/>
                                        <p:tgtEl>
                                          <p:spTgt spid="30749"/>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0769"/>
                                        </p:tgtEl>
                                        <p:attrNameLst>
                                          <p:attrName>style.visibility</p:attrName>
                                        </p:attrNameLst>
                                      </p:cBhvr>
                                      <p:to>
                                        <p:strVal val="visible"/>
                                      </p:to>
                                    </p:set>
                                    <p:animEffect transition="in" filter="fade">
                                      <p:cBhvr>
                                        <p:cTn id="29" dur="500"/>
                                        <p:tgtEl>
                                          <p:spTgt spid="30769"/>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1593"/>
                                        </p:tgtEl>
                                        <p:attrNameLst>
                                          <p:attrName>style.visibility</p:attrName>
                                        </p:attrNameLst>
                                      </p:cBhvr>
                                      <p:to>
                                        <p:strVal val="visible"/>
                                      </p:to>
                                    </p:set>
                                    <p:anim calcmode="lin" valueType="num">
                                      <p:cBhvr additive="base">
                                        <p:cTn id="32" dur="500" fill="hold"/>
                                        <p:tgtEl>
                                          <p:spTgt spid="21593"/>
                                        </p:tgtEl>
                                        <p:attrNameLst>
                                          <p:attrName>ppt_x</p:attrName>
                                        </p:attrNameLst>
                                      </p:cBhvr>
                                      <p:tavLst>
                                        <p:tav tm="0">
                                          <p:val>
                                            <p:strVal val="#ppt_x"/>
                                          </p:val>
                                        </p:tav>
                                        <p:tav tm="100000">
                                          <p:val>
                                            <p:strVal val="#ppt_x"/>
                                          </p:val>
                                        </p:tav>
                                      </p:tavLst>
                                    </p:anim>
                                    <p:anim calcmode="lin" valueType="num">
                                      <p:cBhvr additive="base">
                                        <p:cTn id="33" dur="500" fill="hold"/>
                                        <p:tgtEl>
                                          <p:spTgt spid="2159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748"/>
                                        </p:tgtEl>
                                        <p:attrNameLst>
                                          <p:attrName>style.visibility</p:attrName>
                                        </p:attrNameLst>
                                      </p:cBhvr>
                                      <p:to>
                                        <p:strVal val="visible"/>
                                      </p:to>
                                    </p:set>
                                    <p:anim calcmode="lin" valueType="num">
                                      <p:cBhvr additive="base">
                                        <p:cTn id="36" dur="500" fill="hold"/>
                                        <p:tgtEl>
                                          <p:spTgt spid="30748"/>
                                        </p:tgtEl>
                                        <p:attrNameLst>
                                          <p:attrName>ppt_x</p:attrName>
                                        </p:attrNameLst>
                                      </p:cBhvr>
                                      <p:tavLst>
                                        <p:tav tm="0">
                                          <p:val>
                                            <p:strVal val="#ppt_x"/>
                                          </p:val>
                                        </p:tav>
                                        <p:tav tm="100000">
                                          <p:val>
                                            <p:strVal val="#ppt_x"/>
                                          </p:val>
                                        </p:tav>
                                      </p:tavLst>
                                    </p:anim>
                                    <p:anim calcmode="lin" valueType="num">
                                      <p:cBhvr additive="base">
                                        <p:cTn id="37" dur="500" fill="hold"/>
                                        <p:tgtEl>
                                          <p:spTgt spid="3074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1594"/>
                                        </p:tgtEl>
                                        <p:attrNameLst>
                                          <p:attrName>style.visibility</p:attrName>
                                        </p:attrNameLst>
                                      </p:cBhvr>
                                      <p:to>
                                        <p:strVal val="visible"/>
                                      </p:to>
                                    </p:set>
                                    <p:anim calcmode="lin" valueType="num">
                                      <p:cBhvr additive="base">
                                        <p:cTn id="40" dur="500" fill="hold"/>
                                        <p:tgtEl>
                                          <p:spTgt spid="21594"/>
                                        </p:tgtEl>
                                        <p:attrNameLst>
                                          <p:attrName>ppt_x</p:attrName>
                                        </p:attrNameLst>
                                      </p:cBhvr>
                                      <p:tavLst>
                                        <p:tav tm="0">
                                          <p:val>
                                            <p:strVal val="#ppt_x"/>
                                          </p:val>
                                        </p:tav>
                                        <p:tav tm="100000">
                                          <p:val>
                                            <p:strVal val="#ppt_x"/>
                                          </p:val>
                                        </p:tav>
                                      </p:tavLst>
                                    </p:anim>
                                    <p:anim calcmode="lin" valueType="num">
                                      <p:cBhvr additive="base">
                                        <p:cTn id="41" dur="500" fill="hold"/>
                                        <p:tgtEl>
                                          <p:spTgt spid="21594"/>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30768"/>
                                        </p:tgtEl>
                                        <p:attrNameLst>
                                          <p:attrName>style.visibility</p:attrName>
                                        </p:attrNameLst>
                                      </p:cBhvr>
                                      <p:to>
                                        <p:strVal val="visible"/>
                                      </p:to>
                                    </p:set>
                                    <p:animEffect transition="in" filter="fade">
                                      <p:cBhvr>
                                        <p:cTn id="45" dur="500"/>
                                        <p:tgtEl>
                                          <p:spTgt spid="3076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0747"/>
                                        </p:tgtEl>
                                        <p:attrNameLst>
                                          <p:attrName>style.visibility</p:attrName>
                                        </p:attrNameLst>
                                      </p:cBhvr>
                                      <p:to>
                                        <p:strVal val="visible"/>
                                      </p:to>
                                    </p:set>
                                    <p:anim calcmode="lin" valueType="num">
                                      <p:cBhvr additive="base">
                                        <p:cTn id="50" dur="500" fill="hold"/>
                                        <p:tgtEl>
                                          <p:spTgt spid="30747"/>
                                        </p:tgtEl>
                                        <p:attrNameLst>
                                          <p:attrName>ppt_x</p:attrName>
                                        </p:attrNameLst>
                                      </p:cBhvr>
                                      <p:tavLst>
                                        <p:tav tm="0">
                                          <p:val>
                                            <p:strVal val="#ppt_x"/>
                                          </p:val>
                                        </p:tav>
                                        <p:tav tm="100000">
                                          <p:val>
                                            <p:strVal val="#ppt_x"/>
                                          </p:val>
                                        </p:tav>
                                      </p:tavLst>
                                    </p:anim>
                                    <p:anim calcmode="lin" valueType="num">
                                      <p:cBhvr additive="base">
                                        <p:cTn id="51" dur="500" fill="hold"/>
                                        <p:tgtEl>
                                          <p:spTgt spid="3074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1591"/>
                                        </p:tgtEl>
                                        <p:attrNameLst>
                                          <p:attrName>style.visibility</p:attrName>
                                        </p:attrNameLst>
                                      </p:cBhvr>
                                      <p:to>
                                        <p:strVal val="visible"/>
                                      </p:to>
                                    </p:set>
                                    <p:anim calcmode="lin" valueType="num">
                                      <p:cBhvr additive="base">
                                        <p:cTn id="54" dur="500" fill="hold"/>
                                        <p:tgtEl>
                                          <p:spTgt spid="21591"/>
                                        </p:tgtEl>
                                        <p:attrNameLst>
                                          <p:attrName>ppt_x</p:attrName>
                                        </p:attrNameLst>
                                      </p:cBhvr>
                                      <p:tavLst>
                                        <p:tav tm="0">
                                          <p:val>
                                            <p:strVal val="#ppt_x"/>
                                          </p:val>
                                        </p:tav>
                                        <p:tav tm="100000">
                                          <p:val>
                                            <p:strVal val="#ppt_x"/>
                                          </p:val>
                                        </p:tav>
                                      </p:tavLst>
                                    </p:anim>
                                    <p:anim calcmode="lin" valueType="num">
                                      <p:cBhvr additive="base">
                                        <p:cTn id="55" dur="500" fill="hold"/>
                                        <p:tgtEl>
                                          <p:spTgt spid="2159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0746"/>
                                        </p:tgtEl>
                                        <p:attrNameLst>
                                          <p:attrName>style.visibility</p:attrName>
                                        </p:attrNameLst>
                                      </p:cBhvr>
                                      <p:to>
                                        <p:strVal val="visible"/>
                                      </p:to>
                                    </p:set>
                                    <p:anim calcmode="lin" valueType="num">
                                      <p:cBhvr additive="base">
                                        <p:cTn id="58" dur="500" fill="hold"/>
                                        <p:tgtEl>
                                          <p:spTgt spid="30746"/>
                                        </p:tgtEl>
                                        <p:attrNameLst>
                                          <p:attrName>ppt_x</p:attrName>
                                        </p:attrNameLst>
                                      </p:cBhvr>
                                      <p:tavLst>
                                        <p:tav tm="0">
                                          <p:val>
                                            <p:strVal val="#ppt_x"/>
                                          </p:val>
                                        </p:tav>
                                        <p:tav tm="100000">
                                          <p:val>
                                            <p:strVal val="#ppt_x"/>
                                          </p:val>
                                        </p:tav>
                                      </p:tavLst>
                                    </p:anim>
                                    <p:anim calcmode="lin" valueType="num">
                                      <p:cBhvr additive="base">
                                        <p:cTn id="59" dur="500" fill="hold"/>
                                        <p:tgtEl>
                                          <p:spTgt spid="3074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1592"/>
                                        </p:tgtEl>
                                        <p:attrNameLst>
                                          <p:attrName>style.visibility</p:attrName>
                                        </p:attrNameLst>
                                      </p:cBhvr>
                                      <p:to>
                                        <p:strVal val="visible"/>
                                      </p:to>
                                    </p:set>
                                    <p:anim calcmode="lin" valueType="num">
                                      <p:cBhvr additive="base">
                                        <p:cTn id="62" dur="500" fill="hold"/>
                                        <p:tgtEl>
                                          <p:spTgt spid="21592"/>
                                        </p:tgtEl>
                                        <p:attrNameLst>
                                          <p:attrName>ppt_x</p:attrName>
                                        </p:attrNameLst>
                                      </p:cBhvr>
                                      <p:tavLst>
                                        <p:tav tm="0">
                                          <p:val>
                                            <p:strVal val="#ppt_x"/>
                                          </p:val>
                                        </p:tav>
                                        <p:tav tm="100000">
                                          <p:val>
                                            <p:strVal val="#ppt_x"/>
                                          </p:val>
                                        </p:tav>
                                      </p:tavLst>
                                    </p:anim>
                                    <p:anim calcmode="lin" valueType="num">
                                      <p:cBhvr additive="base">
                                        <p:cTn id="63" dur="500" fill="hold"/>
                                        <p:tgtEl>
                                          <p:spTgt spid="21592"/>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30766"/>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30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5" grpId="0" animBg="1"/>
      <p:bldP spid="30746" grpId="0" animBg="1"/>
      <p:bldP spid="30747" grpId="0" animBg="1"/>
      <p:bldP spid="30748" grpId="0" animBg="1"/>
      <p:bldP spid="30749" grpId="0" animBg="1"/>
      <p:bldP spid="21591" grpId="0" animBg="1"/>
      <p:bldP spid="21592" grpId="0" animBg="1"/>
      <p:bldP spid="21593" grpId="0" animBg="1"/>
      <p:bldP spid="21594" grpId="0" animBg="1"/>
      <p:bldP spid="30761" grpId="0" animBg="1"/>
      <p:bldP spid="30766" grpId="0"/>
      <p:bldP spid="30767" grpId="0"/>
      <p:bldP spid="30768" grpId="0"/>
      <p:bldP spid="30769" grpId="0"/>
      <p:bldP spid="30728" grpId="0" animBg="1"/>
      <p:bldP spid="30729"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69913" y="904875"/>
            <a:ext cx="8229600" cy="649288"/>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(14)</a:t>
            </a:r>
            <a:endParaRPr lang="en-AU" altLang="en-US" sz="3600" b="1" smtClean="0">
              <a:solidFill>
                <a:schemeClr val="tx1"/>
              </a:solidFill>
              <a:latin typeface="Arial" panose="020B0604020202020204" pitchFamily="34" charset="0"/>
              <a:cs typeface="Arial" panose="020B0604020202020204" pitchFamily="34" charset="0"/>
            </a:endParaRPr>
          </a:p>
        </p:txBody>
      </p:sp>
      <p:sp>
        <p:nvSpPr>
          <p:cNvPr id="31747" name="Rectangle 3"/>
          <p:cNvSpPr>
            <a:spLocks noGrp="1" noChangeArrowheads="1"/>
          </p:cNvSpPr>
          <p:nvPr>
            <p:ph idx="1"/>
          </p:nvPr>
        </p:nvSpPr>
        <p:spPr>
          <a:xfrm>
            <a:off x="28575" y="1916113"/>
            <a:ext cx="8755063" cy="4135437"/>
          </a:xfrm>
        </p:spPr>
        <p:txBody>
          <a:bodyPr/>
          <a:lstStyle/>
          <a:p>
            <a:pPr marL="609600" indent="-609600" eaLnBrk="1" hangingPunct="1">
              <a:lnSpc>
                <a:spcPct val="90000"/>
              </a:lnSpc>
              <a:spcBef>
                <a:spcPct val="0"/>
              </a:spcBef>
              <a:buSzPct val="70000"/>
              <a:buFont typeface="Wingdings" panose="05000000000000000000" pitchFamily="2" charset="2"/>
              <a:buNone/>
            </a:pPr>
            <a:r>
              <a:rPr lang="en-US" altLang="en-US" sz="2400" smtClean="0"/>
              <a:t>How do Lamport timestamps order events?</a:t>
            </a:r>
          </a:p>
          <a:p>
            <a:pPr marL="609600" indent="-609600" eaLnBrk="1" hangingPunct="1">
              <a:lnSpc>
                <a:spcPct val="90000"/>
              </a:lnSpc>
              <a:spcBef>
                <a:spcPct val="0"/>
              </a:spcBef>
              <a:buSzPct val="70000"/>
              <a:buFont typeface="Wingdings" panose="05000000000000000000" pitchFamily="2" charset="2"/>
              <a:buChar char="v"/>
            </a:pPr>
            <a:r>
              <a:rPr lang="en-US" altLang="en-US" sz="2100" smtClean="0"/>
              <a:t>When a group of processes multicast messages to each other, each message is timestamped with the current (local) time of the sender;</a:t>
            </a:r>
          </a:p>
          <a:p>
            <a:pPr marL="609600" lvl="1" indent="-609600" eaLnBrk="1" hangingPunct="1">
              <a:lnSpc>
                <a:spcPct val="90000"/>
              </a:lnSpc>
              <a:spcBef>
                <a:spcPct val="0"/>
              </a:spcBef>
              <a:buSzPct val="70000"/>
              <a:buFont typeface="Wingdings" panose="05000000000000000000" pitchFamily="2" charset="2"/>
              <a:buChar char="v"/>
            </a:pPr>
            <a:r>
              <a:rPr lang="en-US" altLang="en-US" sz="2100" smtClean="0"/>
              <a:t>The multicast message is also conceptually sent back to the sender</a:t>
            </a:r>
          </a:p>
          <a:p>
            <a:pPr marL="609600" lvl="1" indent="-609600" eaLnBrk="1" hangingPunct="1">
              <a:lnSpc>
                <a:spcPct val="90000"/>
              </a:lnSpc>
              <a:spcBef>
                <a:spcPct val="0"/>
              </a:spcBef>
              <a:buSzPct val="70000"/>
              <a:buFont typeface="Wingdings" panose="05000000000000000000" pitchFamily="2" charset="2"/>
              <a:buChar char="v"/>
            </a:pPr>
            <a:r>
              <a:rPr lang="en-US" altLang="en-US" sz="2100" smtClean="0"/>
              <a:t>The receiver put received message into a local queue, ordered by its timestamp; and then multicasts an acknowledgement to all other processes;</a:t>
            </a:r>
          </a:p>
          <a:p>
            <a:pPr marL="609600" lvl="1" indent="-609600" eaLnBrk="1" hangingPunct="1">
              <a:lnSpc>
                <a:spcPct val="90000"/>
              </a:lnSpc>
              <a:spcBef>
                <a:spcPct val="0"/>
              </a:spcBef>
              <a:buSzPct val="70000"/>
              <a:buFont typeface="Wingdings" panose="05000000000000000000" pitchFamily="2" charset="2"/>
              <a:buChar char="v"/>
            </a:pPr>
            <a:r>
              <a:rPr lang="en-US" altLang="en-US" sz="2100" smtClean="0"/>
              <a:t>Based on Lamport’s algorithm, the timestamp of the received message is always before the timestamp of the acknowledgement – this may cause adjustment of local logical clock of a sender</a:t>
            </a:r>
          </a:p>
          <a:p>
            <a:pPr marL="609600" lvl="1" indent="-609600" eaLnBrk="1" hangingPunct="1">
              <a:lnSpc>
                <a:spcPct val="90000"/>
              </a:lnSpc>
              <a:spcBef>
                <a:spcPct val="0"/>
              </a:spcBef>
              <a:buSzPct val="70000"/>
              <a:buFont typeface="Wingdings" panose="05000000000000000000" pitchFamily="2" charset="2"/>
              <a:buChar char="v"/>
            </a:pPr>
            <a:r>
              <a:rPr lang="en-US" altLang="en-US" sz="2100" smtClean="0"/>
              <a:t>=&gt; Each process has the same copy of the queue, all messages are delivered in the same order everywhere, i.e., </a:t>
            </a:r>
            <a:r>
              <a:rPr lang="en-US" altLang="en-US" sz="2100" b="1" smtClean="0">
                <a:solidFill>
                  <a:srgbClr val="0000FF"/>
                </a:solidFill>
              </a:rPr>
              <a:t>Totally-Ordered Multicasting</a:t>
            </a:r>
          </a:p>
          <a:p>
            <a:pPr marL="609600" lvl="1" indent="-609600" eaLnBrk="1" hangingPunct="1">
              <a:lnSpc>
                <a:spcPct val="90000"/>
              </a:lnSpc>
              <a:spcBef>
                <a:spcPct val="0"/>
              </a:spcBef>
              <a:buSzPct val="70000"/>
              <a:buFont typeface="Wingdings" panose="05000000000000000000" pitchFamily="2" charset="2"/>
              <a:buChar char="v"/>
            </a:pPr>
            <a:endParaRPr lang="en-US" altLang="en-US" sz="2400" smtClean="0"/>
          </a:p>
        </p:txBody>
      </p:sp>
      <p:sp>
        <p:nvSpPr>
          <p:cNvPr id="31748" name="Slide Number Placeholder 4"/>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8003C6A7-E78D-452D-AED2-A1FA2E5F1522}" type="slidenum">
              <a:rPr lang="en-AU" altLang="en-US" sz="1800"/>
              <a:pPr eaLnBrk="1" hangingPunct="1">
                <a:spcBef>
                  <a:spcPct val="0"/>
                </a:spcBef>
                <a:buFontTx/>
                <a:buNone/>
              </a:pPr>
              <a:t>21</a:t>
            </a:fld>
            <a:endParaRPr lang="en-AU" altLang="en-US" sz="1800"/>
          </a:p>
        </p:txBody>
      </p:sp>
      <p:sp>
        <p:nvSpPr>
          <p:cNvPr id="31749"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6575" y="860425"/>
            <a:ext cx="8229600" cy="649288"/>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(15)</a:t>
            </a:r>
            <a:endParaRPr lang="en-AU" altLang="en-US" sz="3600" b="1" smtClean="0">
              <a:solidFill>
                <a:schemeClr val="tx1"/>
              </a:solidFill>
              <a:latin typeface="Arial" panose="020B0604020202020204" pitchFamily="34" charset="0"/>
              <a:cs typeface="Arial" panose="020B0604020202020204" pitchFamily="34" charset="0"/>
            </a:endParaRPr>
          </a:p>
        </p:txBody>
      </p:sp>
      <p:sp>
        <p:nvSpPr>
          <p:cNvPr id="23558" name="Rectangle 3"/>
          <p:cNvSpPr>
            <a:spLocks noGrp="1" noChangeArrowheads="1"/>
          </p:cNvSpPr>
          <p:nvPr>
            <p:ph idx="1"/>
          </p:nvPr>
        </p:nvSpPr>
        <p:spPr>
          <a:xfrm>
            <a:off x="179388" y="1866900"/>
            <a:ext cx="8610600" cy="4371975"/>
          </a:xfrm>
        </p:spPr>
        <p:txBody>
          <a:bodyPr/>
          <a:lstStyle/>
          <a:p>
            <a:pPr marL="609600" indent="-609600" eaLnBrk="1" hangingPunct="1">
              <a:lnSpc>
                <a:spcPct val="90000"/>
              </a:lnSpc>
              <a:spcBef>
                <a:spcPct val="0"/>
              </a:spcBef>
              <a:buSzPct val="70000"/>
              <a:buFont typeface="Wingdings" panose="05000000000000000000" pitchFamily="2" charset="2"/>
              <a:buChar char="v"/>
              <a:defRPr/>
            </a:pPr>
            <a:r>
              <a:rPr lang="en-US" sz="2800" dirty="0" smtClean="0"/>
              <a:t>Weakness of </a:t>
            </a:r>
            <a:r>
              <a:rPr lang="en-US" sz="2800" dirty="0" err="1" smtClean="0"/>
              <a:t>Lamport</a:t>
            </a:r>
            <a:r>
              <a:rPr lang="en-US" sz="2800" dirty="0" smtClean="0"/>
              <a:t> timestamp: </a:t>
            </a:r>
          </a:p>
          <a:p>
            <a:pPr marL="1371600" lvl="2" indent="-457200" eaLnBrk="1" hangingPunct="1">
              <a:lnSpc>
                <a:spcPct val="90000"/>
              </a:lnSpc>
              <a:spcBef>
                <a:spcPct val="0"/>
              </a:spcBef>
              <a:buSzPct val="70000"/>
              <a:buFont typeface="Wingdings" panose="05000000000000000000" pitchFamily="2" charset="2"/>
              <a:buNone/>
              <a:defRPr/>
            </a:pPr>
            <a:r>
              <a:rPr lang="en-US" dirty="0" smtClean="0"/>
              <a:t>    </a:t>
            </a:r>
            <a:r>
              <a:rPr lang="en-US" sz="2200" dirty="0" smtClean="0"/>
              <a:t>If </a:t>
            </a:r>
            <a:r>
              <a:rPr lang="en-US" sz="2200" b="1" i="1" dirty="0" smtClean="0">
                <a:solidFill>
                  <a:srgbClr val="0000FF"/>
                </a:solidFill>
              </a:rPr>
              <a:t>a</a:t>
            </a:r>
            <a:r>
              <a:rPr lang="en-US" sz="2200" dirty="0" smtClean="0">
                <a:solidFill>
                  <a:srgbClr val="0000FF"/>
                </a:solidFill>
              </a:rPr>
              <a:t> </a:t>
            </a:r>
            <a:r>
              <a:rPr lang="en-US" sz="2200" b="1" dirty="0" smtClean="0">
                <a:solidFill>
                  <a:srgbClr val="0000FF"/>
                </a:solidFill>
                <a:cs typeface="Times New Roman" pitchFamily="18" charset="0"/>
                <a:sym typeface="Symbol" pitchFamily="18" charset="2"/>
              </a:rPr>
              <a:t></a:t>
            </a:r>
            <a:r>
              <a:rPr lang="en-US" sz="2200" dirty="0" smtClean="0">
                <a:solidFill>
                  <a:srgbClr val="0000FF"/>
                </a:solidFill>
              </a:rPr>
              <a:t> </a:t>
            </a:r>
            <a:r>
              <a:rPr lang="en-US" sz="2200" b="1" i="1" dirty="0" smtClean="0">
                <a:solidFill>
                  <a:srgbClr val="0000FF"/>
                </a:solidFill>
              </a:rPr>
              <a:t>b</a:t>
            </a:r>
            <a:r>
              <a:rPr lang="en-US" sz="2200" dirty="0" smtClean="0">
                <a:solidFill>
                  <a:srgbClr val="0000FF"/>
                </a:solidFill>
              </a:rPr>
              <a:t>, </a:t>
            </a:r>
            <a:r>
              <a:rPr lang="en-US" sz="2200" dirty="0" smtClean="0"/>
              <a:t>then</a:t>
            </a:r>
            <a:r>
              <a:rPr lang="en-US" sz="2200" b="1" i="1" dirty="0" smtClean="0">
                <a:solidFill>
                  <a:srgbClr val="FF3300"/>
                </a:solidFill>
              </a:rPr>
              <a:t> </a:t>
            </a:r>
            <a:r>
              <a:rPr lang="en-US" sz="2200" b="1" i="1" dirty="0" smtClean="0">
                <a:solidFill>
                  <a:srgbClr val="0000FF"/>
                </a:solidFill>
              </a:rPr>
              <a:t>L(a) </a:t>
            </a:r>
            <a:r>
              <a:rPr lang="en-US" sz="2200" b="1" i="1" dirty="0" smtClean="0">
                <a:solidFill>
                  <a:srgbClr val="0000FF"/>
                </a:solidFill>
                <a:cs typeface="Times New Roman" pitchFamily="18" charset="0"/>
                <a:sym typeface="Symbol" pitchFamily="18" charset="2"/>
              </a:rPr>
              <a:t>&lt;</a:t>
            </a:r>
            <a:r>
              <a:rPr lang="en-US" sz="2200" b="1" i="1" dirty="0" smtClean="0">
                <a:solidFill>
                  <a:srgbClr val="0000FF"/>
                </a:solidFill>
              </a:rPr>
              <a:t> L(b). </a:t>
            </a:r>
            <a:r>
              <a:rPr lang="en-US" sz="2200" b="1" i="1" dirty="0" smtClean="0">
                <a:solidFill>
                  <a:srgbClr val="0000FF"/>
                </a:solidFill>
                <a:sym typeface="Wingdings 2" panose="05020102010507070707" pitchFamily="18" charset="2"/>
              </a:rPr>
              <a:t></a:t>
            </a:r>
          </a:p>
          <a:p>
            <a:pPr marL="1371600" lvl="2" indent="-457200" eaLnBrk="1" hangingPunct="1">
              <a:lnSpc>
                <a:spcPct val="90000"/>
              </a:lnSpc>
              <a:spcBef>
                <a:spcPct val="0"/>
              </a:spcBef>
              <a:buSzPct val="70000"/>
              <a:buFont typeface="Wingdings" panose="05000000000000000000" pitchFamily="2" charset="2"/>
              <a:buNone/>
              <a:defRPr/>
            </a:pPr>
            <a:r>
              <a:rPr lang="en-US" sz="2200" dirty="0" smtClean="0"/>
              <a:t>    If </a:t>
            </a:r>
            <a:r>
              <a:rPr lang="en-US" sz="2200" b="1" i="1" dirty="0" smtClean="0">
                <a:solidFill>
                  <a:srgbClr val="0000FF"/>
                </a:solidFill>
              </a:rPr>
              <a:t>L(a) </a:t>
            </a:r>
            <a:r>
              <a:rPr lang="en-US" sz="2200" b="1" i="1" dirty="0" smtClean="0">
                <a:solidFill>
                  <a:srgbClr val="0000FF"/>
                </a:solidFill>
                <a:cs typeface="Times New Roman" pitchFamily="18" charset="0"/>
                <a:sym typeface="Symbol" pitchFamily="18" charset="2"/>
              </a:rPr>
              <a:t>&lt;</a:t>
            </a:r>
            <a:r>
              <a:rPr lang="en-US" sz="2200" b="1" i="1" dirty="0" smtClean="0">
                <a:solidFill>
                  <a:srgbClr val="0000FF"/>
                </a:solidFill>
              </a:rPr>
              <a:t> L(b)</a:t>
            </a:r>
            <a:r>
              <a:rPr lang="en-US" sz="2200" dirty="0" smtClean="0">
                <a:solidFill>
                  <a:srgbClr val="0000FF"/>
                </a:solidFill>
              </a:rPr>
              <a:t>, </a:t>
            </a:r>
            <a:r>
              <a:rPr lang="en-US" sz="2200" dirty="0" smtClean="0"/>
              <a:t>it could be </a:t>
            </a:r>
            <a:r>
              <a:rPr lang="en-US" sz="2200" b="1" i="1" dirty="0" smtClean="0">
                <a:solidFill>
                  <a:srgbClr val="0000FF"/>
                </a:solidFill>
              </a:rPr>
              <a:t>a</a:t>
            </a:r>
            <a:r>
              <a:rPr lang="en-US" sz="2200" dirty="0" smtClean="0">
                <a:solidFill>
                  <a:srgbClr val="0000FF"/>
                </a:solidFill>
              </a:rPr>
              <a:t> </a:t>
            </a:r>
            <a:r>
              <a:rPr lang="en-US" sz="2200" b="1" dirty="0" smtClean="0">
                <a:solidFill>
                  <a:srgbClr val="0000FF"/>
                </a:solidFill>
                <a:cs typeface="Times New Roman" pitchFamily="18" charset="0"/>
                <a:sym typeface="Symbol" pitchFamily="18" charset="2"/>
              </a:rPr>
              <a:t></a:t>
            </a:r>
            <a:r>
              <a:rPr lang="en-US" sz="2200" dirty="0" smtClean="0">
                <a:solidFill>
                  <a:srgbClr val="0000FF"/>
                </a:solidFill>
              </a:rPr>
              <a:t> </a:t>
            </a:r>
            <a:r>
              <a:rPr lang="en-US" sz="2200" b="1" i="1" dirty="0" smtClean="0">
                <a:solidFill>
                  <a:srgbClr val="0000FF"/>
                </a:solidFill>
              </a:rPr>
              <a:t>b </a:t>
            </a:r>
            <a:r>
              <a:rPr lang="en-US" sz="2200" dirty="0" smtClean="0"/>
              <a:t>or </a:t>
            </a:r>
            <a:r>
              <a:rPr lang="en-US" sz="2200" b="1" i="1" dirty="0" smtClean="0">
                <a:solidFill>
                  <a:srgbClr val="0000FF"/>
                </a:solidFill>
              </a:rPr>
              <a:t>a</a:t>
            </a:r>
            <a:r>
              <a:rPr lang="en-US" sz="2200" dirty="0" smtClean="0">
                <a:solidFill>
                  <a:srgbClr val="0000FF"/>
                </a:solidFill>
              </a:rPr>
              <a:t> </a:t>
            </a:r>
            <a:r>
              <a:rPr lang="en-US" sz="2200" b="1" dirty="0" smtClean="0">
                <a:solidFill>
                  <a:srgbClr val="0000FF"/>
                </a:solidFill>
                <a:cs typeface="Times New Roman" pitchFamily="18" charset="0"/>
                <a:sym typeface="Symbol" pitchFamily="18" charset="2"/>
              </a:rPr>
              <a:t>//</a:t>
            </a:r>
            <a:r>
              <a:rPr lang="en-US" sz="2200" dirty="0" smtClean="0">
                <a:solidFill>
                  <a:srgbClr val="0000FF"/>
                </a:solidFill>
              </a:rPr>
              <a:t> </a:t>
            </a:r>
            <a:r>
              <a:rPr lang="en-US" sz="2200" b="1" i="1" dirty="0" smtClean="0">
                <a:solidFill>
                  <a:srgbClr val="0000FF"/>
                </a:solidFill>
              </a:rPr>
              <a:t>b .   </a:t>
            </a:r>
            <a:r>
              <a:rPr lang="en-US" sz="2200" b="1" i="1" dirty="0" smtClean="0">
                <a:solidFill>
                  <a:srgbClr val="FFC000"/>
                </a:solidFill>
              </a:rPr>
              <a:t>??</a:t>
            </a:r>
            <a:endParaRPr lang="en-US" sz="2200" dirty="0" smtClean="0">
              <a:solidFill>
                <a:srgbClr val="FFC000"/>
              </a:solidFill>
            </a:endParaRPr>
          </a:p>
          <a:p>
            <a:pPr marL="590550" indent="-533400" eaLnBrk="1" hangingPunct="1">
              <a:lnSpc>
                <a:spcPct val="90000"/>
              </a:lnSpc>
              <a:spcBef>
                <a:spcPct val="0"/>
              </a:spcBef>
              <a:buSzPct val="70000"/>
              <a:buFont typeface="Wingdings" panose="05000000000000000000" pitchFamily="2" charset="2"/>
              <a:buChar char="v"/>
              <a:defRPr/>
            </a:pPr>
            <a:r>
              <a:rPr lang="en-US" sz="2800" dirty="0" smtClean="0"/>
              <a:t>Vector clock and vector timestamps</a:t>
            </a:r>
          </a:p>
          <a:p>
            <a:pPr marL="990600" lvl="1" indent="-533400" eaLnBrk="1" hangingPunct="1">
              <a:lnSpc>
                <a:spcPct val="90000"/>
              </a:lnSpc>
              <a:spcBef>
                <a:spcPct val="0"/>
              </a:spcBef>
              <a:buSzPct val="70000"/>
              <a:buFont typeface="Wingdings" pitchFamily="2" charset="2"/>
              <a:buChar char="v"/>
              <a:defRPr/>
            </a:pPr>
            <a:r>
              <a:rPr lang="en-US" sz="2100" dirty="0" smtClean="0"/>
              <a:t>A </a:t>
            </a:r>
            <a:r>
              <a:rPr lang="en-US" sz="2100" i="1" dirty="0" smtClean="0">
                <a:solidFill>
                  <a:srgbClr val="0000FF"/>
                </a:solidFill>
              </a:rPr>
              <a:t>vector clock </a:t>
            </a:r>
            <a:r>
              <a:rPr lang="en-US" sz="2100" dirty="0" smtClean="0"/>
              <a:t>for a system of </a:t>
            </a:r>
            <a:r>
              <a:rPr lang="en-US" sz="2100" i="1" dirty="0" smtClean="0"/>
              <a:t>N</a:t>
            </a:r>
            <a:r>
              <a:rPr lang="en-US" sz="2100" dirty="0" smtClean="0"/>
              <a:t> processes is an array of </a:t>
            </a:r>
            <a:r>
              <a:rPr lang="en-US" sz="2100" i="1" dirty="0" smtClean="0"/>
              <a:t>N</a:t>
            </a:r>
            <a:r>
              <a:rPr lang="en-US" sz="2100" dirty="0" smtClean="0"/>
              <a:t> integers. Each process keeps its own vector clock </a:t>
            </a:r>
            <a:r>
              <a:rPr lang="en-US" sz="2100" i="1" dirty="0" smtClean="0"/>
              <a:t>V</a:t>
            </a:r>
            <a:r>
              <a:rPr lang="en-US" sz="2100" baseline="-25000" dirty="0" smtClean="0"/>
              <a:t>i</a:t>
            </a:r>
            <a:r>
              <a:rPr lang="en-US" sz="2100" dirty="0" smtClean="0"/>
              <a:t> to timestamp local events.</a:t>
            </a:r>
          </a:p>
          <a:p>
            <a:pPr marL="990600" lvl="1" indent="-533400" eaLnBrk="1" hangingPunct="1">
              <a:lnSpc>
                <a:spcPct val="90000"/>
              </a:lnSpc>
              <a:spcBef>
                <a:spcPct val="0"/>
              </a:spcBef>
              <a:buSzPct val="70000"/>
              <a:buFont typeface="Wingdings" pitchFamily="2" charset="2"/>
              <a:buChar char="v"/>
              <a:defRPr/>
            </a:pPr>
            <a:r>
              <a:rPr lang="en-US" sz="2100" dirty="0" smtClean="0"/>
              <a:t>All processes piggyback vector timestamps on the messages they send to one another.</a:t>
            </a:r>
          </a:p>
          <a:p>
            <a:pPr marL="990600" lvl="1" indent="-533400" eaLnBrk="1" hangingPunct="1">
              <a:lnSpc>
                <a:spcPct val="90000"/>
              </a:lnSpc>
              <a:spcBef>
                <a:spcPct val="0"/>
              </a:spcBef>
              <a:buSzPct val="70000"/>
              <a:buFont typeface="Wingdings" pitchFamily="2" charset="2"/>
              <a:buChar char="v"/>
              <a:defRPr/>
            </a:pPr>
            <a:r>
              <a:rPr lang="en-US" sz="2100" dirty="0" smtClean="0"/>
              <a:t>To determine the order of two events, all components of a vector timestamp need to be compared with those of the other, e.g., </a:t>
            </a:r>
          </a:p>
          <a:p>
            <a:pPr marL="1390650" lvl="2" indent="-533400" eaLnBrk="1" hangingPunct="1">
              <a:lnSpc>
                <a:spcPct val="90000"/>
              </a:lnSpc>
              <a:spcBef>
                <a:spcPct val="0"/>
              </a:spcBef>
              <a:buSzPct val="70000"/>
              <a:buFont typeface="Wingdings" panose="05000000000000000000" pitchFamily="2" charset="2"/>
              <a:buChar char="Ø"/>
              <a:defRPr/>
            </a:pPr>
            <a:r>
              <a:rPr lang="en-US" sz="2100" b="1" i="1" dirty="0" smtClean="0">
                <a:solidFill>
                  <a:srgbClr val="0000FF"/>
                </a:solidFill>
                <a:cs typeface="Times New Roman" pitchFamily="18" charset="0"/>
              </a:rPr>
              <a:t>a</a:t>
            </a:r>
            <a:r>
              <a:rPr lang="en-US" sz="2100" dirty="0" smtClean="0">
                <a:solidFill>
                  <a:srgbClr val="0000FF"/>
                </a:solidFill>
                <a:cs typeface="Times New Roman" pitchFamily="18" charset="0"/>
              </a:rPr>
              <a:t> </a:t>
            </a:r>
            <a:r>
              <a:rPr lang="en-US" sz="2100" b="1" dirty="0" smtClean="0">
                <a:solidFill>
                  <a:srgbClr val="0000FF"/>
                </a:solidFill>
                <a:cs typeface="Times New Roman" pitchFamily="18" charset="0"/>
                <a:sym typeface="Symbol" pitchFamily="18" charset="2"/>
              </a:rPr>
              <a:t></a:t>
            </a:r>
            <a:r>
              <a:rPr lang="en-US" sz="2100" dirty="0" smtClean="0">
                <a:solidFill>
                  <a:srgbClr val="0000FF"/>
                </a:solidFill>
                <a:cs typeface="Times New Roman" pitchFamily="18" charset="0"/>
              </a:rPr>
              <a:t> </a:t>
            </a:r>
            <a:r>
              <a:rPr lang="en-US" sz="2100" b="1" i="1" dirty="0" smtClean="0">
                <a:solidFill>
                  <a:srgbClr val="0000FF"/>
                </a:solidFill>
                <a:cs typeface="Times New Roman" pitchFamily="18" charset="0"/>
              </a:rPr>
              <a:t>b</a:t>
            </a:r>
            <a:r>
              <a:rPr lang="en-US" sz="2100" dirty="0" smtClean="0">
                <a:solidFill>
                  <a:srgbClr val="0000FF"/>
                </a:solidFill>
                <a:cs typeface="Times New Roman" pitchFamily="18" charset="0"/>
              </a:rPr>
              <a:t> </a:t>
            </a:r>
            <a:r>
              <a:rPr lang="en-US" sz="2100" dirty="0" err="1" smtClean="0">
                <a:solidFill>
                  <a:srgbClr val="0000FF"/>
                </a:solidFill>
                <a:cs typeface="Times New Roman" pitchFamily="18" charset="0"/>
              </a:rPr>
              <a:t>iff</a:t>
            </a:r>
            <a:r>
              <a:rPr lang="en-US" sz="2100" dirty="0" smtClean="0">
                <a:solidFill>
                  <a:srgbClr val="0000FF"/>
                </a:solidFill>
                <a:cs typeface="Times New Roman" pitchFamily="18" charset="0"/>
              </a:rPr>
              <a:t>  for all </a:t>
            </a:r>
            <a:r>
              <a:rPr lang="en-US" sz="2100" i="1" dirty="0" err="1" smtClean="0">
                <a:solidFill>
                  <a:srgbClr val="0000FF"/>
                </a:solidFill>
                <a:cs typeface="Times New Roman" pitchFamily="18" charset="0"/>
              </a:rPr>
              <a:t>i</a:t>
            </a:r>
            <a:r>
              <a:rPr lang="en-US" sz="2100" i="1" dirty="0" smtClean="0">
                <a:solidFill>
                  <a:srgbClr val="0000FF"/>
                </a:solidFill>
                <a:cs typeface="Times New Roman" pitchFamily="18" charset="0"/>
              </a:rPr>
              <a:t> </a:t>
            </a:r>
            <a:r>
              <a:rPr lang="en-US" sz="2100" dirty="0" smtClean="0">
                <a:solidFill>
                  <a:srgbClr val="0000FF"/>
                </a:solidFill>
                <a:cs typeface="Times New Roman" pitchFamily="18" charset="0"/>
              </a:rPr>
              <a:t>( 1≤</a:t>
            </a:r>
            <a:r>
              <a:rPr lang="en-US" sz="2100" i="1" dirty="0" smtClean="0">
                <a:solidFill>
                  <a:srgbClr val="0000FF"/>
                </a:solidFill>
                <a:cs typeface="Times New Roman" pitchFamily="18" charset="0"/>
              </a:rPr>
              <a:t>i</a:t>
            </a:r>
            <a:r>
              <a:rPr lang="en-US" sz="2100" dirty="0" smtClean="0">
                <a:solidFill>
                  <a:srgbClr val="0000FF"/>
                </a:solidFill>
                <a:cs typeface="Times New Roman" pitchFamily="18" charset="0"/>
              </a:rPr>
              <a:t>≤N, L(</a:t>
            </a:r>
            <a:r>
              <a:rPr lang="en-US" sz="2100" dirty="0" err="1" smtClean="0">
                <a:solidFill>
                  <a:srgbClr val="0000FF"/>
                </a:solidFill>
                <a:cs typeface="Times New Roman" pitchFamily="18" charset="0"/>
              </a:rPr>
              <a:t>V</a:t>
            </a:r>
            <a:r>
              <a:rPr lang="en-US" sz="2100" baseline="-25000" dirty="0" err="1" smtClean="0">
                <a:solidFill>
                  <a:srgbClr val="0000FF"/>
                </a:solidFill>
                <a:cs typeface="Times New Roman" pitchFamily="18" charset="0"/>
              </a:rPr>
              <a:t>a</a:t>
            </a:r>
            <a:r>
              <a:rPr lang="en-US" sz="2100" dirty="0" smtClean="0">
                <a:solidFill>
                  <a:srgbClr val="0000FF"/>
                </a:solidFill>
                <a:cs typeface="Times New Roman" pitchFamily="18" charset="0"/>
              </a:rPr>
              <a:t>(</a:t>
            </a:r>
            <a:r>
              <a:rPr lang="en-US" sz="2100" i="1" dirty="0" err="1" smtClean="0">
                <a:solidFill>
                  <a:srgbClr val="0000FF"/>
                </a:solidFill>
                <a:cs typeface="Times New Roman" pitchFamily="18" charset="0"/>
              </a:rPr>
              <a:t>i</a:t>
            </a:r>
            <a:r>
              <a:rPr lang="en-US" sz="2100" dirty="0" smtClean="0">
                <a:solidFill>
                  <a:srgbClr val="0000FF"/>
                </a:solidFill>
                <a:cs typeface="Times New Roman" pitchFamily="18" charset="0"/>
              </a:rPr>
              <a:t>)) ≤ L(</a:t>
            </a:r>
            <a:r>
              <a:rPr lang="en-US" sz="2100" dirty="0" err="1" smtClean="0">
                <a:solidFill>
                  <a:srgbClr val="0000FF"/>
                </a:solidFill>
                <a:cs typeface="Times New Roman" pitchFamily="18" charset="0"/>
              </a:rPr>
              <a:t>V</a:t>
            </a:r>
            <a:r>
              <a:rPr lang="en-US" sz="2100" baseline="-25000" dirty="0" err="1" smtClean="0">
                <a:solidFill>
                  <a:srgbClr val="0000FF"/>
                </a:solidFill>
                <a:cs typeface="Times New Roman" pitchFamily="18" charset="0"/>
              </a:rPr>
              <a:t>b</a:t>
            </a:r>
            <a:r>
              <a:rPr lang="en-US" sz="2100" dirty="0" smtClean="0">
                <a:solidFill>
                  <a:srgbClr val="0000FF"/>
                </a:solidFill>
                <a:cs typeface="Times New Roman" pitchFamily="18" charset="0"/>
              </a:rPr>
              <a:t>(</a:t>
            </a:r>
            <a:r>
              <a:rPr lang="en-US" sz="2100" i="1" dirty="0" err="1" smtClean="0">
                <a:solidFill>
                  <a:srgbClr val="0000FF"/>
                </a:solidFill>
                <a:cs typeface="Times New Roman" pitchFamily="18" charset="0"/>
              </a:rPr>
              <a:t>i</a:t>
            </a:r>
            <a:r>
              <a:rPr lang="en-US" sz="2100" dirty="0" smtClean="0">
                <a:solidFill>
                  <a:srgbClr val="0000FF"/>
                </a:solidFill>
                <a:cs typeface="Times New Roman" pitchFamily="18" charset="0"/>
              </a:rPr>
              <a:t>))) and </a:t>
            </a:r>
            <a:br>
              <a:rPr lang="en-US" sz="2100" dirty="0" smtClean="0">
                <a:solidFill>
                  <a:srgbClr val="0000FF"/>
                </a:solidFill>
                <a:cs typeface="Times New Roman" pitchFamily="18" charset="0"/>
              </a:rPr>
            </a:br>
            <a:r>
              <a:rPr lang="en-US" sz="2100" dirty="0" smtClean="0">
                <a:solidFill>
                  <a:srgbClr val="0000FF"/>
                </a:solidFill>
                <a:cs typeface="Times New Roman" pitchFamily="18" charset="0"/>
              </a:rPr>
              <a:t>                 Ǝ </a:t>
            </a:r>
            <a:r>
              <a:rPr lang="en-US" sz="2100" i="1" dirty="0" smtClean="0">
                <a:solidFill>
                  <a:srgbClr val="0000FF"/>
                </a:solidFill>
                <a:cs typeface="Times New Roman" pitchFamily="18" charset="0"/>
              </a:rPr>
              <a:t>j</a:t>
            </a:r>
            <a:r>
              <a:rPr lang="en-US" sz="2100" dirty="0" smtClean="0">
                <a:solidFill>
                  <a:srgbClr val="0000FF"/>
                </a:solidFill>
                <a:cs typeface="Times New Roman" pitchFamily="18" charset="0"/>
              </a:rPr>
              <a:t> (1≤</a:t>
            </a:r>
            <a:r>
              <a:rPr lang="en-US" sz="2100" i="1" dirty="0" smtClean="0">
                <a:solidFill>
                  <a:srgbClr val="0000FF"/>
                </a:solidFill>
                <a:cs typeface="Times New Roman" pitchFamily="18" charset="0"/>
              </a:rPr>
              <a:t>j</a:t>
            </a:r>
            <a:r>
              <a:rPr lang="en-US" sz="2100" dirty="0" smtClean="0">
                <a:solidFill>
                  <a:srgbClr val="0000FF"/>
                </a:solidFill>
                <a:cs typeface="Times New Roman" pitchFamily="18" charset="0"/>
              </a:rPr>
              <a:t>≤N, L(</a:t>
            </a:r>
            <a:r>
              <a:rPr lang="en-US" sz="2100" dirty="0" err="1" smtClean="0">
                <a:solidFill>
                  <a:srgbClr val="0000FF"/>
                </a:solidFill>
                <a:cs typeface="Times New Roman" pitchFamily="18" charset="0"/>
              </a:rPr>
              <a:t>V</a:t>
            </a:r>
            <a:r>
              <a:rPr lang="en-US" sz="2100" baseline="-25000" dirty="0" err="1" smtClean="0">
                <a:solidFill>
                  <a:srgbClr val="0000FF"/>
                </a:solidFill>
                <a:cs typeface="Times New Roman" pitchFamily="18" charset="0"/>
              </a:rPr>
              <a:t>a</a:t>
            </a:r>
            <a:r>
              <a:rPr lang="en-US" sz="2100" dirty="0" smtClean="0">
                <a:solidFill>
                  <a:srgbClr val="0000FF"/>
                </a:solidFill>
                <a:cs typeface="Times New Roman" pitchFamily="18" charset="0"/>
              </a:rPr>
              <a:t>(</a:t>
            </a:r>
            <a:r>
              <a:rPr lang="en-US" sz="2100" i="1" dirty="0" smtClean="0">
                <a:solidFill>
                  <a:srgbClr val="0000FF"/>
                </a:solidFill>
                <a:cs typeface="Times New Roman" pitchFamily="18" charset="0"/>
              </a:rPr>
              <a:t>j</a:t>
            </a:r>
            <a:r>
              <a:rPr lang="en-US" sz="2100" dirty="0" smtClean="0">
                <a:solidFill>
                  <a:srgbClr val="0000FF"/>
                </a:solidFill>
                <a:cs typeface="Times New Roman" pitchFamily="18" charset="0"/>
              </a:rPr>
              <a:t>)) &lt; L(</a:t>
            </a:r>
            <a:r>
              <a:rPr lang="en-US" sz="2100" dirty="0" err="1" smtClean="0">
                <a:solidFill>
                  <a:srgbClr val="0000FF"/>
                </a:solidFill>
                <a:cs typeface="Times New Roman" pitchFamily="18" charset="0"/>
              </a:rPr>
              <a:t>V</a:t>
            </a:r>
            <a:r>
              <a:rPr lang="en-US" sz="2100" baseline="-25000" dirty="0" err="1" smtClean="0">
                <a:solidFill>
                  <a:srgbClr val="0000FF"/>
                </a:solidFill>
                <a:cs typeface="Times New Roman" pitchFamily="18" charset="0"/>
              </a:rPr>
              <a:t>b</a:t>
            </a:r>
            <a:r>
              <a:rPr lang="en-US" sz="2100" dirty="0" smtClean="0">
                <a:solidFill>
                  <a:srgbClr val="0000FF"/>
                </a:solidFill>
                <a:cs typeface="Times New Roman" pitchFamily="18" charset="0"/>
              </a:rPr>
              <a:t>(</a:t>
            </a:r>
            <a:r>
              <a:rPr lang="en-US" sz="2100" i="1" dirty="0" smtClean="0">
                <a:solidFill>
                  <a:srgbClr val="0000FF"/>
                </a:solidFill>
                <a:cs typeface="Times New Roman" pitchFamily="18" charset="0"/>
              </a:rPr>
              <a:t>j</a:t>
            </a:r>
            <a:r>
              <a:rPr lang="en-US" sz="2100" dirty="0" smtClean="0">
                <a:solidFill>
                  <a:srgbClr val="0000FF"/>
                </a:solidFill>
                <a:cs typeface="Times New Roman" pitchFamily="18" charset="0"/>
              </a:rPr>
              <a:t>)))</a:t>
            </a:r>
          </a:p>
        </p:txBody>
      </p:sp>
      <p:sp>
        <p:nvSpPr>
          <p:cNvPr id="32772" name="Slide Number Placeholder 5"/>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67226B8-CDC3-4FB6-A8F7-6F20E017448A}" type="slidenum">
              <a:rPr lang="en-AU" altLang="en-US" sz="1800"/>
              <a:pPr eaLnBrk="1" hangingPunct="1">
                <a:spcBef>
                  <a:spcPct val="0"/>
                </a:spcBef>
                <a:buFontTx/>
                <a:buNone/>
              </a:pPr>
              <a:t>22</a:t>
            </a:fld>
            <a:endParaRPr lang="en-AU" altLang="en-US" sz="1800"/>
          </a:p>
        </p:txBody>
      </p:sp>
      <p:sp>
        <p:nvSpPr>
          <p:cNvPr id="32773"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3558">
                                            <p:txEl>
                                              <p:pRg st="4" end="4"/>
                                            </p:txEl>
                                          </p:spTgt>
                                        </p:tgtEl>
                                        <p:attrNameLst>
                                          <p:attrName>style.visibility</p:attrName>
                                        </p:attrNameLst>
                                      </p:cBhvr>
                                      <p:to>
                                        <p:strVal val="visible"/>
                                      </p:to>
                                    </p:set>
                                    <p:animEffect transition="in" filter="blinds(horizontal)">
                                      <p:cBhvr>
                                        <p:cTn id="15" dur="500"/>
                                        <p:tgtEl>
                                          <p:spTgt spid="2355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3558">
                                            <p:txEl>
                                              <p:pRg st="5" end="5"/>
                                            </p:txEl>
                                          </p:spTgt>
                                        </p:tgtEl>
                                        <p:attrNameLst>
                                          <p:attrName>style.visibility</p:attrName>
                                        </p:attrNameLst>
                                      </p:cBhvr>
                                      <p:to>
                                        <p:strVal val="visible"/>
                                      </p:to>
                                    </p:set>
                                    <p:anim calcmode="lin" valueType="num">
                                      <p:cBhvr additive="base">
                                        <p:cTn id="20" dur="500" fill="hold"/>
                                        <p:tgtEl>
                                          <p:spTgt spid="23558">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35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3558">
                                            <p:txEl>
                                              <p:pRg st="6" end="6"/>
                                            </p:txEl>
                                          </p:spTgt>
                                        </p:tgtEl>
                                        <p:attrNameLst>
                                          <p:attrName>style.visibility</p:attrName>
                                        </p:attrNameLst>
                                      </p:cBhvr>
                                      <p:to>
                                        <p:strVal val="visible"/>
                                      </p:to>
                                    </p:set>
                                    <p:anim calcmode="lin" valueType="num">
                                      <p:cBhvr additive="base">
                                        <p:cTn id="26" dur="500" fill="hold"/>
                                        <p:tgtEl>
                                          <p:spTgt spid="23558">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3558">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3558">
                                            <p:txEl>
                                              <p:pRg st="7" end="7"/>
                                            </p:txEl>
                                          </p:spTgt>
                                        </p:tgtEl>
                                        <p:attrNameLst>
                                          <p:attrName>style.visibility</p:attrName>
                                        </p:attrNameLst>
                                      </p:cBhvr>
                                      <p:to>
                                        <p:strVal val="visible"/>
                                      </p:to>
                                    </p:set>
                                    <p:anim calcmode="lin" valueType="num">
                                      <p:cBhvr additive="base">
                                        <p:cTn id="30" dur="500" fill="hold"/>
                                        <p:tgtEl>
                                          <p:spTgt spid="23558">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355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b="1" smtClean="0">
                <a:solidFill>
                  <a:schemeClr val="tx1"/>
                </a:solidFill>
                <a:latin typeface="Arial" panose="020B0604020202020204" pitchFamily="34" charset="0"/>
                <a:cs typeface="Arial" panose="020B0604020202020204" pitchFamily="34" charset="0"/>
              </a:rPr>
              <a:t>6.1 Logical Clocks (16)</a:t>
            </a:r>
            <a:endParaRPr lang="en-AU" altLang="en-US" smtClean="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p:txBody>
          <a:bodyPr/>
          <a:lstStyle/>
          <a:p>
            <a:pPr marL="609600" indent="-609600" eaLnBrk="1" hangingPunct="1">
              <a:spcBef>
                <a:spcPct val="0"/>
              </a:spcBef>
              <a:buSzPct val="70000"/>
              <a:buFont typeface="Wingdings" panose="05000000000000000000" pitchFamily="2" charset="2"/>
              <a:buChar char="v"/>
              <a:defRPr/>
            </a:pPr>
            <a:r>
              <a:rPr lang="en-US" sz="2800" dirty="0" smtClean="0"/>
              <a:t>How do vector timestamps order events?</a:t>
            </a:r>
          </a:p>
          <a:p>
            <a:pPr marL="990600" lvl="1" indent="-533400" eaLnBrk="1" hangingPunct="1">
              <a:spcBef>
                <a:spcPct val="0"/>
              </a:spcBef>
              <a:buSzPct val="70000"/>
              <a:buFont typeface="Wingdings" pitchFamily="2" charset="2"/>
              <a:buChar char="v"/>
              <a:defRPr/>
            </a:pPr>
            <a:r>
              <a:rPr lang="en-US" sz="2000" dirty="0" smtClean="0"/>
              <a:t>Example 6.6: vector timestamps for three processes</a:t>
            </a:r>
          </a:p>
          <a:p>
            <a:pPr marL="571500" indent="-457200" eaLnBrk="1" hangingPunct="1">
              <a:spcBef>
                <a:spcPct val="0"/>
              </a:spcBef>
              <a:buSzPct val="70000"/>
              <a:buFont typeface="Wingdings" panose="05000000000000000000" pitchFamily="2" charset="2"/>
              <a:buNone/>
              <a:defRPr/>
            </a:pPr>
            <a:r>
              <a:rPr lang="en-US" sz="2400" dirty="0" smtClean="0"/>
              <a:t>          </a:t>
            </a:r>
            <a:r>
              <a:rPr lang="en-US" sz="2000" dirty="0" smtClean="0"/>
              <a:t>Equal value is allowed.</a:t>
            </a:r>
          </a:p>
          <a:p>
            <a:pPr marL="571500" indent="-457200" eaLnBrk="1" hangingPunct="1">
              <a:spcBef>
                <a:spcPct val="0"/>
              </a:spcBef>
              <a:buSzPct val="70000"/>
              <a:buFont typeface="Wingdings" panose="05000000000000000000" pitchFamily="2" charset="2"/>
              <a:buNone/>
              <a:defRPr/>
            </a:pPr>
            <a:endParaRPr lang="en-US" sz="2000" dirty="0" smtClean="0"/>
          </a:p>
        </p:txBody>
      </p:sp>
      <p:pic>
        <p:nvPicPr>
          <p:cNvPr id="33796"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63944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33798"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22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5650" y="820738"/>
            <a:ext cx="8229600" cy="649287"/>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(17)</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34819" name="Slide Number Placeholder 33"/>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dirty="0" smtClean="0"/>
              <a:t>23</a:t>
            </a:r>
          </a:p>
        </p:txBody>
      </p:sp>
      <p:sp>
        <p:nvSpPr>
          <p:cNvPr id="34829" name="Text Box 265"/>
          <p:cNvSpPr txBox="1">
            <a:spLocks noChangeArrowheads="1"/>
          </p:cNvSpPr>
          <p:nvPr/>
        </p:nvSpPr>
        <p:spPr bwMode="auto">
          <a:xfrm>
            <a:off x="6424757" y="4740033"/>
            <a:ext cx="144606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i="1">
                <a:solidFill>
                  <a:srgbClr val="0070C0"/>
                </a:solidFill>
                <a:latin typeface="Times New Roman" panose="02020603050405020304" pitchFamily="18" charset="0"/>
              </a:rPr>
              <a:t>Message queue</a:t>
            </a:r>
          </a:p>
        </p:txBody>
      </p:sp>
      <p:sp>
        <p:nvSpPr>
          <p:cNvPr id="21576" name="Line 246"/>
          <p:cNvSpPr>
            <a:spLocks noChangeShapeType="1"/>
          </p:cNvSpPr>
          <p:nvPr/>
        </p:nvSpPr>
        <p:spPr bwMode="auto">
          <a:xfrm flipV="1">
            <a:off x="2339975" y="3486150"/>
            <a:ext cx="1128713" cy="238125"/>
          </a:xfrm>
          <a:prstGeom prst="line">
            <a:avLst/>
          </a:prstGeom>
          <a:solidFill>
            <a:schemeClr val="accent3">
              <a:lumMod val="75000"/>
            </a:schemeClr>
          </a:solidFill>
          <a:ln w="28575" cap="sq">
            <a:solidFill>
              <a:srgbClr val="0000FF"/>
            </a:solidFill>
            <a:miter lim="800000"/>
            <a:headEnd type="none" w="sm" len="sm"/>
            <a:tailEnd type="arrow" w="med" len="med"/>
          </a:ln>
        </p:spPr>
        <p:txBody>
          <a:bodyPr wrap="none"/>
          <a:lstStyle/>
          <a:p>
            <a:pPr eaLnBrk="1" hangingPunct="1">
              <a:defRPr/>
            </a:pPr>
            <a:endParaRPr lang="en-AU" sz="1600"/>
          </a:p>
        </p:txBody>
      </p:sp>
      <p:sp>
        <p:nvSpPr>
          <p:cNvPr id="34834" name="Line 247"/>
          <p:cNvSpPr>
            <a:spLocks noChangeShapeType="1"/>
          </p:cNvSpPr>
          <p:nvPr/>
        </p:nvSpPr>
        <p:spPr bwMode="auto">
          <a:xfrm>
            <a:off x="5269893" y="3429403"/>
            <a:ext cx="1200542" cy="277678"/>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35" name="Line 239"/>
          <p:cNvSpPr>
            <a:spLocks noChangeShapeType="1"/>
          </p:cNvSpPr>
          <p:nvPr/>
        </p:nvSpPr>
        <p:spPr bwMode="auto">
          <a:xfrm>
            <a:off x="2335235" y="4262436"/>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6" name="Line 240"/>
          <p:cNvSpPr>
            <a:spLocks noChangeShapeType="1"/>
          </p:cNvSpPr>
          <p:nvPr/>
        </p:nvSpPr>
        <p:spPr bwMode="auto">
          <a:xfrm flipH="1">
            <a:off x="5203195" y="4040293"/>
            <a:ext cx="1267239" cy="197026"/>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37" name="Line 242"/>
          <p:cNvSpPr>
            <a:spLocks noChangeShapeType="1"/>
          </p:cNvSpPr>
          <p:nvPr/>
        </p:nvSpPr>
        <p:spPr bwMode="auto">
          <a:xfrm flipV="1">
            <a:off x="5269893" y="4317972"/>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8" name="Line 243"/>
          <p:cNvSpPr>
            <a:spLocks noChangeShapeType="1"/>
          </p:cNvSpPr>
          <p:nvPr/>
        </p:nvSpPr>
        <p:spPr bwMode="auto">
          <a:xfrm flipH="1">
            <a:off x="5269893" y="3818152"/>
            <a:ext cx="1200542" cy="0"/>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9" name="Line 244"/>
          <p:cNvSpPr>
            <a:spLocks noChangeShapeType="1"/>
          </p:cNvSpPr>
          <p:nvPr/>
        </p:nvSpPr>
        <p:spPr bwMode="auto">
          <a:xfrm flipH="1" flipV="1">
            <a:off x="2313910" y="4049068"/>
            <a:ext cx="1322625" cy="171286"/>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40" name="Line 245"/>
          <p:cNvSpPr>
            <a:spLocks noChangeShapeType="1"/>
          </p:cNvSpPr>
          <p:nvPr/>
        </p:nvSpPr>
        <p:spPr bwMode="auto">
          <a:xfrm flipH="1">
            <a:off x="2268538" y="3762616"/>
            <a:ext cx="1267239" cy="166607"/>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1" name="Line 248"/>
          <p:cNvSpPr>
            <a:spLocks noChangeShapeType="1"/>
          </p:cNvSpPr>
          <p:nvPr/>
        </p:nvSpPr>
        <p:spPr bwMode="auto">
          <a:xfrm>
            <a:off x="4402835" y="4706720"/>
            <a:ext cx="0" cy="222142"/>
          </a:xfrm>
          <a:prstGeom prst="line">
            <a:avLst/>
          </a:prstGeom>
          <a:noFill/>
          <a:ln w="762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2" name="Line 249"/>
          <p:cNvSpPr>
            <a:spLocks noChangeShapeType="1"/>
          </p:cNvSpPr>
          <p:nvPr/>
        </p:nvSpPr>
        <p:spPr bwMode="auto">
          <a:xfrm flipV="1">
            <a:off x="5203196" y="5817430"/>
            <a:ext cx="1267239"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3" name="Line 250"/>
          <p:cNvSpPr>
            <a:spLocks noChangeShapeType="1"/>
          </p:cNvSpPr>
          <p:nvPr/>
        </p:nvSpPr>
        <p:spPr bwMode="auto">
          <a:xfrm flipH="1" flipV="1">
            <a:off x="2268538" y="5817430"/>
            <a:ext cx="1267239" cy="277678"/>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4" name="Line 251"/>
          <p:cNvSpPr>
            <a:spLocks noChangeShapeType="1"/>
          </p:cNvSpPr>
          <p:nvPr/>
        </p:nvSpPr>
        <p:spPr bwMode="auto">
          <a:xfrm>
            <a:off x="5269893" y="5373146"/>
            <a:ext cx="1200542" cy="111071"/>
          </a:xfrm>
          <a:prstGeom prst="line">
            <a:avLst/>
          </a:prstGeom>
          <a:noFill/>
          <a:ln w="28575" cap="sq">
            <a:solidFill>
              <a:schemeClr val="accent2"/>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45" name="Line 252"/>
          <p:cNvSpPr>
            <a:spLocks noChangeShapeType="1"/>
          </p:cNvSpPr>
          <p:nvPr/>
        </p:nvSpPr>
        <p:spPr bwMode="auto">
          <a:xfrm flipH="1">
            <a:off x="2335235" y="5428682"/>
            <a:ext cx="1200542" cy="111071"/>
          </a:xfrm>
          <a:prstGeom prst="line">
            <a:avLst/>
          </a:prstGeom>
          <a:noFill/>
          <a:ln w="28575" cap="sq">
            <a:solidFill>
              <a:schemeClr val="accent2"/>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21583" name="Text Box 253"/>
          <p:cNvSpPr txBox="1">
            <a:spLocks noChangeArrowheads="1"/>
          </p:cNvSpPr>
          <p:nvPr/>
        </p:nvSpPr>
        <p:spPr bwMode="auto">
          <a:xfrm>
            <a:off x="2668588" y="4373563"/>
            <a:ext cx="630237"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p1(1)</a:t>
            </a:r>
          </a:p>
        </p:txBody>
      </p:sp>
      <p:sp>
        <p:nvSpPr>
          <p:cNvPr id="21584" name="Text Box 254"/>
          <p:cNvSpPr txBox="1">
            <a:spLocks noChangeArrowheads="1"/>
          </p:cNvSpPr>
          <p:nvPr/>
        </p:nvSpPr>
        <p:spPr bwMode="auto">
          <a:xfrm>
            <a:off x="5480050" y="4384675"/>
            <a:ext cx="630238"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p>
        </p:txBody>
      </p:sp>
      <p:sp>
        <p:nvSpPr>
          <p:cNvPr id="21585" name="Text Box 255"/>
          <p:cNvSpPr txBox="1">
            <a:spLocks noChangeArrowheads="1"/>
          </p:cNvSpPr>
          <p:nvPr/>
        </p:nvSpPr>
        <p:spPr bwMode="auto">
          <a:xfrm>
            <a:off x="5487988" y="3676650"/>
            <a:ext cx="630237" cy="339725"/>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p1(2)</a:t>
            </a:r>
          </a:p>
        </p:txBody>
      </p:sp>
      <p:sp>
        <p:nvSpPr>
          <p:cNvPr id="21586" name="Text Box 256"/>
          <p:cNvSpPr txBox="1">
            <a:spLocks noChangeArrowheads="1"/>
          </p:cNvSpPr>
          <p:nvPr/>
        </p:nvSpPr>
        <p:spPr bwMode="auto">
          <a:xfrm>
            <a:off x="2652713" y="3673475"/>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p1(2)</a:t>
            </a:r>
          </a:p>
        </p:txBody>
      </p:sp>
      <p:sp>
        <p:nvSpPr>
          <p:cNvPr id="21587" name="Text Box 257"/>
          <p:cNvSpPr txBox="1">
            <a:spLocks noChangeArrowheads="1"/>
          </p:cNvSpPr>
          <p:nvPr/>
        </p:nvSpPr>
        <p:spPr bwMode="auto">
          <a:xfrm>
            <a:off x="2668588" y="4040188"/>
            <a:ext cx="630237" cy="339725"/>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p2(1</a:t>
            </a:r>
            <a:r>
              <a:rPr lang="en-AU" altLang="en-US" sz="1600" i="1" dirty="0" smtClean="0">
                <a:solidFill>
                  <a:schemeClr val="bg2"/>
                </a:solidFill>
                <a:latin typeface="Times New Roman" panose="02020603050405020304" pitchFamily="18" charset="0"/>
              </a:rPr>
              <a:t>)</a:t>
            </a:r>
          </a:p>
        </p:txBody>
      </p:sp>
      <p:sp>
        <p:nvSpPr>
          <p:cNvPr id="21588" name="Text Box 258"/>
          <p:cNvSpPr txBox="1">
            <a:spLocks noChangeArrowheads="1"/>
          </p:cNvSpPr>
          <p:nvPr/>
        </p:nvSpPr>
        <p:spPr bwMode="auto">
          <a:xfrm>
            <a:off x="5470525" y="4040188"/>
            <a:ext cx="630238" cy="339725"/>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p2(1</a:t>
            </a:r>
            <a:r>
              <a:rPr lang="en-AU" altLang="en-US" sz="1600" i="1" dirty="0" smtClean="0">
                <a:solidFill>
                  <a:schemeClr val="bg2"/>
                </a:solidFill>
                <a:latin typeface="Times New Roman" panose="02020603050405020304" pitchFamily="18" charset="0"/>
              </a:rPr>
              <a:t>)</a:t>
            </a:r>
          </a:p>
        </p:txBody>
      </p:sp>
      <p:sp>
        <p:nvSpPr>
          <p:cNvPr id="21591" name="Text Box 261"/>
          <p:cNvSpPr txBox="1">
            <a:spLocks noChangeArrowheads="1"/>
          </p:cNvSpPr>
          <p:nvPr/>
        </p:nvSpPr>
        <p:spPr bwMode="auto">
          <a:xfrm>
            <a:off x="2714625" y="5859463"/>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u1</a:t>
            </a:r>
          </a:p>
        </p:txBody>
      </p:sp>
      <p:sp>
        <p:nvSpPr>
          <p:cNvPr id="21592" name="Text Box 262"/>
          <p:cNvSpPr txBox="1">
            <a:spLocks noChangeArrowheads="1"/>
          </p:cNvSpPr>
          <p:nvPr/>
        </p:nvSpPr>
        <p:spPr bwMode="auto">
          <a:xfrm>
            <a:off x="5653088" y="5859463"/>
            <a:ext cx="390525"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u1</a:t>
            </a:r>
          </a:p>
        </p:txBody>
      </p:sp>
      <p:sp>
        <p:nvSpPr>
          <p:cNvPr id="21593" name="Text Box 263"/>
          <p:cNvSpPr txBox="1">
            <a:spLocks noChangeArrowheads="1"/>
          </p:cNvSpPr>
          <p:nvPr/>
        </p:nvSpPr>
        <p:spPr bwMode="auto">
          <a:xfrm>
            <a:off x="2714625" y="5286375"/>
            <a:ext cx="390525"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u2</a:t>
            </a:r>
          </a:p>
        </p:txBody>
      </p:sp>
      <p:sp>
        <p:nvSpPr>
          <p:cNvPr id="21594" name="Text Box 264"/>
          <p:cNvSpPr txBox="1">
            <a:spLocks noChangeArrowheads="1"/>
          </p:cNvSpPr>
          <p:nvPr/>
        </p:nvSpPr>
        <p:spPr bwMode="auto">
          <a:xfrm>
            <a:off x="5716588" y="5233988"/>
            <a:ext cx="388937" cy="339725"/>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u2</a:t>
            </a:r>
          </a:p>
        </p:txBody>
      </p:sp>
      <p:sp>
        <p:nvSpPr>
          <p:cNvPr id="34856" name="Line 266"/>
          <p:cNvSpPr>
            <a:spLocks noChangeShapeType="1"/>
          </p:cNvSpPr>
          <p:nvPr/>
        </p:nvSpPr>
        <p:spPr bwMode="auto">
          <a:xfrm flipH="1" flipV="1">
            <a:off x="5215702" y="4661598"/>
            <a:ext cx="1121339" cy="211729"/>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57" name="Line 267"/>
          <p:cNvSpPr>
            <a:spLocks noChangeShapeType="1"/>
          </p:cNvSpPr>
          <p:nvPr/>
        </p:nvSpPr>
        <p:spPr bwMode="auto">
          <a:xfrm flipH="1">
            <a:off x="5203196" y="4928862"/>
            <a:ext cx="1200542" cy="166607"/>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58" name="Rectangle 35"/>
          <p:cNvSpPr>
            <a:spLocks noChangeArrowheads="1"/>
          </p:cNvSpPr>
          <p:nvPr/>
        </p:nvSpPr>
        <p:spPr bwMode="auto">
          <a:xfrm>
            <a:off x="3777553" y="4297146"/>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a:solidFill>
                  <a:srgbClr val="FF3300"/>
                </a:solidFill>
              </a:rPr>
              <a:t>V(1, 0)</a:t>
            </a:r>
          </a:p>
          <a:p>
            <a:pPr eaLnBrk="1" hangingPunct="1">
              <a:spcBef>
                <a:spcPct val="0"/>
              </a:spcBef>
              <a:buFontTx/>
              <a:buNone/>
            </a:pPr>
            <a:endParaRPr lang="en-US" altLang="en-US" sz="1600"/>
          </a:p>
        </p:txBody>
      </p:sp>
      <p:sp>
        <p:nvSpPr>
          <p:cNvPr id="34859" name="Rectangle 36"/>
          <p:cNvSpPr>
            <a:spLocks noChangeArrowheads="1"/>
          </p:cNvSpPr>
          <p:nvPr/>
        </p:nvSpPr>
        <p:spPr bwMode="auto">
          <a:xfrm>
            <a:off x="3777553" y="3984758"/>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0000FF"/>
                </a:solidFill>
              </a:rPr>
              <a:t>V(0,1)</a:t>
            </a:r>
          </a:p>
        </p:txBody>
      </p:sp>
      <p:sp>
        <p:nvSpPr>
          <p:cNvPr id="34860" name="Rectangle 37"/>
          <p:cNvSpPr>
            <a:spLocks noChangeArrowheads="1"/>
          </p:cNvSpPr>
          <p:nvPr/>
        </p:nvSpPr>
        <p:spPr bwMode="auto">
          <a:xfrm>
            <a:off x="3777553" y="3672371"/>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FF3300"/>
                </a:solidFill>
              </a:rPr>
              <a:t>V(1, 2)</a:t>
            </a:r>
          </a:p>
        </p:txBody>
      </p:sp>
      <p:sp>
        <p:nvSpPr>
          <p:cNvPr id="34861" name="Rectangle 38"/>
          <p:cNvSpPr>
            <a:spLocks noChangeArrowheads="1"/>
          </p:cNvSpPr>
          <p:nvPr/>
        </p:nvSpPr>
        <p:spPr bwMode="auto">
          <a:xfrm>
            <a:off x="3777553" y="3376023"/>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0000FF"/>
                </a:solidFill>
              </a:rPr>
              <a:t>V(2, 2)</a:t>
            </a:r>
          </a:p>
        </p:txBody>
      </p:sp>
      <p:sp>
        <p:nvSpPr>
          <p:cNvPr id="34862" name="Rectangle 39"/>
          <p:cNvSpPr>
            <a:spLocks noChangeArrowheads="1"/>
          </p:cNvSpPr>
          <p:nvPr/>
        </p:nvSpPr>
        <p:spPr bwMode="auto">
          <a:xfrm>
            <a:off x="3777553" y="5859082"/>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a:solidFill>
                  <a:srgbClr val="FF3300"/>
                </a:solidFill>
              </a:rPr>
              <a:t>V(1, 0)</a:t>
            </a:r>
          </a:p>
          <a:p>
            <a:pPr eaLnBrk="1" hangingPunct="1">
              <a:spcBef>
                <a:spcPct val="0"/>
              </a:spcBef>
              <a:buFontTx/>
              <a:buNone/>
            </a:pPr>
            <a:endParaRPr lang="en-US" altLang="en-US" sz="1600" dirty="0"/>
          </a:p>
        </p:txBody>
      </p:sp>
      <p:sp>
        <p:nvSpPr>
          <p:cNvPr id="34863" name="Rectangle 40"/>
          <p:cNvSpPr>
            <a:spLocks noChangeArrowheads="1"/>
          </p:cNvSpPr>
          <p:nvPr/>
        </p:nvSpPr>
        <p:spPr bwMode="auto">
          <a:xfrm>
            <a:off x="3777553" y="5598760"/>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FF3300"/>
                </a:solidFill>
              </a:rPr>
              <a:t>V(1, 2)</a:t>
            </a:r>
          </a:p>
        </p:txBody>
      </p:sp>
      <p:sp>
        <p:nvSpPr>
          <p:cNvPr id="34864" name="Rectangle 41"/>
          <p:cNvSpPr>
            <a:spLocks noChangeArrowheads="1"/>
          </p:cNvSpPr>
          <p:nvPr/>
        </p:nvSpPr>
        <p:spPr bwMode="auto">
          <a:xfrm>
            <a:off x="3777553" y="5234307"/>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0000FF"/>
                </a:solidFill>
              </a:rPr>
              <a:t>V(0, 1)</a:t>
            </a:r>
          </a:p>
          <a:p>
            <a:pPr eaLnBrk="1" hangingPunct="1">
              <a:spcBef>
                <a:spcPct val="0"/>
              </a:spcBef>
              <a:buFontTx/>
              <a:buNone/>
            </a:pPr>
            <a:endParaRPr lang="en-US" altLang="en-US" sz="1600" dirty="0"/>
          </a:p>
        </p:txBody>
      </p:sp>
      <p:sp>
        <p:nvSpPr>
          <p:cNvPr id="34865" name="Rectangle 42"/>
          <p:cNvSpPr>
            <a:spLocks noChangeArrowheads="1"/>
          </p:cNvSpPr>
          <p:nvPr/>
        </p:nvSpPr>
        <p:spPr bwMode="auto">
          <a:xfrm>
            <a:off x="3777553" y="4973985"/>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a:solidFill>
                  <a:srgbClr val="0000FF"/>
                </a:solidFill>
              </a:rPr>
              <a:t>V(2, 2)</a:t>
            </a:r>
          </a:p>
          <a:p>
            <a:pPr eaLnBrk="1" hangingPunct="1">
              <a:spcBef>
                <a:spcPct val="0"/>
              </a:spcBef>
              <a:buFontTx/>
              <a:buNone/>
            </a:pPr>
            <a:endParaRPr lang="en-US" altLang="en-US" sz="1600" dirty="0"/>
          </a:p>
        </p:txBody>
      </p:sp>
      <p:sp>
        <p:nvSpPr>
          <p:cNvPr id="21589" name="Text Box 259"/>
          <p:cNvSpPr txBox="1">
            <a:spLocks noChangeArrowheads="1"/>
          </p:cNvSpPr>
          <p:nvPr/>
        </p:nvSpPr>
        <p:spPr bwMode="auto">
          <a:xfrm>
            <a:off x="5461000" y="3336925"/>
            <a:ext cx="630238"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p2(2</a:t>
            </a:r>
            <a:r>
              <a:rPr lang="en-AU" altLang="en-US" sz="1600" i="1" dirty="0" smtClean="0">
                <a:solidFill>
                  <a:schemeClr val="bg2"/>
                </a:solidFill>
                <a:latin typeface="Times New Roman" panose="02020603050405020304" pitchFamily="18" charset="0"/>
              </a:rPr>
              <a:t>)</a:t>
            </a:r>
          </a:p>
        </p:txBody>
      </p:sp>
      <p:sp>
        <p:nvSpPr>
          <p:cNvPr id="21590" name="Text Box 260"/>
          <p:cNvSpPr txBox="1">
            <a:spLocks noChangeArrowheads="1"/>
          </p:cNvSpPr>
          <p:nvPr/>
        </p:nvSpPr>
        <p:spPr bwMode="auto">
          <a:xfrm>
            <a:off x="2663825" y="3363913"/>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p2(2</a:t>
            </a:r>
            <a:r>
              <a:rPr lang="en-AU" altLang="en-US" sz="1600" i="1" dirty="0" smtClean="0">
                <a:solidFill>
                  <a:schemeClr val="bg2"/>
                </a:solidFill>
                <a:latin typeface="Times New Roman" panose="02020603050405020304" pitchFamily="18" charset="0"/>
              </a:rPr>
              <a:t>)</a:t>
            </a:r>
          </a:p>
        </p:txBody>
      </p:sp>
      <p:sp>
        <p:nvSpPr>
          <p:cNvPr id="45" name="Rectangle 3"/>
          <p:cNvSpPr>
            <a:spLocks noGrp="1" noChangeArrowheads="1"/>
          </p:cNvSpPr>
          <p:nvPr>
            <p:ph idx="1"/>
          </p:nvPr>
        </p:nvSpPr>
        <p:spPr>
          <a:xfrm>
            <a:off x="50800" y="1819275"/>
            <a:ext cx="8991600" cy="1482725"/>
          </a:xfrm>
        </p:spPr>
        <p:txBody>
          <a:bodyPr/>
          <a:lstStyle/>
          <a:p>
            <a:pPr marL="609600" indent="-609600" eaLnBrk="1" hangingPunct="1">
              <a:lnSpc>
                <a:spcPct val="90000"/>
              </a:lnSpc>
              <a:spcBef>
                <a:spcPct val="0"/>
              </a:spcBef>
              <a:buSzPct val="70000"/>
              <a:buFont typeface="Wingdings" panose="05000000000000000000" pitchFamily="2" charset="2"/>
              <a:buNone/>
              <a:defRPr/>
            </a:pPr>
            <a:r>
              <a:rPr lang="en-US" sz="2200" dirty="0" smtClean="0"/>
              <a:t>How do vector timestamps order events?</a:t>
            </a:r>
          </a:p>
          <a:p>
            <a:pPr marL="609600" indent="-609600" eaLnBrk="1" hangingPunct="1">
              <a:lnSpc>
                <a:spcPct val="90000"/>
              </a:lnSpc>
              <a:spcBef>
                <a:spcPct val="0"/>
              </a:spcBef>
              <a:buSzPct val="70000"/>
              <a:buFont typeface="Wingdings" panose="05000000000000000000" pitchFamily="2" charset="2"/>
              <a:buChar char="v"/>
              <a:defRPr/>
            </a:pPr>
            <a:r>
              <a:rPr lang="en-US" sz="2000" dirty="0" smtClean="0"/>
              <a:t>Example 6.7: updating a replicated database system using vector timestamps</a:t>
            </a:r>
            <a:endParaRPr lang="en-US" sz="2000" b="1" dirty="0" smtClean="0">
              <a:solidFill>
                <a:srgbClr val="0000FF"/>
              </a:solidFill>
            </a:endParaRPr>
          </a:p>
          <a:p>
            <a:pPr marL="1009650" lvl="2" indent="-609600" eaLnBrk="1" hangingPunct="1">
              <a:lnSpc>
                <a:spcPct val="90000"/>
              </a:lnSpc>
              <a:spcBef>
                <a:spcPct val="0"/>
              </a:spcBef>
              <a:buSzPct val="70000"/>
              <a:buFont typeface="Wingdings" panose="05000000000000000000" pitchFamily="2" charset="2"/>
              <a:buChar char="v"/>
              <a:defRPr/>
            </a:pPr>
            <a:r>
              <a:rPr lang="en-US" sz="1800" dirty="0" smtClean="0"/>
              <a:t>Account balance: $1000.</a:t>
            </a:r>
            <a:endParaRPr lang="en-US" sz="1800" b="1" dirty="0" smtClean="0">
              <a:solidFill>
                <a:srgbClr val="FFFF00"/>
              </a:solidFill>
            </a:endParaRPr>
          </a:p>
          <a:p>
            <a:pPr marL="1371600" lvl="2" indent="-457200" eaLnBrk="1" hangingPunct="1">
              <a:lnSpc>
                <a:spcPct val="90000"/>
              </a:lnSpc>
              <a:spcBef>
                <a:spcPct val="0"/>
              </a:spcBef>
              <a:buSzPct val="70000"/>
              <a:buFont typeface="Wingdings" panose="05000000000000000000" pitchFamily="2" charset="2"/>
              <a:buNone/>
              <a:defRPr/>
            </a:pPr>
            <a:r>
              <a:rPr lang="en-US" sz="1800" dirty="0" smtClean="0"/>
              <a:t> - u1: deposit $100;     u2: interest up 1%</a:t>
            </a:r>
          </a:p>
        </p:txBody>
      </p:sp>
      <p:sp>
        <p:nvSpPr>
          <p:cNvPr id="34822" name="TextBox 2"/>
          <p:cNvSpPr txBox="1">
            <a:spLocks noChangeArrowheads="1"/>
          </p:cNvSpPr>
          <p:nvPr/>
        </p:nvSpPr>
        <p:spPr bwMode="auto">
          <a:xfrm>
            <a:off x="1069975" y="3700463"/>
            <a:ext cx="1236663"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1</a:t>
            </a:r>
          </a:p>
        </p:txBody>
      </p:sp>
      <p:sp>
        <p:nvSpPr>
          <p:cNvPr id="34823" name="TextBox 46"/>
          <p:cNvSpPr txBox="1">
            <a:spLocks noChangeArrowheads="1"/>
          </p:cNvSpPr>
          <p:nvPr/>
        </p:nvSpPr>
        <p:spPr bwMode="auto">
          <a:xfrm>
            <a:off x="6669088" y="3700463"/>
            <a:ext cx="1236662"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2</a:t>
            </a:r>
          </a:p>
        </p:txBody>
      </p:sp>
      <p:sp>
        <p:nvSpPr>
          <p:cNvPr id="34824" name="TextBox 47"/>
          <p:cNvSpPr txBox="1">
            <a:spLocks noChangeArrowheads="1"/>
          </p:cNvSpPr>
          <p:nvPr/>
        </p:nvSpPr>
        <p:spPr bwMode="auto">
          <a:xfrm>
            <a:off x="960438" y="5310188"/>
            <a:ext cx="1238250"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1</a:t>
            </a:r>
          </a:p>
        </p:txBody>
      </p:sp>
      <p:sp>
        <p:nvSpPr>
          <p:cNvPr id="34825" name="TextBox 49"/>
          <p:cNvSpPr txBox="1">
            <a:spLocks noChangeArrowheads="1"/>
          </p:cNvSpPr>
          <p:nvPr/>
        </p:nvSpPr>
        <p:spPr bwMode="auto">
          <a:xfrm>
            <a:off x="6661150" y="5346700"/>
            <a:ext cx="1238250" cy="646113"/>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2</a:t>
            </a:r>
          </a:p>
        </p:txBody>
      </p:sp>
      <p:sp>
        <p:nvSpPr>
          <p:cNvPr id="5" name="Rectangle 4"/>
          <p:cNvSpPr/>
          <p:nvPr/>
        </p:nvSpPr>
        <p:spPr>
          <a:xfrm>
            <a:off x="3768725" y="3363913"/>
            <a:ext cx="1236663" cy="1296987"/>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53" name="Rectangle 52"/>
          <p:cNvSpPr/>
          <p:nvPr/>
        </p:nvSpPr>
        <p:spPr>
          <a:xfrm>
            <a:off x="3754438" y="4949825"/>
            <a:ext cx="1236662" cy="1298575"/>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34828"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extLst>
      <p:ext uri="{BB962C8B-B14F-4D97-AF65-F5344CB8AC3E}">
        <p14:creationId xmlns:p14="http://schemas.microsoft.com/office/powerpoint/2010/main" val="37177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9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486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48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9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486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4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P spid="34843" grpId="0" animBg="1"/>
      <p:bldP spid="34844" grpId="0" animBg="1"/>
      <p:bldP spid="34845" grpId="0" animBg="1"/>
      <p:bldP spid="21591" grpId="0" animBg="1"/>
      <p:bldP spid="21592" grpId="0" animBg="1"/>
      <p:bldP spid="21593" grpId="0" animBg="1"/>
      <p:bldP spid="21594" grpId="0" animBg="1"/>
      <p:bldP spid="34862" grpId="0"/>
      <p:bldP spid="34863" grpId="0"/>
      <p:bldP spid="34864" grpId="0"/>
      <p:bldP spid="348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5650" y="820738"/>
            <a:ext cx="8229600" cy="649287"/>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(17)</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34819" name="Slide Number Placeholder 33"/>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38666F19-7736-4E48-B1BB-06C6AE0DD00D}" type="slidenum">
              <a:rPr lang="en-AU" altLang="en-US" sz="1800"/>
              <a:pPr eaLnBrk="1" hangingPunct="1">
                <a:spcBef>
                  <a:spcPct val="0"/>
                </a:spcBef>
                <a:buFontTx/>
                <a:buNone/>
              </a:pPr>
              <a:t>25</a:t>
            </a:fld>
            <a:endParaRPr lang="en-AU" altLang="en-US" sz="1800"/>
          </a:p>
        </p:txBody>
      </p:sp>
      <p:sp>
        <p:nvSpPr>
          <p:cNvPr id="34829" name="Text Box 265"/>
          <p:cNvSpPr txBox="1">
            <a:spLocks noChangeArrowheads="1"/>
          </p:cNvSpPr>
          <p:nvPr/>
        </p:nvSpPr>
        <p:spPr bwMode="auto">
          <a:xfrm>
            <a:off x="6424757" y="4740033"/>
            <a:ext cx="144606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i="1">
                <a:solidFill>
                  <a:srgbClr val="0070C0"/>
                </a:solidFill>
                <a:latin typeface="Times New Roman" panose="02020603050405020304" pitchFamily="18" charset="0"/>
              </a:rPr>
              <a:t>Message queue</a:t>
            </a:r>
          </a:p>
        </p:txBody>
      </p:sp>
      <p:sp>
        <p:nvSpPr>
          <p:cNvPr id="21576" name="Line 246"/>
          <p:cNvSpPr>
            <a:spLocks noChangeShapeType="1"/>
          </p:cNvSpPr>
          <p:nvPr/>
        </p:nvSpPr>
        <p:spPr bwMode="auto">
          <a:xfrm flipV="1">
            <a:off x="2339975" y="3486150"/>
            <a:ext cx="1128713" cy="238125"/>
          </a:xfrm>
          <a:prstGeom prst="line">
            <a:avLst/>
          </a:prstGeom>
          <a:solidFill>
            <a:schemeClr val="accent3">
              <a:lumMod val="75000"/>
            </a:schemeClr>
          </a:solidFill>
          <a:ln w="28575" cap="sq">
            <a:solidFill>
              <a:srgbClr val="0000FF"/>
            </a:solidFill>
            <a:miter lim="800000"/>
            <a:headEnd type="none" w="sm" len="sm"/>
            <a:tailEnd type="arrow" w="med" len="med"/>
          </a:ln>
        </p:spPr>
        <p:txBody>
          <a:bodyPr wrap="none"/>
          <a:lstStyle/>
          <a:p>
            <a:pPr eaLnBrk="1" hangingPunct="1">
              <a:defRPr/>
            </a:pPr>
            <a:endParaRPr lang="en-AU" sz="1600"/>
          </a:p>
        </p:txBody>
      </p:sp>
      <p:sp>
        <p:nvSpPr>
          <p:cNvPr id="34834" name="Line 247"/>
          <p:cNvSpPr>
            <a:spLocks noChangeShapeType="1"/>
          </p:cNvSpPr>
          <p:nvPr/>
        </p:nvSpPr>
        <p:spPr bwMode="auto">
          <a:xfrm>
            <a:off x="5269893" y="3429403"/>
            <a:ext cx="1200542" cy="277678"/>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35" name="Line 239"/>
          <p:cNvSpPr>
            <a:spLocks noChangeShapeType="1"/>
          </p:cNvSpPr>
          <p:nvPr/>
        </p:nvSpPr>
        <p:spPr bwMode="auto">
          <a:xfrm>
            <a:off x="2335235" y="4262436"/>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6" name="Line 240"/>
          <p:cNvSpPr>
            <a:spLocks noChangeShapeType="1"/>
          </p:cNvSpPr>
          <p:nvPr/>
        </p:nvSpPr>
        <p:spPr bwMode="auto">
          <a:xfrm flipH="1">
            <a:off x="5203195" y="4040293"/>
            <a:ext cx="1267239" cy="197026"/>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37" name="Line 242"/>
          <p:cNvSpPr>
            <a:spLocks noChangeShapeType="1"/>
          </p:cNvSpPr>
          <p:nvPr/>
        </p:nvSpPr>
        <p:spPr bwMode="auto">
          <a:xfrm flipV="1">
            <a:off x="5269893" y="4317972"/>
            <a:ext cx="1200542" cy="222142"/>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8" name="Line 243"/>
          <p:cNvSpPr>
            <a:spLocks noChangeShapeType="1"/>
          </p:cNvSpPr>
          <p:nvPr/>
        </p:nvSpPr>
        <p:spPr bwMode="auto">
          <a:xfrm flipH="1">
            <a:off x="5269893" y="3818152"/>
            <a:ext cx="1200542" cy="0"/>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39" name="Line 244"/>
          <p:cNvSpPr>
            <a:spLocks noChangeShapeType="1"/>
          </p:cNvSpPr>
          <p:nvPr/>
        </p:nvSpPr>
        <p:spPr bwMode="auto">
          <a:xfrm flipH="1" flipV="1">
            <a:off x="2313910" y="4049068"/>
            <a:ext cx="1322625" cy="171286"/>
          </a:xfrm>
          <a:prstGeom prst="line">
            <a:avLst/>
          </a:prstGeom>
          <a:noFill/>
          <a:ln w="28575" cap="sq">
            <a:solidFill>
              <a:srgbClr val="0000FF"/>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40" name="Line 245"/>
          <p:cNvSpPr>
            <a:spLocks noChangeShapeType="1"/>
          </p:cNvSpPr>
          <p:nvPr/>
        </p:nvSpPr>
        <p:spPr bwMode="auto">
          <a:xfrm flipH="1">
            <a:off x="2268538" y="3762616"/>
            <a:ext cx="1267239" cy="166607"/>
          </a:xfrm>
          <a:prstGeom prst="line">
            <a:avLst/>
          </a:prstGeom>
          <a:noFill/>
          <a:ln w="28575" cap="sq">
            <a:solidFill>
              <a:srgbClr val="FF33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1" name="Line 248"/>
          <p:cNvSpPr>
            <a:spLocks noChangeShapeType="1"/>
          </p:cNvSpPr>
          <p:nvPr/>
        </p:nvSpPr>
        <p:spPr bwMode="auto">
          <a:xfrm>
            <a:off x="4402835" y="4706720"/>
            <a:ext cx="0" cy="222142"/>
          </a:xfrm>
          <a:prstGeom prst="line">
            <a:avLst/>
          </a:prstGeom>
          <a:noFill/>
          <a:ln w="762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2" name="Line 249"/>
          <p:cNvSpPr>
            <a:spLocks noChangeShapeType="1"/>
          </p:cNvSpPr>
          <p:nvPr/>
        </p:nvSpPr>
        <p:spPr bwMode="auto">
          <a:xfrm flipV="1">
            <a:off x="5203196" y="5817430"/>
            <a:ext cx="1267239" cy="222142"/>
          </a:xfrm>
          <a:prstGeom prst="line">
            <a:avLst/>
          </a:prstGeom>
          <a:noFill/>
          <a:ln w="28575" cap="sq">
            <a:solidFill>
              <a:srgbClr val="0000FF"/>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3" name="Line 250"/>
          <p:cNvSpPr>
            <a:spLocks noChangeShapeType="1"/>
          </p:cNvSpPr>
          <p:nvPr/>
        </p:nvSpPr>
        <p:spPr bwMode="auto">
          <a:xfrm flipH="1" flipV="1">
            <a:off x="2268538" y="5817430"/>
            <a:ext cx="1267239" cy="277678"/>
          </a:xfrm>
          <a:prstGeom prst="line">
            <a:avLst/>
          </a:prstGeom>
          <a:noFill/>
          <a:ln w="28575" cap="sq">
            <a:solidFill>
              <a:srgbClr val="0000FF"/>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4844" name="Line 251"/>
          <p:cNvSpPr>
            <a:spLocks noChangeShapeType="1"/>
          </p:cNvSpPr>
          <p:nvPr/>
        </p:nvSpPr>
        <p:spPr bwMode="auto">
          <a:xfrm>
            <a:off x="5269893" y="5373146"/>
            <a:ext cx="1200542" cy="111071"/>
          </a:xfrm>
          <a:prstGeom prst="line">
            <a:avLst/>
          </a:prstGeom>
          <a:noFill/>
          <a:ln w="28575" cap="sq">
            <a:solidFill>
              <a:srgbClr val="FF0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45" name="Line 252"/>
          <p:cNvSpPr>
            <a:spLocks noChangeShapeType="1"/>
          </p:cNvSpPr>
          <p:nvPr/>
        </p:nvSpPr>
        <p:spPr bwMode="auto">
          <a:xfrm flipH="1">
            <a:off x="2335235" y="5428682"/>
            <a:ext cx="1200542" cy="111071"/>
          </a:xfrm>
          <a:prstGeom prst="line">
            <a:avLst/>
          </a:prstGeom>
          <a:noFill/>
          <a:ln w="28575" cap="sq">
            <a:solidFill>
              <a:srgbClr val="FF0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21583" name="Text Box 253"/>
          <p:cNvSpPr txBox="1">
            <a:spLocks noChangeArrowheads="1"/>
          </p:cNvSpPr>
          <p:nvPr/>
        </p:nvSpPr>
        <p:spPr bwMode="auto">
          <a:xfrm>
            <a:off x="2668588" y="4373563"/>
            <a:ext cx="630237" cy="338137"/>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p1(1)</a:t>
            </a:r>
          </a:p>
        </p:txBody>
      </p:sp>
      <p:sp>
        <p:nvSpPr>
          <p:cNvPr id="21584" name="Text Box 254"/>
          <p:cNvSpPr txBox="1">
            <a:spLocks noChangeArrowheads="1"/>
          </p:cNvSpPr>
          <p:nvPr/>
        </p:nvSpPr>
        <p:spPr bwMode="auto">
          <a:xfrm>
            <a:off x="5480050" y="4384675"/>
            <a:ext cx="630238"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p1(1)</a:t>
            </a:r>
          </a:p>
        </p:txBody>
      </p:sp>
      <p:sp>
        <p:nvSpPr>
          <p:cNvPr id="21585" name="Text Box 255"/>
          <p:cNvSpPr txBox="1">
            <a:spLocks noChangeArrowheads="1"/>
          </p:cNvSpPr>
          <p:nvPr/>
        </p:nvSpPr>
        <p:spPr bwMode="auto">
          <a:xfrm>
            <a:off x="5487988" y="3676650"/>
            <a:ext cx="630237" cy="339725"/>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smtClean="0">
                <a:solidFill>
                  <a:srgbClr val="FF3300"/>
                </a:solidFill>
                <a:latin typeface="Times New Roman" panose="02020603050405020304" pitchFamily="18" charset="0"/>
              </a:rPr>
              <a:t>p1(2)</a:t>
            </a:r>
          </a:p>
        </p:txBody>
      </p:sp>
      <p:sp>
        <p:nvSpPr>
          <p:cNvPr id="21586" name="Text Box 256"/>
          <p:cNvSpPr txBox="1">
            <a:spLocks noChangeArrowheads="1"/>
          </p:cNvSpPr>
          <p:nvPr/>
        </p:nvSpPr>
        <p:spPr bwMode="auto">
          <a:xfrm>
            <a:off x="2652713" y="3673475"/>
            <a:ext cx="630237" cy="338138"/>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3300"/>
                </a:solidFill>
                <a:latin typeface="Times New Roman" panose="02020603050405020304" pitchFamily="18" charset="0"/>
              </a:rPr>
              <a:t>p1(2)</a:t>
            </a:r>
          </a:p>
        </p:txBody>
      </p:sp>
      <p:sp>
        <p:nvSpPr>
          <p:cNvPr id="21587" name="Text Box 257"/>
          <p:cNvSpPr txBox="1">
            <a:spLocks noChangeArrowheads="1"/>
          </p:cNvSpPr>
          <p:nvPr/>
        </p:nvSpPr>
        <p:spPr bwMode="auto">
          <a:xfrm>
            <a:off x="2668588" y="4040188"/>
            <a:ext cx="630237" cy="339725"/>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p2(1</a:t>
            </a:r>
            <a:r>
              <a:rPr lang="en-AU" altLang="en-US" sz="1600" i="1" dirty="0" smtClean="0">
                <a:solidFill>
                  <a:schemeClr val="bg2"/>
                </a:solidFill>
                <a:latin typeface="Times New Roman" panose="02020603050405020304" pitchFamily="18" charset="0"/>
              </a:rPr>
              <a:t>)</a:t>
            </a:r>
          </a:p>
        </p:txBody>
      </p:sp>
      <p:sp>
        <p:nvSpPr>
          <p:cNvPr id="21588" name="Text Box 258"/>
          <p:cNvSpPr txBox="1">
            <a:spLocks noChangeArrowheads="1"/>
          </p:cNvSpPr>
          <p:nvPr/>
        </p:nvSpPr>
        <p:spPr bwMode="auto">
          <a:xfrm>
            <a:off x="5470525" y="4040188"/>
            <a:ext cx="630238" cy="339725"/>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p2(1</a:t>
            </a:r>
            <a:r>
              <a:rPr lang="en-AU" altLang="en-US" sz="1600" i="1" dirty="0" smtClean="0">
                <a:solidFill>
                  <a:schemeClr val="bg2"/>
                </a:solidFill>
                <a:latin typeface="Times New Roman" panose="02020603050405020304" pitchFamily="18" charset="0"/>
              </a:rPr>
              <a:t>)</a:t>
            </a:r>
          </a:p>
        </p:txBody>
      </p:sp>
      <p:sp>
        <p:nvSpPr>
          <p:cNvPr id="21591" name="Text Box 261"/>
          <p:cNvSpPr txBox="1">
            <a:spLocks noChangeArrowheads="1"/>
          </p:cNvSpPr>
          <p:nvPr/>
        </p:nvSpPr>
        <p:spPr bwMode="auto">
          <a:xfrm>
            <a:off x="2714625" y="5859463"/>
            <a:ext cx="389850" cy="338554"/>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u2</a:t>
            </a:r>
            <a:endParaRPr lang="en-AU" altLang="en-US" sz="1600" i="1" dirty="0" smtClean="0">
              <a:solidFill>
                <a:srgbClr val="0000FF"/>
              </a:solidFill>
              <a:latin typeface="Times New Roman" panose="02020603050405020304" pitchFamily="18" charset="0"/>
            </a:endParaRPr>
          </a:p>
        </p:txBody>
      </p:sp>
      <p:sp>
        <p:nvSpPr>
          <p:cNvPr id="21592" name="Text Box 262"/>
          <p:cNvSpPr txBox="1">
            <a:spLocks noChangeArrowheads="1"/>
          </p:cNvSpPr>
          <p:nvPr/>
        </p:nvSpPr>
        <p:spPr bwMode="auto">
          <a:xfrm>
            <a:off x="5653088" y="5859463"/>
            <a:ext cx="389850" cy="338554"/>
          </a:xfrm>
          <a:prstGeom prst="rect">
            <a:avLst/>
          </a:prstGeom>
          <a:solidFill>
            <a:schemeClr val="accent3">
              <a:lumMod val="75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u2</a:t>
            </a:r>
            <a:endParaRPr lang="en-AU" altLang="en-US" sz="1600" i="1" dirty="0" smtClean="0">
              <a:solidFill>
                <a:srgbClr val="0000FF"/>
              </a:solidFill>
              <a:latin typeface="Times New Roman" panose="02020603050405020304" pitchFamily="18" charset="0"/>
            </a:endParaRPr>
          </a:p>
        </p:txBody>
      </p:sp>
      <p:sp>
        <p:nvSpPr>
          <p:cNvPr id="21593" name="Text Box 263"/>
          <p:cNvSpPr txBox="1">
            <a:spLocks noChangeArrowheads="1"/>
          </p:cNvSpPr>
          <p:nvPr/>
        </p:nvSpPr>
        <p:spPr bwMode="auto">
          <a:xfrm>
            <a:off x="2714625" y="5286375"/>
            <a:ext cx="389850" cy="338554"/>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0000"/>
                </a:solidFill>
                <a:latin typeface="Times New Roman" panose="02020603050405020304" pitchFamily="18" charset="0"/>
              </a:rPr>
              <a:t>u1</a:t>
            </a:r>
            <a:endParaRPr lang="en-AU" altLang="en-US" sz="1600" i="1" dirty="0" smtClean="0">
              <a:solidFill>
                <a:srgbClr val="FF0000"/>
              </a:solidFill>
              <a:latin typeface="Times New Roman" panose="02020603050405020304" pitchFamily="18" charset="0"/>
            </a:endParaRPr>
          </a:p>
        </p:txBody>
      </p:sp>
      <p:sp>
        <p:nvSpPr>
          <p:cNvPr id="21594" name="Text Box 264"/>
          <p:cNvSpPr txBox="1">
            <a:spLocks noChangeArrowheads="1"/>
          </p:cNvSpPr>
          <p:nvPr/>
        </p:nvSpPr>
        <p:spPr bwMode="auto">
          <a:xfrm>
            <a:off x="5716588" y="5233988"/>
            <a:ext cx="389850" cy="338554"/>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FF0000"/>
                </a:solidFill>
                <a:latin typeface="Times New Roman" panose="02020603050405020304" pitchFamily="18" charset="0"/>
              </a:rPr>
              <a:t>u1</a:t>
            </a:r>
            <a:endParaRPr lang="en-AU" altLang="en-US" sz="1600" i="1" dirty="0" smtClean="0">
              <a:solidFill>
                <a:srgbClr val="FF0000"/>
              </a:solidFill>
              <a:latin typeface="Times New Roman" panose="02020603050405020304" pitchFamily="18" charset="0"/>
            </a:endParaRPr>
          </a:p>
        </p:txBody>
      </p:sp>
      <p:sp>
        <p:nvSpPr>
          <p:cNvPr id="34856" name="Line 266"/>
          <p:cNvSpPr>
            <a:spLocks noChangeShapeType="1"/>
          </p:cNvSpPr>
          <p:nvPr/>
        </p:nvSpPr>
        <p:spPr bwMode="auto">
          <a:xfrm flipH="1" flipV="1">
            <a:off x="5215702" y="4661598"/>
            <a:ext cx="1121339" cy="211729"/>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57" name="Line 267"/>
          <p:cNvSpPr>
            <a:spLocks noChangeShapeType="1"/>
          </p:cNvSpPr>
          <p:nvPr/>
        </p:nvSpPr>
        <p:spPr bwMode="auto">
          <a:xfrm flipH="1">
            <a:off x="5203196" y="4928862"/>
            <a:ext cx="1200542" cy="166607"/>
          </a:xfrm>
          <a:prstGeom prst="line">
            <a:avLst/>
          </a:prstGeom>
          <a:noFill/>
          <a:ln w="12700" cap="sq">
            <a:solidFill>
              <a:srgbClr val="0000FF"/>
            </a:solidFill>
            <a:prstDash val="dash"/>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AU"/>
          </a:p>
        </p:txBody>
      </p:sp>
      <p:sp>
        <p:nvSpPr>
          <p:cNvPr id="34858" name="Rectangle 35"/>
          <p:cNvSpPr>
            <a:spLocks noChangeArrowheads="1"/>
          </p:cNvSpPr>
          <p:nvPr/>
        </p:nvSpPr>
        <p:spPr bwMode="auto">
          <a:xfrm>
            <a:off x="3777553" y="4297146"/>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a:solidFill>
                  <a:srgbClr val="FF3300"/>
                </a:solidFill>
              </a:rPr>
              <a:t>V(1, 0)</a:t>
            </a:r>
          </a:p>
          <a:p>
            <a:pPr eaLnBrk="1" hangingPunct="1">
              <a:spcBef>
                <a:spcPct val="0"/>
              </a:spcBef>
              <a:buFontTx/>
              <a:buNone/>
            </a:pPr>
            <a:endParaRPr lang="en-US" altLang="en-US" sz="1600"/>
          </a:p>
        </p:txBody>
      </p:sp>
      <p:sp>
        <p:nvSpPr>
          <p:cNvPr id="34859" name="Rectangle 36"/>
          <p:cNvSpPr>
            <a:spLocks noChangeArrowheads="1"/>
          </p:cNvSpPr>
          <p:nvPr/>
        </p:nvSpPr>
        <p:spPr bwMode="auto">
          <a:xfrm>
            <a:off x="3777553" y="3984758"/>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0000FF"/>
                </a:solidFill>
              </a:rPr>
              <a:t>V(0,1)</a:t>
            </a:r>
          </a:p>
        </p:txBody>
      </p:sp>
      <p:sp>
        <p:nvSpPr>
          <p:cNvPr id="34860" name="Rectangle 37"/>
          <p:cNvSpPr>
            <a:spLocks noChangeArrowheads="1"/>
          </p:cNvSpPr>
          <p:nvPr/>
        </p:nvSpPr>
        <p:spPr bwMode="auto">
          <a:xfrm>
            <a:off x="3777553" y="3672371"/>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FF3300"/>
                </a:solidFill>
              </a:rPr>
              <a:t>V(1, 2)</a:t>
            </a:r>
          </a:p>
        </p:txBody>
      </p:sp>
      <p:sp>
        <p:nvSpPr>
          <p:cNvPr id="34861" name="Rectangle 38"/>
          <p:cNvSpPr>
            <a:spLocks noChangeArrowheads="1"/>
          </p:cNvSpPr>
          <p:nvPr/>
        </p:nvSpPr>
        <p:spPr bwMode="auto">
          <a:xfrm>
            <a:off x="3777553" y="3376023"/>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a:solidFill>
                  <a:srgbClr val="0000FF"/>
                </a:solidFill>
              </a:rPr>
              <a:t>V(2, 2)</a:t>
            </a:r>
          </a:p>
        </p:txBody>
      </p:sp>
      <p:sp>
        <p:nvSpPr>
          <p:cNvPr id="34862" name="Rectangle 39"/>
          <p:cNvSpPr>
            <a:spLocks noChangeArrowheads="1"/>
          </p:cNvSpPr>
          <p:nvPr/>
        </p:nvSpPr>
        <p:spPr bwMode="auto">
          <a:xfrm>
            <a:off x="3777553" y="5859082"/>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600" dirty="0" smtClean="0">
                <a:solidFill>
                  <a:srgbClr val="0000FF"/>
                </a:solidFill>
              </a:rPr>
              <a:t>V(0, </a:t>
            </a:r>
            <a:r>
              <a:rPr lang="en-AU" altLang="en-US" sz="1600" dirty="0">
                <a:solidFill>
                  <a:srgbClr val="0000FF"/>
                </a:solidFill>
              </a:rPr>
              <a:t>1</a:t>
            </a:r>
            <a:r>
              <a:rPr lang="en-AU" altLang="en-US" sz="1600" dirty="0" smtClean="0">
                <a:solidFill>
                  <a:srgbClr val="0000FF"/>
                </a:solidFill>
              </a:rPr>
              <a:t>)</a:t>
            </a:r>
            <a:endParaRPr lang="en-AU" altLang="en-US" sz="1600" dirty="0">
              <a:solidFill>
                <a:srgbClr val="0000FF"/>
              </a:solidFill>
            </a:endParaRPr>
          </a:p>
          <a:p>
            <a:pPr eaLnBrk="1" hangingPunct="1">
              <a:spcBef>
                <a:spcPct val="0"/>
              </a:spcBef>
              <a:buFontTx/>
              <a:buNone/>
            </a:pPr>
            <a:endParaRPr lang="en-US" altLang="en-US" sz="1600" dirty="0"/>
          </a:p>
        </p:txBody>
      </p:sp>
      <p:sp>
        <p:nvSpPr>
          <p:cNvPr id="34863" name="Rectangle 40"/>
          <p:cNvSpPr>
            <a:spLocks noChangeArrowheads="1"/>
          </p:cNvSpPr>
          <p:nvPr/>
        </p:nvSpPr>
        <p:spPr bwMode="auto">
          <a:xfrm>
            <a:off x="3777553" y="5598760"/>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smtClean="0">
                <a:solidFill>
                  <a:srgbClr val="0000FF"/>
                </a:solidFill>
              </a:rPr>
              <a:t>V(2, </a:t>
            </a:r>
            <a:r>
              <a:rPr lang="en-AU" altLang="en-US" sz="1600" dirty="0">
                <a:solidFill>
                  <a:srgbClr val="0000FF"/>
                </a:solidFill>
              </a:rPr>
              <a:t>2)</a:t>
            </a:r>
          </a:p>
        </p:txBody>
      </p:sp>
      <p:sp>
        <p:nvSpPr>
          <p:cNvPr id="34864" name="Rectangle 41"/>
          <p:cNvSpPr>
            <a:spLocks noChangeArrowheads="1"/>
          </p:cNvSpPr>
          <p:nvPr/>
        </p:nvSpPr>
        <p:spPr bwMode="auto">
          <a:xfrm>
            <a:off x="3777553" y="5234307"/>
            <a:ext cx="1250565"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smtClean="0">
                <a:solidFill>
                  <a:srgbClr val="FF0000"/>
                </a:solidFill>
              </a:rPr>
              <a:t>V(1, 0)</a:t>
            </a:r>
            <a:endParaRPr lang="en-AU" altLang="en-US" sz="1600" dirty="0">
              <a:solidFill>
                <a:srgbClr val="FF0000"/>
              </a:solidFill>
            </a:endParaRPr>
          </a:p>
          <a:p>
            <a:pPr eaLnBrk="1" hangingPunct="1">
              <a:spcBef>
                <a:spcPct val="0"/>
              </a:spcBef>
              <a:buFontTx/>
              <a:buNone/>
            </a:pPr>
            <a:endParaRPr lang="en-US" altLang="en-US" sz="1600" dirty="0">
              <a:solidFill>
                <a:srgbClr val="FF0000"/>
              </a:solidFill>
            </a:endParaRPr>
          </a:p>
        </p:txBody>
      </p:sp>
      <p:sp>
        <p:nvSpPr>
          <p:cNvPr id="34865" name="Rectangle 42"/>
          <p:cNvSpPr>
            <a:spLocks noChangeArrowheads="1"/>
          </p:cNvSpPr>
          <p:nvPr/>
        </p:nvSpPr>
        <p:spPr bwMode="auto">
          <a:xfrm>
            <a:off x="3777553" y="4973985"/>
            <a:ext cx="1250565" cy="26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Clr>
                <a:schemeClr val="hlink"/>
              </a:buClr>
              <a:buSzPct val="90000"/>
              <a:buFontTx/>
              <a:buNone/>
            </a:pPr>
            <a:r>
              <a:rPr lang="en-AU" altLang="en-US" sz="1600" dirty="0" smtClean="0">
                <a:solidFill>
                  <a:srgbClr val="FF0000"/>
                </a:solidFill>
              </a:rPr>
              <a:t>V(1, </a:t>
            </a:r>
            <a:r>
              <a:rPr lang="en-AU" altLang="en-US" sz="1600" dirty="0">
                <a:solidFill>
                  <a:srgbClr val="FF0000"/>
                </a:solidFill>
              </a:rPr>
              <a:t>2</a:t>
            </a:r>
            <a:r>
              <a:rPr lang="en-AU" altLang="en-US" sz="1600" dirty="0" smtClean="0">
                <a:solidFill>
                  <a:srgbClr val="FF0000"/>
                </a:solidFill>
              </a:rPr>
              <a:t>)</a:t>
            </a:r>
            <a:endParaRPr lang="en-AU" altLang="en-US" sz="1600" dirty="0">
              <a:solidFill>
                <a:srgbClr val="FF0000"/>
              </a:solidFill>
            </a:endParaRPr>
          </a:p>
        </p:txBody>
      </p:sp>
      <p:sp>
        <p:nvSpPr>
          <p:cNvPr id="21589" name="Text Box 259"/>
          <p:cNvSpPr txBox="1">
            <a:spLocks noChangeArrowheads="1"/>
          </p:cNvSpPr>
          <p:nvPr/>
        </p:nvSpPr>
        <p:spPr bwMode="auto">
          <a:xfrm>
            <a:off x="5461000" y="3336925"/>
            <a:ext cx="630238" cy="338138"/>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p2(2</a:t>
            </a:r>
            <a:r>
              <a:rPr lang="en-AU" altLang="en-US" sz="1600" i="1" dirty="0" smtClean="0">
                <a:solidFill>
                  <a:schemeClr val="bg2"/>
                </a:solidFill>
                <a:latin typeface="Times New Roman" panose="02020603050405020304" pitchFamily="18" charset="0"/>
              </a:rPr>
              <a:t>)</a:t>
            </a:r>
          </a:p>
        </p:txBody>
      </p:sp>
      <p:sp>
        <p:nvSpPr>
          <p:cNvPr id="21590" name="Text Box 260"/>
          <p:cNvSpPr txBox="1">
            <a:spLocks noChangeArrowheads="1"/>
          </p:cNvSpPr>
          <p:nvPr/>
        </p:nvSpPr>
        <p:spPr bwMode="auto">
          <a:xfrm>
            <a:off x="2663825" y="3363913"/>
            <a:ext cx="630238" cy="338137"/>
          </a:xfrm>
          <a:prstGeom prst="rect">
            <a:avLst/>
          </a:prstGeom>
          <a:solidFill>
            <a:schemeClr val="accent6">
              <a:lumMod val="20000"/>
              <a:lumOff val="80000"/>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sz="1600" i="1" dirty="0" smtClean="0">
                <a:solidFill>
                  <a:srgbClr val="0000FF"/>
                </a:solidFill>
                <a:latin typeface="Times New Roman" panose="02020603050405020304" pitchFamily="18" charset="0"/>
              </a:rPr>
              <a:t>p2(2</a:t>
            </a:r>
            <a:r>
              <a:rPr lang="en-AU" altLang="en-US" sz="1600" i="1" dirty="0" smtClean="0">
                <a:solidFill>
                  <a:schemeClr val="bg2"/>
                </a:solidFill>
                <a:latin typeface="Times New Roman" panose="02020603050405020304" pitchFamily="18" charset="0"/>
              </a:rPr>
              <a:t>)</a:t>
            </a:r>
          </a:p>
        </p:txBody>
      </p:sp>
      <p:sp>
        <p:nvSpPr>
          <p:cNvPr id="45" name="Rectangle 3"/>
          <p:cNvSpPr>
            <a:spLocks noGrp="1" noChangeArrowheads="1"/>
          </p:cNvSpPr>
          <p:nvPr>
            <p:ph idx="1"/>
          </p:nvPr>
        </p:nvSpPr>
        <p:spPr>
          <a:xfrm>
            <a:off x="50800" y="1819275"/>
            <a:ext cx="8991600" cy="1482725"/>
          </a:xfrm>
        </p:spPr>
        <p:txBody>
          <a:bodyPr/>
          <a:lstStyle/>
          <a:p>
            <a:pPr marL="609600" indent="-609600" eaLnBrk="1" hangingPunct="1">
              <a:lnSpc>
                <a:spcPct val="90000"/>
              </a:lnSpc>
              <a:spcBef>
                <a:spcPct val="0"/>
              </a:spcBef>
              <a:buSzPct val="70000"/>
              <a:buFont typeface="Wingdings" panose="05000000000000000000" pitchFamily="2" charset="2"/>
              <a:buNone/>
              <a:defRPr/>
            </a:pPr>
            <a:r>
              <a:rPr lang="en-US" sz="2200" dirty="0" smtClean="0"/>
              <a:t>How do vector timestamps order events?</a:t>
            </a:r>
          </a:p>
          <a:p>
            <a:pPr marL="609600" indent="-609600" eaLnBrk="1" hangingPunct="1">
              <a:lnSpc>
                <a:spcPct val="90000"/>
              </a:lnSpc>
              <a:spcBef>
                <a:spcPct val="0"/>
              </a:spcBef>
              <a:buSzPct val="70000"/>
              <a:buFont typeface="Wingdings" panose="05000000000000000000" pitchFamily="2" charset="2"/>
              <a:buChar char="v"/>
              <a:defRPr/>
            </a:pPr>
            <a:r>
              <a:rPr lang="en-US" sz="2000" dirty="0" smtClean="0"/>
              <a:t>Example 6.7: updating a replicated database system using vector timestamps</a:t>
            </a:r>
            <a:endParaRPr lang="en-US" sz="2000" b="1" dirty="0" smtClean="0">
              <a:solidFill>
                <a:srgbClr val="0000FF"/>
              </a:solidFill>
            </a:endParaRPr>
          </a:p>
          <a:p>
            <a:pPr marL="1009650" lvl="2" indent="-609600" eaLnBrk="1" hangingPunct="1">
              <a:lnSpc>
                <a:spcPct val="90000"/>
              </a:lnSpc>
              <a:spcBef>
                <a:spcPct val="0"/>
              </a:spcBef>
              <a:buSzPct val="70000"/>
              <a:buFont typeface="Wingdings" panose="05000000000000000000" pitchFamily="2" charset="2"/>
              <a:buChar char="v"/>
              <a:defRPr/>
            </a:pPr>
            <a:r>
              <a:rPr lang="en-US" sz="1800" dirty="0" smtClean="0"/>
              <a:t>Account balance: $1000.</a:t>
            </a:r>
            <a:endParaRPr lang="en-US" sz="1800" b="1" dirty="0" smtClean="0">
              <a:solidFill>
                <a:srgbClr val="FFFF00"/>
              </a:solidFill>
            </a:endParaRPr>
          </a:p>
          <a:p>
            <a:pPr marL="1371600" lvl="2" indent="-457200" eaLnBrk="1" hangingPunct="1">
              <a:lnSpc>
                <a:spcPct val="90000"/>
              </a:lnSpc>
              <a:spcBef>
                <a:spcPct val="0"/>
              </a:spcBef>
              <a:buSzPct val="70000"/>
              <a:buFont typeface="Wingdings" panose="05000000000000000000" pitchFamily="2" charset="2"/>
              <a:buNone/>
              <a:defRPr/>
            </a:pPr>
            <a:r>
              <a:rPr lang="en-US" sz="1800" dirty="0" smtClean="0"/>
              <a:t> - u1: deposit $100;     u2: interest up 1%</a:t>
            </a:r>
          </a:p>
        </p:txBody>
      </p:sp>
      <p:sp>
        <p:nvSpPr>
          <p:cNvPr id="34822" name="TextBox 2"/>
          <p:cNvSpPr txBox="1">
            <a:spLocks noChangeArrowheads="1"/>
          </p:cNvSpPr>
          <p:nvPr/>
        </p:nvSpPr>
        <p:spPr bwMode="auto">
          <a:xfrm>
            <a:off x="1069975" y="3700463"/>
            <a:ext cx="1236663"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1</a:t>
            </a:r>
          </a:p>
        </p:txBody>
      </p:sp>
      <p:sp>
        <p:nvSpPr>
          <p:cNvPr id="34823" name="TextBox 46"/>
          <p:cNvSpPr txBox="1">
            <a:spLocks noChangeArrowheads="1"/>
          </p:cNvSpPr>
          <p:nvPr/>
        </p:nvSpPr>
        <p:spPr bwMode="auto">
          <a:xfrm>
            <a:off x="6669088" y="3700463"/>
            <a:ext cx="1236662"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Sender/ receiver 2</a:t>
            </a:r>
          </a:p>
        </p:txBody>
      </p:sp>
      <p:sp>
        <p:nvSpPr>
          <p:cNvPr id="34824" name="TextBox 47"/>
          <p:cNvSpPr txBox="1">
            <a:spLocks noChangeArrowheads="1"/>
          </p:cNvSpPr>
          <p:nvPr/>
        </p:nvSpPr>
        <p:spPr bwMode="auto">
          <a:xfrm>
            <a:off x="960438" y="5310188"/>
            <a:ext cx="1238250" cy="64611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1</a:t>
            </a:r>
          </a:p>
        </p:txBody>
      </p:sp>
      <p:sp>
        <p:nvSpPr>
          <p:cNvPr id="34825" name="TextBox 49"/>
          <p:cNvSpPr txBox="1">
            <a:spLocks noChangeArrowheads="1"/>
          </p:cNvSpPr>
          <p:nvPr/>
        </p:nvSpPr>
        <p:spPr bwMode="auto">
          <a:xfrm>
            <a:off x="6661150" y="5346700"/>
            <a:ext cx="1238250" cy="646113"/>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Database replica 2</a:t>
            </a:r>
          </a:p>
        </p:txBody>
      </p:sp>
      <p:sp>
        <p:nvSpPr>
          <p:cNvPr id="5" name="Rectangle 4"/>
          <p:cNvSpPr/>
          <p:nvPr/>
        </p:nvSpPr>
        <p:spPr>
          <a:xfrm>
            <a:off x="3768725" y="3363913"/>
            <a:ext cx="1236663" cy="1296987"/>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53" name="Rectangle 52"/>
          <p:cNvSpPr/>
          <p:nvPr/>
        </p:nvSpPr>
        <p:spPr>
          <a:xfrm>
            <a:off x="3754438" y="4949825"/>
            <a:ext cx="1236662" cy="1298575"/>
          </a:xfrm>
          <a:prstGeom prst="rect">
            <a:avLst/>
          </a:prstGeom>
          <a:noFill/>
          <a:ln w="22225">
            <a:solidFill>
              <a:srgbClr val="0000FF">
                <a:alpha val="61000"/>
              </a:srgb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34828"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8" name="TextBox 46"/>
          <p:cNvSpPr txBox="1">
            <a:spLocks noChangeArrowheads="1"/>
          </p:cNvSpPr>
          <p:nvPr/>
        </p:nvSpPr>
        <p:spPr bwMode="auto">
          <a:xfrm>
            <a:off x="228475" y="4722888"/>
            <a:ext cx="281264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marL="285750" indent="-285750" eaLnBrk="1" hangingPunct="1">
              <a:spcBef>
                <a:spcPct val="0"/>
              </a:spcBef>
              <a:buFont typeface="Wingdings" panose="05000000000000000000" pitchFamily="2" charset="2"/>
              <a:buChar char="v"/>
            </a:pPr>
            <a:r>
              <a:rPr lang="en-AU" altLang="en-US" sz="1800" dirty="0" smtClean="0"/>
              <a:t>Or, may be this way?</a:t>
            </a:r>
            <a:endParaRPr lang="en-AU" altLang="en-US" sz="1800" dirty="0"/>
          </a:p>
        </p:txBody>
      </p:sp>
    </p:spTree>
    <p:extLst>
      <p:ext uri="{BB962C8B-B14F-4D97-AF65-F5344CB8AC3E}">
        <p14:creationId xmlns:p14="http://schemas.microsoft.com/office/powerpoint/2010/main" val="130651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9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486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48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9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486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4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P spid="34843" grpId="0" animBg="1"/>
      <p:bldP spid="34844" grpId="0" animBg="1"/>
      <p:bldP spid="34845" grpId="0" animBg="1"/>
      <p:bldP spid="21591" grpId="0" animBg="1"/>
      <p:bldP spid="21592" grpId="0" animBg="1"/>
      <p:bldP spid="21593" grpId="0" animBg="1"/>
      <p:bldP spid="21594" grpId="0" animBg="1"/>
      <p:bldP spid="34862" grpId="0"/>
      <p:bldP spid="34863" grpId="0"/>
      <p:bldP spid="34864" grpId="0"/>
      <p:bldP spid="348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981075"/>
            <a:ext cx="8229600" cy="571500"/>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(1)</a:t>
            </a:r>
            <a:endParaRPr lang="en-GB" altLang="en-US" sz="3600" b="1" smtClean="0">
              <a:solidFill>
                <a:schemeClr val="tx1"/>
              </a:solidFill>
              <a:latin typeface="Arial" panose="020B0604020202020204" pitchFamily="34" charset="0"/>
              <a:cs typeface="Arial" panose="020B0604020202020204" pitchFamily="34" charset="0"/>
            </a:endParaRPr>
          </a:p>
        </p:txBody>
      </p:sp>
      <p:sp>
        <p:nvSpPr>
          <p:cNvPr id="35843" name="Slide Number Placeholder 4"/>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BB8B2DA5-5ABC-4541-9682-A239B79B05C9}" type="slidenum">
              <a:rPr lang="en-AU" altLang="en-US" sz="1800"/>
              <a:pPr eaLnBrk="1" hangingPunct="1">
                <a:spcBef>
                  <a:spcPct val="0"/>
                </a:spcBef>
                <a:buFontTx/>
                <a:buNone/>
              </a:pPr>
              <a:t>26</a:t>
            </a:fld>
            <a:endParaRPr lang="en-AU" altLang="en-US" sz="1800"/>
          </a:p>
        </p:txBody>
      </p:sp>
      <p:sp>
        <p:nvSpPr>
          <p:cNvPr id="35844" name="Rectangle 5"/>
          <p:cNvSpPr>
            <a:spLocks noChangeArrowheads="1"/>
          </p:cNvSpPr>
          <p:nvPr/>
        </p:nvSpPr>
        <p:spPr bwMode="auto">
          <a:xfrm>
            <a:off x="323850" y="2276475"/>
            <a:ext cx="8267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914400" indent="-45720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spcBef>
                <a:spcPct val="50000"/>
              </a:spcBef>
              <a:buSzPct val="70000"/>
              <a:buFont typeface="Wingdings" panose="05000000000000000000" pitchFamily="2" charset="2"/>
              <a:buChar char="v"/>
            </a:pPr>
            <a:r>
              <a:rPr lang="en-US" altLang="en-US" sz="2800" dirty="0"/>
              <a:t> </a:t>
            </a:r>
            <a:r>
              <a:rPr lang="en-US" altLang="en-US" sz="3600" dirty="0"/>
              <a:t>Functions of distributed transactions</a:t>
            </a:r>
          </a:p>
          <a:p>
            <a:pPr lvl="1" eaLnBrk="1" hangingPunct="1">
              <a:lnSpc>
                <a:spcPct val="80000"/>
              </a:lnSpc>
              <a:spcBef>
                <a:spcPct val="50000"/>
              </a:spcBef>
              <a:buSzPct val="70000"/>
              <a:buFont typeface="Wingdings" panose="05000000000000000000" pitchFamily="2" charset="2"/>
              <a:buNone/>
            </a:pPr>
            <a:r>
              <a:rPr lang="en-US" altLang="en-US" sz="2400" dirty="0"/>
              <a:t>   </a:t>
            </a:r>
            <a:r>
              <a:rPr lang="en-US" altLang="en-US" dirty="0"/>
              <a:t>Distributed transactions in a distributed system are able to:</a:t>
            </a:r>
          </a:p>
          <a:p>
            <a:pPr lvl="1" eaLnBrk="1" hangingPunct="1">
              <a:lnSpc>
                <a:spcPct val="80000"/>
              </a:lnSpc>
              <a:spcBef>
                <a:spcPct val="50000"/>
              </a:spcBef>
              <a:buSzPct val="70000"/>
              <a:buFont typeface="Wingdings" panose="05000000000000000000" pitchFamily="2" charset="2"/>
              <a:buAutoNum type="arabicPeriod"/>
            </a:pPr>
            <a:r>
              <a:rPr lang="en-US" altLang="en-US" dirty="0"/>
              <a:t>Protect a shared resource against simultaneous access by several concurrent processes;</a:t>
            </a:r>
          </a:p>
          <a:p>
            <a:pPr lvl="1" eaLnBrk="1" hangingPunct="1">
              <a:lnSpc>
                <a:spcPct val="80000"/>
              </a:lnSpc>
              <a:spcBef>
                <a:spcPct val="50000"/>
              </a:spcBef>
              <a:buSzPct val="70000"/>
              <a:buFont typeface="Wingdings" panose="05000000000000000000" pitchFamily="2" charset="2"/>
              <a:buAutoNum type="arabicPeriod"/>
            </a:pPr>
            <a:r>
              <a:rPr lang="en-US" altLang="en-US" dirty="0"/>
              <a:t>Protect the integrity of shared data </a:t>
            </a:r>
            <a:r>
              <a:rPr lang="en-US" altLang="en-US" dirty="0" smtClean="0"/>
              <a:t>(i.e., the </a:t>
            </a:r>
            <a:r>
              <a:rPr lang="en-US" altLang="en-US" i="1" dirty="0"/>
              <a:t>all-or-nothing</a:t>
            </a:r>
            <a:r>
              <a:rPr lang="en-US" altLang="en-US" dirty="0"/>
              <a:t> property).</a:t>
            </a:r>
          </a:p>
        </p:txBody>
      </p:sp>
      <p:sp>
        <p:nvSpPr>
          <p:cNvPr id="35845"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(2)</a:t>
            </a:r>
            <a:endParaRPr lang="en-US" altLang="en-US" sz="3600" smtClean="0">
              <a:latin typeface="Arial" panose="020B0604020202020204" pitchFamily="34" charset="0"/>
              <a:cs typeface="Arial" panose="020B0604020202020204" pitchFamily="34" charset="0"/>
            </a:endParaRPr>
          </a:p>
        </p:txBody>
      </p:sp>
      <p:sp>
        <p:nvSpPr>
          <p:cNvPr id="36867" name="Slide Number Placeholder 4"/>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84C346B4-2A95-4CF0-9ADC-FD4CE905D72D}" type="slidenum">
              <a:rPr lang="en-AU" altLang="en-US" sz="1800"/>
              <a:pPr eaLnBrk="1" hangingPunct="1">
                <a:spcBef>
                  <a:spcPct val="0"/>
                </a:spcBef>
                <a:buFontTx/>
                <a:buNone/>
              </a:pPr>
              <a:t>27</a:t>
            </a:fld>
            <a:endParaRPr lang="en-AU" altLang="en-US" sz="1800"/>
          </a:p>
        </p:txBody>
      </p:sp>
      <p:sp>
        <p:nvSpPr>
          <p:cNvPr id="36868" name="Rectangle 5"/>
          <p:cNvSpPr>
            <a:spLocks noChangeArrowheads="1"/>
          </p:cNvSpPr>
          <p:nvPr/>
        </p:nvSpPr>
        <p:spPr bwMode="auto">
          <a:xfrm>
            <a:off x="452438" y="1844675"/>
            <a:ext cx="8440737" cy="44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spcBef>
                <a:spcPct val="50000"/>
              </a:spcBef>
              <a:buSzPct val="70000"/>
              <a:buFont typeface="Wingdings" panose="05000000000000000000" pitchFamily="2" charset="2"/>
              <a:buChar char="v"/>
            </a:pPr>
            <a:r>
              <a:rPr lang="en-US" altLang="en-US" sz="2800" b="1" i="1" dirty="0"/>
              <a:t>All-or-nothing</a:t>
            </a:r>
            <a:r>
              <a:rPr lang="en-US" altLang="en-US" sz="2800" b="1" dirty="0"/>
              <a:t> property </a:t>
            </a:r>
          </a:p>
          <a:p>
            <a:pPr eaLnBrk="1" hangingPunct="1">
              <a:lnSpc>
                <a:spcPct val="80000"/>
              </a:lnSpc>
              <a:spcBef>
                <a:spcPct val="50000"/>
              </a:spcBef>
              <a:buSzPct val="70000"/>
              <a:buFont typeface="Wingdings" panose="05000000000000000000" pitchFamily="2" charset="2"/>
              <a:buChar char="v"/>
            </a:pPr>
            <a:r>
              <a:rPr lang="en-US" altLang="en-US" sz="2400" b="1" dirty="0"/>
              <a:t>Example 6.8:</a:t>
            </a:r>
            <a:r>
              <a:rPr lang="en-US" altLang="en-US" sz="2400" dirty="0"/>
              <a:t> </a:t>
            </a:r>
            <a:r>
              <a:rPr lang="en-US" altLang="en-US" sz="2400" dirty="0" err="1" smtClean="0"/>
              <a:t>Transfering</a:t>
            </a:r>
            <a:r>
              <a:rPr lang="en-US" altLang="en-US" sz="2400" dirty="0" smtClean="0"/>
              <a:t> </a:t>
            </a:r>
            <a:r>
              <a:rPr lang="en-US" altLang="en-US" sz="2400" dirty="0"/>
              <a:t>money between two accounts online</a:t>
            </a:r>
          </a:p>
          <a:p>
            <a:pPr eaLnBrk="1" hangingPunct="1">
              <a:lnSpc>
                <a:spcPct val="80000"/>
              </a:lnSpc>
              <a:spcBef>
                <a:spcPct val="50000"/>
              </a:spcBef>
              <a:buSzPct val="70000"/>
              <a:buFontTx/>
              <a:buNone/>
            </a:pPr>
            <a:r>
              <a:rPr lang="en-US" altLang="en-US" sz="2400" dirty="0"/>
              <a:t>      </a:t>
            </a:r>
            <a:r>
              <a:rPr lang="en-US" altLang="en-US" sz="2200" dirty="0"/>
              <a:t>A bank customer transfers money from a </a:t>
            </a:r>
            <a:r>
              <a:rPr lang="en-US" altLang="en-US" sz="2200" i="1" dirty="0"/>
              <a:t>savings </a:t>
            </a:r>
            <a:r>
              <a:rPr lang="en-US" altLang="en-US" sz="2200" dirty="0"/>
              <a:t>account to a </a:t>
            </a:r>
            <a:r>
              <a:rPr lang="en-AU" altLang="en-US" sz="2200" i="1" dirty="0"/>
              <a:t>cheque</a:t>
            </a:r>
            <a:r>
              <a:rPr lang="en-US" altLang="en-US" sz="2200" i="1" dirty="0"/>
              <a:t> </a:t>
            </a:r>
            <a:r>
              <a:rPr lang="en-US" altLang="en-US" sz="2200" dirty="0"/>
              <a:t>account, the transaction might consist of three separate operations: </a:t>
            </a:r>
            <a:br>
              <a:rPr lang="en-US" altLang="en-US" sz="2200" dirty="0"/>
            </a:br>
            <a:r>
              <a:rPr lang="en-US" altLang="en-US" sz="2000" dirty="0"/>
              <a:t>   (</a:t>
            </a:r>
            <a:r>
              <a:rPr lang="en-US" altLang="en-US" sz="2000" dirty="0" err="1"/>
              <a:t>i</a:t>
            </a:r>
            <a:r>
              <a:rPr lang="en-US" altLang="en-US" sz="2000" dirty="0"/>
              <a:t>) decrease the savings account; </a:t>
            </a:r>
            <a:br>
              <a:rPr lang="en-US" altLang="en-US" sz="2000" dirty="0"/>
            </a:br>
            <a:r>
              <a:rPr lang="en-US" altLang="en-US" sz="2000" dirty="0"/>
              <a:t>   (ii) increase the </a:t>
            </a:r>
            <a:r>
              <a:rPr lang="en-AU" altLang="en-US" sz="2000" dirty="0"/>
              <a:t>cheque</a:t>
            </a:r>
            <a:r>
              <a:rPr lang="en-US" altLang="en-US" sz="2000" dirty="0"/>
              <a:t> account; and</a:t>
            </a:r>
            <a:br>
              <a:rPr lang="en-US" altLang="en-US" sz="2000" dirty="0"/>
            </a:br>
            <a:r>
              <a:rPr lang="en-US" altLang="en-US" sz="2000" dirty="0"/>
              <a:t>   (iii) record the transaction in the transaction log. </a:t>
            </a:r>
          </a:p>
          <a:p>
            <a:pPr eaLnBrk="1" hangingPunct="1">
              <a:lnSpc>
                <a:spcPct val="80000"/>
              </a:lnSpc>
              <a:spcBef>
                <a:spcPct val="50000"/>
              </a:spcBef>
              <a:buSzPct val="70000"/>
              <a:buFont typeface="Wingdings" panose="05000000000000000000" pitchFamily="2" charset="2"/>
              <a:buChar char="v"/>
            </a:pPr>
            <a:r>
              <a:rPr lang="en-US" altLang="en-US" sz="2200" dirty="0"/>
              <a:t>The system must guarantee that all three operations are performed to maintain the accounts in proper balance. When something prevents one of the operations in the transaction from execution properly, all other operations of the transaction must be undone.</a:t>
            </a:r>
          </a:p>
        </p:txBody>
      </p:sp>
      <p:sp>
        <p:nvSpPr>
          <p:cNvPr id="36869" name="Footer Placeholder 4"/>
          <p:cNvSpPr txBox="1">
            <a:spLocks/>
          </p:cNvSpPr>
          <p:nvPr/>
        </p:nvSpPr>
        <p:spPr bwMode="auto">
          <a:xfrm>
            <a:off x="-3175" y="6450013"/>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4038" y="981075"/>
            <a:ext cx="8229600" cy="571500"/>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(3)</a:t>
            </a:r>
            <a:endParaRPr lang="en-GB" altLang="en-US" sz="3600" b="1" smtClean="0">
              <a:solidFill>
                <a:schemeClr val="tx1"/>
              </a:solidFill>
              <a:latin typeface="Arial" panose="020B0604020202020204" pitchFamily="34" charset="0"/>
              <a:cs typeface="Arial" panose="020B0604020202020204" pitchFamily="34" charset="0"/>
            </a:endParaRPr>
          </a:p>
        </p:txBody>
      </p:sp>
      <p:sp>
        <p:nvSpPr>
          <p:cNvPr id="37891" name="Slide Number Placeholder 4"/>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5AE04798-979D-4C1E-967F-BA2BDA097C95}" type="slidenum">
              <a:rPr lang="en-AU" altLang="en-US" sz="1800"/>
              <a:pPr eaLnBrk="1" hangingPunct="1">
                <a:spcBef>
                  <a:spcPct val="0"/>
                </a:spcBef>
                <a:buFontTx/>
                <a:buNone/>
              </a:pPr>
              <a:t>28</a:t>
            </a:fld>
            <a:endParaRPr lang="en-AU" altLang="en-US" sz="1800"/>
          </a:p>
        </p:txBody>
      </p:sp>
      <p:sp>
        <p:nvSpPr>
          <p:cNvPr id="37892" name="Rectangle 5"/>
          <p:cNvSpPr>
            <a:spLocks noChangeArrowheads="1"/>
          </p:cNvSpPr>
          <p:nvPr/>
        </p:nvSpPr>
        <p:spPr bwMode="auto">
          <a:xfrm>
            <a:off x="468313" y="2276475"/>
            <a:ext cx="7481887"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914400" indent="-45720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371600" indent="-4572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spcBef>
                <a:spcPct val="50000"/>
              </a:spcBef>
              <a:buSzPct val="70000"/>
              <a:buFont typeface="Wingdings" panose="05000000000000000000" pitchFamily="2" charset="2"/>
              <a:buChar char="v"/>
            </a:pPr>
            <a:r>
              <a:rPr lang="en-US" altLang="en-US" sz="3600"/>
              <a:t>Classification of transactions</a:t>
            </a:r>
          </a:p>
          <a:p>
            <a:pPr lvl="1" eaLnBrk="1" hangingPunct="1">
              <a:lnSpc>
                <a:spcPct val="80000"/>
              </a:lnSpc>
              <a:spcBef>
                <a:spcPct val="50000"/>
              </a:spcBef>
              <a:buSzPct val="70000"/>
              <a:buFont typeface="Wingdings" panose="05000000000000000000" pitchFamily="2" charset="2"/>
              <a:buAutoNum type="arabicPeriod"/>
            </a:pPr>
            <a:r>
              <a:rPr lang="en-US" altLang="en-US"/>
              <a:t>Flat transaction </a:t>
            </a:r>
          </a:p>
          <a:p>
            <a:pPr lvl="2" eaLnBrk="1" hangingPunct="1">
              <a:lnSpc>
                <a:spcPct val="80000"/>
              </a:lnSpc>
              <a:spcBef>
                <a:spcPct val="50000"/>
              </a:spcBef>
              <a:buSzPct val="70000"/>
            </a:pPr>
            <a:r>
              <a:rPr lang="en-US" altLang="en-US" sz="2800"/>
              <a:t> </a:t>
            </a:r>
            <a:r>
              <a:rPr lang="en-US" altLang="en-US"/>
              <a:t>Properties of ACID.</a:t>
            </a:r>
          </a:p>
          <a:p>
            <a:pPr lvl="1" eaLnBrk="1" hangingPunct="1">
              <a:lnSpc>
                <a:spcPct val="80000"/>
              </a:lnSpc>
              <a:spcBef>
                <a:spcPct val="50000"/>
              </a:spcBef>
              <a:buSzPct val="70000"/>
              <a:buFont typeface="Wingdings" panose="05000000000000000000" pitchFamily="2" charset="2"/>
              <a:buAutoNum type="arabicPeriod"/>
            </a:pPr>
            <a:r>
              <a:rPr lang="en-US" altLang="en-US"/>
              <a:t>Nested transaction</a:t>
            </a:r>
          </a:p>
          <a:p>
            <a:pPr lvl="1" eaLnBrk="1" hangingPunct="1">
              <a:lnSpc>
                <a:spcPct val="80000"/>
              </a:lnSpc>
              <a:spcBef>
                <a:spcPct val="50000"/>
              </a:spcBef>
              <a:buSzPct val="70000"/>
              <a:buFont typeface="Wingdings" panose="05000000000000000000" pitchFamily="2" charset="2"/>
              <a:buAutoNum type="arabicPeriod"/>
            </a:pPr>
            <a:r>
              <a:rPr lang="en-US" altLang="en-US"/>
              <a:t>Distributed transaction</a:t>
            </a:r>
          </a:p>
        </p:txBody>
      </p:sp>
      <p:sp>
        <p:nvSpPr>
          <p:cNvPr id="37893"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2900" y="1001713"/>
            <a:ext cx="8229600" cy="571500"/>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(4)</a:t>
            </a:r>
            <a:endParaRPr lang="en-GB" altLang="en-US" sz="3600" b="1" smtClean="0">
              <a:solidFill>
                <a:schemeClr val="tx1"/>
              </a:solidFill>
              <a:latin typeface="Arial" panose="020B0604020202020204" pitchFamily="34" charset="0"/>
              <a:cs typeface="Arial" panose="020B0604020202020204" pitchFamily="34" charset="0"/>
            </a:endParaRPr>
          </a:p>
        </p:txBody>
      </p:sp>
      <p:sp>
        <p:nvSpPr>
          <p:cNvPr id="38915" name="Slide Number Placeholder 4"/>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F6B16BD-0BAB-444E-A827-BF10F8E3FC45}" type="slidenum">
              <a:rPr lang="en-AU" altLang="en-US" sz="1800"/>
              <a:pPr eaLnBrk="1" hangingPunct="1">
                <a:spcBef>
                  <a:spcPct val="0"/>
                </a:spcBef>
                <a:buFontTx/>
                <a:buNone/>
              </a:pPr>
              <a:t>29</a:t>
            </a:fld>
            <a:endParaRPr lang="en-AU" altLang="en-US" sz="1800"/>
          </a:p>
        </p:txBody>
      </p:sp>
      <p:sp>
        <p:nvSpPr>
          <p:cNvPr id="38916" name="Rectangle 3"/>
          <p:cNvSpPr>
            <a:spLocks noChangeArrowheads="1"/>
          </p:cNvSpPr>
          <p:nvPr/>
        </p:nvSpPr>
        <p:spPr bwMode="auto">
          <a:xfrm>
            <a:off x="0" y="1916113"/>
            <a:ext cx="891540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914400" indent="-45720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SzPct val="70000"/>
              <a:buFont typeface="Wingdings" panose="05000000000000000000" pitchFamily="2" charset="2"/>
              <a:buChar char="v"/>
            </a:pPr>
            <a:r>
              <a:rPr lang="en-US" altLang="en-US" sz="2800"/>
              <a:t>Characteristic properties of flat transactions (</a:t>
            </a:r>
            <a:r>
              <a:rPr lang="en-US" altLang="en-US" sz="2800">
                <a:solidFill>
                  <a:srgbClr val="0000FF"/>
                </a:solidFill>
              </a:rPr>
              <a:t>ACID</a:t>
            </a:r>
            <a:r>
              <a:rPr lang="en-US" altLang="en-US" sz="2800"/>
              <a:t>)</a:t>
            </a:r>
          </a:p>
          <a:p>
            <a:pPr lvl="1" eaLnBrk="1" hangingPunct="1">
              <a:spcBef>
                <a:spcPct val="50000"/>
              </a:spcBef>
              <a:buSzPct val="70000"/>
              <a:buFont typeface="Wingdings" panose="05000000000000000000" pitchFamily="2" charset="2"/>
              <a:buAutoNum type="arabicPeriod"/>
            </a:pPr>
            <a:r>
              <a:rPr lang="en-US" altLang="en-US" sz="2400" b="1">
                <a:solidFill>
                  <a:srgbClr val="0000FF"/>
                </a:solidFill>
              </a:rPr>
              <a:t>Atomic</a:t>
            </a:r>
            <a:r>
              <a:rPr lang="en-US" altLang="en-US" sz="2400"/>
              <a:t> – To the outside world, the transaction happens indivisibly (</a:t>
            </a:r>
            <a:r>
              <a:rPr lang="en-US" altLang="en-US" sz="2400" i="1">
                <a:solidFill>
                  <a:srgbClr val="7030A0"/>
                </a:solidFill>
              </a:rPr>
              <a:t>all-or-nothing</a:t>
            </a:r>
            <a:r>
              <a:rPr lang="en-US" altLang="en-US" sz="2400"/>
              <a:t>).</a:t>
            </a:r>
          </a:p>
          <a:p>
            <a:pPr lvl="1" eaLnBrk="1" hangingPunct="1">
              <a:spcBef>
                <a:spcPct val="50000"/>
              </a:spcBef>
              <a:buSzPct val="70000"/>
              <a:buFont typeface="Wingdings" panose="05000000000000000000" pitchFamily="2" charset="2"/>
              <a:buAutoNum type="arabicPeriod"/>
            </a:pPr>
            <a:r>
              <a:rPr lang="en-US" altLang="en-US" sz="2400" b="1">
                <a:solidFill>
                  <a:srgbClr val="0000FF"/>
                </a:solidFill>
              </a:rPr>
              <a:t>Consistent</a:t>
            </a:r>
            <a:r>
              <a:rPr lang="en-US" altLang="en-US" sz="2400"/>
              <a:t> – The transaction does not violate system invariants (</a:t>
            </a:r>
            <a:r>
              <a:rPr lang="en-US" altLang="en-US" sz="2400" i="1">
                <a:solidFill>
                  <a:srgbClr val="7030A0"/>
                </a:solidFill>
              </a:rPr>
              <a:t>data integrity</a:t>
            </a:r>
            <a:r>
              <a:rPr lang="en-US" altLang="en-US" sz="2400"/>
              <a:t>).</a:t>
            </a:r>
          </a:p>
          <a:p>
            <a:pPr lvl="1" eaLnBrk="1" hangingPunct="1">
              <a:spcBef>
                <a:spcPct val="50000"/>
              </a:spcBef>
              <a:buSzPct val="70000"/>
              <a:buFont typeface="Wingdings" panose="05000000000000000000" pitchFamily="2" charset="2"/>
              <a:buAutoNum type="arabicPeriod"/>
            </a:pPr>
            <a:r>
              <a:rPr lang="en-US" altLang="en-US" sz="2400" b="1">
                <a:solidFill>
                  <a:srgbClr val="0000FF"/>
                </a:solidFill>
              </a:rPr>
              <a:t>Isolated</a:t>
            </a:r>
            <a:r>
              <a:rPr lang="en-US" altLang="en-US" sz="2400"/>
              <a:t> (or </a:t>
            </a:r>
            <a:r>
              <a:rPr lang="en-US" altLang="en-US" sz="2400" i="1">
                <a:solidFill>
                  <a:srgbClr val="00B0F0"/>
                </a:solidFill>
              </a:rPr>
              <a:t>serializable</a:t>
            </a:r>
            <a:r>
              <a:rPr lang="en-US" altLang="en-US" sz="2400"/>
              <a:t>) – Concurrent transactions do not interfere with each other (</a:t>
            </a:r>
            <a:r>
              <a:rPr lang="en-US" altLang="en-US" sz="2400">
                <a:solidFill>
                  <a:srgbClr val="7030A0"/>
                </a:solidFill>
              </a:rPr>
              <a:t>transaction ordering</a:t>
            </a:r>
            <a:r>
              <a:rPr lang="en-US" altLang="en-US" sz="2400"/>
              <a:t>).</a:t>
            </a:r>
          </a:p>
          <a:p>
            <a:pPr lvl="1" eaLnBrk="1" hangingPunct="1">
              <a:spcBef>
                <a:spcPct val="50000"/>
              </a:spcBef>
              <a:buSzPct val="70000"/>
              <a:buFont typeface="Wingdings" panose="05000000000000000000" pitchFamily="2" charset="2"/>
              <a:buAutoNum type="arabicPeriod"/>
            </a:pPr>
            <a:r>
              <a:rPr lang="en-US" altLang="en-US" sz="2400" b="1">
                <a:solidFill>
                  <a:srgbClr val="0000FF"/>
                </a:solidFill>
              </a:rPr>
              <a:t>Durable</a:t>
            </a:r>
            <a:r>
              <a:rPr lang="en-US" altLang="en-US" sz="2400"/>
              <a:t>: – Once a transaction commits, the changes are permanent (</a:t>
            </a:r>
            <a:r>
              <a:rPr lang="en-US" altLang="en-US" sz="2400">
                <a:solidFill>
                  <a:srgbClr val="7030A0"/>
                </a:solidFill>
              </a:rPr>
              <a:t>nonreversible</a:t>
            </a:r>
            <a:r>
              <a:rPr lang="en-US" altLang="en-US" sz="2400"/>
              <a:t>).</a:t>
            </a:r>
            <a:endParaRPr lang="en-US" altLang="en-US" sz="2000">
              <a:solidFill>
                <a:srgbClr val="FFFF00"/>
              </a:solidFill>
            </a:endParaRPr>
          </a:p>
        </p:txBody>
      </p:sp>
      <p:sp>
        <p:nvSpPr>
          <p:cNvPr id="38917"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908050"/>
            <a:ext cx="7772400" cy="685800"/>
          </a:xfrm>
        </p:spPr>
        <p:txBody>
          <a:bodyPr/>
          <a:lstStyle/>
          <a:p>
            <a:pPr eaLnBrk="1" hangingPunct="1"/>
            <a:r>
              <a:rPr lang="en-AU" altLang="en-US" sz="3900" b="1" smtClean="0">
                <a:solidFill>
                  <a:schemeClr val="tx1"/>
                </a:solidFill>
                <a:latin typeface="Arial" panose="020B0604020202020204" pitchFamily="34" charset="0"/>
                <a:cs typeface="Arial" panose="020B0604020202020204" pitchFamily="34" charset="0"/>
              </a:rPr>
              <a:t>Introduction (1)</a:t>
            </a:r>
          </a:p>
        </p:txBody>
      </p:sp>
      <p:sp>
        <p:nvSpPr>
          <p:cNvPr id="7171" name="Rectangle 3"/>
          <p:cNvSpPr>
            <a:spLocks noGrp="1" noChangeArrowheads="1"/>
          </p:cNvSpPr>
          <p:nvPr>
            <p:ph idx="1"/>
          </p:nvPr>
        </p:nvSpPr>
        <p:spPr>
          <a:xfrm>
            <a:off x="107950" y="2133600"/>
            <a:ext cx="8686800" cy="3868738"/>
          </a:xfrm>
        </p:spPr>
        <p:txBody>
          <a:bodyPr/>
          <a:lstStyle/>
          <a:p>
            <a:pPr marL="609600" indent="-609600" eaLnBrk="1" hangingPunct="1"/>
            <a:r>
              <a:rPr lang="en-AU" altLang="en-US" b="1" smtClean="0">
                <a:solidFill>
                  <a:srgbClr val="FF3300"/>
                </a:solidFill>
                <a:latin typeface="Arial Narrow" panose="020B0606020202030204" pitchFamily="34" charset="0"/>
              </a:rPr>
              <a:t>Synchronization</a:t>
            </a:r>
            <a:r>
              <a:rPr lang="en-AU" altLang="en-US" smtClean="0">
                <a:latin typeface="Arial Narrow" panose="020B0606020202030204" pitchFamily="34" charset="0"/>
              </a:rPr>
              <a:t> ensures that multiple processes do not simultaneously access a shared resource </a:t>
            </a:r>
          </a:p>
          <a:p>
            <a:pPr marL="1009650" lvl="1" indent="-609600" eaLnBrk="1" hangingPunct="1"/>
            <a:r>
              <a:rPr lang="en-AU" altLang="en-US" smtClean="0">
                <a:latin typeface="Arial Narrow" panose="020B0606020202030204" pitchFamily="34" charset="0"/>
              </a:rPr>
              <a:t>Strongly related to </a:t>
            </a:r>
            <a:r>
              <a:rPr lang="en-AU" altLang="en-US" b="1" smtClean="0">
                <a:solidFill>
                  <a:srgbClr val="0000FF"/>
                </a:solidFill>
                <a:latin typeface="Arial Narrow" panose="020B0606020202030204" pitchFamily="34" charset="0"/>
              </a:rPr>
              <a:t>communications</a:t>
            </a:r>
            <a:r>
              <a:rPr lang="en-AU" altLang="en-US" smtClean="0">
                <a:latin typeface="Arial Narrow" panose="020B0606020202030204" pitchFamily="34" charset="0"/>
              </a:rPr>
              <a:t> between </a:t>
            </a:r>
            <a:r>
              <a:rPr lang="en-AU" altLang="en-US" b="1" smtClean="0">
                <a:solidFill>
                  <a:srgbClr val="0000FF"/>
                </a:solidFill>
                <a:latin typeface="Arial Narrow" panose="020B0606020202030204" pitchFamily="34" charset="0"/>
              </a:rPr>
              <a:t>processes,</a:t>
            </a:r>
            <a:r>
              <a:rPr lang="en-AU" altLang="en-US" b="1" smtClean="0">
                <a:solidFill>
                  <a:srgbClr val="FFFF00"/>
                </a:solidFill>
                <a:latin typeface="Arial Narrow" panose="020B0606020202030204" pitchFamily="34" charset="0"/>
              </a:rPr>
              <a:t> </a:t>
            </a:r>
            <a:r>
              <a:rPr lang="en-AU" altLang="en-US" smtClean="0">
                <a:latin typeface="Arial Narrow" panose="020B0606020202030204" pitchFamily="34" charset="0"/>
              </a:rPr>
              <a:t>e.g., how processes in distributed systems cooperate and synchronize</a:t>
            </a:r>
            <a:r>
              <a:rPr lang="en-US" altLang="en-US" smtClean="0">
                <a:latin typeface="Arial Narrow" panose="020B0606020202030204" pitchFamily="34" charset="0"/>
              </a:rPr>
              <a:t>.</a:t>
            </a:r>
          </a:p>
          <a:p>
            <a:pPr marL="1009650" lvl="1" indent="-609600" eaLnBrk="1" hangingPunct="1"/>
            <a:r>
              <a:rPr lang="en-AU" altLang="en-US" smtClean="0">
                <a:latin typeface="Arial Narrow" panose="020B0606020202030204" pitchFamily="34" charset="0"/>
              </a:rPr>
              <a:t>Cooperation is partly supported by means of </a:t>
            </a:r>
            <a:r>
              <a:rPr lang="en-AU" altLang="en-US" b="1" smtClean="0">
                <a:solidFill>
                  <a:srgbClr val="0000FF"/>
                </a:solidFill>
                <a:latin typeface="Arial Narrow" panose="020B0606020202030204" pitchFamily="34" charset="0"/>
              </a:rPr>
              <a:t>naming services</a:t>
            </a:r>
            <a:r>
              <a:rPr lang="en-AU" altLang="en-US" smtClean="0">
                <a:latin typeface="Arial Narrow" panose="020B0606020202030204" pitchFamily="34" charset="0"/>
              </a:rPr>
              <a:t>, which allows processes to share entities or resources in distributed systems.</a:t>
            </a:r>
          </a:p>
        </p:txBody>
      </p:sp>
      <p:sp>
        <p:nvSpPr>
          <p:cNvPr id="7172" name="Slide Number Placeholder 5"/>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459F62AD-1BB4-4D73-A005-F6AF2ACEA312}" type="slidenum">
              <a:rPr lang="en-AU" altLang="en-US" sz="1800"/>
              <a:pPr eaLnBrk="1" hangingPunct="1">
                <a:spcBef>
                  <a:spcPct val="0"/>
                </a:spcBef>
                <a:buFontTx/>
                <a:buNone/>
              </a:pPr>
              <a:t>3</a:t>
            </a:fld>
            <a:endParaRPr lang="en-AU" altLang="en-US" sz="1800"/>
          </a:p>
        </p:txBody>
      </p:sp>
      <p:sp>
        <p:nvSpPr>
          <p:cNvPr id="7173"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8888" y="3500438"/>
            <a:ext cx="6769100" cy="27368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39939" name="Title 1"/>
          <p:cNvSpPr>
            <a:spLocks noGrp="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(5)</a:t>
            </a:r>
            <a:endParaRPr lang="en-AU" altLang="en-US" sz="3600" smtClean="0">
              <a:latin typeface="Arial" panose="020B0604020202020204" pitchFamily="34" charset="0"/>
              <a:cs typeface="Arial" panose="020B0604020202020204" pitchFamily="34" charset="0"/>
            </a:endParaRPr>
          </a:p>
        </p:txBody>
      </p:sp>
      <p:sp>
        <p:nvSpPr>
          <p:cNvPr id="3" name="Rectangle 3"/>
          <p:cNvSpPr txBox="1">
            <a:spLocks noChangeArrowheads="1"/>
          </p:cNvSpPr>
          <p:nvPr/>
        </p:nvSpPr>
        <p:spPr>
          <a:xfrm>
            <a:off x="250825" y="1916113"/>
            <a:ext cx="8534400" cy="144145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1" fontAlgn="base" hangingPunct="1">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marL="609600" indent="-609600">
              <a:lnSpc>
                <a:spcPct val="90000"/>
              </a:lnSpc>
              <a:spcBef>
                <a:spcPct val="50000"/>
              </a:spcBef>
              <a:buSzPct val="70000"/>
              <a:buFont typeface="Wingdings" panose="05000000000000000000" pitchFamily="2" charset="2"/>
              <a:buNone/>
              <a:defRPr/>
            </a:pPr>
            <a:r>
              <a:rPr lang="en-US" altLang="en-US" sz="2400" kern="0" dirty="0" smtClean="0"/>
              <a:t>Example 6.9: flight reservation </a:t>
            </a:r>
          </a:p>
          <a:p>
            <a:pPr marL="609600" indent="-609600" algn="ctr">
              <a:lnSpc>
                <a:spcPct val="90000"/>
              </a:lnSpc>
              <a:spcBef>
                <a:spcPct val="50000"/>
              </a:spcBef>
              <a:buSzPct val="70000"/>
              <a:buFont typeface="Wingdings" panose="05000000000000000000" pitchFamily="2" charset="2"/>
              <a:buNone/>
              <a:defRPr/>
            </a:pPr>
            <a:r>
              <a:rPr lang="en-US" altLang="en-US" sz="2400" kern="0" dirty="0" smtClean="0"/>
              <a:t>(</a:t>
            </a:r>
            <a:r>
              <a:rPr lang="en-US" altLang="en-US" sz="2200" kern="0" dirty="0" err="1" smtClean="0"/>
              <a:t>Perth</a:t>
            </a:r>
            <a:r>
              <a:rPr lang="en-US" altLang="en-US" sz="2200" kern="0" dirty="0" err="1" smtClean="0">
                <a:sym typeface="Symbol" panose="05050102010706020507" pitchFamily="18" charset="2"/>
              </a:rPr>
              <a:t>Singapore</a:t>
            </a:r>
            <a:r>
              <a:rPr lang="en-US" altLang="en-US" sz="2200" kern="0" dirty="0" smtClean="0">
                <a:sym typeface="Symbol" panose="05050102010706020507" pitchFamily="18" charset="2"/>
              </a:rPr>
              <a:t> Frankfort London)</a:t>
            </a:r>
            <a:endParaRPr lang="en-US" altLang="en-US" sz="2200" kern="0" dirty="0" smtClean="0"/>
          </a:p>
          <a:p>
            <a:pPr marL="990600" lvl="1" indent="-533400">
              <a:lnSpc>
                <a:spcPct val="90000"/>
              </a:lnSpc>
              <a:spcBef>
                <a:spcPct val="50000"/>
              </a:spcBef>
              <a:buSzPct val="70000"/>
              <a:buFont typeface="Wingdings" panose="05000000000000000000" pitchFamily="2" charset="2"/>
              <a:buAutoNum type="arabicPeriod"/>
              <a:defRPr/>
            </a:pPr>
            <a:r>
              <a:rPr lang="en-US" altLang="en-US" sz="2200" kern="0" dirty="0" smtClean="0"/>
              <a:t>Primitives to carry out transactions</a:t>
            </a:r>
          </a:p>
        </p:txBody>
      </p:sp>
      <p:graphicFrame>
        <p:nvGraphicFramePr>
          <p:cNvPr id="4" name="Group 6"/>
          <p:cNvGraphicFramePr>
            <a:graphicFrameLocks noGrp="1"/>
          </p:cNvGraphicFramePr>
          <p:nvPr/>
        </p:nvGraphicFramePr>
        <p:xfrm>
          <a:off x="1258888" y="3517900"/>
          <a:ext cx="6769100" cy="2736850"/>
        </p:xfrm>
        <a:graphic>
          <a:graphicData uri="http://schemas.openxmlformats.org/drawingml/2006/table">
            <a:tbl>
              <a:tblPr/>
              <a:tblGrid>
                <a:gridCol w="2399954">
                  <a:extLst>
                    <a:ext uri="{9D8B030D-6E8A-4147-A177-3AD203B41FA5}">
                      <a16:colId xmlns:a16="http://schemas.microsoft.com/office/drawing/2014/main" val="20000"/>
                    </a:ext>
                  </a:extLst>
                </a:gridCol>
                <a:gridCol w="4369146">
                  <a:extLst>
                    <a:ext uri="{9D8B030D-6E8A-4147-A177-3AD203B41FA5}">
                      <a16:colId xmlns:a16="http://schemas.microsoft.com/office/drawing/2014/main" val="20001"/>
                    </a:ext>
                  </a:extLst>
                </a:gridCol>
              </a:tblGrid>
              <a:tr h="34854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Primitive</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Description</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5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BEGIN_TRANSACTION</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Make the start of a transaction</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0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END_TRANSACTION</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Terminate the transaction and try to commit</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85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ABORT_TRANSACTION</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Kill the transaction and restore the old values</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0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READ</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Read data from a file, a table, or otherwise</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70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WRITE</a:t>
                      </a:r>
                    </a:p>
                  </a:txBody>
                  <a:tcPr marL="91444" marR="91444"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Write data to a file, a table, or otherwise</a:t>
                      </a:r>
                    </a:p>
                  </a:txBody>
                  <a:tcPr marL="91444" marR="91444"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64"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39965"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28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0" y="3559175"/>
            <a:ext cx="3455988" cy="1709738"/>
          </a:xfrm>
          <a:prstGeom prst="rect">
            <a:avLst/>
          </a:prstGeom>
          <a:gradFill>
            <a:gsLst>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7" name="Rectangle 6"/>
          <p:cNvSpPr/>
          <p:nvPr/>
        </p:nvSpPr>
        <p:spPr>
          <a:xfrm>
            <a:off x="1331913" y="3573463"/>
            <a:ext cx="3095625" cy="1709737"/>
          </a:xfrm>
          <a:prstGeom prst="rect">
            <a:avLst/>
          </a:prstGeom>
          <a:gradFill>
            <a:gsLst>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40964" name="Title 1"/>
          <p:cNvSpPr>
            <a:spLocks noGrp="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(6)</a:t>
            </a:r>
            <a:endParaRPr lang="en-AU" altLang="en-US" sz="3600" smtClean="0">
              <a:latin typeface="Arial" panose="020B0604020202020204" pitchFamily="34" charset="0"/>
              <a:cs typeface="Arial" panose="020B0604020202020204" pitchFamily="34" charset="0"/>
            </a:endParaRPr>
          </a:p>
        </p:txBody>
      </p:sp>
      <p:sp>
        <p:nvSpPr>
          <p:cNvPr id="4" name="Rectangle 3"/>
          <p:cNvSpPr txBox="1">
            <a:spLocks noChangeArrowheads="1"/>
          </p:cNvSpPr>
          <p:nvPr/>
        </p:nvSpPr>
        <p:spPr>
          <a:xfrm>
            <a:off x="200025" y="1866900"/>
            <a:ext cx="8353425" cy="20066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1" fontAlgn="base" hangingPunct="1">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marL="609600" indent="-609600">
              <a:lnSpc>
                <a:spcPct val="80000"/>
              </a:lnSpc>
              <a:spcBef>
                <a:spcPct val="50000"/>
              </a:spcBef>
              <a:buSzPct val="70000"/>
              <a:buFont typeface="Wingdings" panose="05000000000000000000" pitchFamily="2" charset="2"/>
              <a:buNone/>
              <a:defRPr/>
            </a:pPr>
            <a:r>
              <a:rPr lang="en-US" altLang="en-US" sz="2400" kern="0" dirty="0" smtClean="0">
                <a:solidFill>
                  <a:schemeClr val="bg1">
                    <a:lumMod val="50000"/>
                  </a:schemeClr>
                </a:solidFill>
              </a:rPr>
              <a:t>Example 6.9: flight reservation (</a:t>
            </a:r>
            <a:r>
              <a:rPr lang="en-US" altLang="en-US" sz="2000" i="1" kern="0" dirty="0" err="1" smtClean="0">
                <a:solidFill>
                  <a:schemeClr val="bg1">
                    <a:lumMod val="50000"/>
                  </a:schemeClr>
                </a:solidFill>
              </a:rPr>
              <a:t>cont</a:t>
            </a:r>
            <a:r>
              <a:rPr lang="en-US" altLang="en-US" sz="2400" kern="0" dirty="0" smtClean="0">
                <a:solidFill>
                  <a:schemeClr val="bg1">
                    <a:lumMod val="50000"/>
                  </a:schemeClr>
                </a:solidFill>
              </a:rPr>
              <a:t>…)</a:t>
            </a:r>
          </a:p>
          <a:p>
            <a:pPr marL="609600" indent="-609600" algn="ctr">
              <a:lnSpc>
                <a:spcPct val="80000"/>
              </a:lnSpc>
              <a:spcBef>
                <a:spcPct val="50000"/>
              </a:spcBef>
              <a:buSzPct val="70000"/>
              <a:buFont typeface="Wingdings" panose="05000000000000000000" pitchFamily="2" charset="2"/>
              <a:buNone/>
              <a:defRPr/>
            </a:pPr>
            <a:r>
              <a:rPr lang="en-US" altLang="en-US" sz="2000" kern="0" dirty="0" smtClean="0">
                <a:solidFill>
                  <a:schemeClr val="bg1">
                    <a:lumMod val="50000"/>
                  </a:schemeClr>
                </a:solidFill>
              </a:rPr>
              <a:t>(</a:t>
            </a:r>
            <a:r>
              <a:rPr lang="en-US" altLang="en-US" sz="2000" kern="0" dirty="0" err="1" smtClean="0">
                <a:solidFill>
                  <a:schemeClr val="bg1">
                    <a:lumMod val="50000"/>
                  </a:schemeClr>
                </a:solidFill>
              </a:rPr>
              <a:t>Perth</a:t>
            </a:r>
            <a:r>
              <a:rPr lang="en-US" altLang="en-US" sz="2000" kern="0" dirty="0" err="1" smtClean="0">
                <a:solidFill>
                  <a:schemeClr val="bg1">
                    <a:lumMod val="50000"/>
                  </a:schemeClr>
                </a:solidFill>
                <a:sym typeface="Symbol" panose="05050102010706020507" pitchFamily="18" charset="2"/>
              </a:rPr>
              <a:t>Singapore</a:t>
            </a:r>
            <a:r>
              <a:rPr lang="en-US" altLang="en-US" sz="2000" kern="0" dirty="0" smtClean="0">
                <a:solidFill>
                  <a:schemeClr val="bg1">
                    <a:lumMod val="50000"/>
                  </a:schemeClr>
                </a:solidFill>
                <a:sym typeface="Symbol" panose="05050102010706020507" pitchFamily="18" charset="2"/>
              </a:rPr>
              <a:t> Frankfort London)</a:t>
            </a:r>
            <a:endParaRPr lang="en-US" altLang="en-US" sz="2000" kern="0" dirty="0" smtClean="0">
              <a:solidFill>
                <a:schemeClr val="bg1">
                  <a:lumMod val="50000"/>
                </a:schemeClr>
              </a:solidFill>
            </a:endParaRPr>
          </a:p>
          <a:p>
            <a:pPr marL="990600" lvl="1" indent="-533400">
              <a:lnSpc>
                <a:spcPct val="80000"/>
              </a:lnSpc>
              <a:spcBef>
                <a:spcPct val="50000"/>
              </a:spcBef>
              <a:buSzPct val="70000"/>
              <a:buFont typeface="Wingdings" panose="05000000000000000000" pitchFamily="2" charset="2"/>
              <a:buAutoNum type="arabicPeriod" startAt="2"/>
              <a:defRPr/>
            </a:pPr>
            <a:r>
              <a:rPr lang="en-US" altLang="en-US" sz="2400" kern="0" dirty="0" smtClean="0"/>
              <a:t>Transactions </a:t>
            </a:r>
          </a:p>
          <a:p>
            <a:pPr marL="990600" lvl="1" indent="-533400">
              <a:lnSpc>
                <a:spcPct val="80000"/>
              </a:lnSpc>
              <a:spcBef>
                <a:spcPct val="50000"/>
              </a:spcBef>
              <a:buSzPct val="70000"/>
              <a:buFont typeface="Wingdings" panose="05000000000000000000" pitchFamily="2" charset="2"/>
              <a:buNone/>
              <a:defRPr/>
            </a:pPr>
            <a:r>
              <a:rPr lang="en-US" altLang="en-US" sz="2000" kern="0" dirty="0" smtClean="0"/>
              <a:t>A: transaction commits                  B: transaction aborts</a:t>
            </a:r>
          </a:p>
        </p:txBody>
      </p:sp>
      <p:graphicFrame>
        <p:nvGraphicFramePr>
          <p:cNvPr id="5" name="Group 40"/>
          <p:cNvGraphicFramePr>
            <a:graphicFrameLocks noGrp="1"/>
          </p:cNvGraphicFramePr>
          <p:nvPr/>
        </p:nvGraphicFramePr>
        <p:xfrm>
          <a:off x="1328738" y="3665538"/>
          <a:ext cx="7343775" cy="1603375"/>
        </p:xfrm>
        <a:graphic>
          <a:graphicData uri="http://schemas.openxmlformats.org/drawingml/2006/table">
            <a:tbl>
              <a:tblPr/>
              <a:tblGrid>
                <a:gridCol w="3272170">
                  <a:extLst>
                    <a:ext uri="{9D8B030D-6E8A-4147-A177-3AD203B41FA5}">
                      <a16:colId xmlns:a16="http://schemas.microsoft.com/office/drawing/2014/main" val="20000"/>
                    </a:ext>
                  </a:extLst>
                </a:gridCol>
                <a:gridCol w="4071605">
                  <a:extLst>
                    <a:ext uri="{9D8B030D-6E8A-4147-A177-3AD203B41FA5}">
                      <a16:colId xmlns:a16="http://schemas.microsoft.com/office/drawing/2014/main" val="20001"/>
                    </a:ext>
                  </a:extLst>
                </a:gridCol>
              </a:tblGrid>
              <a:tr h="1603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BEGIN_TRANSACTION</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Perth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Singapore;</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Singapore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Frankfort;</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Frankfort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London;</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END_TRANSACTION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               (A)</a:t>
                      </a:r>
                    </a:p>
                  </a:txBody>
                  <a:tcPr marL="91427" marR="91427" marT="45724" marB="4572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BEGIN_TRANSACTION</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Perth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Singapore;</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Singapore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Frankfort;</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reserve Frankfort </a:t>
                      </a:r>
                      <a:r>
                        <a:rPr kumimoji="0" lang="en-US" sz="1600" b="0" i="0" u="none" strike="noStrike" cap="none" normalizeH="0" baseline="0" dirty="0" smtClean="0">
                          <a:ln>
                            <a:noFill/>
                          </a:ln>
                          <a:solidFill>
                            <a:schemeClr val="tx1"/>
                          </a:solidFill>
                          <a:effectLst/>
                          <a:latin typeface="Arial"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cs typeface="Arial" charset="0"/>
                        </a:rPr>
                        <a:t> London </a:t>
                      </a:r>
                      <a:r>
                        <a:rPr kumimoji="0" lang="en-US" sz="1600" b="0" i="0" u="none" strike="noStrike" cap="none" normalizeH="0" baseline="0" dirty="0" smtClean="0">
                          <a:ln>
                            <a:noFill/>
                          </a:ln>
                          <a:solidFill>
                            <a:srgbClr val="FF0000"/>
                          </a:solidFill>
                          <a:effectLst/>
                          <a:latin typeface="Arial" charset="0"/>
                          <a:cs typeface="Arial" charset="0"/>
                        </a:rPr>
                        <a:t>full </a:t>
                      </a:r>
                      <a:r>
                        <a:rPr kumimoji="0" lang="en-US" sz="1600" b="0" i="0" u="none" strike="noStrike" cap="none" normalizeH="0" baseline="0" dirty="0" smtClean="0">
                          <a:ln>
                            <a:noFill/>
                          </a:ln>
                          <a:solidFill>
                            <a:schemeClr val="tx1"/>
                          </a:solidFill>
                          <a:effectLst/>
                          <a:latin typeface="Arial" charset="0"/>
                          <a:cs typeface="Arial" charset="0"/>
                        </a:rPr>
                        <a:t>=&gt;</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ABORT_TRANSACTION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                         (B)</a:t>
                      </a:r>
                    </a:p>
                  </a:txBody>
                  <a:tcPr marL="91427" marR="91427" marT="45724" marB="4572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Text Box 41"/>
          <p:cNvSpPr txBox="1">
            <a:spLocks noChangeArrowheads="1"/>
          </p:cNvSpPr>
          <p:nvPr/>
        </p:nvSpPr>
        <p:spPr bwMode="auto">
          <a:xfrm>
            <a:off x="381000" y="5283200"/>
            <a:ext cx="8902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defRPr/>
            </a:pPr>
            <a:r>
              <a:rPr lang="en-AU" altLang="en-US" sz="2400" dirty="0" smtClean="0">
                <a:latin typeface="Times New Roman" panose="02020603050405020304" pitchFamily="18" charset="0"/>
              </a:rPr>
              <a:t> </a:t>
            </a:r>
            <a:r>
              <a:rPr lang="en-AU" altLang="en-US" sz="2400" b="1" dirty="0" smtClean="0">
                <a:latin typeface="+mn-lt"/>
              </a:rPr>
              <a:t>Weakness of flat transactions</a:t>
            </a:r>
          </a:p>
          <a:p>
            <a:pPr lvl="1" eaLnBrk="1" hangingPunct="1">
              <a:defRPr/>
            </a:pPr>
            <a:r>
              <a:rPr lang="en-AU" altLang="en-US" sz="2400" dirty="0" smtClean="0">
                <a:latin typeface="+mn-lt"/>
              </a:rPr>
              <a:t>Flat transactions do not allow partial results to be committed</a:t>
            </a:r>
            <a:r>
              <a:rPr lang="en-AU" altLang="en-US" sz="2400" dirty="0" smtClean="0">
                <a:latin typeface="Times New Roman" panose="02020603050405020304" pitchFamily="18" charset="0"/>
              </a:rPr>
              <a:t>.</a:t>
            </a:r>
          </a:p>
        </p:txBody>
      </p:sp>
      <p:sp>
        <p:nvSpPr>
          <p:cNvPr id="40970"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0971"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29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827088" y="3716338"/>
            <a:ext cx="7345362" cy="23050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p>
        </p:txBody>
      </p:sp>
      <p:sp>
        <p:nvSpPr>
          <p:cNvPr id="41987" name="Title 1"/>
          <p:cNvSpPr>
            <a:spLocks noGrp="1"/>
          </p:cNvSpPr>
          <p:nvPr>
            <p:ph type="title"/>
          </p:nvPr>
        </p:nvSpPr>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(7)</a:t>
            </a:r>
            <a:endParaRPr lang="en-AU" altLang="en-US" sz="3600" smtClean="0">
              <a:latin typeface="Arial" panose="020B0604020202020204" pitchFamily="34" charset="0"/>
              <a:cs typeface="Arial" panose="020B0604020202020204" pitchFamily="34" charset="0"/>
            </a:endParaRPr>
          </a:p>
        </p:txBody>
      </p:sp>
      <p:sp>
        <p:nvSpPr>
          <p:cNvPr id="3" name="Rectangle 3"/>
          <p:cNvSpPr txBox="1">
            <a:spLocks noChangeArrowheads="1"/>
          </p:cNvSpPr>
          <p:nvPr/>
        </p:nvSpPr>
        <p:spPr>
          <a:xfrm>
            <a:off x="250825" y="1844675"/>
            <a:ext cx="8610600" cy="215741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1" fontAlgn="base" hangingPunct="1">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a:lnSpc>
                <a:spcPct val="80000"/>
              </a:lnSpc>
              <a:spcBef>
                <a:spcPct val="50000"/>
              </a:spcBef>
              <a:buSzPct val="70000"/>
              <a:buFont typeface="Wingdings" panose="05000000000000000000" pitchFamily="2" charset="2"/>
              <a:buChar char="v"/>
              <a:defRPr/>
            </a:pPr>
            <a:r>
              <a:rPr lang="en-US" altLang="en-US" sz="2800" kern="0" dirty="0" smtClean="0">
                <a:latin typeface="Arial Narrow" panose="020B0606020202030204" pitchFamily="34" charset="0"/>
              </a:rPr>
              <a:t>Nested transactions</a:t>
            </a:r>
          </a:p>
          <a:p>
            <a:pPr lvl="1">
              <a:lnSpc>
                <a:spcPct val="80000"/>
              </a:lnSpc>
              <a:spcBef>
                <a:spcPct val="50000"/>
              </a:spcBef>
              <a:buSzPct val="70000"/>
              <a:buFont typeface="Wingdings" panose="05000000000000000000" pitchFamily="2" charset="2"/>
              <a:buChar char="v"/>
              <a:defRPr/>
            </a:pPr>
            <a:r>
              <a:rPr lang="en-US" altLang="en-US" sz="2400" kern="0" dirty="0" smtClean="0">
                <a:latin typeface="Arial Narrow" panose="020B0606020202030204" pitchFamily="34" charset="0"/>
              </a:rPr>
              <a:t>Constructed from a number of sub-transactions. </a:t>
            </a:r>
          </a:p>
          <a:p>
            <a:pPr lvl="2">
              <a:lnSpc>
                <a:spcPct val="80000"/>
              </a:lnSpc>
              <a:spcBef>
                <a:spcPct val="50000"/>
              </a:spcBef>
              <a:buSzPct val="70000"/>
              <a:buFont typeface="Wingdings" panose="05000000000000000000" pitchFamily="2" charset="2"/>
              <a:buChar char="v"/>
              <a:defRPr/>
            </a:pPr>
            <a:r>
              <a:rPr lang="en-US" altLang="en-US" sz="2100" kern="0" dirty="0" smtClean="0">
                <a:latin typeface="Arial Narrow" panose="020B0606020202030204" pitchFamily="34" charset="0"/>
              </a:rPr>
              <a:t>The higher-level transaction is called a </a:t>
            </a:r>
            <a:r>
              <a:rPr lang="en-US" altLang="en-US" sz="2100" i="1" kern="0" dirty="0" smtClean="0">
                <a:latin typeface="Arial Narrow" panose="020B0606020202030204" pitchFamily="34" charset="0"/>
              </a:rPr>
              <a:t>parent transaction</a:t>
            </a:r>
            <a:r>
              <a:rPr lang="en-US" altLang="en-US" sz="2100" kern="0" dirty="0" smtClean="0">
                <a:latin typeface="Arial Narrow" panose="020B0606020202030204" pitchFamily="34" charset="0"/>
              </a:rPr>
              <a:t> of the transactions on next level, and thus all </a:t>
            </a:r>
            <a:r>
              <a:rPr lang="en-US" altLang="en-US" sz="2100" kern="0" dirty="0" err="1" smtClean="0">
                <a:latin typeface="Arial Narrow" panose="020B0606020202030204" pitchFamily="34" charset="0"/>
              </a:rPr>
              <a:t>subtransactions</a:t>
            </a:r>
            <a:r>
              <a:rPr lang="en-US" altLang="en-US" sz="2100" kern="0" dirty="0" smtClean="0">
                <a:latin typeface="Arial Narrow" panose="020B0606020202030204" pitchFamily="34" charset="0"/>
              </a:rPr>
              <a:t> are called </a:t>
            </a:r>
            <a:r>
              <a:rPr lang="en-US" altLang="en-US" sz="2100" i="1" kern="0" dirty="0" smtClean="0">
                <a:latin typeface="Arial Narrow" panose="020B0606020202030204" pitchFamily="34" charset="0"/>
              </a:rPr>
              <a:t>child</a:t>
            </a:r>
            <a:r>
              <a:rPr lang="en-US" altLang="en-US" sz="2100" kern="0" dirty="0" smtClean="0">
                <a:latin typeface="Arial Narrow" panose="020B0606020202030204" pitchFamily="34" charset="0"/>
              </a:rPr>
              <a:t> transactions (T1, T2, T12, T211).</a:t>
            </a:r>
          </a:p>
        </p:txBody>
      </p:sp>
      <p:grpSp>
        <p:nvGrpSpPr>
          <p:cNvPr id="41989" name="Group 5"/>
          <p:cNvGrpSpPr>
            <a:grpSpLocks/>
          </p:cNvGrpSpPr>
          <p:nvPr/>
        </p:nvGrpSpPr>
        <p:grpSpPr bwMode="auto">
          <a:xfrm>
            <a:off x="900113" y="3789363"/>
            <a:ext cx="7165975" cy="2159000"/>
            <a:chOff x="336" y="1121"/>
            <a:chExt cx="5312" cy="1777"/>
          </a:xfrm>
        </p:grpSpPr>
        <p:sp>
          <p:nvSpPr>
            <p:cNvPr id="41992" name="Rectangle 6"/>
            <p:cNvSpPr>
              <a:spLocks noChangeArrowheads="1"/>
            </p:cNvSpPr>
            <p:nvPr/>
          </p:nvSpPr>
          <p:spPr bwMode="auto">
            <a:xfrm>
              <a:off x="2643" y="1121"/>
              <a:ext cx="12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T  : top-level transaction</a:t>
              </a:r>
              <a:endParaRPr lang="en-GB" altLang="en-US" sz="2400">
                <a:latin typeface="Times" panose="02020603050405020304" pitchFamily="18" charset="0"/>
              </a:endParaRPr>
            </a:p>
          </p:txBody>
        </p:sp>
        <p:sp>
          <p:nvSpPr>
            <p:cNvPr id="41993" name="Line 7"/>
            <p:cNvSpPr>
              <a:spLocks noChangeShapeType="1"/>
            </p:cNvSpPr>
            <p:nvPr/>
          </p:nvSpPr>
          <p:spPr bwMode="auto">
            <a:xfrm flipH="1">
              <a:off x="1825" y="1438"/>
              <a:ext cx="634" cy="339"/>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994" name="Line 8"/>
            <p:cNvSpPr>
              <a:spLocks noChangeShapeType="1"/>
            </p:cNvSpPr>
            <p:nvPr/>
          </p:nvSpPr>
          <p:spPr bwMode="auto">
            <a:xfrm>
              <a:off x="4479" y="1453"/>
              <a:ext cx="427" cy="32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995" name="Rectangle 9"/>
            <p:cNvSpPr>
              <a:spLocks noChangeArrowheads="1"/>
            </p:cNvSpPr>
            <p:nvPr/>
          </p:nvSpPr>
          <p:spPr bwMode="auto">
            <a:xfrm>
              <a:off x="1501" y="1305"/>
              <a:ext cx="4010" cy="14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1996" name="Rectangle 10"/>
            <p:cNvSpPr>
              <a:spLocks noChangeArrowheads="1"/>
            </p:cNvSpPr>
            <p:nvPr/>
          </p:nvSpPr>
          <p:spPr bwMode="auto">
            <a:xfrm>
              <a:off x="1501" y="1305"/>
              <a:ext cx="4024" cy="16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1997" name="Rectangle 11"/>
            <p:cNvSpPr>
              <a:spLocks noChangeArrowheads="1"/>
            </p:cNvSpPr>
            <p:nvPr/>
          </p:nvSpPr>
          <p:spPr bwMode="auto">
            <a:xfrm>
              <a:off x="1783" y="12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1998" name="Rectangle 12"/>
            <p:cNvSpPr>
              <a:spLocks noChangeArrowheads="1"/>
            </p:cNvSpPr>
            <p:nvPr/>
          </p:nvSpPr>
          <p:spPr bwMode="auto">
            <a:xfrm>
              <a:off x="1856" y="13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1</a:t>
              </a:r>
              <a:endParaRPr lang="en-GB" altLang="en-US" sz="2400">
                <a:latin typeface="Times" panose="02020603050405020304" pitchFamily="18" charset="0"/>
              </a:endParaRPr>
            </a:p>
          </p:txBody>
        </p:sp>
        <p:sp>
          <p:nvSpPr>
            <p:cNvPr id="41999" name="Rectangle 13"/>
            <p:cNvSpPr>
              <a:spLocks noChangeArrowheads="1"/>
            </p:cNvSpPr>
            <p:nvPr/>
          </p:nvSpPr>
          <p:spPr bwMode="auto">
            <a:xfrm>
              <a:off x="1908" y="1287"/>
              <a:ext cx="124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openSubTransaction</a:t>
              </a:r>
              <a:endParaRPr lang="en-GB" altLang="en-US" sz="2400">
                <a:latin typeface="Times" panose="02020603050405020304" pitchFamily="18" charset="0"/>
              </a:endParaRPr>
            </a:p>
          </p:txBody>
        </p:sp>
        <p:sp>
          <p:nvSpPr>
            <p:cNvPr id="42000" name="Rectangle 14"/>
            <p:cNvSpPr>
              <a:spLocks noChangeArrowheads="1"/>
            </p:cNvSpPr>
            <p:nvPr/>
          </p:nvSpPr>
          <p:spPr bwMode="auto">
            <a:xfrm>
              <a:off x="3923" y="130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01" name="Rectangle 15"/>
            <p:cNvSpPr>
              <a:spLocks noChangeArrowheads="1"/>
            </p:cNvSpPr>
            <p:nvPr/>
          </p:nvSpPr>
          <p:spPr bwMode="auto">
            <a:xfrm>
              <a:off x="3995" y="135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2</a:t>
              </a:r>
              <a:endParaRPr lang="en-GB" altLang="en-US" sz="2400">
                <a:latin typeface="Times" panose="02020603050405020304" pitchFamily="18" charset="0"/>
              </a:endParaRPr>
            </a:p>
          </p:txBody>
        </p:sp>
        <p:sp>
          <p:nvSpPr>
            <p:cNvPr id="42002" name="Rectangle 16"/>
            <p:cNvSpPr>
              <a:spLocks noChangeArrowheads="1"/>
            </p:cNvSpPr>
            <p:nvPr/>
          </p:nvSpPr>
          <p:spPr bwMode="auto">
            <a:xfrm>
              <a:off x="4048" y="1302"/>
              <a:ext cx="124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openSubTransaction</a:t>
              </a:r>
              <a:endParaRPr lang="en-GB" altLang="en-US" sz="2400">
                <a:latin typeface="Times" panose="02020603050405020304" pitchFamily="18" charset="0"/>
              </a:endParaRPr>
            </a:p>
          </p:txBody>
        </p:sp>
        <p:sp>
          <p:nvSpPr>
            <p:cNvPr id="42003" name="Rectangle 17"/>
            <p:cNvSpPr>
              <a:spLocks noChangeArrowheads="1"/>
            </p:cNvSpPr>
            <p:nvPr/>
          </p:nvSpPr>
          <p:spPr bwMode="auto">
            <a:xfrm>
              <a:off x="351" y="1792"/>
              <a:ext cx="2904" cy="1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04" name="Rectangle 18"/>
            <p:cNvSpPr>
              <a:spLocks noChangeArrowheads="1"/>
            </p:cNvSpPr>
            <p:nvPr/>
          </p:nvSpPr>
          <p:spPr bwMode="auto">
            <a:xfrm>
              <a:off x="351" y="1792"/>
              <a:ext cx="2919" cy="16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05" name="Rectangle 19"/>
            <p:cNvSpPr>
              <a:spLocks noChangeArrowheads="1"/>
            </p:cNvSpPr>
            <p:nvPr/>
          </p:nvSpPr>
          <p:spPr bwMode="auto">
            <a:xfrm>
              <a:off x="3417" y="1792"/>
              <a:ext cx="2212" cy="1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06" name="Rectangle 20"/>
            <p:cNvSpPr>
              <a:spLocks noChangeArrowheads="1"/>
            </p:cNvSpPr>
            <p:nvPr/>
          </p:nvSpPr>
          <p:spPr bwMode="auto">
            <a:xfrm>
              <a:off x="3417" y="1792"/>
              <a:ext cx="2226" cy="16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07" name="Rectangle 21"/>
            <p:cNvSpPr>
              <a:spLocks noChangeArrowheads="1"/>
            </p:cNvSpPr>
            <p:nvPr/>
          </p:nvSpPr>
          <p:spPr bwMode="auto">
            <a:xfrm>
              <a:off x="659" y="1784"/>
              <a:ext cx="111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openSubTransaction</a:t>
              </a:r>
              <a:endParaRPr lang="en-GB" altLang="en-US" sz="2400">
                <a:latin typeface="Times" panose="02020603050405020304" pitchFamily="18" charset="0"/>
              </a:endParaRPr>
            </a:p>
          </p:txBody>
        </p:sp>
        <p:sp>
          <p:nvSpPr>
            <p:cNvPr id="42008" name="Rectangle 22"/>
            <p:cNvSpPr>
              <a:spLocks noChangeArrowheads="1"/>
            </p:cNvSpPr>
            <p:nvPr/>
          </p:nvSpPr>
          <p:spPr bwMode="auto">
            <a:xfrm>
              <a:off x="3959" y="1784"/>
              <a:ext cx="111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openSubTransaction</a:t>
              </a:r>
              <a:endParaRPr lang="en-GB" altLang="en-US" sz="2400">
                <a:latin typeface="Times" panose="02020603050405020304" pitchFamily="18" charset="0"/>
              </a:endParaRPr>
            </a:p>
          </p:txBody>
        </p:sp>
        <p:sp>
          <p:nvSpPr>
            <p:cNvPr id="42009" name="Rectangle 23"/>
            <p:cNvSpPr>
              <a:spLocks noChangeArrowheads="1"/>
            </p:cNvSpPr>
            <p:nvPr/>
          </p:nvSpPr>
          <p:spPr bwMode="auto">
            <a:xfrm>
              <a:off x="1977" y="1770"/>
              <a:ext cx="111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openSubTransaction</a:t>
              </a:r>
              <a:endParaRPr lang="en-GB" altLang="en-US" sz="2400">
                <a:latin typeface="Times" panose="02020603050405020304" pitchFamily="18" charset="0"/>
              </a:endParaRPr>
            </a:p>
          </p:txBody>
        </p:sp>
        <p:sp>
          <p:nvSpPr>
            <p:cNvPr id="42010" name="Rectangle 24"/>
            <p:cNvSpPr>
              <a:spLocks noChangeArrowheads="1"/>
            </p:cNvSpPr>
            <p:nvPr/>
          </p:nvSpPr>
          <p:spPr bwMode="auto">
            <a:xfrm>
              <a:off x="336" y="2264"/>
              <a:ext cx="1106" cy="1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1" name="Rectangle 25"/>
            <p:cNvSpPr>
              <a:spLocks noChangeArrowheads="1"/>
            </p:cNvSpPr>
            <p:nvPr/>
          </p:nvSpPr>
          <p:spPr bwMode="auto">
            <a:xfrm>
              <a:off x="336" y="2264"/>
              <a:ext cx="1120" cy="17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2" name="Rectangle 26"/>
            <p:cNvSpPr>
              <a:spLocks noChangeArrowheads="1"/>
            </p:cNvSpPr>
            <p:nvPr/>
          </p:nvSpPr>
          <p:spPr bwMode="auto">
            <a:xfrm>
              <a:off x="1663" y="2264"/>
              <a:ext cx="1105" cy="1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3" name="Rectangle 27"/>
            <p:cNvSpPr>
              <a:spLocks noChangeArrowheads="1"/>
            </p:cNvSpPr>
            <p:nvPr/>
          </p:nvSpPr>
          <p:spPr bwMode="auto">
            <a:xfrm>
              <a:off x="1663" y="2264"/>
              <a:ext cx="1120" cy="17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4" name="Rectangle 28"/>
            <p:cNvSpPr>
              <a:spLocks noChangeArrowheads="1"/>
            </p:cNvSpPr>
            <p:nvPr/>
          </p:nvSpPr>
          <p:spPr bwMode="auto">
            <a:xfrm>
              <a:off x="3491" y="2264"/>
              <a:ext cx="2005" cy="1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5" name="Rectangle 29"/>
            <p:cNvSpPr>
              <a:spLocks noChangeArrowheads="1"/>
            </p:cNvSpPr>
            <p:nvPr/>
          </p:nvSpPr>
          <p:spPr bwMode="auto">
            <a:xfrm>
              <a:off x="3491" y="2264"/>
              <a:ext cx="2020" cy="17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6" name="Rectangle 30"/>
            <p:cNvSpPr>
              <a:spLocks noChangeArrowheads="1"/>
            </p:cNvSpPr>
            <p:nvPr/>
          </p:nvSpPr>
          <p:spPr bwMode="auto">
            <a:xfrm>
              <a:off x="3982" y="2256"/>
              <a:ext cx="111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openSubTransaction</a:t>
              </a:r>
              <a:endParaRPr lang="en-GB" altLang="en-US" sz="2400">
                <a:latin typeface="Times" panose="02020603050405020304" pitchFamily="18" charset="0"/>
              </a:endParaRPr>
            </a:p>
          </p:txBody>
        </p:sp>
        <p:sp>
          <p:nvSpPr>
            <p:cNvPr id="42017" name="Rectangle 31"/>
            <p:cNvSpPr>
              <a:spLocks noChangeArrowheads="1"/>
            </p:cNvSpPr>
            <p:nvPr/>
          </p:nvSpPr>
          <p:spPr bwMode="auto">
            <a:xfrm>
              <a:off x="3992" y="2721"/>
              <a:ext cx="1106" cy="1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8" name="Rectangle 32"/>
            <p:cNvSpPr>
              <a:spLocks noChangeArrowheads="1"/>
            </p:cNvSpPr>
            <p:nvPr/>
          </p:nvSpPr>
          <p:spPr bwMode="auto">
            <a:xfrm>
              <a:off x="3992" y="2721"/>
              <a:ext cx="1121" cy="17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2019" name="Line 33"/>
            <p:cNvSpPr>
              <a:spLocks noChangeShapeType="1"/>
            </p:cNvSpPr>
            <p:nvPr/>
          </p:nvSpPr>
          <p:spPr bwMode="auto">
            <a:xfrm flipH="1">
              <a:off x="852" y="1969"/>
              <a:ext cx="295" cy="29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2020" name="Line 34"/>
            <p:cNvSpPr>
              <a:spLocks noChangeShapeType="1"/>
            </p:cNvSpPr>
            <p:nvPr/>
          </p:nvSpPr>
          <p:spPr bwMode="auto">
            <a:xfrm>
              <a:off x="2223" y="1954"/>
              <a:ext cx="147" cy="32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2021" name="Line 35"/>
            <p:cNvSpPr>
              <a:spLocks noChangeShapeType="1"/>
            </p:cNvSpPr>
            <p:nvPr/>
          </p:nvSpPr>
          <p:spPr bwMode="auto">
            <a:xfrm>
              <a:off x="4243" y="1954"/>
              <a:ext cx="221" cy="31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2022" name="Line 36"/>
            <p:cNvSpPr>
              <a:spLocks noChangeShapeType="1"/>
            </p:cNvSpPr>
            <p:nvPr/>
          </p:nvSpPr>
          <p:spPr bwMode="auto">
            <a:xfrm>
              <a:off x="4405" y="2441"/>
              <a:ext cx="162" cy="26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2023" name="Rectangle 37"/>
            <p:cNvSpPr>
              <a:spLocks noChangeArrowheads="1"/>
            </p:cNvSpPr>
            <p:nvPr/>
          </p:nvSpPr>
          <p:spPr bwMode="auto">
            <a:xfrm>
              <a:off x="396" y="160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24" name="Rectangle 38"/>
            <p:cNvSpPr>
              <a:spLocks noChangeArrowheads="1"/>
            </p:cNvSpPr>
            <p:nvPr/>
          </p:nvSpPr>
          <p:spPr bwMode="auto">
            <a:xfrm>
              <a:off x="468" y="166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1</a:t>
              </a:r>
              <a:endParaRPr lang="en-GB" altLang="en-US" sz="2400">
                <a:latin typeface="Times" panose="02020603050405020304" pitchFamily="18" charset="0"/>
              </a:endParaRPr>
            </a:p>
          </p:txBody>
        </p:sp>
        <p:sp>
          <p:nvSpPr>
            <p:cNvPr id="42025" name="Rectangle 39"/>
            <p:cNvSpPr>
              <a:spLocks noChangeArrowheads="1"/>
            </p:cNvSpPr>
            <p:nvPr/>
          </p:nvSpPr>
          <p:spPr bwMode="auto">
            <a:xfrm>
              <a:off x="520" y="1608"/>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a:t>
              </a:r>
              <a:endParaRPr lang="en-GB" altLang="en-US" sz="2400">
                <a:latin typeface="Times" panose="02020603050405020304" pitchFamily="18" charset="0"/>
              </a:endParaRPr>
            </a:p>
          </p:txBody>
        </p:sp>
        <p:sp>
          <p:nvSpPr>
            <p:cNvPr id="42026" name="Rectangle 40"/>
            <p:cNvSpPr>
              <a:spLocks noChangeArrowheads="1"/>
            </p:cNvSpPr>
            <p:nvPr/>
          </p:nvSpPr>
          <p:spPr bwMode="auto">
            <a:xfrm>
              <a:off x="3462" y="160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27" name="Rectangle 41"/>
            <p:cNvSpPr>
              <a:spLocks noChangeArrowheads="1"/>
            </p:cNvSpPr>
            <p:nvPr/>
          </p:nvSpPr>
          <p:spPr bwMode="auto">
            <a:xfrm>
              <a:off x="3534" y="1661"/>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2 </a:t>
              </a:r>
              <a:endParaRPr lang="en-GB" altLang="en-US" sz="2400">
                <a:latin typeface="Times" panose="02020603050405020304" pitchFamily="18" charset="0"/>
              </a:endParaRPr>
            </a:p>
          </p:txBody>
        </p:sp>
        <p:sp>
          <p:nvSpPr>
            <p:cNvPr id="42028" name="Rectangle 42"/>
            <p:cNvSpPr>
              <a:spLocks noChangeArrowheads="1"/>
            </p:cNvSpPr>
            <p:nvPr/>
          </p:nvSpPr>
          <p:spPr bwMode="auto">
            <a:xfrm>
              <a:off x="3613" y="1608"/>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a:t>
              </a:r>
              <a:endParaRPr lang="en-GB" altLang="en-US" sz="2400">
                <a:latin typeface="Times" panose="02020603050405020304" pitchFamily="18" charset="0"/>
              </a:endParaRPr>
            </a:p>
          </p:txBody>
        </p:sp>
        <p:sp>
          <p:nvSpPr>
            <p:cNvPr id="42029" name="Rectangle 43"/>
            <p:cNvSpPr>
              <a:spLocks noChangeArrowheads="1"/>
            </p:cNvSpPr>
            <p:nvPr/>
          </p:nvSpPr>
          <p:spPr bwMode="auto">
            <a:xfrm>
              <a:off x="356" y="209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30" name="Rectangle 44"/>
            <p:cNvSpPr>
              <a:spLocks noChangeArrowheads="1"/>
            </p:cNvSpPr>
            <p:nvPr/>
          </p:nvSpPr>
          <p:spPr bwMode="auto">
            <a:xfrm>
              <a:off x="428" y="2148"/>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11</a:t>
              </a:r>
              <a:endParaRPr lang="en-GB" altLang="en-US" sz="2400">
                <a:latin typeface="Times" panose="02020603050405020304" pitchFamily="18" charset="0"/>
              </a:endParaRPr>
            </a:p>
          </p:txBody>
        </p:sp>
        <p:sp>
          <p:nvSpPr>
            <p:cNvPr id="42031" name="Rectangle 45"/>
            <p:cNvSpPr>
              <a:spLocks noChangeArrowheads="1"/>
            </p:cNvSpPr>
            <p:nvPr/>
          </p:nvSpPr>
          <p:spPr bwMode="auto">
            <a:xfrm>
              <a:off x="533" y="2094"/>
              <a:ext cx="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a:t>
              </a:r>
              <a:endParaRPr lang="en-GB" altLang="en-US" sz="2400">
                <a:latin typeface="Times" panose="02020603050405020304" pitchFamily="18" charset="0"/>
              </a:endParaRPr>
            </a:p>
          </p:txBody>
        </p:sp>
        <p:sp>
          <p:nvSpPr>
            <p:cNvPr id="42032" name="Rectangle 46"/>
            <p:cNvSpPr>
              <a:spLocks noChangeArrowheads="1"/>
            </p:cNvSpPr>
            <p:nvPr/>
          </p:nvSpPr>
          <p:spPr bwMode="auto">
            <a:xfrm>
              <a:off x="1663" y="209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33" name="Rectangle 47"/>
            <p:cNvSpPr>
              <a:spLocks noChangeArrowheads="1"/>
            </p:cNvSpPr>
            <p:nvPr/>
          </p:nvSpPr>
          <p:spPr bwMode="auto">
            <a:xfrm>
              <a:off x="1735" y="2148"/>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12</a:t>
              </a:r>
              <a:endParaRPr lang="en-GB" altLang="en-US" sz="2400">
                <a:latin typeface="Times" panose="02020603050405020304" pitchFamily="18" charset="0"/>
              </a:endParaRPr>
            </a:p>
          </p:txBody>
        </p:sp>
        <p:sp>
          <p:nvSpPr>
            <p:cNvPr id="42034" name="Rectangle 48"/>
            <p:cNvSpPr>
              <a:spLocks noChangeArrowheads="1"/>
            </p:cNvSpPr>
            <p:nvPr/>
          </p:nvSpPr>
          <p:spPr bwMode="auto">
            <a:xfrm>
              <a:off x="1840" y="2094"/>
              <a:ext cx="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a:t>
              </a:r>
              <a:endParaRPr lang="en-GB" altLang="en-US" sz="2400">
                <a:latin typeface="Times" panose="02020603050405020304" pitchFamily="18" charset="0"/>
              </a:endParaRPr>
            </a:p>
          </p:txBody>
        </p:sp>
        <p:sp>
          <p:nvSpPr>
            <p:cNvPr id="42035" name="Rectangle 49"/>
            <p:cNvSpPr>
              <a:spLocks noChangeArrowheads="1"/>
            </p:cNvSpPr>
            <p:nvPr/>
          </p:nvSpPr>
          <p:spPr bwMode="auto">
            <a:xfrm>
              <a:off x="3972" y="254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36" name="Rectangle 50"/>
            <p:cNvSpPr>
              <a:spLocks noChangeArrowheads="1"/>
            </p:cNvSpPr>
            <p:nvPr/>
          </p:nvSpPr>
          <p:spPr bwMode="auto">
            <a:xfrm>
              <a:off x="4044" y="2594"/>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211</a:t>
              </a:r>
              <a:endParaRPr lang="en-GB" altLang="en-US" sz="2400">
                <a:latin typeface="Times" panose="02020603050405020304" pitchFamily="18" charset="0"/>
              </a:endParaRPr>
            </a:p>
          </p:txBody>
        </p:sp>
        <p:sp>
          <p:nvSpPr>
            <p:cNvPr id="42037" name="Rectangle 51"/>
            <p:cNvSpPr>
              <a:spLocks noChangeArrowheads="1"/>
            </p:cNvSpPr>
            <p:nvPr/>
          </p:nvSpPr>
          <p:spPr bwMode="auto">
            <a:xfrm>
              <a:off x="4201" y="2540"/>
              <a:ext cx="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a:t>
              </a:r>
              <a:endParaRPr lang="en-GB" altLang="en-US" sz="2400">
                <a:latin typeface="Times" panose="02020603050405020304" pitchFamily="18" charset="0"/>
              </a:endParaRPr>
            </a:p>
          </p:txBody>
        </p:sp>
        <p:sp>
          <p:nvSpPr>
            <p:cNvPr id="42038" name="Rectangle 52"/>
            <p:cNvSpPr>
              <a:spLocks noChangeArrowheads="1"/>
            </p:cNvSpPr>
            <p:nvPr/>
          </p:nvSpPr>
          <p:spPr bwMode="auto">
            <a:xfrm>
              <a:off x="3521" y="20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T</a:t>
              </a:r>
              <a:endParaRPr lang="en-GB" altLang="en-US" sz="2400">
                <a:latin typeface="Times" panose="02020603050405020304" pitchFamily="18" charset="0"/>
              </a:endParaRPr>
            </a:p>
          </p:txBody>
        </p:sp>
        <p:sp>
          <p:nvSpPr>
            <p:cNvPr id="42039" name="Rectangle 53"/>
            <p:cNvSpPr>
              <a:spLocks noChangeArrowheads="1"/>
            </p:cNvSpPr>
            <p:nvPr/>
          </p:nvSpPr>
          <p:spPr bwMode="auto">
            <a:xfrm>
              <a:off x="3593" y="2140"/>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200">
                  <a:solidFill>
                    <a:srgbClr val="000000"/>
                  </a:solidFill>
                </a:rPr>
                <a:t>21</a:t>
              </a:r>
              <a:endParaRPr lang="en-GB" altLang="en-US" sz="2400">
                <a:latin typeface="Times" panose="02020603050405020304" pitchFamily="18" charset="0"/>
              </a:endParaRPr>
            </a:p>
          </p:txBody>
        </p:sp>
        <p:sp>
          <p:nvSpPr>
            <p:cNvPr id="42040" name="Rectangle 54"/>
            <p:cNvSpPr>
              <a:spLocks noChangeArrowheads="1"/>
            </p:cNvSpPr>
            <p:nvPr/>
          </p:nvSpPr>
          <p:spPr bwMode="auto">
            <a:xfrm>
              <a:off x="3698" y="2131"/>
              <a:ext cx="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solidFill>
                    <a:srgbClr val="000000"/>
                  </a:solidFill>
                </a:rPr>
                <a:t> : </a:t>
              </a:r>
              <a:endParaRPr lang="en-GB" altLang="en-US" sz="2400">
                <a:latin typeface="Times" panose="02020603050405020304" pitchFamily="18" charset="0"/>
              </a:endParaRPr>
            </a:p>
          </p:txBody>
        </p:sp>
        <p:sp>
          <p:nvSpPr>
            <p:cNvPr id="42041" name="Rectangle 56"/>
            <p:cNvSpPr>
              <a:spLocks noChangeArrowheads="1"/>
            </p:cNvSpPr>
            <p:nvPr/>
          </p:nvSpPr>
          <p:spPr bwMode="auto">
            <a:xfrm>
              <a:off x="4793" y="2448"/>
              <a:ext cx="6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prov. commit</a:t>
              </a:r>
              <a:endParaRPr lang="en-GB" altLang="en-US" sz="2400">
                <a:latin typeface="Times" panose="02020603050405020304" pitchFamily="18" charset="0"/>
              </a:endParaRPr>
            </a:p>
          </p:txBody>
        </p:sp>
        <p:sp>
          <p:nvSpPr>
            <p:cNvPr id="42042" name="Rectangle 57"/>
            <p:cNvSpPr>
              <a:spLocks noChangeArrowheads="1"/>
            </p:cNvSpPr>
            <p:nvPr/>
          </p:nvSpPr>
          <p:spPr bwMode="auto">
            <a:xfrm>
              <a:off x="5374" y="1976"/>
              <a:ext cx="2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abort</a:t>
              </a:r>
              <a:endParaRPr lang="en-GB" altLang="en-US" sz="2400">
                <a:latin typeface="Times" panose="02020603050405020304" pitchFamily="18" charset="0"/>
              </a:endParaRPr>
            </a:p>
          </p:txBody>
        </p:sp>
        <p:sp>
          <p:nvSpPr>
            <p:cNvPr id="42043" name="Rectangle 58"/>
            <p:cNvSpPr>
              <a:spLocks noChangeArrowheads="1"/>
            </p:cNvSpPr>
            <p:nvPr/>
          </p:nvSpPr>
          <p:spPr bwMode="auto">
            <a:xfrm>
              <a:off x="2087" y="2448"/>
              <a:ext cx="6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prov. commit</a:t>
              </a:r>
              <a:endParaRPr lang="en-GB" altLang="en-US" sz="2400">
                <a:latin typeface="Times" panose="02020603050405020304" pitchFamily="18" charset="0"/>
              </a:endParaRPr>
            </a:p>
          </p:txBody>
        </p:sp>
        <p:sp>
          <p:nvSpPr>
            <p:cNvPr id="42044" name="Rectangle 59"/>
            <p:cNvSpPr>
              <a:spLocks noChangeArrowheads="1"/>
            </p:cNvSpPr>
            <p:nvPr/>
          </p:nvSpPr>
          <p:spPr bwMode="auto">
            <a:xfrm>
              <a:off x="762" y="2448"/>
              <a:ext cx="6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prov. commit</a:t>
              </a:r>
              <a:endParaRPr lang="en-GB" altLang="en-US" sz="2400">
                <a:latin typeface="Times" panose="02020603050405020304" pitchFamily="18" charset="0"/>
              </a:endParaRPr>
            </a:p>
          </p:txBody>
        </p:sp>
        <p:sp>
          <p:nvSpPr>
            <p:cNvPr id="42045" name="Rectangle 60"/>
            <p:cNvSpPr>
              <a:spLocks noChangeArrowheads="1"/>
            </p:cNvSpPr>
            <p:nvPr/>
          </p:nvSpPr>
          <p:spPr bwMode="auto">
            <a:xfrm>
              <a:off x="2565" y="1976"/>
              <a:ext cx="6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a:t>prov. commit</a:t>
              </a:r>
              <a:endParaRPr lang="en-GB" altLang="en-US" sz="2400">
                <a:latin typeface="Times" panose="02020603050405020304" pitchFamily="18" charset="0"/>
              </a:endParaRPr>
            </a:p>
          </p:txBody>
        </p:sp>
        <p:sp>
          <p:nvSpPr>
            <p:cNvPr id="42046" name="Rectangle 61"/>
            <p:cNvSpPr>
              <a:spLocks noChangeArrowheads="1"/>
            </p:cNvSpPr>
            <p:nvPr/>
          </p:nvSpPr>
          <p:spPr bwMode="auto">
            <a:xfrm>
              <a:off x="2709" y="1457"/>
              <a:ext cx="72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1500" dirty="0"/>
                <a:t>prov. commit</a:t>
              </a:r>
              <a:endParaRPr lang="en-GB" altLang="en-US" sz="2400" dirty="0">
                <a:latin typeface="Times" panose="02020603050405020304" pitchFamily="18" charset="0"/>
              </a:endParaRPr>
            </a:p>
          </p:txBody>
        </p:sp>
      </p:grpSp>
      <p:sp>
        <p:nvSpPr>
          <p:cNvPr id="41990"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1991"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30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388" y="981075"/>
            <a:ext cx="8763000" cy="649288"/>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(8)</a:t>
            </a:r>
            <a:endParaRPr lang="en-AU" altLang="en-US" sz="3600" b="1" smtClean="0">
              <a:solidFill>
                <a:schemeClr val="tx1"/>
              </a:solidFill>
              <a:latin typeface="Arial" panose="020B0604020202020204" pitchFamily="34" charset="0"/>
              <a:cs typeface="Arial" panose="020B0604020202020204" pitchFamily="34" charset="0"/>
            </a:endParaRPr>
          </a:p>
        </p:txBody>
      </p:sp>
      <p:sp>
        <p:nvSpPr>
          <p:cNvPr id="43011" name="Rectangle 3"/>
          <p:cNvSpPr>
            <a:spLocks noGrp="1" noChangeArrowheads="1"/>
          </p:cNvSpPr>
          <p:nvPr>
            <p:ph idx="1"/>
          </p:nvPr>
        </p:nvSpPr>
        <p:spPr>
          <a:xfrm>
            <a:off x="123825" y="2060575"/>
            <a:ext cx="8610600" cy="3578225"/>
          </a:xfrm>
        </p:spPr>
        <p:txBody>
          <a:bodyPr/>
          <a:lstStyle/>
          <a:p>
            <a:pPr marL="609600" indent="-609600" eaLnBrk="1" hangingPunct="1">
              <a:lnSpc>
                <a:spcPct val="80000"/>
              </a:lnSpc>
              <a:spcBef>
                <a:spcPct val="50000"/>
              </a:spcBef>
              <a:buSzPct val="70000"/>
              <a:buFont typeface="Wingdings" panose="05000000000000000000" pitchFamily="2" charset="2"/>
              <a:buChar char="v"/>
            </a:pPr>
            <a:r>
              <a:rPr lang="en-US" altLang="en-US" sz="2800" smtClean="0"/>
              <a:t>Advantages of nested transactions</a:t>
            </a:r>
          </a:p>
          <a:p>
            <a:pPr marL="990600" lvl="1" indent="-533400" eaLnBrk="1" hangingPunct="1">
              <a:lnSpc>
                <a:spcPct val="80000"/>
              </a:lnSpc>
              <a:spcBef>
                <a:spcPct val="50000"/>
              </a:spcBef>
              <a:buSzPct val="70000"/>
              <a:buFont typeface="Wingdings" panose="05000000000000000000" pitchFamily="2" charset="2"/>
              <a:buAutoNum type="arabicPeriod"/>
            </a:pPr>
            <a:r>
              <a:rPr lang="en-US" altLang="en-US" sz="2400" smtClean="0"/>
              <a:t>Subtransactions at one level may run concurrently with other subtransactions at the same level in the hierarchy.</a:t>
            </a:r>
          </a:p>
          <a:p>
            <a:pPr marL="990600" lvl="1" indent="-533400" eaLnBrk="1" hangingPunct="1">
              <a:lnSpc>
                <a:spcPct val="80000"/>
              </a:lnSpc>
              <a:spcBef>
                <a:spcPct val="50000"/>
              </a:spcBef>
              <a:buSzPct val="70000"/>
              <a:buFont typeface="Wingdings" panose="05000000000000000000" pitchFamily="2" charset="2"/>
              <a:buAutoNum type="arabicPeriod"/>
            </a:pPr>
            <a:r>
              <a:rPr lang="en-US" altLang="en-US" sz="2400" smtClean="0"/>
              <a:t>Subtransactions can commit or abort independently. A parent can decide on different actions according to whether a subtransaction has aborted or not.</a:t>
            </a:r>
          </a:p>
          <a:p>
            <a:pPr marL="990600" lvl="1" indent="-533400" eaLnBrk="1" hangingPunct="1">
              <a:lnSpc>
                <a:spcPct val="80000"/>
              </a:lnSpc>
              <a:spcBef>
                <a:spcPct val="50000"/>
              </a:spcBef>
              <a:buSzPct val="70000"/>
              <a:buFont typeface="Wingdings" panose="05000000000000000000" pitchFamily="2" charset="2"/>
              <a:buNone/>
            </a:pPr>
            <a:endParaRPr lang="en-US" altLang="en-US" sz="800" smtClean="0"/>
          </a:p>
          <a:p>
            <a:pPr marL="990600" lvl="1" indent="-533400" eaLnBrk="1" hangingPunct="1">
              <a:lnSpc>
                <a:spcPct val="80000"/>
              </a:lnSpc>
              <a:spcBef>
                <a:spcPct val="50000"/>
              </a:spcBef>
              <a:buSzPct val="70000"/>
              <a:buFont typeface="Wingdings" panose="05000000000000000000" pitchFamily="2" charset="2"/>
              <a:buNone/>
            </a:pPr>
            <a:r>
              <a:rPr lang="en-US" altLang="en-US" smtClean="0">
                <a:solidFill>
                  <a:srgbClr val="0070C0"/>
                </a:solidFill>
              </a:rPr>
              <a:t>Example 6.10</a:t>
            </a:r>
            <a:r>
              <a:rPr lang="en-US" altLang="en-US" sz="2400" smtClean="0">
                <a:solidFill>
                  <a:srgbClr val="0070C0"/>
                </a:solidFill>
              </a:rPr>
              <a:t>: </a:t>
            </a:r>
            <a:r>
              <a:rPr lang="en-US" altLang="en-US" sz="2400" smtClean="0"/>
              <a:t>deliver equipment to all staff: </a:t>
            </a:r>
            <a:br>
              <a:rPr lang="en-US" altLang="en-US" sz="2400" smtClean="0"/>
            </a:br>
            <a:r>
              <a:rPr lang="en-US" altLang="en-US" sz="2400" smtClean="0"/>
              <a:t> university</a:t>
            </a:r>
            <a:r>
              <a:rPr lang="en-US" altLang="en-US" sz="2400" smtClean="0">
                <a:sym typeface="Symbol" panose="05050102010706020507" pitchFamily="18" charset="2"/>
              </a:rPr>
              <a:t> schools  individuals</a:t>
            </a:r>
          </a:p>
        </p:txBody>
      </p:sp>
      <p:sp>
        <p:nvSpPr>
          <p:cNvPr id="43012" name="Slide Number Placeholder 5"/>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F16800B9-F615-4A38-84BA-35D91E46E551}" type="slidenum">
              <a:rPr lang="en-AU" altLang="en-US" sz="1800"/>
              <a:pPr eaLnBrk="1" hangingPunct="1">
                <a:spcBef>
                  <a:spcPct val="0"/>
                </a:spcBef>
                <a:buFontTx/>
                <a:buNone/>
              </a:pPr>
              <a:t>33</a:t>
            </a:fld>
            <a:endParaRPr lang="en-AU" altLang="en-US" sz="1800"/>
          </a:p>
        </p:txBody>
      </p:sp>
      <p:sp>
        <p:nvSpPr>
          <p:cNvPr id="43013"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9388" y="939800"/>
            <a:ext cx="8763000" cy="649288"/>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(9)</a:t>
            </a:r>
            <a:endParaRPr lang="en-AU" altLang="en-US" sz="3600" b="1" smtClean="0">
              <a:solidFill>
                <a:schemeClr val="tx1"/>
              </a:solidFill>
              <a:latin typeface="Arial" panose="020B0604020202020204" pitchFamily="34" charset="0"/>
              <a:cs typeface="Arial" panose="020B0604020202020204" pitchFamily="34" charset="0"/>
            </a:endParaRPr>
          </a:p>
        </p:txBody>
      </p:sp>
      <p:sp>
        <p:nvSpPr>
          <p:cNvPr id="44035" name="Rectangle 3"/>
          <p:cNvSpPr>
            <a:spLocks noGrp="1" noChangeArrowheads="1"/>
          </p:cNvSpPr>
          <p:nvPr>
            <p:ph idx="1"/>
          </p:nvPr>
        </p:nvSpPr>
        <p:spPr>
          <a:xfrm>
            <a:off x="247650" y="1968500"/>
            <a:ext cx="8915400" cy="4241800"/>
          </a:xfrm>
        </p:spPr>
        <p:txBody>
          <a:bodyPr/>
          <a:lstStyle/>
          <a:p>
            <a:pPr marL="609600" indent="-609600" eaLnBrk="1" hangingPunct="1">
              <a:lnSpc>
                <a:spcPct val="80000"/>
              </a:lnSpc>
              <a:spcBef>
                <a:spcPct val="50000"/>
              </a:spcBef>
              <a:buSzPct val="70000"/>
              <a:buFont typeface="Wingdings" panose="05000000000000000000" pitchFamily="2" charset="2"/>
              <a:buChar char="v"/>
            </a:pPr>
            <a:r>
              <a:rPr lang="en-US" altLang="en-US" sz="2800" smtClean="0"/>
              <a:t>Operation rules of nested transactions</a:t>
            </a:r>
          </a:p>
          <a:p>
            <a:pPr marL="990600" lvl="1" indent="-533400" eaLnBrk="1" hangingPunct="1">
              <a:lnSpc>
                <a:spcPct val="80000"/>
              </a:lnSpc>
              <a:spcBef>
                <a:spcPct val="50000"/>
              </a:spcBef>
              <a:buSzPct val="70000"/>
              <a:buFontTx/>
              <a:buNone/>
            </a:pPr>
            <a:r>
              <a:rPr lang="en-US" altLang="en-US" sz="2000" smtClean="0"/>
              <a:t>  Parent transaction: </a:t>
            </a:r>
          </a:p>
          <a:p>
            <a:pPr marL="1390650" lvl="2" indent="-533400" eaLnBrk="1" hangingPunct="1">
              <a:lnSpc>
                <a:spcPct val="80000"/>
              </a:lnSpc>
              <a:spcBef>
                <a:spcPct val="50000"/>
              </a:spcBef>
              <a:buSzPct val="70000"/>
              <a:buFont typeface="Wingdings" panose="05000000000000000000" pitchFamily="2" charset="2"/>
              <a:buAutoNum type="arabicPeriod"/>
            </a:pPr>
            <a:r>
              <a:rPr lang="en-US" altLang="en-US" sz="1800" smtClean="0"/>
              <a:t>may commit or abort only after its child transactions have completed (fully or partially).</a:t>
            </a:r>
          </a:p>
          <a:p>
            <a:pPr marL="1390650" lvl="2" indent="-533400" eaLnBrk="1" hangingPunct="1">
              <a:lnSpc>
                <a:spcPct val="80000"/>
              </a:lnSpc>
              <a:spcBef>
                <a:spcPct val="50000"/>
              </a:spcBef>
              <a:buSzPct val="70000"/>
              <a:buFont typeface="Wingdings" panose="05000000000000000000" pitchFamily="2" charset="2"/>
              <a:buAutoNum type="arabicPeriod"/>
            </a:pPr>
            <a:r>
              <a:rPr lang="en-US" altLang="en-US" sz="1800" smtClean="0"/>
              <a:t>When a parent transaction aborts, all of its subtransactions abort.</a:t>
            </a:r>
          </a:p>
          <a:p>
            <a:pPr marL="990600" lvl="1" indent="-533400" eaLnBrk="1" hangingPunct="1">
              <a:lnSpc>
                <a:spcPct val="80000"/>
              </a:lnSpc>
              <a:spcBef>
                <a:spcPct val="50000"/>
              </a:spcBef>
              <a:buSzPct val="70000"/>
              <a:buFontTx/>
              <a:buNone/>
            </a:pPr>
            <a:r>
              <a:rPr lang="en-US" altLang="en-US" sz="2000" smtClean="0"/>
              <a:t>  Subtransaction:</a:t>
            </a:r>
          </a:p>
          <a:p>
            <a:pPr marL="1390650" lvl="2" indent="-533400" eaLnBrk="1" hangingPunct="1">
              <a:lnSpc>
                <a:spcPct val="80000"/>
              </a:lnSpc>
              <a:spcBef>
                <a:spcPct val="50000"/>
              </a:spcBef>
              <a:buSzPct val="70000"/>
              <a:buFont typeface="Wingdings" panose="05000000000000000000" pitchFamily="2" charset="2"/>
              <a:buAutoNum type="arabicPeriod"/>
            </a:pPr>
            <a:r>
              <a:rPr lang="en-US" altLang="en-US" sz="1800" smtClean="0"/>
              <a:t>When completed, it makes an independent decision either to commit provisionally or abort finally.</a:t>
            </a:r>
          </a:p>
          <a:p>
            <a:pPr marL="1390650" lvl="2" indent="-533400" eaLnBrk="1" hangingPunct="1">
              <a:lnSpc>
                <a:spcPct val="80000"/>
              </a:lnSpc>
              <a:spcBef>
                <a:spcPct val="50000"/>
              </a:spcBef>
              <a:buSzPct val="70000"/>
              <a:buFont typeface="Wingdings" panose="05000000000000000000" pitchFamily="2" charset="2"/>
              <a:buAutoNum type="arabicPeriod"/>
            </a:pPr>
            <a:r>
              <a:rPr lang="en-US" altLang="en-US" sz="1800" smtClean="0"/>
              <a:t>When aborted, the parent transaction can decide whether to abort or not.</a:t>
            </a:r>
          </a:p>
          <a:p>
            <a:pPr marL="990600" lvl="1" indent="-533400" eaLnBrk="1" hangingPunct="1">
              <a:lnSpc>
                <a:spcPct val="80000"/>
              </a:lnSpc>
              <a:spcBef>
                <a:spcPct val="50000"/>
              </a:spcBef>
              <a:buSzPct val="70000"/>
              <a:buFontTx/>
              <a:buNone/>
            </a:pPr>
            <a:r>
              <a:rPr lang="en-US" altLang="en-US" sz="2000" smtClean="0"/>
              <a:t>  If the top-level transaction commits, then all  sub-transactions that have provisionally committed can commit too. </a:t>
            </a:r>
            <a:br>
              <a:rPr lang="en-US" altLang="en-US" sz="2000" smtClean="0"/>
            </a:br>
            <a:r>
              <a:rPr lang="en-US" altLang="en-US" sz="2000" b="1" smtClean="0">
                <a:solidFill>
                  <a:srgbClr val="0000FF"/>
                </a:solidFill>
              </a:rPr>
              <a:t>Condition: each subtransaction works on a separate database</a:t>
            </a:r>
            <a:r>
              <a:rPr lang="en-US" altLang="en-US" sz="2000" b="1" smtClean="0">
                <a:solidFill>
                  <a:srgbClr val="FFFF00"/>
                </a:solidFill>
              </a:rPr>
              <a:t>.</a:t>
            </a:r>
            <a:r>
              <a:rPr lang="en-US" altLang="en-US" sz="2000" smtClean="0"/>
              <a:t>  </a:t>
            </a:r>
          </a:p>
        </p:txBody>
      </p:sp>
      <p:sp>
        <p:nvSpPr>
          <p:cNvPr id="44036" name="Slide Number Placeholder 5"/>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B9CBC5C9-3104-481A-8D0A-A1BFD9DA36CC}" type="slidenum">
              <a:rPr lang="en-AU" altLang="en-US" sz="1800"/>
              <a:pPr eaLnBrk="1" hangingPunct="1">
                <a:spcBef>
                  <a:spcPct val="0"/>
                </a:spcBef>
                <a:buFontTx/>
                <a:buNone/>
              </a:pPr>
              <a:t>34</a:t>
            </a:fld>
            <a:endParaRPr lang="en-AU" altLang="en-US" sz="1800"/>
          </a:p>
        </p:txBody>
      </p:sp>
      <p:sp>
        <p:nvSpPr>
          <p:cNvPr id="44037"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7038" y="908050"/>
            <a:ext cx="8229600" cy="571500"/>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6.2 Distributed Transactions (10)</a:t>
            </a:r>
          </a:p>
        </p:txBody>
      </p:sp>
      <p:sp>
        <p:nvSpPr>
          <p:cNvPr id="45059" name="Rectangle 3"/>
          <p:cNvSpPr>
            <a:spLocks noGrp="1" noChangeArrowheads="1"/>
          </p:cNvSpPr>
          <p:nvPr>
            <p:ph idx="1"/>
          </p:nvPr>
        </p:nvSpPr>
        <p:spPr>
          <a:xfrm>
            <a:off x="236538" y="1863725"/>
            <a:ext cx="8610600" cy="1079500"/>
          </a:xfrm>
        </p:spPr>
        <p:txBody>
          <a:bodyPr/>
          <a:lstStyle/>
          <a:p>
            <a:pPr eaLnBrk="1" hangingPunct="1">
              <a:lnSpc>
                <a:spcPct val="80000"/>
              </a:lnSpc>
              <a:spcBef>
                <a:spcPct val="50000"/>
              </a:spcBef>
              <a:buSzPct val="70000"/>
              <a:buFont typeface="Wingdings" panose="05000000000000000000" pitchFamily="2" charset="2"/>
              <a:buChar char="v"/>
            </a:pPr>
            <a:r>
              <a:rPr lang="en-US" altLang="en-US" sz="2400" smtClean="0"/>
              <a:t>Distributed transactions</a:t>
            </a:r>
          </a:p>
          <a:p>
            <a:pPr eaLnBrk="1" hangingPunct="1">
              <a:lnSpc>
                <a:spcPct val="80000"/>
              </a:lnSpc>
              <a:spcBef>
                <a:spcPct val="50000"/>
              </a:spcBef>
              <a:buSzPct val="70000"/>
              <a:buFont typeface="Wingdings" panose="05000000000000000000" pitchFamily="2" charset="2"/>
              <a:buNone/>
            </a:pPr>
            <a:r>
              <a:rPr lang="en-US" altLang="en-US" sz="2000" smtClean="0"/>
              <a:t>A distributed transaction is logically a flat, indivisible transaction that works on distributed data</a:t>
            </a:r>
            <a:r>
              <a:rPr lang="en-US" altLang="en-US" sz="2400" smtClean="0"/>
              <a:t>.</a:t>
            </a:r>
          </a:p>
        </p:txBody>
      </p:sp>
      <p:sp>
        <p:nvSpPr>
          <p:cNvPr id="45060" name="Slide Number Placeholder 5"/>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14ED92FA-B629-43EB-9C10-33DC241263D3}" type="slidenum">
              <a:rPr lang="en-AU" altLang="en-US" sz="1800"/>
              <a:pPr eaLnBrk="1" hangingPunct="1">
                <a:spcBef>
                  <a:spcPct val="0"/>
                </a:spcBef>
                <a:buFontTx/>
                <a:buNone/>
              </a:pPr>
              <a:t>35</a:t>
            </a:fld>
            <a:endParaRPr lang="en-AU" altLang="en-US" sz="1800"/>
          </a:p>
        </p:txBody>
      </p:sp>
      <p:pic>
        <p:nvPicPr>
          <p:cNvPr id="45061" name="Picture 71"/>
          <p:cNvPicPr>
            <a:picLocks noChangeAspect="1" noChangeArrowheads="1"/>
          </p:cNvPicPr>
          <p:nvPr/>
        </p:nvPicPr>
        <p:blipFill>
          <a:blip r:embed="rId2">
            <a:extLst>
              <a:ext uri="{28A0092B-C50C-407E-A947-70E740481C1C}">
                <a14:useLocalDpi xmlns:a14="http://schemas.microsoft.com/office/drawing/2010/main" val="0"/>
              </a:ext>
            </a:extLst>
          </a:blip>
          <a:srcRect l="24345" t="43202" r="21567" b="37613"/>
          <a:stretch>
            <a:fillRect/>
          </a:stretch>
        </p:blipFill>
        <p:spPr bwMode="auto">
          <a:xfrm>
            <a:off x="977900" y="2916238"/>
            <a:ext cx="712787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AU" altLang="en-US" sz="4000" b="1" smtClean="0">
                <a:solidFill>
                  <a:schemeClr val="tx1"/>
                </a:solidFill>
                <a:latin typeface="Arial" panose="020B0604020202020204" pitchFamily="34" charset="0"/>
                <a:cs typeface="Arial" panose="020B0604020202020204" pitchFamily="34" charset="0"/>
              </a:rPr>
              <a:t>Major Points</a:t>
            </a:r>
            <a:endParaRPr lang="en-AU" altLang="en-US" sz="4000" smtClean="0">
              <a:latin typeface="Arial" panose="020B0604020202020204" pitchFamily="34" charset="0"/>
              <a:cs typeface="Arial" panose="020B0604020202020204" pitchFamily="34" charset="0"/>
            </a:endParaRPr>
          </a:p>
        </p:txBody>
      </p:sp>
      <p:sp>
        <p:nvSpPr>
          <p:cNvPr id="46083" name="Rectangle 3"/>
          <p:cNvSpPr>
            <a:spLocks noGrp="1" noChangeArrowheads="1"/>
          </p:cNvSpPr>
          <p:nvPr>
            <p:ph idx="1"/>
          </p:nvPr>
        </p:nvSpPr>
        <p:spPr>
          <a:xfrm>
            <a:off x="250825" y="2420938"/>
            <a:ext cx="8642350" cy="2881312"/>
          </a:xfrm>
        </p:spPr>
        <p:txBody>
          <a:bodyPr/>
          <a:lstStyle/>
          <a:p>
            <a:pPr eaLnBrk="1" hangingPunct="1">
              <a:spcBef>
                <a:spcPct val="0"/>
              </a:spcBef>
              <a:buSzPct val="70000"/>
              <a:buFont typeface="Wingdings" panose="05000000000000000000" pitchFamily="2" charset="2"/>
              <a:buChar char="v"/>
            </a:pPr>
            <a:r>
              <a:rPr lang="en-US" altLang="en-US" sz="2800" smtClean="0"/>
              <a:t>Full expression of happened-before relation.</a:t>
            </a:r>
          </a:p>
          <a:p>
            <a:pPr eaLnBrk="1" hangingPunct="1">
              <a:spcBef>
                <a:spcPct val="0"/>
              </a:spcBef>
              <a:buSzPct val="70000"/>
              <a:buFont typeface="Wingdings" panose="05000000000000000000" pitchFamily="2" charset="2"/>
              <a:buChar char="v"/>
            </a:pPr>
            <a:r>
              <a:rPr lang="en-US" altLang="en-US" sz="2800" smtClean="0"/>
              <a:t>Given a multi-process diagram, to be able to analyze the relationship between two processes.</a:t>
            </a:r>
          </a:p>
          <a:p>
            <a:pPr eaLnBrk="1" hangingPunct="1">
              <a:spcBef>
                <a:spcPct val="0"/>
              </a:spcBef>
              <a:buSzPct val="70000"/>
              <a:buFont typeface="Wingdings" panose="05000000000000000000" pitchFamily="2" charset="2"/>
              <a:buChar char="v"/>
            </a:pPr>
            <a:r>
              <a:rPr lang="en-US" altLang="en-US" sz="2800" smtClean="0"/>
              <a:t>What is ACID?</a:t>
            </a:r>
          </a:p>
          <a:p>
            <a:pPr eaLnBrk="1" hangingPunct="1">
              <a:spcBef>
                <a:spcPct val="0"/>
              </a:spcBef>
              <a:buSzPct val="70000"/>
              <a:buFont typeface="Wingdings" panose="05000000000000000000" pitchFamily="2" charset="2"/>
              <a:buChar char="v"/>
            </a:pPr>
            <a:r>
              <a:rPr lang="en-US" altLang="en-US" sz="2800" smtClean="0"/>
              <a:t>What is the major difference between nested and distributed transactions?</a:t>
            </a:r>
          </a:p>
          <a:p>
            <a:pPr eaLnBrk="1" hangingPunct="1">
              <a:spcBef>
                <a:spcPct val="0"/>
              </a:spcBef>
              <a:buSzPct val="70000"/>
              <a:buFont typeface="Wingdings" panose="05000000000000000000" pitchFamily="2" charset="2"/>
              <a:buNone/>
            </a:pPr>
            <a:endParaRPr lang="en-US" altLang="en-US" smtClean="0"/>
          </a:p>
        </p:txBody>
      </p:sp>
      <p:sp>
        <p:nvSpPr>
          <p:cNvPr id="46084"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6085"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34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AU" altLang="en-US" sz="4000" b="1" smtClean="0">
                <a:solidFill>
                  <a:schemeClr val="tx1"/>
                </a:solidFill>
                <a:latin typeface="Arial" panose="020B0604020202020204" pitchFamily="34" charset="0"/>
                <a:cs typeface="Arial" panose="020B0604020202020204" pitchFamily="34" charset="0"/>
              </a:rPr>
              <a:t>Reading Guide</a:t>
            </a:r>
            <a:endParaRPr lang="en-AU" altLang="en-US" sz="4000" smtClean="0">
              <a:latin typeface="Arial" panose="020B0604020202020204" pitchFamily="34" charset="0"/>
              <a:cs typeface="Arial" panose="020B0604020202020204" pitchFamily="34" charset="0"/>
            </a:endParaRPr>
          </a:p>
        </p:txBody>
      </p:sp>
      <p:sp>
        <p:nvSpPr>
          <p:cNvPr id="47107" name="Rectangle 3"/>
          <p:cNvSpPr>
            <a:spLocks noGrp="1" noChangeArrowheads="1"/>
          </p:cNvSpPr>
          <p:nvPr>
            <p:ph idx="1"/>
          </p:nvPr>
        </p:nvSpPr>
        <p:spPr>
          <a:xfrm>
            <a:off x="395288" y="2205038"/>
            <a:ext cx="8137525" cy="1873250"/>
          </a:xfrm>
        </p:spPr>
        <p:txBody>
          <a:bodyPr/>
          <a:lstStyle/>
          <a:p>
            <a:pPr eaLnBrk="1" hangingPunct="1">
              <a:spcBef>
                <a:spcPct val="0"/>
              </a:spcBef>
              <a:buSzPct val="70000"/>
              <a:buFont typeface="Wingdings" panose="05000000000000000000" pitchFamily="2" charset="2"/>
              <a:buNone/>
            </a:pPr>
            <a:r>
              <a:rPr lang="en-US" altLang="en-US" b="1" dirty="0" smtClean="0"/>
              <a:t>Normal Reading:</a:t>
            </a:r>
          </a:p>
          <a:p>
            <a:pPr eaLnBrk="1" hangingPunct="1">
              <a:spcBef>
                <a:spcPct val="0"/>
              </a:spcBef>
              <a:buSzPct val="70000"/>
              <a:buFont typeface="Wingdings" panose="05000000000000000000" pitchFamily="2" charset="2"/>
              <a:buNone/>
            </a:pPr>
            <a:endParaRPr lang="en-US" altLang="en-US" b="1" dirty="0" smtClean="0"/>
          </a:p>
          <a:p>
            <a:pPr eaLnBrk="1" hangingPunct="1">
              <a:spcBef>
                <a:spcPct val="0"/>
              </a:spcBef>
              <a:buSzPct val="70000"/>
              <a:buFont typeface="Wingdings" panose="05000000000000000000" pitchFamily="2" charset="2"/>
              <a:buNone/>
            </a:pPr>
            <a:r>
              <a:rPr lang="en-US" altLang="en-US" dirty="0" smtClean="0"/>
              <a:t>	DSPP: 6.1.1, 6.2, 6.3.1~2, 1.3.1~2</a:t>
            </a:r>
          </a:p>
          <a:p>
            <a:pPr eaLnBrk="1" hangingPunct="1">
              <a:spcBef>
                <a:spcPct val="0"/>
              </a:spcBef>
              <a:buSzPct val="70000"/>
              <a:buFont typeface="Wingdings" panose="05000000000000000000" pitchFamily="2" charset="2"/>
              <a:buNone/>
            </a:pPr>
            <a:r>
              <a:rPr lang="en-US" altLang="en-US" dirty="0" smtClean="0"/>
              <a:t>	DSCD: 10.4, 10.5</a:t>
            </a:r>
          </a:p>
          <a:p>
            <a:pPr eaLnBrk="1" hangingPunct="1">
              <a:spcBef>
                <a:spcPct val="0"/>
              </a:spcBef>
              <a:buSzPct val="70000"/>
              <a:buFont typeface="Wingdings" panose="05000000000000000000" pitchFamily="2" charset="2"/>
              <a:buNone/>
            </a:pPr>
            <a:endParaRPr lang="en-US" altLang="en-US" dirty="0" smtClean="0"/>
          </a:p>
          <a:p>
            <a:pPr eaLnBrk="1" hangingPunct="1">
              <a:spcBef>
                <a:spcPct val="0"/>
              </a:spcBef>
              <a:buSzPct val="70000"/>
              <a:buFont typeface="Wingdings" panose="05000000000000000000" pitchFamily="2" charset="2"/>
              <a:buNone/>
            </a:pPr>
            <a:r>
              <a:rPr lang="en-US" altLang="en-US" b="1" i="1" dirty="0" smtClean="0">
                <a:solidFill>
                  <a:srgbClr val="FFFFFF"/>
                </a:solidFill>
              </a:rPr>
              <a:t>Advanced Readings</a:t>
            </a:r>
          </a:p>
          <a:p>
            <a:pPr eaLnBrk="1" hangingPunct="1">
              <a:spcBef>
                <a:spcPct val="0"/>
              </a:spcBef>
              <a:buSzPct val="70000"/>
              <a:buFont typeface="Wingdings" panose="05000000000000000000" pitchFamily="2" charset="2"/>
              <a:buNone/>
            </a:pPr>
            <a:r>
              <a:rPr lang="en-US" altLang="en-US" dirty="0" smtClean="0">
                <a:solidFill>
                  <a:srgbClr val="FFFFFF"/>
                </a:solidFill>
              </a:rPr>
              <a:t>	DSPP: 6.3.3~6 </a:t>
            </a:r>
          </a:p>
          <a:p>
            <a:pPr eaLnBrk="1" hangingPunct="1">
              <a:spcBef>
                <a:spcPct val="0"/>
              </a:spcBef>
              <a:buSzPct val="70000"/>
              <a:buFont typeface="Wingdings" panose="05000000000000000000" pitchFamily="2" charset="2"/>
              <a:buNone/>
            </a:pPr>
            <a:r>
              <a:rPr lang="en-US" altLang="en-US" dirty="0" smtClean="0">
                <a:solidFill>
                  <a:srgbClr val="FFFFFF"/>
                </a:solidFill>
              </a:rPr>
              <a:t>		Mutual Exclusion</a:t>
            </a:r>
          </a:p>
        </p:txBody>
      </p:sp>
      <p:sp>
        <p:nvSpPr>
          <p:cNvPr id="47108"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
        <p:nvSpPr>
          <p:cNvPr id="47109" name="Slide Number Placeholder 5"/>
          <p:cNvSpPr txBox="1">
            <a:spLocks/>
          </p:cNvSpPr>
          <p:nvPr/>
        </p:nvSpPr>
        <p:spPr bwMode="auto">
          <a:xfrm>
            <a:off x="8343900" y="6213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AU" altLang="en-US" sz="1800"/>
              <a:t>35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836613"/>
            <a:ext cx="7772400" cy="685800"/>
          </a:xfrm>
        </p:spPr>
        <p:txBody>
          <a:bodyPr/>
          <a:lstStyle/>
          <a:p>
            <a:pPr eaLnBrk="1" hangingPunct="1"/>
            <a:r>
              <a:rPr lang="en-AU" altLang="en-US" sz="3900" b="1" smtClean="0">
                <a:solidFill>
                  <a:schemeClr val="tx1"/>
                </a:solidFill>
                <a:latin typeface="Arial" panose="020B0604020202020204" pitchFamily="34" charset="0"/>
                <a:cs typeface="Arial" panose="020B0604020202020204" pitchFamily="34" charset="0"/>
              </a:rPr>
              <a:t>Introduction (2)</a:t>
            </a:r>
          </a:p>
        </p:txBody>
      </p:sp>
      <p:sp>
        <p:nvSpPr>
          <p:cNvPr id="9219" name="Rectangle 3"/>
          <p:cNvSpPr>
            <a:spLocks noGrp="1" noChangeArrowheads="1"/>
          </p:cNvSpPr>
          <p:nvPr>
            <p:ph idx="1"/>
          </p:nvPr>
        </p:nvSpPr>
        <p:spPr>
          <a:xfrm>
            <a:off x="293688" y="2276475"/>
            <a:ext cx="8404225" cy="3600450"/>
          </a:xfrm>
        </p:spPr>
        <p:txBody>
          <a:bodyPr/>
          <a:lstStyle/>
          <a:p>
            <a:pPr marL="609600" indent="-609600" eaLnBrk="1" hangingPunct="1">
              <a:lnSpc>
                <a:spcPct val="90000"/>
              </a:lnSpc>
            </a:pPr>
            <a:r>
              <a:rPr lang="en-AU" altLang="en-US" sz="2800" smtClean="0">
                <a:latin typeface="Arial Narrow" panose="020B0606020202030204" pitchFamily="34" charset="0"/>
              </a:rPr>
              <a:t>One of the major features for distributed systems is </a:t>
            </a:r>
            <a:r>
              <a:rPr lang="en-AU" altLang="en-US" sz="2800" b="1" smtClean="0">
                <a:solidFill>
                  <a:srgbClr val="FF3300"/>
                </a:solidFill>
                <a:latin typeface="Arial Narrow" panose="020B0606020202030204" pitchFamily="34" charset="0"/>
              </a:rPr>
              <a:t>no global clock</a:t>
            </a:r>
            <a:r>
              <a:rPr lang="en-AU" altLang="en-US" sz="2800" smtClean="0">
                <a:latin typeface="Arial Narrow" panose="020B0606020202030204" pitchFamily="34" charset="0"/>
              </a:rPr>
              <a:t> – there is no single global notion of correct time.</a:t>
            </a:r>
            <a:endParaRPr lang="en-US" altLang="en-US" sz="2800" smtClean="0">
              <a:latin typeface="Arial Narrow" panose="020B0606020202030204" pitchFamily="34" charset="0"/>
            </a:endParaRPr>
          </a:p>
          <a:p>
            <a:pPr marL="1009650" lvl="1" indent="-609600" eaLnBrk="1" hangingPunct="1">
              <a:lnSpc>
                <a:spcPct val="90000"/>
              </a:lnSpc>
            </a:pPr>
            <a:r>
              <a:rPr lang="en-AU" altLang="en-US" sz="2400" smtClean="0">
                <a:latin typeface="Arial Narrow" panose="020B0606020202030204" pitchFamily="34" charset="0"/>
              </a:rPr>
              <a:t>Processes on different machines have their own idea of what time it is. In other words, a machine times events happened on it using its own physical clock attached to it.</a:t>
            </a:r>
          </a:p>
          <a:p>
            <a:pPr marL="609600" indent="-609600" eaLnBrk="1" hangingPunct="1">
              <a:lnSpc>
                <a:spcPct val="90000"/>
              </a:lnSpc>
            </a:pPr>
            <a:r>
              <a:rPr lang="en-AU" altLang="en-US" sz="2800" smtClean="0">
                <a:latin typeface="Arial Narrow" panose="020B0606020202030204" pitchFamily="34" charset="0"/>
              </a:rPr>
              <a:t>In many cases, it is more important to know that related events at different processes happen in the correct </a:t>
            </a:r>
            <a:r>
              <a:rPr lang="en-AU" altLang="en-US" sz="2800" i="1" smtClean="0">
                <a:solidFill>
                  <a:srgbClr val="C00000"/>
                </a:solidFill>
                <a:latin typeface="Arial Narrow" panose="020B0606020202030204" pitchFamily="34" charset="0"/>
              </a:rPr>
              <a:t>order</a:t>
            </a:r>
            <a:r>
              <a:rPr lang="en-AU" altLang="en-US" sz="2800" smtClean="0">
                <a:latin typeface="Arial Narrow" panose="020B0606020202030204" pitchFamily="34" charset="0"/>
              </a:rPr>
              <a:t>, rather than the absolute time when each event happens.</a:t>
            </a:r>
          </a:p>
        </p:txBody>
      </p:sp>
      <p:sp>
        <p:nvSpPr>
          <p:cNvPr id="9220" name="Slide Number Placeholder 5"/>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EF3F0F79-9037-4710-B290-7BE238370186}" type="slidenum">
              <a:rPr lang="en-AU" altLang="en-US" sz="1800"/>
              <a:pPr eaLnBrk="1" hangingPunct="1">
                <a:spcBef>
                  <a:spcPct val="0"/>
                </a:spcBef>
                <a:buFontTx/>
                <a:buNone/>
              </a:pPr>
              <a:t>4</a:t>
            </a:fld>
            <a:endParaRPr lang="en-AU" altLang="en-US" sz="1800"/>
          </a:p>
        </p:txBody>
      </p:sp>
      <p:sp>
        <p:nvSpPr>
          <p:cNvPr id="9221"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85813"/>
            <a:ext cx="8229600" cy="1008062"/>
          </a:xfrm>
        </p:spPr>
        <p:txBody>
          <a:bodyPr/>
          <a:lstStyle/>
          <a:p>
            <a:pPr eaLnBrk="1" hangingPunct="1"/>
            <a:r>
              <a:rPr lang="en-US" altLang="en-US" sz="4000" b="1" smtClean="0">
                <a:solidFill>
                  <a:schemeClr val="tx1"/>
                </a:solidFill>
                <a:latin typeface="Arial" panose="020B0604020202020204" pitchFamily="34" charset="0"/>
                <a:cs typeface="Arial" panose="020B0604020202020204" pitchFamily="34" charset="0"/>
              </a:rPr>
              <a:t>Clock</a:t>
            </a:r>
            <a:r>
              <a:rPr lang="en-US" altLang="en-US" sz="4000" b="1" smtClean="0">
                <a:latin typeface="Arial" panose="020B0604020202020204" pitchFamily="34" charset="0"/>
                <a:cs typeface="Arial" panose="020B0604020202020204" pitchFamily="34" charset="0"/>
              </a:rPr>
              <a:t> </a:t>
            </a:r>
            <a:r>
              <a:rPr lang="en-US" altLang="en-US" sz="4000" b="1" smtClean="0">
                <a:solidFill>
                  <a:schemeClr val="tx1"/>
                </a:solidFill>
                <a:latin typeface="Arial" panose="020B0604020202020204" pitchFamily="34" charset="0"/>
                <a:cs typeface="Arial" panose="020B0604020202020204" pitchFamily="34" charset="0"/>
              </a:rPr>
              <a:t>Synchronization</a:t>
            </a:r>
          </a:p>
        </p:txBody>
      </p:sp>
      <p:sp>
        <p:nvSpPr>
          <p:cNvPr id="11267" name="Rectangle 3"/>
          <p:cNvSpPr>
            <a:spLocks noGrp="1" noChangeArrowheads="1"/>
          </p:cNvSpPr>
          <p:nvPr>
            <p:ph idx="1"/>
          </p:nvPr>
        </p:nvSpPr>
        <p:spPr>
          <a:xfrm>
            <a:off x="179388" y="1906588"/>
            <a:ext cx="9144000" cy="1857375"/>
          </a:xfrm>
        </p:spPr>
        <p:txBody>
          <a:bodyPr/>
          <a:lstStyle/>
          <a:p>
            <a:pPr eaLnBrk="1" hangingPunct="1">
              <a:buFont typeface="Wingdings" panose="05000000000000000000" pitchFamily="2" charset="2"/>
              <a:buNone/>
            </a:pPr>
            <a:r>
              <a:rPr lang="en-US" altLang="en-US" sz="2400" b="1" smtClean="0"/>
              <a:t>Example</a:t>
            </a:r>
            <a:r>
              <a:rPr lang="en-US" altLang="en-US" sz="2400" smtClean="0"/>
              <a:t> 6.1: </a:t>
            </a:r>
            <a:r>
              <a:rPr lang="en-US" altLang="en-US" sz="2400" i="1" smtClean="0"/>
              <a:t>C </a:t>
            </a:r>
            <a:r>
              <a:rPr lang="en-US" altLang="en-US" sz="2400" smtClean="0"/>
              <a:t>Compiler and </a:t>
            </a:r>
            <a:r>
              <a:rPr lang="en-US" altLang="en-US" sz="2400" i="1" smtClean="0"/>
              <a:t>Make</a:t>
            </a:r>
            <a:r>
              <a:rPr lang="en-US" altLang="en-US" sz="2400" smtClean="0"/>
              <a:t> program in UNIX </a:t>
            </a:r>
          </a:p>
          <a:p>
            <a:pPr eaLnBrk="1" hangingPunct="1"/>
            <a:r>
              <a:rPr lang="en-US" altLang="en-US" sz="2400" smtClean="0"/>
              <a:t> Large applications split into multiple </a:t>
            </a:r>
            <a:r>
              <a:rPr lang="en-US" altLang="en-US" sz="2400" i="1" smtClean="0"/>
              <a:t>C</a:t>
            </a:r>
            <a:r>
              <a:rPr lang="en-US" altLang="en-US" sz="2400" smtClean="0"/>
              <a:t> source files </a:t>
            </a:r>
          </a:p>
          <a:p>
            <a:pPr eaLnBrk="1" hangingPunct="1"/>
            <a:r>
              <a:rPr lang="en-US" altLang="en-US" sz="2400" smtClean="0"/>
              <a:t> </a:t>
            </a:r>
            <a:r>
              <a:rPr lang="en-US" altLang="en-US" sz="2400" i="1" smtClean="0"/>
              <a:t>Make</a:t>
            </a:r>
            <a:r>
              <a:rPr lang="en-US" altLang="en-US" sz="2400" smtClean="0"/>
              <a:t> requires re-compile only modified sources, not all</a:t>
            </a:r>
          </a:p>
          <a:p>
            <a:pPr eaLnBrk="1" hangingPunct="1"/>
            <a:r>
              <a:rPr lang="en-US" altLang="en-US" sz="2400" smtClean="0"/>
              <a:t> Easy control in single computer, but not in distributed systems</a:t>
            </a:r>
          </a:p>
        </p:txBody>
      </p:sp>
      <p:sp>
        <p:nvSpPr>
          <p:cNvPr id="11268" name="Slide Number Placeholder 6"/>
          <p:cNvSpPr>
            <a:spLocks noGrp="1"/>
          </p:cNvSpPr>
          <p:nvPr>
            <p:ph type="sldNum" sz="quarter" idx="4294967295"/>
          </p:nvPr>
        </p:nvSpPr>
        <p:spPr bwMode="auto">
          <a:xfrm>
            <a:off x="8459788" y="6243638"/>
            <a:ext cx="6842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A39DD784-11AC-49EA-BE9C-093FE4B08F9F}" type="slidenum">
              <a:rPr lang="en-AU" altLang="en-US" sz="1800"/>
              <a:pPr eaLnBrk="1" hangingPunct="1">
                <a:spcBef>
                  <a:spcPct val="0"/>
                </a:spcBef>
                <a:buFontTx/>
                <a:buNone/>
              </a:pPr>
              <a:t>5</a:t>
            </a:fld>
            <a:endParaRPr lang="en-AU" altLang="en-US" sz="1800"/>
          </a:p>
        </p:txBody>
      </p:sp>
      <p:pic>
        <p:nvPicPr>
          <p:cNvPr id="11269" name="Picture 6" descr="0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275" y="3825875"/>
            <a:ext cx="65214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755650" y="5727700"/>
            <a:ext cx="8188325" cy="51117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90000"/>
              <a:defRPr/>
            </a:pPr>
            <a:r>
              <a:rPr lang="en-US" sz="1600" kern="0" dirty="0">
                <a:effectLst>
                  <a:outerShdw blurRad="38100" dist="38100" dir="2700000" algn="tl">
                    <a:srgbClr val="000000"/>
                  </a:outerShdw>
                </a:effectLst>
                <a:latin typeface="+mn-lt"/>
                <a:cs typeface="+mn-cs"/>
              </a:rPr>
              <a:t>Figure 6-1. When each machine has its own clock, an event that occurred after another event may nevertheless be assigned an earlier time.</a:t>
            </a:r>
          </a:p>
        </p:txBody>
      </p:sp>
      <p:sp>
        <p:nvSpPr>
          <p:cNvPr id="11271"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3563" y="620713"/>
            <a:ext cx="8229600" cy="1071562"/>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(1)</a:t>
            </a:r>
            <a:endParaRPr lang="en-AU" altLang="en-US" sz="3600" b="1" smtClean="0">
              <a:solidFill>
                <a:schemeClr val="tx1"/>
              </a:solidFill>
              <a:latin typeface="Arial" panose="020B0604020202020204" pitchFamily="34" charset="0"/>
              <a:cs typeface="Arial" panose="020B0604020202020204" pitchFamily="34" charset="0"/>
            </a:endParaRPr>
          </a:p>
        </p:txBody>
      </p:sp>
      <p:sp>
        <p:nvSpPr>
          <p:cNvPr id="13315" name="Rectangle 3"/>
          <p:cNvSpPr>
            <a:spLocks noGrp="1" noChangeArrowheads="1"/>
          </p:cNvSpPr>
          <p:nvPr>
            <p:ph idx="1"/>
          </p:nvPr>
        </p:nvSpPr>
        <p:spPr>
          <a:xfrm>
            <a:off x="228600" y="2205038"/>
            <a:ext cx="8929688" cy="4810125"/>
          </a:xfrm>
        </p:spPr>
        <p:txBody>
          <a:bodyPr/>
          <a:lstStyle/>
          <a:p>
            <a:pPr marL="609600" indent="-609600" eaLnBrk="1" hangingPunct="1">
              <a:lnSpc>
                <a:spcPct val="90000"/>
              </a:lnSpc>
              <a:spcBef>
                <a:spcPct val="0"/>
              </a:spcBef>
              <a:buSzPct val="70000"/>
              <a:buFont typeface="Wingdings" panose="05000000000000000000" pitchFamily="2" charset="2"/>
              <a:buChar char="v"/>
            </a:pPr>
            <a:r>
              <a:rPr lang="en-US" altLang="en-US" i="1" smtClean="0">
                <a:solidFill>
                  <a:srgbClr val="0000FF"/>
                </a:solidFill>
              </a:rPr>
              <a:t>Happened-before</a:t>
            </a:r>
            <a:r>
              <a:rPr lang="en-US" altLang="en-US" smtClean="0">
                <a:solidFill>
                  <a:srgbClr val="0000FF"/>
                </a:solidFill>
              </a:rPr>
              <a:t> relation </a:t>
            </a:r>
            <a:r>
              <a:rPr lang="en-US" altLang="en-US" smtClean="0"/>
              <a:t>or </a:t>
            </a:r>
            <a:r>
              <a:rPr lang="en-US" altLang="en-US" i="1" smtClean="0">
                <a:solidFill>
                  <a:srgbClr val="0000FF"/>
                </a:solidFill>
              </a:rPr>
              <a:t>causal ordering</a:t>
            </a:r>
          </a:p>
          <a:p>
            <a:pPr marL="609600" indent="-609600" eaLnBrk="1" hangingPunct="1">
              <a:lnSpc>
                <a:spcPct val="90000"/>
              </a:lnSpc>
              <a:spcBef>
                <a:spcPct val="0"/>
              </a:spcBef>
              <a:buSzPct val="70000"/>
              <a:buFont typeface="Wingdings" panose="05000000000000000000" pitchFamily="2" charset="2"/>
              <a:buChar char="v"/>
            </a:pPr>
            <a:endParaRPr lang="en-US" altLang="en-US" sz="800" i="1" smtClean="0"/>
          </a:p>
          <a:p>
            <a:pPr marL="990600" lvl="1" indent="-533400" eaLnBrk="1" hangingPunct="1">
              <a:lnSpc>
                <a:spcPct val="90000"/>
              </a:lnSpc>
              <a:spcBef>
                <a:spcPct val="0"/>
              </a:spcBef>
              <a:buSzPct val="70000"/>
              <a:buFont typeface="Wingdings" panose="05000000000000000000" pitchFamily="2" charset="2"/>
              <a:buChar char="v"/>
            </a:pPr>
            <a:r>
              <a:rPr lang="en-US" altLang="en-US" smtClean="0"/>
              <a:t>Invented by Lamport in 1978 </a:t>
            </a:r>
          </a:p>
          <a:p>
            <a:pPr marL="990600" lvl="1" indent="-533400" eaLnBrk="1" hangingPunct="1">
              <a:lnSpc>
                <a:spcPct val="90000"/>
              </a:lnSpc>
              <a:spcBef>
                <a:spcPct val="0"/>
              </a:spcBef>
              <a:buSzPct val="70000"/>
              <a:buFont typeface="Wingdings" panose="05000000000000000000" pitchFamily="2" charset="2"/>
              <a:buChar char="v"/>
            </a:pPr>
            <a:r>
              <a:rPr lang="en-US" altLang="en-US" smtClean="0"/>
              <a:t>A simple mechanism to order some events that occur at different processes, rather than to exactly time on them.</a:t>
            </a:r>
          </a:p>
          <a:p>
            <a:pPr marL="1390650" lvl="2" indent="-533400" eaLnBrk="1" hangingPunct="1">
              <a:lnSpc>
                <a:spcPct val="90000"/>
              </a:lnSpc>
              <a:spcBef>
                <a:spcPct val="0"/>
              </a:spcBef>
              <a:buSzPct val="70000"/>
              <a:buFont typeface="Wingdings" panose="05000000000000000000" pitchFamily="2" charset="2"/>
              <a:buChar char="v"/>
            </a:pPr>
            <a:r>
              <a:rPr lang="en-US" altLang="en-US" smtClean="0"/>
              <a:t>We cannot synchronize clocks perfectly across a distributed system</a:t>
            </a:r>
          </a:p>
          <a:p>
            <a:pPr marL="990600" lvl="1" indent="-533400" eaLnBrk="1" hangingPunct="1">
              <a:lnSpc>
                <a:spcPct val="90000"/>
              </a:lnSpc>
              <a:spcBef>
                <a:spcPct val="0"/>
              </a:spcBef>
              <a:buSzPct val="70000"/>
              <a:buFont typeface="Wingdings" panose="05000000000000000000" pitchFamily="2" charset="2"/>
              <a:buChar char="v"/>
            </a:pPr>
            <a:r>
              <a:rPr lang="en-US" altLang="en-US" i="1" smtClean="0"/>
              <a:t>Partial ordering </a:t>
            </a:r>
          </a:p>
          <a:p>
            <a:pPr marL="1390650" lvl="2" indent="-533400" eaLnBrk="1" hangingPunct="1">
              <a:lnSpc>
                <a:spcPct val="90000"/>
              </a:lnSpc>
              <a:spcBef>
                <a:spcPct val="0"/>
              </a:spcBef>
              <a:buSzPct val="70000"/>
              <a:buFont typeface="Wingdings" panose="05000000000000000000" pitchFamily="2" charset="2"/>
              <a:buChar char="v"/>
            </a:pPr>
            <a:r>
              <a:rPr lang="en-US" altLang="en-US" smtClean="0"/>
              <a:t>Called </a:t>
            </a:r>
            <a:r>
              <a:rPr lang="en-US" altLang="en-US" i="1" smtClean="0">
                <a:solidFill>
                  <a:srgbClr val="0000FF"/>
                </a:solidFill>
              </a:rPr>
              <a:t>happened-before</a:t>
            </a:r>
            <a:r>
              <a:rPr lang="en-US" altLang="en-US" smtClean="0">
                <a:solidFill>
                  <a:srgbClr val="0000FF"/>
                </a:solidFill>
              </a:rPr>
              <a:t> relation</a:t>
            </a:r>
            <a:r>
              <a:rPr lang="en-US" altLang="en-US" smtClean="0"/>
              <a:t>, or </a:t>
            </a:r>
            <a:r>
              <a:rPr lang="en-US" altLang="en-US" i="1" smtClean="0">
                <a:solidFill>
                  <a:srgbClr val="0000FF"/>
                </a:solidFill>
              </a:rPr>
              <a:t>causal ordering</a:t>
            </a:r>
            <a:r>
              <a:rPr lang="en-US" altLang="en-US" smtClean="0"/>
              <a:t>.</a:t>
            </a:r>
          </a:p>
        </p:txBody>
      </p:sp>
      <p:sp>
        <p:nvSpPr>
          <p:cNvPr id="13316" name="Slide Number Placeholder 5"/>
          <p:cNvSpPr>
            <a:spLocks noGrp="1"/>
          </p:cNvSpPr>
          <p:nvPr>
            <p:ph type="sldNum" sz="quarter" idx="4294967295"/>
          </p:nvPr>
        </p:nvSpPr>
        <p:spPr bwMode="auto">
          <a:xfrm>
            <a:off x="8316913" y="6243638"/>
            <a:ext cx="827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D51F185B-131D-4072-83E5-4BB80C909FC5}" type="slidenum">
              <a:rPr lang="en-AU" altLang="en-US" sz="1800"/>
              <a:pPr eaLnBrk="1" hangingPunct="1">
                <a:spcBef>
                  <a:spcPct val="0"/>
                </a:spcBef>
                <a:buFontTx/>
                <a:buNone/>
              </a:pPr>
              <a:t>6</a:t>
            </a:fld>
            <a:endParaRPr lang="en-AU" altLang="en-US" sz="1800"/>
          </a:p>
        </p:txBody>
      </p:sp>
      <p:sp>
        <p:nvSpPr>
          <p:cNvPr id="13317"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908050"/>
            <a:ext cx="8229600" cy="649288"/>
          </a:xfrm>
        </p:spPr>
        <p:txBody>
          <a:bodyPr/>
          <a:lstStyle/>
          <a:p>
            <a:pPr eaLnBrk="1" hangingPunct="1"/>
            <a:r>
              <a:rPr lang="en-US" altLang="en-US" sz="3200" b="1" smtClean="0">
                <a:solidFill>
                  <a:schemeClr val="tx1"/>
                </a:solidFill>
                <a:latin typeface="Arial" panose="020B0604020202020204" pitchFamily="34" charset="0"/>
                <a:cs typeface="Arial" panose="020B0604020202020204" pitchFamily="34" charset="0"/>
              </a:rPr>
              <a:t>6.1 Logical Clocks (2)</a:t>
            </a:r>
            <a:endParaRPr lang="en-AU" altLang="en-US" sz="3200" b="1" smtClean="0">
              <a:solidFill>
                <a:schemeClr val="tx1"/>
              </a:solidFill>
              <a:latin typeface="Arial" panose="020B0604020202020204" pitchFamily="34" charset="0"/>
              <a:cs typeface="Arial" panose="020B0604020202020204" pitchFamily="34" charset="0"/>
            </a:endParaRPr>
          </a:p>
        </p:txBody>
      </p:sp>
      <p:sp>
        <p:nvSpPr>
          <p:cNvPr id="14339" name="Rectangle 3"/>
          <p:cNvSpPr>
            <a:spLocks noGrp="1" noChangeArrowheads="1"/>
          </p:cNvSpPr>
          <p:nvPr>
            <p:ph idx="1"/>
          </p:nvPr>
        </p:nvSpPr>
        <p:spPr>
          <a:xfrm>
            <a:off x="179388" y="2133600"/>
            <a:ext cx="8307387" cy="3721100"/>
          </a:xfrm>
        </p:spPr>
        <p:txBody>
          <a:bodyPr/>
          <a:lstStyle/>
          <a:p>
            <a:pPr marL="609600" indent="-609600" eaLnBrk="1" hangingPunct="1">
              <a:spcBef>
                <a:spcPct val="0"/>
              </a:spcBef>
              <a:buSzPct val="70000"/>
              <a:buFont typeface="Wingdings" panose="05000000000000000000" pitchFamily="2" charset="2"/>
              <a:buChar char="v"/>
            </a:pPr>
            <a:r>
              <a:rPr lang="en-US" altLang="en-US" sz="2800" dirty="0" smtClean="0"/>
              <a:t>The </a:t>
            </a:r>
            <a:r>
              <a:rPr lang="en-US" altLang="en-US" sz="2800" i="1" dirty="0" smtClean="0"/>
              <a:t>causal ordering </a:t>
            </a:r>
            <a:r>
              <a:rPr lang="en-US" altLang="en-US" sz="2800" dirty="0" smtClean="0"/>
              <a:t>is based on two simple rules (</a:t>
            </a:r>
            <a:r>
              <a:rPr lang="en-US" altLang="en-US" sz="2800" b="1" i="1" dirty="0" smtClean="0">
                <a:solidFill>
                  <a:srgbClr val="FF3300"/>
                </a:solidFill>
              </a:rPr>
              <a:t>a before b, </a:t>
            </a:r>
            <a:r>
              <a:rPr lang="en-US" altLang="en-US" sz="2800" b="1" i="1" dirty="0" smtClean="0"/>
              <a:t>denoted</a:t>
            </a:r>
            <a:r>
              <a:rPr lang="en-US" altLang="en-US" sz="2800" b="1" i="1" dirty="0" smtClean="0">
                <a:solidFill>
                  <a:srgbClr val="FF3300"/>
                </a:solidFill>
              </a:rPr>
              <a:t> a</a:t>
            </a:r>
            <a:r>
              <a:rPr lang="en-US" altLang="en-US" sz="2800" dirty="0" smtClean="0"/>
              <a:t> </a:t>
            </a:r>
            <a:r>
              <a:rPr lang="en-US" altLang="en-US" sz="2800" b="1" dirty="0" smtClean="0">
                <a:solidFill>
                  <a:srgbClr val="FF3300"/>
                </a:solidFill>
                <a:cs typeface="Times New Roman" panose="02020603050405020304" pitchFamily="18" charset="0"/>
                <a:sym typeface="Symbol" panose="05050102010706020507" pitchFamily="18" charset="2"/>
              </a:rPr>
              <a:t></a:t>
            </a:r>
            <a:r>
              <a:rPr lang="en-US" altLang="en-US" sz="2800" dirty="0" smtClean="0"/>
              <a:t> </a:t>
            </a:r>
            <a:r>
              <a:rPr lang="en-US" altLang="en-US" sz="2800" b="1" i="1" dirty="0" smtClean="0">
                <a:solidFill>
                  <a:srgbClr val="FF3300"/>
                </a:solidFill>
              </a:rPr>
              <a:t>b</a:t>
            </a:r>
            <a:r>
              <a:rPr lang="en-US" altLang="en-US" sz="2800" dirty="0" smtClean="0"/>
              <a:t> )</a:t>
            </a:r>
          </a:p>
          <a:p>
            <a:pPr marL="609600" indent="-609600" eaLnBrk="1" hangingPunct="1">
              <a:spcBef>
                <a:spcPct val="0"/>
              </a:spcBef>
              <a:buSzPct val="70000"/>
              <a:buFont typeface="Wingdings" panose="05000000000000000000" pitchFamily="2" charset="2"/>
              <a:buNone/>
            </a:pPr>
            <a:endParaRPr lang="en-US" altLang="en-US" sz="1200" dirty="0" smtClean="0"/>
          </a:p>
          <a:p>
            <a:pPr marL="990600" lvl="1" indent="-533400" eaLnBrk="1" hangingPunct="1">
              <a:spcBef>
                <a:spcPct val="0"/>
              </a:spcBef>
              <a:buSzPct val="70000"/>
              <a:buFont typeface="Wingdings" panose="05000000000000000000" pitchFamily="2" charset="2"/>
              <a:buAutoNum type="arabicPeriod"/>
            </a:pPr>
            <a:r>
              <a:rPr lang="en-US" altLang="en-US" sz="2400" dirty="0" smtClean="0"/>
              <a:t>If </a:t>
            </a:r>
            <a:r>
              <a:rPr lang="en-US" altLang="en-US" sz="2400" b="1" i="1" dirty="0" smtClean="0">
                <a:solidFill>
                  <a:srgbClr val="FF3300"/>
                </a:solidFill>
              </a:rPr>
              <a:t>a</a:t>
            </a:r>
            <a:r>
              <a:rPr lang="en-US" altLang="en-US" sz="2400" dirty="0" smtClean="0"/>
              <a:t> and </a:t>
            </a:r>
            <a:r>
              <a:rPr lang="en-US" altLang="en-US" sz="2400" b="1" i="1" dirty="0" smtClean="0">
                <a:solidFill>
                  <a:srgbClr val="FF3300"/>
                </a:solidFill>
              </a:rPr>
              <a:t>b</a:t>
            </a:r>
            <a:r>
              <a:rPr lang="en-US" altLang="en-US" sz="2400" dirty="0" smtClean="0"/>
              <a:t> are events in the same process, and </a:t>
            </a:r>
            <a:r>
              <a:rPr lang="en-US" altLang="en-US" sz="2400" b="1" i="1" dirty="0" smtClean="0">
                <a:solidFill>
                  <a:srgbClr val="FF3300"/>
                </a:solidFill>
              </a:rPr>
              <a:t>a</a:t>
            </a:r>
            <a:r>
              <a:rPr lang="en-US" altLang="en-US" sz="2400" dirty="0" smtClean="0"/>
              <a:t> occurs before </a:t>
            </a:r>
            <a:r>
              <a:rPr lang="en-US" altLang="en-US" sz="2400" b="1" i="1" dirty="0" smtClean="0">
                <a:solidFill>
                  <a:srgbClr val="FF3300"/>
                </a:solidFill>
              </a:rPr>
              <a:t>b</a:t>
            </a:r>
            <a:r>
              <a:rPr lang="en-US" altLang="en-US" sz="2400" dirty="0" smtClean="0"/>
              <a:t>, then the order </a:t>
            </a:r>
            <a:r>
              <a:rPr lang="en-US" altLang="en-US" sz="2400" b="1" i="1" dirty="0" smtClean="0">
                <a:solidFill>
                  <a:srgbClr val="FF3300"/>
                </a:solidFill>
              </a:rPr>
              <a:t>a</a:t>
            </a:r>
            <a:r>
              <a:rPr lang="en-US" altLang="en-US" sz="2400" dirty="0" smtClean="0"/>
              <a:t> </a:t>
            </a:r>
            <a:r>
              <a:rPr lang="en-US" altLang="en-US" sz="2400" b="1" dirty="0" smtClean="0">
                <a:solidFill>
                  <a:srgbClr val="FF3300"/>
                </a:solidFill>
                <a:cs typeface="Times New Roman" panose="02020603050405020304" pitchFamily="18" charset="0"/>
                <a:sym typeface="Symbol" panose="05050102010706020507" pitchFamily="18" charset="2"/>
              </a:rPr>
              <a:t></a:t>
            </a:r>
            <a:r>
              <a:rPr lang="en-US" altLang="en-US" sz="2400" dirty="0" smtClean="0"/>
              <a:t> </a:t>
            </a:r>
            <a:r>
              <a:rPr lang="en-US" altLang="en-US" sz="2400" b="1" i="1" dirty="0" smtClean="0">
                <a:solidFill>
                  <a:srgbClr val="FF3300"/>
                </a:solidFill>
              </a:rPr>
              <a:t>b</a:t>
            </a:r>
            <a:r>
              <a:rPr lang="en-US" altLang="en-US" sz="2400" dirty="0" smtClean="0"/>
              <a:t> is true.</a:t>
            </a:r>
          </a:p>
          <a:p>
            <a:pPr marL="990600" lvl="1" indent="-533400" eaLnBrk="1" hangingPunct="1">
              <a:spcBef>
                <a:spcPct val="0"/>
              </a:spcBef>
              <a:buSzPct val="70000"/>
              <a:buFont typeface="Wingdings" panose="05000000000000000000" pitchFamily="2" charset="2"/>
              <a:buAutoNum type="arabicPeriod"/>
            </a:pPr>
            <a:endParaRPr lang="en-US" altLang="en-US" sz="2400" dirty="0" smtClean="0"/>
          </a:p>
          <a:p>
            <a:pPr marL="990600" lvl="1" indent="-533400" eaLnBrk="1" hangingPunct="1">
              <a:spcBef>
                <a:spcPct val="0"/>
              </a:spcBef>
              <a:buSzPct val="70000"/>
              <a:buFont typeface="Wingdings" panose="05000000000000000000" pitchFamily="2" charset="2"/>
              <a:buAutoNum type="arabicPeriod"/>
            </a:pPr>
            <a:r>
              <a:rPr lang="en-US" altLang="en-US" sz="2400" dirty="0" smtClean="0"/>
              <a:t>Whenever a message is sent between processes, then the event of sending the message </a:t>
            </a:r>
            <a:r>
              <a:rPr lang="en-US" altLang="en-US" sz="2400" b="1" i="1" dirty="0" smtClean="0">
                <a:solidFill>
                  <a:srgbClr val="FF3300"/>
                </a:solidFill>
              </a:rPr>
              <a:t>a</a:t>
            </a:r>
            <a:r>
              <a:rPr lang="en-US" altLang="en-US" sz="2400" dirty="0" smtClean="0"/>
              <a:t> occurred before the event of receiving message </a:t>
            </a:r>
            <a:r>
              <a:rPr lang="en-US" altLang="en-US" sz="2400" b="1" i="1" dirty="0" smtClean="0">
                <a:solidFill>
                  <a:srgbClr val="FF3300"/>
                </a:solidFill>
              </a:rPr>
              <a:t>b</a:t>
            </a:r>
            <a:r>
              <a:rPr lang="en-US" altLang="en-US" sz="2400" b="1" i="1" dirty="0" smtClean="0"/>
              <a:t>.</a:t>
            </a:r>
            <a:r>
              <a:rPr lang="en-US" altLang="en-US" sz="2400" dirty="0" smtClean="0"/>
              <a:t> Thus</a:t>
            </a:r>
            <a:r>
              <a:rPr lang="en-US" altLang="en-US" sz="2400" dirty="0" smtClean="0">
                <a:solidFill>
                  <a:srgbClr val="FF3300"/>
                </a:solidFill>
              </a:rPr>
              <a:t> </a:t>
            </a:r>
            <a:r>
              <a:rPr lang="en-US" altLang="en-US" sz="2400" dirty="0" smtClean="0"/>
              <a:t>the order </a:t>
            </a:r>
            <a:r>
              <a:rPr lang="en-US" altLang="en-US" sz="2400" b="1" i="1" dirty="0" smtClean="0">
                <a:solidFill>
                  <a:srgbClr val="FF3300"/>
                </a:solidFill>
              </a:rPr>
              <a:t>a</a:t>
            </a:r>
            <a:r>
              <a:rPr lang="en-US" altLang="en-US" sz="2400" dirty="0" smtClean="0"/>
              <a:t> </a:t>
            </a:r>
            <a:r>
              <a:rPr lang="en-US" altLang="en-US" sz="2400" b="1" dirty="0" smtClean="0">
                <a:solidFill>
                  <a:srgbClr val="FF3300"/>
                </a:solidFill>
                <a:cs typeface="Times New Roman" panose="02020603050405020304" pitchFamily="18" charset="0"/>
                <a:sym typeface="Symbol" panose="05050102010706020507" pitchFamily="18" charset="2"/>
              </a:rPr>
              <a:t></a:t>
            </a:r>
            <a:r>
              <a:rPr lang="en-US" altLang="en-US" sz="2400" dirty="0" smtClean="0"/>
              <a:t> </a:t>
            </a:r>
            <a:r>
              <a:rPr lang="en-US" altLang="en-US" sz="2400" b="1" i="1" dirty="0" smtClean="0">
                <a:solidFill>
                  <a:srgbClr val="FF3300"/>
                </a:solidFill>
              </a:rPr>
              <a:t>b</a:t>
            </a:r>
            <a:r>
              <a:rPr lang="en-US" altLang="en-US" sz="2400" dirty="0" smtClean="0"/>
              <a:t> is also true.</a:t>
            </a:r>
          </a:p>
        </p:txBody>
      </p:sp>
      <p:sp>
        <p:nvSpPr>
          <p:cNvPr id="14340" name="Slide Number Placeholder 5"/>
          <p:cNvSpPr>
            <a:spLocks noGrp="1"/>
          </p:cNvSpPr>
          <p:nvPr>
            <p:ph type="sldNum" sz="quarter" idx="4294967295"/>
          </p:nvPr>
        </p:nvSpPr>
        <p:spPr bwMode="auto">
          <a:xfrm>
            <a:off x="8388350" y="6243638"/>
            <a:ext cx="7556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5FBE53EC-153F-4AE9-9EAC-CE12E740D832}" type="slidenum">
              <a:rPr lang="en-AU" altLang="en-US" sz="1800"/>
              <a:pPr eaLnBrk="1" hangingPunct="1">
                <a:spcBef>
                  <a:spcPct val="0"/>
                </a:spcBef>
                <a:buFontTx/>
                <a:buNone/>
              </a:pPr>
              <a:t>7</a:t>
            </a:fld>
            <a:endParaRPr lang="en-AU" altLang="en-US" sz="1800"/>
          </a:p>
        </p:txBody>
      </p:sp>
      <p:sp>
        <p:nvSpPr>
          <p:cNvPr id="14341"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771525"/>
            <a:ext cx="8642350" cy="1000125"/>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(3)</a:t>
            </a:r>
            <a:endParaRPr lang="en-US" altLang="en-US" sz="3600" smtClean="0">
              <a:latin typeface="Arial" panose="020B0604020202020204" pitchFamily="34" charset="0"/>
              <a:cs typeface="Arial" panose="020B0604020202020204" pitchFamily="34" charset="0"/>
            </a:endParaRPr>
          </a:p>
        </p:txBody>
      </p:sp>
      <p:sp>
        <p:nvSpPr>
          <p:cNvPr id="15363" name="Rectangle 3"/>
          <p:cNvSpPr>
            <a:spLocks noGrp="1" noChangeArrowheads="1"/>
          </p:cNvSpPr>
          <p:nvPr>
            <p:ph idx="1"/>
          </p:nvPr>
        </p:nvSpPr>
        <p:spPr>
          <a:xfrm>
            <a:off x="1981200" y="5384800"/>
            <a:ext cx="6119813" cy="636588"/>
          </a:xfrm>
        </p:spPr>
        <p:txBody>
          <a:bodyPr/>
          <a:lstStyle/>
          <a:p>
            <a:pPr eaLnBrk="1" hangingPunct="1">
              <a:buFont typeface="Wingdings" panose="05000000000000000000" pitchFamily="2" charset="2"/>
              <a:buNone/>
            </a:pPr>
            <a:r>
              <a:rPr lang="en-US" altLang="en-US" sz="1800" smtClean="0"/>
              <a:t>Figure 6-9. (a) Three processes, each with its own clock. The clocks run at different rates. </a:t>
            </a:r>
          </a:p>
        </p:txBody>
      </p:sp>
      <p:sp>
        <p:nvSpPr>
          <p:cNvPr id="15364" name="Slide Number Placeholder 5"/>
          <p:cNvSpPr>
            <a:spLocks noGrp="1"/>
          </p:cNvSpPr>
          <p:nvPr>
            <p:ph type="sldNum" sz="quarter" idx="4294967295"/>
          </p:nvPr>
        </p:nvSpPr>
        <p:spPr bwMode="auto">
          <a:xfrm>
            <a:off x="8243888" y="6243638"/>
            <a:ext cx="900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12D4000A-B763-4FCF-9590-C7D5C5A99D45}" type="slidenum">
              <a:rPr lang="en-AU" altLang="en-US" sz="1800"/>
              <a:pPr eaLnBrk="1" hangingPunct="1">
                <a:spcBef>
                  <a:spcPct val="0"/>
                </a:spcBef>
                <a:buFontTx/>
                <a:buNone/>
              </a:pPr>
              <a:t>8</a:t>
            </a:fld>
            <a:endParaRPr lang="en-AU" altLang="en-US" sz="1800"/>
          </a:p>
        </p:txBody>
      </p:sp>
      <p:pic>
        <p:nvPicPr>
          <p:cNvPr id="15365"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r="55600"/>
          <a:stretch>
            <a:fillRect/>
          </a:stretch>
        </p:blipFill>
        <p:spPr bwMode="auto">
          <a:xfrm>
            <a:off x="2916238" y="1914525"/>
            <a:ext cx="4694237"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661988"/>
            <a:ext cx="8229600" cy="1143000"/>
          </a:xfrm>
        </p:spPr>
        <p:txBody>
          <a:bodyPr/>
          <a:lstStyle/>
          <a:p>
            <a:pPr eaLnBrk="1" hangingPunct="1"/>
            <a:r>
              <a:rPr lang="en-US" altLang="en-US" sz="3600" b="1" smtClean="0">
                <a:solidFill>
                  <a:schemeClr val="tx1"/>
                </a:solidFill>
                <a:latin typeface="Arial" panose="020B0604020202020204" pitchFamily="34" charset="0"/>
                <a:cs typeface="Arial" panose="020B0604020202020204" pitchFamily="34" charset="0"/>
              </a:rPr>
              <a:t>6.1 Logical Clocks (4)</a:t>
            </a:r>
            <a:endParaRPr lang="en-US" altLang="en-US" sz="3600" smtClean="0">
              <a:latin typeface="Arial" panose="020B0604020202020204" pitchFamily="34" charset="0"/>
              <a:cs typeface="Arial" panose="020B0604020202020204" pitchFamily="34" charset="0"/>
            </a:endParaRPr>
          </a:p>
        </p:txBody>
      </p:sp>
      <p:sp>
        <p:nvSpPr>
          <p:cNvPr id="17411" name="Rectangle 3"/>
          <p:cNvSpPr>
            <a:spLocks noGrp="1" noChangeArrowheads="1"/>
          </p:cNvSpPr>
          <p:nvPr>
            <p:ph idx="1"/>
          </p:nvPr>
        </p:nvSpPr>
        <p:spPr>
          <a:xfrm>
            <a:off x="1214438" y="5824538"/>
            <a:ext cx="6929437" cy="676275"/>
          </a:xfrm>
        </p:spPr>
        <p:txBody>
          <a:bodyPr/>
          <a:lstStyle/>
          <a:p>
            <a:pPr eaLnBrk="1" hangingPunct="1">
              <a:buFont typeface="Wingdings" panose="05000000000000000000" pitchFamily="2" charset="2"/>
              <a:buNone/>
            </a:pPr>
            <a:r>
              <a:rPr lang="en-US" altLang="en-US" sz="2000" dirty="0" smtClean="0"/>
              <a:t>Figure 6-9. (b) </a:t>
            </a:r>
            <a:r>
              <a:rPr lang="en-US" altLang="en-US" sz="1800" dirty="0" err="1" smtClean="0"/>
              <a:t>Lamport’s</a:t>
            </a:r>
            <a:r>
              <a:rPr lang="en-US" altLang="en-US" sz="1800" dirty="0" smtClean="0"/>
              <a:t> algorithm corrects the clocks.</a:t>
            </a:r>
          </a:p>
        </p:txBody>
      </p:sp>
      <p:sp>
        <p:nvSpPr>
          <p:cNvPr id="17412" name="Slide Number Placeholder 5"/>
          <p:cNvSpPr>
            <a:spLocks noGrp="1"/>
          </p:cNvSpPr>
          <p:nvPr>
            <p:ph type="sldNum" sz="quarter" idx="4294967295"/>
          </p:nvPr>
        </p:nvSpPr>
        <p:spPr bwMode="auto">
          <a:xfrm>
            <a:off x="8316913" y="6318250"/>
            <a:ext cx="76517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BF7C061-6BEC-42C6-A7E3-1F8D0896C2D7}" type="slidenum">
              <a:rPr lang="en-AU" altLang="en-US" sz="1800"/>
              <a:pPr eaLnBrk="1" hangingPunct="1">
                <a:spcBef>
                  <a:spcPct val="0"/>
                </a:spcBef>
                <a:buFontTx/>
                <a:buNone/>
              </a:pPr>
              <a:t>9</a:t>
            </a:fld>
            <a:endParaRPr lang="en-AU" altLang="en-US" sz="1800"/>
          </a:p>
        </p:txBody>
      </p:sp>
      <p:pic>
        <p:nvPicPr>
          <p:cNvPr id="17413"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l="55074"/>
          <a:stretch>
            <a:fillRect/>
          </a:stretch>
        </p:blipFill>
        <p:spPr bwMode="auto">
          <a:xfrm>
            <a:off x="1857375" y="2781300"/>
            <a:ext cx="4884738"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7"/>
          <p:cNvSpPr>
            <a:spLocks noChangeArrowheads="1"/>
          </p:cNvSpPr>
          <p:nvPr/>
        </p:nvSpPr>
        <p:spPr bwMode="auto">
          <a:xfrm>
            <a:off x="250825" y="1808163"/>
            <a:ext cx="9001125" cy="927100"/>
          </a:xfrm>
          <a:prstGeom prst="rect">
            <a:avLst/>
          </a:prstGeom>
          <a:solidFill>
            <a:schemeClr val="accent1">
              <a:alpha val="0"/>
            </a:schemeClr>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 typeface="Wingdings" panose="05000000000000000000" pitchFamily="2" charset="2"/>
              <a:buChar char="§"/>
            </a:pPr>
            <a:r>
              <a:rPr lang="en-US" altLang="en-US" sz="2800">
                <a:solidFill>
                  <a:schemeClr val="tx2"/>
                </a:solidFill>
              </a:rPr>
              <a:t>  Event of sending a message is always before the </a:t>
            </a:r>
            <a:br>
              <a:rPr lang="en-US" altLang="en-US" sz="2800">
                <a:solidFill>
                  <a:schemeClr val="tx2"/>
                </a:solidFill>
              </a:rPr>
            </a:br>
            <a:r>
              <a:rPr lang="en-US" altLang="en-US" sz="2800">
                <a:solidFill>
                  <a:schemeClr val="tx2"/>
                </a:solidFill>
              </a:rPr>
              <a:t>    event of receiving the message</a:t>
            </a:r>
          </a:p>
        </p:txBody>
      </p:sp>
      <p:sp>
        <p:nvSpPr>
          <p:cNvPr id="17415" name="Rectangle 8"/>
          <p:cNvSpPr>
            <a:spLocks noChangeArrowheads="1"/>
          </p:cNvSpPr>
          <p:nvPr/>
        </p:nvSpPr>
        <p:spPr bwMode="auto">
          <a:xfrm>
            <a:off x="4211959" y="4437112"/>
            <a:ext cx="504057" cy="870198"/>
          </a:xfrm>
          <a:prstGeom prst="rect">
            <a:avLst/>
          </a:prstGeom>
          <a:solidFill>
            <a:srgbClr val="FFFF00">
              <a:alpha val="20000"/>
            </a:srgbClr>
          </a:solidFill>
          <a:ln w="12700" cap="sq" algn="ctr">
            <a:solidFill>
              <a:schemeClr val="tx1"/>
            </a:solidFill>
            <a:miter lim="800000"/>
            <a:headEnd type="none" w="sm" len="sm"/>
            <a:tailEnd type="none" w="sm" len="sm"/>
          </a:ln>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7416" name="Rectangle 9"/>
          <p:cNvSpPr>
            <a:spLocks noChangeArrowheads="1"/>
          </p:cNvSpPr>
          <p:nvPr/>
        </p:nvSpPr>
        <p:spPr bwMode="auto">
          <a:xfrm>
            <a:off x="2209255" y="4869160"/>
            <a:ext cx="562545" cy="438150"/>
          </a:xfrm>
          <a:prstGeom prst="rect">
            <a:avLst/>
          </a:prstGeom>
          <a:solidFill>
            <a:srgbClr val="FFFF00">
              <a:alpha val="20000"/>
            </a:srgbClr>
          </a:solidFill>
          <a:ln w="12700" cap="sq" algn="ctr">
            <a:solidFill>
              <a:schemeClr val="tx1"/>
            </a:solidFill>
            <a:miter lim="800000"/>
            <a:headEnd type="none" w="sm" len="sm"/>
            <a:tailEnd type="none" w="sm" len="sm"/>
          </a:ln>
        </p:spPr>
        <p:txBody>
          <a:bodyPr wrap="none"/>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7417" name="Footer Placeholder 4"/>
          <p:cNvSpPr txBox="1">
            <a:spLocks/>
          </p:cNvSpPr>
          <p:nvPr/>
        </p:nvSpPr>
        <p:spPr bwMode="auto">
          <a:xfrm>
            <a:off x="0" y="6243638"/>
            <a:ext cx="39957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t>CSI3344 Distributed Systems</a:t>
            </a:r>
            <a:endParaRPr lang="en-AU" altLang="en-U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696A9677-B2EA-4CBC-8C15-3E1A9EDF334C}" vid="{49459935-B3CF-4674-8A3B-A0781BAC01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7103</TotalTime>
  <Words>2702</Words>
  <Application>Microsoft Office PowerPoint</Application>
  <PresentationFormat>On-screen Show (4:3)</PresentationFormat>
  <Paragraphs>528</Paragraphs>
  <Slides>37</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MS PGothic</vt:lpstr>
      <vt:lpstr>Times New Roman</vt:lpstr>
      <vt:lpstr>Wingdings</vt:lpstr>
      <vt:lpstr>Arial Narrow</vt:lpstr>
      <vt:lpstr>Symbol</vt:lpstr>
      <vt:lpstr>Courier New</vt:lpstr>
      <vt:lpstr>Wingdings 2</vt:lpstr>
      <vt:lpstr>Times</vt:lpstr>
      <vt:lpstr>Theme1</vt:lpstr>
      <vt:lpstr>CSI3344 Distributed Systems</vt:lpstr>
      <vt:lpstr>CSI3344 Distributed Systems</vt:lpstr>
      <vt:lpstr>Introduction (1)</vt:lpstr>
      <vt:lpstr>Introduction (2)</vt:lpstr>
      <vt:lpstr>Clock Synchronization</vt:lpstr>
      <vt:lpstr>6.1 Logical Clocks (1)</vt:lpstr>
      <vt:lpstr>6.1 Logical Clocks (2)</vt:lpstr>
      <vt:lpstr>6.1 Logical Clocks (3)</vt:lpstr>
      <vt:lpstr>6.1 Logical Clocks (4)</vt:lpstr>
      <vt:lpstr>6.1 Logical Clocks (5)</vt:lpstr>
      <vt:lpstr>6.1 Logical Clocks (6)</vt:lpstr>
      <vt:lpstr>6.1 Logical Clocks (7)</vt:lpstr>
      <vt:lpstr>6.1 Logical Clocks (8)</vt:lpstr>
      <vt:lpstr>6.1 Logical Clocks (9)</vt:lpstr>
      <vt:lpstr>6.1 Logical Clocks (10)</vt:lpstr>
      <vt:lpstr>6.1 Logical Clocks (11)</vt:lpstr>
      <vt:lpstr>6.1 Logical Clocks (12)</vt:lpstr>
      <vt:lpstr>6.1 Logical Clocks (13)</vt:lpstr>
      <vt:lpstr>6.1 Logical Clocks (14)</vt:lpstr>
      <vt:lpstr>6.1 Logical Clocks (14)</vt:lpstr>
      <vt:lpstr>6.1 Logical Clocks (14)</vt:lpstr>
      <vt:lpstr>6.1 Logical Clocks (15)</vt:lpstr>
      <vt:lpstr>6.1 Logical Clocks (16)</vt:lpstr>
      <vt:lpstr>6.1 Logical Clocks (17)</vt:lpstr>
      <vt:lpstr>6.1 Logical Clocks (17)</vt:lpstr>
      <vt:lpstr>6.2 Distributed Transactions (1)</vt:lpstr>
      <vt:lpstr>6.2 Distributed Transactions (2)</vt:lpstr>
      <vt:lpstr>6.2 Distributed Transactions (3)</vt:lpstr>
      <vt:lpstr>6.2 Distributed Transactions (4)</vt:lpstr>
      <vt:lpstr>6.2 Distributed Transactions (5)</vt:lpstr>
      <vt:lpstr>6.2 Distributed Transactions (6)</vt:lpstr>
      <vt:lpstr>6.2 Distributed Transactions (7)</vt:lpstr>
      <vt:lpstr>6.2 Distributed Transactions (8)</vt:lpstr>
      <vt:lpstr>6.2 Distributed Transactions (9)</vt:lpstr>
      <vt:lpstr>6.2 Distributed Transactions (10)</vt:lpstr>
      <vt:lpstr>Major Points</vt:lpstr>
      <vt:lpstr>Reading Guide</vt:lpstr>
    </vt:vector>
  </TitlesOfParts>
  <Company>ECU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 of Distributed Systems CSI5402</dc:title>
  <dc:creator>W GUO</dc:creator>
  <cp:lastModifiedBy>Jitian XIAO</cp:lastModifiedBy>
  <cp:revision>1116</cp:revision>
  <dcterms:created xsi:type="dcterms:W3CDTF">2002-02-01T05:02:29Z</dcterms:created>
  <dcterms:modified xsi:type="dcterms:W3CDTF">2019-04-03T02:39:47Z</dcterms:modified>
</cp:coreProperties>
</file>