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98" r:id="rId4"/>
    <p:sldId id="297"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34"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330" r:id="rId38"/>
    <p:sldId id="331" r:id="rId39"/>
    <p:sldId id="332"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2" autoAdjust="0"/>
    <p:restoredTop sz="81691" autoAdjust="0"/>
  </p:normalViewPr>
  <p:slideViewPr>
    <p:cSldViewPr>
      <p:cViewPr>
        <p:scale>
          <a:sx n="75" d="100"/>
          <a:sy n="75" d="100"/>
        </p:scale>
        <p:origin x="2344" y="6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ED7056-740C-4737-A14F-4D16316FAF9B}" type="datetimeFigureOut">
              <a:rPr lang="en-US" smtClean="0"/>
              <a:pPr/>
              <a:t>2/19/19</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086D4B-2AAC-4BE2-9F76-ABF6BA905FA4}" type="slidenum">
              <a:rPr lang="en-AU" smtClean="0"/>
              <a:pPr/>
              <a:t>‹#›</a:t>
            </a:fld>
            <a:endParaRPr lang="en-AU"/>
          </a:p>
        </p:txBody>
      </p:sp>
    </p:spTree>
    <p:extLst>
      <p:ext uri="{BB962C8B-B14F-4D97-AF65-F5344CB8AC3E}">
        <p14:creationId xmlns:p14="http://schemas.microsoft.com/office/powerpoint/2010/main" val="447177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This is quite a long chapter, but the content it covers is somewhat independent of the rest of the unit – it covers the history and evolution of major programming languages.  While this is not as central to the unit materials as the content of other modules/chapters, it is an important area to cover (as is the history of </a:t>
            </a:r>
            <a:r>
              <a:rPr lang="en-AU" i="1" dirty="0" smtClean="0"/>
              <a:t>any</a:t>
            </a:r>
            <a:r>
              <a:rPr lang="en-AU" dirty="0" smtClean="0"/>
              <a:t> topic).</a:t>
            </a:r>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p>
            <a:r>
              <a:rPr lang="en-AU" dirty="0" smtClean="0"/>
              <a:t>This chapter should encourage you to think of languages in the </a:t>
            </a:r>
            <a:r>
              <a:rPr lang="en-AU" i="1" dirty="0" smtClean="0"/>
              <a:t>context</a:t>
            </a:r>
            <a:r>
              <a:rPr lang="en-AU" dirty="0" smtClean="0"/>
              <a:t> of their existence, and start to see how they relate to and influence each other, and evolve to address the needs of the times.</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2</a:t>
            </a:fld>
            <a:endParaRPr lang="en-A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AU" dirty="0" smtClean="0"/>
              <a:t>In a linked list each item in the list (akin to an index in an array) contains a field which references the </a:t>
            </a:r>
            <a:r>
              <a:rPr lang="en-AU" i="1" dirty="0" smtClean="0"/>
              <a:t>next</a:t>
            </a:r>
            <a:r>
              <a:rPr lang="en-AU" dirty="0" smtClean="0"/>
              <a:t> item in the list.</a:t>
            </a:r>
          </a:p>
          <a:p>
            <a:pPr eaLnBrk="1" hangingPunct="1"/>
            <a:endParaRPr lang="en-AU" dirty="0" smtClean="0"/>
          </a:p>
          <a:p>
            <a:pPr eaLnBrk="1" hangingPunct="1"/>
            <a:r>
              <a:rPr lang="en-AU" dirty="0" smtClean="0"/>
              <a:t>The main difference/benefit of linked lists over arrays is that the order of the items can be different from the order they are stored in memory – the addresses do not need to be consecutive as the address of the next item is stored in the previous item, and hence the list can be manipulated easier – items can be added and removed at any point of the list without needing to change many references or locations.</a:t>
            </a:r>
          </a:p>
          <a:p>
            <a:pPr eaLnBrk="1" hangingPunct="1"/>
            <a:endParaRPr lang="en-AU" dirty="0" smtClean="0"/>
          </a:p>
          <a:p>
            <a:pPr eaLnBrk="1" hangingPunct="1"/>
            <a:r>
              <a:rPr lang="en-AU" dirty="0" smtClean="0"/>
              <a:t>On the down side, the nature of lists makes it tricker to access or index them and their contents.  You can’t simply look into the block of addresses containing the items as you can with an array, since they do not need to be consecutive – making it difficult to, say, find a certain value in a list, or find the </a:t>
            </a:r>
            <a:r>
              <a:rPr lang="en-AU" i="1" dirty="0" smtClean="0"/>
              <a:t>last</a:t>
            </a:r>
            <a:r>
              <a:rPr lang="en-AU" dirty="0" smtClean="0"/>
              <a:t> value…  These things typically require you to scan through the list one item at a time, following the chain until you find what you need.</a:t>
            </a:r>
          </a:p>
        </p:txBody>
      </p:sp>
      <p:sp>
        <p:nvSpPr>
          <p:cNvPr id="4" name="Slide Number Placeholder 3"/>
          <p:cNvSpPr>
            <a:spLocks noGrp="1"/>
          </p:cNvSpPr>
          <p:nvPr>
            <p:ph type="sldNum" sz="quarter" idx="10"/>
          </p:nvPr>
        </p:nvSpPr>
        <p:spPr/>
        <p:txBody>
          <a:bodyPr/>
          <a:lstStyle/>
          <a:p>
            <a:fld id="{4E086D4B-2AAC-4BE2-9F76-ABF6BA905FA4}" type="slidenum">
              <a:rPr lang="en-AU" smtClean="0"/>
              <a:pPr/>
              <a:t>11</a:t>
            </a:fld>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AU" dirty="0" smtClean="0"/>
              <a:t>The first point indicates that the language was intended for the scientific domain, which was the most common at the time.</a:t>
            </a:r>
          </a:p>
          <a:p>
            <a:pPr eaLnBrk="1" hangingPunct="1"/>
            <a:r>
              <a:rPr lang="en-AU" dirty="0" smtClean="0"/>
              <a:t>The second and third points</a:t>
            </a:r>
            <a:r>
              <a:rPr lang="en-AU" baseline="0" dirty="0" smtClean="0"/>
              <a:t> concern show a </a:t>
            </a:r>
            <a:r>
              <a:rPr lang="en-AU" dirty="0" smtClean="0"/>
              <a:t>focus on </a:t>
            </a:r>
            <a:r>
              <a:rPr lang="en-AU" i="1" dirty="0" smtClean="0"/>
              <a:t>readability – </a:t>
            </a:r>
            <a:r>
              <a:rPr lang="en-AU" i="0" dirty="0" smtClean="0"/>
              <a:t>something</a:t>
            </a:r>
            <a:r>
              <a:rPr lang="en-AU" i="0" baseline="0" dirty="0" smtClean="0"/>
              <a:t> that until then had not really been as high a concern.  As we’ll see, readability becomes an increasingly large concern/factor in decades to come.</a:t>
            </a:r>
            <a:endParaRPr lang="en-AU" dirty="0" smtClean="0"/>
          </a:p>
          <a:p>
            <a:endParaRPr lang="en-AU" dirty="0" smtClean="0"/>
          </a:p>
          <a:p>
            <a:r>
              <a:rPr lang="en-AU" dirty="0" smtClean="0"/>
              <a:t>The last point is a bit of a “no duh” one, since it’s a crucial part of implementing any compiled</a:t>
            </a:r>
            <a:r>
              <a:rPr lang="en-AU" baseline="0" dirty="0" smtClean="0"/>
              <a:t> </a:t>
            </a:r>
            <a:r>
              <a:rPr lang="en-AU" dirty="0" smtClean="0"/>
              <a:t>language...</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12</a:t>
            </a:fld>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It was a long</a:t>
            </a:r>
            <a:r>
              <a:rPr lang="en-AU" baseline="0" dirty="0" smtClean="0"/>
              <a:t>, difficult and expensive process to get Fortran off the ground – not only developing the compiler, but training and convincing everyone to use it, etc.  Hence, while they started off enthusiastic about ALGOL 58, they ended up dropping it and sticking to Fortran.</a:t>
            </a:r>
          </a:p>
          <a:p>
            <a:endParaRPr lang="en-AU" baseline="0" dirty="0" smtClean="0"/>
          </a:p>
          <a:p>
            <a:r>
              <a:rPr lang="en-AU" baseline="0" dirty="0" smtClean="0"/>
              <a:t>We’ll be covering BNF next week!</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13</a:t>
            </a:fld>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Since ALGOL</a:t>
            </a:r>
            <a:r>
              <a:rPr lang="en-AU" baseline="0" dirty="0" smtClean="0"/>
              <a:t> 60 lacked the formatted input/output statements and string handling that users required, implementations of it sometimes added these, which were often machine-dependent.</a:t>
            </a:r>
          </a:p>
          <a:p>
            <a:endParaRPr lang="en-AU" baseline="0" dirty="0" smtClean="0"/>
          </a:p>
          <a:p>
            <a:pPr eaLnBrk="1" hangingPunct="1"/>
            <a:r>
              <a:rPr lang="en-AU" dirty="0" smtClean="0"/>
              <a:t>In one sense, ALGOL 60 was a massive success.</a:t>
            </a:r>
            <a:r>
              <a:rPr lang="en-AU" baseline="0" dirty="0" smtClean="0"/>
              <a:t>  </a:t>
            </a:r>
            <a:r>
              <a:rPr lang="en-AU" dirty="0" smtClean="0"/>
              <a:t>It was the first machine independent language, it became the standard way to present/publish algorithms in literature, and just about all subsequent imperative languages are based on it to some degree…  But on the other hand, it failed as a “language” – it was never widely </a:t>
            </a:r>
            <a:r>
              <a:rPr lang="en-AU" i="1" dirty="0" smtClean="0"/>
              <a:t>used</a:t>
            </a:r>
            <a:r>
              <a:rPr lang="en-AU" dirty="0" smtClean="0"/>
              <a:t>.</a:t>
            </a:r>
          </a:p>
          <a:p>
            <a:pPr eaLnBrk="1" hangingPunct="1"/>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In the end, though, Fortran was already too popular and widely used for ALGOL to take much of a grip.  Particularly given that IBM were supporting Fortran only.</a:t>
            </a:r>
          </a:p>
        </p:txBody>
      </p:sp>
      <p:sp>
        <p:nvSpPr>
          <p:cNvPr id="4" name="Slide Number Placeholder 3"/>
          <p:cNvSpPr>
            <a:spLocks noGrp="1"/>
          </p:cNvSpPr>
          <p:nvPr>
            <p:ph type="sldNum" sz="quarter" idx="10"/>
          </p:nvPr>
        </p:nvSpPr>
        <p:spPr/>
        <p:txBody>
          <a:bodyPr/>
          <a:lstStyle/>
          <a:p>
            <a:fld id="{4E086D4B-2AAC-4BE2-9F76-ABF6BA905FA4}" type="slidenum">
              <a:rPr lang="en-AU" smtClean="0"/>
              <a:pPr/>
              <a:t>14</a:t>
            </a:fld>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 trend of designing readable languages is definitely starting to emerge now, as you can see by the emphasis on English statements, ease of use, broadening user base… </a:t>
            </a:r>
          </a:p>
          <a:p>
            <a:endParaRPr lang="en-AU" dirty="0" smtClean="0"/>
          </a:p>
          <a:p>
            <a:endParaRPr lang="en-AU" dirty="0" smtClean="0"/>
          </a:p>
          <a:p>
            <a:pPr eaLnBrk="1" hangingPunct="1"/>
            <a:r>
              <a:rPr lang="en-AU" dirty="0" smtClean="0"/>
              <a:t>Personally, after reading the example COBOL program on pages 81-83 of the textbook, I’m not sure just how effective the whole “English statements” thing is.  Sure, you have things like “IS LESS THAN” which may make things easier to read for someone who is really bad at symbols and mathematical notation…</a:t>
            </a:r>
          </a:p>
          <a:p>
            <a:pPr eaLnBrk="1" hangingPunct="1"/>
            <a:endParaRPr lang="en-AU" dirty="0" smtClean="0"/>
          </a:p>
          <a:p>
            <a:pPr eaLnBrk="1" hangingPunct="1"/>
            <a:r>
              <a:rPr lang="en-AU" dirty="0" smtClean="0"/>
              <a:t>…but then you also have things like “PERFORM 100-PRODUCE-REORDER-LINE UNTIL CARD-EOF-SWITCH IS EQUAL TO “Y””. I’m not sure who that is meant to help.  As a programmer familiar with imperative languages similar to Fortran or ALGOL, the English statements make it harder to identify the control/loop structure and determine what the rest of the line does.  To someone who isn’t a programmer, this is just as meaningless as something with symbols and operators.  They still need to know the concepts at play in order to understand the code.  They may be able to </a:t>
            </a:r>
            <a:r>
              <a:rPr lang="en-AU" i="1" dirty="0" smtClean="0"/>
              <a:t>read</a:t>
            </a:r>
            <a:r>
              <a:rPr lang="en-AU" dirty="0" smtClean="0"/>
              <a:t> it, but that alone is of little use.</a:t>
            </a:r>
          </a:p>
        </p:txBody>
      </p:sp>
      <p:sp>
        <p:nvSpPr>
          <p:cNvPr id="4" name="Slide Number Placeholder 3"/>
          <p:cNvSpPr>
            <a:spLocks noGrp="1"/>
          </p:cNvSpPr>
          <p:nvPr>
            <p:ph type="sldNum" sz="quarter" idx="10"/>
          </p:nvPr>
        </p:nvSpPr>
        <p:spPr/>
        <p:txBody>
          <a:bodyPr/>
          <a:lstStyle/>
          <a:p>
            <a:fld id="{4E086D4B-2AAC-4BE2-9F76-ABF6BA905FA4}" type="slidenum">
              <a:rPr lang="en-AU" smtClean="0"/>
              <a:pPr/>
              <a:t>15</a:t>
            </a:fld>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 features listed were all “firsts” –</a:t>
            </a:r>
            <a:r>
              <a:rPr lang="en-AU" baseline="0" dirty="0" smtClean="0"/>
              <a:t> no other language had done them before.  It was also the first language to be mandated by the </a:t>
            </a:r>
            <a:r>
              <a:rPr lang="en-AU" baseline="0" dirty="0" err="1" smtClean="0"/>
              <a:t>DoD</a:t>
            </a:r>
            <a:r>
              <a:rPr lang="en-AU" baseline="0" dirty="0" smtClean="0"/>
              <a:t>.  Surprisingly, the initial version of COBOL did not support functions/subprograms.  Versions before the 1974 one did not support parameters in subprograms.</a:t>
            </a:r>
          </a:p>
          <a:p>
            <a:endParaRPr lang="en-AU" baseline="0" dirty="0" smtClean="0"/>
          </a:p>
          <a:p>
            <a:r>
              <a:rPr lang="en-AU" baseline="0" dirty="0" smtClean="0"/>
              <a:t>COBOL is a very well-designed business language, but despite its success and widespread usage it </a:t>
            </a:r>
            <a:r>
              <a:rPr lang="en-AU" dirty="0" smtClean="0"/>
              <a:t>has had little influence on other languages.  The business application domain as a whole has</a:t>
            </a:r>
            <a:r>
              <a:rPr lang="en-AU" baseline="0" dirty="0" smtClean="0"/>
              <a:t> stagnated, and many of the aspects of COBOL are tailored towards that domain.</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16</a:t>
            </a:fld>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Being designed</a:t>
            </a:r>
            <a:r>
              <a:rPr lang="en-AU" baseline="0" dirty="0" smtClean="0"/>
              <a:t> as a learner language and to be small, e</a:t>
            </a:r>
            <a:r>
              <a:rPr lang="en-AU" dirty="0" smtClean="0"/>
              <a:t>arly versions of BASIC were pretty rudimentary</a:t>
            </a:r>
            <a:r>
              <a:rPr lang="en-AU" baseline="0" dirty="0" smtClean="0"/>
              <a:t> and didn’t really compare to languages like Fortran or ALGOL.  They were never really intended for any big/significant programs.</a:t>
            </a:r>
          </a:p>
          <a:p>
            <a:endParaRPr lang="en-AU" baseline="0" dirty="0" smtClean="0"/>
          </a:p>
          <a:p>
            <a:r>
              <a:rPr lang="en-AU" dirty="0" smtClean="0"/>
              <a:t>The concept</a:t>
            </a:r>
            <a:r>
              <a:rPr lang="en-AU" baseline="0" dirty="0" smtClean="0"/>
              <a:t> of timesharing was revolutionary.  In the early 1960s, computers were still very expensive, but they were becoming more powerful.  Shelling out big money for a computer that could execute programs nice and quickly was a waste if it spent most of its time sitting idle with no jobs the do.</a:t>
            </a:r>
          </a:p>
          <a:p>
            <a:endParaRPr lang="en-AU" baseline="0" dirty="0" smtClean="0"/>
          </a:p>
          <a:p>
            <a:pPr eaLnBrk="1" hangingPunct="1"/>
            <a:r>
              <a:rPr lang="en-AU" dirty="0" smtClean="0"/>
              <a:t>The developers of BASIC realised that one computer had the power to handle many users, who would not notice the difference since their individual processing demands were still being met at the same speed.  BASIC was originally deployed on the GE-265 mainframe, which supported multiple terminals.  Hence, multiple users could be served at once, using the processing power more efficiently.</a:t>
            </a:r>
          </a:p>
          <a:p>
            <a:pPr eaLnBrk="1" hangingPunct="1"/>
            <a:endParaRPr lang="en-AU" dirty="0" smtClean="0"/>
          </a:p>
          <a:p>
            <a:pPr eaLnBrk="1" hangingPunct="1"/>
            <a:endParaRPr lang="en-AU" dirty="0" smtClean="0"/>
          </a:p>
        </p:txBody>
      </p:sp>
      <p:sp>
        <p:nvSpPr>
          <p:cNvPr id="4" name="Slide Number Placeholder 3"/>
          <p:cNvSpPr>
            <a:spLocks noGrp="1"/>
          </p:cNvSpPr>
          <p:nvPr>
            <p:ph type="sldNum" sz="quarter" idx="10"/>
          </p:nvPr>
        </p:nvSpPr>
        <p:spPr/>
        <p:txBody>
          <a:bodyPr/>
          <a:lstStyle/>
          <a:p>
            <a:fld id="{4E086D4B-2AAC-4BE2-9F76-ABF6BA905FA4}" type="slidenum">
              <a:rPr lang="en-AU" smtClean="0"/>
              <a:pPr/>
              <a:t>17</a:t>
            </a:fld>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AU" dirty="0" smtClean="0"/>
              <a:t>IBM saw that the two groups were on a collision course which was going to cause problems – each area was starting to need some capabilities of the other, and the only two solutions were duplication (which would be costly, complicated, and generally a bad idea) or the development of a computer and associated language that could do BOTH things.</a:t>
            </a:r>
          </a:p>
          <a:p>
            <a:pPr eaLnBrk="1" hangingPunct="1"/>
            <a:endParaRPr lang="en-AU" dirty="0" smtClean="0"/>
          </a:p>
          <a:p>
            <a:pPr eaLnBrk="1" hangingPunct="1"/>
            <a:r>
              <a:rPr lang="en-AU" dirty="0" smtClean="0"/>
              <a:t>Thus, the IBM System/360 line of computers was born, capable of handling decimal and floating point arithmetic suitable for science and business.  And along with it, a programming language that could cover both bases… and any other bases that strayed</a:t>
            </a:r>
            <a:r>
              <a:rPr lang="en-AU" baseline="0" dirty="0" smtClean="0"/>
              <a:t> too close.  Potential to replace/succeed Fortran, ALGOL, COBOL, LISP, assembly…</a:t>
            </a:r>
            <a:endParaRPr lang="en-AU" dirty="0" smtClean="0"/>
          </a:p>
        </p:txBody>
      </p:sp>
      <p:sp>
        <p:nvSpPr>
          <p:cNvPr id="4" name="Slide Number Placeholder 3"/>
          <p:cNvSpPr>
            <a:spLocks noGrp="1"/>
          </p:cNvSpPr>
          <p:nvPr>
            <p:ph type="sldNum" sz="quarter" idx="10"/>
          </p:nvPr>
        </p:nvSpPr>
        <p:spPr/>
        <p:txBody>
          <a:bodyPr/>
          <a:lstStyle/>
          <a:p>
            <a:fld id="{4E086D4B-2AAC-4BE2-9F76-ABF6BA905FA4}" type="slidenum">
              <a:rPr lang="en-AU" smtClean="0"/>
              <a:pPr/>
              <a:t>19</a:t>
            </a:fld>
            <a:endParaRPr lang="en-A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PL/I – everything, and the kitchen sink</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20</a:t>
            </a:fld>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AU" dirty="0" smtClean="0"/>
              <a:t>While PL/I was responsible for numerous important new features and concepts in programming languages, it was not all that well constructed.  It had too many constructs, was generally too large and complex, and many of the new features were not well designed, despite the theory being sound.</a:t>
            </a:r>
          </a:p>
          <a:p>
            <a:pPr eaLnBrk="1" hangingPunct="1"/>
            <a:endParaRPr lang="en-AU" dirty="0" smtClean="0"/>
          </a:p>
          <a:p>
            <a:pPr eaLnBrk="1" hangingPunct="1"/>
            <a:r>
              <a:rPr lang="en-AU" dirty="0" smtClean="0"/>
              <a:t>They essentially tossed in everything they thought might be useful, without thinking about how anyone was meant to understand it all and use it effectively, or making great effort to test that it all worked smoothly.  This touches upon the concepts of </a:t>
            </a:r>
            <a:r>
              <a:rPr lang="en-AU" dirty="0" err="1" smtClean="0"/>
              <a:t>orthogonality</a:t>
            </a:r>
            <a:r>
              <a:rPr lang="en-AU" dirty="0" smtClean="0"/>
              <a:t> and simplicity discussed in week/chapter 1.</a:t>
            </a:r>
          </a:p>
          <a:p>
            <a:pPr eaLnBrk="1" hangingPunct="1"/>
            <a:endParaRPr lang="en-AU" dirty="0" smtClean="0"/>
          </a:p>
          <a:p>
            <a:pPr eaLnBrk="1" hangingPunct="1"/>
            <a:r>
              <a:rPr lang="en-AU" dirty="0" smtClean="0"/>
              <a:t>PL/I did a few things wrong, but to be fair, it’s not exactly like they had much experience to learn from – many of the features were new, and the scope of the language was wider than seen before…  Let PL/I serve as a lesson to the next person who decides to make “One Language To Rule Them All”</a:t>
            </a:r>
          </a:p>
          <a:p>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21</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baseline="0" smtClean="0"/>
              <a:t>For </a:t>
            </a:r>
            <a:r>
              <a:rPr lang="en-AU" baseline="0" dirty="0" smtClean="0"/>
              <a:t>a more up-to-date and comprehensive diagram which is similar to this, see http://www.levenez.com/lang/</a:t>
            </a:r>
          </a:p>
        </p:txBody>
      </p:sp>
      <p:sp>
        <p:nvSpPr>
          <p:cNvPr id="4" name="Slide Number Placeholder 3"/>
          <p:cNvSpPr>
            <a:spLocks noGrp="1"/>
          </p:cNvSpPr>
          <p:nvPr>
            <p:ph type="sldNum" sz="quarter" idx="10"/>
          </p:nvPr>
        </p:nvSpPr>
        <p:spPr/>
        <p:txBody>
          <a:bodyPr/>
          <a:lstStyle/>
          <a:p>
            <a:fld id="{4E086D4B-2AAC-4BE2-9F76-ABF6BA905FA4}" type="slidenum">
              <a:rPr lang="en-AU" smtClean="0"/>
              <a:pPr/>
              <a:t>3</a:t>
            </a:fld>
            <a:endParaRPr lang="en-A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Those type</a:t>
            </a:r>
            <a:r>
              <a:rPr lang="en-AU" baseline="0" dirty="0" smtClean="0"/>
              <a:t>balls look pretty awesome... I wonder if someone has made geek-jewellery out of them...</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22</a:t>
            </a:fld>
            <a:endParaRPr lang="en-A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Of course, most languages at the time were very much focused on numbers – arithmetic and numeric manipulation.</a:t>
            </a:r>
          </a:p>
          <a:p>
            <a:endParaRPr lang="en-AU" dirty="0" smtClean="0"/>
          </a:p>
          <a:p>
            <a:r>
              <a:rPr lang="en-AU" dirty="0" smtClean="0"/>
              <a:t>APL</a:t>
            </a:r>
            <a:r>
              <a:rPr lang="en-AU" baseline="0" dirty="0" smtClean="0"/>
              <a:t> and SNOBOL did influence other languages that followed them – just not any particularly well-known or popular ones...</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23</a:t>
            </a:fld>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24</a:t>
            </a:fld>
            <a:endParaRPr lang="en-A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 ability to combine primitive</a:t>
            </a:r>
            <a:r>
              <a:rPr lang="en-AU" baseline="0" dirty="0" smtClean="0"/>
              <a:t> data types and structures into user-defined data structures was a big deal, and was incorporated into most major imperative languages from then on.</a:t>
            </a:r>
          </a:p>
          <a:p>
            <a:endParaRPr lang="en-AU" baseline="0" dirty="0" smtClean="0"/>
          </a:p>
          <a:p>
            <a:r>
              <a:rPr lang="en-AU" baseline="0" dirty="0" smtClean="0"/>
              <a:t>Via the </a:t>
            </a:r>
            <a:r>
              <a:rPr lang="en-AU" baseline="0" dirty="0" err="1" smtClean="0"/>
              <a:t>orthagonal</a:t>
            </a:r>
            <a:r>
              <a:rPr lang="en-AU" baseline="0" dirty="0" smtClean="0"/>
              <a:t> approach, ALGOL 68 achieved high writability in a simple and elegant manner.</a:t>
            </a:r>
          </a:p>
          <a:p>
            <a:r>
              <a:rPr lang="en-AU" baseline="0" dirty="0" smtClean="0"/>
              <a:t>PL/I, on the other hand, tried to achieve high writability by providing a massive pile of data types and structures...</a:t>
            </a:r>
          </a:p>
        </p:txBody>
      </p:sp>
      <p:sp>
        <p:nvSpPr>
          <p:cNvPr id="4" name="Slide Number Placeholder 3"/>
          <p:cNvSpPr>
            <a:spLocks noGrp="1"/>
          </p:cNvSpPr>
          <p:nvPr>
            <p:ph type="sldNum" sz="quarter" idx="10"/>
          </p:nvPr>
        </p:nvSpPr>
        <p:spPr/>
        <p:txBody>
          <a:bodyPr/>
          <a:lstStyle/>
          <a:p>
            <a:fld id="{4E086D4B-2AAC-4BE2-9F76-ABF6BA905FA4}" type="slidenum">
              <a:rPr lang="en-AU" smtClean="0"/>
              <a:pPr/>
              <a:t>25</a:t>
            </a:fld>
            <a:endParaRPr lang="en-A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It’s worth noting</a:t>
            </a:r>
            <a:r>
              <a:rPr lang="en-AU" baseline="0" dirty="0" smtClean="0"/>
              <a:t> that most major imperative languages designed after 1960 were heavily influenced by ALGOL and/or Fortran.</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26</a:t>
            </a:fld>
            <a:endParaRPr lang="en-A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As well known and used as C is, it did not particularly contribute much that was new in the way of programming language concepts and design.  C is generally an “unsafe” language – it doesn’t go out of its way to stop people doing stupid things that will cause their programs to crash or contain security flaws.  In fact, the C compiler chuckles every time it spots one of these errors and doesn’t tell you.</a:t>
            </a:r>
          </a:p>
        </p:txBody>
      </p:sp>
      <p:sp>
        <p:nvSpPr>
          <p:cNvPr id="4" name="Slide Number Placeholder 3"/>
          <p:cNvSpPr>
            <a:spLocks noGrp="1"/>
          </p:cNvSpPr>
          <p:nvPr>
            <p:ph type="sldNum" sz="quarter" idx="10"/>
          </p:nvPr>
        </p:nvSpPr>
        <p:spPr/>
        <p:txBody>
          <a:bodyPr/>
          <a:lstStyle/>
          <a:p>
            <a:fld id="{4E086D4B-2AAC-4BE2-9F76-ABF6BA905FA4}" type="slidenum">
              <a:rPr lang="en-AU" smtClean="0"/>
              <a:pPr/>
              <a:t>27</a:t>
            </a:fld>
            <a:endParaRPr lang="en-A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endParaRPr lang="en-AU" dirty="0" smtClean="0"/>
          </a:p>
        </p:txBody>
      </p:sp>
      <p:sp>
        <p:nvSpPr>
          <p:cNvPr id="4" name="Slide Number Placeholder 3"/>
          <p:cNvSpPr>
            <a:spLocks noGrp="1"/>
          </p:cNvSpPr>
          <p:nvPr>
            <p:ph type="sldNum" sz="quarter" idx="10"/>
          </p:nvPr>
        </p:nvSpPr>
        <p:spPr/>
        <p:txBody>
          <a:bodyPr/>
          <a:lstStyle/>
          <a:p>
            <a:fld id="{4E086D4B-2AAC-4BE2-9F76-ABF6BA905FA4}" type="slidenum">
              <a:rPr lang="en-AU" smtClean="0"/>
              <a:pPr/>
              <a:t>28</a:t>
            </a:fld>
            <a:endParaRPr lang="en-A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Essentially, the </a:t>
            </a:r>
            <a:r>
              <a:rPr lang="en-AU" dirty="0" err="1" smtClean="0"/>
              <a:t>DoD’s</a:t>
            </a:r>
            <a:r>
              <a:rPr lang="en-AU" dirty="0" smtClean="0"/>
              <a:t> language usage was one</a:t>
            </a:r>
            <a:r>
              <a:rPr lang="en-AU" baseline="0" dirty="0" smtClean="0"/>
              <a:t> giant big mess.  They needed a single language that was suitable for embedded devices.</a:t>
            </a:r>
          </a:p>
          <a:p>
            <a:endParaRPr lang="en-AU" baseline="0" dirty="0" smtClean="0"/>
          </a:p>
          <a:p>
            <a:r>
              <a:rPr lang="en-AU" baseline="0" dirty="0" smtClean="0"/>
              <a:t>Pop quiz:  What properties / language evaluation criteria are the most important for a language designed for embedded systems, particularly embedded systems used by the </a:t>
            </a:r>
            <a:r>
              <a:rPr lang="en-AU" baseline="0" dirty="0" err="1" smtClean="0"/>
              <a:t>DoD</a:t>
            </a:r>
            <a:r>
              <a:rPr lang="en-AU" baseline="0" dirty="0" smtClean="0"/>
              <a:t>?</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29</a:t>
            </a:fld>
            <a:endParaRPr lang="en-A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AU" dirty="0" smtClean="0"/>
              <a:t>Concurrency support was much more efficient, allowing communication/data sharing between concurrent processes to be much easier.</a:t>
            </a:r>
          </a:p>
          <a:p>
            <a:pPr eaLnBrk="1" hangingPunct="1"/>
            <a:endParaRPr lang="en-AU" dirty="0" smtClean="0"/>
          </a:p>
          <a:p>
            <a:pPr eaLnBrk="1" hangingPunct="1"/>
            <a:r>
              <a:rPr lang="en-AU" dirty="0" smtClean="0"/>
              <a:t>It supported OO programming, but with C++ on the scene and the </a:t>
            </a:r>
            <a:r>
              <a:rPr lang="en-AU" dirty="0" err="1" smtClean="0"/>
              <a:t>DoD</a:t>
            </a:r>
            <a:r>
              <a:rPr lang="en-AU" dirty="0" smtClean="0"/>
              <a:t> not requiring its use, </a:t>
            </a:r>
            <a:r>
              <a:rPr lang="en-AU" dirty="0" err="1" smtClean="0"/>
              <a:t>Ada</a:t>
            </a:r>
            <a:r>
              <a:rPr lang="en-AU" dirty="0" smtClean="0"/>
              <a:t> 95 lost popularity…</a:t>
            </a:r>
          </a:p>
        </p:txBody>
      </p:sp>
      <p:sp>
        <p:nvSpPr>
          <p:cNvPr id="4" name="Slide Number Placeholder 3"/>
          <p:cNvSpPr>
            <a:spLocks noGrp="1"/>
          </p:cNvSpPr>
          <p:nvPr>
            <p:ph type="sldNum" sz="quarter" idx="10"/>
          </p:nvPr>
        </p:nvSpPr>
        <p:spPr/>
        <p:txBody>
          <a:bodyPr/>
          <a:lstStyle/>
          <a:p>
            <a:fld id="{4E086D4B-2AAC-4BE2-9F76-ABF6BA905FA4}" type="slidenum">
              <a:rPr lang="en-AU" smtClean="0"/>
              <a:pPr/>
              <a:t>30</a:t>
            </a:fld>
            <a:endParaRPr lang="en-A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Since C++ inherited just about everything that</a:t>
            </a:r>
            <a:r>
              <a:rPr lang="en-AU" baseline="0" dirty="0" smtClean="0"/>
              <a:t> </a:t>
            </a:r>
            <a:r>
              <a:rPr lang="en-AU" dirty="0" smtClean="0"/>
              <a:t>C had, it’s still quite</a:t>
            </a:r>
            <a:r>
              <a:rPr lang="en-AU" baseline="0" dirty="0" smtClean="0"/>
              <a:t> unsafe compared to languages like </a:t>
            </a:r>
            <a:r>
              <a:rPr lang="en-AU" baseline="0" dirty="0" err="1" smtClean="0"/>
              <a:t>Ada</a:t>
            </a:r>
            <a:r>
              <a:rPr lang="en-AU" baseline="0" dirty="0" smtClean="0"/>
              <a:t>.</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32</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Plankalkül’s</a:t>
            </a:r>
            <a:r>
              <a:rPr lang="en-US" dirty="0" smtClean="0"/>
              <a:t> fate was very much a case of being in the wrong place at the wrong time.  1945 Germany was not exactly an ideal time and location to be doing such research. The development of </a:t>
            </a:r>
            <a:r>
              <a:rPr lang="en-US" dirty="0" err="1" smtClean="0"/>
              <a:t>Plankalkül</a:t>
            </a:r>
            <a:r>
              <a:rPr lang="en-US" dirty="0" smtClean="0"/>
              <a:t> was the topic of </a:t>
            </a:r>
            <a:r>
              <a:rPr lang="en-US" dirty="0" err="1" smtClean="0"/>
              <a:t>Zuse’s</a:t>
            </a:r>
            <a:r>
              <a:rPr lang="en-US" dirty="0" smtClean="0"/>
              <a:t> PhD dissertation.</a:t>
            </a:r>
          </a:p>
          <a:p>
            <a:pPr eaLnBrk="1" hangingPunct="1"/>
            <a:r>
              <a:rPr lang="en-US" dirty="0" err="1" smtClean="0"/>
              <a:t>Zuse’s</a:t>
            </a:r>
            <a:r>
              <a:rPr lang="en-US" dirty="0" smtClean="0"/>
              <a:t> notation was a bit complicated, with each statement consisting of three lines.</a:t>
            </a:r>
          </a:p>
          <a:p>
            <a:pPr eaLnBrk="1" hangingPunct="1"/>
            <a:r>
              <a:rPr lang="en-US" dirty="0" smtClean="0"/>
              <a:t>The first line is the statement itself, which resembles modern statements – in this example, adding 1 to a variable and assigning it to a variable</a:t>
            </a:r>
          </a:p>
          <a:p>
            <a:pPr eaLnBrk="1" hangingPunct="1"/>
            <a:r>
              <a:rPr lang="en-US" dirty="0" smtClean="0"/>
              <a:t>The second line (optional) contained subscripts of arrays referenced in the first line – in this example, A[4] and A[5]</a:t>
            </a:r>
          </a:p>
          <a:p>
            <a:pPr eaLnBrk="1" hangingPunct="1"/>
            <a:r>
              <a:rPr lang="en-US" dirty="0" smtClean="0"/>
              <a:t>The third line contained the data type name of the variables referenced in the first line – in this example, an integer of </a:t>
            </a:r>
            <a:r>
              <a:rPr lang="en-US" i="1" dirty="0" smtClean="0"/>
              <a:t>n</a:t>
            </a:r>
            <a:r>
              <a:rPr lang="en-US" dirty="0" smtClean="0"/>
              <a:t> bits.</a:t>
            </a:r>
            <a:endParaRPr lang="es-MX" dirty="0" smtClean="0"/>
          </a:p>
        </p:txBody>
      </p:sp>
      <p:sp>
        <p:nvSpPr>
          <p:cNvPr id="4" name="Slide Number Placeholder 3"/>
          <p:cNvSpPr>
            <a:spLocks noGrp="1"/>
          </p:cNvSpPr>
          <p:nvPr>
            <p:ph type="sldNum" sz="quarter" idx="10"/>
          </p:nvPr>
        </p:nvSpPr>
        <p:spPr/>
        <p:txBody>
          <a:bodyPr/>
          <a:lstStyle/>
          <a:p>
            <a:fld id="{4E086D4B-2AAC-4BE2-9F76-ABF6BA905FA4}" type="slidenum">
              <a:rPr lang="en-AU" smtClean="0"/>
              <a:pPr/>
              <a:t>4</a:t>
            </a:fld>
            <a:endParaRPr lang="en-A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Sun considered C but although it was</a:t>
            </a:r>
            <a:r>
              <a:rPr lang="en-AU" baseline="0" dirty="0" smtClean="0"/>
              <a:t> small </a:t>
            </a:r>
            <a:r>
              <a:rPr lang="en-AU" dirty="0" smtClean="0"/>
              <a:t>it didn’t support OOP.  They considered C++,</a:t>
            </a:r>
            <a:r>
              <a:rPr lang="en-AU" baseline="0" dirty="0" smtClean="0"/>
              <a:t> but although it supported OOP it was too large and complex.  Both of them weren’t reliable enough, as well.</a:t>
            </a:r>
          </a:p>
          <a:p>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Java does not include </a:t>
            </a:r>
            <a:r>
              <a:rPr lang="en-AU" dirty="0" err="1" smtClean="0"/>
              <a:t>struct</a:t>
            </a:r>
            <a:r>
              <a:rPr lang="en-AU" dirty="0" smtClean="0"/>
              <a:t>, union, </a:t>
            </a:r>
            <a:r>
              <a:rPr lang="en-AU" dirty="0" err="1" smtClean="0"/>
              <a:t>enum</a:t>
            </a:r>
            <a:r>
              <a:rPr lang="en-AU" dirty="0" smtClean="0"/>
              <a:t>, pointer arithmetic, and half of the assignment coercions of C++.  It</a:t>
            </a:r>
            <a:r>
              <a:rPr lang="en-AU" baseline="0" dirty="0" smtClean="0"/>
              <a:t> also does not support multiple inheritance.</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33</a:t>
            </a:fld>
            <a:endParaRPr lang="en-A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Java is still an live language which is being actively developed.</a:t>
            </a:r>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The book mentions something which I’ve always felt about Java – essentially, that the cross-platform nature of it is nothing special.  The reason for this is that it’s achieved via compiling it into a “generic” state (byte-code) that can run on any platform... Assuming that platform has the Java Virtual Machine installed in order to run it.  Not only is running these apps relatively slow (due to interpretation), but it’s sort of like buying an “internationally compatible” piece of electronic equipment, only to find that this is achieved via the inclusion of a universal power socket adaptor you need to plug the appliance into before plugging it into the wall.</a:t>
            </a:r>
          </a:p>
        </p:txBody>
      </p:sp>
      <p:sp>
        <p:nvSpPr>
          <p:cNvPr id="4" name="Slide Number Placeholder 3"/>
          <p:cNvSpPr>
            <a:spLocks noGrp="1"/>
          </p:cNvSpPr>
          <p:nvPr>
            <p:ph type="sldNum" sz="quarter" idx="10"/>
          </p:nvPr>
        </p:nvSpPr>
        <p:spPr/>
        <p:txBody>
          <a:bodyPr/>
          <a:lstStyle/>
          <a:p>
            <a:fld id="{4E086D4B-2AAC-4BE2-9F76-ABF6BA905FA4}" type="slidenum">
              <a:rPr lang="en-AU" smtClean="0"/>
              <a:pPr/>
              <a:t>34</a:t>
            </a:fld>
            <a:endParaRPr lang="en-A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Perl’s method of variable naming makes the language much more readable, as you are</a:t>
            </a:r>
            <a:r>
              <a:rPr lang="en-AU" baseline="0" dirty="0" smtClean="0"/>
              <a:t> informed about a variable just by reading its name.</a:t>
            </a:r>
            <a:endParaRPr lang="en-AU" dirty="0" smtClean="0"/>
          </a:p>
        </p:txBody>
      </p:sp>
      <p:sp>
        <p:nvSpPr>
          <p:cNvPr id="4" name="Slide Number Placeholder 3"/>
          <p:cNvSpPr>
            <a:spLocks noGrp="1"/>
          </p:cNvSpPr>
          <p:nvPr>
            <p:ph type="sldNum" sz="quarter" idx="10"/>
          </p:nvPr>
        </p:nvSpPr>
        <p:spPr/>
        <p:txBody>
          <a:bodyPr/>
          <a:lstStyle/>
          <a:p>
            <a:fld id="{4E086D4B-2AAC-4BE2-9F76-ABF6BA905FA4}" type="slidenum">
              <a:rPr lang="en-AU" smtClean="0"/>
              <a:pPr/>
              <a:t>35</a:t>
            </a:fld>
            <a:endParaRPr lang="en-A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JavaScript is not Java.  By 3</a:t>
            </a:r>
            <a:r>
              <a:rPr lang="en-AU" baseline="30000" dirty="0" smtClean="0"/>
              <a:t>rd</a:t>
            </a:r>
            <a:r>
              <a:rPr lang="en-AU" dirty="0" smtClean="0"/>
              <a:t> year nobody should be under that illusion, but it’s still something worth pointing out.  It only became called JavaScript when Sun got their fingers into Netscape’s scripting-language-pie.  But hey, given the rest of Sun’s naming scheme, I guess we’re luck they didn’t end up calling it </a:t>
            </a:r>
            <a:r>
              <a:rPr lang="en-AU" dirty="0" err="1" smtClean="0"/>
              <a:t>MochaScript</a:t>
            </a:r>
            <a:r>
              <a:rPr lang="en-AU" dirty="0" smtClean="0"/>
              <a:t> or </a:t>
            </a:r>
            <a:r>
              <a:rPr lang="en-AU" dirty="0" err="1" smtClean="0"/>
              <a:t>ArabicaScript</a:t>
            </a:r>
            <a:r>
              <a:rPr lang="en-AU" dirty="0" smtClean="0"/>
              <a:t>.  JavaScript evolved as a way to include client side scripting in web pages – server side was possible via CGI calls to programs, and while Java Applets allowed for client side scripting, they were more of an external plug-in than an integrated part of the webpage/browser.</a:t>
            </a:r>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While JavaScript</a:t>
            </a:r>
            <a:r>
              <a:rPr lang="en-AU" baseline="0" dirty="0" smtClean="0"/>
              <a:t> interpreters are implemented in browsers, i.e. The client side, </a:t>
            </a:r>
            <a:r>
              <a:rPr lang="en-AU" dirty="0" smtClean="0"/>
              <a:t>PHP interpreters are implemented/added to web servers – server-side.  The client never sees the PHP code.  It is processed</a:t>
            </a:r>
            <a:r>
              <a:rPr lang="en-AU" baseline="0" dirty="0" smtClean="0"/>
              <a:t> on the server and the output (usually HTML) is sent to the client.</a:t>
            </a:r>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p:txBody>
      </p:sp>
      <p:sp>
        <p:nvSpPr>
          <p:cNvPr id="4" name="Slide Number Placeholder 3"/>
          <p:cNvSpPr>
            <a:spLocks noGrp="1"/>
          </p:cNvSpPr>
          <p:nvPr>
            <p:ph type="sldNum" sz="quarter" idx="10"/>
          </p:nvPr>
        </p:nvSpPr>
        <p:spPr/>
        <p:txBody>
          <a:bodyPr/>
          <a:lstStyle/>
          <a:p>
            <a:fld id="{4E086D4B-2AAC-4BE2-9F76-ABF6BA905FA4}" type="slidenum">
              <a:rPr lang="en-AU" smtClean="0"/>
              <a:pPr/>
              <a:t>36</a:t>
            </a:fld>
            <a:endParaRPr lang="en-A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C# includes most of the stuff from C++ that was taken out in Java to make it safer and more reliable, but most of the versions of those features in C# have been made safer.  They’ve also made changes to some of the C++ stuff that wasn’t so useful or well-designed.</a:t>
            </a:r>
          </a:p>
          <a:p>
            <a:endParaRPr lang="en-AU" dirty="0" smtClean="0"/>
          </a:p>
          <a:p>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39</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AU" dirty="0" smtClean="0"/>
              <a:t>This is NOT the same meaning of </a:t>
            </a:r>
            <a:r>
              <a:rPr lang="en-AU" dirty="0" err="1" smtClean="0"/>
              <a:t>pseudocode</a:t>
            </a:r>
            <a:r>
              <a:rPr lang="en-AU" baseline="0" dirty="0" smtClean="0"/>
              <a:t> that you are probably familiar with.</a:t>
            </a:r>
            <a:endParaRPr lang="en-AU" dirty="0" smtClean="0"/>
          </a:p>
          <a:p>
            <a:pPr eaLnBrk="1" hangingPunct="1"/>
            <a:endParaRPr lang="en-AU" dirty="0" smtClean="0"/>
          </a:p>
          <a:p>
            <a:pPr eaLnBrk="1" hangingPunct="1"/>
            <a:r>
              <a:rPr lang="en-AU" dirty="0" smtClean="0"/>
              <a:t>In the late 40s and early 50s, computers were almost more trouble than they were worth.  They were expensive, slow, unreliable and difficult to program.</a:t>
            </a:r>
          </a:p>
          <a:p>
            <a:pPr eaLnBrk="1" hangingPunct="1"/>
            <a:r>
              <a:rPr lang="en-AU" dirty="0" smtClean="0"/>
              <a:t>The only way to program them was via direct machine code, which was made harder since instructions were represented by numbers rather than textual function names – e.g. the instruction for ADD may be “14”, rather than something like “ADD”, “A” or “+”.</a:t>
            </a:r>
          </a:p>
          <a:p>
            <a:pPr eaLnBrk="1" hangingPunct="1"/>
            <a:endParaRPr lang="en-AU" dirty="0" smtClean="0"/>
          </a:p>
          <a:p>
            <a:pPr eaLnBrk="1" hangingPunct="1"/>
            <a:r>
              <a:rPr lang="en-AU" dirty="0" smtClean="0"/>
              <a:t>On top of this, memory addressing was absolute and “hard coded” – if an instruction referenced an address in memory (where data is stored, or to tell the program where to go as the result of a branch statement), that address was absolute.  Meaning that if the program was changed and another instruction was added or an instruction was removed, any references after the new/deleted instruction would be off by one and need to be updated.</a:t>
            </a:r>
          </a:p>
          <a:p>
            <a:pPr eaLnBrk="1" hangingPunct="1"/>
            <a:endParaRPr lang="en-AU" dirty="0" smtClean="0"/>
          </a:p>
          <a:p>
            <a:pPr eaLnBrk="1" hangingPunct="1"/>
            <a:r>
              <a:rPr lang="en-AU" dirty="0" smtClean="0"/>
              <a:t>Sounds like </a:t>
            </a:r>
            <a:r>
              <a:rPr lang="en-AU" i="1" dirty="0" smtClean="0"/>
              <a:t>fun</a:t>
            </a:r>
            <a:r>
              <a:rPr lang="en-AU" dirty="0" smtClean="0"/>
              <a:t> to code, doesn’t it?  All this made machine code readability, writability and reliability very low, and inspired/encouraged the emergence of higher level languages.</a:t>
            </a:r>
          </a:p>
        </p:txBody>
      </p:sp>
      <p:sp>
        <p:nvSpPr>
          <p:cNvPr id="4" name="Slide Number Placeholder 3"/>
          <p:cNvSpPr>
            <a:spLocks noGrp="1"/>
          </p:cNvSpPr>
          <p:nvPr>
            <p:ph type="sldNum" sz="quarter" idx="10"/>
          </p:nvPr>
        </p:nvSpPr>
        <p:spPr/>
        <p:txBody>
          <a:bodyPr/>
          <a:lstStyle/>
          <a:p>
            <a:fld id="{4E086D4B-2AAC-4BE2-9F76-ABF6BA905FA4}" type="slidenum">
              <a:rPr lang="en-AU" smtClean="0"/>
              <a:pPr/>
              <a:t>5</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AU" dirty="0" smtClean="0"/>
              <a:t>The 704, with it’s hardware support for floating point numbers, was a massive step in computer hardware – and hence in software.  Previously, since computers only supported integers, floating point numbers and arithmetic had to be simulated/implemented in software.  This was extremely slow given the hardware capabilities of the time.  For that reason, the interpreted languages which replaced machine code were acceptable despite being slow, since the speed of the floating point simulation was so much slower that interpretation delay was negligible.</a:t>
            </a:r>
          </a:p>
          <a:p>
            <a:pPr eaLnBrk="1" hangingPunct="1"/>
            <a:endParaRPr lang="en-AU" dirty="0" smtClean="0"/>
          </a:p>
          <a:p>
            <a:pPr eaLnBrk="1" hangingPunct="1"/>
            <a:r>
              <a:rPr lang="en-AU" dirty="0" smtClean="0"/>
              <a:t>It’s similar to the tech support person taking a minute to bring up your details, after you’ve been on hold for 15 minutes.</a:t>
            </a:r>
          </a:p>
          <a:p>
            <a:pPr eaLnBrk="1" hangingPunct="1"/>
            <a:endParaRPr lang="en-AU" dirty="0" smtClean="0"/>
          </a:p>
          <a:p>
            <a:pPr eaLnBrk="1" hangingPunct="1"/>
            <a:r>
              <a:rPr lang="en-AU" dirty="0" smtClean="0"/>
              <a:t>With the 704 and support for floating point numbers in hardware, the software simulation was no longer needed, and hence the slow speed of interpretation became noticeable, ushering in the age of compilation when Fortran 1 was implemented.</a:t>
            </a:r>
          </a:p>
        </p:txBody>
      </p:sp>
      <p:sp>
        <p:nvSpPr>
          <p:cNvPr id="4" name="Slide Number Placeholder 3"/>
          <p:cNvSpPr>
            <a:spLocks noGrp="1"/>
          </p:cNvSpPr>
          <p:nvPr>
            <p:ph type="sldNum" sz="quarter" idx="10"/>
          </p:nvPr>
        </p:nvSpPr>
        <p:spPr/>
        <p:txBody>
          <a:bodyPr/>
          <a:lstStyle/>
          <a:p>
            <a:fld id="{4E086D4B-2AAC-4BE2-9F76-ABF6BA905FA4}" type="slidenum">
              <a:rPr lang="en-AU" smtClean="0"/>
              <a:pPr/>
              <a:t>6</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AU" dirty="0" smtClean="0"/>
              <a:t>As we examine Fortran and see the evolution of its features, you’ll no doubt start to realise its significance in the evolution of major programming languages.  Fortran played a role, directly or indirectly, in the emergence of many of the standard features of modern programming languages.</a:t>
            </a:r>
          </a:p>
          <a:p>
            <a:pPr eaLnBrk="1" hangingPunct="1"/>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The initial version of Fortran was highly successful, as the compiler’s optimisation technology was sophisticated enough to produce efficient machine code – not as efficient as hand-written machine code, but it was so much more writable and readable that it was well worth it.  Unfortunately, the 704’s unreliability put a bit of a cap on the size of Fortran programs.</a:t>
            </a:r>
          </a:p>
        </p:txBody>
      </p:sp>
      <p:sp>
        <p:nvSpPr>
          <p:cNvPr id="4" name="Slide Number Placeholder 3"/>
          <p:cNvSpPr>
            <a:spLocks noGrp="1"/>
          </p:cNvSpPr>
          <p:nvPr>
            <p:ph type="sldNum" sz="quarter" idx="10"/>
          </p:nvPr>
        </p:nvSpPr>
        <p:spPr/>
        <p:txBody>
          <a:bodyPr/>
          <a:lstStyle/>
          <a:p>
            <a:fld id="{4E086D4B-2AAC-4BE2-9F76-ABF6BA905FA4}" type="slidenum">
              <a:rPr lang="en-AU" smtClean="0"/>
              <a:pPr/>
              <a:t>7</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8</a:t>
            </a:fld>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For</a:t>
            </a:r>
            <a:r>
              <a:rPr lang="en-AU" baseline="0" dirty="0" smtClean="0"/>
              <a:t> a  Summary of the new features in Fortran 90, see </a:t>
            </a:r>
            <a:r>
              <a:rPr lang="en-AU" dirty="0" smtClean="0"/>
              <a:t>http://www.nsc.liu.se/~boein/f77to90/a3.html</a:t>
            </a:r>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Alan Perlis, one of the designers of ALGOL,</a:t>
            </a:r>
            <a:r>
              <a:rPr lang="en-AU" baseline="0" dirty="0" smtClean="0"/>
              <a:t> described Fortran as the “lingua franca” of the computing world.  If you’re unfamiliar with that expression, it essentially describes a “bridge language” – a language that two people who do not speak the same language can use to communicate.</a:t>
            </a:r>
            <a:endParaRPr lang="en-AU" dirty="0" smtClean="0"/>
          </a:p>
        </p:txBody>
      </p:sp>
      <p:sp>
        <p:nvSpPr>
          <p:cNvPr id="4" name="Slide Number Placeholder 3"/>
          <p:cNvSpPr>
            <a:spLocks noGrp="1"/>
          </p:cNvSpPr>
          <p:nvPr>
            <p:ph type="sldNum" sz="quarter" idx="10"/>
          </p:nvPr>
        </p:nvSpPr>
        <p:spPr/>
        <p:txBody>
          <a:bodyPr/>
          <a:lstStyle/>
          <a:p>
            <a:fld id="{4E086D4B-2AAC-4BE2-9F76-ABF6BA905FA4}" type="slidenum">
              <a:rPr lang="en-AU" smtClean="0"/>
              <a:pPr/>
              <a:t>9</a:t>
            </a:fld>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AU" dirty="0" smtClean="0"/>
              <a:t>In LISP, atoms are the atomic (i.e. indivisible) values that are stored as items in a list, and lists are… well, lists.</a:t>
            </a:r>
          </a:p>
        </p:txBody>
      </p:sp>
      <p:sp>
        <p:nvSpPr>
          <p:cNvPr id="4" name="Slide Number Placeholder 3"/>
          <p:cNvSpPr>
            <a:spLocks noGrp="1"/>
          </p:cNvSpPr>
          <p:nvPr>
            <p:ph type="sldNum" sz="quarter" idx="10"/>
          </p:nvPr>
        </p:nvSpPr>
        <p:spPr/>
        <p:txBody>
          <a:bodyPr/>
          <a:lstStyle/>
          <a:p>
            <a:fld id="{4E086D4B-2AAC-4BE2-9F76-ABF6BA905FA4}" type="slidenum">
              <a:rPr lang="en-AU" smtClean="0"/>
              <a:pPr/>
              <a:t>10</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b="1">
                <a:solidFill>
                  <a:schemeClr val="accent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9075" y="0"/>
            <a:ext cx="2128838" cy="6165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9388" y="0"/>
            <a:ext cx="6237287" cy="6165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none" baseline="0">
                <a:solidFill>
                  <a:schemeClr val="accent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swirl.png"/>
          <p:cNvPicPr>
            <a:picLocks noChangeAspect="1"/>
          </p:cNvPicPr>
          <p:nvPr/>
        </p:nvPicPr>
        <p:blipFill>
          <a:blip r:embed="rId13" cstate="print"/>
          <a:srcRect/>
          <a:stretch>
            <a:fillRect/>
          </a:stretch>
        </p:blipFill>
        <p:spPr bwMode="auto">
          <a:xfrm>
            <a:off x="0" y="776288"/>
            <a:ext cx="5638800" cy="6081712"/>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285720" y="1000108"/>
            <a:ext cx="8572560" cy="56436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smtClean="0"/>
          </a:p>
        </p:txBody>
      </p:sp>
      <p:sp>
        <p:nvSpPr>
          <p:cNvPr id="1034" name="Rectangle 10"/>
          <p:cNvSpPr>
            <a:spLocks noChangeArrowheads="1"/>
          </p:cNvSpPr>
          <p:nvPr/>
        </p:nvSpPr>
        <p:spPr bwMode="auto">
          <a:xfrm>
            <a:off x="0" y="0"/>
            <a:ext cx="8123238" cy="715963"/>
          </a:xfrm>
          <a:prstGeom prst="rect">
            <a:avLst/>
          </a:prstGeom>
          <a:solidFill>
            <a:srgbClr val="004B85"/>
          </a:solidFill>
          <a:ln w="9525">
            <a:noFill/>
            <a:miter lim="800000"/>
            <a:headEnd/>
            <a:tailEnd/>
          </a:ln>
          <a:effectLst/>
        </p:spPr>
        <p:txBody>
          <a:bodyPr wrap="none" anchor="ctr"/>
          <a:lstStyle/>
          <a:p>
            <a:endParaRPr lang="en-US"/>
          </a:p>
        </p:txBody>
      </p:sp>
      <p:sp>
        <p:nvSpPr>
          <p:cNvPr id="1029" name="Rectangle 2"/>
          <p:cNvSpPr>
            <a:spLocks noGrp="1" noChangeArrowheads="1"/>
          </p:cNvSpPr>
          <p:nvPr>
            <p:ph type="title"/>
          </p:nvPr>
        </p:nvSpPr>
        <p:spPr bwMode="auto">
          <a:xfrm>
            <a:off x="381000" y="0"/>
            <a:ext cx="76962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dirty="0" smtClean="0"/>
              <a:t>Heading Goes Here</a:t>
            </a:r>
          </a:p>
        </p:txBody>
      </p:sp>
      <p:pic>
        <p:nvPicPr>
          <p:cNvPr id="1030" name="Picture 15" descr="ECU_AUS_logo_C"/>
          <p:cNvPicPr>
            <a:picLocks noChangeAspect="1" noChangeArrowheads="1"/>
          </p:cNvPicPr>
          <p:nvPr/>
        </p:nvPicPr>
        <p:blipFill>
          <a:blip r:embed="rId14" cstate="print"/>
          <a:srcRect/>
          <a:stretch>
            <a:fillRect/>
          </a:stretch>
        </p:blipFill>
        <p:spPr bwMode="auto">
          <a:xfrm>
            <a:off x="8129588" y="0"/>
            <a:ext cx="1014412" cy="7508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000">
          <a:solidFill>
            <a:schemeClr val="bg1"/>
          </a:solidFill>
          <a:latin typeface="Arial Narrow"/>
          <a:ea typeface="ＭＳ Ｐゴシック" pitchFamily="-65" charset="-128"/>
          <a:cs typeface="+mj-cs"/>
        </a:defRPr>
      </a:lvl1pPr>
      <a:lvl2pPr algn="l" rtl="0" eaLnBrk="1" fontAlgn="base" hangingPunct="1">
        <a:spcBef>
          <a:spcPct val="0"/>
        </a:spcBef>
        <a:spcAft>
          <a:spcPct val="0"/>
        </a:spcAft>
        <a:defRPr sz="3000">
          <a:solidFill>
            <a:schemeClr val="bg1"/>
          </a:solidFill>
          <a:latin typeface="Arial Narrow" pitchFamily="-65" charset="0"/>
          <a:ea typeface="ＭＳ Ｐゴシック" pitchFamily="-65" charset="-128"/>
        </a:defRPr>
      </a:lvl2pPr>
      <a:lvl3pPr algn="l" rtl="0" eaLnBrk="1" fontAlgn="base" hangingPunct="1">
        <a:spcBef>
          <a:spcPct val="0"/>
        </a:spcBef>
        <a:spcAft>
          <a:spcPct val="0"/>
        </a:spcAft>
        <a:defRPr sz="3000">
          <a:solidFill>
            <a:schemeClr val="bg1"/>
          </a:solidFill>
          <a:latin typeface="Arial Narrow" pitchFamily="-65" charset="0"/>
          <a:ea typeface="ＭＳ Ｐゴシック" pitchFamily="-65" charset="-128"/>
        </a:defRPr>
      </a:lvl3pPr>
      <a:lvl4pPr algn="l" rtl="0" eaLnBrk="1" fontAlgn="base" hangingPunct="1">
        <a:spcBef>
          <a:spcPct val="0"/>
        </a:spcBef>
        <a:spcAft>
          <a:spcPct val="0"/>
        </a:spcAft>
        <a:defRPr sz="3000">
          <a:solidFill>
            <a:schemeClr val="bg1"/>
          </a:solidFill>
          <a:latin typeface="Arial Narrow" pitchFamily="-65" charset="0"/>
          <a:ea typeface="ＭＳ Ｐゴシック" pitchFamily="-65" charset="-128"/>
        </a:defRPr>
      </a:lvl4pPr>
      <a:lvl5pPr algn="l" rtl="0" eaLnBrk="1" fontAlgn="base" hangingPunct="1">
        <a:spcBef>
          <a:spcPct val="0"/>
        </a:spcBef>
        <a:spcAft>
          <a:spcPct val="0"/>
        </a:spcAft>
        <a:defRPr sz="3000">
          <a:solidFill>
            <a:schemeClr val="bg1"/>
          </a:solidFill>
          <a:latin typeface="Arial Narrow" pitchFamily="-65" charset="0"/>
          <a:ea typeface="ＭＳ Ｐゴシック" pitchFamily="-65" charset="-128"/>
        </a:defRPr>
      </a:lvl5pPr>
      <a:lvl6pPr marL="457200" algn="l" rtl="0" eaLnBrk="1" fontAlgn="base" hangingPunct="1">
        <a:spcBef>
          <a:spcPct val="0"/>
        </a:spcBef>
        <a:spcAft>
          <a:spcPct val="0"/>
        </a:spcAft>
        <a:defRPr sz="3200">
          <a:solidFill>
            <a:schemeClr val="bg1"/>
          </a:solidFill>
          <a:latin typeface="Arial" pitchFamily="-65" charset="0"/>
        </a:defRPr>
      </a:lvl6pPr>
      <a:lvl7pPr marL="914400" algn="l" rtl="0" eaLnBrk="1" fontAlgn="base" hangingPunct="1">
        <a:spcBef>
          <a:spcPct val="0"/>
        </a:spcBef>
        <a:spcAft>
          <a:spcPct val="0"/>
        </a:spcAft>
        <a:defRPr sz="3200">
          <a:solidFill>
            <a:schemeClr val="bg1"/>
          </a:solidFill>
          <a:latin typeface="Arial" pitchFamily="-65" charset="0"/>
        </a:defRPr>
      </a:lvl7pPr>
      <a:lvl8pPr marL="1371600" algn="l" rtl="0" eaLnBrk="1" fontAlgn="base" hangingPunct="1">
        <a:spcBef>
          <a:spcPct val="0"/>
        </a:spcBef>
        <a:spcAft>
          <a:spcPct val="0"/>
        </a:spcAft>
        <a:defRPr sz="3200">
          <a:solidFill>
            <a:schemeClr val="bg1"/>
          </a:solidFill>
          <a:latin typeface="Arial" pitchFamily="-65" charset="0"/>
        </a:defRPr>
      </a:lvl8pPr>
      <a:lvl9pPr marL="1828800" algn="l" rtl="0" eaLnBrk="1" fontAlgn="base" hangingPunct="1">
        <a:spcBef>
          <a:spcPct val="0"/>
        </a:spcBef>
        <a:spcAft>
          <a:spcPct val="0"/>
        </a:spcAft>
        <a:defRPr sz="3200">
          <a:solidFill>
            <a:schemeClr val="bg1"/>
          </a:solidFill>
          <a:latin typeface="Arial" pitchFamily="-65" charset="0"/>
        </a:defRPr>
      </a:lvl9pPr>
    </p:titleStyle>
    <p:bodyStyle>
      <a:lvl1pPr marL="342900" indent="-342900" algn="l" rtl="0" eaLnBrk="1" fontAlgn="base" hangingPunct="1">
        <a:spcBef>
          <a:spcPct val="20000"/>
        </a:spcBef>
        <a:spcAft>
          <a:spcPct val="0"/>
        </a:spcAft>
        <a:buClr>
          <a:schemeClr val="accent6"/>
        </a:buClr>
        <a:buChar char="•"/>
        <a:defRPr sz="2400">
          <a:solidFill>
            <a:schemeClr val="tx1"/>
          </a:solidFill>
          <a:latin typeface="+mn-lt"/>
          <a:ea typeface="ＭＳ Ｐゴシック" pitchFamily="-65" charset="-128"/>
          <a:cs typeface="+mn-cs"/>
        </a:defRPr>
      </a:lvl1pPr>
      <a:lvl2pPr marL="742950" indent="-285750" algn="l" rtl="0" eaLnBrk="1" fontAlgn="base" hangingPunct="1">
        <a:spcBef>
          <a:spcPct val="20000"/>
        </a:spcBef>
        <a:spcAft>
          <a:spcPct val="0"/>
        </a:spcAft>
        <a:buClr>
          <a:schemeClr val="bg2"/>
        </a:buClr>
        <a:buChar char="–"/>
        <a:defRPr sz="2200">
          <a:solidFill>
            <a:schemeClr val="tx1"/>
          </a:solidFill>
          <a:latin typeface="+mn-lt"/>
          <a:ea typeface="ＭＳ Ｐゴシック" pitchFamily="-65" charset="-128"/>
        </a:defRPr>
      </a:lvl2pPr>
      <a:lvl3pPr marL="1143000" indent="-228600" algn="l" rtl="0" eaLnBrk="1" fontAlgn="base" hangingPunct="1">
        <a:spcBef>
          <a:spcPct val="20000"/>
        </a:spcBef>
        <a:spcAft>
          <a:spcPct val="0"/>
        </a:spcAft>
        <a:buClr>
          <a:schemeClr val="accent6"/>
        </a:buClr>
        <a:buChar char="•"/>
        <a:defRPr sz="2000">
          <a:solidFill>
            <a:schemeClr val="tx1"/>
          </a:solidFill>
          <a:latin typeface="+mn-lt"/>
          <a:ea typeface="ＭＳ Ｐゴシック" pitchFamily="-65" charset="-128"/>
        </a:defRPr>
      </a:lvl3pPr>
      <a:lvl4pPr marL="1600200" indent="-228600" algn="l" rtl="0" eaLnBrk="1" fontAlgn="base" hangingPunct="1">
        <a:spcBef>
          <a:spcPct val="20000"/>
        </a:spcBef>
        <a:spcAft>
          <a:spcPct val="0"/>
        </a:spcAft>
        <a:buClr>
          <a:schemeClr val="bg2"/>
        </a:buClr>
        <a:buChar char="–"/>
        <a:defRPr sz="1900">
          <a:solidFill>
            <a:schemeClr val="tx1"/>
          </a:solidFill>
          <a:latin typeface="+mn-lt"/>
          <a:ea typeface="ＭＳ Ｐゴシック" pitchFamily="-65" charset="-128"/>
        </a:defRPr>
      </a:lvl4pPr>
      <a:lvl5pPr marL="2057400" indent="-228600" algn="l" rtl="0" eaLnBrk="1" fontAlgn="base" hangingPunct="1">
        <a:spcBef>
          <a:spcPct val="20000"/>
        </a:spcBef>
        <a:spcAft>
          <a:spcPct val="0"/>
        </a:spcAft>
        <a:buClr>
          <a:schemeClr val="accent6"/>
        </a:buClr>
        <a:buChar char="»"/>
        <a:defRPr sz="1800">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2130425"/>
            <a:ext cx="8715436" cy="1470025"/>
          </a:xfrm>
        </p:spPr>
        <p:txBody>
          <a:bodyPr/>
          <a:lstStyle/>
          <a:p>
            <a:r>
              <a:rPr lang="en-AU" sz="3200" dirty="0" smtClean="0"/>
              <a:t>CSP3341 – Programming Languages and Paradigms</a:t>
            </a:r>
            <a:endParaRPr lang="en-AU" sz="3200" dirty="0"/>
          </a:p>
        </p:txBody>
      </p:sp>
      <p:sp>
        <p:nvSpPr>
          <p:cNvPr id="3" name="Subtitle 2"/>
          <p:cNvSpPr>
            <a:spLocks noGrp="1"/>
          </p:cNvSpPr>
          <p:nvPr>
            <p:ph type="subTitle" idx="1"/>
          </p:nvPr>
        </p:nvSpPr>
        <p:spPr/>
        <p:txBody>
          <a:bodyPr/>
          <a:lstStyle/>
          <a:p>
            <a:r>
              <a:rPr lang="en-AU" dirty="0" smtClean="0"/>
              <a:t>Lecture 2 – </a:t>
            </a:r>
            <a:r>
              <a:rPr lang="en-US" dirty="0" smtClean="0"/>
              <a:t>Evolution of the Major Programming Languages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Functional Programming and LISP</a:t>
            </a:r>
            <a:endParaRPr lang="en-AU" dirty="0"/>
          </a:p>
        </p:txBody>
      </p:sp>
      <p:sp>
        <p:nvSpPr>
          <p:cNvPr id="3" name="Content Placeholder 2"/>
          <p:cNvSpPr>
            <a:spLocks noGrp="1"/>
          </p:cNvSpPr>
          <p:nvPr>
            <p:ph idx="1"/>
          </p:nvPr>
        </p:nvSpPr>
        <p:spPr>
          <a:xfrm>
            <a:off x="285720" y="1000108"/>
            <a:ext cx="8643998" cy="5643601"/>
          </a:xfrm>
        </p:spPr>
        <p:txBody>
          <a:bodyPr/>
          <a:lstStyle/>
          <a:p>
            <a:r>
              <a:rPr lang="en-AU" dirty="0" smtClean="0"/>
              <a:t>Need for functional programming emerged with the first applications in the area of artificial intelligence in the 1950s</a:t>
            </a:r>
          </a:p>
          <a:p>
            <a:pPr lvl="1"/>
            <a:r>
              <a:rPr lang="en-AU" dirty="0" smtClean="0"/>
              <a:t>Interest in fields of linguistics, psychology and mathematics</a:t>
            </a:r>
          </a:p>
          <a:p>
            <a:pPr lvl="1"/>
            <a:r>
              <a:rPr lang="en-AU" dirty="0" smtClean="0"/>
              <a:t>All interests needed a language to store and process </a:t>
            </a:r>
            <a:r>
              <a:rPr lang="en-AU" i="1" dirty="0" smtClean="0"/>
              <a:t>symbolic</a:t>
            </a:r>
            <a:r>
              <a:rPr lang="en-AU" dirty="0" smtClean="0"/>
              <a:t>  data in </a:t>
            </a:r>
            <a:r>
              <a:rPr lang="en-AU" i="1" dirty="0" smtClean="0"/>
              <a:t>linked lists</a:t>
            </a:r>
            <a:r>
              <a:rPr lang="en-AU" dirty="0" smtClean="0"/>
              <a:t>, as opposed to numeric data in arrays</a:t>
            </a:r>
          </a:p>
          <a:p>
            <a:pPr lvl="4"/>
            <a:endParaRPr lang="en-AU" sz="1600" dirty="0" smtClean="0"/>
          </a:p>
          <a:p>
            <a:r>
              <a:rPr lang="en-AU" dirty="0" smtClean="0"/>
              <a:t>LISP (1958) was the first major functional language</a:t>
            </a:r>
          </a:p>
          <a:p>
            <a:pPr lvl="1"/>
            <a:r>
              <a:rPr lang="en-AU" dirty="0" smtClean="0"/>
              <a:t>Designed by John </a:t>
            </a:r>
            <a:r>
              <a:rPr lang="en-US" dirty="0" smtClean="0"/>
              <a:t>McCarthy at MIT</a:t>
            </a:r>
            <a:endParaRPr lang="en-AU" dirty="0" smtClean="0"/>
          </a:p>
          <a:p>
            <a:pPr lvl="1"/>
            <a:r>
              <a:rPr lang="en-AU" dirty="0" smtClean="0"/>
              <a:t>Syntax based on lambda calculus</a:t>
            </a:r>
          </a:p>
          <a:p>
            <a:pPr lvl="1"/>
            <a:r>
              <a:rPr lang="en-US" dirty="0" smtClean="0"/>
              <a:t>Only two data types: atoms and lists</a:t>
            </a:r>
          </a:p>
          <a:p>
            <a:pPr lvl="4"/>
            <a:endParaRPr lang="en-AU" sz="1600" dirty="0" smtClean="0"/>
          </a:p>
          <a:p>
            <a:r>
              <a:rPr lang="en-AU" dirty="0" smtClean="0"/>
              <a:t>Newer dialects of LISP include Scheme and Common Lisp</a:t>
            </a:r>
          </a:p>
          <a:p>
            <a:pPr lvl="1"/>
            <a:r>
              <a:rPr lang="en-AU" dirty="0" smtClean="0"/>
              <a:t>Scheme is small and simple, useful for education</a:t>
            </a:r>
          </a:p>
          <a:p>
            <a:pPr lvl="1"/>
            <a:r>
              <a:rPr lang="en-AU" dirty="0" smtClean="0"/>
              <a:t>Common Lisp combines features of many LISP dialects, including Scheme – large and complex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Lists in LISP</a:t>
            </a:r>
            <a:endParaRPr lang="en-AU" dirty="0"/>
          </a:p>
        </p:txBody>
      </p:sp>
      <p:sp>
        <p:nvSpPr>
          <p:cNvPr id="3" name="Content Placeholder 2"/>
          <p:cNvSpPr>
            <a:spLocks noGrp="1"/>
          </p:cNvSpPr>
          <p:nvPr>
            <p:ph idx="1"/>
          </p:nvPr>
        </p:nvSpPr>
        <p:spPr/>
        <p:txBody>
          <a:bodyPr/>
          <a:lstStyle/>
          <a:p>
            <a:r>
              <a:rPr lang="en-AU" dirty="0" smtClean="0"/>
              <a:t>This diagram represents two lists in LISP</a:t>
            </a:r>
          </a:p>
          <a:p>
            <a:pPr lvl="1"/>
            <a:r>
              <a:rPr lang="en-AU" smtClean="0"/>
              <a:t>(A B C </a:t>
            </a:r>
            <a:r>
              <a:rPr lang="en-AU" dirty="0" smtClean="0"/>
              <a:t>D)</a:t>
            </a:r>
          </a:p>
          <a:p>
            <a:pPr lvl="1"/>
            <a:r>
              <a:rPr lang="pt-BR" dirty="0" smtClean="0"/>
              <a:t>(A (B C) D (E (F G)))</a:t>
            </a:r>
          </a:p>
          <a:p>
            <a:pPr lvl="1"/>
            <a:endParaRPr lang="pt-BR" dirty="0" smtClean="0"/>
          </a:p>
          <a:p>
            <a:pPr lvl="1"/>
            <a:endParaRPr lang="pt-BR" dirty="0" smtClean="0"/>
          </a:p>
          <a:p>
            <a:pPr lvl="1"/>
            <a:endParaRPr lang="pt-BR" dirty="0" smtClean="0"/>
          </a:p>
          <a:p>
            <a:pPr lvl="1"/>
            <a:endParaRPr lang="pt-BR" dirty="0" smtClean="0"/>
          </a:p>
          <a:p>
            <a:pPr lvl="1"/>
            <a:endParaRPr lang="pt-BR" dirty="0" smtClean="0"/>
          </a:p>
          <a:p>
            <a:pPr lvl="1"/>
            <a:endParaRPr lang="pt-BR" dirty="0" smtClean="0"/>
          </a:p>
          <a:p>
            <a:pPr lvl="1"/>
            <a:endParaRPr lang="pt-BR" dirty="0" smtClean="0"/>
          </a:p>
          <a:p>
            <a:pPr lvl="1"/>
            <a:endParaRPr lang="pt-BR" dirty="0" smtClean="0"/>
          </a:p>
          <a:p>
            <a:pPr lvl="1"/>
            <a:endParaRPr lang="pt-BR" sz="2400" dirty="0" smtClean="0"/>
          </a:p>
          <a:p>
            <a:pPr lvl="1"/>
            <a:endParaRPr lang="pt-BR" sz="2800" dirty="0" smtClean="0"/>
          </a:p>
          <a:p>
            <a:pPr lvl="1" algn="r"/>
            <a:r>
              <a:rPr lang="en-AU" dirty="0" smtClean="0"/>
              <a:t>Sebesta, 2009, p70</a:t>
            </a:r>
          </a:p>
        </p:txBody>
      </p:sp>
      <p:pic>
        <p:nvPicPr>
          <p:cNvPr id="2050" name="Picture 2"/>
          <p:cNvPicPr>
            <a:picLocks noChangeAspect="1" noChangeArrowheads="1"/>
          </p:cNvPicPr>
          <p:nvPr/>
        </p:nvPicPr>
        <p:blipFill>
          <a:blip r:embed="rId3" cstate="print"/>
          <a:srcRect/>
          <a:stretch>
            <a:fillRect/>
          </a:stretch>
        </p:blipFill>
        <p:spPr bwMode="auto">
          <a:xfrm>
            <a:off x="1671575" y="2434866"/>
            <a:ext cx="5829384" cy="3923092"/>
          </a:xfrm>
          <a:prstGeom prst="rect">
            <a:avLst/>
          </a:prstGeom>
          <a:noFill/>
          <a:ln w="19050">
            <a:solidFill>
              <a:schemeClr val="accent2"/>
            </a:solid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ALGOL 58</a:t>
            </a:r>
            <a:endParaRPr lang="en-AU" dirty="0"/>
          </a:p>
        </p:txBody>
      </p:sp>
      <p:sp>
        <p:nvSpPr>
          <p:cNvPr id="3" name="Content Placeholder 2"/>
          <p:cNvSpPr>
            <a:spLocks noGrp="1"/>
          </p:cNvSpPr>
          <p:nvPr>
            <p:ph idx="1"/>
          </p:nvPr>
        </p:nvSpPr>
        <p:spPr/>
        <p:txBody>
          <a:bodyPr/>
          <a:lstStyle/>
          <a:p>
            <a:r>
              <a:rPr lang="en-AU" dirty="0" smtClean="0"/>
              <a:t>In the late 1950s, numerous high-level languages were emerging, most of them for one platform (UNIVAC or IBM)</a:t>
            </a:r>
          </a:p>
          <a:p>
            <a:pPr lvl="1"/>
            <a:r>
              <a:rPr lang="en-AU" dirty="0" smtClean="0"/>
              <a:t>No portability or universal language to communicate in</a:t>
            </a:r>
          </a:p>
          <a:p>
            <a:pPr lvl="3"/>
            <a:endParaRPr lang="en-AU" dirty="0" smtClean="0"/>
          </a:p>
          <a:p>
            <a:r>
              <a:rPr lang="en-AU" dirty="0" smtClean="0"/>
              <a:t>In 1958, the US Association for Computing Machinery (ACM) and the German Society of Applied Mathematics and Mechanics (GAMM) formed a joint team to develop a machine-independent language</a:t>
            </a:r>
          </a:p>
          <a:p>
            <a:pPr lvl="3"/>
            <a:endParaRPr lang="en-AU" dirty="0" smtClean="0"/>
          </a:p>
          <a:p>
            <a:r>
              <a:rPr lang="en-AU" dirty="0" smtClean="0"/>
              <a:t>First meeting established the following design goals:</a:t>
            </a:r>
          </a:p>
          <a:p>
            <a:pPr lvl="1"/>
            <a:r>
              <a:rPr lang="en-AU" dirty="0" smtClean="0"/>
              <a:t>Close to standard mathematical notation</a:t>
            </a:r>
          </a:p>
          <a:p>
            <a:pPr lvl="1"/>
            <a:r>
              <a:rPr lang="en-AU" dirty="0" smtClean="0"/>
              <a:t>Programs written in it should be easily readable</a:t>
            </a:r>
          </a:p>
          <a:p>
            <a:pPr lvl="1"/>
            <a:r>
              <a:rPr lang="en-AU" dirty="0" smtClean="0"/>
              <a:t>Good for describing algorithms in publications</a:t>
            </a:r>
          </a:p>
          <a:p>
            <a:pPr lvl="1"/>
            <a:r>
              <a:rPr lang="en-AU" dirty="0" smtClean="0"/>
              <a:t>Must be translatable to machine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ALGOL 58</a:t>
            </a:r>
            <a:endParaRPr lang="en-AU" dirty="0"/>
          </a:p>
        </p:txBody>
      </p:sp>
      <p:sp>
        <p:nvSpPr>
          <p:cNvPr id="3" name="Content Placeholder 2"/>
          <p:cNvSpPr>
            <a:spLocks noGrp="1"/>
          </p:cNvSpPr>
          <p:nvPr>
            <p:ph idx="1"/>
          </p:nvPr>
        </p:nvSpPr>
        <p:spPr/>
        <p:txBody>
          <a:bodyPr/>
          <a:lstStyle/>
          <a:p>
            <a:r>
              <a:rPr lang="en-AU" dirty="0" smtClean="0"/>
              <a:t>Eventually known as ALGOL 58, the language designed at the meeting was essentially a generalised and expanded descendent of Fortran, which is understandable</a:t>
            </a:r>
          </a:p>
          <a:p>
            <a:pPr lvl="1"/>
            <a:r>
              <a:rPr lang="en-AU" dirty="0" smtClean="0"/>
              <a:t>Good combination of simplicity, flexibility and elegance</a:t>
            </a:r>
          </a:p>
          <a:p>
            <a:pPr lvl="1"/>
            <a:r>
              <a:rPr lang="en-AU" dirty="0" smtClean="0"/>
              <a:t>Included data type declarations, compound statements, long variable names, nested selection statements...</a:t>
            </a:r>
          </a:p>
          <a:p>
            <a:pPr lvl="1"/>
            <a:endParaRPr lang="en-AU" dirty="0" smtClean="0"/>
          </a:p>
          <a:p>
            <a:r>
              <a:rPr lang="en-AU" dirty="0" smtClean="0"/>
              <a:t>The ALGOL 58 design had some success (e.g. JOVIAL), but IBM dropped it in favour of Fortran since they did not fancy the prospect of getting another language established</a:t>
            </a:r>
          </a:p>
          <a:p>
            <a:endParaRPr lang="en-AU" dirty="0" smtClean="0"/>
          </a:p>
          <a:p>
            <a:r>
              <a:rPr lang="en-AU" dirty="0" smtClean="0"/>
              <a:t>ALGOL 58 was debated and changes were suggested throughout 1958, and a new notation for describing syntax was introduced – Backus-Naur Form (BNF)</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ALGOL 60</a:t>
            </a:r>
            <a:endParaRPr lang="en-AU" dirty="0"/>
          </a:p>
        </p:txBody>
      </p:sp>
      <p:sp>
        <p:nvSpPr>
          <p:cNvPr id="3" name="Content Placeholder 2"/>
          <p:cNvSpPr>
            <a:spLocks noGrp="1"/>
          </p:cNvSpPr>
          <p:nvPr>
            <p:ph idx="1"/>
          </p:nvPr>
        </p:nvSpPr>
        <p:spPr>
          <a:xfrm>
            <a:off x="285720" y="1000108"/>
            <a:ext cx="8715436" cy="5643601"/>
          </a:xfrm>
        </p:spPr>
        <p:txBody>
          <a:bodyPr/>
          <a:lstStyle/>
          <a:p>
            <a:r>
              <a:rPr lang="en-AU" dirty="0" smtClean="0"/>
              <a:t>In 1960, a second meeting was held to discuss the suggested changes and additions to ALGOL 58</a:t>
            </a:r>
          </a:p>
          <a:p>
            <a:pPr lvl="1"/>
            <a:r>
              <a:rPr lang="en-AU" dirty="0" smtClean="0"/>
              <a:t>Included block structures (scoping), new parameter passing methods for subprograms, stack-dynamic arrays...</a:t>
            </a:r>
          </a:p>
          <a:p>
            <a:pPr lvl="1"/>
            <a:r>
              <a:rPr lang="en-AU" dirty="0" smtClean="0"/>
              <a:t>Did not include input/output statements with formatting, as this was deemed to be too machine-dependent</a:t>
            </a:r>
          </a:p>
          <a:p>
            <a:pPr lvl="4"/>
            <a:endParaRPr lang="en-AU" dirty="0" smtClean="0"/>
          </a:p>
          <a:p>
            <a:r>
              <a:rPr lang="en-AU" dirty="0" smtClean="0"/>
              <a:t>ALGOL 60 became the only formal way to depict algorithms in literature and influenced just about all imperative languages that followed it (including Pascal, </a:t>
            </a:r>
            <a:r>
              <a:rPr lang="en-AU" dirty="0" err="1" smtClean="0"/>
              <a:t>Ada</a:t>
            </a:r>
            <a:r>
              <a:rPr lang="en-AU" dirty="0" smtClean="0"/>
              <a:t>, C, Java...)</a:t>
            </a:r>
          </a:p>
          <a:p>
            <a:pPr lvl="4"/>
            <a:endParaRPr lang="en-AU" dirty="0" smtClean="0"/>
          </a:p>
          <a:p>
            <a:r>
              <a:rPr lang="en-AU" dirty="0" smtClean="0"/>
              <a:t>However, it never became a prominent language</a:t>
            </a:r>
          </a:p>
          <a:p>
            <a:pPr lvl="1"/>
            <a:r>
              <a:rPr lang="en-AU" dirty="0" smtClean="0"/>
              <a:t>Too flexible, making implementation and understanding tricky</a:t>
            </a:r>
          </a:p>
          <a:p>
            <a:pPr lvl="1"/>
            <a:r>
              <a:rPr lang="en-AU" dirty="0" smtClean="0"/>
              <a:t>Lack of input/output statements and strings caused problems</a:t>
            </a:r>
          </a:p>
          <a:p>
            <a:pPr lvl="1"/>
            <a:r>
              <a:rPr lang="en-AU" dirty="0" smtClean="0"/>
              <a:t>BNF was strange and complicated to people at the time</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COBOL</a:t>
            </a:r>
            <a:endParaRPr lang="en-AU" dirty="0"/>
          </a:p>
        </p:txBody>
      </p:sp>
      <p:sp>
        <p:nvSpPr>
          <p:cNvPr id="3" name="Content Placeholder 2"/>
          <p:cNvSpPr>
            <a:spLocks noGrp="1"/>
          </p:cNvSpPr>
          <p:nvPr>
            <p:ph idx="1"/>
          </p:nvPr>
        </p:nvSpPr>
        <p:spPr/>
        <p:txBody>
          <a:bodyPr/>
          <a:lstStyle/>
          <a:p>
            <a:r>
              <a:rPr lang="en-AU" dirty="0" smtClean="0"/>
              <a:t>Like ALGOL, COBOL was designed by a committee, for similar reasons – numerous different languages emerging</a:t>
            </a:r>
          </a:p>
          <a:p>
            <a:pPr lvl="1"/>
            <a:r>
              <a:rPr lang="en-AU" dirty="0" smtClean="0"/>
              <a:t>In the domain of business applications, not scientific</a:t>
            </a:r>
          </a:p>
          <a:p>
            <a:pPr lvl="1"/>
            <a:endParaRPr lang="en-AU" dirty="0" smtClean="0"/>
          </a:p>
          <a:p>
            <a:r>
              <a:rPr lang="en-AU" dirty="0" smtClean="0"/>
              <a:t>Design goals of COBOL included:</a:t>
            </a:r>
          </a:p>
          <a:p>
            <a:pPr lvl="1"/>
            <a:r>
              <a:rPr lang="en-US" sz="2400" dirty="0" smtClean="0"/>
              <a:t>Code should use simple English as much as possible</a:t>
            </a:r>
          </a:p>
          <a:p>
            <a:pPr lvl="1"/>
            <a:r>
              <a:rPr lang="en-US" sz="2400" dirty="0" smtClean="0"/>
              <a:t>Easy to use, even at the expense of power (to broaden the base of computer users/code literacy)</a:t>
            </a:r>
          </a:p>
          <a:p>
            <a:pPr lvl="1"/>
            <a:r>
              <a:rPr lang="en-US" sz="2400" dirty="0" smtClean="0"/>
              <a:t>Not restricted by current implementation limitations</a:t>
            </a:r>
          </a:p>
          <a:p>
            <a:pPr lvl="1"/>
            <a:endParaRPr lang="en-US" sz="2400" dirty="0" smtClean="0"/>
          </a:p>
          <a:p>
            <a:r>
              <a:rPr lang="en-US" sz="2600" dirty="0" smtClean="0"/>
              <a:t>Initial design published in 1960.  Revised in 1961 and 1962… further revisions in 1974, 1985, 2002…</a:t>
            </a:r>
          </a:p>
          <a:p>
            <a:pPr lvl="1"/>
            <a:r>
              <a:rPr lang="en-US" dirty="0" smtClean="0"/>
              <a:t>The language is still evolving and in use to this day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COBOL</a:t>
            </a:r>
            <a:endParaRPr lang="en-AU" dirty="0"/>
          </a:p>
        </p:txBody>
      </p:sp>
      <p:sp>
        <p:nvSpPr>
          <p:cNvPr id="3" name="Content Placeholder 2"/>
          <p:cNvSpPr>
            <a:spLocks noGrp="1"/>
          </p:cNvSpPr>
          <p:nvPr>
            <p:ph idx="1"/>
          </p:nvPr>
        </p:nvSpPr>
        <p:spPr>
          <a:xfrm>
            <a:off x="285720" y="1000108"/>
            <a:ext cx="8643998" cy="5643601"/>
          </a:xfrm>
        </p:spPr>
        <p:txBody>
          <a:bodyPr/>
          <a:lstStyle/>
          <a:p>
            <a:r>
              <a:rPr lang="en-AU" dirty="0" smtClean="0"/>
              <a:t>Significant features that first appeared in COBOL include:</a:t>
            </a:r>
          </a:p>
          <a:p>
            <a:pPr lvl="1"/>
            <a:r>
              <a:rPr lang="en-AU" dirty="0" smtClean="0"/>
              <a:t>DEFINE command for macros</a:t>
            </a:r>
          </a:p>
          <a:p>
            <a:pPr lvl="1"/>
            <a:r>
              <a:rPr lang="en-AU" dirty="0" smtClean="0"/>
              <a:t>Hierarchical data structures (records)</a:t>
            </a:r>
          </a:p>
          <a:p>
            <a:pPr lvl="1"/>
            <a:r>
              <a:rPr lang="en-AU" dirty="0" smtClean="0"/>
              <a:t>Long variable names that supported hyphens</a:t>
            </a:r>
          </a:p>
          <a:p>
            <a:pPr lvl="4"/>
            <a:endParaRPr lang="en-AU" dirty="0" smtClean="0"/>
          </a:p>
          <a:p>
            <a:r>
              <a:rPr lang="en-AU" dirty="0" smtClean="0"/>
              <a:t>Variables and records are defined in detail, and commands to output to a printer exist – necessary for business apps</a:t>
            </a:r>
          </a:p>
          <a:p>
            <a:pPr lvl="4"/>
            <a:endParaRPr lang="en-AU" dirty="0" smtClean="0"/>
          </a:p>
          <a:p>
            <a:r>
              <a:rPr lang="en-AU" dirty="0" smtClean="0"/>
              <a:t>Use mandated by the Department of </a:t>
            </a:r>
            <a:r>
              <a:rPr lang="en-AU" dirty="0" err="1" smtClean="0"/>
              <a:t>Defense</a:t>
            </a:r>
            <a:r>
              <a:rPr lang="en-AU" dirty="0" smtClean="0"/>
              <a:t> – established  it until computers and compilers were powerful and cheap enough for COBOL to be widely used by businesses</a:t>
            </a:r>
          </a:p>
          <a:p>
            <a:pPr lvl="1"/>
            <a:r>
              <a:rPr lang="en-AU" dirty="0" smtClean="0"/>
              <a:t>No other major languages in business application domain</a:t>
            </a:r>
          </a:p>
          <a:p>
            <a:pPr lvl="1"/>
            <a:r>
              <a:rPr lang="en-AU" dirty="0" smtClean="0"/>
              <a:t>COBOL is still capable of meeting business application needs</a:t>
            </a:r>
          </a:p>
          <a:p>
            <a:pPr lvl="1"/>
            <a:r>
              <a:rPr lang="en-AU" dirty="0" smtClean="0"/>
              <a:t>These days, off-the-shelf application software is often used</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BASIC</a:t>
            </a:r>
            <a:endParaRPr lang="en-AU" dirty="0"/>
          </a:p>
        </p:txBody>
      </p:sp>
      <p:sp>
        <p:nvSpPr>
          <p:cNvPr id="3" name="Content Placeholder 2"/>
          <p:cNvSpPr>
            <a:spLocks noGrp="1"/>
          </p:cNvSpPr>
          <p:nvPr>
            <p:ph idx="1"/>
          </p:nvPr>
        </p:nvSpPr>
        <p:spPr/>
        <p:txBody>
          <a:bodyPr/>
          <a:lstStyle/>
          <a:p>
            <a:r>
              <a:rPr lang="en-AU" dirty="0" smtClean="0"/>
              <a:t>Designed by Dartmouth College in 1963 to be easy for non-science students to learn and use.  Design emphasised:</a:t>
            </a:r>
          </a:p>
          <a:p>
            <a:pPr lvl="1"/>
            <a:r>
              <a:rPr lang="en-AU" dirty="0" smtClean="0"/>
              <a:t>Pleasant and friendly to use, free and private to access</a:t>
            </a:r>
          </a:p>
          <a:p>
            <a:pPr lvl="1"/>
            <a:r>
              <a:rPr lang="en-AU" dirty="0" smtClean="0"/>
              <a:t>Fast turnaround time for small programs (e.g. homework)</a:t>
            </a:r>
          </a:p>
          <a:p>
            <a:pPr lvl="1"/>
            <a:r>
              <a:rPr lang="en-AU" dirty="0" smtClean="0"/>
              <a:t>Must not require understanding of computer hardware to use</a:t>
            </a:r>
          </a:p>
          <a:p>
            <a:pPr lvl="1"/>
            <a:r>
              <a:rPr lang="en-AU" dirty="0" smtClean="0"/>
              <a:t>Must consider user time more important than computer time</a:t>
            </a:r>
          </a:p>
          <a:p>
            <a:pPr lvl="4"/>
            <a:endParaRPr lang="en-AU" sz="1400" dirty="0" smtClean="0"/>
          </a:p>
          <a:p>
            <a:r>
              <a:rPr lang="en-AU" dirty="0" smtClean="0"/>
              <a:t>BASIC was the first major language to use timesharing</a:t>
            </a:r>
          </a:p>
          <a:p>
            <a:pPr lvl="1"/>
            <a:r>
              <a:rPr lang="en-AU" dirty="0" smtClean="0"/>
              <a:t>Accessed via terminals connected to remote computer</a:t>
            </a:r>
          </a:p>
          <a:p>
            <a:pPr lvl="1"/>
            <a:r>
              <a:rPr lang="en-AU" dirty="0" smtClean="0"/>
              <a:t>Decreasing cost and availability of computers recognised</a:t>
            </a:r>
          </a:p>
          <a:p>
            <a:pPr lvl="1"/>
            <a:r>
              <a:rPr lang="en-AU" dirty="0" smtClean="0"/>
              <a:t>Timesharing made better use of a single powerful computer</a:t>
            </a:r>
          </a:p>
          <a:p>
            <a:pPr lvl="4"/>
            <a:endParaRPr lang="en-AU" sz="1400" dirty="0" smtClean="0"/>
          </a:p>
          <a:p>
            <a:r>
              <a:rPr lang="en-AU" dirty="0" smtClean="0"/>
              <a:t>Many, many versions of BASIC exist</a:t>
            </a:r>
          </a:p>
          <a:p>
            <a:pPr lvl="1"/>
            <a:r>
              <a:rPr lang="en-AU" dirty="0" smtClean="0"/>
              <a:t>Resurgence of use from 1990s with Visual BASIC – easy GUI</a:t>
            </a:r>
          </a:p>
          <a:p>
            <a:pPr lvl="1"/>
            <a:r>
              <a:rPr lang="en-AU" dirty="0" smtClean="0"/>
              <a:t>VB.NET is now the most widely used</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BASIC</a:t>
            </a:r>
          </a:p>
        </p:txBody>
      </p:sp>
      <p:sp>
        <p:nvSpPr>
          <p:cNvPr id="3" name="Content Placeholder 2"/>
          <p:cNvSpPr>
            <a:spLocks noGrp="1"/>
          </p:cNvSpPr>
          <p:nvPr>
            <p:ph idx="1"/>
          </p:nvPr>
        </p:nvSpPr>
        <p:spPr>
          <a:xfrm>
            <a:off x="285720" y="1000108"/>
            <a:ext cx="8750776" cy="5643601"/>
          </a:xfrm>
        </p:spPr>
        <p:txBody>
          <a:bodyPr/>
          <a:lstStyle/>
          <a:p>
            <a:r>
              <a:rPr lang="en-AU" dirty="0" smtClean="0"/>
              <a:t>A timeshare BASIC terminal – output was to paper, and programs could be saved to punch cards/tape</a:t>
            </a:r>
          </a:p>
          <a:p>
            <a:pPr lvl="1"/>
            <a:r>
              <a:rPr lang="en-AU" dirty="0" smtClean="0"/>
              <a:t>The terminal interacts with a mainframe for processing</a:t>
            </a:r>
          </a:p>
          <a:p>
            <a:pPr lvl="1"/>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pPr lvl="1"/>
            <a:r>
              <a:rPr lang="en-AU" dirty="0" smtClean="0"/>
              <a:t>This what Bill Gates and Paul Allen wrote programs on in 1969</a:t>
            </a: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7944" y="2852936"/>
            <a:ext cx="4032448" cy="2325376"/>
          </a:xfrm>
          <a:prstGeom prst="rect">
            <a:avLst/>
          </a:prstGeom>
          <a:noFill/>
          <a:ln w="19050">
            <a:solidFill>
              <a:schemeClr val="accent2"/>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6579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PL/I</a:t>
            </a:r>
            <a:endParaRPr lang="en-AU" dirty="0"/>
          </a:p>
        </p:txBody>
      </p:sp>
      <p:sp>
        <p:nvSpPr>
          <p:cNvPr id="3" name="Content Placeholder 2"/>
          <p:cNvSpPr>
            <a:spLocks noGrp="1"/>
          </p:cNvSpPr>
          <p:nvPr>
            <p:ph idx="1"/>
          </p:nvPr>
        </p:nvSpPr>
        <p:spPr>
          <a:xfrm>
            <a:off x="285720" y="1000108"/>
            <a:ext cx="8715436" cy="5643601"/>
          </a:xfrm>
        </p:spPr>
        <p:txBody>
          <a:bodyPr/>
          <a:lstStyle/>
          <a:p>
            <a:r>
              <a:rPr lang="en-AU" dirty="0" smtClean="0"/>
              <a:t>PL/I was the first attempt to create a language that could cater for many different application domains</a:t>
            </a:r>
          </a:p>
          <a:p>
            <a:endParaRPr lang="en-AU" dirty="0" smtClean="0"/>
          </a:p>
          <a:p>
            <a:r>
              <a:rPr lang="en-AU" dirty="0" smtClean="0"/>
              <a:t>The science (Fortran) and business (COBOL) domains were becoming increasingly sophisticated in disparate ways, potentially leading to two computers, two technical staff…</a:t>
            </a:r>
          </a:p>
          <a:p>
            <a:endParaRPr lang="en-AU" dirty="0" smtClean="0"/>
          </a:p>
          <a:p>
            <a:r>
              <a:rPr lang="en-AU" dirty="0" smtClean="0"/>
              <a:t>IBM developed a computer that could do both floating-point and decimal arithmetic, suitable for science and business</a:t>
            </a:r>
          </a:p>
          <a:p>
            <a:pPr lvl="1"/>
            <a:r>
              <a:rPr lang="en-AU" dirty="0" smtClean="0"/>
              <a:t>The IBM System/360 line of computers, 1964</a:t>
            </a:r>
          </a:p>
          <a:p>
            <a:pPr lvl="1"/>
            <a:endParaRPr lang="en-AU" dirty="0" smtClean="0"/>
          </a:p>
          <a:p>
            <a:r>
              <a:rPr lang="en-AU" dirty="0" smtClean="0"/>
              <a:t>To support this, they also designed a universal language to support science and business applications</a:t>
            </a:r>
          </a:p>
          <a:p>
            <a:pPr lvl="1"/>
            <a:r>
              <a:rPr lang="en-AU" dirty="0" smtClean="0"/>
              <a:t>…and systems programming and list processing too!</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Overview and Textbook Chapters</a:t>
            </a:r>
            <a:endParaRPr lang="en-AU" dirty="0"/>
          </a:p>
        </p:txBody>
      </p:sp>
      <p:sp>
        <p:nvSpPr>
          <p:cNvPr id="3" name="Content Placeholder 2"/>
          <p:cNvSpPr>
            <a:spLocks noGrp="1"/>
          </p:cNvSpPr>
          <p:nvPr>
            <p:ph idx="1"/>
          </p:nvPr>
        </p:nvSpPr>
        <p:spPr/>
        <p:txBody>
          <a:bodyPr/>
          <a:lstStyle/>
          <a:p>
            <a:r>
              <a:rPr lang="en-AU" dirty="0" smtClean="0"/>
              <a:t>This week we cover:</a:t>
            </a:r>
          </a:p>
          <a:p>
            <a:pPr lvl="1"/>
            <a:r>
              <a:rPr lang="en-AU" dirty="0" smtClean="0"/>
              <a:t>Context and issues surrounding release and evolution of major languages</a:t>
            </a:r>
          </a:p>
          <a:p>
            <a:pPr lvl="1"/>
            <a:r>
              <a:rPr lang="en-AU" dirty="0" smtClean="0"/>
              <a:t>Evolution of capabilities and features of major languages</a:t>
            </a:r>
          </a:p>
          <a:p>
            <a:pPr lvl="1"/>
            <a:r>
              <a:rPr lang="en-AU" dirty="0" smtClean="0"/>
              <a:t>Introduction and discussion of major languages</a:t>
            </a:r>
          </a:p>
          <a:p>
            <a:pPr lvl="1"/>
            <a:endParaRPr lang="en-AU" dirty="0" smtClean="0"/>
          </a:p>
          <a:p>
            <a:pPr lvl="1"/>
            <a:endParaRPr lang="en-AU" dirty="0" smtClean="0"/>
          </a:p>
          <a:p>
            <a:r>
              <a:rPr lang="en-AU" dirty="0" smtClean="0"/>
              <a:t>This week covers the following textbook chapter(s):</a:t>
            </a:r>
          </a:p>
          <a:p>
            <a:pPr lvl="1"/>
            <a:r>
              <a:rPr lang="en-AU" dirty="0" smtClean="0"/>
              <a:t>Chapter 2 – </a:t>
            </a:r>
            <a:r>
              <a:rPr lang="en-US" dirty="0" smtClean="0"/>
              <a:t>Evolution of the Major </a:t>
            </a:r>
            <a:r>
              <a:rPr lang="en-US" smtClean="0"/>
              <a:t>Programming Languages</a:t>
            </a:r>
          </a:p>
          <a:p>
            <a:pPr lvl="1"/>
            <a:endParaRPr lang="en-AU" dirty="0" smtClean="0"/>
          </a:p>
          <a:p>
            <a:pPr lvl="1"/>
            <a:r>
              <a:rPr lang="en-AU" i="1" dirty="0" smtClean="0"/>
              <a:t>Reading the chapter(s) is required</a:t>
            </a:r>
            <a:endParaRPr lang="en-AU" i="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PL/I</a:t>
            </a:r>
            <a:endParaRPr lang="en-AU" dirty="0"/>
          </a:p>
        </p:txBody>
      </p:sp>
      <p:sp>
        <p:nvSpPr>
          <p:cNvPr id="3" name="Content Placeholder 2"/>
          <p:cNvSpPr>
            <a:spLocks noGrp="1"/>
          </p:cNvSpPr>
          <p:nvPr>
            <p:ph idx="1"/>
          </p:nvPr>
        </p:nvSpPr>
        <p:spPr/>
        <p:txBody>
          <a:bodyPr/>
          <a:lstStyle/>
          <a:p>
            <a:r>
              <a:rPr lang="en-AU" dirty="0" smtClean="0"/>
              <a:t>Originally called NPL, named changed to PL/I in 1965</a:t>
            </a:r>
          </a:p>
          <a:p>
            <a:pPr lvl="4"/>
            <a:endParaRPr lang="en-AU" dirty="0" smtClean="0"/>
          </a:p>
          <a:p>
            <a:r>
              <a:rPr lang="en-AU" dirty="0" smtClean="0"/>
              <a:t>Language included just about everything from everywhere:</a:t>
            </a:r>
          </a:p>
          <a:p>
            <a:pPr lvl="1"/>
            <a:r>
              <a:rPr lang="en-AU" dirty="0" smtClean="0"/>
              <a:t>From ALGOL 60  came recursion and block structure</a:t>
            </a:r>
          </a:p>
          <a:p>
            <a:pPr lvl="1"/>
            <a:r>
              <a:rPr lang="en-AU" dirty="0" smtClean="0"/>
              <a:t>From Fortran IV came separate compilation of subprograms</a:t>
            </a:r>
          </a:p>
          <a:p>
            <a:pPr lvl="1"/>
            <a:r>
              <a:rPr lang="en-AU" dirty="0" smtClean="0"/>
              <a:t>From COBOL came data structures, I/O and report-generating facilities</a:t>
            </a:r>
          </a:p>
          <a:p>
            <a:pPr lvl="4"/>
            <a:endParaRPr lang="en-AU" dirty="0" smtClean="0"/>
          </a:p>
          <a:p>
            <a:r>
              <a:rPr lang="en-AU" sz="2600" dirty="0" smtClean="0"/>
              <a:t>But wait, there’s more!  New features included:</a:t>
            </a:r>
          </a:p>
          <a:p>
            <a:pPr lvl="1"/>
            <a:r>
              <a:rPr lang="en-US" dirty="0" smtClean="0"/>
              <a:t>First unit-level concurrency</a:t>
            </a:r>
          </a:p>
          <a:p>
            <a:pPr lvl="1"/>
            <a:r>
              <a:rPr lang="en-US" dirty="0" smtClean="0"/>
              <a:t>First exception handling</a:t>
            </a:r>
          </a:p>
          <a:p>
            <a:pPr lvl="1"/>
            <a:r>
              <a:rPr lang="en-US" dirty="0" smtClean="0"/>
              <a:t>Switch-selectable recursion</a:t>
            </a:r>
          </a:p>
          <a:p>
            <a:pPr lvl="1"/>
            <a:r>
              <a:rPr lang="en-US" dirty="0" smtClean="0"/>
              <a:t>First pointer data type</a:t>
            </a:r>
          </a:p>
          <a:p>
            <a:pPr lvl="1"/>
            <a:r>
              <a:rPr lang="en-US" dirty="0" smtClean="0"/>
              <a:t>First array cross sections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PL/I</a:t>
            </a:r>
            <a:endParaRPr lang="en-AU" dirty="0"/>
          </a:p>
        </p:txBody>
      </p:sp>
      <p:sp>
        <p:nvSpPr>
          <p:cNvPr id="3" name="Content Placeholder 2"/>
          <p:cNvSpPr>
            <a:spLocks noGrp="1"/>
          </p:cNvSpPr>
          <p:nvPr>
            <p:ph idx="1"/>
          </p:nvPr>
        </p:nvSpPr>
        <p:spPr/>
        <p:txBody>
          <a:bodyPr/>
          <a:lstStyle/>
          <a:p>
            <a:r>
              <a:rPr lang="en-AU" dirty="0" smtClean="0"/>
              <a:t>The result was a massive and complex language that was cobbled together and hard to understand or use</a:t>
            </a:r>
          </a:p>
          <a:p>
            <a:pPr lvl="4"/>
            <a:endParaRPr lang="en-AU" sz="1400" dirty="0" smtClean="0"/>
          </a:p>
          <a:p>
            <a:r>
              <a:rPr lang="en-AU" dirty="0" smtClean="0"/>
              <a:t>Several of the new features were poorly designed or badly implemented (to be fair, they had not previously existed)</a:t>
            </a:r>
          </a:p>
          <a:p>
            <a:pPr lvl="4"/>
            <a:endParaRPr lang="en-AU" sz="1400" dirty="0" smtClean="0"/>
          </a:p>
          <a:p>
            <a:r>
              <a:rPr lang="en-AU" dirty="0" smtClean="0"/>
              <a:t>PL/I saw significant use in scientific and business domains, as well as in education (although usually a simplified subset version of it was used for this)</a:t>
            </a:r>
            <a:endParaRPr lang="en-AU" dirty="0"/>
          </a:p>
        </p:txBody>
      </p:sp>
      <p:pic>
        <p:nvPicPr>
          <p:cNvPr id="1026" name="Picture 2"/>
          <p:cNvPicPr>
            <a:picLocks noChangeAspect="1" noChangeArrowheads="1"/>
          </p:cNvPicPr>
          <p:nvPr/>
        </p:nvPicPr>
        <p:blipFill>
          <a:blip r:embed="rId3" cstate="print"/>
          <a:srcRect l="1875" t="1639" r="4374" b="4917"/>
          <a:stretch>
            <a:fillRect/>
          </a:stretch>
        </p:blipFill>
        <p:spPr bwMode="auto">
          <a:xfrm>
            <a:off x="5786446" y="4286256"/>
            <a:ext cx="3214710" cy="2443179"/>
          </a:xfrm>
          <a:prstGeom prst="rect">
            <a:avLst/>
          </a:prstGeom>
          <a:noFill/>
          <a:ln w="19050">
            <a:solidFill>
              <a:schemeClr val="accent2"/>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APL (A Programming Language)</a:t>
            </a:r>
            <a:endParaRPr lang="en-AU" dirty="0"/>
          </a:p>
        </p:txBody>
      </p:sp>
      <p:sp>
        <p:nvSpPr>
          <p:cNvPr id="3" name="Content Placeholder 2"/>
          <p:cNvSpPr>
            <a:spLocks noGrp="1"/>
          </p:cNvSpPr>
          <p:nvPr>
            <p:ph idx="1"/>
          </p:nvPr>
        </p:nvSpPr>
        <p:spPr/>
        <p:txBody>
          <a:bodyPr/>
          <a:lstStyle/>
          <a:p>
            <a:r>
              <a:rPr lang="en-AU" dirty="0" smtClean="0"/>
              <a:t>Designed in 1960 </a:t>
            </a:r>
            <a:r>
              <a:rPr lang="en-US" dirty="0" smtClean="0"/>
              <a:t>at IBM by Ken Iverson</a:t>
            </a:r>
          </a:p>
          <a:p>
            <a:pPr lvl="1"/>
            <a:r>
              <a:rPr lang="en-US" dirty="0" smtClean="0"/>
              <a:t>Still in use, minimal changes (although never widely used)</a:t>
            </a:r>
          </a:p>
          <a:p>
            <a:pPr lvl="4"/>
            <a:endParaRPr lang="en-AU" dirty="0" smtClean="0"/>
          </a:p>
          <a:p>
            <a:r>
              <a:rPr lang="en-AU" dirty="0" smtClean="0"/>
              <a:t>Many powerful operators (many for arrays), making it very expressive and writable, but very hard to read and maintain</a:t>
            </a:r>
          </a:p>
          <a:p>
            <a:pPr lvl="1"/>
            <a:r>
              <a:rPr lang="en-AU" dirty="0" smtClean="0"/>
              <a:t>Hence often thought of as being good for “throw-away” code</a:t>
            </a:r>
          </a:p>
          <a:p>
            <a:pPr lvl="4"/>
            <a:endParaRPr lang="en-AU" dirty="0" smtClean="0"/>
          </a:p>
          <a:p>
            <a:r>
              <a:rPr lang="en-AU" dirty="0" smtClean="0"/>
              <a:t>Originally used special terminals </a:t>
            </a:r>
          </a:p>
          <a:p>
            <a:pPr>
              <a:buNone/>
            </a:pPr>
            <a:r>
              <a:rPr lang="en-AU" dirty="0" smtClean="0"/>
              <a:t>	and typeballs to support the </a:t>
            </a:r>
          </a:p>
          <a:p>
            <a:pPr>
              <a:buNone/>
            </a:pPr>
            <a:r>
              <a:rPr lang="en-AU" dirty="0" smtClean="0"/>
              <a:t>	characters needed for operators</a:t>
            </a:r>
            <a:endParaRPr lang="en-AU" dirty="0"/>
          </a:p>
        </p:txBody>
      </p:sp>
      <p:pic>
        <p:nvPicPr>
          <p:cNvPr id="1027" name="Picture 3"/>
          <p:cNvPicPr>
            <a:picLocks noChangeAspect="1" noChangeArrowheads="1"/>
          </p:cNvPicPr>
          <p:nvPr/>
        </p:nvPicPr>
        <p:blipFill>
          <a:blip r:embed="rId3" cstate="print"/>
          <a:srcRect/>
          <a:stretch>
            <a:fillRect/>
          </a:stretch>
        </p:blipFill>
        <p:spPr bwMode="auto">
          <a:xfrm>
            <a:off x="5229889" y="4090734"/>
            <a:ext cx="3771267" cy="2624414"/>
          </a:xfrm>
          <a:prstGeom prst="rect">
            <a:avLst/>
          </a:prstGeom>
          <a:noFill/>
          <a:ln w="19050">
            <a:solidFill>
              <a:schemeClr val="accent2"/>
            </a:solidFill>
            <a:miter lim="800000"/>
            <a:headEnd/>
            <a:tailEnd/>
          </a:ln>
          <a:effectLst/>
        </p:spPr>
      </p:pic>
      <p:pic>
        <p:nvPicPr>
          <p:cNvPr id="1029" name="Picture 5" descr="G:\CSP3341 Programming Languages and Paradigms - 101\Week 2\APL.png"/>
          <p:cNvPicPr>
            <a:picLocks noChangeAspect="1" noChangeArrowheads="1"/>
          </p:cNvPicPr>
          <p:nvPr/>
        </p:nvPicPr>
        <p:blipFill>
          <a:blip r:embed="rId4" cstate="print"/>
          <a:srcRect/>
          <a:stretch>
            <a:fillRect/>
          </a:stretch>
        </p:blipFill>
        <p:spPr bwMode="auto">
          <a:xfrm>
            <a:off x="-32" y="5072074"/>
            <a:ext cx="5143504" cy="156876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SNOBOL</a:t>
            </a:r>
            <a:endParaRPr lang="en-AU" dirty="0"/>
          </a:p>
        </p:txBody>
      </p:sp>
      <p:sp>
        <p:nvSpPr>
          <p:cNvPr id="3" name="Content Placeholder 2"/>
          <p:cNvSpPr>
            <a:spLocks noGrp="1"/>
          </p:cNvSpPr>
          <p:nvPr>
            <p:ph idx="1"/>
          </p:nvPr>
        </p:nvSpPr>
        <p:spPr/>
        <p:txBody>
          <a:bodyPr/>
          <a:lstStyle/>
          <a:p>
            <a:r>
              <a:rPr lang="en-AU" dirty="0" smtClean="0"/>
              <a:t>Designed in early 1960s as a string processing language</a:t>
            </a:r>
          </a:p>
          <a:p>
            <a:pPr lvl="1"/>
            <a:r>
              <a:rPr lang="en-AU" dirty="0" smtClean="0"/>
              <a:t>Many powerful operators for string pattern matching</a:t>
            </a:r>
          </a:p>
          <a:p>
            <a:pPr lvl="1"/>
            <a:r>
              <a:rPr lang="en-AU" dirty="0" smtClean="0"/>
              <a:t>Early uses included writing text editing applications</a:t>
            </a:r>
          </a:p>
          <a:p>
            <a:pPr lvl="1"/>
            <a:r>
              <a:rPr lang="en-AU" dirty="0" smtClean="0"/>
              <a:t>Still used for certain text processing tasks</a:t>
            </a:r>
          </a:p>
          <a:p>
            <a:pPr lvl="1"/>
            <a:endParaRPr lang="en-AU" dirty="0" smtClean="0"/>
          </a:p>
          <a:p>
            <a:r>
              <a:rPr lang="en-AU" dirty="0" smtClean="0"/>
              <a:t>APL and SNOBOL similarities:</a:t>
            </a:r>
          </a:p>
          <a:p>
            <a:pPr lvl="1"/>
            <a:r>
              <a:rPr lang="en-AU" dirty="0" smtClean="0"/>
              <a:t>Minimal influence from languages that came before them</a:t>
            </a:r>
          </a:p>
          <a:p>
            <a:pPr lvl="3"/>
            <a:endParaRPr lang="en-AU" dirty="0" smtClean="0"/>
          </a:p>
          <a:p>
            <a:pPr lvl="1"/>
            <a:r>
              <a:rPr lang="en-AU" dirty="0" smtClean="0"/>
              <a:t>Minimal influence on languages that came after them</a:t>
            </a:r>
          </a:p>
          <a:p>
            <a:pPr lvl="3"/>
            <a:endParaRPr lang="en-AU" dirty="0" smtClean="0"/>
          </a:p>
          <a:p>
            <a:pPr lvl="1"/>
            <a:r>
              <a:rPr lang="en-AU" dirty="0" smtClean="0"/>
              <a:t>Both featured dynamic typing and dynamic storage allocation</a:t>
            </a:r>
          </a:p>
          <a:p>
            <a:pPr lvl="2"/>
            <a:r>
              <a:rPr lang="en-AU" dirty="0" smtClean="0"/>
              <a:t>A variable takes on a type when a value is allocated to it, and the storage space for the variable is allocated at that point</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SIMULA 67</a:t>
            </a:r>
            <a:endParaRPr lang="en-AU" dirty="0"/>
          </a:p>
        </p:txBody>
      </p:sp>
      <p:sp>
        <p:nvSpPr>
          <p:cNvPr id="3" name="Content Placeholder 2"/>
          <p:cNvSpPr>
            <a:spLocks noGrp="1"/>
          </p:cNvSpPr>
          <p:nvPr>
            <p:ph idx="1"/>
          </p:nvPr>
        </p:nvSpPr>
        <p:spPr/>
        <p:txBody>
          <a:bodyPr/>
          <a:lstStyle/>
          <a:p>
            <a:r>
              <a:rPr lang="en-AU" dirty="0" smtClean="0"/>
              <a:t>SIMULA I designed in early 1960s, replaced by SIMULA 67</a:t>
            </a:r>
          </a:p>
          <a:p>
            <a:pPr lvl="1"/>
            <a:r>
              <a:rPr lang="en-AU" dirty="0" smtClean="0"/>
              <a:t>Influenced by ALGOL 60 (essentially an extension of it)</a:t>
            </a:r>
          </a:p>
          <a:p>
            <a:pPr lvl="1"/>
            <a:r>
              <a:rPr lang="en-AU" dirty="0" smtClean="0"/>
              <a:t>Never achieved widespread usage or high influence</a:t>
            </a:r>
          </a:p>
          <a:p>
            <a:pPr lvl="1"/>
            <a:endParaRPr lang="en-AU" dirty="0" smtClean="0"/>
          </a:p>
          <a:p>
            <a:r>
              <a:rPr lang="en-AU" dirty="0" smtClean="0"/>
              <a:t>Introduced concept of </a:t>
            </a:r>
            <a:r>
              <a:rPr lang="en-AU" dirty="0" err="1" smtClean="0"/>
              <a:t>coroutines</a:t>
            </a:r>
            <a:r>
              <a:rPr lang="en-AU" dirty="0" smtClean="0"/>
              <a:t> – subprograms that run in parallel, rather than as a caller/</a:t>
            </a:r>
            <a:r>
              <a:rPr lang="en-AU" dirty="0" err="1" smtClean="0"/>
              <a:t>callee</a:t>
            </a:r>
            <a:r>
              <a:rPr lang="en-AU" dirty="0" smtClean="0"/>
              <a:t> and can enter/exit at more than the start and end of the code block</a:t>
            </a:r>
          </a:p>
          <a:p>
            <a:endParaRPr lang="en-AU" dirty="0" smtClean="0"/>
          </a:p>
          <a:p>
            <a:r>
              <a:rPr lang="en-AU" dirty="0" smtClean="0"/>
              <a:t>Introduced classes – i.e. Data abstraction</a:t>
            </a:r>
          </a:p>
          <a:p>
            <a:pPr lvl="1"/>
            <a:r>
              <a:rPr lang="en-AU" dirty="0" smtClean="0"/>
              <a:t>Allows definition of data structure and functions to manipulate</a:t>
            </a:r>
          </a:p>
          <a:p>
            <a:pPr lvl="1"/>
            <a:r>
              <a:rPr lang="en-AU" dirty="0" smtClean="0"/>
              <a:t>Instance of class is an object,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ALGOL 68</a:t>
            </a:r>
            <a:endParaRPr lang="en-AU" dirty="0"/>
          </a:p>
        </p:txBody>
      </p:sp>
      <p:sp>
        <p:nvSpPr>
          <p:cNvPr id="3" name="Content Placeholder 2"/>
          <p:cNvSpPr>
            <a:spLocks noGrp="1"/>
          </p:cNvSpPr>
          <p:nvPr>
            <p:ph idx="1"/>
          </p:nvPr>
        </p:nvSpPr>
        <p:spPr/>
        <p:txBody>
          <a:bodyPr/>
          <a:lstStyle/>
          <a:p>
            <a:r>
              <a:rPr lang="en-AU" dirty="0" smtClean="0"/>
              <a:t>Dramatically different from ALGOL 60</a:t>
            </a:r>
          </a:p>
          <a:p>
            <a:pPr lvl="1"/>
            <a:r>
              <a:rPr lang="en-AU" dirty="0" smtClean="0"/>
              <a:t>Never achieved widespread use</a:t>
            </a:r>
          </a:p>
          <a:p>
            <a:pPr lvl="1"/>
            <a:r>
              <a:rPr lang="en-AU" dirty="0" smtClean="0"/>
              <a:t>Again used a confusing new syntax description language</a:t>
            </a:r>
          </a:p>
          <a:p>
            <a:endParaRPr lang="en-AU" dirty="0" smtClean="0"/>
          </a:p>
          <a:p>
            <a:r>
              <a:rPr lang="en-AU" dirty="0" smtClean="0"/>
              <a:t>Design based on high </a:t>
            </a:r>
            <a:r>
              <a:rPr lang="en-AU" dirty="0" err="1" smtClean="0"/>
              <a:t>orthogonality</a:t>
            </a:r>
            <a:endParaRPr lang="en-AU" dirty="0" smtClean="0"/>
          </a:p>
          <a:p>
            <a:pPr lvl="1"/>
            <a:r>
              <a:rPr lang="en-AU" dirty="0" smtClean="0"/>
              <a:t>A few primitive types and structures provided</a:t>
            </a:r>
          </a:p>
          <a:p>
            <a:pPr lvl="1"/>
            <a:r>
              <a:rPr lang="en-AU" dirty="0" smtClean="0"/>
              <a:t>User can combine these into many different structures</a:t>
            </a:r>
          </a:p>
          <a:p>
            <a:pPr lvl="1"/>
            <a:r>
              <a:rPr lang="en-AU" dirty="0" smtClean="0"/>
              <a:t>Has been included in most imperative languages since and had a strong influence on C, Pascal and </a:t>
            </a:r>
            <a:r>
              <a:rPr lang="en-AU" dirty="0" err="1" smtClean="0"/>
              <a:t>Ada</a:t>
            </a:r>
            <a:endParaRPr lang="en-AU" dirty="0" smtClean="0"/>
          </a:p>
          <a:p>
            <a:pPr lvl="1"/>
            <a:endParaRPr lang="en-AU" dirty="0" smtClean="0"/>
          </a:p>
          <a:p>
            <a:r>
              <a:rPr lang="en-AU" dirty="0" smtClean="0"/>
              <a:t>Also introduced dynamic arrays – array declaration doesn’t include subscript bounds, stored allocated on assignment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Pascal</a:t>
            </a:r>
            <a:endParaRPr lang="en-AU" dirty="0"/>
          </a:p>
        </p:txBody>
      </p:sp>
      <p:sp>
        <p:nvSpPr>
          <p:cNvPr id="3" name="Content Placeholder 2"/>
          <p:cNvSpPr>
            <a:spLocks noGrp="1"/>
          </p:cNvSpPr>
          <p:nvPr>
            <p:ph idx="1"/>
          </p:nvPr>
        </p:nvSpPr>
        <p:spPr/>
        <p:txBody>
          <a:bodyPr/>
          <a:lstStyle/>
          <a:p>
            <a:r>
              <a:rPr lang="en-AU" dirty="0" smtClean="0"/>
              <a:t>Released in 1971, based on ALGOL 60</a:t>
            </a:r>
          </a:p>
          <a:p>
            <a:pPr lvl="4"/>
            <a:endParaRPr lang="en-AU" dirty="0" smtClean="0"/>
          </a:p>
          <a:p>
            <a:r>
              <a:rPr lang="en-AU" dirty="0" smtClean="0"/>
              <a:t>Designed for teaching structured programming</a:t>
            </a:r>
          </a:p>
          <a:p>
            <a:pPr lvl="1"/>
            <a:r>
              <a:rPr lang="en-AU" dirty="0" smtClean="0"/>
              <a:t>Was widely used for this from early 1970s to late 1990s</a:t>
            </a:r>
          </a:p>
          <a:p>
            <a:pPr lvl="4"/>
            <a:endParaRPr lang="en-AU" dirty="0" smtClean="0"/>
          </a:p>
          <a:p>
            <a:r>
              <a:rPr lang="en-AU" dirty="0" smtClean="0"/>
              <a:t>Design focus resulting in it lacking several important features that are necessary for application development</a:t>
            </a:r>
          </a:p>
          <a:p>
            <a:pPr lvl="1"/>
            <a:r>
              <a:rPr lang="en-AU" dirty="0" smtClean="0"/>
              <a:t>Can’t compile subprograms separately or handle variable-length arrays as subprogram parameters</a:t>
            </a:r>
          </a:p>
          <a:p>
            <a:pPr lvl="1"/>
            <a:r>
              <a:rPr lang="en-AU" dirty="0" smtClean="0"/>
              <a:t>Led to development of other dialects such as Turbo Pascal</a:t>
            </a:r>
          </a:p>
          <a:p>
            <a:pPr lvl="4"/>
            <a:endParaRPr lang="en-AU" dirty="0" smtClean="0"/>
          </a:p>
          <a:p>
            <a:r>
              <a:rPr lang="en-AU" dirty="0" smtClean="0"/>
              <a:t>High simplicity and expressivity, and relatively safe to code</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t>
            </a:r>
            <a:endParaRPr lang="en-AU" dirty="0"/>
          </a:p>
        </p:txBody>
      </p:sp>
      <p:sp>
        <p:nvSpPr>
          <p:cNvPr id="3" name="Content Placeholder 2"/>
          <p:cNvSpPr>
            <a:spLocks noGrp="1"/>
          </p:cNvSpPr>
          <p:nvPr>
            <p:ph idx="1"/>
          </p:nvPr>
        </p:nvSpPr>
        <p:spPr>
          <a:xfrm>
            <a:off x="285720" y="1000108"/>
            <a:ext cx="8858280" cy="5643601"/>
          </a:xfrm>
        </p:spPr>
        <p:txBody>
          <a:bodyPr/>
          <a:lstStyle/>
          <a:p>
            <a:r>
              <a:rPr lang="en-AU" dirty="0" smtClean="0"/>
              <a:t>Originally designed in 1972 for systems programming, but well suited to many different applications</a:t>
            </a:r>
          </a:p>
          <a:p>
            <a:pPr lvl="1"/>
            <a:r>
              <a:rPr lang="en-AU" dirty="0" smtClean="0"/>
              <a:t>Influenced by CPL, BCPL, B and ALGOL 68</a:t>
            </a:r>
          </a:p>
          <a:p>
            <a:pPr lvl="1"/>
            <a:endParaRPr lang="en-AU" dirty="0" smtClean="0"/>
          </a:p>
          <a:p>
            <a:r>
              <a:rPr lang="en-AU" dirty="0" smtClean="0"/>
              <a:t>Highly expressive and writable due to adequate operators, control structures and data structures</a:t>
            </a:r>
          </a:p>
          <a:p>
            <a:endParaRPr lang="en-AU" dirty="0" smtClean="0"/>
          </a:p>
          <a:p>
            <a:r>
              <a:rPr lang="en-AU" dirty="0" smtClean="0"/>
              <a:t>Complete lack of type checking in earlier versions</a:t>
            </a:r>
          </a:p>
          <a:p>
            <a:pPr lvl="1"/>
            <a:r>
              <a:rPr lang="en-AU" dirty="0" smtClean="0"/>
              <a:t>Some appreciate the flexibility, some find it dangerous/insecure</a:t>
            </a:r>
          </a:p>
          <a:p>
            <a:pPr lvl="1"/>
            <a:r>
              <a:rPr lang="en-AU" dirty="0" smtClean="0"/>
              <a:t>Several dangerous/insecure features, such as pointers, make it a language with high flexibility that must be used wisely/safely</a:t>
            </a:r>
          </a:p>
          <a:p>
            <a:pPr lvl="1"/>
            <a:endParaRPr lang="en-AU" dirty="0" smtClean="0"/>
          </a:p>
          <a:p>
            <a:r>
              <a:rPr lang="en-AU" dirty="0" smtClean="0"/>
              <a:t>A C compiler was included in UNIX, making it freely available</a:t>
            </a:r>
          </a:p>
          <a:p>
            <a:pPr lvl="1"/>
            <a:r>
              <a:rPr lang="en-AU" dirty="0" smtClean="0"/>
              <a:t>Contributed greatly to its rise in popularity in the 1980s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Logic Programming and </a:t>
            </a:r>
            <a:r>
              <a:rPr lang="en-AU" dirty="0" err="1" smtClean="0"/>
              <a:t>Prolog</a:t>
            </a:r>
            <a:endParaRPr lang="en-AU" dirty="0"/>
          </a:p>
        </p:txBody>
      </p:sp>
      <p:sp>
        <p:nvSpPr>
          <p:cNvPr id="3" name="Content Placeholder 2"/>
          <p:cNvSpPr>
            <a:spLocks noGrp="1"/>
          </p:cNvSpPr>
          <p:nvPr>
            <p:ph idx="1"/>
          </p:nvPr>
        </p:nvSpPr>
        <p:spPr/>
        <p:txBody>
          <a:bodyPr/>
          <a:lstStyle/>
          <a:p>
            <a:r>
              <a:rPr lang="en-AU" dirty="0" smtClean="0"/>
              <a:t>Use of formal logic to communicate computational processes to a computer</a:t>
            </a:r>
          </a:p>
          <a:p>
            <a:pPr lvl="1"/>
            <a:r>
              <a:rPr lang="en-AU" dirty="0" smtClean="0"/>
              <a:t>Can be summarised as an intelligent database system that uses an </a:t>
            </a:r>
            <a:r>
              <a:rPr lang="en-AU" dirty="0" err="1" smtClean="0"/>
              <a:t>inferencing</a:t>
            </a:r>
            <a:r>
              <a:rPr lang="en-AU" dirty="0" smtClean="0"/>
              <a:t> process to infer the truth of queries</a:t>
            </a:r>
          </a:p>
          <a:p>
            <a:pPr lvl="1"/>
            <a:r>
              <a:rPr lang="en-AU" dirty="0" smtClean="0"/>
              <a:t>Based on predicate calculus</a:t>
            </a:r>
          </a:p>
          <a:p>
            <a:pPr>
              <a:buNone/>
            </a:pPr>
            <a:endParaRPr lang="en-AU" dirty="0" smtClean="0"/>
          </a:p>
          <a:p>
            <a:r>
              <a:rPr lang="en-AU" dirty="0" smtClean="0"/>
              <a:t>Logical languages are declarative, i.e. non-procedural</a:t>
            </a:r>
          </a:p>
          <a:p>
            <a:pPr lvl="1"/>
            <a:r>
              <a:rPr lang="en-AU" dirty="0" smtClean="0"/>
              <a:t>statements describe </a:t>
            </a:r>
            <a:r>
              <a:rPr lang="en-AU" i="1" dirty="0" smtClean="0"/>
              <a:t>what </a:t>
            </a:r>
            <a:r>
              <a:rPr lang="en-AU" dirty="0" smtClean="0"/>
              <a:t>to accomplish, not </a:t>
            </a:r>
            <a:r>
              <a:rPr lang="en-AU" i="1" dirty="0" smtClean="0"/>
              <a:t>how</a:t>
            </a:r>
            <a:r>
              <a:rPr lang="en-AU" dirty="0" smtClean="0"/>
              <a:t> to do it</a:t>
            </a:r>
          </a:p>
          <a:p>
            <a:pPr lvl="1"/>
            <a:endParaRPr lang="en-AU" dirty="0" smtClean="0"/>
          </a:p>
          <a:p>
            <a:r>
              <a:rPr lang="en-AU" dirty="0" err="1" smtClean="0"/>
              <a:t>Prolog</a:t>
            </a:r>
            <a:r>
              <a:rPr lang="en-AU" dirty="0" smtClean="0"/>
              <a:t>, 1972, is a logic language.  Consists of facts, rules and goals/queries that resolve to true or false</a:t>
            </a:r>
          </a:p>
          <a:p>
            <a:pPr lvl="1"/>
            <a:r>
              <a:rPr lang="en-AU" dirty="0" smtClean="0"/>
              <a:t>Inefficient (not designed around von Neumann architecture)</a:t>
            </a:r>
          </a:p>
          <a:p>
            <a:pPr lvl="1"/>
            <a:r>
              <a:rPr lang="en-AU" dirty="0" smtClean="0"/>
              <a:t>Not widely used – only a few areas of application, e.g. AI and DBMSs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Ada</a:t>
            </a:r>
            <a:endParaRPr lang="en-AU" dirty="0"/>
          </a:p>
        </p:txBody>
      </p:sp>
      <p:sp>
        <p:nvSpPr>
          <p:cNvPr id="3" name="Content Placeholder 2"/>
          <p:cNvSpPr>
            <a:spLocks noGrp="1"/>
          </p:cNvSpPr>
          <p:nvPr>
            <p:ph idx="1"/>
          </p:nvPr>
        </p:nvSpPr>
        <p:spPr/>
        <p:txBody>
          <a:bodyPr/>
          <a:lstStyle/>
          <a:p>
            <a:r>
              <a:rPr lang="en-AU" dirty="0" smtClean="0"/>
              <a:t>Developed for </a:t>
            </a:r>
            <a:r>
              <a:rPr lang="en-AU" smtClean="0"/>
              <a:t>the U.S. Department </a:t>
            </a:r>
            <a:r>
              <a:rPr lang="en-AU" dirty="0" smtClean="0"/>
              <a:t>of </a:t>
            </a:r>
            <a:r>
              <a:rPr lang="en-AU" dirty="0" err="1" smtClean="0"/>
              <a:t>Defense</a:t>
            </a:r>
            <a:r>
              <a:rPr lang="en-AU" dirty="0" smtClean="0"/>
              <a:t> in 1974</a:t>
            </a:r>
          </a:p>
          <a:p>
            <a:pPr lvl="1"/>
            <a:r>
              <a:rPr lang="en-AU" dirty="0" smtClean="0"/>
              <a:t>Had </a:t>
            </a:r>
            <a:r>
              <a:rPr lang="en-AU" i="1" dirty="0" smtClean="0"/>
              <a:t>hundreds</a:t>
            </a:r>
            <a:r>
              <a:rPr lang="en-AU" dirty="0" smtClean="0"/>
              <a:t> of languages in use in embedded devices</a:t>
            </a:r>
          </a:p>
          <a:p>
            <a:pPr lvl="1"/>
            <a:r>
              <a:rPr lang="en-AU" dirty="0" smtClean="0"/>
              <a:t>No standardisation, low reuse of software, no development tools, many languages not suitable for embedded devices...</a:t>
            </a:r>
          </a:p>
          <a:p>
            <a:pPr lvl="1"/>
            <a:endParaRPr lang="en-AU" dirty="0" smtClean="0"/>
          </a:p>
          <a:p>
            <a:r>
              <a:rPr lang="en-AU" dirty="0" smtClean="0"/>
              <a:t>Most extensive and expensive language design ever – hundreds of people, a lot of money, about 8 years...</a:t>
            </a:r>
          </a:p>
          <a:p>
            <a:pPr lvl="1"/>
            <a:r>
              <a:rPr lang="en-AU" dirty="0" smtClean="0"/>
              <a:t>Aim was to design one language to use, which was </a:t>
            </a:r>
            <a:r>
              <a:rPr lang="en-AU" i="1" dirty="0" smtClean="0"/>
              <a:t>suitable for embedded systems</a:t>
            </a:r>
          </a:p>
          <a:p>
            <a:pPr lvl="1"/>
            <a:r>
              <a:rPr lang="en-AU" dirty="0" smtClean="0"/>
              <a:t>Design process was long and tedious, with many submissions that needed to be evaluated and refined</a:t>
            </a:r>
          </a:p>
          <a:p>
            <a:pPr lvl="1"/>
            <a:r>
              <a:rPr lang="en-AU" dirty="0" smtClean="0"/>
              <a:t>First specifications released in 1980, standardised in 1983</a:t>
            </a:r>
          </a:p>
          <a:p>
            <a:pPr lvl="1"/>
            <a:r>
              <a:rPr lang="en-AU" dirty="0" smtClean="0"/>
              <a:t>Took until 1985 to release the first truly usable </a:t>
            </a:r>
            <a:r>
              <a:rPr lang="en-AU" dirty="0" err="1" smtClean="0"/>
              <a:t>Ada</a:t>
            </a:r>
            <a:r>
              <a:rPr lang="en-AU" dirty="0" smtClean="0"/>
              <a:t> compilers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Genealogy of Common Languages</a:t>
            </a:r>
            <a:endParaRPr lang="en-AU" dirty="0"/>
          </a:p>
        </p:txBody>
      </p:sp>
      <p:sp>
        <p:nvSpPr>
          <p:cNvPr id="10" name="Content Placeholder 4"/>
          <p:cNvSpPr>
            <a:spLocks noGrp="1"/>
          </p:cNvSpPr>
          <p:nvPr>
            <p:ph idx="1"/>
          </p:nvPr>
        </p:nvSpPr>
        <p:spPr>
          <a:xfrm>
            <a:off x="500034" y="6357959"/>
            <a:ext cx="8572560" cy="428627"/>
          </a:xfrm>
        </p:spPr>
        <p:txBody>
          <a:bodyPr/>
          <a:lstStyle/>
          <a:p>
            <a:pPr lvl="1" algn="r"/>
            <a:r>
              <a:rPr lang="en-AU" dirty="0" smtClean="0"/>
              <a:t>Sebesta, 2009, p57</a:t>
            </a:r>
            <a:endParaRPr lang="en-AU" dirty="0"/>
          </a:p>
        </p:txBody>
      </p:sp>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267744" y="840588"/>
            <a:ext cx="4673975" cy="5490786"/>
          </a:xfrm>
          <a:prstGeom prst="rect">
            <a:avLst/>
          </a:prstGeom>
          <a:noFill/>
          <a:ln w="19050">
            <a:solidFill>
              <a:schemeClr val="accent2"/>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Ada</a:t>
            </a:r>
            <a:endParaRPr lang="en-AU" dirty="0"/>
          </a:p>
        </p:txBody>
      </p:sp>
      <p:sp>
        <p:nvSpPr>
          <p:cNvPr id="3" name="Content Placeholder 2"/>
          <p:cNvSpPr>
            <a:spLocks noGrp="1"/>
          </p:cNvSpPr>
          <p:nvPr>
            <p:ph idx="1"/>
          </p:nvPr>
        </p:nvSpPr>
        <p:spPr>
          <a:xfrm>
            <a:off x="285720" y="1000108"/>
            <a:ext cx="8858280" cy="5643601"/>
          </a:xfrm>
        </p:spPr>
        <p:txBody>
          <a:bodyPr/>
          <a:lstStyle/>
          <a:p>
            <a:r>
              <a:rPr lang="en-AU" dirty="0" err="1" smtClean="0"/>
              <a:t>Ada</a:t>
            </a:r>
            <a:r>
              <a:rPr lang="en-AU" dirty="0" smtClean="0"/>
              <a:t> made 4 major contributions:</a:t>
            </a:r>
          </a:p>
          <a:p>
            <a:pPr lvl="1"/>
            <a:r>
              <a:rPr lang="en-AU" dirty="0" smtClean="0"/>
              <a:t>Packages, allowing data objects, specifications and procedures to be encapsulated (data abstraction)</a:t>
            </a:r>
          </a:p>
          <a:p>
            <a:pPr lvl="1"/>
            <a:r>
              <a:rPr lang="en-AU" dirty="0" smtClean="0"/>
              <a:t>Exception handling, allowing run-time errors to be caught</a:t>
            </a:r>
          </a:p>
          <a:p>
            <a:pPr lvl="1"/>
            <a:r>
              <a:rPr lang="en-AU" dirty="0" smtClean="0"/>
              <a:t>Generic program units, allowing </a:t>
            </a:r>
            <a:r>
              <a:rPr lang="en-AU" dirty="0" err="1" smtClean="0"/>
              <a:t>untyped</a:t>
            </a:r>
            <a:r>
              <a:rPr lang="en-AU" dirty="0" smtClean="0"/>
              <a:t> procedures which increase code reuse and minimise duplication of code</a:t>
            </a:r>
          </a:p>
          <a:p>
            <a:pPr lvl="1"/>
            <a:r>
              <a:rPr lang="en-AU" dirty="0" smtClean="0"/>
              <a:t>Concurrency, allowing procedures to run at the same time</a:t>
            </a:r>
          </a:p>
          <a:p>
            <a:pPr lvl="4"/>
            <a:endParaRPr lang="en-AU" dirty="0" smtClean="0"/>
          </a:p>
          <a:p>
            <a:r>
              <a:rPr lang="en-AU" dirty="0" err="1" smtClean="0"/>
              <a:t>Ada</a:t>
            </a:r>
            <a:r>
              <a:rPr lang="en-AU" dirty="0" smtClean="0"/>
              <a:t> 95 replaced </a:t>
            </a:r>
            <a:r>
              <a:rPr lang="en-AU" dirty="0" err="1" smtClean="0"/>
              <a:t>Ada</a:t>
            </a:r>
            <a:r>
              <a:rPr lang="en-AU" dirty="0" smtClean="0"/>
              <a:t>, introducing:</a:t>
            </a:r>
          </a:p>
          <a:p>
            <a:pPr lvl="1"/>
            <a:r>
              <a:rPr lang="en-AU" dirty="0" smtClean="0"/>
              <a:t>Type derivation (i.e. Inheritance, a fundamental part of OO) </a:t>
            </a:r>
          </a:p>
          <a:p>
            <a:pPr lvl="1"/>
            <a:r>
              <a:rPr lang="en-AU" dirty="0" smtClean="0"/>
              <a:t>Dynamic binding of subprogram calls (i.e. Polymorphism,     also a fundamental part of OO)</a:t>
            </a:r>
          </a:p>
          <a:p>
            <a:pPr lvl="1"/>
            <a:r>
              <a:rPr lang="en-AU" dirty="0" smtClean="0"/>
              <a:t>Improved concurrency mechanisms</a:t>
            </a:r>
          </a:p>
          <a:p>
            <a:pPr lvl="4"/>
            <a:endParaRPr lang="en-AU" dirty="0" smtClean="0"/>
          </a:p>
          <a:p>
            <a:pPr lvl="1"/>
            <a:r>
              <a:rPr lang="en-AU" dirty="0" smtClean="0"/>
              <a:t>Used slowed when </a:t>
            </a:r>
            <a:r>
              <a:rPr lang="en-AU" dirty="0" err="1" smtClean="0"/>
              <a:t>DoD</a:t>
            </a:r>
            <a:r>
              <a:rPr lang="en-AU" dirty="0" smtClean="0"/>
              <a:t> stopped requiring it, and C++ released</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Object-Oriented Programming and Smalltalk</a:t>
            </a:r>
            <a:endParaRPr lang="en-AU" dirty="0"/>
          </a:p>
        </p:txBody>
      </p:sp>
      <p:sp>
        <p:nvSpPr>
          <p:cNvPr id="3" name="Content Placeholder 2"/>
          <p:cNvSpPr>
            <a:spLocks noGrp="1"/>
          </p:cNvSpPr>
          <p:nvPr>
            <p:ph idx="1"/>
          </p:nvPr>
        </p:nvSpPr>
        <p:spPr>
          <a:xfrm>
            <a:off x="285720" y="1000108"/>
            <a:ext cx="8643998" cy="5643601"/>
          </a:xfrm>
        </p:spPr>
        <p:txBody>
          <a:bodyPr/>
          <a:lstStyle/>
          <a:p>
            <a:r>
              <a:rPr lang="en-AU" dirty="0" smtClean="0"/>
              <a:t>Smalltalk (1972) was the first language to fully support OOP</a:t>
            </a:r>
          </a:p>
          <a:p>
            <a:pPr lvl="1"/>
            <a:r>
              <a:rPr lang="en-US" dirty="0" smtClean="0"/>
              <a:t>Supported data abstraction, inheritance, and dynamic binding</a:t>
            </a:r>
            <a:endParaRPr lang="en-AU" dirty="0" smtClean="0"/>
          </a:p>
          <a:p>
            <a:pPr lvl="1"/>
            <a:r>
              <a:rPr lang="en-AU" dirty="0" smtClean="0"/>
              <a:t>Some OO features emerged in SIMULA and </a:t>
            </a:r>
            <a:r>
              <a:rPr lang="en-AU" dirty="0" err="1" smtClean="0"/>
              <a:t>Ada</a:t>
            </a:r>
            <a:r>
              <a:rPr lang="en-AU" dirty="0" smtClean="0"/>
              <a:t>, really reached maturation in Smalltalk</a:t>
            </a:r>
          </a:p>
          <a:p>
            <a:pPr lvl="2"/>
            <a:endParaRPr lang="en-AU" dirty="0" smtClean="0"/>
          </a:p>
          <a:p>
            <a:r>
              <a:rPr lang="en-AU" dirty="0" smtClean="0"/>
              <a:t>Everything is an object – from integers to software systems</a:t>
            </a:r>
          </a:p>
          <a:p>
            <a:pPr lvl="1"/>
            <a:r>
              <a:rPr lang="en-AU" dirty="0" smtClean="0"/>
              <a:t>All computing done by calling methods on objects</a:t>
            </a:r>
          </a:p>
          <a:p>
            <a:pPr lvl="1"/>
            <a:r>
              <a:rPr lang="en-AU" dirty="0" smtClean="0"/>
              <a:t>Syntax looks odd, as even arithmetic and logic are done via method calls on objects</a:t>
            </a:r>
          </a:p>
          <a:p>
            <a:pPr lvl="2"/>
            <a:endParaRPr lang="en-AU" dirty="0" smtClean="0"/>
          </a:p>
          <a:p>
            <a:pPr marL="342900" lvl="1" indent="-342900">
              <a:buClr>
                <a:schemeClr val="accent6"/>
              </a:buClr>
              <a:buFontTx/>
              <a:buChar char="•"/>
            </a:pPr>
            <a:r>
              <a:rPr lang="en-AU" sz="2400" dirty="0" smtClean="0"/>
              <a:t>Replaced by Smalltalk-80</a:t>
            </a:r>
          </a:p>
          <a:p>
            <a:pPr lvl="2"/>
            <a:endParaRPr lang="en-AU" dirty="0" smtClean="0"/>
          </a:p>
          <a:p>
            <a:r>
              <a:rPr lang="en-US" dirty="0" smtClean="0"/>
              <a:t>Pioneered the graphical user interface design such as that used in Windows and promoted/established OOP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Combining Imperative and OOP – C++</a:t>
            </a:r>
            <a:endParaRPr lang="en-AU" dirty="0"/>
          </a:p>
        </p:txBody>
      </p:sp>
      <p:sp>
        <p:nvSpPr>
          <p:cNvPr id="3" name="Content Placeholder 2"/>
          <p:cNvSpPr>
            <a:spLocks noGrp="1"/>
          </p:cNvSpPr>
          <p:nvPr>
            <p:ph idx="1"/>
          </p:nvPr>
        </p:nvSpPr>
        <p:spPr/>
        <p:txBody>
          <a:bodyPr/>
          <a:lstStyle/>
          <a:p>
            <a:r>
              <a:rPr lang="en-AU" dirty="0" smtClean="0"/>
              <a:t>C++ evolved from C, incorporating language facilities of SIMULA and the OOP support of Smalltalk</a:t>
            </a:r>
          </a:p>
          <a:p>
            <a:pPr lvl="1"/>
            <a:r>
              <a:rPr lang="en-AU" dirty="0" smtClean="0"/>
              <a:t>Increased safety via type checking and exception handling</a:t>
            </a:r>
          </a:p>
          <a:p>
            <a:pPr lvl="1"/>
            <a:r>
              <a:rPr lang="en-AU" dirty="0" smtClean="0"/>
              <a:t>Emerged between 1983 and 1985 after numerous expansions to C, and continued to evolve since then</a:t>
            </a:r>
          </a:p>
          <a:p>
            <a:pPr lvl="1"/>
            <a:r>
              <a:rPr lang="en-AU" dirty="0" smtClean="0"/>
              <a:t>Quite a large and complex language due to many influences</a:t>
            </a:r>
          </a:p>
          <a:p>
            <a:pPr lvl="4"/>
            <a:endParaRPr lang="en-AU" dirty="0" smtClean="0"/>
          </a:p>
          <a:p>
            <a:r>
              <a:rPr lang="en-AU" dirty="0" smtClean="0"/>
              <a:t>C++ includes:</a:t>
            </a:r>
          </a:p>
          <a:p>
            <a:pPr lvl="1"/>
            <a:r>
              <a:rPr lang="en-AU" dirty="0" smtClean="0"/>
              <a:t>Support for both procedural and OO programming</a:t>
            </a:r>
          </a:p>
          <a:p>
            <a:pPr lvl="1"/>
            <a:r>
              <a:rPr lang="en-AU" dirty="0" smtClean="0"/>
              <a:t>Multiple inheritance for classes/objects</a:t>
            </a:r>
          </a:p>
          <a:p>
            <a:pPr lvl="1"/>
            <a:r>
              <a:rPr lang="en-AU" dirty="0" smtClean="0"/>
              <a:t>Overloading of operators and class methods</a:t>
            </a:r>
          </a:p>
          <a:p>
            <a:pPr lvl="4"/>
            <a:endParaRPr lang="en-AU" dirty="0" smtClean="0"/>
          </a:p>
          <a:p>
            <a:r>
              <a:rPr lang="en-AU" dirty="0" smtClean="0"/>
              <a:t>Very popular and widely used – good, free compilers, high compatibility with C, OO support, suitable for apps dev...</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Java</a:t>
            </a:r>
            <a:endParaRPr lang="en-AU" dirty="0"/>
          </a:p>
        </p:txBody>
      </p:sp>
      <p:sp>
        <p:nvSpPr>
          <p:cNvPr id="3" name="Content Placeholder 2"/>
          <p:cNvSpPr>
            <a:spLocks noGrp="1"/>
          </p:cNvSpPr>
          <p:nvPr>
            <p:ph idx="1"/>
          </p:nvPr>
        </p:nvSpPr>
        <p:spPr>
          <a:xfrm>
            <a:off x="285720" y="1000108"/>
            <a:ext cx="8715436" cy="5643601"/>
          </a:xfrm>
        </p:spPr>
        <p:txBody>
          <a:bodyPr/>
          <a:lstStyle/>
          <a:p>
            <a:r>
              <a:rPr lang="en-AU" dirty="0" smtClean="0"/>
              <a:t>Developed by Sun in the 1990s</a:t>
            </a:r>
          </a:p>
          <a:p>
            <a:pPr lvl="1"/>
            <a:r>
              <a:rPr lang="en-AU" dirty="0" smtClean="0"/>
              <a:t>Started with C++, removed/changed/added some bits, and came up with a smaller, simpler and safer language that retains much of the power and flexibility of C++</a:t>
            </a:r>
          </a:p>
          <a:p>
            <a:pPr lvl="4"/>
            <a:endParaRPr lang="en-AU" dirty="0" smtClean="0"/>
          </a:p>
          <a:p>
            <a:r>
              <a:rPr lang="en-AU" dirty="0" smtClean="0"/>
              <a:t>Designed for embedded consumer electronics (toasters, etc) and hence needed to be very reliable</a:t>
            </a:r>
          </a:p>
          <a:p>
            <a:pPr lvl="1"/>
            <a:r>
              <a:rPr lang="en-AU" dirty="0" smtClean="0"/>
              <a:t>This never really eventuated, but Java was found to be very useful for applets on the World Wide Web and took off</a:t>
            </a:r>
          </a:p>
          <a:p>
            <a:pPr lvl="4"/>
            <a:endParaRPr lang="en-AU" dirty="0" smtClean="0"/>
          </a:p>
          <a:p>
            <a:r>
              <a:rPr lang="en-AU" dirty="0" smtClean="0"/>
              <a:t>Some of the Java features that make it safer/more reliable:</a:t>
            </a:r>
          </a:p>
          <a:p>
            <a:pPr lvl="1"/>
            <a:r>
              <a:rPr lang="en-AU" dirty="0" smtClean="0"/>
              <a:t>References, which are similar to but safer than pointers</a:t>
            </a:r>
          </a:p>
          <a:p>
            <a:pPr lvl="1"/>
            <a:r>
              <a:rPr lang="en-AU" dirty="0" smtClean="0"/>
              <a:t>Index range checking for arrays</a:t>
            </a:r>
          </a:p>
          <a:p>
            <a:pPr lvl="1"/>
            <a:r>
              <a:rPr lang="en-AU" dirty="0" smtClean="0"/>
              <a:t>Garbage collection to </a:t>
            </a:r>
            <a:r>
              <a:rPr lang="en-AU" dirty="0" err="1" smtClean="0"/>
              <a:t>deallocate</a:t>
            </a:r>
            <a:r>
              <a:rPr lang="en-AU" dirty="0" smtClean="0"/>
              <a:t> storage for objects</a:t>
            </a:r>
          </a:p>
          <a:p>
            <a:pPr lvl="1"/>
            <a:r>
              <a:rPr lang="en-AU" dirty="0" smtClean="0"/>
              <a:t>Implicit type coercion only for widening assignments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Java</a:t>
            </a:r>
            <a:endParaRPr lang="en-AU" dirty="0"/>
          </a:p>
        </p:txBody>
      </p:sp>
      <p:sp>
        <p:nvSpPr>
          <p:cNvPr id="3" name="Content Placeholder 2"/>
          <p:cNvSpPr>
            <a:spLocks noGrp="1"/>
          </p:cNvSpPr>
          <p:nvPr>
            <p:ph idx="1"/>
          </p:nvPr>
        </p:nvSpPr>
        <p:spPr/>
        <p:txBody>
          <a:bodyPr/>
          <a:lstStyle/>
          <a:p>
            <a:r>
              <a:rPr lang="en-AU" dirty="0" smtClean="0"/>
              <a:t>Java has become widely used in various areas</a:t>
            </a:r>
          </a:p>
          <a:p>
            <a:pPr lvl="1"/>
            <a:r>
              <a:rPr lang="en-AU" dirty="0" smtClean="0"/>
              <a:t>Some appreciate its design – trimming C++ and making it safer and more reliable</a:t>
            </a:r>
          </a:p>
          <a:p>
            <a:pPr lvl="1"/>
            <a:endParaRPr lang="en-AU" dirty="0" smtClean="0"/>
          </a:p>
          <a:p>
            <a:pPr lvl="1"/>
            <a:r>
              <a:rPr lang="en-AU" dirty="0" smtClean="0"/>
              <a:t>Others appreciate the portability – it runs on any computer that has a Java Virtual Machine (although this originally meant that it was much slower than other languages)</a:t>
            </a:r>
          </a:p>
          <a:p>
            <a:pPr lvl="1"/>
            <a:endParaRPr lang="en-AU" dirty="0" smtClean="0"/>
          </a:p>
          <a:p>
            <a:pPr lvl="1"/>
            <a:r>
              <a:rPr lang="en-AU" dirty="0" smtClean="0"/>
              <a:t>It is also freely available online</a:t>
            </a:r>
          </a:p>
          <a:p>
            <a:pPr lvl="1"/>
            <a:endParaRPr lang="en-AU" dirty="0" smtClean="0"/>
          </a:p>
          <a:p>
            <a:pPr lvl="1"/>
            <a:endParaRPr lang="en-AU" dirty="0" smtClean="0"/>
          </a:p>
          <a:p>
            <a:r>
              <a:rPr lang="en-AU" dirty="0" smtClean="0"/>
              <a:t>Java is still widely used and developed</a:t>
            </a:r>
          </a:p>
        </p:txBody>
      </p:sp>
      <p:pic>
        <p:nvPicPr>
          <p:cNvPr id="2051" name="Picture 3" descr="G:\CSP3341 Programming Languages and Paradigms - 101\Week 2\100px-Java_logo.svg.png"/>
          <p:cNvPicPr>
            <a:picLocks noChangeAspect="1" noChangeArrowheads="1"/>
          </p:cNvPicPr>
          <p:nvPr/>
        </p:nvPicPr>
        <p:blipFill>
          <a:blip r:embed="rId3" cstate="print"/>
          <a:srcRect/>
          <a:stretch>
            <a:fillRect/>
          </a:stretch>
        </p:blipFill>
        <p:spPr bwMode="auto">
          <a:xfrm>
            <a:off x="7191400" y="4000504"/>
            <a:ext cx="1381128" cy="252746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Scripting Languages</a:t>
            </a:r>
            <a:endParaRPr lang="en-AU" dirty="0"/>
          </a:p>
        </p:txBody>
      </p:sp>
      <p:sp>
        <p:nvSpPr>
          <p:cNvPr id="3" name="Content Placeholder 2"/>
          <p:cNvSpPr>
            <a:spLocks noGrp="1"/>
          </p:cNvSpPr>
          <p:nvPr>
            <p:ph idx="1"/>
          </p:nvPr>
        </p:nvSpPr>
        <p:spPr>
          <a:xfrm>
            <a:off x="285720" y="1000108"/>
            <a:ext cx="8858280" cy="5643601"/>
          </a:xfrm>
        </p:spPr>
        <p:txBody>
          <a:bodyPr/>
          <a:lstStyle/>
          <a:p>
            <a:r>
              <a:rPr lang="en-AU" dirty="0" smtClean="0"/>
              <a:t>Concept evolved from batch files / shell scripts – list of commands that execute system subprograms</a:t>
            </a:r>
          </a:p>
          <a:p>
            <a:pPr lvl="1"/>
            <a:r>
              <a:rPr lang="en-AU" dirty="0" smtClean="0"/>
              <a:t>Added variables and control structures to make this more powerful, and eventually evolved into complete languages</a:t>
            </a:r>
          </a:p>
          <a:p>
            <a:pPr lvl="1"/>
            <a:r>
              <a:rPr lang="en-AU" dirty="0" smtClean="0"/>
              <a:t>Now often serve as general purpose interpreted languages</a:t>
            </a:r>
          </a:p>
          <a:p>
            <a:pPr lvl="1"/>
            <a:endParaRPr lang="en-AU" dirty="0" smtClean="0"/>
          </a:p>
          <a:p>
            <a:pPr lvl="1"/>
            <a:endParaRPr lang="en-AU" dirty="0" smtClean="0"/>
          </a:p>
          <a:p>
            <a:r>
              <a:rPr lang="en-AU" dirty="0" smtClean="0"/>
              <a:t>Perl is a general purpose but quite simple scripting language</a:t>
            </a:r>
          </a:p>
          <a:p>
            <a:pPr lvl="1"/>
            <a:r>
              <a:rPr lang="en-AU" dirty="0" smtClean="0"/>
              <a:t>Unusual as it is compiled, at least into intermediate form</a:t>
            </a:r>
          </a:p>
          <a:p>
            <a:pPr lvl="1"/>
            <a:r>
              <a:rPr lang="en-AU" dirty="0" smtClean="0"/>
              <a:t>First character of variable name denotes namespace ($, @, %)</a:t>
            </a:r>
          </a:p>
          <a:p>
            <a:pPr lvl="1"/>
            <a:r>
              <a:rPr lang="en-AU" dirty="0" smtClean="0"/>
              <a:t>Includes dynamic length and associative arrays</a:t>
            </a:r>
          </a:p>
          <a:p>
            <a:pPr lvl="1"/>
            <a:r>
              <a:rPr lang="en-AU" dirty="0" smtClean="0"/>
              <a:t>Powerful but somewhat dangerous due to type coercion and issues with error detection regarding arrays</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Scripting Languages – JavaScript and PHP</a:t>
            </a:r>
            <a:endParaRPr lang="en-AU" dirty="0"/>
          </a:p>
        </p:txBody>
      </p:sp>
      <p:sp>
        <p:nvSpPr>
          <p:cNvPr id="3" name="Content Placeholder 2"/>
          <p:cNvSpPr>
            <a:spLocks noGrp="1"/>
          </p:cNvSpPr>
          <p:nvPr>
            <p:ph idx="1"/>
          </p:nvPr>
        </p:nvSpPr>
        <p:spPr>
          <a:xfrm>
            <a:off x="285720" y="1000108"/>
            <a:ext cx="8715436" cy="5643601"/>
          </a:xfrm>
        </p:spPr>
        <p:txBody>
          <a:bodyPr/>
          <a:lstStyle/>
          <a:p>
            <a:r>
              <a:rPr lang="en-AU" dirty="0" smtClean="0"/>
              <a:t>JavaScript designed by Netscape and Sun in 1995</a:t>
            </a:r>
          </a:p>
          <a:p>
            <a:pPr lvl="1"/>
            <a:r>
              <a:rPr lang="en-AU" dirty="0" smtClean="0"/>
              <a:t>Server-side processing was possible with CGI, but client-side needed in order to create dynamic and interactive pages</a:t>
            </a:r>
          </a:p>
          <a:p>
            <a:pPr lvl="1"/>
            <a:r>
              <a:rPr lang="en-AU" dirty="0" smtClean="0"/>
              <a:t>JavaScript interpreter usually embedded in web browser</a:t>
            </a:r>
          </a:p>
          <a:p>
            <a:endParaRPr lang="en-AU" dirty="0" smtClean="0"/>
          </a:p>
          <a:p>
            <a:r>
              <a:rPr lang="en-AU" dirty="0" smtClean="0"/>
              <a:t>PHP was released as a package to help people track visitors to their websites in 1995.  Purely interpreted language</a:t>
            </a:r>
          </a:p>
          <a:p>
            <a:pPr lvl="1"/>
            <a:r>
              <a:rPr lang="en-AU" dirty="0" smtClean="0"/>
              <a:t>Evolved into general purpose server-side scripting language</a:t>
            </a:r>
          </a:p>
          <a:p>
            <a:pPr lvl="1"/>
            <a:r>
              <a:rPr lang="en-AU" dirty="0" smtClean="0"/>
              <a:t>Mainly used for web applications – scripts usually produce HTML page as output, which is sent to client (browser)</a:t>
            </a:r>
          </a:p>
          <a:p>
            <a:pPr lvl="1"/>
            <a:r>
              <a:rPr lang="en-AU" dirty="0" smtClean="0"/>
              <a:t>Includes OOP support, associative/dynamic arrays, dynamic typing, easy web form processing, DBMS integration...</a:t>
            </a:r>
          </a:p>
        </p:txBody>
      </p:sp>
      <p:pic>
        <p:nvPicPr>
          <p:cNvPr id="5122" name="Picture 2" descr="G:\CSP3341 Programming Languages and Paradigms - 101\Week 2\180px-PHP-logo.svg.png"/>
          <p:cNvPicPr>
            <a:picLocks noChangeAspect="1" noChangeArrowheads="1"/>
          </p:cNvPicPr>
          <p:nvPr/>
        </p:nvPicPr>
        <p:blipFill>
          <a:blip r:embed="rId3" cstate="print"/>
          <a:srcRect/>
          <a:stretch>
            <a:fillRect/>
          </a:stretch>
        </p:blipFill>
        <p:spPr bwMode="auto">
          <a:xfrm>
            <a:off x="7286656" y="5810273"/>
            <a:ext cx="1714500" cy="9048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Python</a:t>
            </a:r>
            <a:endParaRPr lang="en-AU" dirty="0"/>
          </a:p>
        </p:txBody>
      </p:sp>
      <p:sp>
        <p:nvSpPr>
          <p:cNvPr id="3" name="Content Placeholder 2"/>
          <p:cNvSpPr>
            <a:spLocks noGrp="1"/>
          </p:cNvSpPr>
          <p:nvPr>
            <p:ph idx="1"/>
          </p:nvPr>
        </p:nvSpPr>
        <p:spPr/>
        <p:txBody>
          <a:bodyPr/>
          <a:lstStyle/>
          <a:p>
            <a:r>
              <a:rPr lang="en-AU" dirty="0" smtClean="0"/>
              <a:t>Object-oriented interpreted scripting language, 1991</a:t>
            </a:r>
          </a:p>
          <a:p>
            <a:pPr lvl="1"/>
            <a:r>
              <a:rPr lang="en-AU" dirty="0" smtClean="0"/>
              <a:t>Similar application areas as Perl – system administration, CGI programming, relatively small application development</a:t>
            </a:r>
          </a:p>
          <a:p>
            <a:pPr lvl="1"/>
            <a:endParaRPr lang="en-AU" dirty="0" smtClean="0"/>
          </a:p>
          <a:p>
            <a:r>
              <a:rPr lang="en-AU" dirty="0" smtClean="0"/>
              <a:t>Python includes:</a:t>
            </a:r>
          </a:p>
          <a:p>
            <a:pPr lvl="1"/>
            <a:r>
              <a:rPr lang="en-AU" dirty="0" smtClean="0"/>
              <a:t>OO support, exception handling, garbage collection, CGI module for form processing and modules for other things...</a:t>
            </a:r>
          </a:p>
          <a:p>
            <a:pPr lvl="1"/>
            <a:r>
              <a:rPr lang="en-AU" dirty="0" smtClean="0"/>
              <a:t>Like PHP, Python is open source – easily extendible by users</a:t>
            </a:r>
          </a:p>
          <a:p>
            <a:pPr lvl="1"/>
            <a:endParaRPr lang="en-AU" dirty="0" smtClean="0"/>
          </a:p>
          <a:p>
            <a:r>
              <a:rPr lang="en-AU" dirty="0" smtClean="0"/>
              <a:t>Known for its peculiar syntax and structure</a:t>
            </a:r>
          </a:p>
          <a:p>
            <a:pPr lvl="1"/>
            <a:r>
              <a:rPr lang="en-AU" dirty="0" smtClean="0"/>
              <a:t>Designed to be highly readable and clear</a:t>
            </a:r>
          </a:p>
          <a:p>
            <a:pPr lvl="1"/>
            <a:r>
              <a:rPr lang="en-AU" dirty="0" smtClean="0"/>
              <a:t>Indentation (whitespace) used instead of curly brackets or keywords to delimit blocks</a:t>
            </a:r>
            <a:endParaRPr lang="en-AU" dirty="0"/>
          </a:p>
        </p:txBody>
      </p:sp>
      <p:pic>
        <p:nvPicPr>
          <p:cNvPr id="3074" name="Picture 2" descr="G:\CSP3341 Programming Languages and Paradigms - 101\Week 2\300px-Python_logo.svg.png"/>
          <p:cNvPicPr>
            <a:picLocks noChangeAspect="1" noChangeArrowheads="1"/>
          </p:cNvPicPr>
          <p:nvPr/>
        </p:nvPicPr>
        <p:blipFill>
          <a:blip r:embed="rId2" cstate="print"/>
          <a:srcRect/>
          <a:stretch>
            <a:fillRect/>
          </a:stretch>
        </p:blipFill>
        <p:spPr bwMode="auto">
          <a:xfrm>
            <a:off x="6000760" y="5929330"/>
            <a:ext cx="2857500" cy="685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Ruby and </a:t>
            </a:r>
            <a:r>
              <a:rPr lang="en-AU" dirty="0" err="1" smtClean="0"/>
              <a:t>Lua</a:t>
            </a:r>
            <a:endParaRPr lang="en-AU" dirty="0"/>
          </a:p>
        </p:txBody>
      </p:sp>
      <p:sp>
        <p:nvSpPr>
          <p:cNvPr id="3" name="Content Placeholder 2"/>
          <p:cNvSpPr>
            <a:spLocks noGrp="1"/>
          </p:cNvSpPr>
          <p:nvPr>
            <p:ph idx="1"/>
          </p:nvPr>
        </p:nvSpPr>
        <p:spPr>
          <a:xfrm>
            <a:off x="285720" y="1000108"/>
            <a:ext cx="8643998" cy="5643601"/>
          </a:xfrm>
        </p:spPr>
        <p:txBody>
          <a:bodyPr/>
          <a:lstStyle/>
          <a:p>
            <a:r>
              <a:rPr lang="en-AU" dirty="0" smtClean="0"/>
              <a:t>Ruby (1996) is purely OO based, like Smalltalk</a:t>
            </a:r>
          </a:p>
          <a:p>
            <a:pPr lvl="1"/>
            <a:r>
              <a:rPr lang="en-AU" dirty="0" smtClean="0"/>
              <a:t>Methods can be dynamically added to both classes            and objects – different instantiations can be different</a:t>
            </a:r>
          </a:p>
          <a:p>
            <a:pPr lvl="1"/>
            <a:r>
              <a:rPr lang="en-AU" dirty="0" smtClean="0"/>
              <a:t>Dynamic typing with scope specified by first character of variable name – letter is local, @ is instance, $ is global</a:t>
            </a:r>
          </a:p>
          <a:p>
            <a:pPr lvl="4"/>
            <a:endParaRPr lang="en-AU" dirty="0" smtClean="0"/>
          </a:p>
          <a:p>
            <a:pPr lvl="4"/>
            <a:endParaRPr lang="en-AU" dirty="0" smtClean="0"/>
          </a:p>
          <a:p>
            <a:r>
              <a:rPr lang="en-AU" dirty="0" err="1" smtClean="0"/>
              <a:t>Lua</a:t>
            </a:r>
            <a:r>
              <a:rPr lang="en-AU" dirty="0" smtClean="0"/>
              <a:t> (1993) supports both procedural and functional programming, and is also highly extensible</a:t>
            </a:r>
          </a:p>
          <a:p>
            <a:pPr lvl="1"/>
            <a:r>
              <a:rPr lang="en-AU" dirty="0" smtClean="0"/>
              <a:t>Only one data structure – tables.  Incorporates the capabilities of associative/traditional arrays</a:t>
            </a:r>
          </a:p>
          <a:p>
            <a:pPr lvl="1"/>
            <a:r>
              <a:rPr lang="en-AU" dirty="0" smtClean="0"/>
              <a:t>Includes garbage collection and dynamic typing</a:t>
            </a:r>
          </a:p>
          <a:p>
            <a:pPr lvl="1"/>
            <a:r>
              <a:rPr lang="en-AU" dirty="0" smtClean="0"/>
              <a:t>Relatively small and simple language</a:t>
            </a:r>
          </a:p>
          <a:p>
            <a:pPr lvl="1"/>
            <a:endParaRPr lang="en-AU" dirty="0" smtClean="0"/>
          </a:p>
          <a:p>
            <a:r>
              <a:rPr lang="en-AU" dirty="0" smtClean="0"/>
              <a:t>Both used for CGI programming and form processing</a:t>
            </a:r>
            <a:endParaRPr lang="en-AU" dirty="0"/>
          </a:p>
        </p:txBody>
      </p:sp>
      <p:pic>
        <p:nvPicPr>
          <p:cNvPr id="4098" name="Picture 2" descr="G:\CSP3341 Programming Languages and Paradigms - 101\Week 2\128px-Lua-logo-nolabel.svg.png"/>
          <p:cNvPicPr>
            <a:picLocks noChangeAspect="1" noChangeArrowheads="1"/>
          </p:cNvPicPr>
          <p:nvPr/>
        </p:nvPicPr>
        <p:blipFill>
          <a:blip r:embed="rId2" cstate="print"/>
          <a:srcRect/>
          <a:stretch>
            <a:fillRect/>
          </a:stretch>
        </p:blipFill>
        <p:spPr bwMode="auto">
          <a:xfrm>
            <a:off x="7639080" y="4995882"/>
            <a:ext cx="1219200" cy="1219200"/>
          </a:xfrm>
          <a:prstGeom prst="rect">
            <a:avLst/>
          </a:prstGeom>
          <a:noFill/>
        </p:spPr>
      </p:pic>
      <p:pic>
        <p:nvPicPr>
          <p:cNvPr id="4099" name="Picture 3" descr="G:\CSP3341 Programming Languages and Paradigms - 101\Week 2\100px-Ruby_logo.svg.png"/>
          <p:cNvPicPr>
            <a:picLocks noChangeAspect="1" noChangeArrowheads="1"/>
          </p:cNvPicPr>
          <p:nvPr/>
        </p:nvPicPr>
        <p:blipFill>
          <a:blip r:embed="rId3" cstate="print"/>
          <a:srcRect/>
          <a:stretch>
            <a:fillRect/>
          </a:stretch>
        </p:blipFill>
        <p:spPr bwMode="auto">
          <a:xfrm>
            <a:off x="7858148" y="1071546"/>
            <a:ext cx="952500" cy="952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Microsoft .NET Framework</a:t>
            </a:r>
            <a:endParaRPr lang="en-AU" dirty="0"/>
          </a:p>
        </p:txBody>
      </p:sp>
      <p:sp>
        <p:nvSpPr>
          <p:cNvPr id="3" name="Content Placeholder 2"/>
          <p:cNvSpPr>
            <a:spLocks noGrp="1"/>
          </p:cNvSpPr>
          <p:nvPr>
            <p:ph idx="1"/>
          </p:nvPr>
        </p:nvSpPr>
        <p:spPr/>
        <p:txBody>
          <a:bodyPr/>
          <a:lstStyle/>
          <a:p>
            <a:r>
              <a:rPr lang="en-AU" dirty="0" smtClean="0"/>
              <a:t>Released by Microsoft in 2002, the .NET framework adds a common library and virtual machine for a range of inter-operable languages to the Windows operating system</a:t>
            </a:r>
          </a:p>
          <a:p>
            <a:pPr lvl="1"/>
            <a:r>
              <a:rPr lang="en-AU" dirty="0" smtClean="0"/>
              <a:t>C#, influenced by C++, Java, Visual BASIC and Delphi – tweaked parts of C++ and made them safer</a:t>
            </a:r>
          </a:p>
          <a:p>
            <a:pPr lvl="1"/>
            <a:r>
              <a:rPr lang="en-AU" dirty="0" smtClean="0"/>
              <a:t>J# – .NET version of Java (now discontinued)</a:t>
            </a:r>
          </a:p>
          <a:p>
            <a:pPr lvl="1"/>
            <a:r>
              <a:rPr lang="en-AU" dirty="0" smtClean="0"/>
              <a:t>VB.NET – .NET version of Visual BASIC, has OO support</a:t>
            </a:r>
          </a:p>
          <a:p>
            <a:pPr lvl="1"/>
            <a:r>
              <a:rPr lang="en-AU" dirty="0" smtClean="0"/>
              <a:t>ASP.NET – server-side web application language</a:t>
            </a:r>
          </a:p>
          <a:p>
            <a:pPr lvl="1"/>
            <a:r>
              <a:rPr lang="en-AU" dirty="0" err="1" smtClean="0"/>
              <a:t>PowerShell</a:t>
            </a:r>
            <a:r>
              <a:rPr lang="en-AU" dirty="0" smtClean="0"/>
              <a:t> – OO command line shell scripting language</a:t>
            </a:r>
          </a:p>
          <a:p>
            <a:pPr lvl="1"/>
            <a:r>
              <a:rPr lang="en-AU" dirty="0" smtClean="0"/>
              <a:t>Many, many more – a version of most modern languages!</a:t>
            </a:r>
          </a:p>
          <a:p>
            <a:pPr lvl="4"/>
            <a:endParaRPr lang="en-AU" dirty="0" smtClean="0"/>
          </a:p>
          <a:p>
            <a:r>
              <a:rPr lang="en-AU" dirty="0" smtClean="0"/>
              <a:t>All .NET languages compile into a single intermediate language, which is then compiled (Just-In-Time compiler)</a:t>
            </a:r>
            <a:endParaRPr lang="en-AU" dirty="0"/>
          </a:p>
        </p:txBody>
      </p:sp>
      <p:pic>
        <p:nvPicPr>
          <p:cNvPr id="6146" name="Picture 2" descr="G:\CSP3341 Programming Languages and Paradigms - 101\Week 2\200px-NET_h_rgb_2.png"/>
          <p:cNvPicPr>
            <a:picLocks noChangeAspect="1" noChangeArrowheads="1"/>
          </p:cNvPicPr>
          <p:nvPr/>
        </p:nvPicPr>
        <p:blipFill>
          <a:blip r:embed="rId3" cstate="print"/>
          <a:srcRect/>
          <a:stretch>
            <a:fillRect/>
          </a:stretch>
        </p:blipFill>
        <p:spPr bwMode="auto">
          <a:xfrm>
            <a:off x="1428728" y="6210327"/>
            <a:ext cx="1905000" cy="466725"/>
          </a:xfrm>
          <a:prstGeom prst="rect">
            <a:avLst/>
          </a:prstGeom>
          <a:noFill/>
        </p:spPr>
      </p:pic>
      <p:pic>
        <p:nvPicPr>
          <p:cNvPr id="6147" name="Picture 3" descr="G:\CSP3341 Programming Languages and Paradigms - 101\Week 2\250px-ASPNETlogo.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715008" y="6028671"/>
            <a:ext cx="2166968" cy="667426"/>
          </a:xfrm>
          <a:prstGeom prst="rect">
            <a:avLst/>
          </a:prstGeom>
          <a:noFill/>
        </p:spPr>
      </p:pic>
      <p:pic>
        <p:nvPicPr>
          <p:cNvPr id="6148" name="Picture 4" descr="G:\CSP3341 Programming Languages and Paradigms - 101\Week 2\64px-Windows_PowerShell_icon.png"/>
          <p:cNvPicPr>
            <a:picLocks noChangeAspect="1" noChangeArrowheads="1"/>
          </p:cNvPicPr>
          <p:nvPr/>
        </p:nvPicPr>
        <p:blipFill>
          <a:blip r:embed="rId5" cstate="print"/>
          <a:srcRect/>
          <a:stretch>
            <a:fillRect/>
          </a:stretch>
        </p:blipFill>
        <p:spPr bwMode="auto">
          <a:xfrm>
            <a:off x="4248152" y="6176986"/>
            <a:ext cx="609600" cy="609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Zuse’s</a:t>
            </a:r>
            <a:r>
              <a:rPr lang="en-US" dirty="0" smtClean="0"/>
              <a:t> </a:t>
            </a:r>
            <a:r>
              <a:rPr lang="en-US" dirty="0" err="1" smtClean="0"/>
              <a:t>Plankalkül</a:t>
            </a:r>
            <a:endParaRPr lang="en-AU" dirty="0"/>
          </a:p>
        </p:txBody>
      </p:sp>
      <p:sp>
        <p:nvSpPr>
          <p:cNvPr id="3" name="Content Placeholder 2"/>
          <p:cNvSpPr>
            <a:spLocks noGrp="1"/>
          </p:cNvSpPr>
          <p:nvPr>
            <p:ph idx="1"/>
          </p:nvPr>
        </p:nvSpPr>
        <p:spPr/>
        <p:txBody>
          <a:bodyPr/>
          <a:lstStyle/>
          <a:p>
            <a:r>
              <a:rPr lang="en-US" dirty="0" smtClean="0"/>
              <a:t>Designed in 1945, but not published until 1972</a:t>
            </a:r>
          </a:p>
          <a:p>
            <a:r>
              <a:rPr lang="en-AU" dirty="0" smtClean="0"/>
              <a:t>Never implemented</a:t>
            </a:r>
          </a:p>
          <a:p>
            <a:r>
              <a:rPr lang="en-AU" dirty="0" smtClean="0"/>
              <a:t>Remarkably advanced given its context:</a:t>
            </a:r>
          </a:p>
          <a:p>
            <a:pPr lvl="1"/>
            <a:r>
              <a:rPr lang="en-AU" dirty="0" smtClean="0"/>
              <a:t>Various data types and structures (arrays, records)</a:t>
            </a:r>
          </a:p>
          <a:p>
            <a:pPr lvl="1"/>
            <a:r>
              <a:rPr lang="en-AU" dirty="0" smtClean="0"/>
              <a:t>Selection statement (just “if”, no “else”)</a:t>
            </a:r>
          </a:p>
          <a:p>
            <a:pPr lvl="1"/>
            <a:r>
              <a:rPr lang="en-AU" dirty="0" smtClean="0"/>
              <a:t>Iterative statement (including a “break” statement)</a:t>
            </a:r>
          </a:p>
          <a:p>
            <a:pPr lvl="1"/>
            <a:endParaRPr lang="en-AU" dirty="0" smtClean="0"/>
          </a:p>
          <a:p>
            <a:r>
              <a:rPr lang="en-AU" dirty="0" err="1" smtClean="0"/>
              <a:t>Zuse’s</a:t>
            </a:r>
            <a:r>
              <a:rPr lang="en-AU" dirty="0" smtClean="0"/>
              <a:t> manuscript contained many algorithms written in </a:t>
            </a:r>
            <a:r>
              <a:rPr lang="en-US" dirty="0" err="1" smtClean="0"/>
              <a:t>Plankalkül</a:t>
            </a:r>
            <a:r>
              <a:rPr lang="en-US" dirty="0" smtClean="0"/>
              <a:t>, including 49 pages of algorithms to play chess</a:t>
            </a:r>
            <a:br>
              <a:rPr lang="en-US" dirty="0" smtClean="0"/>
            </a:br>
            <a:endParaRPr lang="en-US" dirty="0" smtClean="0"/>
          </a:p>
          <a:p>
            <a:r>
              <a:rPr lang="en-US" dirty="0" smtClean="0"/>
              <a:t>An assignment statement to assign the A[4] + 1 to A[5]</a:t>
            </a:r>
          </a:p>
          <a:p>
            <a:pPr lvl="1">
              <a:buNone/>
            </a:pPr>
            <a:r>
              <a:rPr lang="en-US" sz="2000" b="1" dirty="0" smtClean="0">
                <a:latin typeface="Courier New" pitchFamily="49" charset="0"/>
                <a:cs typeface="Courier New" pitchFamily="49" charset="0"/>
              </a:rPr>
              <a:t>  | A  +  1  =&gt;  A</a:t>
            </a:r>
          </a:p>
          <a:p>
            <a:pPr lvl="1">
              <a:buNone/>
            </a:pPr>
            <a:r>
              <a:rPr lang="en-US" sz="2000" b="1" dirty="0" smtClean="0">
                <a:latin typeface="Courier New" pitchFamily="49" charset="0"/>
                <a:cs typeface="Courier New" pitchFamily="49" charset="0"/>
              </a:rPr>
              <a:t>V | 4            5    </a:t>
            </a:r>
            <a:r>
              <a:rPr lang="en-US" sz="2000" i="1" dirty="0" smtClean="0">
                <a:latin typeface="Courier New" pitchFamily="49" charset="0"/>
                <a:cs typeface="Courier New" pitchFamily="49" charset="0"/>
              </a:rPr>
              <a:t>(array subscripts - optional)</a:t>
            </a:r>
          </a:p>
          <a:p>
            <a:pPr lvl="1">
              <a:buNone/>
            </a:pPr>
            <a:r>
              <a:rPr lang="en-US" sz="2000" b="1" dirty="0" smtClean="0">
                <a:latin typeface="Courier New" pitchFamily="49" charset="0"/>
                <a:cs typeface="Courier New" pitchFamily="49" charset="0"/>
              </a:rPr>
              <a:t>S | 1.</a:t>
            </a:r>
            <a:r>
              <a:rPr lang="en-US" sz="2000" b="1" i="1" dirty="0" smtClean="0">
                <a:latin typeface="Courier New" pitchFamily="49" charset="0"/>
                <a:cs typeface="Courier New" pitchFamily="49" charset="0"/>
              </a:rPr>
              <a:t>n</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1.</a:t>
            </a:r>
            <a:r>
              <a:rPr lang="en-US" sz="2000" b="1" i="1" dirty="0" err="1" smtClean="0">
                <a:latin typeface="Courier New" pitchFamily="49" charset="0"/>
                <a:cs typeface="Courier New" pitchFamily="49" charset="0"/>
              </a:rPr>
              <a:t>n</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1.</a:t>
            </a:r>
            <a:r>
              <a:rPr lang="en-US" sz="2000" b="1" i="1" dirty="0" err="1" smtClean="0">
                <a:latin typeface="Courier New" pitchFamily="49" charset="0"/>
                <a:cs typeface="Courier New" pitchFamily="49" charset="0"/>
              </a:rPr>
              <a:t>n</a:t>
            </a:r>
            <a:r>
              <a:rPr lang="en-US" sz="2000" b="1" dirty="0" smtClean="0">
                <a:latin typeface="Courier New" pitchFamily="49" charset="0"/>
                <a:cs typeface="Courier New" pitchFamily="49" charset="0"/>
              </a:rPr>
              <a:t>  </a:t>
            </a:r>
            <a:r>
              <a:rPr lang="en-US" sz="2000" i="1" dirty="0" smtClean="0">
                <a:latin typeface="Courier New" pitchFamily="49" charset="0"/>
                <a:cs typeface="Courier New" pitchFamily="49" charset="0"/>
              </a:rPr>
              <a:t>(data types)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lstStyle/>
          <a:p>
            <a:pPr>
              <a:lnSpc>
                <a:spcPct val="120000"/>
              </a:lnSpc>
            </a:pPr>
            <a:r>
              <a:rPr lang="en-AU" dirty="0" smtClean="0"/>
              <a:t>This lecture covers a lot of ground and many languages</a:t>
            </a:r>
          </a:p>
          <a:p>
            <a:pPr>
              <a:lnSpc>
                <a:spcPct val="120000"/>
              </a:lnSpc>
            </a:pPr>
            <a:r>
              <a:rPr lang="en-AU" dirty="0" smtClean="0"/>
              <a:t>Context of language in history of languages is important</a:t>
            </a:r>
          </a:p>
          <a:p>
            <a:pPr lvl="1">
              <a:lnSpc>
                <a:spcPct val="120000"/>
              </a:lnSpc>
            </a:pPr>
            <a:r>
              <a:rPr lang="en-AU" dirty="0" smtClean="0"/>
              <a:t>Design goals and motivations</a:t>
            </a:r>
          </a:p>
          <a:p>
            <a:pPr lvl="1">
              <a:lnSpc>
                <a:spcPct val="120000"/>
              </a:lnSpc>
            </a:pPr>
            <a:r>
              <a:rPr lang="en-AU" dirty="0" smtClean="0"/>
              <a:t>Situation it emerged and evolved in</a:t>
            </a:r>
          </a:p>
          <a:p>
            <a:pPr lvl="1">
              <a:lnSpc>
                <a:spcPct val="120000"/>
              </a:lnSpc>
            </a:pPr>
            <a:r>
              <a:rPr lang="en-AU" dirty="0" smtClean="0"/>
              <a:t>What it added to the area of programming languages</a:t>
            </a:r>
          </a:p>
          <a:p>
            <a:pPr lvl="1">
              <a:lnSpc>
                <a:spcPct val="120000"/>
              </a:lnSpc>
            </a:pPr>
            <a:r>
              <a:rPr lang="en-AU" dirty="0" smtClean="0"/>
              <a:t>Reasons for success or failure</a:t>
            </a:r>
          </a:p>
          <a:p>
            <a:pPr lvl="1">
              <a:lnSpc>
                <a:spcPct val="120000"/>
              </a:lnSpc>
            </a:pPr>
            <a:r>
              <a:rPr lang="en-AU" dirty="0" smtClean="0"/>
              <a:t>What languages influenced it and what it influenced</a:t>
            </a:r>
          </a:p>
          <a:p>
            <a:pPr lvl="1">
              <a:lnSpc>
                <a:spcPct val="120000"/>
              </a:lnSpc>
            </a:pPr>
            <a:endParaRPr lang="en-AU" dirty="0" smtClean="0"/>
          </a:p>
          <a:p>
            <a:pPr>
              <a:lnSpc>
                <a:spcPct val="120000"/>
              </a:lnSpc>
            </a:pPr>
            <a:r>
              <a:rPr lang="en-AU" dirty="0" smtClean="0"/>
              <a:t>Some languages such as Fortran, ALGOL, </a:t>
            </a:r>
            <a:r>
              <a:rPr lang="en-AU" dirty="0" err="1" smtClean="0"/>
              <a:t>Ada</a:t>
            </a:r>
            <a:r>
              <a:rPr lang="en-AU" dirty="0" smtClean="0"/>
              <a:t>, C/C++, Java are well known and had major impacts or usage</a:t>
            </a:r>
          </a:p>
          <a:p>
            <a:pPr lvl="1">
              <a:lnSpc>
                <a:spcPct val="120000"/>
              </a:lnSpc>
            </a:pPr>
            <a:r>
              <a:rPr lang="en-AU" dirty="0" smtClean="0"/>
              <a:t>Others are not as common or widely used but still introduced something new or expanded something important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Machine Code &amp; Pseudocodes</a:t>
            </a:r>
            <a:endParaRPr lang="en-AU" dirty="0"/>
          </a:p>
        </p:txBody>
      </p:sp>
      <p:sp>
        <p:nvSpPr>
          <p:cNvPr id="3" name="Content Placeholder 2"/>
          <p:cNvSpPr>
            <a:spLocks noGrp="1"/>
          </p:cNvSpPr>
          <p:nvPr>
            <p:ph idx="1"/>
          </p:nvPr>
        </p:nvSpPr>
        <p:spPr>
          <a:xfrm>
            <a:off x="285720" y="1000108"/>
            <a:ext cx="8715436" cy="5643601"/>
          </a:xfrm>
        </p:spPr>
        <p:txBody>
          <a:bodyPr/>
          <a:lstStyle/>
          <a:p>
            <a:r>
              <a:rPr lang="en-AU" dirty="0" smtClean="0"/>
              <a:t>Computers in the late 1940s to early 1950s were slow, unreliable, expensive and difficult to program</a:t>
            </a:r>
          </a:p>
          <a:p>
            <a:pPr lvl="1"/>
            <a:r>
              <a:rPr lang="en-AU" dirty="0" smtClean="0"/>
              <a:t>No high-level languages – had to use machine code</a:t>
            </a:r>
          </a:p>
          <a:p>
            <a:pPr lvl="1"/>
            <a:r>
              <a:rPr lang="en-AU" dirty="0" smtClean="0"/>
              <a:t>Instructions use numeric codes not words/symbols</a:t>
            </a:r>
          </a:p>
          <a:p>
            <a:pPr lvl="1"/>
            <a:r>
              <a:rPr lang="en-AU" dirty="0" smtClean="0"/>
              <a:t>Memory addressing is absolute – error prone and tedious</a:t>
            </a:r>
          </a:p>
          <a:p>
            <a:pPr lvl="1"/>
            <a:endParaRPr lang="en-AU" dirty="0" smtClean="0"/>
          </a:p>
          <a:p>
            <a:r>
              <a:rPr lang="en-AU" dirty="0" smtClean="0"/>
              <a:t>Higher level languages called “</a:t>
            </a:r>
            <a:r>
              <a:rPr lang="en-AU" dirty="0" err="1" smtClean="0"/>
              <a:t>pseudocodes</a:t>
            </a:r>
            <a:r>
              <a:rPr lang="en-AU" dirty="0" smtClean="0"/>
              <a:t>” were developed to make programming easier</a:t>
            </a:r>
          </a:p>
          <a:p>
            <a:pPr lvl="1"/>
            <a:r>
              <a:rPr lang="en-AU" dirty="0" smtClean="0"/>
              <a:t>Short Code (1949) used codes to represent mathematical functions which could be grouped.  Interpreted and hence slow</a:t>
            </a:r>
          </a:p>
          <a:p>
            <a:pPr lvl="1"/>
            <a:r>
              <a:rPr lang="en-AU" dirty="0" err="1" smtClean="0"/>
              <a:t>Speedcoding</a:t>
            </a:r>
            <a:r>
              <a:rPr lang="en-AU" dirty="0" smtClean="0"/>
              <a:t> (1953) implemented floating-point calculation and mathematical functions on the IBM 701.  Also interpreted</a:t>
            </a:r>
          </a:p>
          <a:p>
            <a:pPr lvl="1"/>
            <a:r>
              <a:rPr lang="en-AU" dirty="0" smtClean="0"/>
              <a:t>UNIVAC compiling systems (1951-1953) were created, which expanded source </a:t>
            </a:r>
            <a:r>
              <a:rPr lang="en-AU" dirty="0" err="1" smtClean="0"/>
              <a:t>pseudocode</a:t>
            </a:r>
            <a:r>
              <a:rPr lang="en-AU" dirty="0" smtClean="0"/>
              <a:t> into machine code</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IBM 704 and Fortran</a:t>
            </a:r>
            <a:endParaRPr lang="en-AU" dirty="0"/>
          </a:p>
        </p:txBody>
      </p:sp>
      <p:sp>
        <p:nvSpPr>
          <p:cNvPr id="3" name="Content Placeholder 2"/>
          <p:cNvSpPr>
            <a:spLocks noGrp="1"/>
          </p:cNvSpPr>
          <p:nvPr>
            <p:ph idx="1"/>
          </p:nvPr>
        </p:nvSpPr>
        <p:spPr/>
        <p:txBody>
          <a:bodyPr/>
          <a:lstStyle/>
          <a:p>
            <a:r>
              <a:rPr lang="en-AU" dirty="0" smtClean="0"/>
              <a:t>The slow speed of interpreted </a:t>
            </a:r>
            <a:r>
              <a:rPr lang="en-AU" dirty="0" err="1" smtClean="0"/>
              <a:t>pseudocode</a:t>
            </a:r>
            <a:r>
              <a:rPr lang="en-AU" dirty="0" smtClean="0"/>
              <a:t> was tolerable because much more time spent on floating-point operations</a:t>
            </a:r>
          </a:p>
          <a:p>
            <a:pPr lvl="1"/>
            <a:r>
              <a:rPr lang="en-AU" dirty="0" smtClean="0"/>
              <a:t>Not supported in hardware, had to be simulated in software</a:t>
            </a:r>
          </a:p>
          <a:p>
            <a:pPr lvl="4"/>
            <a:endParaRPr lang="en-AU" dirty="0" smtClean="0"/>
          </a:p>
          <a:p>
            <a:r>
              <a:rPr lang="en-AU" dirty="0" smtClean="0"/>
              <a:t>The IBM 704 (1954) supported floating-point instructions in hardware - removed the time spent simulating it in software</a:t>
            </a:r>
          </a:p>
          <a:p>
            <a:pPr lvl="1"/>
            <a:r>
              <a:rPr lang="en-AU" dirty="0" smtClean="0"/>
              <a:t>Hence, the slow speed of interpretation became noticeable</a:t>
            </a:r>
          </a:p>
          <a:p>
            <a:pPr lvl="4"/>
            <a:endParaRPr lang="en-AU" dirty="0" smtClean="0"/>
          </a:p>
          <a:p>
            <a:r>
              <a:rPr lang="en-AU" dirty="0" smtClean="0"/>
              <a:t>Fortran is generally credited as the first major compiled high-level language.  It was designed for the IBM 704</a:t>
            </a:r>
          </a:p>
          <a:p>
            <a:pPr lvl="1"/>
            <a:r>
              <a:rPr lang="en-AU" dirty="0" smtClean="0"/>
              <a:t>Original report for Fortran (“Fortran 0”) published in 1954</a:t>
            </a:r>
          </a:p>
          <a:p>
            <a:pPr lvl="1"/>
            <a:r>
              <a:rPr lang="en-AU" dirty="0" smtClean="0"/>
              <a:t>Changed during implementation period, which was between 1955 and 1957, when the compiler was released</a:t>
            </a:r>
          </a:p>
          <a:p>
            <a:pPr lvl="1"/>
            <a:r>
              <a:rPr lang="en-AU" dirty="0" smtClean="0"/>
              <a:t>Implemented form is what is known as “Fortran I”</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Fortran I</a:t>
            </a:r>
            <a:endParaRPr lang="en-AU" dirty="0"/>
          </a:p>
        </p:txBody>
      </p:sp>
      <p:sp>
        <p:nvSpPr>
          <p:cNvPr id="3" name="Content Placeholder 2"/>
          <p:cNvSpPr>
            <a:spLocks noGrp="1"/>
          </p:cNvSpPr>
          <p:nvPr>
            <p:ph idx="1"/>
          </p:nvPr>
        </p:nvSpPr>
        <p:spPr/>
        <p:txBody>
          <a:bodyPr/>
          <a:lstStyle/>
          <a:p>
            <a:r>
              <a:rPr lang="en-AU" dirty="0" smtClean="0"/>
              <a:t>Original compiler was impressively efficient, performing a lot of optimisation which made translated machine code almost half as efficient as hand written machine code</a:t>
            </a:r>
          </a:p>
          <a:p>
            <a:endParaRPr lang="en-AU" dirty="0" smtClean="0"/>
          </a:p>
          <a:p>
            <a:r>
              <a:rPr lang="en-AU" dirty="0" smtClean="0"/>
              <a:t>Features of Fortran I included:</a:t>
            </a:r>
          </a:p>
          <a:p>
            <a:pPr lvl="1"/>
            <a:r>
              <a:rPr lang="en-AU" dirty="0" smtClean="0"/>
              <a:t>Basic input/output formatting</a:t>
            </a:r>
          </a:p>
          <a:p>
            <a:pPr lvl="1"/>
            <a:r>
              <a:rPr lang="en-AU" dirty="0" smtClean="0"/>
              <a:t>Variable names of up to 6 characters</a:t>
            </a:r>
          </a:p>
          <a:p>
            <a:pPr lvl="1"/>
            <a:r>
              <a:rPr lang="en-AU" dirty="0" smtClean="0"/>
              <a:t>User-defined subprograms</a:t>
            </a:r>
          </a:p>
          <a:p>
            <a:pPr lvl="1"/>
            <a:r>
              <a:rPr lang="en-AU" dirty="0" smtClean="0"/>
              <a:t>Arithmetic-based “if” statement</a:t>
            </a:r>
          </a:p>
          <a:p>
            <a:pPr lvl="1"/>
            <a:r>
              <a:rPr lang="en-AU" dirty="0" smtClean="0"/>
              <a:t>Post-test “do” counter loop statement</a:t>
            </a:r>
          </a:p>
          <a:p>
            <a:pPr lvl="1"/>
            <a:endParaRPr lang="en-AU" dirty="0" smtClean="0"/>
          </a:p>
          <a:p>
            <a:r>
              <a:rPr lang="en-AU" dirty="0" smtClean="0"/>
              <a:t>No data typing – variables starting in</a:t>
            </a:r>
          </a:p>
          <a:p>
            <a:pPr>
              <a:buNone/>
            </a:pPr>
            <a:r>
              <a:rPr lang="en-AU" dirty="0" smtClean="0"/>
              <a:t>	I, J, K, L, M and N were automatically</a:t>
            </a:r>
          </a:p>
          <a:p>
            <a:pPr>
              <a:buNone/>
            </a:pPr>
            <a:r>
              <a:rPr lang="en-AU" dirty="0" smtClean="0"/>
              <a:t>	integers, everything else was a float</a:t>
            </a:r>
            <a:endParaRPr lang="en-AU" dirty="0"/>
          </a:p>
        </p:txBody>
      </p:sp>
      <p:pic>
        <p:nvPicPr>
          <p:cNvPr id="1026" name="Picture 2"/>
          <p:cNvPicPr>
            <a:picLocks noChangeAspect="1" noChangeArrowheads="1"/>
          </p:cNvPicPr>
          <p:nvPr/>
        </p:nvPicPr>
        <p:blipFill>
          <a:blip r:embed="rId3" cstate="print"/>
          <a:srcRect/>
          <a:stretch>
            <a:fillRect/>
          </a:stretch>
        </p:blipFill>
        <p:spPr bwMode="auto">
          <a:xfrm>
            <a:off x="5929322" y="4327614"/>
            <a:ext cx="3024182" cy="2387513"/>
          </a:xfrm>
          <a:prstGeom prst="rect">
            <a:avLst/>
          </a:prstGeom>
          <a:noFill/>
          <a:ln w="19050">
            <a:solidFill>
              <a:schemeClr val="accent2"/>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Fortran II, III, IV, 77, 90, 95 and 2003</a:t>
            </a:r>
            <a:endParaRPr lang="en-AU" dirty="0"/>
          </a:p>
        </p:txBody>
      </p:sp>
      <p:sp>
        <p:nvSpPr>
          <p:cNvPr id="3" name="Content Placeholder 2"/>
          <p:cNvSpPr>
            <a:spLocks noGrp="1"/>
          </p:cNvSpPr>
          <p:nvPr>
            <p:ph idx="1"/>
          </p:nvPr>
        </p:nvSpPr>
        <p:spPr>
          <a:xfrm>
            <a:off x="285720" y="1000108"/>
            <a:ext cx="8643998" cy="5643601"/>
          </a:xfrm>
        </p:spPr>
        <p:txBody>
          <a:bodyPr/>
          <a:lstStyle/>
          <a:p>
            <a:r>
              <a:rPr lang="en-AU" dirty="0" smtClean="0"/>
              <a:t>The Fortran II compiler was released in 1958 and  supported independent compilation of subprograms</a:t>
            </a:r>
          </a:p>
          <a:p>
            <a:pPr lvl="1"/>
            <a:r>
              <a:rPr lang="en-AU" dirty="0" smtClean="0"/>
              <a:t>IBM 704 was unreliable, so compiling large programs without it crashing was tricky – compiling a part at a time was better</a:t>
            </a:r>
          </a:p>
          <a:p>
            <a:pPr lvl="2"/>
            <a:endParaRPr lang="en-AU" dirty="0" smtClean="0"/>
          </a:p>
          <a:p>
            <a:r>
              <a:rPr lang="en-AU" dirty="0" smtClean="0"/>
              <a:t>Fortran III happened, but never really took off</a:t>
            </a:r>
          </a:p>
          <a:p>
            <a:pPr lvl="2"/>
            <a:endParaRPr lang="en-AU" dirty="0" smtClean="0"/>
          </a:p>
          <a:p>
            <a:r>
              <a:rPr lang="en-AU" dirty="0" smtClean="0"/>
              <a:t>Fortran IV (1960-1962) was a major improvement, adding variable type declarations, logical “if” statement...</a:t>
            </a:r>
          </a:p>
          <a:p>
            <a:pPr lvl="2"/>
            <a:endParaRPr lang="en-AU" dirty="0" smtClean="0"/>
          </a:p>
          <a:p>
            <a:r>
              <a:rPr lang="en-AU" dirty="0" smtClean="0"/>
              <a:t>Fortran 77 added string handling, logical loops, optional “else” clause for “if”...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Fortran II, III, IV, 77, 90, 95 and 2003</a:t>
            </a:r>
            <a:endParaRPr lang="en-AU" dirty="0"/>
          </a:p>
        </p:txBody>
      </p:sp>
      <p:sp>
        <p:nvSpPr>
          <p:cNvPr id="3" name="Content Placeholder 2"/>
          <p:cNvSpPr>
            <a:spLocks noGrp="1"/>
          </p:cNvSpPr>
          <p:nvPr>
            <p:ph idx="1"/>
          </p:nvPr>
        </p:nvSpPr>
        <p:spPr>
          <a:xfrm>
            <a:off x="285720" y="1000108"/>
            <a:ext cx="8643998" cy="5643601"/>
          </a:xfrm>
        </p:spPr>
        <p:txBody>
          <a:bodyPr/>
          <a:lstStyle/>
          <a:p>
            <a:r>
              <a:rPr lang="en-AU" dirty="0" smtClean="0"/>
              <a:t>Fortran 90 was dramatically different from Fortran 77</a:t>
            </a:r>
          </a:p>
          <a:p>
            <a:pPr lvl="1"/>
            <a:r>
              <a:rPr lang="en-AU" dirty="0" smtClean="0"/>
              <a:t>Included dynamic arrays, records, pointers, multiple selection statement and modules...</a:t>
            </a:r>
          </a:p>
          <a:p>
            <a:pPr lvl="1"/>
            <a:r>
              <a:rPr lang="en-AU" dirty="0" smtClean="0"/>
              <a:t>Introduced the concept of depreciating features – included a list of constructs recommended for removal in future versions</a:t>
            </a:r>
          </a:p>
          <a:p>
            <a:pPr lvl="1"/>
            <a:r>
              <a:rPr lang="en-AU" dirty="0" smtClean="0"/>
              <a:t>Removed the rigid formatting requirements of code that was based upon using punch cards</a:t>
            </a:r>
          </a:p>
          <a:p>
            <a:pPr lvl="3"/>
            <a:endParaRPr lang="en-AU" dirty="0" smtClean="0"/>
          </a:p>
          <a:p>
            <a:r>
              <a:rPr lang="en-AU" dirty="0" smtClean="0"/>
              <a:t>Fortran 95 happened but didn’t add much of significance</a:t>
            </a:r>
          </a:p>
          <a:p>
            <a:pPr lvl="3"/>
            <a:endParaRPr lang="en-AU" dirty="0" smtClean="0"/>
          </a:p>
          <a:p>
            <a:r>
              <a:rPr lang="en-AU" dirty="0" smtClean="0"/>
              <a:t>Fortran 2003 added support for object-oriented programming, interoperability with C...</a:t>
            </a:r>
          </a:p>
          <a:p>
            <a:pPr lvl="3"/>
            <a:endParaRPr lang="en-AU" dirty="0" smtClean="0"/>
          </a:p>
          <a:p>
            <a:r>
              <a:rPr lang="en-AU" dirty="0" smtClean="0"/>
              <a:t>Fortran has had a massive impact on the evolution of programming languages in many ways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cu_ppt4_blu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ecu_ppt4_blue</Template>
  <TotalTime>1556</TotalTime>
  <Words>6442</Words>
  <Application>Microsoft Macintosh PowerPoint</Application>
  <PresentationFormat>On-screen Show (4:3)</PresentationFormat>
  <Paragraphs>564</Paragraphs>
  <Slides>40</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 Narrow</vt:lpstr>
      <vt:lpstr>Calibri</vt:lpstr>
      <vt:lpstr>Courier New</vt:lpstr>
      <vt:lpstr>ＭＳ Ｐゴシック</vt:lpstr>
      <vt:lpstr>Arial</vt:lpstr>
      <vt:lpstr>ecu_ppt4_blue</vt:lpstr>
      <vt:lpstr>CSP3341 – Programming Languages and Paradigms</vt:lpstr>
      <vt:lpstr>Overview and Textbook Chapters</vt:lpstr>
      <vt:lpstr>Genealogy of Common Languages</vt:lpstr>
      <vt:lpstr>Zuse’s Plankalkül</vt:lpstr>
      <vt:lpstr>Machine Code &amp; Pseudocodes</vt:lpstr>
      <vt:lpstr>The IBM 704 and Fortran</vt:lpstr>
      <vt:lpstr>Fortran I</vt:lpstr>
      <vt:lpstr>Fortran II, III, IV, 77, 90, 95 and 2003</vt:lpstr>
      <vt:lpstr>Fortran II, III, IV, 77, 90, 95 and 2003</vt:lpstr>
      <vt:lpstr>Functional Programming and LISP</vt:lpstr>
      <vt:lpstr>Lists in LISP</vt:lpstr>
      <vt:lpstr>ALGOL 58</vt:lpstr>
      <vt:lpstr>ALGOL 58</vt:lpstr>
      <vt:lpstr>ALGOL 60</vt:lpstr>
      <vt:lpstr>COBOL</vt:lpstr>
      <vt:lpstr>COBOL</vt:lpstr>
      <vt:lpstr>BASIC</vt:lpstr>
      <vt:lpstr>BASIC</vt:lpstr>
      <vt:lpstr>PL/I</vt:lpstr>
      <vt:lpstr>PL/I</vt:lpstr>
      <vt:lpstr>PL/I</vt:lpstr>
      <vt:lpstr>APL (A Programming Language)</vt:lpstr>
      <vt:lpstr>SNOBOL</vt:lpstr>
      <vt:lpstr>SIMULA 67</vt:lpstr>
      <vt:lpstr>ALGOL 68</vt:lpstr>
      <vt:lpstr>Pascal</vt:lpstr>
      <vt:lpstr>C</vt:lpstr>
      <vt:lpstr>Logic Programming and Prolog</vt:lpstr>
      <vt:lpstr>Ada</vt:lpstr>
      <vt:lpstr>Ada</vt:lpstr>
      <vt:lpstr>Object-Oriented Programming and Smalltalk</vt:lpstr>
      <vt:lpstr>Combining Imperative and OOP – C++</vt:lpstr>
      <vt:lpstr>Java</vt:lpstr>
      <vt:lpstr>Java</vt:lpstr>
      <vt:lpstr>Scripting Languages</vt:lpstr>
      <vt:lpstr>Web Scripting Languages – JavaScript and PHP</vt:lpstr>
      <vt:lpstr>Python</vt:lpstr>
      <vt:lpstr>Ruby and Lua</vt:lpstr>
      <vt:lpstr>Microsoft .NET Framework</vt:lpstr>
      <vt:lpstr>Summary</vt:lpstr>
    </vt:vector>
  </TitlesOfParts>
  <Company>Edith Cowan University</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CSP3341 – Programming Languages and Paradigms</dc:title>
  <dc:creator>Greg Baatard</dc:creator>
  <cp:lastModifiedBy>Leisa ARMSTRONG</cp:lastModifiedBy>
  <cp:revision>134</cp:revision>
  <dcterms:created xsi:type="dcterms:W3CDTF">2010-06-15T02:53:06Z</dcterms:created>
  <dcterms:modified xsi:type="dcterms:W3CDTF">2019-02-18T23:10:56Z</dcterms:modified>
</cp:coreProperties>
</file>