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46" r:id="rId3"/>
    <p:sldId id="326" r:id="rId4"/>
    <p:sldId id="327" r:id="rId5"/>
    <p:sldId id="328" r:id="rId6"/>
    <p:sldId id="329" r:id="rId7"/>
    <p:sldId id="348" r:id="rId8"/>
    <p:sldId id="330" r:id="rId9"/>
    <p:sldId id="332" r:id="rId10"/>
    <p:sldId id="331" r:id="rId11"/>
    <p:sldId id="333" r:id="rId12"/>
    <p:sldId id="334" r:id="rId13"/>
    <p:sldId id="336" r:id="rId14"/>
    <p:sldId id="337" r:id="rId15"/>
    <p:sldId id="338" r:id="rId16"/>
    <p:sldId id="339" r:id="rId17"/>
    <p:sldId id="341" r:id="rId18"/>
    <p:sldId id="335" r:id="rId19"/>
    <p:sldId id="340" r:id="rId20"/>
    <p:sldId id="342" r:id="rId21"/>
    <p:sldId id="344" r:id="rId22"/>
    <p:sldId id="29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1" autoAdjust="0"/>
    <p:restoredTop sz="87574" autoAdjust="0"/>
  </p:normalViewPr>
  <p:slideViewPr>
    <p:cSldViewPr>
      <p:cViewPr varScale="1">
        <p:scale>
          <a:sx n="102" d="100"/>
          <a:sy n="102" d="100"/>
        </p:scale>
        <p:origin x="145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ED7056-740C-4737-A14F-4D16316FAF9B}" type="datetimeFigureOut">
              <a:rPr lang="en-US" smtClean="0"/>
              <a:pPr/>
              <a:t>2/19/19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86D4B-2AAC-4BE2-9F76-ABF6BA905FA4}" type="slidenum">
              <a:rPr lang="en-AU" smtClean="0"/>
              <a:pPr/>
              <a:t>‹#›</a:t>
            </a:fld>
            <a:endParaRPr lang="en-AU"/>
          </a:p>
        </p:txBody>
      </p:sp>
    </p:spTree>
    <p:extLst>
      <p:ext uri="{BB962C8B-B14F-4D97-AF65-F5344CB8AC3E}">
        <p14:creationId xmlns:p14="http://schemas.microsoft.com/office/powerpoint/2010/main" val="385490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E086D4B-2AAC-4BE2-9F76-ABF6BA905FA4}" type="slidenum">
              <a:rPr lang="en-AU" smtClean="0"/>
              <a:pPr/>
              <a:t>1</a:t>
            </a:fld>
            <a:endParaRPr lang="en-AU"/>
          </a:p>
        </p:txBody>
      </p:sp>
    </p:spTree>
    <p:extLst>
      <p:ext uri="{BB962C8B-B14F-4D97-AF65-F5344CB8AC3E}">
        <p14:creationId xmlns:p14="http://schemas.microsoft.com/office/powerpoint/2010/main" val="297630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The compiler may not actually </a:t>
            </a:r>
            <a:r>
              <a:rPr lang="en-AU" i="1" dirty="0" smtClean="0"/>
              <a:t>create</a:t>
            </a:r>
            <a:r>
              <a:rPr lang="en-AU" dirty="0" smtClean="0"/>
              <a:t> the parse tree so much as trace through it, generating it in a transient manner.</a:t>
            </a:r>
          </a:p>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11</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12</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Recursive-descent</a:t>
            </a:r>
            <a:r>
              <a:rPr lang="en-AU" baseline="0" dirty="0" smtClean="0"/>
              <a:t> parsing, and indeed all LL parsing, suffer from a couple of problems.  One of these is left recursion.  If a grammar rule is recursive in a &lt;a&gt; -&gt; &lt;a&gt; + &lt;b&gt; way, the subprogram for &lt;a&gt; will get stuck in an infinite loop of calling itself.  This can happen in an indirect way, too.  Rules of &lt;a&gt; -&gt; &lt;b&gt; + &lt;c&gt; and &lt;b&gt; -&gt; &lt;a&gt; * &lt;d&gt; will result in an infinite loop of &lt;a&gt; and &lt;b&gt; being called by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Read section 4.4.2 of the book to cover this properly!</a:t>
            </a:r>
          </a:p>
        </p:txBody>
      </p:sp>
      <p:sp>
        <p:nvSpPr>
          <p:cNvPr id="4" name="Slide Number Placeholder 3"/>
          <p:cNvSpPr>
            <a:spLocks noGrp="1"/>
          </p:cNvSpPr>
          <p:nvPr>
            <p:ph type="sldNum" sz="quarter" idx="10"/>
          </p:nvPr>
        </p:nvSpPr>
        <p:spPr/>
        <p:txBody>
          <a:bodyPr/>
          <a:lstStyle/>
          <a:p>
            <a:fld id="{4E086D4B-2AAC-4BE2-9F76-ABF6BA905FA4}" type="slidenum">
              <a:rPr lang="en-AU" smtClean="0"/>
              <a:pPr/>
              <a:t>13</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For added clarity, I’ve shown the notation of the grammar rules in black rather than blue – so you</a:t>
            </a:r>
            <a:r>
              <a:rPr lang="en-AU" baseline="0" dirty="0" smtClean="0"/>
              <a:t> can easily see that the parentheses around &lt;</a:t>
            </a:r>
            <a:r>
              <a:rPr lang="en-AU" baseline="0" dirty="0" err="1" smtClean="0"/>
              <a:t>expr</a:t>
            </a:r>
            <a:r>
              <a:rPr lang="en-AU" baseline="0" dirty="0" smtClean="0"/>
              <a:t>&gt; in the 3</a:t>
            </a:r>
            <a:r>
              <a:rPr lang="en-AU" baseline="30000" dirty="0" smtClean="0"/>
              <a:t>rd</a:t>
            </a:r>
            <a:r>
              <a:rPr lang="en-AU" baseline="0" dirty="0" smtClean="0"/>
              <a:t> RHS of &lt;factor&gt; are indeed terminals, not EBNF notation.</a:t>
            </a:r>
          </a:p>
          <a:p>
            <a:endParaRPr lang="en-AU" baseline="0" dirty="0" smtClean="0"/>
          </a:p>
          <a:p>
            <a:r>
              <a:rPr lang="en-AU" baseline="0" dirty="0" smtClean="0"/>
              <a:t>The grammar essentially says &lt;</a:t>
            </a:r>
            <a:r>
              <a:rPr lang="en-AU" baseline="0" dirty="0" err="1" smtClean="0"/>
              <a:t>expr</a:t>
            </a:r>
            <a:r>
              <a:rPr lang="en-AU" baseline="0" dirty="0" smtClean="0"/>
              <a:t>&gt; (the start symbol) is a &lt;term&gt; which may be followed by zero or more instances of a + or – and another &lt;term&gt;.  &lt;term&gt; is pretty much the same, except with &lt;factor&gt;, * and / rather than &lt;term&gt;, + and -.</a:t>
            </a:r>
          </a:p>
          <a:p>
            <a:r>
              <a:rPr lang="en-AU" dirty="0" smtClean="0"/>
              <a:t>&lt;factor&gt; has</a:t>
            </a:r>
            <a:r>
              <a:rPr lang="en-AU" baseline="0" dirty="0" smtClean="0"/>
              <a:t> 3 RHS – an identifier, an </a:t>
            </a:r>
            <a:r>
              <a:rPr lang="en-AU" baseline="0" dirty="0" err="1" smtClean="0"/>
              <a:t>int_literal</a:t>
            </a:r>
            <a:r>
              <a:rPr lang="en-AU" baseline="0" dirty="0" smtClean="0"/>
              <a:t>, or (&lt;</a:t>
            </a:r>
            <a:r>
              <a:rPr lang="en-AU" baseline="0" dirty="0" err="1" smtClean="0"/>
              <a:t>expr</a:t>
            </a:r>
            <a:r>
              <a:rPr lang="en-AU" baseline="0" dirty="0" smtClean="0"/>
              <a:t>&gt;).</a:t>
            </a:r>
          </a:p>
        </p:txBody>
      </p:sp>
      <p:sp>
        <p:nvSpPr>
          <p:cNvPr id="4" name="Slide Number Placeholder 3"/>
          <p:cNvSpPr>
            <a:spLocks noGrp="1"/>
          </p:cNvSpPr>
          <p:nvPr>
            <p:ph type="sldNum" sz="quarter" idx="10"/>
          </p:nvPr>
        </p:nvSpPr>
        <p:spPr/>
        <p:txBody>
          <a:bodyPr/>
          <a:lstStyle/>
          <a:p>
            <a:fld id="{4E086D4B-2AAC-4BE2-9F76-ABF6BA905FA4}" type="slidenum">
              <a:rPr lang="en-AU" smtClean="0"/>
              <a:pPr/>
              <a:t>14</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These subprograms implement</a:t>
            </a:r>
            <a:r>
              <a:rPr lang="en-AU" baseline="0" dirty="0" smtClean="0"/>
              <a:t> our three grammar rules.</a:t>
            </a:r>
          </a:p>
          <a:p>
            <a:r>
              <a:rPr lang="en-AU" baseline="0" dirty="0" err="1" smtClean="0"/>
              <a:t>expr</a:t>
            </a:r>
            <a:r>
              <a:rPr lang="en-AU" baseline="0" dirty="0" smtClean="0"/>
              <a:t>() and term() are pretty simple – run subprogram for first non-terminal, then use a while loop to keep checking for the appropriate operator and next non-terminal.</a:t>
            </a:r>
          </a:p>
          <a:p>
            <a:endParaRPr lang="en-AU" baseline="0" dirty="0" smtClean="0"/>
          </a:p>
          <a:p>
            <a:r>
              <a:rPr lang="en-AU" baseline="0" dirty="0" smtClean="0"/>
              <a:t>The factor() subprogram is a bit more complex:</a:t>
            </a:r>
          </a:p>
          <a:p>
            <a:pPr marL="228600" indent="-228600">
              <a:buFont typeface="+mj-lt"/>
              <a:buAutoNum type="arabicPeriod"/>
            </a:pPr>
            <a:r>
              <a:rPr lang="en-AU" baseline="0" dirty="0" smtClean="0"/>
              <a:t>Check if the current token is an identifier or an integer literal.  If so, then we’ve matched one of the first two RHSs of the rule, and we just call </a:t>
            </a:r>
            <a:r>
              <a:rPr lang="en-AU" baseline="0" dirty="0" err="1" smtClean="0"/>
              <a:t>lex</a:t>
            </a:r>
            <a:r>
              <a:rPr lang="en-AU" baseline="0" dirty="0" smtClean="0"/>
              <a:t>() to get the next one.</a:t>
            </a:r>
          </a:p>
          <a:p>
            <a:pPr marL="228600" indent="-228600">
              <a:buFont typeface="+mj-lt"/>
              <a:buAutoNum type="arabicPeriod"/>
            </a:pPr>
            <a:r>
              <a:rPr lang="en-AU" baseline="0" dirty="0" smtClean="0"/>
              <a:t>Else, we check if the token is a (, and if so we fetch the next token and call </a:t>
            </a:r>
            <a:r>
              <a:rPr lang="en-AU" baseline="0" dirty="0" err="1" smtClean="0"/>
              <a:t>expr</a:t>
            </a:r>
            <a:r>
              <a:rPr lang="en-AU" baseline="0" dirty="0" smtClean="0"/>
              <a:t>() to parse it.</a:t>
            </a:r>
          </a:p>
          <a:p>
            <a:pPr marL="228600" indent="-228600">
              <a:buFont typeface="+mj-lt"/>
              <a:buAutoNum type="arabicPeriod"/>
            </a:pPr>
            <a:r>
              <a:rPr lang="en-AU" baseline="0" dirty="0" smtClean="0"/>
              <a:t>Once we return from </a:t>
            </a:r>
            <a:r>
              <a:rPr lang="en-AU" baseline="0" dirty="0" err="1" smtClean="0"/>
              <a:t>expr</a:t>
            </a:r>
            <a:r>
              <a:rPr lang="en-AU" baseline="0" dirty="0" smtClean="0"/>
              <a:t>(), we see if the next token is a ).  If so, we fetch the next token, if not, we’ve detected a syntax error - “(&lt;</a:t>
            </a:r>
            <a:r>
              <a:rPr lang="en-AU" baseline="0" dirty="0" err="1" smtClean="0"/>
              <a:t>expr</a:t>
            </a:r>
            <a:r>
              <a:rPr lang="en-AU" baseline="0" dirty="0" smtClean="0"/>
              <a:t>&gt;” followed by something which was not a “)”.</a:t>
            </a:r>
          </a:p>
          <a:p>
            <a:pPr marL="228600" indent="-228600">
              <a:buFont typeface="+mj-lt"/>
              <a:buAutoNum type="arabicPeriod"/>
            </a:pPr>
            <a:r>
              <a:rPr lang="en-AU" baseline="0" dirty="0" smtClean="0"/>
              <a:t>If it was not an identifier, an </a:t>
            </a:r>
            <a:r>
              <a:rPr lang="en-AU" baseline="0" dirty="0" err="1" smtClean="0"/>
              <a:t>int</a:t>
            </a:r>
            <a:r>
              <a:rPr lang="en-AU" baseline="0" dirty="0" smtClean="0"/>
              <a:t> literal or a (, we also detect a syntax error since no RHS was matched.</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15</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E086D4B-2AAC-4BE2-9F76-ABF6BA905FA4}" type="slidenum">
              <a:rPr lang="en-AU" smtClean="0"/>
              <a:pPr/>
              <a:t>16</a:t>
            </a:fld>
            <a:endParaRPr lang="en-AU"/>
          </a:p>
        </p:txBody>
      </p:sp>
    </p:spTree>
    <p:extLst>
      <p:ext uri="{BB962C8B-B14F-4D97-AF65-F5344CB8AC3E}">
        <p14:creationId xmlns:p14="http://schemas.microsoft.com/office/powerpoint/2010/main" val="208571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E086D4B-2AAC-4BE2-9F76-ABF6BA905FA4}" type="slidenum">
              <a:rPr lang="en-AU" smtClean="0"/>
              <a:pPr/>
              <a:t>17</a:t>
            </a:fld>
            <a:endParaRPr lang="en-AU"/>
          </a:p>
        </p:txBody>
      </p:sp>
    </p:spTree>
    <p:extLst>
      <p:ext uri="{BB962C8B-B14F-4D97-AF65-F5344CB8AC3E}">
        <p14:creationId xmlns:p14="http://schemas.microsoft.com/office/powerpoint/2010/main" val="60327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E086D4B-2AAC-4BE2-9F76-ABF6BA905FA4}" type="slidenum">
              <a:rPr lang="en-AU" smtClean="0"/>
              <a:pPr/>
              <a:t>18</a:t>
            </a:fld>
            <a:endParaRPr lang="en-AU"/>
          </a:p>
        </p:txBody>
      </p:sp>
    </p:spTree>
    <p:extLst>
      <p:ext uri="{BB962C8B-B14F-4D97-AF65-F5344CB8AC3E}">
        <p14:creationId xmlns:p14="http://schemas.microsoft.com/office/powerpoint/2010/main" val="1594625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Implements the same thing as the previous grammar, in</a:t>
            </a:r>
            <a:r>
              <a:rPr lang="en-AU" baseline="0" dirty="0" smtClean="0"/>
              <a:t> BNF.</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19</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Starting from the bottom, each sentential form is reduced into</a:t>
            </a:r>
            <a:r>
              <a:rPr lang="en-AU" baseline="0" dirty="0" smtClean="0"/>
              <a:t> the previous sentential form by identifying a RHS and turning it into its corresponding LHS.</a:t>
            </a:r>
          </a:p>
          <a:p>
            <a:endParaRPr lang="en-AU" baseline="0" dirty="0" smtClean="0"/>
          </a:p>
          <a:p>
            <a:r>
              <a:rPr lang="en-AU" baseline="0" dirty="0" smtClean="0"/>
              <a:t>The correct handle must be chosen each time!</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20</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Just because something is not covered in the lecture, does not mean it will not be assessed.</a:t>
            </a:r>
            <a:r>
              <a:rPr lang="en-AU" baseline="0" dirty="0" smtClean="0"/>
              <a:t>  This is a 3</a:t>
            </a:r>
            <a:r>
              <a:rPr lang="en-AU" baseline="30000" dirty="0" smtClean="0"/>
              <a:t>rd</a:t>
            </a:r>
            <a:r>
              <a:rPr lang="en-AU" baseline="0" dirty="0" smtClean="0"/>
              <a:t> year unit - you are expected to be capable of independent study and expected to read your textbook and be a self-directed learner.</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Since it involves drawing a parse tree up</a:t>
            </a:r>
            <a:r>
              <a:rPr lang="en-AU" baseline="0" dirty="0" smtClean="0"/>
              <a:t> front like this, it is obvious that this technique of determining the handle is for humans only – it is not how parsers do it, since generating the parse tree is what they are </a:t>
            </a:r>
            <a:r>
              <a:rPr lang="en-AU" i="1" baseline="0" dirty="0" smtClean="0"/>
              <a:t>trying</a:t>
            </a:r>
            <a:r>
              <a:rPr lang="en-AU" baseline="0" dirty="0" smtClean="0"/>
              <a:t> to do...</a:t>
            </a:r>
          </a:p>
          <a:p>
            <a:endParaRPr lang="en-AU" baseline="0" dirty="0" smtClean="0"/>
          </a:p>
          <a:p>
            <a:r>
              <a:rPr lang="en-AU" baseline="0" dirty="0" smtClean="0"/>
              <a:t>Simple phrases are always a RHS of a rule in the grammar.  In this example, there is only one simple phrase so it is obvious which one needs to be reduced into a LHS.</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21</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Another fairly</a:t>
            </a:r>
            <a:r>
              <a:rPr lang="en-AU" baseline="0" dirty="0" smtClean="0"/>
              <a:t> full </a:t>
            </a:r>
            <a:r>
              <a:rPr lang="en-AU" baseline="0" smtClean="0"/>
              <a:t>on lecture… </a:t>
            </a:r>
            <a:r>
              <a:rPr lang="en-AU" smtClean="0"/>
              <a:t>the </a:t>
            </a:r>
            <a:r>
              <a:rPr lang="en-AU" dirty="0" smtClean="0"/>
              <a:t>next few weeks are relatively</a:t>
            </a:r>
            <a:r>
              <a:rPr lang="en-AU" baseline="0" dirty="0" smtClean="0"/>
              <a:t> simple and directly related to programming languages themselves rather than their implementation</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22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We’re now into Chapter 4 of the textbook.  This chapter relates</a:t>
            </a:r>
            <a:r>
              <a:rPr lang="en-AU" baseline="0" dirty="0" smtClean="0"/>
              <a:t> heavily to compilers, rather than directly to programming languages themselves... But it does demonstrate the use of BNF and help to give you a better understanding of how languages are implemented.</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E086D4B-2AAC-4BE2-9F76-ABF6BA905FA4}" type="slidenum">
              <a:rPr lang="en-AU" smtClean="0"/>
              <a:pPr/>
              <a:t>4</a:t>
            </a:fld>
            <a:endParaRPr lang="en-AU"/>
          </a:p>
        </p:txBody>
      </p:sp>
    </p:spTree>
    <p:extLst>
      <p:ext uri="{BB962C8B-B14F-4D97-AF65-F5344CB8AC3E}">
        <p14:creationId xmlns:p14="http://schemas.microsoft.com/office/powerpoint/2010/main" val="316668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Back in the day, the lexical analyser would analyse the whole program and output a file of tokens and lexemes for the syntax analyser to use, but these days the lexical analyser runs as a </a:t>
            </a:r>
            <a:r>
              <a:rPr lang="en-AU" dirty="0" err="1" smtClean="0"/>
              <a:t>supbrogram</a:t>
            </a:r>
            <a:r>
              <a:rPr lang="en-AU" dirty="0" smtClean="0"/>
              <a:t> of the syntax analyser / parser, fetching the next token whenever needed.  The lexical analyser sits between the input and the syntax analyser, so that all the syntax analyser sees is tokens being passed to it one at a time.</a:t>
            </a:r>
          </a:p>
        </p:txBody>
      </p:sp>
      <p:sp>
        <p:nvSpPr>
          <p:cNvPr id="4" name="Slide Number Placeholder 3"/>
          <p:cNvSpPr>
            <a:spLocks noGrp="1"/>
          </p:cNvSpPr>
          <p:nvPr>
            <p:ph type="sldNum" sz="quarter" idx="10"/>
          </p:nvPr>
        </p:nvSpPr>
        <p:spPr/>
        <p:txBody>
          <a:bodyPr/>
          <a:lstStyle/>
          <a:p>
            <a:fld id="{4E086D4B-2AAC-4BE2-9F76-ABF6BA905FA4}"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 the example on this slide, the lexical analyser may output tokens that read something like... (RW stands</a:t>
            </a:r>
            <a:r>
              <a:rPr lang="en-AU" baseline="0" dirty="0" smtClean="0"/>
              <a:t> for reserved word</a:t>
            </a:r>
            <a:r>
              <a:rPr lang="en-AU" dirty="0" smtClean="0"/>
              <a:t>)</a:t>
            </a:r>
          </a:p>
          <a:p>
            <a:r>
              <a:rPr lang="en-AU" dirty="0" smtClean="0"/>
              <a:t>RW_FLOAT, IDENTIFIER, IDENTIFIER, RIGHT_BRACE, LESS_THAN_OP, RW_IF, SEMICOLON, EQUAL_SIGN, EQUAL_SIGN, INT_LITERAL</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E086D4B-2AAC-4BE2-9F76-ABF6BA905FA4}" type="slidenum">
              <a:rPr lang="en-AU" smtClean="0"/>
              <a:pPr/>
              <a:t>8</a:t>
            </a:fld>
            <a:endParaRPr lang="en-AU"/>
          </a:p>
        </p:txBody>
      </p:sp>
    </p:spTree>
    <p:extLst>
      <p:ext uri="{BB962C8B-B14F-4D97-AF65-F5344CB8AC3E}">
        <p14:creationId xmlns:p14="http://schemas.microsoft.com/office/powerpoint/2010/main" val="61091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To express these in a sort of regular</a:t>
            </a:r>
            <a:r>
              <a:rPr lang="en-AU" baseline="0" dirty="0" smtClean="0"/>
              <a:t> expression syntax, it would go something like...</a:t>
            </a:r>
          </a:p>
          <a:p>
            <a:endParaRPr lang="en-AU" dirty="0" smtClean="0"/>
          </a:p>
        </p:txBody>
      </p:sp>
      <p:sp>
        <p:nvSpPr>
          <p:cNvPr id="4" name="Slide Number Placeholder 3"/>
          <p:cNvSpPr>
            <a:spLocks noGrp="1"/>
          </p:cNvSpPr>
          <p:nvPr>
            <p:ph type="sldNum" sz="quarter" idx="10"/>
          </p:nvPr>
        </p:nvSpPr>
        <p:spPr/>
        <p:txBody>
          <a:bodyPr/>
          <a:lstStyle/>
          <a:p>
            <a:fld id="{4E086D4B-2AAC-4BE2-9F76-ABF6BA905FA4}" type="slidenum">
              <a:rPr lang="en-AU" smtClean="0"/>
              <a:pPr/>
              <a:t>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AU" dirty="0" smtClean="0"/>
              <a:t>Apologies for the somewhat confusing diagram, but hopefully</a:t>
            </a:r>
            <a:r>
              <a:rPr lang="en-AU" baseline="0" dirty="0" smtClean="0"/>
              <a:t> it’s a good balance of information and explanation.  The book goes over this in 5 or so pages, so definitely refer to that for further detail – you should have a decent grasp of how lexical analysis works.</a:t>
            </a:r>
          </a:p>
          <a:p>
            <a:endParaRPr lang="en-AU" baseline="0" dirty="0" smtClean="0"/>
          </a:p>
          <a:p>
            <a:r>
              <a:rPr lang="en-AU" baseline="0" dirty="0" smtClean="0"/>
              <a:t>The diagram essentially illustrates the way that a lexical analyser gets one character at a time and determines the next lexeme and the appropriate token.  We assume a list of operators and their associated tokens (e.g. “=” is EQUAL_SIGN), and a list of reserved words and their associated tokens (e.g. “where” is “RW_WHERE”).  These are used by the lookup functions to determine if a character that is not a letter or digit is a recognised operator, or if an identifier is in fact a reserved word.</a:t>
            </a:r>
          </a:p>
          <a:p>
            <a:endParaRPr lang="en-AU" baseline="0" dirty="0" smtClean="0"/>
          </a:p>
          <a:p>
            <a:r>
              <a:rPr lang="en-AU" baseline="0" dirty="0" smtClean="0"/>
              <a:t>Note that in implementation, tokens are identifier by an integer rather than an English name like “IDENTIFIER” – such labels are only for our benefit.  Also, “reserved word” and “operator” in the “Return token” areas on the right hand side of the diagram are obviously not the tokens themselves – the actual token returned would be the one corresponding to the reserved word or operator in question.</a:t>
            </a:r>
            <a:endParaRPr lang="en-AU" dirty="0" smtClean="0"/>
          </a:p>
          <a:p>
            <a:endParaRPr lang="en-AU" dirty="0" smtClean="0"/>
          </a:p>
          <a:p>
            <a:r>
              <a:rPr lang="en-AU" dirty="0" smtClean="0"/>
              <a:t>If you look at this diagram closely, you may spot</a:t>
            </a:r>
            <a:r>
              <a:rPr lang="en-AU" baseline="0" dirty="0" smtClean="0"/>
              <a:t> what appears to be overlap between some </a:t>
            </a:r>
            <a:r>
              <a:rPr lang="en-AU" baseline="0" dirty="0" err="1" smtClean="0"/>
              <a:t>getChar</a:t>
            </a:r>
            <a:r>
              <a:rPr lang="en-AU" baseline="0" dirty="0" smtClean="0"/>
              <a:t> and </a:t>
            </a:r>
            <a:r>
              <a:rPr lang="en-AU" baseline="0" dirty="0" err="1" smtClean="0"/>
              <a:t>addToLex</a:t>
            </a:r>
            <a:r>
              <a:rPr lang="en-AU" baseline="0" dirty="0" smtClean="0"/>
              <a:t> calls... It’s hard to draw such a diagram in a perfectly circular manner, but when it comes to implementation this is obviously all resolved – the character that signals the end of one lexeme/token is the beginning of the next one...  Refer to the book for further detail!</a:t>
            </a:r>
            <a:endParaRPr lang="en-AU" dirty="0"/>
          </a:p>
        </p:txBody>
      </p:sp>
      <p:sp>
        <p:nvSpPr>
          <p:cNvPr id="4" name="Slide Number Placeholder 3"/>
          <p:cNvSpPr>
            <a:spLocks noGrp="1"/>
          </p:cNvSpPr>
          <p:nvPr>
            <p:ph type="sldNum" sz="quarter" idx="10"/>
          </p:nvPr>
        </p:nvSpPr>
        <p:spPr/>
        <p:txBody>
          <a:bodyPr/>
          <a:lstStyle/>
          <a:p>
            <a:fld id="{4E086D4B-2AAC-4BE2-9F76-ABF6BA905FA4}" type="slidenum">
              <a:rPr lang="en-AU" smtClean="0"/>
              <a:pPr/>
              <a:t>10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20" y="1000108"/>
            <a:ext cx="8572560" cy="5643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dirty="0"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bg1"/>
          </a:solidFill>
          <a:latin typeface="Arial Narrow"/>
          <a:ea typeface="ＭＳ Ｐゴシック" pitchFamily="-65" charset="-128"/>
          <a:cs typeface="+mj-cs"/>
        </a:defRPr>
      </a:lvl1pPr>
      <a:lvl2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2pPr>
      <a:lvl3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3pPr>
      <a:lvl4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4pPr>
      <a:lvl5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30425"/>
            <a:ext cx="8715436" cy="1470025"/>
          </a:xfrm>
        </p:spPr>
        <p:txBody>
          <a:bodyPr/>
          <a:lstStyle/>
          <a:p>
            <a:r>
              <a:rPr lang="en-AU" sz="3200" dirty="0" smtClean="0"/>
              <a:t>CSP3341 – Programming Languages and Paradigms</a:t>
            </a:r>
            <a:endParaRPr lang="en-AU" sz="3200" dirty="0"/>
          </a:p>
        </p:txBody>
      </p:sp>
      <p:sp>
        <p:nvSpPr>
          <p:cNvPr id="3" name="Subtitle 2"/>
          <p:cNvSpPr>
            <a:spLocks noGrp="1"/>
          </p:cNvSpPr>
          <p:nvPr>
            <p:ph type="subTitle" idx="1"/>
          </p:nvPr>
        </p:nvSpPr>
        <p:spPr>
          <a:xfrm>
            <a:off x="1371600" y="3886200"/>
            <a:ext cx="6486548" cy="1752600"/>
          </a:xfrm>
        </p:spPr>
        <p:txBody>
          <a:bodyPr/>
          <a:lstStyle/>
          <a:p>
            <a:r>
              <a:rPr lang="en-AU" dirty="0" smtClean="0"/>
              <a:t>Lecture 4 –</a:t>
            </a:r>
            <a:r>
              <a:rPr lang="en-US" dirty="0" smtClean="0"/>
              <a:t> Lexical and Syntax Analysis</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Lexical Analysis State Diagram</a:t>
            </a:r>
            <a:endParaRPr lang="en-AU" dirty="0"/>
          </a:p>
        </p:txBody>
      </p:sp>
      <p:sp>
        <p:nvSpPr>
          <p:cNvPr id="3" name="Content Placeholder 2"/>
          <p:cNvSpPr>
            <a:spLocks noGrp="1"/>
          </p:cNvSpPr>
          <p:nvPr>
            <p:ph idx="1"/>
          </p:nvPr>
        </p:nvSpPr>
        <p:spPr>
          <a:xfrm>
            <a:off x="323528" y="764704"/>
            <a:ext cx="8572560" cy="500066"/>
          </a:xfrm>
        </p:spPr>
        <p:txBody>
          <a:bodyPr/>
          <a:lstStyle/>
          <a:p>
            <a:r>
              <a:rPr lang="en-AU" sz="1800" dirty="0" smtClean="0"/>
              <a:t>This (simplified) state diagram illustrates a lexical analyser</a:t>
            </a:r>
          </a:p>
          <a:p>
            <a:pPr lvl="1"/>
            <a:r>
              <a:rPr lang="en-AU" sz="1800" dirty="0" smtClean="0"/>
              <a:t>It detects identifiers (letter followed by letters/digits)</a:t>
            </a:r>
          </a:p>
          <a:p>
            <a:pPr lvl="2"/>
            <a:r>
              <a:rPr lang="en-AU" sz="1600" dirty="0" smtClean="0"/>
              <a:t>Some identifiers may be reserved words (if, else, for, etc)</a:t>
            </a:r>
          </a:p>
          <a:p>
            <a:pPr lvl="1"/>
            <a:r>
              <a:rPr lang="en-AU" sz="1800" dirty="0" smtClean="0"/>
              <a:t>It detects integer literals (1 or more digits)</a:t>
            </a:r>
          </a:p>
          <a:p>
            <a:pPr lvl="1"/>
            <a:r>
              <a:rPr lang="en-AU" sz="1800" dirty="0" smtClean="0"/>
              <a:t>It detects various other operators (+, -, /, *, {, &lt;, ;, etc)</a:t>
            </a:r>
            <a:endParaRPr lang="en-AU" sz="1800" dirty="0"/>
          </a:p>
        </p:txBody>
      </p:sp>
      <p:cxnSp>
        <p:nvCxnSpPr>
          <p:cNvPr id="7" name="Straight Arrow Connector 6"/>
          <p:cNvCxnSpPr/>
          <p:nvPr/>
        </p:nvCxnSpPr>
        <p:spPr>
          <a:xfrm>
            <a:off x="1196216" y="4148671"/>
            <a:ext cx="5715040" cy="1588"/>
          </a:xfrm>
          <a:prstGeom prst="straightConnector1">
            <a:avLst/>
          </a:prstGeom>
          <a:ln w="19050">
            <a:solidFill>
              <a:schemeClr val="tx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 name="Rectangle 7"/>
          <p:cNvSpPr/>
          <p:nvPr/>
        </p:nvSpPr>
        <p:spPr>
          <a:xfrm>
            <a:off x="-32" y="4519206"/>
            <a:ext cx="958917" cy="338554"/>
          </a:xfrm>
          <a:prstGeom prst="rect">
            <a:avLst/>
          </a:prstGeom>
        </p:spPr>
        <p:txBody>
          <a:bodyPr wrap="none">
            <a:spAutoFit/>
          </a:bodyPr>
          <a:lstStyle/>
          <a:p>
            <a:pPr algn="ctr"/>
            <a:r>
              <a:rPr lang="en-AU" sz="1600" b="1" dirty="0" err="1" smtClean="0"/>
              <a:t>getChar</a:t>
            </a:r>
            <a:endParaRPr lang="en-AU" sz="1600" b="1" dirty="0"/>
          </a:p>
        </p:txBody>
      </p:sp>
      <p:cxnSp>
        <p:nvCxnSpPr>
          <p:cNvPr id="11" name="Straight Arrow Connector 10"/>
          <p:cNvCxnSpPr/>
          <p:nvPr/>
        </p:nvCxnSpPr>
        <p:spPr>
          <a:xfrm flipV="1">
            <a:off x="1196216" y="3148540"/>
            <a:ext cx="1643074" cy="1000131"/>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1196216" y="4148671"/>
            <a:ext cx="1643074" cy="1143008"/>
          </a:xfrm>
          <a:prstGeom prst="straightConnector1">
            <a:avLst/>
          </a:prstGeom>
          <a:ln w="19050">
            <a:solidFill>
              <a:schemeClr val="tx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6" name="Rectangle 15"/>
          <p:cNvSpPr/>
          <p:nvPr/>
        </p:nvSpPr>
        <p:spPr>
          <a:xfrm>
            <a:off x="1196216" y="3434291"/>
            <a:ext cx="774571" cy="369332"/>
          </a:xfrm>
          <a:prstGeom prst="rect">
            <a:avLst/>
          </a:prstGeom>
        </p:spPr>
        <p:txBody>
          <a:bodyPr wrap="none">
            <a:spAutoFit/>
          </a:bodyPr>
          <a:lstStyle/>
          <a:p>
            <a:r>
              <a:rPr lang="en-AU" dirty="0" smtClean="0"/>
              <a:t>Letter</a:t>
            </a:r>
            <a:endParaRPr lang="en-AU" dirty="0"/>
          </a:p>
        </p:txBody>
      </p:sp>
      <p:sp>
        <p:nvSpPr>
          <p:cNvPr id="17" name="Rectangle 16"/>
          <p:cNvSpPr/>
          <p:nvPr/>
        </p:nvSpPr>
        <p:spPr>
          <a:xfrm>
            <a:off x="1264265" y="4565157"/>
            <a:ext cx="646331" cy="369332"/>
          </a:xfrm>
          <a:prstGeom prst="rect">
            <a:avLst/>
          </a:prstGeom>
        </p:spPr>
        <p:txBody>
          <a:bodyPr wrap="none">
            <a:spAutoFit/>
          </a:bodyPr>
          <a:lstStyle/>
          <a:p>
            <a:r>
              <a:rPr lang="en-AU" dirty="0" smtClean="0"/>
              <a:t>Digit</a:t>
            </a:r>
            <a:endParaRPr lang="en-AU" dirty="0"/>
          </a:p>
        </p:txBody>
      </p:sp>
      <p:sp>
        <p:nvSpPr>
          <p:cNvPr id="19" name="Rectangle 18"/>
          <p:cNvSpPr/>
          <p:nvPr/>
        </p:nvSpPr>
        <p:spPr>
          <a:xfrm>
            <a:off x="2267786" y="3362853"/>
            <a:ext cx="1193725" cy="584775"/>
          </a:xfrm>
          <a:prstGeom prst="rect">
            <a:avLst/>
          </a:prstGeom>
        </p:spPr>
        <p:txBody>
          <a:bodyPr wrap="none">
            <a:spAutoFit/>
          </a:bodyPr>
          <a:lstStyle/>
          <a:p>
            <a:r>
              <a:rPr lang="en-AU" sz="1600" b="1" dirty="0" err="1" smtClean="0"/>
              <a:t>addToLex</a:t>
            </a:r>
            <a:r>
              <a:rPr lang="en-AU" sz="1600" b="1" dirty="0" smtClean="0"/>
              <a:t> </a:t>
            </a:r>
          </a:p>
          <a:p>
            <a:r>
              <a:rPr lang="en-AU" sz="1600" b="1" dirty="0" err="1" smtClean="0"/>
              <a:t>getChar</a:t>
            </a:r>
            <a:endParaRPr lang="en-AU" sz="1600" b="1" dirty="0"/>
          </a:p>
        </p:txBody>
      </p:sp>
      <p:sp>
        <p:nvSpPr>
          <p:cNvPr id="26" name="Rectangle 25"/>
          <p:cNvSpPr/>
          <p:nvPr/>
        </p:nvSpPr>
        <p:spPr>
          <a:xfrm>
            <a:off x="3863493" y="3850777"/>
            <a:ext cx="761747" cy="369332"/>
          </a:xfrm>
          <a:prstGeom prst="rect">
            <a:avLst/>
          </a:prstGeom>
        </p:spPr>
        <p:txBody>
          <a:bodyPr wrap="none">
            <a:spAutoFit/>
          </a:bodyPr>
          <a:lstStyle/>
          <a:p>
            <a:r>
              <a:rPr lang="en-AU" dirty="0" smtClean="0"/>
              <a:t>Other</a:t>
            </a:r>
            <a:endParaRPr lang="en-AU" dirty="0"/>
          </a:p>
        </p:txBody>
      </p:sp>
      <p:sp>
        <p:nvSpPr>
          <p:cNvPr id="27" name="Rectangle 26"/>
          <p:cNvSpPr/>
          <p:nvPr/>
        </p:nvSpPr>
        <p:spPr>
          <a:xfrm>
            <a:off x="1553406" y="5077365"/>
            <a:ext cx="1193725" cy="584775"/>
          </a:xfrm>
          <a:prstGeom prst="rect">
            <a:avLst/>
          </a:prstGeom>
        </p:spPr>
        <p:txBody>
          <a:bodyPr wrap="none">
            <a:spAutoFit/>
          </a:bodyPr>
          <a:lstStyle/>
          <a:p>
            <a:r>
              <a:rPr lang="en-AU" sz="1600" b="1" dirty="0" err="1" smtClean="0"/>
              <a:t>addToLex</a:t>
            </a:r>
            <a:r>
              <a:rPr lang="en-AU" sz="1600" b="1" dirty="0" smtClean="0"/>
              <a:t> </a:t>
            </a:r>
          </a:p>
          <a:p>
            <a:r>
              <a:rPr lang="en-AU" sz="1600" b="1" dirty="0" err="1" smtClean="0"/>
              <a:t>getChar</a:t>
            </a:r>
            <a:endParaRPr lang="en-AU" sz="1600" b="1" dirty="0"/>
          </a:p>
        </p:txBody>
      </p:sp>
      <p:sp>
        <p:nvSpPr>
          <p:cNvPr id="28" name="Arc 27"/>
          <p:cNvSpPr/>
          <p:nvPr/>
        </p:nvSpPr>
        <p:spPr>
          <a:xfrm flipH="1">
            <a:off x="2410662" y="2719911"/>
            <a:ext cx="2143140" cy="357190"/>
          </a:xfrm>
          <a:prstGeom prst="arc">
            <a:avLst>
              <a:gd name="adj1" fmla="val 9831397"/>
              <a:gd name="adj2" fmla="val 744164"/>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25" name="Rounded Rectangle 24"/>
          <p:cNvSpPr/>
          <p:nvPr/>
        </p:nvSpPr>
        <p:spPr>
          <a:xfrm>
            <a:off x="2839290" y="2862787"/>
            <a:ext cx="1285884" cy="500066"/>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
        <p:nvSpPr>
          <p:cNvPr id="29" name="Rectangle 28"/>
          <p:cNvSpPr/>
          <p:nvPr/>
        </p:nvSpPr>
        <p:spPr>
          <a:xfrm>
            <a:off x="4339488" y="2492326"/>
            <a:ext cx="1300356" cy="369332"/>
          </a:xfrm>
          <a:prstGeom prst="rect">
            <a:avLst/>
          </a:prstGeom>
        </p:spPr>
        <p:txBody>
          <a:bodyPr wrap="none">
            <a:spAutoFit/>
          </a:bodyPr>
          <a:lstStyle/>
          <a:p>
            <a:r>
              <a:rPr lang="en-AU" dirty="0" smtClean="0"/>
              <a:t>Letter/Digit</a:t>
            </a:r>
            <a:endParaRPr lang="en-AU" dirty="0"/>
          </a:p>
        </p:txBody>
      </p:sp>
      <p:sp>
        <p:nvSpPr>
          <p:cNvPr id="30" name="Rectangle 29"/>
          <p:cNvSpPr/>
          <p:nvPr/>
        </p:nvSpPr>
        <p:spPr>
          <a:xfrm>
            <a:off x="1502689" y="2420888"/>
            <a:ext cx="1193725" cy="584775"/>
          </a:xfrm>
          <a:prstGeom prst="rect">
            <a:avLst/>
          </a:prstGeom>
        </p:spPr>
        <p:txBody>
          <a:bodyPr wrap="none">
            <a:spAutoFit/>
          </a:bodyPr>
          <a:lstStyle/>
          <a:p>
            <a:r>
              <a:rPr lang="en-AU" sz="1600" b="1" dirty="0" err="1" smtClean="0"/>
              <a:t>addToLex</a:t>
            </a:r>
            <a:r>
              <a:rPr lang="en-AU" sz="1600" b="1" dirty="0" smtClean="0"/>
              <a:t> </a:t>
            </a:r>
          </a:p>
          <a:p>
            <a:r>
              <a:rPr lang="en-AU" sz="1600" b="1" dirty="0" err="1" smtClean="0"/>
              <a:t>getChar</a:t>
            </a:r>
            <a:endParaRPr lang="en-AU" sz="1600" b="1" dirty="0"/>
          </a:p>
        </p:txBody>
      </p:sp>
      <p:cxnSp>
        <p:nvCxnSpPr>
          <p:cNvPr id="31" name="Straight Arrow Connector 30"/>
          <p:cNvCxnSpPr/>
          <p:nvPr/>
        </p:nvCxnSpPr>
        <p:spPr>
          <a:xfrm>
            <a:off x="4125174" y="3148539"/>
            <a:ext cx="2786082" cy="1588"/>
          </a:xfrm>
          <a:prstGeom prst="straightConnector1">
            <a:avLst/>
          </a:prstGeom>
          <a:ln w="19050">
            <a:solidFill>
              <a:schemeClr val="tx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1" name="Rectangle 40"/>
          <p:cNvSpPr/>
          <p:nvPr/>
        </p:nvSpPr>
        <p:spPr>
          <a:xfrm>
            <a:off x="251520" y="6237312"/>
            <a:ext cx="5639685" cy="338554"/>
          </a:xfrm>
          <a:prstGeom prst="rect">
            <a:avLst/>
          </a:prstGeom>
        </p:spPr>
        <p:txBody>
          <a:bodyPr wrap="none">
            <a:spAutoFit/>
          </a:bodyPr>
          <a:lstStyle/>
          <a:p>
            <a:r>
              <a:rPr lang="en-AU" sz="1600" b="1" i="1" dirty="0" err="1" smtClean="0"/>
              <a:t>getChar</a:t>
            </a:r>
            <a:r>
              <a:rPr lang="en-AU" sz="1600" i="1" dirty="0" smtClean="0"/>
              <a:t> fetches the next character and determines its class</a:t>
            </a:r>
            <a:endParaRPr lang="en-AU" sz="1600" i="1" dirty="0"/>
          </a:p>
        </p:txBody>
      </p:sp>
      <p:cxnSp>
        <p:nvCxnSpPr>
          <p:cNvPr id="42" name="Straight Arrow Connector 41"/>
          <p:cNvCxnSpPr/>
          <p:nvPr/>
        </p:nvCxnSpPr>
        <p:spPr>
          <a:xfrm>
            <a:off x="0" y="4857760"/>
            <a:ext cx="1071538" cy="1588"/>
          </a:xfrm>
          <a:prstGeom prst="straightConnector1">
            <a:avLst/>
          </a:prstGeom>
          <a:ln w="19050">
            <a:solidFill>
              <a:schemeClr val="tx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9" name="Rectangle 48"/>
          <p:cNvSpPr/>
          <p:nvPr/>
        </p:nvSpPr>
        <p:spPr>
          <a:xfrm>
            <a:off x="395536" y="5949280"/>
            <a:ext cx="5587171" cy="338554"/>
          </a:xfrm>
          <a:prstGeom prst="rect">
            <a:avLst/>
          </a:prstGeom>
        </p:spPr>
        <p:txBody>
          <a:bodyPr wrap="none">
            <a:spAutoFit/>
          </a:bodyPr>
          <a:lstStyle/>
          <a:p>
            <a:r>
              <a:rPr lang="en-AU" sz="1600" b="1" i="1" dirty="0" err="1" smtClean="0"/>
              <a:t>addToLex</a:t>
            </a:r>
            <a:r>
              <a:rPr lang="en-AU" sz="1600" b="1" i="1" dirty="0" smtClean="0"/>
              <a:t> </a:t>
            </a:r>
            <a:r>
              <a:rPr lang="en-AU" sz="1600" i="1" dirty="0" smtClean="0"/>
              <a:t>adds the current character to the current lexeme</a:t>
            </a:r>
            <a:endParaRPr lang="en-AU" i="1" dirty="0"/>
          </a:p>
        </p:txBody>
      </p:sp>
      <p:sp>
        <p:nvSpPr>
          <p:cNvPr id="50" name="Rectangle 49"/>
          <p:cNvSpPr/>
          <p:nvPr/>
        </p:nvSpPr>
        <p:spPr>
          <a:xfrm>
            <a:off x="4434997" y="3136397"/>
            <a:ext cx="761747" cy="369332"/>
          </a:xfrm>
          <a:prstGeom prst="rect">
            <a:avLst/>
          </a:prstGeom>
        </p:spPr>
        <p:txBody>
          <a:bodyPr wrap="none">
            <a:spAutoFit/>
          </a:bodyPr>
          <a:lstStyle/>
          <a:p>
            <a:r>
              <a:rPr lang="en-AU" dirty="0" smtClean="0"/>
              <a:t>Other</a:t>
            </a:r>
            <a:endParaRPr lang="en-AU" dirty="0"/>
          </a:p>
        </p:txBody>
      </p:sp>
      <p:sp>
        <p:nvSpPr>
          <p:cNvPr id="52" name="Rounded Rectangle 51"/>
          <p:cNvSpPr/>
          <p:nvPr/>
        </p:nvSpPr>
        <p:spPr>
          <a:xfrm>
            <a:off x="2910728" y="2918350"/>
            <a:ext cx="1143008" cy="388940"/>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r>
              <a:rPr lang="en-AU" dirty="0" smtClean="0"/>
              <a:t>Identifier</a:t>
            </a:r>
            <a:endParaRPr lang="en-AU" dirty="0"/>
          </a:p>
        </p:txBody>
      </p:sp>
      <p:cxnSp>
        <p:nvCxnSpPr>
          <p:cNvPr id="56" name="Straight Arrow Connector 55"/>
          <p:cNvCxnSpPr/>
          <p:nvPr/>
        </p:nvCxnSpPr>
        <p:spPr>
          <a:xfrm flipV="1">
            <a:off x="6911256" y="2719911"/>
            <a:ext cx="714380" cy="428629"/>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57" name="Straight Arrow Connector 56"/>
          <p:cNvCxnSpPr/>
          <p:nvPr/>
        </p:nvCxnSpPr>
        <p:spPr>
          <a:xfrm>
            <a:off x="6911256" y="3148539"/>
            <a:ext cx="714380" cy="464347"/>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65" name="Arc 64"/>
          <p:cNvSpPr/>
          <p:nvPr/>
        </p:nvSpPr>
        <p:spPr>
          <a:xfrm flipH="1">
            <a:off x="3695804" y="4863051"/>
            <a:ext cx="2143140" cy="357190"/>
          </a:xfrm>
          <a:prstGeom prst="arc">
            <a:avLst>
              <a:gd name="adj1" fmla="val 9831397"/>
              <a:gd name="adj2" fmla="val 744164"/>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66" name="Rounded Rectangle 65"/>
          <p:cNvSpPr/>
          <p:nvPr/>
        </p:nvSpPr>
        <p:spPr>
          <a:xfrm>
            <a:off x="4124432" y="5005927"/>
            <a:ext cx="1285884" cy="500066"/>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
        <p:nvSpPr>
          <p:cNvPr id="67" name="Rectangle 66"/>
          <p:cNvSpPr/>
          <p:nvPr/>
        </p:nvSpPr>
        <p:spPr>
          <a:xfrm>
            <a:off x="5410316" y="4577299"/>
            <a:ext cx="646331" cy="369332"/>
          </a:xfrm>
          <a:prstGeom prst="rect">
            <a:avLst/>
          </a:prstGeom>
        </p:spPr>
        <p:txBody>
          <a:bodyPr wrap="none">
            <a:spAutoFit/>
          </a:bodyPr>
          <a:lstStyle/>
          <a:p>
            <a:r>
              <a:rPr lang="en-AU" dirty="0" smtClean="0"/>
              <a:t>Digit</a:t>
            </a:r>
            <a:endParaRPr lang="en-AU" dirty="0"/>
          </a:p>
        </p:txBody>
      </p:sp>
      <p:sp>
        <p:nvSpPr>
          <p:cNvPr id="68" name="Rectangle 67"/>
          <p:cNvSpPr/>
          <p:nvPr/>
        </p:nvSpPr>
        <p:spPr>
          <a:xfrm>
            <a:off x="2788573" y="4505861"/>
            <a:ext cx="1193725" cy="584775"/>
          </a:xfrm>
          <a:prstGeom prst="rect">
            <a:avLst/>
          </a:prstGeom>
        </p:spPr>
        <p:txBody>
          <a:bodyPr wrap="none">
            <a:spAutoFit/>
          </a:bodyPr>
          <a:lstStyle/>
          <a:p>
            <a:r>
              <a:rPr lang="en-AU" sz="1600" b="1" dirty="0" err="1" smtClean="0"/>
              <a:t>addToLex</a:t>
            </a:r>
            <a:r>
              <a:rPr lang="en-AU" sz="1600" b="1" dirty="0" smtClean="0"/>
              <a:t> </a:t>
            </a:r>
          </a:p>
          <a:p>
            <a:r>
              <a:rPr lang="en-AU" sz="1600" b="1" dirty="0" err="1" smtClean="0"/>
              <a:t>getChar</a:t>
            </a:r>
            <a:endParaRPr lang="en-AU" sz="1600" b="1" dirty="0"/>
          </a:p>
        </p:txBody>
      </p:sp>
      <p:sp>
        <p:nvSpPr>
          <p:cNvPr id="69" name="Rounded Rectangle 68"/>
          <p:cNvSpPr/>
          <p:nvPr/>
        </p:nvSpPr>
        <p:spPr>
          <a:xfrm>
            <a:off x="4195870" y="5061490"/>
            <a:ext cx="1143008" cy="388940"/>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r>
              <a:rPr lang="en-AU" dirty="0" smtClean="0"/>
              <a:t>Integer</a:t>
            </a:r>
            <a:endParaRPr lang="en-AU" dirty="0"/>
          </a:p>
        </p:txBody>
      </p:sp>
      <p:sp>
        <p:nvSpPr>
          <p:cNvPr id="71" name="Rectangle 70"/>
          <p:cNvSpPr/>
          <p:nvPr/>
        </p:nvSpPr>
        <p:spPr>
          <a:xfrm>
            <a:off x="5645773" y="2791349"/>
            <a:ext cx="1194045" cy="338554"/>
          </a:xfrm>
          <a:prstGeom prst="rect">
            <a:avLst/>
          </a:prstGeom>
        </p:spPr>
        <p:txBody>
          <a:bodyPr wrap="none">
            <a:spAutoFit/>
          </a:bodyPr>
          <a:lstStyle/>
          <a:p>
            <a:pPr algn="ctr"/>
            <a:r>
              <a:rPr lang="en-AU" sz="1600" b="1" dirty="0" err="1" smtClean="0"/>
              <a:t>lookupRW</a:t>
            </a:r>
            <a:endParaRPr lang="en-AU" sz="1600" b="1" dirty="0"/>
          </a:p>
        </p:txBody>
      </p:sp>
      <p:sp>
        <p:nvSpPr>
          <p:cNvPr id="76" name="Rectangle 75"/>
          <p:cNvSpPr/>
          <p:nvPr/>
        </p:nvSpPr>
        <p:spPr>
          <a:xfrm>
            <a:off x="5506567" y="5279537"/>
            <a:ext cx="761747" cy="369332"/>
          </a:xfrm>
          <a:prstGeom prst="rect">
            <a:avLst/>
          </a:prstGeom>
        </p:spPr>
        <p:txBody>
          <a:bodyPr wrap="none">
            <a:spAutoFit/>
          </a:bodyPr>
          <a:lstStyle/>
          <a:p>
            <a:r>
              <a:rPr lang="en-AU" dirty="0" smtClean="0"/>
              <a:t>Other</a:t>
            </a:r>
            <a:endParaRPr lang="en-AU" dirty="0"/>
          </a:p>
        </p:txBody>
      </p:sp>
      <p:cxnSp>
        <p:nvCxnSpPr>
          <p:cNvPr id="77" name="Straight Arrow Connector 76"/>
          <p:cNvCxnSpPr/>
          <p:nvPr/>
        </p:nvCxnSpPr>
        <p:spPr>
          <a:xfrm>
            <a:off x="5410316" y="5291679"/>
            <a:ext cx="2215320" cy="1588"/>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79" name="Rectangle 78"/>
          <p:cNvSpPr/>
          <p:nvPr/>
        </p:nvSpPr>
        <p:spPr>
          <a:xfrm>
            <a:off x="7625636" y="2563764"/>
            <a:ext cx="1518364" cy="584775"/>
          </a:xfrm>
          <a:prstGeom prst="rect">
            <a:avLst/>
          </a:prstGeom>
        </p:spPr>
        <p:txBody>
          <a:bodyPr wrap="none">
            <a:spAutoFit/>
          </a:bodyPr>
          <a:lstStyle/>
          <a:p>
            <a:r>
              <a:rPr lang="en-AU" sz="1600" b="1" dirty="0" smtClean="0">
                <a:solidFill>
                  <a:srgbClr val="000000"/>
                </a:solidFill>
              </a:rPr>
              <a:t>Return token:</a:t>
            </a:r>
          </a:p>
          <a:p>
            <a:r>
              <a:rPr lang="en-AU" sz="1600" dirty="0" smtClean="0">
                <a:solidFill>
                  <a:srgbClr val="000000"/>
                </a:solidFill>
              </a:rPr>
              <a:t>identifier</a:t>
            </a:r>
            <a:endParaRPr lang="en-AU" dirty="0"/>
          </a:p>
        </p:txBody>
      </p:sp>
      <p:sp>
        <p:nvSpPr>
          <p:cNvPr id="80" name="Rectangle 79"/>
          <p:cNvSpPr/>
          <p:nvPr/>
        </p:nvSpPr>
        <p:spPr>
          <a:xfrm>
            <a:off x="7625636" y="3421020"/>
            <a:ext cx="1518364" cy="584775"/>
          </a:xfrm>
          <a:prstGeom prst="rect">
            <a:avLst/>
          </a:prstGeom>
        </p:spPr>
        <p:txBody>
          <a:bodyPr wrap="none">
            <a:spAutoFit/>
          </a:bodyPr>
          <a:lstStyle/>
          <a:p>
            <a:r>
              <a:rPr lang="en-AU" sz="1600" b="1" dirty="0" smtClean="0">
                <a:solidFill>
                  <a:srgbClr val="000000"/>
                </a:solidFill>
              </a:rPr>
              <a:t>Return token:</a:t>
            </a:r>
          </a:p>
          <a:p>
            <a:r>
              <a:rPr lang="en-AU" sz="1600" dirty="0" smtClean="0">
                <a:solidFill>
                  <a:srgbClr val="000000"/>
                </a:solidFill>
              </a:rPr>
              <a:t>reserved word</a:t>
            </a:r>
            <a:endParaRPr lang="en-AU" dirty="0"/>
          </a:p>
        </p:txBody>
      </p:sp>
      <p:sp>
        <p:nvSpPr>
          <p:cNvPr id="82" name="Rectangle 81"/>
          <p:cNvSpPr/>
          <p:nvPr/>
        </p:nvSpPr>
        <p:spPr>
          <a:xfrm>
            <a:off x="6982694" y="2636331"/>
            <a:ext cx="364202" cy="369332"/>
          </a:xfrm>
          <a:prstGeom prst="rect">
            <a:avLst/>
          </a:prstGeom>
        </p:spPr>
        <p:txBody>
          <a:bodyPr wrap="none">
            <a:spAutoFit/>
          </a:bodyPr>
          <a:lstStyle/>
          <a:p>
            <a:r>
              <a:rPr lang="en-AU" dirty="0" smtClean="0"/>
              <a:t>N</a:t>
            </a:r>
            <a:endParaRPr lang="en-AU" dirty="0"/>
          </a:p>
        </p:txBody>
      </p:sp>
      <p:sp>
        <p:nvSpPr>
          <p:cNvPr id="83" name="Rectangle 82"/>
          <p:cNvSpPr/>
          <p:nvPr/>
        </p:nvSpPr>
        <p:spPr>
          <a:xfrm>
            <a:off x="6982694" y="3291415"/>
            <a:ext cx="338554" cy="369332"/>
          </a:xfrm>
          <a:prstGeom prst="rect">
            <a:avLst/>
          </a:prstGeom>
        </p:spPr>
        <p:txBody>
          <a:bodyPr wrap="none">
            <a:spAutoFit/>
          </a:bodyPr>
          <a:lstStyle/>
          <a:p>
            <a:r>
              <a:rPr lang="en-AU" dirty="0" smtClean="0"/>
              <a:t>Y</a:t>
            </a:r>
            <a:endParaRPr lang="en-AU" dirty="0"/>
          </a:p>
        </p:txBody>
      </p:sp>
      <p:sp>
        <p:nvSpPr>
          <p:cNvPr id="85" name="Rectangle 84"/>
          <p:cNvSpPr/>
          <p:nvPr/>
        </p:nvSpPr>
        <p:spPr>
          <a:xfrm>
            <a:off x="7625636" y="5077365"/>
            <a:ext cx="1518364" cy="584775"/>
          </a:xfrm>
          <a:prstGeom prst="rect">
            <a:avLst/>
          </a:prstGeom>
        </p:spPr>
        <p:txBody>
          <a:bodyPr wrap="none">
            <a:spAutoFit/>
          </a:bodyPr>
          <a:lstStyle/>
          <a:p>
            <a:r>
              <a:rPr lang="en-AU" sz="1600" b="1" dirty="0" smtClean="0">
                <a:solidFill>
                  <a:srgbClr val="000000"/>
                </a:solidFill>
              </a:rPr>
              <a:t>Return token:</a:t>
            </a:r>
          </a:p>
          <a:p>
            <a:r>
              <a:rPr lang="en-AU" sz="1600" dirty="0" smtClean="0">
                <a:solidFill>
                  <a:srgbClr val="000000"/>
                </a:solidFill>
              </a:rPr>
              <a:t>integer literal</a:t>
            </a:r>
            <a:endParaRPr lang="en-AU" dirty="0"/>
          </a:p>
        </p:txBody>
      </p:sp>
      <p:sp>
        <p:nvSpPr>
          <p:cNvPr id="87" name="Rectangle 86"/>
          <p:cNvSpPr/>
          <p:nvPr/>
        </p:nvSpPr>
        <p:spPr>
          <a:xfrm>
            <a:off x="5686937" y="3810117"/>
            <a:ext cx="1152881" cy="338554"/>
          </a:xfrm>
          <a:prstGeom prst="rect">
            <a:avLst/>
          </a:prstGeom>
        </p:spPr>
        <p:txBody>
          <a:bodyPr wrap="none">
            <a:spAutoFit/>
          </a:bodyPr>
          <a:lstStyle/>
          <a:p>
            <a:pPr algn="ctr"/>
            <a:r>
              <a:rPr lang="en-AU" sz="1600" b="1" dirty="0" err="1" smtClean="0"/>
              <a:t>lookupOP</a:t>
            </a:r>
            <a:endParaRPr lang="en-AU" sz="1600" b="1" dirty="0"/>
          </a:p>
        </p:txBody>
      </p:sp>
      <p:cxnSp>
        <p:nvCxnSpPr>
          <p:cNvPr id="89" name="Straight Arrow Connector 88"/>
          <p:cNvCxnSpPr/>
          <p:nvPr/>
        </p:nvCxnSpPr>
        <p:spPr>
          <a:xfrm>
            <a:off x="6911256" y="4148671"/>
            <a:ext cx="714380" cy="1588"/>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90" name="Rectangle 89"/>
          <p:cNvSpPr/>
          <p:nvPr/>
        </p:nvSpPr>
        <p:spPr>
          <a:xfrm>
            <a:off x="7625636" y="4005795"/>
            <a:ext cx="1508746" cy="584775"/>
          </a:xfrm>
          <a:prstGeom prst="rect">
            <a:avLst/>
          </a:prstGeom>
        </p:spPr>
        <p:txBody>
          <a:bodyPr wrap="none">
            <a:spAutoFit/>
          </a:bodyPr>
          <a:lstStyle/>
          <a:p>
            <a:r>
              <a:rPr lang="en-AU" sz="1600" b="1" dirty="0" smtClean="0">
                <a:solidFill>
                  <a:srgbClr val="000000"/>
                </a:solidFill>
              </a:rPr>
              <a:t>Return token:</a:t>
            </a:r>
          </a:p>
          <a:p>
            <a:r>
              <a:rPr lang="en-AU" sz="1600" dirty="0" smtClean="0">
                <a:solidFill>
                  <a:srgbClr val="000000"/>
                </a:solidFill>
              </a:rPr>
              <a:t>operator</a:t>
            </a:r>
            <a:endParaRPr lang="en-AU" dirty="0"/>
          </a:p>
        </p:txBody>
      </p:sp>
      <p:sp>
        <p:nvSpPr>
          <p:cNvPr id="95" name="Rectangle 94"/>
          <p:cNvSpPr/>
          <p:nvPr/>
        </p:nvSpPr>
        <p:spPr>
          <a:xfrm>
            <a:off x="179512" y="6519446"/>
            <a:ext cx="7713458" cy="338554"/>
          </a:xfrm>
          <a:prstGeom prst="rect">
            <a:avLst/>
          </a:prstGeom>
        </p:spPr>
        <p:txBody>
          <a:bodyPr wrap="none">
            <a:spAutoFit/>
          </a:bodyPr>
          <a:lstStyle/>
          <a:p>
            <a:r>
              <a:rPr lang="en-AU" sz="1600" b="1" i="1" dirty="0" err="1" smtClean="0"/>
              <a:t>lookupRW</a:t>
            </a:r>
            <a:r>
              <a:rPr lang="en-AU" sz="1600" b="1" i="1" dirty="0" smtClean="0"/>
              <a:t> </a:t>
            </a:r>
            <a:r>
              <a:rPr lang="en-AU" sz="1600" i="1" dirty="0" smtClean="0"/>
              <a:t>determines if the current lexeme is a reserved word (and its token if so)</a:t>
            </a:r>
            <a:endParaRPr lang="en-AU" sz="1600" i="1" dirty="0"/>
          </a:p>
        </p:txBody>
      </p:sp>
      <p:sp>
        <p:nvSpPr>
          <p:cNvPr id="96" name="Rectangle 95"/>
          <p:cNvSpPr/>
          <p:nvPr/>
        </p:nvSpPr>
        <p:spPr>
          <a:xfrm>
            <a:off x="251520" y="5661248"/>
            <a:ext cx="6592254" cy="338554"/>
          </a:xfrm>
          <a:prstGeom prst="rect">
            <a:avLst/>
          </a:prstGeom>
        </p:spPr>
        <p:txBody>
          <a:bodyPr wrap="none">
            <a:spAutoFit/>
          </a:bodyPr>
          <a:lstStyle/>
          <a:p>
            <a:r>
              <a:rPr lang="en-AU" sz="1600" b="1" i="1" dirty="0" err="1" smtClean="0"/>
              <a:t>lookupOP</a:t>
            </a:r>
            <a:r>
              <a:rPr lang="en-AU" sz="1600" b="1" i="1" dirty="0" smtClean="0"/>
              <a:t> </a:t>
            </a:r>
            <a:r>
              <a:rPr lang="en-AU" sz="1600" i="1" dirty="0" smtClean="0"/>
              <a:t>determines the appropriate token for the operator character</a:t>
            </a:r>
            <a:endParaRPr lang="en-AU" sz="1600" i="1" dirty="0"/>
          </a:p>
        </p:txBody>
      </p:sp>
      <p:cxnSp>
        <p:nvCxnSpPr>
          <p:cNvPr id="97" name="Straight Arrow Connector 96"/>
          <p:cNvCxnSpPr/>
          <p:nvPr/>
        </p:nvCxnSpPr>
        <p:spPr>
          <a:xfrm>
            <a:off x="2839290" y="5291679"/>
            <a:ext cx="1285884" cy="1588"/>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103" name="Oval 102"/>
          <p:cNvSpPr/>
          <p:nvPr/>
        </p:nvSpPr>
        <p:spPr>
          <a:xfrm>
            <a:off x="1124778" y="4005795"/>
            <a:ext cx="285752" cy="285752"/>
          </a:xfrm>
          <a:prstGeom prst="ellipse">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
        <p:nvSpPr>
          <p:cNvPr id="104" name="Oval 103"/>
          <p:cNvSpPr/>
          <p:nvPr/>
        </p:nvSpPr>
        <p:spPr>
          <a:xfrm>
            <a:off x="6768380" y="3005663"/>
            <a:ext cx="285752" cy="285752"/>
          </a:xfrm>
          <a:prstGeom prst="ellipse">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
        <p:nvSpPr>
          <p:cNvPr id="105" name="Oval 104"/>
          <p:cNvSpPr/>
          <p:nvPr/>
        </p:nvSpPr>
        <p:spPr>
          <a:xfrm>
            <a:off x="6768380" y="4005795"/>
            <a:ext cx="285752" cy="285752"/>
          </a:xfrm>
          <a:prstGeom prst="ellipse">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4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9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9" grpId="0"/>
      <p:bldP spid="26" grpId="0"/>
      <p:bldP spid="27" grpId="0"/>
      <p:bldP spid="28" grpId="0" animBg="1"/>
      <p:bldP spid="25" grpId="0" animBg="1"/>
      <p:bldP spid="29" grpId="0"/>
      <p:bldP spid="30" grpId="0"/>
      <p:bldP spid="41" grpId="0"/>
      <p:bldP spid="41" grpId="1"/>
      <p:bldP spid="49" grpId="0"/>
      <p:bldP spid="49" grpId="1"/>
      <p:bldP spid="50" grpId="0"/>
      <p:bldP spid="52" grpId="0" animBg="1"/>
      <p:bldP spid="65" grpId="0" animBg="1"/>
      <p:bldP spid="66" grpId="0" animBg="1"/>
      <p:bldP spid="67" grpId="0"/>
      <p:bldP spid="68" grpId="0"/>
      <p:bldP spid="69" grpId="0" animBg="1"/>
      <p:bldP spid="71" grpId="0"/>
      <p:bldP spid="76" grpId="0"/>
      <p:bldP spid="79" grpId="0"/>
      <p:bldP spid="80" grpId="0"/>
      <p:bldP spid="82" grpId="0"/>
      <p:bldP spid="83" grpId="0"/>
      <p:bldP spid="85" grpId="0"/>
      <p:bldP spid="87" grpId="0"/>
      <p:bldP spid="90" grpId="0"/>
      <p:bldP spid="95" grpId="0"/>
      <p:bldP spid="95" grpId="1"/>
      <p:bldP spid="96" grpId="0"/>
      <p:bldP spid="103" grpId="0" animBg="1"/>
      <p:bldP spid="104" grpId="0" animBg="1"/>
      <p:bldP spid="1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Syntax Analysis (Parsing)</a:t>
            </a:r>
            <a:endParaRPr lang="en-AU" dirty="0"/>
          </a:p>
        </p:txBody>
      </p:sp>
      <p:sp>
        <p:nvSpPr>
          <p:cNvPr id="3" name="Content Placeholder 2"/>
          <p:cNvSpPr>
            <a:spLocks noGrp="1"/>
          </p:cNvSpPr>
          <p:nvPr>
            <p:ph idx="1"/>
          </p:nvPr>
        </p:nvSpPr>
        <p:spPr>
          <a:xfrm>
            <a:off x="285720" y="1000108"/>
            <a:ext cx="8715436" cy="5643601"/>
          </a:xfrm>
        </p:spPr>
        <p:txBody>
          <a:bodyPr/>
          <a:lstStyle/>
          <a:p>
            <a:r>
              <a:rPr lang="en-AU" dirty="0" smtClean="0"/>
              <a:t>Syntax analysis (aka “parsing”) has two distinct goals:</a:t>
            </a:r>
          </a:p>
          <a:p>
            <a:pPr lvl="1"/>
            <a:r>
              <a:rPr lang="en-AU" dirty="0" smtClean="0"/>
              <a:t>Determine if the source code is syntactically correct</a:t>
            </a:r>
          </a:p>
          <a:p>
            <a:pPr lvl="2"/>
            <a:r>
              <a:rPr lang="en-AU" dirty="0" smtClean="0"/>
              <a:t>Source code seen as tokens and lexemes from lexical analyser</a:t>
            </a:r>
          </a:p>
          <a:p>
            <a:pPr lvl="2"/>
            <a:r>
              <a:rPr lang="en-AU" dirty="0" smtClean="0"/>
              <a:t>If syntax error found, produce diagnostic message and recover (return to normal state and then continue and find more errors)</a:t>
            </a:r>
          </a:p>
          <a:p>
            <a:pPr lvl="4"/>
            <a:endParaRPr lang="en-AU" sz="1200" dirty="0" smtClean="0"/>
          </a:p>
          <a:p>
            <a:pPr lvl="1"/>
            <a:r>
              <a:rPr lang="en-AU" dirty="0" smtClean="0"/>
              <a:t>Produce a complete parse tree of the valid source code</a:t>
            </a:r>
          </a:p>
          <a:p>
            <a:pPr lvl="2"/>
            <a:r>
              <a:rPr lang="en-AU" dirty="0" smtClean="0"/>
              <a:t>Actual independent creation of the parse tree may not be needed (compiler may just trace through its structure in a transient way)</a:t>
            </a:r>
          </a:p>
          <a:p>
            <a:pPr lvl="2"/>
            <a:r>
              <a:rPr lang="en-AU" dirty="0" smtClean="0"/>
              <a:t>Parse tree (or trace of it) is the basis of the translation process</a:t>
            </a:r>
          </a:p>
          <a:p>
            <a:pPr lvl="4"/>
            <a:endParaRPr lang="en-AU" sz="1400" dirty="0" smtClean="0"/>
          </a:p>
          <a:p>
            <a:r>
              <a:rPr lang="en-US" b="1" dirty="0" smtClean="0"/>
              <a:t>Top down</a:t>
            </a:r>
            <a:r>
              <a:rPr lang="en-US" dirty="0" smtClean="0"/>
              <a:t> parser produces parse tree starting at the </a:t>
            </a:r>
            <a:r>
              <a:rPr lang="en-US" i="1" dirty="0" smtClean="0"/>
              <a:t>root</a:t>
            </a:r>
          </a:p>
          <a:p>
            <a:pPr lvl="1"/>
            <a:r>
              <a:rPr lang="en-US" dirty="0" smtClean="0"/>
              <a:t>Order is that of a </a:t>
            </a:r>
            <a:r>
              <a:rPr lang="en-US" i="1" dirty="0" smtClean="0"/>
              <a:t>leftmost derivation</a:t>
            </a:r>
          </a:p>
          <a:p>
            <a:pPr lvl="4"/>
            <a:endParaRPr lang="en-US" sz="1200" i="1" dirty="0" smtClean="0"/>
          </a:p>
          <a:p>
            <a:r>
              <a:rPr lang="en-US" b="1" dirty="0" smtClean="0"/>
              <a:t>Bottom up</a:t>
            </a:r>
            <a:r>
              <a:rPr lang="en-US" dirty="0" smtClean="0"/>
              <a:t> parser produces parse tree starting at the </a:t>
            </a:r>
            <a:r>
              <a:rPr lang="en-US" i="1" dirty="0" smtClean="0"/>
              <a:t>leaves</a:t>
            </a:r>
          </a:p>
          <a:p>
            <a:pPr lvl="1"/>
            <a:r>
              <a:rPr lang="en-US" dirty="0" smtClean="0"/>
              <a:t>Order is that of the reverse of a rightmost derivation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 Down Parsers</a:t>
            </a:r>
            <a:endParaRPr lang="en-AU" dirty="0"/>
          </a:p>
        </p:txBody>
      </p:sp>
      <p:sp>
        <p:nvSpPr>
          <p:cNvPr id="3" name="Content Placeholder 2"/>
          <p:cNvSpPr>
            <a:spLocks noGrp="1"/>
          </p:cNvSpPr>
          <p:nvPr>
            <p:ph idx="1"/>
          </p:nvPr>
        </p:nvSpPr>
        <p:spPr/>
        <p:txBody>
          <a:bodyPr/>
          <a:lstStyle/>
          <a:p>
            <a:r>
              <a:rPr lang="en-US" dirty="0" smtClean="0"/>
              <a:t>The process of top down parsing is essentially performing a </a:t>
            </a:r>
            <a:r>
              <a:rPr lang="en-US" i="1" dirty="0" smtClean="0"/>
              <a:t>leftmost derivation</a:t>
            </a:r>
            <a:r>
              <a:rPr lang="en-US" dirty="0" smtClean="0"/>
              <a:t> on a sentence until all the non-terminals have been resolved into terminals</a:t>
            </a:r>
          </a:p>
          <a:p>
            <a:pPr lvl="1"/>
            <a:r>
              <a:rPr lang="en-US" dirty="0" smtClean="0"/>
              <a:t>For each sentential form, find the grammar rule that corresponds to the leftmost non-terminal</a:t>
            </a:r>
          </a:p>
          <a:p>
            <a:endParaRPr lang="en-US" i="1" dirty="0" smtClean="0"/>
          </a:p>
          <a:p>
            <a:r>
              <a:rPr lang="en-US" dirty="0" smtClean="0"/>
              <a:t>However, since a grammar rule can have multiple RHSs, the parser must be able to determine which RHS to use</a:t>
            </a:r>
          </a:p>
          <a:p>
            <a:pPr lvl="1"/>
            <a:r>
              <a:rPr lang="en-US" dirty="0" smtClean="0"/>
              <a:t>This is achieved by looking ahead at the next token, and using the RHS that provides a match</a:t>
            </a:r>
          </a:p>
          <a:p>
            <a:pPr lvl="1"/>
            <a:r>
              <a:rPr lang="en-US" dirty="0" smtClean="0"/>
              <a:t>Realistically, it’s not that simple…</a:t>
            </a:r>
          </a:p>
          <a:p>
            <a:pPr lvl="1"/>
            <a:endParaRPr lang="en-US" dirty="0" smtClean="0"/>
          </a:p>
          <a:p>
            <a:r>
              <a:rPr lang="en-US" dirty="0" smtClean="0"/>
              <a:t>A prominent implementation approach for top down parsing is </a:t>
            </a:r>
            <a:r>
              <a:rPr lang="en-US" b="1" dirty="0" smtClean="0"/>
              <a:t>recursive-descent parsing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Recursive-Descent Parsing</a:t>
            </a:r>
            <a:endParaRPr lang="en-AU" dirty="0"/>
          </a:p>
        </p:txBody>
      </p:sp>
      <p:sp>
        <p:nvSpPr>
          <p:cNvPr id="3" name="Content Placeholder 2"/>
          <p:cNvSpPr>
            <a:spLocks noGrp="1"/>
          </p:cNvSpPr>
          <p:nvPr>
            <p:ph idx="1"/>
          </p:nvPr>
        </p:nvSpPr>
        <p:spPr/>
        <p:txBody>
          <a:bodyPr/>
          <a:lstStyle/>
          <a:p>
            <a:r>
              <a:rPr lang="en-AU" dirty="0" smtClean="0"/>
              <a:t>In recursive-descent parsing, a collection of subprograms are used – one for each BNF/EBNF rule</a:t>
            </a:r>
          </a:p>
          <a:p>
            <a:pPr lvl="1"/>
            <a:r>
              <a:rPr lang="en-AU" dirty="0" smtClean="0"/>
              <a:t>Every non-terminal in the grammar has a subprogram</a:t>
            </a:r>
          </a:p>
          <a:p>
            <a:pPr lvl="1"/>
            <a:r>
              <a:rPr lang="en-AU" dirty="0" smtClean="0"/>
              <a:t>The subprogram implements the RHS(s) of the rule</a:t>
            </a:r>
          </a:p>
          <a:p>
            <a:pPr lvl="4"/>
            <a:endParaRPr lang="en-AU" dirty="0" smtClean="0"/>
          </a:p>
          <a:p>
            <a:r>
              <a:rPr lang="en-AU" dirty="0" smtClean="0"/>
              <a:t>If a rule has a single RHS, parsing is quite simple...</a:t>
            </a:r>
          </a:p>
          <a:p>
            <a:pPr lvl="1"/>
            <a:r>
              <a:rPr lang="en-AU" dirty="0" smtClean="0"/>
              <a:t>Subprogram examines next token and matches it to the RHS</a:t>
            </a:r>
          </a:p>
          <a:p>
            <a:pPr lvl="2"/>
            <a:r>
              <a:rPr lang="en-AU" dirty="0" smtClean="0"/>
              <a:t>If next part of RHS is a terminal, simple case of matching token</a:t>
            </a:r>
          </a:p>
          <a:p>
            <a:pPr lvl="2"/>
            <a:r>
              <a:rPr lang="en-AU" dirty="0" smtClean="0"/>
              <a:t>If next part of RHS is a nonterminal, subprogram for it is called</a:t>
            </a:r>
          </a:p>
          <a:p>
            <a:pPr lvl="1"/>
            <a:r>
              <a:rPr lang="en-AU" dirty="0" smtClean="0"/>
              <a:t>Repeat, calling subprograms as necessary, until all tokens have been matched to terminals in the grammar</a:t>
            </a:r>
          </a:p>
          <a:p>
            <a:pPr lvl="4"/>
            <a:endParaRPr lang="en-AU" dirty="0" smtClean="0"/>
          </a:p>
          <a:p>
            <a:r>
              <a:rPr lang="en-AU" dirty="0" smtClean="0"/>
              <a:t>If the rule has multiple RHSs, the next token of input is used to determine the correct one to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Recursive-Descent Parsing Example</a:t>
            </a:r>
            <a:endParaRPr lang="en-AU" dirty="0"/>
          </a:p>
        </p:txBody>
      </p:sp>
      <p:sp>
        <p:nvSpPr>
          <p:cNvPr id="3" name="Content Placeholder 2"/>
          <p:cNvSpPr>
            <a:spLocks noGrp="1"/>
          </p:cNvSpPr>
          <p:nvPr>
            <p:ph idx="1"/>
          </p:nvPr>
        </p:nvSpPr>
        <p:spPr>
          <a:xfrm>
            <a:off x="285720" y="1000108"/>
            <a:ext cx="8643998" cy="5643602"/>
          </a:xfrm>
        </p:spPr>
        <p:txBody>
          <a:bodyPr/>
          <a:lstStyle/>
          <a:p>
            <a:r>
              <a:rPr lang="en-AU" dirty="0" smtClean="0"/>
              <a:t>A simple grammar (associatively handled by parser):</a:t>
            </a:r>
          </a:p>
          <a:p>
            <a:pPr lvl="1">
              <a:buClr>
                <a:srgbClr val="2D2D8A"/>
              </a:buClr>
              <a:buNone/>
            </a:pPr>
            <a:r>
              <a:rPr lang="en-AU" sz="1800" b="1" dirty="0" smtClean="0">
                <a:solidFill>
                  <a:srgbClr val="333399"/>
                </a:solidFill>
                <a:latin typeface="Courier New" pitchFamily="49" charset="0"/>
                <a:cs typeface="Courier New" pitchFamily="49" charset="0"/>
              </a:rPr>
              <a:t>&lt;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a:t>
            </a:r>
            <a:r>
              <a:rPr lang="en-US" sz="1400" b="1" dirty="0" smtClean="0">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&lt;term&gt;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&lt;term&gt;</a:t>
            </a:r>
            <a:r>
              <a:rPr lang="en-AU" sz="1800" b="1" dirty="0" smtClean="0">
                <a:latin typeface="Courier New" pitchFamily="49" charset="0"/>
                <a:cs typeface="Courier New" pitchFamily="49" charset="0"/>
              </a:rPr>
              <a:t>}</a:t>
            </a:r>
          </a:p>
          <a:p>
            <a:pPr lvl="1">
              <a:buClr>
                <a:srgbClr val="2D2D8A"/>
              </a:buClr>
              <a:buNone/>
            </a:pPr>
            <a:endParaRPr lang="en-AU" sz="700" b="1" dirty="0" smtClean="0">
              <a:solidFill>
                <a:srgbClr val="333399"/>
              </a:solidFill>
              <a:latin typeface="Courier New" pitchFamily="49" charset="0"/>
              <a:cs typeface="Courier New" pitchFamily="49" charset="0"/>
            </a:endParaRPr>
          </a:p>
          <a:p>
            <a:pPr lvl="1">
              <a:buClr>
                <a:srgbClr val="2D2D8A"/>
              </a:buClr>
              <a:buNone/>
            </a:pPr>
            <a:r>
              <a:rPr lang="en-AU" sz="1800" b="1" dirty="0" smtClean="0">
                <a:solidFill>
                  <a:srgbClr val="333399"/>
                </a:solidFill>
                <a:latin typeface="Courier New" pitchFamily="49" charset="0"/>
                <a:cs typeface="Courier New" pitchFamily="49" charset="0"/>
              </a:rPr>
              <a:t>&lt;term&gt;   </a:t>
            </a:r>
            <a:r>
              <a:rPr lang="en-US" sz="1400" b="1" dirty="0" smtClean="0">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&lt;factor&gt;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&lt;factor&gt;</a:t>
            </a:r>
            <a:r>
              <a:rPr lang="en-AU" sz="1800" b="1" dirty="0" smtClean="0">
                <a:latin typeface="Courier New" pitchFamily="49" charset="0"/>
                <a:cs typeface="Courier New" pitchFamily="49" charset="0"/>
              </a:rPr>
              <a:t>}</a:t>
            </a:r>
            <a:endParaRPr lang="en-AU" sz="700" b="1" dirty="0" smtClean="0">
              <a:latin typeface="Courier New" pitchFamily="49" charset="0"/>
              <a:cs typeface="Courier New" pitchFamily="49" charset="0"/>
            </a:endParaRPr>
          </a:p>
          <a:p>
            <a:pPr lvl="1">
              <a:buClr>
                <a:srgbClr val="2D2D8A"/>
              </a:buClr>
              <a:buNone/>
            </a:pPr>
            <a:endParaRPr lang="en-AU" sz="700" b="1" dirty="0" smtClean="0">
              <a:solidFill>
                <a:srgbClr val="333399"/>
              </a:solidFill>
              <a:latin typeface="Courier New" pitchFamily="49" charset="0"/>
              <a:cs typeface="Courier New" pitchFamily="49" charset="0"/>
            </a:endParaRPr>
          </a:p>
          <a:p>
            <a:pPr lvl="1">
              <a:buClr>
                <a:srgbClr val="2D2D8A"/>
              </a:buClr>
              <a:buNone/>
            </a:pPr>
            <a:r>
              <a:rPr lang="en-AU" sz="1800" b="1" dirty="0" smtClean="0">
                <a:solidFill>
                  <a:srgbClr val="333399"/>
                </a:solidFill>
                <a:latin typeface="Courier New" pitchFamily="49" charset="0"/>
                <a:cs typeface="Courier New" pitchFamily="49" charset="0"/>
              </a:rPr>
              <a:t>&lt;factor&gt; </a:t>
            </a:r>
            <a:r>
              <a:rPr lang="en-US" sz="1400" b="1" dirty="0" smtClean="0">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identifier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a:t>
            </a:r>
            <a:r>
              <a:rPr lang="en-AU" sz="1800" b="1" dirty="0" err="1" smtClean="0">
                <a:solidFill>
                  <a:srgbClr val="333399"/>
                </a:solidFill>
                <a:latin typeface="Courier New" pitchFamily="49" charset="0"/>
                <a:cs typeface="Courier New" pitchFamily="49" charset="0"/>
              </a:rPr>
              <a:t>int_literal</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a:t>
            </a:r>
          </a:p>
          <a:p>
            <a:pPr lvl="4"/>
            <a:endParaRPr lang="en-AU" dirty="0" smtClean="0"/>
          </a:p>
          <a:p>
            <a:r>
              <a:rPr lang="en-AU" dirty="0" smtClean="0"/>
              <a:t>What do these rules describe?</a:t>
            </a:r>
          </a:p>
          <a:p>
            <a:endParaRPr lang="en-AU" dirty="0" smtClean="0"/>
          </a:p>
          <a:p>
            <a:r>
              <a:rPr lang="en-AU" dirty="0" smtClean="0"/>
              <a:t>Each non-terminal (i.e. each rule) will require an associated subprogram to implement it in the parser</a:t>
            </a:r>
          </a:p>
          <a:p>
            <a:pPr lvl="1"/>
            <a:r>
              <a:rPr lang="en-AU" dirty="0" smtClean="0"/>
              <a:t>These subprograms are written with the convention that each one leaves the next/current token in a </a:t>
            </a:r>
            <a:r>
              <a:rPr lang="en-AU" dirty="0" smtClean="0">
                <a:latin typeface="Courier New" pitchFamily="49" charset="0"/>
                <a:cs typeface="Courier New" pitchFamily="49" charset="0"/>
              </a:rPr>
              <a:t>token</a:t>
            </a:r>
            <a:r>
              <a:rPr lang="en-AU" dirty="0" smtClean="0"/>
              <a:t> variable</a:t>
            </a:r>
          </a:p>
          <a:p>
            <a:pPr lvl="1"/>
            <a:r>
              <a:rPr lang="en-AU" dirty="0" smtClean="0"/>
              <a:t>We assume the existence of a </a:t>
            </a:r>
            <a:r>
              <a:rPr lang="en-AU" dirty="0" err="1" smtClean="0">
                <a:latin typeface="Courier New" pitchFamily="49" charset="0"/>
                <a:cs typeface="Courier New" pitchFamily="49" charset="0"/>
              </a:rPr>
              <a:t>lex</a:t>
            </a:r>
            <a:r>
              <a:rPr lang="en-AU" dirty="0" smtClean="0">
                <a:latin typeface="Courier New" pitchFamily="49" charset="0"/>
                <a:cs typeface="Courier New" pitchFamily="49" charset="0"/>
              </a:rPr>
              <a:t>() </a:t>
            </a:r>
            <a:r>
              <a:rPr lang="en-AU" dirty="0" smtClean="0"/>
              <a:t>subprogram, which is our lexical analyser – it will return the next token</a:t>
            </a:r>
          </a:p>
          <a:p>
            <a:pPr lvl="1"/>
            <a:r>
              <a:rPr lang="en-AU" dirty="0" smtClean="0"/>
              <a:t>We also assume </a:t>
            </a:r>
            <a:r>
              <a:rPr lang="en-AU" dirty="0" smtClean="0">
                <a:latin typeface="Courier New" pitchFamily="49" charset="0"/>
                <a:cs typeface="Courier New" pitchFamily="49" charset="0"/>
              </a:rPr>
              <a:t>error()</a:t>
            </a:r>
            <a:r>
              <a:rPr lang="en-AU" dirty="0" smtClean="0"/>
              <a:t>, to produce syntax error messages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Recursive-Descent Parsing Example</a:t>
            </a:r>
            <a:endParaRPr lang="en-AU" dirty="0"/>
          </a:p>
        </p:txBody>
      </p:sp>
      <p:sp>
        <p:nvSpPr>
          <p:cNvPr id="3" name="Content Placeholder 2"/>
          <p:cNvSpPr>
            <a:spLocks noGrp="1"/>
          </p:cNvSpPr>
          <p:nvPr>
            <p:ph idx="1"/>
          </p:nvPr>
        </p:nvSpPr>
        <p:spPr>
          <a:xfrm>
            <a:off x="285720" y="1000109"/>
            <a:ext cx="8572560" cy="2643206"/>
          </a:xfrm>
        </p:spPr>
        <p:txBody>
          <a:bodyPr/>
          <a:lstStyle/>
          <a:p>
            <a:r>
              <a:rPr lang="en-AU" dirty="0" smtClean="0"/>
              <a:t>The subprograms to parse this grammar are:</a:t>
            </a:r>
          </a:p>
        </p:txBody>
      </p:sp>
      <p:sp>
        <p:nvSpPr>
          <p:cNvPr id="4" name="Rectangle 3"/>
          <p:cNvSpPr/>
          <p:nvPr/>
        </p:nvSpPr>
        <p:spPr>
          <a:xfrm>
            <a:off x="214282" y="2071678"/>
            <a:ext cx="3143272" cy="285752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36000" rIns="36000" bIns="36000" rtlCol="0" anchor="t" anchorCtr="0"/>
          <a:lstStyle/>
          <a:p>
            <a:pPr algn="ctr"/>
            <a:r>
              <a:rPr lang="en-AU" b="1" dirty="0" err="1" smtClean="0">
                <a:solidFill>
                  <a:schemeClr val="accent2"/>
                </a:solidFill>
                <a:latin typeface="Courier New" pitchFamily="49" charset="0"/>
                <a:cs typeface="Courier New" pitchFamily="49" charset="0"/>
              </a:rPr>
              <a:t>expr</a:t>
            </a:r>
            <a:r>
              <a:rPr lang="en-AU" b="1" dirty="0" smtClean="0">
                <a:solidFill>
                  <a:schemeClr val="accent2"/>
                </a:solidFill>
                <a:latin typeface="Courier New" pitchFamily="49" charset="0"/>
                <a:cs typeface="Courier New" pitchFamily="49" charset="0"/>
              </a:rPr>
              <a:t>()</a:t>
            </a:r>
          </a:p>
          <a:p>
            <a:pPr algn="ctr"/>
            <a:r>
              <a:rPr lang="en-AU" sz="1200" dirty="0" smtClean="0">
                <a:solidFill>
                  <a:schemeClr val="accent2"/>
                </a:solidFill>
                <a:latin typeface="Courier New" pitchFamily="49" charset="0"/>
                <a:cs typeface="Courier New" pitchFamily="49" charset="0"/>
              </a:rPr>
              <a:t>&lt;term&gt; {(+ | -) &lt;term&gt;}</a:t>
            </a:r>
          </a:p>
          <a:p>
            <a:pPr algn="ctr"/>
            <a:endParaRPr lang="en-AU" sz="1200" dirty="0" smtClean="0">
              <a:latin typeface="Courier New" pitchFamily="49" charset="0"/>
              <a:cs typeface="Courier New" pitchFamily="49" charset="0"/>
            </a:endParaRPr>
          </a:p>
          <a:p>
            <a:r>
              <a:rPr lang="en-AU" sz="1700" dirty="0" smtClean="0">
                <a:latin typeface="Courier New" pitchFamily="49" charset="0"/>
                <a:cs typeface="Courier New" pitchFamily="49" charset="0"/>
              </a:rPr>
              <a:t>term();</a:t>
            </a:r>
          </a:p>
          <a:p>
            <a:endParaRPr lang="en-AU" sz="1700" dirty="0" smtClean="0">
              <a:latin typeface="Courier New" pitchFamily="49" charset="0"/>
              <a:cs typeface="Courier New" pitchFamily="49" charset="0"/>
            </a:endParaRPr>
          </a:p>
          <a:p>
            <a:r>
              <a:rPr lang="en-AU" sz="1700" b="1" dirty="0" smtClean="0">
                <a:latin typeface="Courier New" pitchFamily="49" charset="0"/>
                <a:cs typeface="Courier New" pitchFamily="49" charset="0"/>
              </a:rPr>
              <a:t>WHILE</a:t>
            </a:r>
            <a:r>
              <a:rPr lang="en-AU" sz="1700" dirty="0" smtClean="0">
                <a:latin typeface="Courier New" pitchFamily="49" charset="0"/>
                <a:cs typeface="Courier New" pitchFamily="49" charset="0"/>
              </a:rPr>
              <a:t>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ADD_OP</a:t>
            </a:r>
          </a:p>
          <a:p>
            <a:r>
              <a:rPr lang="en-AU" sz="1700" b="1" dirty="0" smtClean="0">
                <a:latin typeface="Courier New" pitchFamily="49" charset="0"/>
                <a:cs typeface="Courier New" pitchFamily="49" charset="0"/>
              </a:rPr>
              <a:t>    OR</a:t>
            </a:r>
            <a:r>
              <a:rPr lang="en-AU" sz="1700" dirty="0" smtClean="0">
                <a:latin typeface="Courier New" pitchFamily="49" charset="0"/>
                <a:cs typeface="Courier New" pitchFamily="49" charset="0"/>
              </a:rPr>
              <a:t> 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SUB_OP</a:t>
            </a:r>
            <a:r>
              <a:rPr lang="en-AU" sz="1700" b="1" dirty="0" smtClean="0">
                <a:latin typeface="Courier New" pitchFamily="49" charset="0"/>
                <a:cs typeface="Courier New" pitchFamily="49" charset="0"/>
              </a:rPr>
              <a:t>)</a:t>
            </a:r>
          </a:p>
          <a:p>
            <a:r>
              <a:rPr lang="en-AU" sz="1700" b="1" dirty="0" smtClean="0">
                <a:latin typeface="Courier New" pitchFamily="49" charset="0"/>
                <a:cs typeface="Courier New" pitchFamily="49" charset="0"/>
              </a:rPr>
              <a:t>{</a:t>
            </a:r>
          </a:p>
          <a:p>
            <a:r>
              <a:rPr lang="en-AU" sz="1700" dirty="0" smtClean="0">
                <a:latin typeface="Courier New" pitchFamily="49" charset="0"/>
                <a:cs typeface="Courier New" pitchFamily="49" charset="0"/>
              </a:rPr>
              <a:t>  </a:t>
            </a:r>
            <a:r>
              <a:rPr lang="en-AU" sz="1700" dirty="0" err="1" smtClean="0">
                <a:latin typeface="Courier New" pitchFamily="49" charset="0"/>
                <a:cs typeface="Courier New" pitchFamily="49" charset="0"/>
              </a:rPr>
              <a:t>lex</a:t>
            </a:r>
            <a:r>
              <a:rPr lang="en-AU" sz="1700" dirty="0" smtClean="0">
                <a:latin typeface="Courier New" pitchFamily="49" charset="0"/>
                <a:cs typeface="Courier New" pitchFamily="49" charset="0"/>
              </a:rPr>
              <a:t>();</a:t>
            </a:r>
          </a:p>
          <a:p>
            <a:r>
              <a:rPr lang="en-AU" sz="1700" dirty="0" smtClean="0">
                <a:latin typeface="Courier New" pitchFamily="49" charset="0"/>
                <a:cs typeface="Courier New" pitchFamily="49" charset="0"/>
              </a:rPr>
              <a:t>  term();</a:t>
            </a:r>
          </a:p>
          <a:p>
            <a:r>
              <a:rPr lang="en-AU" sz="1700" b="1" dirty="0" smtClean="0">
                <a:latin typeface="Courier New" pitchFamily="49" charset="0"/>
                <a:cs typeface="Courier New" pitchFamily="49" charset="0"/>
              </a:rPr>
              <a:t>} </a:t>
            </a:r>
          </a:p>
        </p:txBody>
      </p:sp>
      <p:sp>
        <p:nvSpPr>
          <p:cNvPr id="5" name="Rectangle 4"/>
          <p:cNvSpPr/>
          <p:nvPr/>
        </p:nvSpPr>
        <p:spPr>
          <a:xfrm>
            <a:off x="2071670" y="3857628"/>
            <a:ext cx="3214710" cy="285752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36000" rIns="36000" bIns="36000" rtlCol="0" anchor="t" anchorCtr="0"/>
          <a:lstStyle/>
          <a:p>
            <a:pPr algn="ctr"/>
            <a:r>
              <a:rPr lang="en-AU" b="1" dirty="0" smtClean="0">
                <a:solidFill>
                  <a:schemeClr val="accent2"/>
                </a:solidFill>
                <a:latin typeface="Courier New" pitchFamily="49" charset="0"/>
                <a:cs typeface="Courier New" pitchFamily="49" charset="0"/>
              </a:rPr>
              <a:t>term()</a:t>
            </a:r>
          </a:p>
          <a:p>
            <a:pPr algn="ctr"/>
            <a:r>
              <a:rPr lang="en-AU" sz="1200" dirty="0" smtClean="0">
                <a:solidFill>
                  <a:schemeClr val="accent2"/>
                </a:solidFill>
                <a:latin typeface="Courier New" pitchFamily="49" charset="0"/>
                <a:cs typeface="Courier New" pitchFamily="49" charset="0"/>
              </a:rPr>
              <a:t>&lt;factor&gt; {(* | /) &lt;factor&gt;}</a:t>
            </a:r>
          </a:p>
          <a:p>
            <a:pPr algn="ctr"/>
            <a:endParaRPr lang="en-AU" sz="1200" dirty="0" smtClean="0">
              <a:latin typeface="Courier New" pitchFamily="49" charset="0"/>
              <a:cs typeface="Courier New" pitchFamily="49" charset="0"/>
            </a:endParaRPr>
          </a:p>
          <a:p>
            <a:r>
              <a:rPr lang="en-AU" sz="1700" dirty="0" smtClean="0">
                <a:latin typeface="Courier New" pitchFamily="49" charset="0"/>
                <a:cs typeface="Courier New" pitchFamily="49" charset="0"/>
              </a:rPr>
              <a:t>factor();</a:t>
            </a:r>
          </a:p>
          <a:p>
            <a:endParaRPr lang="en-AU" sz="1700" dirty="0" smtClean="0">
              <a:latin typeface="Courier New" pitchFamily="49" charset="0"/>
              <a:cs typeface="Courier New" pitchFamily="49" charset="0"/>
            </a:endParaRPr>
          </a:p>
          <a:p>
            <a:r>
              <a:rPr lang="en-AU" sz="1700" b="1" dirty="0" smtClean="0">
                <a:latin typeface="Courier New" pitchFamily="49" charset="0"/>
                <a:cs typeface="Courier New" pitchFamily="49" charset="0"/>
              </a:rPr>
              <a:t>WHILE</a:t>
            </a:r>
            <a:r>
              <a:rPr lang="en-AU" sz="1700" dirty="0" smtClean="0">
                <a:latin typeface="Courier New" pitchFamily="49" charset="0"/>
                <a:cs typeface="Courier New" pitchFamily="49" charset="0"/>
              </a:rPr>
              <a:t>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MULT_OP</a:t>
            </a:r>
          </a:p>
          <a:p>
            <a:r>
              <a:rPr lang="en-AU" sz="1700" b="1" dirty="0" smtClean="0">
                <a:latin typeface="Courier New" pitchFamily="49" charset="0"/>
                <a:cs typeface="Courier New" pitchFamily="49" charset="0"/>
              </a:rPr>
              <a:t>    OR</a:t>
            </a:r>
            <a:r>
              <a:rPr lang="en-AU" sz="1700" dirty="0" smtClean="0">
                <a:latin typeface="Courier New" pitchFamily="49" charset="0"/>
                <a:cs typeface="Courier New" pitchFamily="49" charset="0"/>
              </a:rPr>
              <a:t> 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DIV_OP</a:t>
            </a:r>
            <a:r>
              <a:rPr lang="en-AU" sz="1700" b="1" dirty="0" smtClean="0">
                <a:latin typeface="Courier New" pitchFamily="49" charset="0"/>
                <a:cs typeface="Courier New" pitchFamily="49" charset="0"/>
              </a:rPr>
              <a:t>)</a:t>
            </a:r>
          </a:p>
          <a:p>
            <a:r>
              <a:rPr lang="en-AU" sz="1700" b="1" dirty="0" smtClean="0">
                <a:latin typeface="Courier New" pitchFamily="49" charset="0"/>
                <a:cs typeface="Courier New" pitchFamily="49" charset="0"/>
              </a:rPr>
              <a:t>{</a:t>
            </a:r>
          </a:p>
          <a:p>
            <a:r>
              <a:rPr lang="en-AU" sz="1700" dirty="0" smtClean="0">
                <a:latin typeface="Courier New" pitchFamily="49" charset="0"/>
                <a:cs typeface="Courier New" pitchFamily="49" charset="0"/>
              </a:rPr>
              <a:t>  </a:t>
            </a:r>
            <a:r>
              <a:rPr lang="en-AU" sz="1600" dirty="0" err="1" smtClean="0">
                <a:latin typeface="Courier New" pitchFamily="49" charset="0"/>
                <a:cs typeface="Courier New" pitchFamily="49" charset="0"/>
              </a:rPr>
              <a:t>lex</a:t>
            </a:r>
            <a:r>
              <a:rPr lang="en-AU" sz="1700" dirty="0" smtClean="0">
                <a:latin typeface="Courier New" pitchFamily="49" charset="0"/>
                <a:cs typeface="Courier New" pitchFamily="49" charset="0"/>
              </a:rPr>
              <a:t>();</a:t>
            </a:r>
          </a:p>
          <a:p>
            <a:r>
              <a:rPr lang="en-AU" sz="1700" dirty="0" smtClean="0">
                <a:latin typeface="Courier New" pitchFamily="49" charset="0"/>
                <a:cs typeface="Courier New" pitchFamily="49" charset="0"/>
              </a:rPr>
              <a:t>  factor();</a:t>
            </a:r>
          </a:p>
          <a:p>
            <a:r>
              <a:rPr lang="en-AU" sz="1700" b="1" dirty="0" smtClean="0">
                <a:latin typeface="Courier New" pitchFamily="49" charset="0"/>
                <a:cs typeface="Courier New" pitchFamily="49" charset="0"/>
              </a:rPr>
              <a:t>}</a:t>
            </a:r>
          </a:p>
        </p:txBody>
      </p:sp>
      <p:sp>
        <p:nvSpPr>
          <p:cNvPr id="6" name="Rectangle 5"/>
          <p:cNvSpPr/>
          <p:nvPr/>
        </p:nvSpPr>
        <p:spPr>
          <a:xfrm>
            <a:off x="5572132" y="2071678"/>
            <a:ext cx="3357586" cy="4643494"/>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36000" rIns="36000" bIns="36000" rtlCol="0" anchor="t" anchorCtr="0"/>
          <a:lstStyle/>
          <a:p>
            <a:pPr algn="ctr"/>
            <a:r>
              <a:rPr lang="en-AU" b="1" dirty="0" smtClean="0">
                <a:solidFill>
                  <a:schemeClr val="accent2"/>
                </a:solidFill>
                <a:latin typeface="Courier New" pitchFamily="49" charset="0"/>
                <a:cs typeface="Courier New" pitchFamily="49" charset="0"/>
              </a:rPr>
              <a:t>factor()</a:t>
            </a:r>
          </a:p>
          <a:p>
            <a:pPr algn="ctr"/>
            <a:r>
              <a:rPr lang="en-AU" sz="1200" dirty="0" smtClean="0">
                <a:solidFill>
                  <a:schemeClr val="accent2"/>
                </a:solidFill>
                <a:latin typeface="Courier New" pitchFamily="49" charset="0"/>
                <a:cs typeface="Courier New" pitchFamily="49" charset="0"/>
              </a:rPr>
              <a:t>identifier | </a:t>
            </a:r>
            <a:r>
              <a:rPr lang="en-AU" sz="1200" dirty="0" err="1" smtClean="0">
                <a:solidFill>
                  <a:schemeClr val="accent2"/>
                </a:solidFill>
                <a:latin typeface="Courier New" pitchFamily="49" charset="0"/>
                <a:cs typeface="Courier New" pitchFamily="49" charset="0"/>
              </a:rPr>
              <a:t>int_literal</a:t>
            </a:r>
            <a:r>
              <a:rPr lang="en-AU" sz="1200" dirty="0" smtClean="0">
                <a:solidFill>
                  <a:schemeClr val="accent2"/>
                </a:solidFill>
                <a:latin typeface="Courier New" pitchFamily="49" charset="0"/>
                <a:cs typeface="Courier New" pitchFamily="49" charset="0"/>
              </a:rPr>
              <a:t> | (&lt;</a:t>
            </a:r>
            <a:r>
              <a:rPr lang="en-AU" sz="1200" dirty="0" err="1" smtClean="0">
                <a:solidFill>
                  <a:schemeClr val="accent2"/>
                </a:solidFill>
                <a:latin typeface="Courier New" pitchFamily="49" charset="0"/>
                <a:cs typeface="Courier New" pitchFamily="49" charset="0"/>
              </a:rPr>
              <a:t>expr</a:t>
            </a:r>
            <a:r>
              <a:rPr lang="en-AU" sz="1200" dirty="0" smtClean="0">
                <a:solidFill>
                  <a:schemeClr val="accent2"/>
                </a:solidFill>
                <a:latin typeface="Courier New" pitchFamily="49" charset="0"/>
                <a:cs typeface="Courier New" pitchFamily="49" charset="0"/>
              </a:rPr>
              <a:t>&gt;)</a:t>
            </a:r>
          </a:p>
          <a:p>
            <a:pPr algn="ctr"/>
            <a:endParaRPr lang="en-AU" sz="1200" dirty="0" smtClean="0">
              <a:latin typeface="Courier New" pitchFamily="49" charset="0"/>
              <a:cs typeface="Courier New" pitchFamily="49" charset="0"/>
            </a:endParaRPr>
          </a:p>
          <a:p>
            <a:r>
              <a:rPr lang="en-AU" sz="1700" b="1" dirty="0" smtClean="0">
                <a:latin typeface="Courier New" pitchFamily="49" charset="0"/>
                <a:cs typeface="Courier New" pitchFamily="49" charset="0"/>
              </a:rPr>
              <a:t>IF (</a:t>
            </a:r>
            <a:r>
              <a:rPr lang="en-AU" sz="1700" dirty="0" smtClean="0">
                <a:latin typeface="Courier New" pitchFamily="49" charset="0"/>
                <a:cs typeface="Courier New" pitchFamily="49" charset="0"/>
              </a:rPr>
              <a:t>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IDENT</a:t>
            </a:r>
          </a:p>
          <a:p>
            <a:r>
              <a:rPr lang="en-AU" sz="1700" b="1" dirty="0" smtClean="0">
                <a:latin typeface="Courier New" pitchFamily="49" charset="0"/>
                <a:cs typeface="Courier New" pitchFamily="49" charset="0"/>
              </a:rPr>
              <a:t>    OR</a:t>
            </a:r>
            <a:r>
              <a:rPr lang="en-AU" sz="1700" dirty="0" smtClean="0">
                <a:latin typeface="Courier New" pitchFamily="49" charset="0"/>
                <a:cs typeface="Courier New" pitchFamily="49" charset="0"/>
              </a:rPr>
              <a:t> 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INT_LIT</a:t>
            </a:r>
            <a:r>
              <a:rPr lang="en-AU" sz="1700" b="1" dirty="0" smtClean="0">
                <a:latin typeface="Courier New" pitchFamily="49" charset="0"/>
                <a:cs typeface="Courier New" pitchFamily="49" charset="0"/>
              </a:rPr>
              <a:t>)</a:t>
            </a:r>
          </a:p>
          <a:p>
            <a:r>
              <a:rPr lang="en-AU" sz="1700" dirty="0" smtClean="0">
                <a:latin typeface="Courier New" pitchFamily="49" charset="0"/>
                <a:cs typeface="Courier New" pitchFamily="49" charset="0"/>
              </a:rPr>
              <a:t>  </a:t>
            </a:r>
            <a:r>
              <a:rPr lang="en-AU" sz="1600" dirty="0" err="1" smtClean="0">
                <a:latin typeface="Courier New" pitchFamily="49" charset="0"/>
                <a:cs typeface="Courier New" pitchFamily="49" charset="0"/>
              </a:rPr>
              <a:t>lex</a:t>
            </a:r>
            <a:r>
              <a:rPr lang="en-AU" sz="1700" dirty="0" smtClean="0">
                <a:latin typeface="Courier New" pitchFamily="49" charset="0"/>
                <a:cs typeface="Courier New" pitchFamily="49" charset="0"/>
              </a:rPr>
              <a:t>();</a:t>
            </a:r>
          </a:p>
          <a:p>
            <a:r>
              <a:rPr lang="en-AU" sz="1700" b="1" dirty="0" smtClean="0">
                <a:latin typeface="Courier New" pitchFamily="49" charset="0"/>
                <a:cs typeface="Courier New" pitchFamily="49" charset="0"/>
              </a:rPr>
              <a:t>ELSEIF (</a:t>
            </a:r>
            <a:r>
              <a:rPr lang="en-AU" sz="1700" dirty="0" smtClean="0">
                <a:latin typeface="Courier New" pitchFamily="49" charset="0"/>
                <a:cs typeface="Courier New" pitchFamily="49" charset="0"/>
              </a:rPr>
              <a:t>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L_PAREN</a:t>
            </a:r>
            <a:r>
              <a:rPr lang="en-AU" sz="1700" b="1" dirty="0" smtClean="0">
                <a:latin typeface="Courier New" pitchFamily="49" charset="0"/>
                <a:cs typeface="Courier New" pitchFamily="49" charset="0"/>
              </a:rPr>
              <a:t>)</a:t>
            </a:r>
          </a:p>
          <a:p>
            <a:r>
              <a:rPr lang="en-AU" sz="1700" b="1" dirty="0" smtClean="0">
                <a:latin typeface="Courier New" pitchFamily="49" charset="0"/>
                <a:cs typeface="Courier New" pitchFamily="49" charset="0"/>
              </a:rPr>
              <a:t>{</a:t>
            </a:r>
          </a:p>
          <a:p>
            <a:r>
              <a:rPr lang="en-AU" sz="1700" b="1" dirty="0" smtClean="0">
                <a:latin typeface="Courier New" pitchFamily="49" charset="0"/>
                <a:cs typeface="Courier New" pitchFamily="49" charset="0"/>
              </a:rPr>
              <a:t>  </a:t>
            </a:r>
            <a:r>
              <a:rPr lang="en-AU" sz="1600" dirty="0" err="1" smtClean="0">
                <a:latin typeface="Courier New" pitchFamily="49" charset="0"/>
                <a:cs typeface="Courier New" pitchFamily="49" charset="0"/>
              </a:rPr>
              <a:t>lex</a:t>
            </a:r>
            <a:r>
              <a:rPr lang="en-AU" sz="1700" dirty="0" smtClean="0">
                <a:latin typeface="Courier New" pitchFamily="49" charset="0"/>
                <a:cs typeface="Courier New" pitchFamily="49" charset="0"/>
              </a:rPr>
              <a:t>();</a:t>
            </a:r>
          </a:p>
          <a:p>
            <a:r>
              <a:rPr lang="en-AU" sz="1700" dirty="0" smtClean="0">
                <a:latin typeface="Courier New" pitchFamily="49" charset="0"/>
                <a:cs typeface="Courier New" pitchFamily="49" charset="0"/>
              </a:rPr>
              <a:t>  </a:t>
            </a:r>
            <a:r>
              <a:rPr lang="en-AU" sz="1700" dirty="0" err="1" smtClean="0">
                <a:latin typeface="Courier New" pitchFamily="49" charset="0"/>
                <a:cs typeface="Courier New" pitchFamily="49" charset="0"/>
              </a:rPr>
              <a:t>expr</a:t>
            </a:r>
            <a:r>
              <a:rPr lang="en-AU" sz="1700" dirty="0" smtClean="0">
                <a:latin typeface="Courier New" pitchFamily="49" charset="0"/>
                <a:cs typeface="Courier New" pitchFamily="49" charset="0"/>
              </a:rPr>
              <a:t>();</a:t>
            </a:r>
          </a:p>
          <a:p>
            <a:endParaRPr lang="en-AU" sz="1700" dirty="0" smtClean="0">
              <a:latin typeface="Courier New" pitchFamily="49" charset="0"/>
              <a:cs typeface="Courier New" pitchFamily="49" charset="0"/>
            </a:endParaRPr>
          </a:p>
          <a:p>
            <a:r>
              <a:rPr lang="en-AU" sz="1700" b="1" dirty="0" smtClean="0">
                <a:latin typeface="Courier New" pitchFamily="49" charset="0"/>
                <a:cs typeface="Courier New" pitchFamily="49" charset="0"/>
              </a:rPr>
              <a:t>  IF (</a:t>
            </a:r>
            <a:r>
              <a:rPr lang="en-AU" sz="1700" dirty="0" smtClean="0">
                <a:latin typeface="Courier New" pitchFamily="49" charset="0"/>
                <a:cs typeface="Courier New" pitchFamily="49" charset="0"/>
              </a:rPr>
              <a:t>token </a:t>
            </a:r>
            <a:r>
              <a:rPr lang="en-AU" sz="1700" b="1" dirty="0" smtClean="0">
                <a:latin typeface="Courier New" pitchFamily="49" charset="0"/>
                <a:cs typeface="Courier New" pitchFamily="49" charset="0"/>
              </a:rPr>
              <a:t>==</a:t>
            </a:r>
            <a:r>
              <a:rPr lang="en-AU" sz="1700" dirty="0" smtClean="0">
                <a:latin typeface="Courier New" pitchFamily="49" charset="0"/>
                <a:cs typeface="Courier New" pitchFamily="49" charset="0"/>
              </a:rPr>
              <a:t> R_PAREN</a:t>
            </a:r>
            <a:r>
              <a:rPr lang="en-AU" sz="1700" b="1" dirty="0" smtClean="0">
                <a:latin typeface="Courier New" pitchFamily="49" charset="0"/>
                <a:cs typeface="Courier New" pitchFamily="49" charset="0"/>
              </a:rPr>
              <a:t>)</a:t>
            </a:r>
          </a:p>
          <a:p>
            <a:r>
              <a:rPr lang="en-AU" sz="1700" dirty="0" smtClean="0">
                <a:latin typeface="Courier New" pitchFamily="49" charset="0"/>
                <a:cs typeface="Courier New" pitchFamily="49" charset="0"/>
              </a:rPr>
              <a:t>    </a:t>
            </a:r>
            <a:r>
              <a:rPr lang="en-AU" sz="1700" dirty="0" err="1" smtClean="0">
                <a:latin typeface="Courier New" pitchFamily="49" charset="0"/>
                <a:cs typeface="Courier New" pitchFamily="49" charset="0"/>
              </a:rPr>
              <a:t>lex</a:t>
            </a:r>
            <a:r>
              <a:rPr lang="en-AU" sz="1700" dirty="0" smtClean="0">
                <a:latin typeface="Courier New" pitchFamily="49" charset="0"/>
                <a:cs typeface="Courier New" pitchFamily="49" charset="0"/>
              </a:rPr>
              <a:t>();</a:t>
            </a:r>
          </a:p>
          <a:p>
            <a:r>
              <a:rPr lang="en-AU" sz="1700" b="1" dirty="0" smtClean="0">
                <a:latin typeface="Courier New" pitchFamily="49" charset="0"/>
                <a:cs typeface="Courier New" pitchFamily="49" charset="0"/>
              </a:rPr>
              <a:t>  ELSE</a:t>
            </a:r>
          </a:p>
          <a:p>
            <a:r>
              <a:rPr lang="en-AU" sz="1700" b="1" dirty="0" smtClean="0">
                <a:latin typeface="Courier New" pitchFamily="49" charset="0"/>
                <a:cs typeface="Courier New" pitchFamily="49" charset="0"/>
              </a:rPr>
              <a:t>    </a:t>
            </a:r>
            <a:r>
              <a:rPr lang="en-AU" sz="1700" dirty="0" smtClean="0">
                <a:latin typeface="Courier New" pitchFamily="49" charset="0"/>
                <a:cs typeface="Courier New" pitchFamily="49" charset="0"/>
              </a:rPr>
              <a:t>error();</a:t>
            </a:r>
          </a:p>
          <a:p>
            <a:r>
              <a:rPr lang="en-AU" sz="1700" b="1" dirty="0" smtClean="0">
                <a:latin typeface="Courier New" pitchFamily="49" charset="0"/>
                <a:cs typeface="Courier New" pitchFamily="49" charset="0"/>
              </a:rPr>
              <a:t>}</a:t>
            </a:r>
          </a:p>
          <a:p>
            <a:r>
              <a:rPr lang="en-AU" sz="1700" b="1" dirty="0" smtClean="0">
                <a:latin typeface="Courier New" pitchFamily="49" charset="0"/>
                <a:cs typeface="Courier New" pitchFamily="49" charset="0"/>
              </a:rPr>
              <a:t>ELSE</a:t>
            </a:r>
          </a:p>
          <a:p>
            <a:r>
              <a:rPr lang="en-AU" sz="1700" b="1" dirty="0" smtClean="0">
                <a:latin typeface="Courier New" pitchFamily="49" charset="0"/>
                <a:cs typeface="Courier New" pitchFamily="49" charset="0"/>
              </a:rPr>
              <a:t>    </a:t>
            </a:r>
            <a:r>
              <a:rPr lang="en-AU" sz="1700" dirty="0" smtClean="0">
                <a:latin typeface="Courier New" pitchFamily="49" charset="0"/>
                <a:cs typeface="Courier New" pitchFamily="49" charset="0"/>
              </a:rPr>
              <a:t>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2071678"/>
            <a:ext cx="4714908" cy="4357718"/>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a:t>
            </a:r>
            <a:r>
              <a:rPr lang="en-AU" b="1" dirty="0" smtClean="0">
                <a:solidFill>
                  <a:srgbClr val="006600"/>
                </a:solidFill>
                <a:latin typeface="Courier New" pitchFamily="49" charset="0"/>
                <a:cs typeface="Courier New" pitchFamily="49" charset="0"/>
              </a:rPr>
              <a:t> [1]</a:t>
            </a:r>
          </a:p>
        </p:txBody>
      </p:sp>
      <p:sp>
        <p:nvSpPr>
          <p:cNvPr id="43" name="Rectangle 42"/>
          <p:cNvSpPr/>
          <p:nvPr/>
        </p:nvSpPr>
        <p:spPr>
          <a:xfrm>
            <a:off x="357158" y="2071678"/>
            <a:ext cx="4714908" cy="4357718"/>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[1]</a:t>
            </a:r>
          </a:p>
        </p:txBody>
      </p:sp>
      <p:sp>
        <p:nvSpPr>
          <p:cNvPr id="22" name="Rectangle 21"/>
          <p:cNvSpPr/>
          <p:nvPr/>
        </p:nvSpPr>
        <p:spPr>
          <a:xfrm>
            <a:off x="5392129" y="2000240"/>
            <a:ext cx="2823209" cy="369332"/>
          </a:xfrm>
          <a:prstGeom prst="rect">
            <a:avLst/>
          </a:prstGeom>
        </p:spPr>
        <p:txBody>
          <a:bodyPr wrap="none">
            <a:spAutoFit/>
          </a:bodyPr>
          <a:lstStyle/>
          <a:p>
            <a:r>
              <a:rPr lang="en-AU" kern="0" dirty="0" smtClean="0">
                <a:solidFill>
                  <a:srgbClr val="000000"/>
                </a:solidFill>
                <a:ea typeface="ＭＳ Ｐゴシック" pitchFamily="-65" charset="-128"/>
              </a:rPr>
              <a:t>Start with a call to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3" name="Content Placeholder 2"/>
          <p:cNvSpPr>
            <a:spLocks noGrp="1"/>
          </p:cNvSpPr>
          <p:nvPr>
            <p:ph idx="1"/>
          </p:nvPr>
        </p:nvSpPr>
        <p:spPr>
          <a:xfrm>
            <a:off x="285720" y="1000109"/>
            <a:ext cx="8572560" cy="928693"/>
          </a:xfrm>
        </p:spPr>
        <p:txBody>
          <a:bodyPr/>
          <a:lstStyle/>
          <a:p>
            <a:pPr>
              <a:tabLst>
                <a:tab pos="1343025" algn="l"/>
              </a:tabLst>
            </a:pPr>
            <a:r>
              <a:rPr lang="en-AU" b="1" dirty="0" smtClean="0"/>
              <a:t>String: </a:t>
            </a:r>
            <a:r>
              <a:rPr lang="en-AU" dirty="0" smtClean="0"/>
              <a:t>	</a:t>
            </a:r>
            <a:endParaRPr lang="en-AU" b="1" dirty="0" smtClean="0">
              <a:latin typeface="Courier New" pitchFamily="49" charset="0"/>
              <a:cs typeface="Courier New" pitchFamily="49" charset="0"/>
            </a:endParaRPr>
          </a:p>
          <a:p>
            <a:pPr>
              <a:tabLst>
                <a:tab pos="1343025" algn="l"/>
              </a:tabLst>
            </a:pPr>
            <a:r>
              <a:rPr lang="en-AU" b="1" dirty="0" err="1" smtClean="0"/>
              <a:t>lex</a:t>
            </a:r>
            <a:r>
              <a:rPr lang="en-AU" b="1" dirty="0" smtClean="0"/>
              <a:t>():</a:t>
            </a:r>
            <a:r>
              <a:rPr lang="en-AU" dirty="0" smtClean="0"/>
              <a:t>	</a:t>
            </a:r>
            <a:endParaRPr lang="en-AU" b="1" dirty="0">
              <a:latin typeface="Courier New" pitchFamily="49" charset="0"/>
              <a:cs typeface="Courier New" pitchFamily="49" charset="0"/>
            </a:endParaRPr>
          </a:p>
        </p:txBody>
      </p:sp>
      <p:sp>
        <p:nvSpPr>
          <p:cNvPr id="7" name="Rectangle 6"/>
          <p:cNvSpPr/>
          <p:nvPr/>
        </p:nvSpPr>
        <p:spPr>
          <a:xfrm>
            <a:off x="1500166" y="1488032"/>
            <a:ext cx="1214446" cy="369332"/>
          </a:xfrm>
          <a:prstGeom prst="rect">
            <a:avLst/>
          </a:prstGeom>
        </p:spPr>
        <p:txBody>
          <a:bodyPr wrap="square">
            <a:spAutoFit/>
          </a:bodyPr>
          <a:lstStyle/>
          <a:p>
            <a:r>
              <a:rPr lang="en-AU" b="1" dirty="0" smtClean="0">
                <a:solidFill>
                  <a:srgbClr val="C00000"/>
                </a:solidFill>
                <a:latin typeface="Courier New" pitchFamily="49" charset="0"/>
                <a:cs typeface="Courier New" pitchFamily="49" charset="0"/>
              </a:rPr>
              <a:t>L_PAREN</a:t>
            </a:r>
            <a:endParaRPr lang="en-AU" dirty="0">
              <a:solidFill>
                <a:srgbClr val="C00000"/>
              </a:solidFill>
            </a:endParaRPr>
          </a:p>
        </p:txBody>
      </p:sp>
      <p:sp>
        <p:nvSpPr>
          <p:cNvPr id="8" name="Rectangle 7"/>
          <p:cNvSpPr/>
          <p:nvPr/>
        </p:nvSpPr>
        <p:spPr>
          <a:xfrm>
            <a:off x="2714612" y="1488032"/>
            <a:ext cx="928694" cy="369332"/>
          </a:xfrm>
          <a:prstGeom prst="rect">
            <a:avLst/>
          </a:prstGeom>
        </p:spPr>
        <p:txBody>
          <a:bodyPr wrap="square">
            <a:spAutoFit/>
          </a:bodyPr>
          <a:lstStyle/>
          <a:p>
            <a:r>
              <a:rPr lang="en-AU" b="1" dirty="0" smtClean="0">
                <a:solidFill>
                  <a:srgbClr val="C00000"/>
                </a:solidFill>
                <a:latin typeface="Courier New" pitchFamily="49" charset="0"/>
                <a:cs typeface="Courier New" pitchFamily="49" charset="0"/>
              </a:rPr>
              <a:t>IDENT</a:t>
            </a:r>
            <a:endParaRPr lang="en-AU" dirty="0">
              <a:solidFill>
                <a:srgbClr val="C00000"/>
              </a:solidFill>
            </a:endParaRPr>
          </a:p>
        </p:txBody>
      </p:sp>
      <p:sp>
        <p:nvSpPr>
          <p:cNvPr id="9" name="Rectangle 8"/>
          <p:cNvSpPr/>
          <p:nvPr/>
        </p:nvSpPr>
        <p:spPr>
          <a:xfrm>
            <a:off x="3714744" y="1488032"/>
            <a:ext cx="1071570" cy="369332"/>
          </a:xfrm>
          <a:prstGeom prst="rect">
            <a:avLst/>
          </a:prstGeom>
        </p:spPr>
        <p:txBody>
          <a:bodyPr wrap="square">
            <a:spAutoFit/>
          </a:bodyPr>
          <a:lstStyle/>
          <a:p>
            <a:r>
              <a:rPr lang="en-AU" b="1" dirty="0" smtClean="0">
                <a:solidFill>
                  <a:srgbClr val="C00000"/>
                </a:solidFill>
                <a:latin typeface="Courier New" pitchFamily="49" charset="0"/>
                <a:cs typeface="Courier New" pitchFamily="49" charset="0"/>
              </a:rPr>
              <a:t>ADD_OP</a:t>
            </a:r>
            <a:endParaRPr lang="en-AU" dirty="0">
              <a:solidFill>
                <a:srgbClr val="C00000"/>
              </a:solidFill>
            </a:endParaRPr>
          </a:p>
        </p:txBody>
      </p:sp>
      <p:sp>
        <p:nvSpPr>
          <p:cNvPr id="10" name="Rectangle 9"/>
          <p:cNvSpPr/>
          <p:nvPr/>
        </p:nvSpPr>
        <p:spPr>
          <a:xfrm>
            <a:off x="8143900" y="1488032"/>
            <a:ext cx="873957" cy="369332"/>
          </a:xfrm>
          <a:prstGeom prst="rect">
            <a:avLst/>
          </a:prstGeom>
        </p:spPr>
        <p:txBody>
          <a:bodyPr wrap="none">
            <a:spAutoFit/>
          </a:bodyPr>
          <a:lstStyle/>
          <a:p>
            <a:r>
              <a:rPr lang="en-AU" b="1" dirty="0" smtClean="0">
                <a:solidFill>
                  <a:srgbClr val="C00000"/>
                </a:solidFill>
                <a:latin typeface="Courier New" pitchFamily="49" charset="0"/>
                <a:cs typeface="Courier New" pitchFamily="49" charset="0"/>
              </a:rPr>
              <a:t>IDENT</a:t>
            </a:r>
            <a:endParaRPr lang="en-AU" dirty="0">
              <a:solidFill>
                <a:srgbClr val="C00000"/>
              </a:solidFill>
            </a:endParaRPr>
          </a:p>
        </p:txBody>
      </p:sp>
      <p:sp>
        <p:nvSpPr>
          <p:cNvPr id="11" name="Rectangle 10"/>
          <p:cNvSpPr/>
          <p:nvPr/>
        </p:nvSpPr>
        <p:spPr>
          <a:xfrm>
            <a:off x="4779648" y="1488032"/>
            <a:ext cx="1149674" cy="369332"/>
          </a:xfrm>
          <a:prstGeom prst="rect">
            <a:avLst/>
          </a:prstGeom>
        </p:spPr>
        <p:txBody>
          <a:bodyPr wrap="none">
            <a:spAutoFit/>
          </a:bodyPr>
          <a:lstStyle/>
          <a:p>
            <a:r>
              <a:rPr lang="en-AU" b="1" dirty="0" smtClean="0">
                <a:solidFill>
                  <a:srgbClr val="C00000"/>
                </a:solidFill>
                <a:latin typeface="Courier New" pitchFamily="49" charset="0"/>
                <a:cs typeface="Courier New" pitchFamily="49" charset="0"/>
              </a:rPr>
              <a:t>INT_LIT</a:t>
            </a:r>
            <a:endParaRPr lang="en-AU" dirty="0">
              <a:solidFill>
                <a:srgbClr val="C00000"/>
              </a:solidFill>
            </a:endParaRPr>
          </a:p>
        </p:txBody>
      </p:sp>
      <p:sp>
        <p:nvSpPr>
          <p:cNvPr id="12" name="Rectangle 11"/>
          <p:cNvSpPr/>
          <p:nvPr/>
        </p:nvSpPr>
        <p:spPr>
          <a:xfrm>
            <a:off x="6000760" y="1488032"/>
            <a:ext cx="1149674" cy="369332"/>
          </a:xfrm>
          <a:prstGeom prst="rect">
            <a:avLst/>
          </a:prstGeom>
        </p:spPr>
        <p:txBody>
          <a:bodyPr wrap="none">
            <a:spAutoFit/>
          </a:bodyPr>
          <a:lstStyle/>
          <a:p>
            <a:r>
              <a:rPr lang="en-AU" b="1" dirty="0" smtClean="0">
                <a:solidFill>
                  <a:srgbClr val="C00000"/>
                </a:solidFill>
                <a:latin typeface="Courier New" pitchFamily="49" charset="0"/>
                <a:cs typeface="Courier New" pitchFamily="49" charset="0"/>
              </a:rPr>
              <a:t>R_PAREN</a:t>
            </a:r>
            <a:endParaRPr lang="en-AU" dirty="0">
              <a:solidFill>
                <a:srgbClr val="C00000"/>
              </a:solidFill>
            </a:endParaRPr>
          </a:p>
        </p:txBody>
      </p:sp>
      <p:sp>
        <p:nvSpPr>
          <p:cNvPr id="13" name="Rectangle 12"/>
          <p:cNvSpPr/>
          <p:nvPr/>
        </p:nvSpPr>
        <p:spPr>
          <a:xfrm>
            <a:off x="7143768" y="1488032"/>
            <a:ext cx="1011815" cy="369332"/>
          </a:xfrm>
          <a:prstGeom prst="rect">
            <a:avLst/>
          </a:prstGeom>
        </p:spPr>
        <p:txBody>
          <a:bodyPr wrap="none">
            <a:spAutoFit/>
          </a:bodyPr>
          <a:lstStyle/>
          <a:p>
            <a:r>
              <a:rPr lang="en-AU" b="1" dirty="0" smtClean="0">
                <a:solidFill>
                  <a:srgbClr val="C00000"/>
                </a:solidFill>
                <a:latin typeface="Courier New" pitchFamily="49" charset="0"/>
                <a:cs typeface="Courier New" pitchFamily="49" charset="0"/>
              </a:rPr>
              <a:t>DIV_OP</a:t>
            </a:r>
            <a:endParaRPr lang="en-AU" dirty="0">
              <a:solidFill>
                <a:srgbClr val="C00000"/>
              </a:solidFill>
            </a:endParaRPr>
          </a:p>
        </p:txBody>
      </p:sp>
      <p:sp>
        <p:nvSpPr>
          <p:cNvPr id="14" name="Rectangle 13"/>
          <p:cNvSpPr/>
          <p:nvPr/>
        </p:nvSpPr>
        <p:spPr>
          <a:xfrm>
            <a:off x="1785918" y="967071"/>
            <a:ext cx="369012" cy="461665"/>
          </a:xfrm>
          <a:prstGeom prst="rect">
            <a:avLst/>
          </a:prstGeom>
        </p:spPr>
        <p:txBody>
          <a:bodyPr wrap="none">
            <a:spAutoFit/>
          </a:bodyPr>
          <a:lstStyle/>
          <a:p>
            <a:r>
              <a:rPr lang="en-AU" sz="2400" b="1" kern="0" dirty="0" smtClean="0">
                <a:solidFill>
                  <a:srgbClr val="000000"/>
                </a:solidFill>
                <a:latin typeface="Courier New" pitchFamily="49" charset="0"/>
                <a:ea typeface="ＭＳ Ｐゴシック" pitchFamily="-65" charset="-128"/>
                <a:cs typeface="Courier New" pitchFamily="49" charset="0"/>
              </a:rPr>
              <a:t>(</a:t>
            </a:r>
            <a:endParaRPr lang="en-AU" dirty="0"/>
          </a:p>
        </p:txBody>
      </p:sp>
      <p:sp>
        <p:nvSpPr>
          <p:cNvPr id="15" name="Rectangle 14"/>
          <p:cNvSpPr/>
          <p:nvPr/>
        </p:nvSpPr>
        <p:spPr>
          <a:xfrm>
            <a:off x="1963617" y="967071"/>
            <a:ext cx="737702" cy="461665"/>
          </a:xfrm>
          <a:prstGeom prst="rect">
            <a:avLst/>
          </a:prstGeom>
        </p:spPr>
        <p:txBody>
          <a:bodyPr wrap="none">
            <a:spAutoFit/>
          </a:bodyPr>
          <a:lstStyle/>
          <a:p>
            <a:r>
              <a:rPr lang="en-AU" sz="2400" b="1" kern="0" dirty="0" smtClean="0">
                <a:solidFill>
                  <a:srgbClr val="000000"/>
                </a:solidFill>
                <a:latin typeface="Courier New" pitchFamily="49" charset="0"/>
                <a:ea typeface="ＭＳ Ｐゴシック" pitchFamily="-65" charset="-128"/>
                <a:cs typeface="Courier New" pitchFamily="49" charset="0"/>
              </a:rPr>
              <a:t>sum</a:t>
            </a:r>
            <a:endParaRPr lang="en-AU" dirty="0"/>
          </a:p>
        </p:txBody>
      </p:sp>
      <p:sp>
        <p:nvSpPr>
          <p:cNvPr id="16" name="Rectangle 15"/>
          <p:cNvSpPr/>
          <p:nvPr/>
        </p:nvSpPr>
        <p:spPr>
          <a:xfrm>
            <a:off x="2774228" y="967071"/>
            <a:ext cx="369012" cy="461665"/>
          </a:xfrm>
          <a:prstGeom prst="rect">
            <a:avLst/>
          </a:prstGeom>
        </p:spPr>
        <p:txBody>
          <a:bodyPr wrap="none">
            <a:spAutoFit/>
          </a:bodyPr>
          <a:lstStyle/>
          <a:p>
            <a:r>
              <a:rPr lang="en-AU" sz="2400" b="1" kern="0" dirty="0" smtClean="0">
                <a:solidFill>
                  <a:srgbClr val="000000"/>
                </a:solidFill>
                <a:latin typeface="Courier New" pitchFamily="49" charset="0"/>
                <a:ea typeface="ＭＳ Ｐゴシック" pitchFamily="-65" charset="-128"/>
                <a:cs typeface="Courier New" pitchFamily="49" charset="0"/>
              </a:rPr>
              <a:t>+</a:t>
            </a:r>
            <a:endParaRPr lang="en-AU" dirty="0"/>
          </a:p>
        </p:txBody>
      </p:sp>
      <p:sp>
        <p:nvSpPr>
          <p:cNvPr id="17" name="Rectangle 16"/>
          <p:cNvSpPr/>
          <p:nvPr/>
        </p:nvSpPr>
        <p:spPr>
          <a:xfrm>
            <a:off x="3143240" y="967071"/>
            <a:ext cx="553357" cy="461665"/>
          </a:xfrm>
          <a:prstGeom prst="rect">
            <a:avLst/>
          </a:prstGeom>
        </p:spPr>
        <p:txBody>
          <a:bodyPr wrap="none">
            <a:spAutoFit/>
          </a:bodyPr>
          <a:lstStyle/>
          <a:p>
            <a:r>
              <a:rPr lang="en-AU" sz="2400" b="1" kern="0" dirty="0" smtClean="0">
                <a:solidFill>
                  <a:srgbClr val="000000"/>
                </a:solidFill>
                <a:latin typeface="Courier New" pitchFamily="49" charset="0"/>
                <a:ea typeface="ＭＳ Ｐゴシック" pitchFamily="-65" charset="-128"/>
                <a:cs typeface="Courier New" pitchFamily="49" charset="0"/>
              </a:rPr>
              <a:t>47</a:t>
            </a:r>
            <a:endParaRPr lang="en-AU" dirty="0"/>
          </a:p>
        </p:txBody>
      </p:sp>
      <p:sp>
        <p:nvSpPr>
          <p:cNvPr id="18" name="Rectangle 17"/>
          <p:cNvSpPr/>
          <p:nvPr/>
        </p:nvSpPr>
        <p:spPr>
          <a:xfrm>
            <a:off x="3500430" y="967071"/>
            <a:ext cx="369012" cy="461665"/>
          </a:xfrm>
          <a:prstGeom prst="rect">
            <a:avLst/>
          </a:prstGeom>
        </p:spPr>
        <p:txBody>
          <a:bodyPr wrap="none">
            <a:spAutoFit/>
          </a:bodyPr>
          <a:lstStyle/>
          <a:p>
            <a:r>
              <a:rPr lang="en-AU" sz="2400" b="1" kern="0" dirty="0" smtClean="0">
                <a:solidFill>
                  <a:srgbClr val="000000"/>
                </a:solidFill>
                <a:latin typeface="Courier New" pitchFamily="49" charset="0"/>
                <a:ea typeface="ＭＳ Ｐゴシック" pitchFamily="-65" charset="-128"/>
                <a:cs typeface="Courier New" pitchFamily="49" charset="0"/>
              </a:rPr>
              <a:t>)</a:t>
            </a:r>
            <a:endParaRPr lang="en-AU" dirty="0"/>
          </a:p>
        </p:txBody>
      </p:sp>
      <p:sp>
        <p:nvSpPr>
          <p:cNvPr id="19" name="Rectangle 18"/>
          <p:cNvSpPr/>
          <p:nvPr/>
        </p:nvSpPr>
        <p:spPr>
          <a:xfrm>
            <a:off x="3845798" y="967071"/>
            <a:ext cx="369012" cy="461665"/>
          </a:xfrm>
          <a:prstGeom prst="rect">
            <a:avLst/>
          </a:prstGeom>
        </p:spPr>
        <p:txBody>
          <a:bodyPr wrap="none">
            <a:spAutoFit/>
          </a:bodyPr>
          <a:lstStyle/>
          <a:p>
            <a:r>
              <a:rPr lang="en-AU" sz="2400" b="1" kern="0" dirty="0" smtClean="0">
                <a:solidFill>
                  <a:srgbClr val="000000"/>
                </a:solidFill>
                <a:latin typeface="Courier New" pitchFamily="49" charset="0"/>
                <a:ea typeface="ＭＳ Ｐゴシック" pitchFamily="-65" charset="-128"/>
                <a:cs typeface="Courier New" pitchFamily="49" charset="0"/>
              </a:rPr>
              <a:t>/</a:t>
            </a:r>
            <a:endParaRPr lang="en-AU" dirty="0"/>
          </a:p>
        </p:txBody>
      </p:sp>
      <p:sp>
        <p:nvSpPr>
          <p:cNvPr id="20" name="Rectangle 19"/>
          <p:cNvSpPr/>
          <p:nvPr/>
        </p:nvSpPr>
        <p:spPr>
          <a:xfrm>
            <a:off x="4214810" y="967071"/>
            <a:ext cx="1106393" cy="461665"/>
          </a:xfrm>
          <a:prstGeom prst="rect">
            <a:avLst/>
          </a:prstGeom>
        </p:spPr>
        <p:txBody>
          <a:bodyPr wrap="none">
            <a:spAutoFit/>
          </a:bodyPr>
          <a:lstStyle/>
          <a:p>
            <a:r>
              <a:rPr lang="en-AU" sz="2400" b="1" kern="0" dirty="0" smtClean="0">
                <a:solidFill>
                  <a:srgbClr val="000000"/>
                </a:solidFill>
                <a:latin typeface="Courier New" pitchFamily="49" charset="0"/>
                <a:ea typeface="ＭＳ Ｐゴシック" pitchFamily="-65" charset="-128"/>
                <a:cs typeface="Courier New" pitchFamily="49" charset="0"/>
              </a:rPr>
              <a:t>total</a:t>
            </a:r>
            <a:endParaRPr lang="en-AU" dirty="0"/>
          </a:p>
        </p:txBody>
      </p:sp>
      <p:sp>
        <p:nvSpPr>
          <p:cNvPr id="23" name="Rectangle 22"/>
          <p:cNvSpPr/>
          <p:nvPr/>
        </p:nvSpPr>
        <p:spPr>
          <a:xfrm>
            <a:off x="500034" y="2357430"/>
            <a:ext cx="4429156" cy="392909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term()</a:t>
            </a:r>
            <a:r>
              <a:rPr lang="en-AU" b="1" dirty="0" smtClean="0">
                <a:solidFill>
                  <a:srgbClr val="006600"/>
                </a:solidFill>
                <a:latin typeface="Courier New" pitchFamily="49" charset="0"/>
                <a:cs typeface="Courier New" pitchFamily="49" charset="0"/>
              </a:rPr>
              <a:t> [1]</a:t>
            </a:r>
          </a:p>
        </p:txBody>
      </p:sp>
      <p:sp>
        <p:nvSpPr>
          <p:cNvPr id="42" name="Rectangle 41"/>
          <p:cNvSpPr/>
          <p:nvPr/>
        </p:nvSpPr>
        <p:spPr>
          <a:xfrm>
            <a:off x="500034" y="2357430"/>
            <a:ext cx="4429156" cy="392909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term()</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[1]</a:t>
            </a:r>
          </a:p>
        </p:txBody>
      </p:sp>
      <p:sp>
        <p:nvSpPr>
          <p:cNvPr id="2" name="Title 1"/>
          <p:cNvSpPr>
            <a:spLocks noGrp="1"/>
          </p:cNvSpPr>
          <p:nvPr>
            <p:ph type="title"/>
          </p:nvPr>
        </p:nvSpPr>
        <p:spPr/>
        <p:txBody>
          <a:bodyPr/>
          <a:lstStyle/>
          <a:p>
            <a:r>
              <a:rPr lang="en-AU" dirty="0" smtClean="0"/>
              <a:t>Recursive-Descent Parsing Example</a:t>
            </a:r>
            <a:endParaRPr lang="en-AU" dirty="0"/>
          </a:p>
        </p:txBody>
      </p:sp>
      <p:sp>
        <p:nvSpPr>
          <p:cNvPr id="24" name="Rectangle 23"/>
          <p:cNvSpPr/>
          <p:nvPr/>
        </p:nvSpPr>
        <p:spPr>
          <a:xfrm>
            <a:off x="642910" y="2643182"/>
            <a:ext cx="4143404" cy="285752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[1]    </a:t>
            </a:r>
            <a:r>
              <a:rPr lang="en-AU" b="1" dirty="0" smtClean="0">
                <a:solidFill>
                  <a:srgbClr val="C00000"/>
                </a:solidFill>
                <a:latin typeface="Courier New" pitchFamily="49" charset="0"/>
                <a:cs typeface="Courier New" pitchFamily="49" charset="0"/>
              </a:rPr>
              <a:t>L_PAREN</a:t>
            </a: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sz="2000"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sz="1900" b="1" dirty="0" smtClean="0">
              <a:solidFill>
                <a:srgbClr val="C00000"/>
              </a:solidFill>
              <a:latin typeface="Courier New" pitchFamily="49" charset="0"/>
              <a:cs typeface="Courier New" pitchFamily="49" charset="0"/>
            </a:endParaRPr>
          </a:p>
          <a:p>
            <a:r>
              <a:rPr lang="en-AU" b="1" dirty="0" smtClean="0">
                <a:solidFill>
                  <a:srgbClr val="C00000"/>
                </a:solidFill>
                <a:latin typeface="Courier New" pitchFamily="49" charset="0"/>
                <a:cs typeface="Courier New" pitchFamily="49" charset="0"/>
              </a:rPr>
              <a:t>                </a:t>
            </a:r>
          </a:p>
        </p:txBody>
      </p:sp>
      <p:sp>
        <p:nvSpPr>
          <p:cNvPr id="35" name="Rectangle 34"/>
          <p:cNvSpPr/>
          <p:nvPr/>
        </p:nvSpPr>
        <p:spPr>
          <a:xfrm>
            <a:off x="642910" y="2643182"/>
            <a:ext cx="4143404" cy="285752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[1</a:t>
            </a:r>
            <a:r>
              <a:rPr lang="en-AU" b="1" smtClean="0">
                <a:solidFill>
                  <a:schemeClr val="tx1">
                    <a:lumMod val="50000"/>
                    <a:lumOff val="50000"/>
                  </a:schemeClr>
                </a:solidFill>
                <a:latin typeface="Courier New" pitchFamily="49" charset="0"/>
                <a:cs typeface="Courier New" pitchFamily="49" charset="0"/>
              </a:rPr>
              <a:t>]    </a:t>
            </a:r>
            <a:r>
              <a:rPr lang="en-AU" b="1" smtClean="0">
                <a:solidFill>
                  <a:srgbClr val="C00000"/>
                </a:solidFill>
                <a:latin typeface="Courier New" pitchFamily="49" charset="0"/>
                <a:cs typeface="Courier New" pitchFamily="49" charset="0"/>
              </a:rPr>
              <a:t>L_PAREN</a:t>
            </a:r>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sz="2000" b="1" dirty="0" smtClean="0">
              <a:solidFill>
                <a:srgbClr val="C00000"/>
              </a:solidFill>
              <a:latin typeface="Courier New" pitchFamily="49" charset="0"/>
              <a:cs typeface="Courier New" pitchFamily="49" charset="0"/>
            </a:endParaRPr>
          </a:p>
          <a:p>
            <a:endParaRPr lang="en-AU" b="1" dirty="0" smtClean="0">
              <a:solidFill>
                <a:srgbClr val="C00000"/>
              </a:solidFill>
              <a:latin typeface="Courier New" pitchFamily="49" charset="0"/>
              <a:cs typeface="Courier New" pitchFamily="49" charset="0"/>
            </a:endParaRPr>
          </a:p>
          <a:p>
            <a:endParaRPr lang="en-AU" sz="1900" b="1" dirty="0" smtClean="0">
              <a:solidFill>
                <a:srgbClr val="C00000"/>
              </a:solidFill>
              <a:latin typeface="Courier New" pitchFamily="49" charset="0"/>
              <a:cs typeface="Courier New" pitchFamily="49" charset="0"/>
            </a:endParaRPr>
          </a:p>
          <a:p>
            <a:r>
              <a:rPr lang="en-AU" b="1" dirty="0" smtClean="0">
                <a:solidFill>
                  <a:srgbClr val="C00000"/>
                </a:solidFill>
                <a:latin typeface="Courier New" pitchFamily="49" charset="0"/>
                <a:cs typeface="Courier New" pitchFamily="49" charset="0"/>
              </a:rPr>
              <a:t>                </a:t>
            </a:r>
          </a:p>
        </p:txBody>
      </p:sp>
      <p:sp>
        <p:nvSpPr>
          <p:cNvPr id="25" name="Rectangle 24"/>
          <p:cNvSpPr/>
          <p:nvPr/>
        </p:nvSpPr>
        <p:spPr>
          <a:xfrm>
            <a:off x="785786" y="2928934"/>
            <a:ext cx="3857652" cy="2214578"/>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a:t>
            </a:r>
            <a:r>
              <a:rPr lang="en-AU" b="1" dirty="0" smtClean="0">
                <a:solidFill>
                  <a:srgbClr val="006600"/>
                </a:solidFill>
                <a:latin typeface="Courier New" pitchFamily="49" charset="0"/>
                <a:cs typeface="Courier New" pitchFamily="49" charset="0"/>
              </a:rPr>
              <a:t> [2]</a:t>
            </a:r>
          </a:p>
          <a:p>
            <a:endParaRPr lang="en-AU" b="1" dirty="0" smtClean="0">
              <a:solidFill>
                <a:srgbClr val="006600"/>
              </a:solidFill>
              <a:latin typeface="Courier New" pitchFamily="49" charset="0"/>
              <a:cs typeface="Courier New" pitchFamily="49" charset="0"/>
            </a:endParaRPr>
          </a:p>
          <a:p>
            <a:endParaRPr lang="en-AU" sz="1400" b="1" dirty="0" smtClean="0">
              <a:solidFill>
                <a:srgbClr val="006600"/>
              </a:solidFill>
              <a:latin typeface="Courier New" pitchFamily="49" charset="0"/>
              <a:cs typeface="Courier New" pitchFamily="49" charset="0"/>
            </a:endParaRPr>
          </a:p>
          <a:p>
            <a:endParaRPr lang="en-AU" b="1" dirty="0" smtClean="0">
              <a:solidFill>
                <a:srgbClr val="006600"/>
              </a:solidFill>
              <a:latin typeface="Courier New" pitchFamily="49" charset="0"/>
              <a:cs typeface="Courier New" pitchFamily="49" charset="0"/>
            </a:endParaRPr>
          </a:p>
          <a:p>
            <a:r>
              <a:rPr lang="en-AU" b="1" dirty="0" smtClean="0">
                <a:solidFill>
                  <a:srgbClr val="006600"/>
                </a:solidFill>
                <a:latin typeface="Courier New" pitchFamily="49" charset="0"/>
                <a:cs typeface="Courier New" pitchFamily="49" charset="0"/>
              </a:rPr>
              <a:t>		</a:t>
            </a:r>
            <a:endParaRPr lang="en-AU" dirty="0" smtClean="0">
              <a:solidFill>
                <a:srgbClr val="C00000"/>
              </a:solidFill>
            </a:endParaRPr>
          </a:p>
        </p:txBody>
      </p:sp>
      <p:sp>
        <p:nvSpPr>
          <p:cNvPr id="26" name="Rectangle 25"/>
          <p:cNvSpPr/>
          <p:nvPr/>
        </p:nvSpPr>
        <p:spPr>
          <a:xfrm>
            <a:off x="928662" y="3214686"/>
            <a:ext cx="3571900" cy="71438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term()</a:t>
            </a:r>
            <a:r>
              <a:rPr lang="en-AU" b="1" dirty="0" smtClean="0">
                <a:solidFill>
                  <a:srgbClr val="006600"/>
                </a:solidFill>
                <a:latin typeface="Courier New" pitchFamily="49" charset="0"/>
                <a:cs typeface="Courier New" pitchFamily="49" charset="0"/>
              </a:rPr>
              <a:t> [2]</a:t>
            </a:r>
          </a:p>
        </p:txBody>
      </p:sp>
      <p:sp>
        <p:nvSpPr>
          <p:cNvPr id="34" name="Rectangle 33"/>
          <p:cNvSpPr/>
          <p:nvPr/>
        </p:nvSpPr>
        <p:spPr>
          <a:xfrm>
            <a:off x="785786" y="2928934"/>
            <a:ext cx="3857652" cy="2214578"/>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err="1" smtClean="0">
                <a:latin typeface="Courier New" pitchFamily="49" charset="0"/>
                <a:cs typeface="Courier New" pitchFamily="49" charset="0"/>
              </a:rPr>
              <a:t>expr</a:t>
            </a:r>
            <a:r>
              <a:rPr lang="en-AU" b="1" dirty="0" smtClean="0">
                <a:latin typeface="Courier New" pitchFamily="49" charset="0"/>
                <a:cs typeface="Courier New" pitchFamily="49" charset="0"/>
              </a:rPr>
              <a:t>()</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[2]</a:t>
            </a:r>
          </a:p>
          <a:p>
            <a:endParaRPr lang="en-AU" b="1" dirty="0" smtClean="0">
              <a:solidFill>
                <a:srgbClr val="006600"/>
              </a:solidFill>
              <a:latin typeface="Courier New" pitchFamily="49" charset="0"/>
              <a:cs typeface="Courier New" pitchFamily="49" charset="0"/>
            </a:endParaRPr>
          </a:p>
          <a:p>
            <a:endParaRPr lang="en-AU" sz="1400" b="1" dirty="0" smtClean="0">
              <a:solidFill>
                <a:srgbClr val="006600"/>
              </a:solidFill>
              <a:latin typeface="Courier New" pitchFamily="49" charset="0"/>
              <a:cs typeface="Courier New" pitchFamily="49" charset="0"/>
            </a:endParaRPr>
          </a:p>
          <a:p>
            <a:endParaRPr lang="en-AU" b="1" dirty="0" smtClean="0">
              <a:solidFill>
                <a:srgbClr val="006600"/>
              </a:solidFill>
              <a:latin typeface="Courier New" pitchFamily="49" charset="0"/>
              <a:cs typeface="Courier New" pitchFamily="49" charset="0"/>
            </a:endParaRPr>
          </a:p>
          <a:p>
            <a:r>
              <a:rPr lang="en-AU" b="1" dirty="0" smtClean="0">
                <a:solidFill>
                  <a:srgbClr val="006600"/>
                </a:solidFill>
                <a:latin typeface="Courier New" pitchFamily="49" charset="0"/>
                <a:cs typeface="Courier New" pitchFamily="49" charset="0"/>
              </a:rPr>
              <a:t>		</a:t>
            </a:r>
            <a:endParaRPr lang="en-AU" dirty="0" smtClean="0">
              <a:solidFill>
                <a:srgbClr val="C00000"/>
              </a:solidFill>
            </a:endParaRPr>
          </a:p>
        </p:txBody>
      </p:sp>
      <p:sp>
        <p:nvSpPr>
          <p:cNvPr id="29" name="Rectangle 28"/>
          <p:cNvSpPr/>
          <p:nvPr/>
        </p:nvSpPr>
        <p:spPr>
          <a:xfrm>
            <a:off x="928662" y="3214686"/>
            <a:ext cx="3571900" cy="71438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term()</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[2]</a:t>
            </a:r>
          </a:p>
        </p:txBody>
      </p:sp>
      <p:sp>
        <p:nvSpPr>
          <p:cNvPr id="27" name="Rectangle 26"/>
          <p:cNvSpPr/>
          <p:nvPr/>
        </p:nvSpPr>
        <p:spPr>
          <a:xfrm>
            <a:off x="1071538" y="3500438"/>
            <a:ext cx="3286148" cy="285752"/>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[2] </a:t>
            </a:r>
            <a:r>
              <a:rPr lang="en-AU" b="1" dirty="0" smtClean="0">
                <a:solidFill>
                  <a:srgbClr val="C00000"/>
                </a:solidFill>
                <a:latin typeface="Courier New" pitchFamily="49" charset="0"/>
                <a:cs typeface="Courier New" pitchFamily="49" charset="0"/>
              </a:rPr>
              <a:t>IDENT</a:t>
            </a:r>
          </a:p>
        </p:txBody>
      </p:sp>
      <p:sp>
        <p:nvSpPr>
          <p:cNvPr id="28" name="Rectangle 27"/>
          <p:cNvSpPr/>
          <p:nvPr/>
        </p:nvSpPr>
        <p:spPr>
          <a:xfrm>
            <a:off x="1071538" y="3500438"/>
            <a:ext cx="3286148" cy="285752"/>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[2] </a:t>
            </a:r>
            <a:r>
              <a:rPr lang="en-AU" b="1" dirty="0" smtClean="0">
                <a:solidFill>
                  <a:srgbClr val="C00000"/>
                </a:solidFill>
                <a:latin typeface="Courier New" pitchFamily="49" charset="0"/>
                <a:cs typeface="Courier New" pitchFamily="49" charset="0"/>
              </a:rPr>
              <a:t>IDENT</a:t>
            </a:r>
          </a:p>
        </p:txBody>
      </p:sp>
      <p:sp>
        <p:nvSpPr>
          <p:cNvPr id="30" name="Rectangle 29"/>
          <p:cNvSpPr/>
          <p:nvPr/>
        </p:nvSpPr>
        <p:spPr>
          <a:xfrm>
            <a:off x="928662" y="4286256"/>
            <a:ext cx="3571900" cy="71438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term()</a:t>
            </a:r>
            <a:r>
              <a:rPr lang="en-AU" b="1" dirty="0" smtClean="0">
                <a:solidFill>
                  <a:srgbClr val="006600"/>
                </a:solidFill>
                <a:latin typeface="Courier New" pitchFamily="49" charset="0"/>
                <a:cs typeface="Courier New" pitchFamily="49" charset="0"/>
              </a:rPr>
              <a:t> [3]</a:t>
            </a:r>
          </a:p>
        </p:txBody>
      </p:sp>
      <p:sp>
        <p:nvSpPr>
          <p:cNvPr id="32" name="Rectangle 31"/>
          <p:cNvSpPr/>
          <p:nvPr/>
        </p:nvSpPr>
        <p:spPr>
          <a:xfrm>
            <a:off x="928662" y="4286256"/>
            <a:ext cx="3571900" cy="714380"/>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term()</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[3]</a:t>
            </a:r>
          </a:p>
        </p:txBody>
      </p:sp>
      <p:sp>
        <p:nvSpPr>
          <p:cNvPr id="31" name="Rectangle 30"/>
          <p:cNvSpPr/>
          <p:nvPr/>
        </p:nvSpPr>
        <p:spPr>
          <a:xfrm>
            <a:off x="1071538" y="4572008"/>
            <a:ext cx="3286148" cy="285752"/>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[3] </a:t>
            </a:r>
            <a:r>
              <a:rPr lang="en-AU" b="1" dirty="0" smtClean="0">
                <a:solidFill>
                  <a:srgbClr val="C00000"/>
                </a:solidFill>
                <a:latin typeface="Courier New" pitchFamily="49" charset="0"/>
                <a:cs typeface="Courier New" pitchFamily="49" charset="0"/>
              </a:rPr>
              <a:t>INT_LIT</a:t>
            </a:r>
          </a:p>
          <a:p>
            <a:endParaRPr lang="en-AU" b="1" dirty="0" smtClean="0">
              <a:solidFill>
                <a:srgbClr val="C00000"/>
              </a:solidFill>
              <a:latin typeface="Courier New" pitchFamily="49" charset="0"/>
              <a:cs typeface="Courier New" pitchFamily="49" charset="0"/>
            </a:endParaRPr>
          </a:p>
        </p:txBody>
      </p:sp>
      <p:sp>
        <p:nvSpPr>
          <p:cNvPr id="33" name="Rectangle 32"/>
          <p:cNvSpPr/>
          <p:nvPr/>
        </p:nvSpPr>
        <p:spPr>
          <a:xfrm>
            <a:off x="1071538" y="4572008"/>
            <a:ext cx="3286148" cy="285752"/>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[3]</a:t>
            </a:r>
            <a:r>
              <a:rPr lang="en-AU" b="1" dirty="0" smtClean="0">
                <a:solidFill>
                  <a:srgbClr val="C00000"/>
                </a:solidFill>
                <a:latin typeface="Courier New" pitchFamily="49" charset="0"/>
                <a:cs typeface="Courier New" pitchFamily="49" charset="0"/>
              </a:rPr>
              <a:t> INT_LIT</a:t>
            </a:r>
          </a:p>
        </p:txBody>
      </p:sp>
      <p:sp>
        <p:nvSpPr>
          <p:cNvPr id="36" name="Rectangle 35"/>
          <p:cNvSpPr/>
          <p:nvPr/>
        </p:nvSpPr>
        <p:spPr>
          <a:xfrm>
            <a:off x="2857487" y="3929066"/>
            <a:ext cx="1367315" cy="369332"/>
          </a:xfrm>
          <a:prstGeom prst="rect">
            <a:avLst/>
          </a:prstGeom>
        </p:spPr>
        <p:txBody>
          <a:bodyPr wrap="square">
            <a:spAutoFit/>
          </a:bodyPr>
          <a:lstStyle/>
          <a:p>
            <a:r>
              <a:rPr lang="en-AU" b="1" dirty="0" smtClean="0">
                <a:solidFill>
                  <a:srgbClr val="C00000"/>
                </a:solidFill>
                <a:latin typeface="Courier New" pitchFamily="49" charset="0"/>
                <a:cs typeface="Courier New" pitchFamily="49" charset="0"/>
              </a:rPr>
              <a:t>ADD_OP</a:t>
            </a:r>
            <a:endParaRPr lang="en-AU" dirty="0">
              <a:solidFill>
                <a:srgbClr val="C00000"/>
              </a:solidFill>
            </a:endParaRPr>
          </a:p>
        </p:txBody>
      </p:sp>
      <p:sp>
        <p:nvSpPr>
          <p:cNvPr id="38" name="Rectangle 37"/>
          <p:cNvSpPr/>
          <p:nvPr/>
        </p:nvSpPr>
        <p:spPr>
          <a:xfrm>
            <a:off x="2786049" y="5143512"/>
            <a:ext cx="1349617" cy="369332"/>
          </a:xfrm>
          <a:prstGeom prst="rect">
            <a:avLst/>
          </a:prstGeom>
        </p:spPr>
        <p:txBody>
          <a:bodyPr wrap="square">
            <a:spAutoFit/>
          </a:bodyPr>
          <a:lstStyle/>
          <a:p>
            <a:r>
              <a:rPr lang="en-AU" b="1" dirty="0" smtClean="0">
                <a:solidFill>
                  <a:srgbClr val="C00000"/>
                </a:solidFill>
                <a:latin typeface="Courier New" pitchFamily="49" charset="0"/>
                <a:cs typeface="Courier New" pitchFamily="49" charset="0"/>
              </a:rPr>
              <a:t>R_PAREN</a:t>
            </a:r>
            <a:endParaRPr lang="en-AU" dirty="0">
              <a:solidFill>
                <a:srgbClr val="C00000"/>
              </a:solidFill>
            </a:endParaRPr>
          </a:p>
        </p:txBody>
      </p:sp>
      <p:sp>
        <p:nvSpPr>
          <p:cNvPr id="39" name="Rectangle 38"/>
          <p:cNvSpPr/>
          <p:nvPr/>
        </p:nvSpPr>
        <p:spPr>
          <a:xfrm>
            <a:off x="2786050" y="5500702"/>
            <a:ext cx="1275767" cy="369332"/>
          </a:xfrm>
          <a:prstGeom prst="rect">
            <a:avLst/>
          </a:prstGeom>
        </p:spPr>
        <p:txBody>
          <a:bodyPr wrap="square">
            <a:spAutoFit/>
          </a:bodyPr>
          <a:lstStyle/>
          <a:p>
            <a:r>
              <a:rPr lang="en-AU" b="1" dirty="0" smtClean="0">
                <a:solidFill>
                  <a:srgbClr val="C00000"/>
                </a:solidFill>
                <a:latin typeface="Courier New" pitchFamily="49" charset="0"/>
                <a:cs typeface="Courier New" pitchFamily="49" charset="0"/>
              </a:rPr>
              <a:t>DIV_OP</a:t>
            </a:r>
            <a:endParaRPr lang="en-AU" dirty="0">
              <a:solidFill>
                <a:srgbClr val="C00000"/>
              </a:solidFill>
            </a:endParaRPr>
          </a:p>
        </p:txBody>
      </p:sp>
      <p:sp>
        <p:nvSpPr>
          <p:cNvPr id="40" name="Rectangle 39"/>
          <p:cNvSpPr/>
          <p:nvPr/>
        </p:nvSpPr>
        <p:spPr>
          <a:xfrm>
            <a:off x="642910" y="5857892"/>
            <a:ext cx="4143404" cy="285752"/>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[4]    </a:t>
            </a:r>
            <a:r>
              <a:rPr lang="en-AU" b="1" dirty="0" smtClean="0">
                <a:solidFill>
                  <a:srgbClr val="C00000"/>
                </a:solidFill>
                <a:latin typeface="Courier New" pitchFamily="49" charset="0"/>
                <a:cs typeface="Courier New" pitchFamily="49" charset="0"/>
              </a:rPr>
              <a:t>IDENT</a:t>
            </a:r>
          </a:p>
          <a:p>
            <a:endParaRPr lang="en-AU" b="1" dirty="0" smtClean="0">
              <a:solidFill>
                <a:srgbClr val="C00000"/>
              </a:solidFill>
              <a:latin typeface="Courier New" pitchFamily="49" charset="0"/>
              <a:cs typeface="Courier New" pitchFamily="49" charset="0"/>
            </a:endParaRPr>
          </a:p>
        </p:txBody>
      </p:sp>
      <p:sp>
        <p:nvSpPr>
          <p:cNvPr id="41" name="Rectangle 40"/>
          <p:cNvSpPr/>
          <p:nvPr/>
        </p:nvSpPr>
        <p:spPr>
          <a:xfrm>
            <a:off x="642910" y="5857892"/>
            <a:ext cx="4143404" cy="285752"/>
          </a:xfrm>
          <a:prstGeom prst="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lIns="36000" tIns="0" rIns="36000" bIns="0" rtlCol="0" anchor="t" anchorCtr="0"/>
          <a:lstStyle/>
          <a:p>
            <a:r>
              <a:rPr lang="en-AU" b="1" dirty="0" smtClean="0">
                <a:latin typeface="Courier New" pitchFamily="49" charset="0"/>
                <a:cs typeface="Courier New" pitchFamily="49" charset="0"/>
              </a:rPr>
              <a:t>factor()</a:t>
            </a:r>
            <a:r>
              <a:rPr lang="en-AU" b="1" dirty="0" smtClean="0">
                <a:solidFill>
                  <a:srgbClr val="006600"/>
                </a:solidFill>
                <a:latin typeface="Courier New" pitchFamily="49" charset="0"/>
                <a:cs typeface="Courier New" pitchFamily="49" charset="0"/>
              </a:rPr>
              <a:t> </a:t>
            </a:r>
            <a:r>
              <a:rPr lang="en-AU" b="1" dirty="0" smtClean="0">
                <a:solidFill>
                  <a:schemeClr val="tx1">
                    <a:lumMod val="50000"/>
                    <a:lumOff val="50000"/>
                  </a:schemeClr>
                </a:solidFill>
                <a:latin typeface="Courier New" pitchFamily="49" charset="0"/>
                <a:cs typeface="Courier New" pitchFamily="49" charset="0"/>
              </a:rPr>
              <a:t>[4]</a:t>
            </a:r>
            <a:r>
              <a:rPr lang="en-AU" b="1" dirty="0" smtClean="0">
                <a:solidFill>
                  <a:srgbClr val="C00000"/>
                </a:solidFill>
                <a:latin typeface="Courier New" pitchFamily="49" charset="0"/>
                <a:cs typeface="Courier New" pitchFamily="49" charset="0"/>
              </a:rPr>
              <a:t>    IDENT</a:t>
            </a:r>
          </a:p>
        </p:txBody>
      </p:sp>
      <p:sp>
        <p:nvSpPr>
          <p:cNvPr id="44" name="Rectangle 43"/>
          <p:cNvSpPr/>
          <p:nvPr/>
        </p:nvSpPr>
        <p:spPr>
          <a:xfrm>
            <a:off x="5429256" y="2631040"/>
            <a:ext cx="3477234" cy="369332"/>
          </a:xfrm>
          <a:prstGeom prst="rect">
            <a:avLst/>
          </a:prstGeom>
        </p:spPr>
        <p:txBody>
          <a:bodyPr wrap="none">
            <a:spAutoFit/>
          </a:bodyPr>
          <a:lstStyle/>
          <a:p>
            <a:r>
              <a:rPr lang="en-AU" kern="0" dirty="0" smtClean="0">
                <a:solidFill>
                  <a:srgbClr val="000000"/>
                </a:solidFill>
                <a:ea typeface="ＭＳ Ｐゴシック" pitchFamily="-65" charset="-128"/>
              </a:rPr>
              <a:t>L_PAREN matched, call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45" name="Rectangle 44"/>
          <p:cNvSpPr/>
          <p:nvPr/>
        </p:nvSpPr>
        <p:spPr>
          <a:xfrm>
            <a:off x="5429256" y="3488296"/>
            <a:ext cx="3118161" cy="369332"/>
          </a:xfrm>
          <a:prstGeom prst="rect">
            <a:avLst/>
          </a:prstGeom>
        </p:spPr>
        <p:txBody>
          <a:bodyPr wrap="none">
            <a:spAutoFit/>
          </a:bodyPr>
          <a:lstStyle/>
          <a:p>
            <a:r>
              <a:rPr lang="en-AU" kern="0" dirty="0" smtClean="0">
                <a:solidFill>
                  <a:srgbClr val="000000"/>
                </a:solidFill>
                <a:ea typeface="ＭＳ Ｐゴシック" pitchFamily="-65" charset="-128"/>
              </a:rPr>
              <a:t>IDENT matched, call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46" name="Rectangle 45"/>
          <p:cNvSpPr/>
          <p:nvPr/>
        </p:nvSpPr>
        <p:spPr>
          <a:xfrm>
            <a:off x="5429256" y="3929066"/>
            <a:ext cx="3374642" cy="369332"/>
          </a:xfrm>
          <a:prstGeom prst="rect">
            <a:avLst/>
          </a:prstGeom>
        </p:spPr>
        <p:txBody>
          <a:bodyPr wrap="none">
            <a:spAutoFit/>
          </a:bodyPr>
          <a:lstStyle/>
          <a:p>
            <a:r>
              <a:rPr lang="en-AU" kern="0" dirty="0" smtClean="0">
                <a:solidFill>
                  <a:srgbClr val="000000"/>
                </a:solidFill>
                <a:ea typeface="ＭＳ Ｐゴシック" pitchFamily="-65" charset="-128"/>
              </a:rPr>
              <a:t>ADD_OP matched, call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47" name="Rectangle 46"/>
          <p:cNvSpPr/>
          <p:nvPr/>
        </p:nvSpPr>
        <p:spPr>
          <a:xfrm>
            <a:off x="5456178" y="4559866"/>
            <a:ext cx="3259226" cy="369332"/>
          </a:xfrm>
          <a:prstGeom prst="rect">
            <a:avLst/>
          </a:prstGeom>
        </p:spPr>
        <p:txBody>
          <a:bodyPr wrap="none">
            <a:spAutoFit/>
          </a:bodyPr>
          <a:lstStyle/>
          <a:p>
            <a:r>
              <a:rPr lang="en-AU" kern="0" dirty="0" smtClean="0">
                <a:solidFill>
                  <a:srgbClr val="000000"/>
                </a:solidFill>
                <a:ea typeface="ＭＳ Ｐゴシック" pitchFamily="-65" charset="-128"/>
              </a:rPr>
              <a:t>INT_LIT matched, call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48" name="Rectangle 47"/>
          <p:cNvSpPr/>
          <p:nvPr/>
        </p:nvSpPr>
        <p:spPr>
          <a:xfrm>
            <a:off x="5429256" y="5143512"/>
            <a:ext cx="3515706" cy="369332"/>
          </a:xfrm>
          <a:prstGeom prst="rect">
            <a:avLst/>
          </a:prstGeom>
        </p:spPr>
        <p:txBody>
          <a:bodyPr wrap="none">
            <a:spAutoFit/>
          </a:bodyPr>
          <a:lstStyle/>
          <a:p>
            <a:r>
              <a:rPr lang="en-AU" kern="0" dirty="0" smtClean="0">
                <a:solidFill>
                  <a:srgbClr val="000000"/>
                </a:solidFill>
                <a:ea typeface="ＭＳ Ｐゴシック" pitchFamily="-65" charset="-128"/>
              </a:rPr>
              <a:t>R_PAREN matched, call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49" name="Rectangle 48"/>
          <p:cNvSpPr/>
          <p:nvPr/>
        </p:nvSpPr>
        <p:spPr>
          <a:xfrm>
            <a:off x="5429256" y="5500702"/>
            <a:ext cx="3272050" cy="369332"/>
          </a:xfrm>
          <a:prstGeom prst="rect">
            <a:avLst/>
          </a:prstGeom>
        </p:spPr>
        <p:txBody>
          <a:bodyPr wrap="none">
            <a:spAutoFit/>
          </a:bodyPr>
          <a:lstStyle/>
          <a:p>
            <a:r>
              <a:rPr lang="en-AU" kern="0" dirty="0" smtClean="0">
                <a:solidFill>
                  <a:srgbClr val="000000"/>
                </a:solidFill>
                <a:ea typeface="ＭＳ Ｐゴシック" pitchFamily="-65" charset="-128"/>
              </a:rPr>
              <a:t>DIV_OP matched, call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50" name="Rectangle 49"/>
          <p:cNvSpPr/>
          <p:nvPr/>
        </p:nvSpPr>
        <p:spPr>
          <a:xfrm>
            <a:off x="5429256" y="5845750"/>
            <a:ext cx="3118161" cy="369332"/>
          </a:xfrm>
          <a:prstGeom prst="rect">
            <a:avLst/>
          </a:prstGeom>
        </p:spPr>
        <p:txBody>
          <a:bodyPr wrap="none">
            <a:spAutoFit/>
          </a:bodyPr>
          <a:lstStyle/>
          <a:p>
            <a:r>
              <a:rPr lang="en-AU" kern="0" dirty="0" smtClean="0">
                <a:solidFill>
                  <a:srgbClr val="000000"/>
                </a:solidFill>
                <a:ea typeface="ＭＳ Ｐゴシック" pitchFamily="-65" charset="-128"/>
              </a:rPr>
              <a:t>IDENT matched, call </a:t>
            </a:r>
            <a:r>
              <a:rPr lang="en-AU" b="1" kern="0" dirty="0" err="1" smtClean="0">
                <a:solidFill>
                  <a:srgbClr val="000000"/>
                </a:solidFill>
                <a:latin typeface="Courier New" pitchFamily="49" charset="0"/>
                <a:ea typeface="ＭＳ Ｐゴシック" pitchFamily="-65" charset="-128"/>
                <a:cs typeface="Courier New" pitchFamily="49" charset="0"/>
              </a:rPr>
              <a:t>lex</a:t>
            </a:r>
            <a:r>
              <a:rPr lang="en-AU" b="1" kern="0" dirty="0" smtClean="0">
                <a:solidFill>
                  <a:srgbClr val="000000"/>
                </a:solidFill>
                <a:latin typeface="Courier New" pitchFamily="49" charset="0"/>
                <a:ea typeface="ＭＳ Ｐゴシック" pitchFamily="-65" charset="-128"/>
                <a:cs typeface="Courier New" pitchFamily="49" charset="0"/>
              </a:rPr>
              <a:t>()</a:t>
            </a:r>
            <a:r>
              <a:rPr lang="en-AU" kern="0" dirty="0" smtClean="0">
                <a:solidFill>
                  <a:srgbClr val="000000"/>
                </a:solidFill>
                <a:ea typeface="ＭＳ Ｐゴシック" pitchFamily="-65" charset="-128"/>
              </a:rPr>
              <a:t>!</a:t>
            </a:r>
            <a:endParaRPr lang="en-AU" sz="1400" b="1" dirty="0">
              <a:latin typeface="Courier New" pitchFamily="49" charset="0"/>
              <a:cs typeface="Courier New" pitchFamily="49" charset="0"/>
            </a:endParaRPr>
          </a:p>
        </p:txBody>
      </p:sp>
      <p:sp>
        <p:nvSpPr>
          <p:cNvPr id="51" name="Rectangle 50"/>
          <p:cNvSpPr/>
          <p:nvPr/>
        </p:nvSpPr>
        <p:spPr>
          <a:xfrm>
            <a:off x="5429256" y="6417254"/>
            <a:ext cx="3762568" cy="369332"/>
          </a:xfrm>
          <a:prstGeom prst="rect">
            <a:avLst/>
          </a:prstGeom>
        </p:spPr>
        <p:txBody>
          <a:bodyPr wrap="none">
            <a:spAutoFit/>
          </a:bodyPr>
          <a:lstStyle/>
          <a:p>
            <a:r>
              <a:rPr lang="en-AU" kern="0" dirty="0" smtClean="0">
                <a:solidFill>
                  <a:srgbClr val="000000"/>
                </a:solidFill>
                <a:ea typeface="ＭＳ Ｐゴシック" pitchFamily="-65" charset="-128"/>
              </a:rPr>
              <a:t>No more tokens, parsing complete!</a:t>
            </a:r>
            <a:endParaRPr lang="en-AU" sz="1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72222E-6 4.42183E-6 L 0.09532 4.42183E-6 " pathEditMode="relative" rAng="0" ptsTypes="AA">
                                      <p:cBhvr>
                                        <p:cTn id="6" dur="1000" fill="hold"/>
                                        <p:tgtEl>
                                          <p:spTgt spid="15"/>
                                        </p:tgtEl>
                                        <p:attrNameLst>
                                          <p:attrName>ppt_x</p:attrName>
                                          <p:attrName>ppt_y</p:attrName>
                                        </p:attrNameLst>
                                      </p:cBhvr>
                                      <p:rCtr x="48" y="0"/>
                                    </p:animMotion>
                                  </p:childTnLst>
                                </p:cTn>
                              </p:par>
                              <p:par>
                                <p:cTn id="7" presetID="63" presetClass="path" presetSubtype="0" accel="50000" decel="50000" fill="hold" grpId="0" nodeType="withEffect">
                                  <p:stCondLst>
                                    <p:cond delay="0"/>
                                  </p:stCondLst>
                                  <p:childTnLst>
                                    <p:animMotion origin="layout" path="M -1.11111E-6 2.96296E-6 L 0.14497 2.96296E-6 " pathEditMode="relative" rAng="0" ptsTypes="AA">
                                      <p:cBhvr>
                                        <p:cTn id="8" dur="1000" fill="hold"/>
                                        <p:tgtEl>
                                          <p:spTgt spid="16"/>
                                        </p:tgtEl>
                                        <p:attrNameLst>
                                          <p:attrName>ppt_x</p:attrName>
                                          <p:attrName>ppt_y</p:attrName>
                                        </p:attrNameLst>
                                      </p:cBhvr>
                                      <p:rCtr x="72" y="0"/>
                                    </p:animMotion>
                                  </p:childTnLst>
                                </p:cTn>
                              </p:par>
                              <p:par>
                                <p:cTn id="9" presetID="63" presetClass="path" presetSubtype="0" accel="50000" decel="50000" fill="hold" grpId="0" nodeType="withEffect">
                                  <p:stCondLst>
                                    <p:cond delay="0"/>
                                  </p:stCondLst>
                                  <p:childTnLst>
                                    <p:animMotion origin="layout" path="M 1.66667E-6 2.96296E-6 L 0.21267 2.96296E-6 " pathEditMode="relative" rAng="0" ptsTypes="AA">
                                      <p:cBhvr>
                                        <p:cTn id="10" dur="1000" fill="hold"/>
                                        <p:tgtEl>
                                          <p:spTgt spid="17"/>
                                        </p:tgtEl>
                                        <p:attrNameLst>
                                          <p:attrName>ppt_x</p:attrName>
                                          <p:attrName>ppt_y</p:attrName>
                                        </p:attrNameLst>
                                      </p:cBhvr>
                                      <p:rCtr x="106" y="0"/>
                                    </p:animMotion>
                                  </p:childTnLst>
                                </p:cTn>
                              </p:par>
                              <p:par>
                                <p:cTn id="11" presetID="63" presetClass="path" presetSubtype="0" accel="50000" decel="50000" fill="hold" grpId="0" nodeType="withEffect">
                                  <p:stCondLst>
                                    <p:cond delay="0"/>
                                  </p:stCondLst>
                                  <p:childTnLst>
                                    <p:animMotion origin="layout" path="M -1.38889E-6 2.96296E-6 L 0.31754 2.96296E-6 " pathEditMode="relative" rAng="0" ptsTypes="AA">
                                      <p:cBhvr>
                                        <p:cTn id="12" dur="1000" fill="hold"/>
                                        <p:tgtEl>
                                          <p:spTgt spid="18"/>
                                        </p:tgtEl>
                                        <p:attrNameLst>
                                          <p:attrName>ppt_x</p:attrName>
                                          <p:attrName>ppt_y</p:attrName>
                                        </p:attrNameLst>
                                      </p:cBhvr>
                                      <p:rCtr x="159" y="0"/>
                                    </p:animMotion>
                                  </p:childTnLst>
                                </p:cTn>
                              </p:par>
                              <p:par>
                                <p:cTn id="13" presetID="63" presetClass="path" presetSubtype="0" accel="50000" decel="50000" fill="hold" grpId="0" nodeType="withEffect">
                                  <p:stCondLst>
                                    <p:cond delay="0"/>
                                  </p:stCondLst>
                                  <p:childTnLst>
                                    <p:animMotion origin="layout" path="M 1.38889E-6 2.96296E-6 L 0.38212 2.96296E-6 " pathEditMode="relative" rAng="0" ptsTypes="AA">
                                      <p:cBhvr>
                                        <p:cTn id="14" dur="1000" fill="hold"/>
                                        <p:tgtEl>
                                          <p:spTgt spid="19"/>
                                        </p:tgtEl>
                                        <p:attrNameLst>
                                          <p:attrName>ppt_x</p:attrName>
                                          <p:attrName>ppt_y</p:attrName>
                                        </p:attrNameLst>
                                      </p:cBhvr>
                                      <p:rCtr x="191" y="0"/>
                                    </p:animMotion>
                                  </p:childTnLst>
                                </p:cTn>
                              </p:par>
                              <p:par>
                                <p:cTn id="15" presetID="63" presetClass="path" presetSubtype="0" accel="50000" decel="50000" fill="hold" grpId="0" nodeType="withEffect">
                                  <p:stCondLst>
                                    <p:cond delay="0"/>
                                  </p:stCondLst>
                                  <p:childTnLst>
                                    <p:animMotion origin="layout" path="M -4.16667E-6 2.96296E-6 L 0.41181 2.96296E-6 " pathEditMode="relative" rAng="0" ptsTypes="AA">
                                      <p:cBhvr>
                                        <p:cTn id="16" dur="1000" fill="hold"/>
                                        <p:tgtEl>
                                          <p:spTgt spid="20"/>
                                        </p:tgtEl>
                                        <p:attrNameLst>
                                          <p:attrName>ppt_x</p:attrName>
                                          <p:attrName>ppt_y</p:attrName>
                                        </p:attrNameLst>
                                      </p:cBhvr>
                                      <p:rCtr x="206" y="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1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3"/>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0"/>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10"/>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3" grpId="0" animBg="1"/>
      <p:bldP spid="22" grpId="0"/>
      <p:bldP spid="7" grpId="0" build="allAtOnce"/>
      <p:bldP spid="8" grpId="0"/>
      <p:bldP spid="8" grpId="1"/>
      <p:bldP spid="9" grpId="0"/>
      <p:bldP spid="9" grpId="1"/>
      <p:bldP spid="10" grpId="0"/>
      <p:bldP spid="10" grpId="1"/>
      <p:bldP spid="11" grpId="0"/>
      <p:bldP spid="11" grpId="1"/>
      <p:bldP spid="12" grpId="0"/>
      <p:bldP spid="12" grpId="1"/>
      <p:bldP spid="13" grpId="0"/>
      <p:bldP spid="13" grpId="1"/>
      <p:bldP spid="15" grpId="0"/>
      <p:bldP spid="16" grpId="0"/>
      <p:bldP spid="17" grpId="0"/>
      <p:bldP spid="18" grpId="0"/>
      <p:bldP spid="19" grpId="0"/>
      <p:bldP spid="20" grpId="0"/>
      <p:bldP spid="23" grpId="0" animBg="1"/>
      <p:bldP spid="42" grpId="0" animBg="1"/>
      <p:bldP spid="24" grpId="0" uiExpand="1" build="allAtOnce" animBg="1"/>
      <p:bldP spid="35" grpId="0" animBg="1"/>
      <p:bldP spid="25" grpId="0" animBg="1"/>
      <p:bldP spid="26" grpId="0" animBg="1"/>
      <p:bldP spid="34" grpId="0" animBg="1"/>
      <p:bldP spid="29" grpId="0" animBg="1"/>
      <p:bldP spid="27" grpId="0" animBg="1"/>
      <p:bldP spid="28" grpId="0" animBg="1"/>
      <p:bldP spid="30" grpId="0" animBg="1"/>
      <p:bldP spid="32" grpId="0" animBg="1"/>
      <p:bldP spid="31" grpId="0" animBg="1"/>
      <p:bldP spid="33" grpId="0" animBg="1"/>
      <p:bldP spid="36" grpId="0"/>
      <p:bldP spid="38" grpId="0"/>
      <p:bldP spid="39" grpId="0"/>
      <p:bldP spid="40" grpId="0" animBg="1"/>
      <p:bldP spid="41" grpId="0" animBg="1"/>
      <p:bldP spid="44" grpId="0"/>
      <p:bldP spid="45" grpId="0"/>
      <p:bldP spid="46" grpId="0"/>
      <p:bldP spid="47" grpId="0"/>
      <p:bldP spid="48" grpId="0"/>
      <p:bldP spid="49" grpId="0"/>
      <p:bldP spid="50"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Recursive-Descent Parsing Example</a:t>
            </a:r>
            <a:endParaRPr lang="en-AU" dirty="0"/>
          </a:p>
        </p:txBody>
      </p:sp>
      <p:sp>
        <p:nvSpPr>
          <p:cNvPr id="4" name="Content Placeholder 2"/>
          <p:cNvSpPr txBox="1">
            <a:spLocks/>
          </p:cNvSpPr>
          <p:nvPr/>
        </p:nvSpPr>
        <p:spPr bwMode="auto">
          <a:xfrm>
            <a:off x="500034" y="6286521"/>
            <a:ext cx="8572560" cy="5000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r" defTabSz="914400" rtl="0" eaLnBrk="1" fontAlgn="base" latinLnBrk="0" hangingPunct="1">
              <a:lnSpc>
                <a:spcPct val="100000"/>
              </a:lnSpc>
              <a:spcBef>
                <a:spcPct val="20000"/>
              </a:spcBef>
              <a:spcAft>
                <a:spcPct val="0"/>
              </a:spcAft>
              <a:buClr>
                <a:schemeClr val="bg2"/>
              </a:buClr>
              <a:buSzTx/>
              <a:buFontTx/>
              <a:buChar char="–"/>
              <a:tabLst/>
              <a:defRPr/>
            </a:pP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Sebesta, 2009, p208</a:t>
            </a:r>
            <a:endParaRPr kumimoji="0" lang="en-AU" sz="2200" b="0" i="0" u="none" strike="noStrike" kern="0" cap="none" spc="0" normalizeH="0" baseline="0" noProof="0" dirty="0">
              <a:ln>
                <a:noFill/>
              </a:ln>
              <a:solidFill>
                <a:schemeClr val="tx1"/>
              </a:solidFill>
              <a:effectLst/>
              <a:uLnTx/>
              <a:uFillTx/>
              <a:latin typeface="+mn-lt"/>
              <a:ea typeface="ＭＳ Ｐゴシック" pitchFamily="-65" charset="-128"/>
            </a:endParaRPr>
          </a:p>
        </p:txBody>
      </p:sp>
      <p:pic>
        <p:nvPicPr>
          <p:cNvPr id="1026" name="Picture 2"/>
          <p:cNvPicPr>
            <a:picLocks noChangeAspect="1" noChangeArrowheads="1"/>
          </p:cNvPicPr>
          <p:nvPr/>
        </p:nvPicPr>
        <p:blipFill>
          <a:blip r:embed="rId3" cstate="print"/>
          <a:srcRect/>
          <a:stretch>
            <a:fillRect/>
          </a:stretch>
        </p:blipFill>
        <p:spPr bwMode="auto">
          <a:xfrm>
            <a:off x="1473993" y="928670"/>
            <a:ext cx="6196016" cy="5286412"/>
          </a:xfrm>
          <a:prstGeom prst="rect">
            <a:avLst/>
          </a:prstGeom>
          <a:noFill/>
          <a:ln w="19050">
            <a:solidFill>
              <a:schemeClr val="accent2"/>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Bottom Up Parsers</a:t>
            </a:r>
            <a:endParaRPr lang="en-AU" dirty="0"/>
          </a:p>
        </p:txBody>
      </p:sp>
      <p:sp>
        <p:nvSpPr>
          <p:cNvPr id="3" name="Content Placeholder 2"/>
          <p:cNvSpPr>
            <a:spLocks noGrp="1"/>
          </p:cNvSpPr>
          <p:nvPr>
            <p:ph idx="1"/>
          </p:nvPr>
        </p:nvSpPr>
        <p:spPr/>
        <p:txBody>
          <a:bodyPr/>
          <a:lstStyle/>
          <a:p>
            <a:r>
              <a:rPr lang="en-AU" dirty="0" smtClean="0"/>
              <a:t>Bottom up parsing begins at the leaves (terminals) and progresses towards the root of the parse tree – the reverse of a rightmost derivation</a:t>
            </a:r>
          </a:p>
          <a:p>
            <a:pPr lvl="1"/>
            <a:r>
              <a:rPr lang="en-US" dirty="0" smtClean="0"/>
              <a:t>For each sentential form, find the substring that is the RHS of a grammar rule, and replace it with the LHS</a:t>
            </a:r>
          </a:p>
          <a:p>
            <a:endParaRPr lang="en-US" i="1" dirty="0" smtClean="0"/>
          </a:p>
          <a:p>
            <a:r>
              <a:rPr lang="en-US" dirty="0" smtClean="0"/>
              <a:t>However, a sentential form may have several possible substrings that correspond to RHSs of grammar rules</a:t>
            </a:r>
          </a:p>
          <a:p>
            <a:pPr lvl="1"/>
            <a:r>
              <a:rPr lang="en-US" dirty="0" smtClean="0"/>
              <a:t>The correct RHS match to replace for a given sentential form is known as the </a:t>
            </a:r>
            <a:r>
              <a:rPr lang="en-US" i="1" dirty="0" smtClean="0"/>
              <a:t>handle</a:t>
            </a:r>
          </a:p>
          <a:p>
            <a:pPr lvl="1"/>
            <a:r>
              <a:rPr lang="en-US" dirty="0" smtClean="0"/>
              <a:t>The parser finds the handle by examining the symbols on one or both sides of a possible handle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Bottom Up Parsing Example</a:t>
            </a:r>
            <a:endParaRPr lang="en-AU" dirty="0"/>
          </a:p>
        </p:txBody>
      </p:sp>
      <p:sp>
        <p:nvSpPr>
          <p:cNvPr id="3" name="Content Placeholder 2"/>
          <p:cNvSpPr>
            <a:spLocks noGrp="1"/>
          </p:cNvSpPr>
          <p:nvPr>
            <p:ph idx="1"/>
          </p:nvPr>
        </p:nvSpPr>
        <p:spPr/>
        <p:txBody>
          <a:bodyPr/>
          <a:lstStyle/>
          <a:p>
            <a:r>
              <a:rPr lang="en-AU" dirty="0" smtClean="0"/>
              <a:t>Grammars for bottom up parsers tend to use BNF, rather than EBNF.  They also have no problem with left recursion</a:t>
            </a:r>
          </a:p>
          <a:p>
            <a:pPr lvl="1"/>
            <a:r>
              <a:rPr lang="en-AU" dirty="0" smtClean="0"/>
              <a:t>(Top down parsers can get caught in an infinite loop if the first thing in a rule’s RHS is the non-terminal of that rule...)</a:t>
            </a:r>
          </a:p>
          <a:p>
            <a:pPr lvl="1"/>
            <a:endParaRPr lang="en-AU" dirty="0" smtClean="0"/>
          </a:p>
          <a:p>
            <a:r>
              <a:rPr lang="en-AU" dirty="0" smtClean="0"/>
              <a:t>A simple grammar for bottom up parsing:</a:t>
            </a:r>
          </a:p>
          <a:p>
            <a:pPr lvl="1">
              <a:buClr>
                <a:srgbClr val="2D2D8A"/>
              </a:buClr>
              <a:buNone/>
            </a:pPr>
            <a:r>
              <a:rPr lang="en-AU" sz="1800" b="1" dirty="0" smtClean="0">
                <a:solidFill>
                  <a:srgbClr val="333399"/>
                </a:solidFill>
                <a:latin typeface="Courier New" pitchFamily="49" charset="0"/>
                <a:cs typeface="Courier New" pitchFamily="49" charset="0"/>
              </a:rPr>
              <a:t>&lt;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a:t>
            </a:r>
            <a:r>
              <a:rPr lang="en-US" sz="1400" b="1" dirty="0" smtClean="0">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&lt;term&gt;</a:t>
            </a:r>
          </a:p>
          <a:p>
            <a:pPr lvl="1">
              <a:buClr>
                <a:srgbClr val="2D2D8A"/>
              </a:buClr>
              <a:buNone/>
            </a:pPr>
            <a:r>
              <a:rPr lang="en-AU" sz="18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 | </a:t>
            </a:r>
            <a:r>
              <a:rPr lang="en-AU" sz="1800" b="1" dirty="0" smtClean="0">
                <a:solidFill>
                  <a:srgbClr val="333399"/>
                </a:solidFill>
                <a:latin typeface="Courier New" pitchFamily="49" charset="0"/>
                <a:cs typeface="Courier New" pitchFamily="49" charset="0"/>
              </a:rPr>
              <a:t>&lt;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&lt;term&gt; </a:t>
            </a:r>
          </a:p>
          <a:p>
            <a:pPr lvl="1">
              <a:buClr>
                <a:srgbClr val="2D2D8A"/>
              </a:buClr>
              <a:buNone/>
            </a:pPr>
            <a:r>
              <a:rPr lang="en-AU" sz="18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&lt;term&gt;</a:t>
            </a:r>
            <a:endParaRPr lang="en-AU" sz="1800" b="1" dirty="0" smtClean="0">
              <a:latin typeface="Courier New" pitchFamily="49" charset="0"/>
              <a:cs typeface="Courier New" pitchFamily="49" charset="0"/>
            </a:endParaRPr>
          </a:p>
          <a:p>
            <a:pPr lvl="1">
              <a:buClr>
                <a:srgbClr val="2D2D8A"/>
              </a:buClr>
              <a:buNone/>
            </a:pPr>
            <a:endParaRPr lang="en-AU" sz="700" b="1" dirty="0" smtClean="0">
              <a:solidFill>
                <a:srgbClr val="333399"/>
              </a:solidFill>
              <a:latin typeface="Courier New" pitchFamily="49" charset="0"/>
              <a:cs typeface="Courier New" pitchFamily="49" charset="0"/>
            </a:endParaRPr>
          </a:p>
          <a:p>
            <a:pPr lvl="1">
              <a:buClr>
                <a:srgbClr val="2D2D8A"/>
              </a:buClr>
              <a:buNone/>
            </a:pPr>
            <a:r>
              <a:rPr lang="en-AU" sz="1800" b="1" dirty="0" smtClean="0">
                <a:solidFill>
                  <a:srgbClr val="333399"/>
                </a:solidFill>
                <a:latin typeface="Courier New" pitchFamily="49" charset="0"/>
                <a:cs typeface="Courier New" pitchFamily="49" charset="0"/>
              </a:rPr>
              <a:t>&lt;term&gt;   </a:t>
            </a:r>
            <a:r>
              <a:rPr lang="en-US" sz="1400" b="1" dirty="0" smtClean="0">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&lt;term&gt; * &lt;factor&gt; </a:t>
            </a:r>
          </a:p>
          <a:p>
            <a:pPr lvl="1">
              <a:buClr>
                <a:srgbClr val="2D2D8A"/>
              </a:buClr>
              <a:buNone/>
            </a:pPr>
            <a:r>
              <a:rPr lang="en-AU" sz="1800" b="1" dirty="0" smtClean="0">
                <a:latin typeface="Courier New" pitchFamily="49" charset="0"/>
                <a:cs typeface="Courier New" pitchFamily="49" charset="0"/>
              </a:rPr>
              <a:t>      </a:t>
            </a:r>
            <a:r>
              <a:rPr lang="en-AU" sz="1050" b="1" dirty="0" smtClean="0">
                <a:latin typeface="Courier New" pitchFamily="49" charset="0"/>
                <a:cs typeface="Courier New" pitchFamily="49" charset="0"/>
              </a:rPr>
              <a:t>  </a:t>
            </a:r>
            <a:r>
              <a:rPr lang="en-AU" sz="1800" b="1" dirty="0" smtClean="0">
                <a:latin typeface="Courier New" pitchFamily="49" charset="0"/>
                <a:cs typeface="Courier New" pitchFamily="49" charset="0"/>
              </a:rPr>
              <a:t>  | </a:t>
            </a:r>
            <a:r>
              <a:rPr lang="en-AU" sz="1800" b="1" dirty="0" smtClean="0">
                <a:solidFill>
                  <a:srgbClr val="333399"/>
                </a:solidFill>
                <a:latin typeface="Courier New" pitchFamily="49" charset="0"/>
                <a:cs typeface="Courier New" pitchFamily="49" charset="0"/>
              </a:rPr>
              <a:t>&lt;term&gt; / &lt;factor&gt; </a:t>
            </a:r>
            <a:endParaRPr lang="en-AU" sz="700" b="1" dirty="0" smtClean="0">
              <a:latin typeface="Courier New" pitchFamily="49" charset="0"/>
              <a:cs typeface="Courier New" pitchFamily="49" charset="0"/>
            </a:endParaRPr>
          </a:p>
          <a:p>
            <a:pPr lvl="1">
              <a:buClr>
                <a:srgbClr val="2D2D8A"/>
              </a:buClr>
              <a:buNone/>
            </a:pPr>
            <a:r>
              <a:rPr lang="en-AU" sz="1800" b="1" dirty="0" smtClean="0">
                <a:latin typeface="Courier New" pitchFamily="49" charset="0"/>
                <a:cs typeface="Courier New" pitchFamily="49" charset="0"/>
              </a:rPr>
              <a:t>      </a:t>
            </a:r>
            <a:r>
              <a:rPr lang="en-AU" sz="1050" b="1" dirty="0" smtClean="0">
                <a:latin typeface="Courier New" pitchFamily="49" charset="0"/>
                <a:cs typeface="Courier New" pitchFamily="49" charset="0"/>
              </a:rPr>
              <a:t>  </a:t>
            </a:r>
            <a:r>
              <a:rPr lang="en-AU" sz="1800" b="1" dirty="0" smtClean="0">
                <a:latin typeface="Courier New" pitchFamily="49" charset="0"/>
                <a:cs typeface="Courier New" pitchFamily="49" charset="0"/>
              </a:rPr>
              <a:t>  | </a:t>
            </a:r>
            <a:r>
              <a:rPr lang="en-AU" sz="1800" b="1" dirty="0" smtClean="0">
                <a:solidFill>
                  <a:srgbClr val="333399"/>
                </a:solidFill>
                <a:latin typeface="Courier New" pitchFamily="49" charset="0"/>
                <a:cs typeface="Courier New" pitchFamily="49" charset="0"/>
              </a:rPr>
              <a:t>&lt;factor&gt;</a:t>
            </a:r>
            <a:endParaRPr lang="en-AU" sz="700" b="1" dirty="0" smtClean="0">
              <a:latin typeface="Courier New" pitchFamily="49" charset="0"/>
              <a:cs typeface="Courier New" pitchFamily="49" charset="0"/>
            </a:endParaRPr>
          </a:p>
          <a:p>
            <a:pPr lvl="1">
              <a:buClr>
                <a:srgbClr val="2D2D8A"/>
              </a:buClr>
              <a:buNone/>
            </a:pPr>
            <a:endParaRPr lang="en-AU" sz="700" b="1" dirty="0" smtClean="0">
              <a:solidFill>
                <a:srgbClr val="333399"/>
              </a:solidFill>
              <a:latin typeface="Courier New" pitchFamily="49" charset="0"/>
              <a:cs typeface="Courier New" pitchFamily="49" charset="0"/>
            </a:endParaRPr>
          </a:p>
          <a:p>
            <a:pPr lvl="1">
              <a:buClr>
                <a:srgbClr val="2D2D8A"/>
              </a:buClr>
              <a:buNone/>
            </a:pPr>
            <a:r>
              <a:rPr lang="en-AU" sz="1800" b="1" dirty="0" smtClean="0">
                <a:solidFill>
                  <a:srgbClr val="333399"/>
                </a:solidFill>
                <a:latin typeface="Courier New" pitchFamily="49" charset="0"/>
                <a:cs typeface="Courier New" pitchFamily="49" charset="0"/>
              </a:rPr>
              <a:t>&lt;factor&gt; </a:t>
            </a:r>
            <a:r>
              <a:rPr lang="en-US" sz="1400" b="1" dirty="0" smtClean="0">
                <a:latin typeface="Impact" pitchFamily="34" charset="0"/>
                <a:cs typeface="Courier New" pitchFamily="49" charset="0"/>
              </a:rPr>
              <a:t>→</a:t>
            </a:r>
            <a:r>
              <a:rPr lang="en-AU" sz="1800" b="1" dirty="0" smtClean="0">
                <a:solidFill>
                  <a:srgbClr val="333399"/>
                </a:solidFill>
                <a:latin typeface="Courier New" pitchFamily="49" charset="0"/>
                <a:cs typeface="Courier New" pitchFamily="49" charset="0"/>
              </a:rPr>
              <a:t> identifier</a:t>
            </a:r>
          </a:p>
          <a:p>
            <a:pPr lvl="1">
              <a:buClr>
                <a:srgbClr val="2D2D8A"/>
              </a:buClr>
              <a:buNone/>
            </a:pPr>
            <a:r>
              <a:rPr lang="en-AU" sz="18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a:t>
            </a:r>
            <a:r>
              <a:rPr lang="en-AU" sz="1800" b="1" dirty="0" err="1" smtClean="0">
                <a:solidFill>
                  <a:srgbClr val="333399"/>
                </a:solidFill>
                <a:latin typeface="Courier New" pitchFamily="49" charset="0"/>
                <a:cs typeface="Courier New" pitchFamily="49" charset="0"/>
              </a:rPr>
              <a:t>int_literal</a:t>
            </a:r>
            <a:r>
              <a:rPr lang="en-AU" sz="1800" b="1" dirty="0" smtClean="0">
                <a:solidFill>
                  <a:srgbClr val="333399"/>
                </a:solidFill>
                <a:latin typeface="Courier New" pitchFamily="49" charset="0"/>
                <a:cs typeface="Courier New" pitchFamily="49" charset="0"/>
              </a:rPr>
              <a:t> </a:t>
            </a:r>
          </a:p>
          <a:p>
            <a:pPr lvl="1">
              <a:buClr>
                <a:srgbClr val="2D2D8A"/>
              </a:buClr>
              <a:buNone/>
            </a:pPr>
            <a:r>
              <a:rPr lang="en-AU" sz="1800" b="1" dirty="0" smtClean="0">
                <a:solidFill>
                  <a:srgbClr val="333399"/>
                </a:solidFill>
                <a:latin typeface="Courier New" pitchFamily="49" charset="0"/>
                <a:cs typeface="Courier New" pitchFamily="49" charset="0"/>
              </a:rPr>
              <a:t>      </a:t>
            </a:r>
            <a:r>
              <a:rPr lang="en-AU" sz="1050" b="1" dirty="0" smtClean="0">
                <a:solidFill>
                  <a:srgbClr val="333399"/>
                </a:solidFill>
                <a:latin typeface="Courier New" pitchFamily="49" charset="0"/>
                <a:cs typeface="Courier New" pitchFamily="49" charset="0"/>
              </a:rPr>
              <a:t>  </a:t>
            </a:r>
            <a:r>
              <a:rPr lang="en-AU" sz="1800" b="1" dirty="0" smtClean="0">
                <a:solidFill>
                  <a:srgbClr val="333399"/>
                </a:solidFill>
                <a:latin typeface="Courier New" pitchFamily="49" charset="0"/>
                <a:cs typeface="Courier New" pitchFamily="49" charset="0"/>
              </a:rPr>
              <a:t>  </a:t>
            </a:r>
            <a:r>
              <a:rPr lang="en-AU" sz="1800" b="1" dirty="0" smtClean="0">
                <a:latin typeface="Courier New" pitchFamily="49" charset="0"/>
                <a:cs typeface="Courier New" pitchFamily="49" charset="0"/>
              </a:rPr>
              <a:t>|</a:t>
            </a:r>
            <a:r>
              <a:rPr lang="en-AU" sz="1800" b="1" dirty="0" smtClean="0">
                <a:solidFill>
                  <a:srgbClr val="333399"/>
                </a:solidFill>
                <a:latin typeface="Courier New" pitchFamily="49" charset="0"/>
                <a:cs typeface="Courier New" pitchFamily="49" charset="0"/>
              </a:rPr>
              <a:t> (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 and Textbook Chapters</a:t>
            </a:r>
            <a:endParaRPr lang="en-AU" dirty="0"/>
          </a:p>
        </p:txBody>
      </p:sp>
      <p:sp>
        <p:nvSpPr>
          <p:cNvPr id="3" name="Content Placeholder 2"/>
          <p:cNvSpPr>
            <a:spLocks noGrp="1"/>
          </p:cNvSpPr>
          <p:nvPr>
            <p:ph idx="1"/>
          </p:nvPr>
        </p:nvSpPr>
        <p:spPr/>
        <p:txBody>
          <a:bodyPr/>
          <a:lstStyle/>
          <a:p>
            <a:r>
              <a:rPr lang="en-AU" dirty="0" smtClean="0"/>
              <a:t>This week we cover:</a:t>
            </a:r>
          </a:p>
          <a:p>
            <a:pPr lvl="1"/>
            <a:r>
              <a:rPr lang="en-US" dirty="0" smtClean="0"/>
              <a:t>Lexical analysis</a:t>
            </a:r>
          </a:p>
          <a:p>
            <a:pPr lvl="1"/>
            <a:r>
              <a:rPr lang="en-US" dirty="0" smtClean="0"/>
              <a:t>State Diagrams</a:t>
            </a:r>
          </a:p>
          <a:p>
            <a:pPr lvl="1"/>
            <a:r>
              <a:rPr lang="en-US" dirty="0" smtClean="0"/>
              <a:t>Syntax analysis</a:t>
            </a:r>
          </a:p>
          <a:p>
            <a:pPr lvl="1"/>
            <a:r>
              <a:rPr lang="en-AU" dirty="0" smtClean="0"/>
              <a:t>Top Down (Recursive Descent) Parsing</a:t>
            </a:r>
          </a:p>
          <a:p>
            <a:pPr lvl="1"/>
            <a:r>
              <a:rPr lang="en-AU" dirty="0" smtClean="0"/>
              <a:t>Bottom Up Parsing</a:t>
            </a:r>
          </a:p>
          <a:p>
            <a:pPr lvl="1"/>
            <a:endParaRPr lang="en-AU" dirty="0" smtClean="0"/>
          </a:p>
          <a:p>
            <a:r>
              <a:rPr lang="en-AU" dirty="0" smtClean="0"/>
              <a:t>This week covers the following textbook chapter(s):</a:t>
            </a:r>
          </a:p>
          <a:p>
            <a:pPr lvl="1"/>
            <a:r>
              <a:rPr lang="en-US" dirty="0" smtClean="0"/>
              <a:t>Chapter 4 – Lexical and Syntax Analysis</a:t>
            </a:r>
          </a:p>
          <a:p>
            <a:pPr lvl="1"/>
            <a:endParaRPr lang="en-AU" dirty="0" smtClean="0"/>
          </a:p>
          <a:p>
            <a:pPr lvl="1"/>
            <a:r>
              <a:rPr lang="en-AU" i="1" dirty="0" smtClean="0"/>
              <a:t>Reading the chapter(s) is required</a:t>
            </a:r>
            <a:endParaRPr lang="en-AU" i="1" dirty="0"/>
          </a:p>
        </p:txBody>
      </p:sp>
    </p:spTree>
    <p:extLst>
      <p:ext uri="{BB962C8B-B14F-4D97-AF65-F5344CB8AC3E}">
        <p14:creationId xmlns:p14="http://schemas.microsoft.com/office/powerpoint/2010/main" val="1458409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Bottom Up Parsing Example</a:t>
            </a:r>
            <a:endParaRPr lang="en-AU" dirty="0"/>
          </a:p>
        </p:txBody>
      </p:sp>
      <p:sp>
        <p:nvSpPr>
          <p:cNvPr id="3" name="Content Placeholder 2"/>
          <p:cNvSpPr>
            <a:spLocks noGrp="1"/>
          </p:cNvSpPr>
          <p:nvPr>
            <p:ph idx="1"/>
          </p:nvPr>
        </p:nvSpPr>
        <p:spPr/>
        <p:txBody>
          <a:bodyPr/>
          <a:lstStyle/>
          <a:p>
            <a:r>
              <a:rPr lang="en-AU" dirty="0" smtClean="0"/>
              <a:t>Bottom up parsing of:  </a:t>
            </a:r>
            <a:r>
              <a:rPr lang="en-AU" b="1" dirty="0" smtClean="0">
                <a:latin typeface="Courier New" pitchFamily="49" charset="0"/>
                <a:cs typeface="Courier New" pitchFamily="49" charset="0"/>
              </a:rPr>
              <a:t>sum + 5 * total</a:t>
            </a:r>
          </a:p>
          <a:p>
            <a:pPr lvl="0">
              <a:buClr>
                <a:srgbClr val="2D2D8A"/>
              </a:buClr>
              <a:buNone/>
            </a:pPr>
            <a:r>
              <a:rPr lang="en-AU" sz="1800" b="1" dirty="0" smtClean="0">
                <a:solidFill>
                  <a:srgbClr val="333399"/>
                </a:solidFill>
                <a:latin typeface="Courier New" pitchFamily="49" charset="0"/>
                <a:cs typeface="Courier New" pitchFamily="49" charset="0"/>
              </a:rPr>
              <a:t>        =&gt; </a:t>
            </a:r>
            <a:r>
              <a:rPr lang="en-AU" sz="1800" b="1" u="sng" dirty="0" smtClean="0">
                <a:solidFill>
                  <a:srgbClr val="333399"/>
                </a:solidFill>
                <a:latin typeface="Courier New" pitchFamily="49" charset="0"/>
                <a:cs typeface="Courier New" pitchFamily="49" charset="0"/>
              </a:rPr>
              <a:t>&lt;</a:t>
            </a:r>
            <a:r>
              <a:rPr lang="en-AU" sz="1800" b="1" u="sng" dirty="0" err="1" smtClean="0">
                <a:solidFill>
                  <a:srgbClr val="333399"/>
                </a:solidFill>
                <a:latin typeface="Courier New" pitchFamily="49" charset="0"/>
                <a:cs typeface="Courier New" pitchFamily="49" charset="0"/>
              </a:rPr>
              <a:t>expr</a:t>
            </a:r>
            <a:r>
              <a:rPr lang="en-AU" sz="1800" b="1" u="sng" dirty="0" smtClean="0">
                <a:solidFill>
                  <a:srgbClr val="333399"/>
                </a:solidFill>
                <a:latin typeface="Courier New" pitchFamily="49" charset="0"/>
                <a:cs typeface="Courier New" pitchFamily="49" charset="0"/>
              </a:rPr>
              <a:t>&gt; + &lt;term&gt;</a:t>
            </a:r>
          </a:p>
          <a:p>
            <a:pPr lvl="0">
              <a:buClr>
                <a:srgbClr val="2D2D8A"/>
              </a:buClr>
              <a:buNone/>
            </a:pPr>
            <a:r>
              <a:rPr lang="en-AU" sz="1800" b="1" dirty="0" smtClean="0">
                <a:solidFill>
                  <a:srgbClr val="333399"/>
                </a:solidFill>
                <a:latin typeface="Courier New" pitchFamily="49" charset="0"/>
                <a:cs typeface="Courier New" pitchFamily="49" charset="0"/>
              </a:rPr>
              <a:t>        =&gt;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a:t>
            </a:r>
            <a:r>
              <a:rPr lang="en-AU" sz="1800" b="1" u="sng" dirty="0" smtClean="0">
                <a:solidFill>
                  <a:srgbClr val="333399"/>
                </a:solidFill>
                <a:latin typeface="Courier New" pitchFamily="49" charset="0"/>
                <a:cs typeface="Courier New" pitchFamily="49" charset="0"/>
              </a:rPr>
              <a:t>&lt;term&gt; * &lt;factor&gt;</a:t>
            </a:r>
          </a:p>
          <a:p>
            <a:pPr lvl="0">
              <a:buClr>
                <a:srgbClr val="2D2D8A"/>
              </a:buClr>
              <a:buNone/>
            </a:pPr>
            <a:r>
              <a:rPr lang="en-AU" sz="1800" b="1" dirty="0" smtClean="0">
                <a:solidFill>
                  <a:srgbClr val="333399"/>
                </a:solidFill>
                <a:latin typeface="Courier New" pitchFamily="49" charset="0"/>
                <a:cs typeface="Courier New" pitchFamily="49" charset="0"/>
              </a:rPr>
              <a:t>        =&gt;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&lt;term&gt; * </a:t>
            </a:r>
            <a:r>
              <a:rPr lang="en-AU" sz="1800" b="1" u="sng" dirty="0" smtClean="0">
                <a:solidFill>
                  <a:srgbClr val="333399"/>
                </a:solidFill>
                <a:latin typeface="Courier New" pitchFamily="49" charset="0"/>
                <a:cs typeface="Courier New" pitchFamily="49" charset="0"/>
              </a:rPr>
              <a:t>total</a:t>
            </a:r>
          </a:p>
          <a:p>
            <a:pPr lvl="0">
              <a:buClr>
                <a:srgbClr val="2D2D8A"/>
              </a:buClr>
              <a:buNone/>
            </a:pPr>
            <a:r>
              <a:rPr lang="en-AU" sz="1800" b="1" dirty="0" smtClean="0">
                <a:solidFill>
                  <a:srgbClr val="333399"/>
                </a:solidFill>
                <a:latin typeface="Courier New" pitchFamily="49" charset="0"/>
                <a:cs typeface="Courier New" pitchFamily="49" charset="0"/>
              </a:rPr>
              <a:t>        =&gt;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a:t>
            </a:r>
            <a:r>
              <a:rPr lang="en-AU" sz="1800" b="1" u="sng" dirty="0" smtClean="0">
                <a:solidFill>
                  <a:srgbClr val="333399"/>
                </a:solidFill>
                <a:latin typeface="Courier New" pitchFamily="49" charset="0"/>
                <a:cs typeface="Courier New" pitchFamily="49" charset="0"/>
              </a:rPr>
              <a:t>&lt;factor&gt;</a:t>
            </a:r>
            <a:r>
              <a:rPr lang="en-AU" sz="1800" b="1" dirty="0" smtClean="0">
                <a:solidFill>
                  <a:srgbClr val="333399"/>
                </a:solidFill>
                <a:latin typeface="Courier New" pitchFamily="49" charset="0"/>
                <a:cs typeface="Courier New" pitchFamily="49" charset="0"/>
              </a:rPr>
              <a:t> * total</a:t>
            </a:r>
            <a:endParaRPr lang="en-AU" sz="1800" dirty="0" smtClean="0">
              <a:solidFill>
                <a:srgbClr val="000000"/>
              </a:solidFill>
            </a:endParaRPr>
          </a:p>
          <a:p>
            <a:pPr lvl="0">
              <a:buClr>
                <a:srgbClr val="2D2D8A"/>
              </a:buClr>
              <a:buNone/>
            </a:pPr>
            <a:r>
              <a:rPr lang="en-AU" sz="1800" b="1" dirty="0" smtClean="0">
                <a:solidFill>
                  <a:srgbClr val="333399"/>
                </a:solidFill>
                <a:latin typeface="Courier New" pitchFamily="49" charset="0"/>
                <a:cs typeface="Courier New" pitchFamily="49" charset="0"/>
              </a:rPr>
              <a:t>        =&gt; &lt;</a:t>
            </a:r>
            <a:r>
              <a:rPr lang="en-AU" sz="1800" b="1" dirty="0" err="1" smtClean="0">
                <a:solidFill>
                  <a:srgbClr val="333399"/>
                </a:solidFill>
                <a:latin typeface="Courier New" pitchFamily="49" charset="0"/>
                <a:cs typeface="Courier New" pitchFamily="49" charset="0"/>
              </a:rPr>
              <a:t>expr</a:t>
            </a:r>
            <a:r>
              <a:rPr lang="en-AU" sz="1800" b="1" dirty="0" smtClean="0">
                <a:solidFill>
                  <a:srgbClr val="333399"/>
                </a:solidFill>
                <a:latin typeface="Courier New" pitchFamily="49" charset="0"/>
                <a:cs typeface="Courier New" pitchFamily="49" charset="0"/>
              </a:rPr>
              <a:t>&gt; + </a:t>
            </a:r>
            <a:r>
              <a:rPr lang="en-AU" sz="1800" b="1" u="sng" dirty="0" smtClean="0">
                <a:solidFill>
                  <a:srgbClr val="333399"/>
                </a:solidFill>
                <a:latin typeface="Courier New" pitchFamily="49" charset="0"/>
                <a:cs typeface="Courier New" pitchFamily="49" charset="0"/>
              </a:rPr>
              <a:t>5</a:t>
            </a:r>
            <a:r>
              <a:rPr lang="en-AU" sz="1800" b="1" dirty="0" smtClean="0">
                <a:solidFill>
                  <a:srgbClr val="333399"/>
                </a:solidFill>
                <a:latin typeface="Courier New" pitchFamily="49" charset="0"/>
                <a:cs typeface="Courier New" pitchFamily="49" charset="0"/>
              </a:rPr>
              <a:t> * total</a:t>
            </a:r>
          </a:p>
          <a:p>
            <a:pPr lvl="0">
              <a:buClr>
                <a:srgbClr val="2D2D8A"/>
              </a:buClr>
              <a:buNone/>
            </a:pPr>
            <a:r>
              <a:rPr lang="en-AU" sz="1800" b="1" dirty="0" smtClean="0">
                <a:solidFill>
                  <a:srgbClr val="333399"/>
                </a:solidFill>
                <a:latin typeface="Courier New" pitchFamily="49" charset="0"/>
                <a:cs typeface="Courier New" pitchFamily="49" charset="0"/>
              </a:rPr>
              <a:t>        =&gt; </a:t>
            </a:r>
            <a:r>
              <a:rPr lang="en-AU" sz="1800" b="1" u="sng" dirty="0" smtClean="0">
                <a:solidFill>
                  <a:srgbClr val="333399"/>
                </a:solidFill>
                <a:latin typeface="Courier New" pitchFamily="49" charset="0"/>
                <a:cs typeface="Courier New" pitchFamily="49" charset="0"/>
              </a:rPr>
              <a:t>&lt;term&gt;</a:t>
            </a:r>
            <a:r>
              <a:rPr lang="en-AU" sz="1800" b="1" dirty="0" smtClean="0">
                <a:solidFill>
                  <a:srgbClr val="333399"/>
                </a:solidFill>
                <a:latin typeface="Courier New" pitchFamily="49" charset="0"/>
                <a:cs typeface="Courier New" pitchFamily="49" charset="0"/>
              </a:rPr>
              <a:t> + 5 * total</a:t>
            </a:r>
          </a:p>
          <a:p>
            <a:pPr lvl="0">
              <a:buClr>
                <a:srgbClr val="2D2D8A"/>
              </a:buClr>
              <a:buNone/>
            </a:pPr>
            <a:r>
              <a:rPr lang="en-AU" sz="1800" b="1" dirty="0" smtClean="0">
                <a:solidFill>
                  <a:srgbClr val="333399"/>
                </a:solidFill>
                <a:latin typeface="Courier New" pitchFamily="49" charset="0"/>
                <a:cs typeface="Courier New" pitchFamily="49" charset="0"/>
              </a:rPr>
              <a:t>        =&gt; </a:t>
            </a:r>
            <a:r>
              <a:rPr lang="en-AU" sz="1800" b="1" u="sng" dirty="0" smtClean="0">
                <a:solidFill>
                  <a:srgbClr val="333399"/>
                </a:solidFill>
                <a:latin typeface="Courier New" pitchFamily="49" charset="0"/>
                <a:cs typeface="Courier New" pitchFamily="49" charset="0"/>
              </a:rPr>
              <a:t>&lt;factor&gt;</a:t>
            </a:r>
            <a:r>
              <a:rPr lang="en-AU" sz="1800" b="1" dirty="0" smtClean="0">
                <a:solidFill>
                  <a:srgbClr val="333399"/>
                </a:solidFill>
                <a:latin typeface="Courier New" pitchFamily="49" charset="0"/>
                <a:cs typeface="Courier New" pitchFamily="49" charset="0"/>
              </a:rPr>
              <a:t> + 5 * total</a:t>
            </a:r>
          </a:p>
          <a:p>
            <a:pPr lvl="0">
              <a:buClr>
                <a:srgbClr val="2D2D8A"/>
              </a:buClr>
              <a:buNone/>
            </a:pPr>
            <a:r>
              <a:rPr lang="en-AU" sz="1800" b="1" dirty="0" smtClean="0">
                <a:solidFill>
                  <a:srgbClr val="333399"/>
                </a:solidFill>
                <a:latin typeface="Courier New" pitchFamily="49" charset="0"/>
                <a:cs typeface="Courier New" pitchFamily="49" charset="0"/>
              </a:rPr>
              <a:t>        =&gt; </a:t>
            </a:r>
            <a:r>
              <a:rPr lang="en-AU" sz="1800" b="1" u="sng" dirty="0" smtClean="0">
                <a:solidFill>
                  <a:srgbClr val="333399"/>
                </a:solidFill>
                <a:latin typeface="Courier New" pitchFamily="49" charset="0"/>
                <a:cs typeface="Courier New" pitchFamily="49" charset="0"/>
              </a:rPr>
              <a:t>sum</a:t>
            </a:r>
            <a:r>
              <a:rPr lang="en-AU" sz="1800" b="1" dirty="0" smtClean="0">
                <a:solidFill>
                  <a:srgbClr val="333399"/>
                </a:solidFill>
                <a:latin typeface="Courier New" pitchFamily="49" charset="0"/>
                <a:cs typeface="Courier New" pitchFamily="49" charset="0"/>
              </a:rPr>
              <a:t> + 5 * total</a:t>
            </a:r>
          </a:p>
          <a:p>
            <a:pPr lvl="0">
              <a:buClr>
                <a:srgbClr val="2D2D8A"/>
              </a:buClr>
              <a:buNone/>
            </a:pPr>
            <a:endParaRPr lang="en-AU" sz="1800" b="1" dirty="0" smtClean="0">
              <a:solidFill>
                <a:srgbClr val="333399"/>
              </a:solidFill>
              <a:latin typeface="Courier New" pitchFamily="49" charset="0"/>
              <a:cs typeface="Courier New" pitchFamily="49" charset="0"/>
            </a:endParaRPr>
          </a:p>
          <a:p>
            <a:pPr>
              <a:buClr>
                <a:srgbClr val="2D2D8A"/>
              </a:buClr>
            </a:pPr>
            <a:r>
              <a:rPr lang="en-AU" dirty="0" smtClean="0"/>
              <a:t>Mathematical formulas allow the parser to determine which part of each sentential form to replace (i.e. the handle)</a:t>
            </a:r>
          </a:p>
          <a:p>
            <a:pPr lvl="1">
              <a:buClr>
                <a:srgbClr val="808080"/>
              </a:buClr>
            </a:pPr>
            <a:r>
              <a:rPr lang="en-AU" dirty="0" smtClean="0">
                <a:solidFill>
                  <a:srgbClr val="000000"/>
                </a:solidFill>
              </a:rPr>
              <a:t>If the wrong one is chosen, this will lead to invalid sentential forms which cannot be reduced to the start symbol (&lt;</a:t>
            </a:r>
            <a:r>
              <a:rPr lang="en-AU" dirty="0" err="1" smtClean="0">
                <a:solidFill>
                  <a:srgbClr val="000000"/>
                </a:solidFill>
              </a:rPr>
              <a:t>expr</a:t>
            </a:r>
            <a:r>
              <a:rPr lang="en-AU" dirty="0" smtClean="0">
                <a:solidFill>
                  <a:srgbClr val="000000"/>
                </a:solidFill>
              </a:rPr>
              <a:t>&gt;)</a:t>
            </a:r>
          </a:p>
        </p:txBody>
      </p:sp>
      <p:sp>
        <p:nvSpPr>
          <p:cNvPr id="4" name="Rectangle 3"/>
          <p:cNvSpPr/>
          <p:nvPr/>
        </p:nvSpPr>
        <p:spPr>
          <a:xfrm>
            <a:off x="428596" y="1416594"/>
            <a:ext cx="114967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Bottom Up Parsing Example</a:t>
            </a:r>
            <a:endParaRPr lang="en-AU" dirty="0"/>
          </a:p>
        </p:txBody>
      </p:sp>
      <p:sp>
        <p:nvSpPr>
          <p:cNvPr id="3" name="Content Placeholder 2"/>
          <p:cNvSpPr>
            <a:spLocks noGrp="1"/>
          </p:cNvSpPr>
          <p:nvPr>
            <p:ph idx="1"/>
          </p:nvPr>
        </p:nvSpPr>
        <p:spPr/>
        <p:txBody>
          <a:bodyPr/>
          <a:lstStyle/>
          <a:p>
            <a:r>
              <a:rPr lang="en-AU" dirty="0" smtClean="0"/>
              <a:t>To determine the handle for any right sentential form...</a:t>
            </a:r>
            <a:endParaRPr lang="en-AU" b="1" dirty="0" smtClean="0">
              <a:latin typeface="Courier New" pitchFamily="49" charset="0"/>
              <a:cs typeface="Courier New" pitchFamily="49" charset="0"/>
            </a:endParaRPr>
          </a:p>
          <a:p>
            <a:pPr lvl="0">
              <a:buClr>
                <a:srgbClr val="2D2D8A"/>
              </a:buClr>
              <a:buNone/>
            </a:pPr>
            <a:endParaRPr lang="en-AU" sz="1800" b="1" dirty="0" smtClean="0">
              <a:solidFill>
                <a:srgbClr val="333399"/>
              </a:solidFill>
              <a:latin typeface="Courier New" pitchFamily="49" charset="0"/>
              <a:cs typeface="Courier New" pitchFamily="49" charset="0"/>
            </a:endParaRPr>
          </a:p>
          <a:p>
            <a:pPr lvl="4">
              <a:buClr>
                <a:srgbClr val="2D2D8A"/>
              </a:buClr>
            </a:pPr>
            <a:endParaRPr lang="en-AU" sz="1200" kern="1200" dirty="0" smtClean="0">
              <a:ea typeface="+mn-ea"/>
              <a:cs typeface="+mn-cs"/>
            </a:endParaRPr>
          </a:p>
          <a:p>
            <a:pPr>
              <a:buClr>
                <a:srgbClr val="2D2D8A"/>
              </a:buClr>
            </a:pPr>
            <a:r>
              <a:rPr lang="en-AU" dirty="0" smtClean="0"/>
              <a:t>First, draw the parse tree up to that point:</a:t>
            </a:r>
          </a:p>
          <a:p>
            <a:pPr lvl="4">
              <a:buClr>
                <a:srgbClr val="2D2D8A"/>
              </a:buClr>
            </a:pPr>
            <a:endParaRPr lang="en-AU" sz="1200" dirty="0" smtClean="0"/>
          </a:p>
          <a:p>
            <a:pPr>
              <a:buClr>
                <a:srgbClr val="2D2D8A"/>
              </a:buClr>
            </a:pPr>
            <a:r>
              <a:rPr lang="en-AU" dirty="0" smtClean="0"/>
              <a:t>Then, identify all non-leaf nodes and</a:t>
            </a:r>
          </a:p>
          <a:p>
            <a:pPr>
              <a:buClr>
                <a:srgbClr val="2D2D8A"/>
              </a:buClr>
              <a:buNone/>
            </a:pPr>
            <a:r>
              <a:rPr lang="en-AU" dirty="0" smtClean="0"/>
              <a:t>	determine the string of their leaves</a:t>
            </a:r>
          </a:p>
          <a:p>
            <a:pPr lvl="1">
              <a:buClr>
                <a:schemeClr val="bg1">
                  <a:lumMod val="50000"/>
                </a:schemeClr>
              </a:buClr>
            </a:pPr>
            <a:r>
              <a:rPr lang="en-AU" dirty="0" smtClean="0"/>
              <a:t>Trace from the node to the leaves</a:t>
            </a:r>
          </a:p>
          <a:p>
            <a:pPr lvl="1">
              <a:buClr>
                <a:schemeClr val="bg1">
                  <a:lumMod val="50000"/>
                </a:schemeClr>
              </a:buClr>
            </a:pPr>
            <a:r>
              <a:rPr lang="en-AU" dirty="0" smtClean="0"/>
              <a:t>These are known as </a:t>
            </a:r>
            <a:r>
              <a:rPr lang="en-AU" b="1" dirty="0" smtClean="0"/>
              <a:t>phrases</a:t>
            </a:r>
          </a:p>
          <a:p>
            <a:pPr lvl="4">
              <a:buClr>
                <a:srgbClr val="2D2D8A"/>
              </a:buClr>
            </a:pPr>
            <a:endParaRPr lang="en-AU" sz="1200" dirty="0" smtClean="0"/>
          </a:p>
          <a:p>
            <a:pPr>
              <a:buClr>
                <a:srgbClr val="2D2D8A"/>
              </a:buClr>
            </a:pPr>
            <a:r>
              <a:rPr lang="en-AU" dirty="0" smtClean="0"/>
              <a:t>A </a:t>
            </a:r>
            <a:r>
              <a:rPr lang="en-AU" b="1" dirty="0" smtClean="0"/>
              <a:t>simple phrase </a:t>
            </a:r>
            <a:r>
              <a:rPr lang="en-AU" dirty="0" smtClean="0"/>
              <a:t>is a phrase that can be determined in just </a:t>
            </a:r>
            <a:r>
              <a:rPr lang="en-AU" i="1" dirty="0" smtClean="0"/>
              <a:t>one tree level </a:t>
            </a:r>
            <a:r>
              <a:rPr lang="en-AU" dirty="0" smtClean="0"/>
              <a:t>(i.e. </a:t>
            </a:r>
            <a:r>
              <a:rPr lang="en-AU" i="1" dirty="0" smtClean="0"/>
              <a:t>one step of the derivation</a:t>
            </a:r>
            <a:r>
              <a:rPr lang="en-AU" dirty="0" smtClean="0"/>
              <a:t>)</a:t>
            </a:r>
          </a:p>
        </p:txBody>
      </p:sp>
      <p:sp>
        <p:nvSpPr>
          <p:cNvPr id="5" name="Rectangle 4"/>
          <p:cNvSpPr/>
          <p:nvPr/>
        </p:nvSpPr>
        <p:spPr>
          <a:xfrm>
            <a:off x="1382400" y="1357298"/>
            <a:ext cx="376898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=&gt; &lt;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 &lt;term&gt; * total</a:t>
            </a:r>
            <a:endParaRPr lang="en-AU" dirty="0"/>
          </a:p>
        </p:txBody>
      </p:sp>
      <p:sp>
        <p:nvSpPr>
          <p:cNvPr id="6" name="Rectangle 5"/>
          <p:cNvSpPr/>
          <p:nvPr/>
        </p:nvSpPr>
        <p:spPr>
          <a:xfrm>
            <a:off x="6422722" y="2059536"/>
            <a:ext cx="1149674"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a:t>
            </a:r>
            <a:endParaRPr lang="en-AU" dirty="0"/>
          </a:p>
        </p:txBody>
      </p:sp>
      <p:sp>
        <p:nvSpPr>
          <p:cNvPr id="7" name="Rectangle 6"/>
          <p:cNvSpPr/>
          <p:nvPr/>
        </p:nvSpPr>
        <p:spPr>
          <a:xfrm>
            <a:off x="5786446" y="2761774"/>
            <a:ext cx="2252540"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a:t>
            </a:r>
            <a:r>
              <a:rPr lang="en-AU" b="1" dirty="0" err="1" smtClean="0">
                <a:solidFill>
                  <a:srgbClr val="333399"/>
                </a:solidFill>
                <a:latin typeface="Courier New" pitchFamily="49" charset="0"/>
                <a:cs typeface="Courier New" pitchFamily="49" charset="0"/>
              </a:rPr>
              <a:t>expr</a:t>
            </a:r>
            <a:r>
              <a:rPr lang="en-AU" b="1" dirty="0" smtClean="0">
                <a:solidFill>
                  <a:srgbClr val="333399"/>
                </a:solidFill>
                <a:latin typeface="Courier New" pitchFamily="49" charset="0"/>
                <a:cs typeface="Courier New" pitchFamily="49" charset="0"/>
              </a:rPr>
              <a:t>&gt; + &lt;term&gt;</a:t>
            </a:r>
            <a:endParaRPr lang="en-AU" dirty="0"/>
          </a:p>
        </p:txBody>
      </p:sp>
      <p:cxnSp>
        <p:nvCxnSpPr>
          <p:cNvPr id="8" name="Straight Connector 7"/>
          <p:cNvCxnSpPr/>
          <p:nvPr/>
        </p:nvCxnSpPr>
        <p:spPr>
          <a:xfrm rot="10800000" flipV="1">
            <a:off x="6405947" y="2404584"/>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906013" y="2416726"/>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rot="5400000" flipH="1" flipV="1">
            <a:off x="6725725" y="259701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13" name="Rectangle 12"/>
          <p:cNvSpPr/>
          <p:nvPr/>
        </p:nvSpPr>
        <p:spPr>
          <a:xfrm>
            <a:off x="6286512" y="3488296"/>
            <a:ext cx="2528256"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&lt;term&gt; * &lt;factor&gt;</a:t>
            </a:r>
            <a:endParaRPr lang="en-AU" dirty="0"/>
          </a:p>
        </p:txBody>
      </p:sp>
      <p:cxnSp>
        <p:nvCxnSpPr>
          <p:cNvPr id="14" name="Straight Connector 13"/>
          <p:cNvCxnSpPr/>
          <p:nvPr/>
        </p:nvCxnSpPr>
        <p:spPr>
          <a:xfrm rot="10800000" flipV="1">
            <a:off x="6918886" y="3131106"/>
            <a:ext cx="500068" cy="35719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a:off x="7418952" y="3131106"/>
            <a:ext cx="500066" cy="345048"/>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rot="5400000" flipH="1" flipV="1">
            <a:off x="7238664" y="331139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7" name="Straight Connector 16"/>
          <p:cNvCxnSpPr/>
          <p:nvPr/>
        </p:nvCxnSpPr>
        <p:spPr>
          <a:xfrm rot="5400000" flipH="1" flipV="1">
            <a:off x="7810168" y="4025774"/>
            <a:ext cx="360577" cy="0"/>
          </a:xfrm>
          <a:prstGeom prst="line">
            <a:avLst/>
          </a:prstGeom>
          <a:ln w="19050">
            <a:solidFill>
              <a:schemeClr val="accent2"/>
            </a:solidFill>
          </a:ln>
        </p:spPr>
        <p:style>
          <a:lnRef idx="1">
            <a:schemeClr val="accent6"/>
          </a:lnRef>
          <a:fillRef idx="0">
            <a:schemeClr val="accent6"/>
          </a:fillRef>
          <a:effectRef idx="0">
            <a:schemeClr val="accent6"/>
          </a:effectRef>
          <a:fontRef idx="minor">
            <a:schemeClr val="tx1"/>
          </a:fontRef>
        </p:style>
      </p:cxnSp>
      <p:sp>
        <p:nvSpPr>
          <p:cNvPr id="18" name="Rectangle 17"/>
          <p:cNvSpPr/>
          <p:nvPr/>
        </p:nvSpPr>
        <p:spPr>
          <a:xfrm>
            <a:off x="7633266" y="4143380"/>
            <a:ext cx="873957" cy="369332"/>
          </a:xfrm>
          <a:prstGeom prst="rect">
            <a:avLst/>
          </a:prstGeom>
        </p:spPr>
        <p:txBody>
          <a:bodyPr wrap="none">
            <a:spAutoFit/>
          </a:bodyPr>
          <a:lstStyle/>
          <a:p>
            <a:r>
              <a:rPr lang="en-AU" b="1" dirty="0" smtClean="0">
                <a:solidFill>
                  <a:srgbClr val="333399"/>
                </a:solidFill>
                <a:latin typeface="Courier New" pitchFamily="49" charset="0"/>
                <a:cs typeface="Courier New" pitchFamily="49" charset="0"/>
              </a:rPr>
              <a:t>total</a:t>
            </a:r>
            <a:endParaRPr lang="en-AU" dirty="0"/>
          </a:p>
        </p:txBody>
      </p:sp>
      <p:sp>
        <p:nvSpPr>
          <p:cNvPr id="19" name="Rectangle 18"/>
          <p:cNvSpPr/>
          <p:nvPr/>
        </p:nvSpPr>
        <p:spPr>
          <a:xfrm>
            <a:off x="6500826" y="2143116"/>
            <a:ext cx="857256" cy="214314"/>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20" name="Rectangle 19"/>
          <p:cNvSpPr/>
          <p:nvPr/>
        </p:nvSpPr>
        <p:spPr>
          <a:xfrm>
            <a:off x="7072330" y="2857496"/>
            <a:ext cx="857256" cy="214314"/>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21" name="Rectangle 20"/>
          <p:cNvSpPr/>
          <p:nvPr/>
        </p:nvSpPr>
        <p:spPr>
          <a:xfrm>
            <a:off x="7600322" y="3559734"/>
            <a:ext cx="1143008" cy="226456"/>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graphicFrame>
        <p:nvGraphicFramePr>
          <p:cNvPr id="23" name="Table 22"/>
          <p:cNvGraphicFramePr>
            <a:graphicFrameLocks noGrp="1"/>
          </p:cNvGraphicFramePr>
          <p:nvPr/>
        </p:nvGraphicFramePr>
        <p:xfrm>
          <a:off x="142842" y="5434988"/>
          <a:ext cx="2643208" cy="1280160"/>
        </p:xfrm>
        <a:graphic>
          <a:graphicData uri="http://schemas.openxmlformats.org/drawingml/2006/table">
            <a:tbl>
              <a:tblPr firstRow="1" bandRow="1">
                <a:tableStyleId>{5940675A-B579-460E-94D1-54222C63F5DA}</a:tableStyleId>
              </a:tblPr>
              <a:tblGrid>
                <a:gridCol w="2643208"/>
              </a:tblGrid>
              <a:tr h="454986">
                <a:tc>
                  <a:txBody>
                    <a:bodyPr/>
                    <a:lstStyle/>
                    <a:p>
                      <a:pPr algn="ctr"/>
                      <a:r>
                        <a:rPr lang="en-AU" b="1" dirty="0" smtClean="0"/>
                        <a:t>Phrases</a:t>
                      </a:r>
                      <a:endParaRPr lang="en-AU" b="1"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825174">
                <a:tc>
                  <a:txBody>
                    <a:bodyPr/>
                    <a:lstStyle/>
                    <a:p>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aphicFrame>
        <p:nvGraphicFramePr>
          <p:cNvPr id="24" name="Table 23"/>
          <p:cNvGraphicFramePr>
            <a:graphicFrameLocks noGrp="1"/>
          </p:cNvGraphicFramePr>
          <p:nvPr/>
        </p:nvGraphicFramePr>
        <p:xfrm>
          <a:off x="2928926" y="5429264"/>
          <a:ext cx="2643208" cy="1285884"/>
        </p:xfrm>
        <a:graphic>
          <a:graphicData uri="http://schemas.openxmlformats.org/drawingml/2006/table">
            <a:tbl>
              <a:tblPr firstRow="1" bandRow="1">
                <a:tableStyleId>{5940675A-B579-460E-94D1-54222C63F5DA}</a:tableStyleId>
              </a:tblPr>
              <a:tblGrid>
                <a:gridCol w="2643208"/>
              </a:tblGrid>
              <a:tr h="457020">
                <a:tc>
                  <a:txBody>
                    <a:bodyPr/>
                    <a:lstStyle/>
                    <a:p>
                      <a:pPr algn="ctr"/>
                      <a:r>
                        <a:rPr lang="en-AU" b="1" dirty="0" smtClean="0"/>
                        <a:t>Simple Phrases</a:t>
                      </a:r>
                      <a:endParaRPr lang="en-AU" b="1"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828864">
                <a:tc>
                  <a:txBody>
                    <a:bodyPr/>
                    <a:lstStyle/>
                    <a:p>
                      <a:endParaRPr lang="en-AU"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sp>
        <p:nvSpPr>
          <p:cNvPr id="25" name="Rectangle 24"/>
          <p:cNvSpPr/>
          <p:nvPr/>
        </p:nvSpPr>
        <p:spPr>
          <a:xfrm>
            <a:off x="142844" y="5882400"/>
            <a:ext cx="2571768" cy="867348"/>
          </a:xfrm>
          <a:prstGeom prst="rect">
            <a:avLst/>
          </a:prstGeom>
        </p:spPr>
        <p:txBody>
          <a:bodyPr wrap="square" tIns="0" bIns="36000">
            <a:spAutoFit/>
          </a:bodyPr>
          <a:lstStyle/>
          <a:p>
            <a:r>
              <a:rPr lang="en-AU" dirty="0" smtClean="0"/>
              <a:t>&lt;</a:t>
            </a:r>
            <a:r>
              <a:rPr lang="en-AU" dirty="0" err="1" smtClean="0"/>
              <a:t>expr</a:t>
            </a:r>
            <a:r>
              <a:rPr lang="en-AU" dirty="0" smtClean="0"/>
              <a:t>&gt; + &lt;term&gt; * total</a:t>
            </a:r>
          </a:p>
          <a:p>
            <a:r>
              <a:rPr lang="en-AU" dirty="0" smtClean="0"/>
              <a:t>&lt;term&gt; * total</a:t>
            </a:r>
          </a:p>
          <a:p>
            <a:r>
              <a:rPr lang="en-AU" dirty="0" smtClean="0"/>
              <a:t>total</a:t>
            </a:r>
            <a:endParaRPr lang="en-AU" dirty="0"/>
          </a:p>
        </p:txBody>
      </p:sp>
      <p:sp>
        <p:nvSpPr>
          <p:cNvPr id="26" name="Rectangle 25"/>
          <p:cNvSpPr/>
          <p:nvPr/>
        </p:nvSpPr>
        <p:spPr>
          <a:xfrm>
            <a:off x="2928926" y="5896800"/>
            <a:ext cx="2571768" cy="313350"/>
          </a:xfrm>
          <a:prstGeom prst="rect">
            <a:avLst/>
          </a:prstGeom>
        </p:spPr>
        <p:txBody>
          <a:bodyPr wrap="square" tIns="0" bIns="36000">
            <a:spAutoFit/>
          </a:bodyPr>
          <a:lstStyle/>
          <a:p>
            <a:r>
              <a:rPr lang="en-AU" dirty="0" smtClean="0"/>
              <a:t>total</a:t>
            </a:r>
            <a:endParaRPr lang="en-AU" dirty="0"/>
          </a:p>
        </p:txBody>
      </p:sp>
      <p:sp>
        <p:nvSpPr>
          <p:cNvPr id="27" name="Rectangle 26"/>
          <p:cNvSpPr/>
          <p:nvPr/>
        </p:nvSpPr>
        <p:spPr>
          <a:xfrm>
            <a:off x="5286380" y="5517079"/>
            <a:ext cx="3857620" cy="769441"/>
          </a:xfrm>
          <a:prstGeom prst="rect">
            <a:avLst/>
          </a:prstGeom>
        </p:spPr>
        <p:txBody>
          <a:bodyPr wrap="square">
            <a:spAutoFit/>
          </a:bodyPr>
          <a:lstStyle/>
          <a:p>
            <a:pPr marL="742950" lvl="1" indent="-285750" fontAlgn="base">
              <a:spcBef>
                <a:spcPct val="20000"/>
              </a:spcBef>
              <a:spcAft>
                <a:spcPct val="0"/>
              </a:spcAft>
              <a:buClr>
                <a:srgbClr val="808080"/>
              </a:buClr>
              <a:buFontTx/>
              <a:buChar char="–"/>
            </a:pPr>
            <a:r>
              <a:rPr lang="en-US" sz="2200" kern="0" dirty="0" smtClean="0">
                <a:solidFill>
                  <a:srgbClr val="000000"/>
                </a:solidFill>
                <a:ea typeface="ＭＳ Ｐゴシック" pitchFamily="-65" charset="-128"/>
              </a:rPr>
              <a:t>The </a:t>
            </a:r>
            <a:r>
              <a:rPr lang="en-US" sz="2200" b="1" kern="0" dirty="0" smtClean="0">
                <a:solidFill>
                  <a:srgbClr val="000000"/>
                </a:solidFill>
                <a:ea typeface="ＭＳ Ｐゴシック" pitchFamily="-65" charset="-128"/>
              </a:rPr>
              <a:t>handle</a:t>
            </a:r>
            <a:r>
              <a:rPr lang="en-US" sz="2200" kern="0" dirty="0" smtClean="0">
                <a:solidFill>
                  <a:srgbClr val="000000"/>
                </a:solidFill>
                <a:ea typeface="ＭＳ Ｐゴシック" pitchFamily="-65" charset="-128"/>
              </a:rPr>
              <a:t> is the left-most simple phrase</a:t>
            </a:r>
            <a:endParaRPr lang="en-US" sz="2200" i="1" kern="0" dirty="0" smtClean="0">
              <a:solidFill>
                <a:srgbClr val="000000"/>
              </a:solidFill>
              <a:ea typeface="ＭＳ Ｐゴシック" pitchFamily="-65" charset="-128"/>
            </a:endParaRPr>
          </a:p>
        </p:txBody>
      </p:sp>
      <p:sp>
        <p:nvSpPr>
          <p:cNvPr id="28" name="Rectangle 27"/>
          <p:cNvSpPr/>
          <p:nvPr/>
        </p:nvSpPr>
        <p:spPr>
          <a:xfrm>
            <a:off x="7715272" y="4214818"/>
            <a:ext cx="714380" cy="214314"/>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29" name="Rectangle 28"/>
          <p:cNvSpPr/>
          <p:nvPr/>
        </p:nvSpPr>
        <p:spPr>
          <a:xfrm>
            <a:off x="4286248" y="1428736"/>
            <a:ext cx="785818" cy="214314"/>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30" name="Rectangle 29"/>
          <p:cNvSpPr/>
          <p:nvPr/>
        </p:nvSpPr>
        <p:spPr>
          <a:xfrm>
            <a:off x="7572396" y="3571876"/>
            <a:ext cx="1214446" cy="857256"/>
          </a:xfrm>
          <a:prstGeom prst="rect">
            <a:avLst/>
          </a:prstGeom>
          <a:ln w="19050">
            <a:solidFill>
              <a:srgbClr val="C00000"/>
            </a:solidFill>
            <a:prstDash val="sysDash"/>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5">
                                            <p:txEl>
                                              <p:pRg st="0" end="0"/>
                                            </p:txEl>
                                          </p:spTgt>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
                                            <p:txEl>
                                              <p:pRg st="1" end="1"/>
                                            </p:txEl>
                                          </p:spTgt>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5">
                                            <p:txEl>
                                              <p:pRg st="2" end="2"/>
                                            </p:txEl>
                                          </p:spTgt>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2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8" grpId="0"/>
      <p:bldP spid="19" grpId="0" animBg="1"/>
      <p:bldP spid="19" grpId="1" animBg="1"/>
      <p:bldP spid="20" grpId="0" animBg="1"/>
      <p:bldP spid="20" grpId="1" animBg="1"/>
      <p:bldP spid="21" grpId="0" animBg="1"/>
      <p:bldP spid="21" grpId="1" animBg="1"/>
      <p:bldP spid="26" grpId="0"/>
      <p:bldP spid="27" grpId="0"/>
      <p:bldP spid="28" grpId="0" animBg="1"/>
      <p:bldP spid="29" grpId="0" animBg="1"/>
      <p:bldP spid="30" grpId="0" animBg="1"/>
      <p:bldP spid="3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a:xfrm>
            <a:off x="285720" y="1000108"/>
            <a:ext cx="8678768" cy="5643601"/>
          </a:xfrm>
        </p:spPr>
        <p:txBody>
          <a:bodyPr/>
          <a:lstStyle/>
          <a:p>
            <a:pPr>
              <a:lnSpc>
                <a:spcPct val="120000"/>
              </a:lnSpc>
            </a:pPr>
            <a:r>
              <a:rPr lang="en-AU" dirty="0" smtClean="0"/>
              <a:t>Lexical analysis identifies lexemes and tokens in the source</a:t>
            </a:r>
          </a:p>
          <a:p>
            <a:pPr lvl="2">
              <a:lnSpc>
                <a:spcPct val="120000"/>
              </a:lnSpc>
            </a:pPr>
            <a:endParaRPr lang="en-AU" dirty="0" smtClean="0"/>
          </a:p>
          <a:p>
            <a:pPr lvl="2">
              <a:lnSpc>
                <a:spcPct val="120000"/>
              </a:lnSpc>
            </a:pPr>
            <a:endParaRPr lang="en-AU" dirty="0"/>
          </a:p>
          <a:p>
            <a:pPr>
              <a:lnSpc>
                <a:spcPct val="120000"/>
              </a:lnSpc>
            </a:pPr>
            <a:r>
              <a:rPr lang="en-AU" dirty="0" smtClean="0"/>
              <a:t>Syntax analysis (parsing) uses the output of lexical analysis to identify syntax errors and create parse tree</a:t>
            </a:r>
          </a:p>
          <a:p>
            <a:pPr lvl="2">
              <a:lnSpc>
                <a:spcPct val="120000"/>
              </a:lnSpc>
            </a:pPr>
            <a:endParaRPr lang="en-AU" dirty="0" smtClean="0"/>
          </a:p>
          <a:p>
            <a:pPr lvl="2">
              <a:lnSpc>
                <a:spcPct val="120000"/>
              </a:lnSpc>
            </a:pPr>
            <a:endParaRPr lang="en-AU" dirty="0" smtClean="0"/>
          </a:p>
          <a:p>
            <a:pPr>
              <a:lnSpc>
                <a:spcPct val="120000"/>
              </a:lnSpc>
            </a:pPr>
            <a:r>
              <a:rPr lang="en-AU" dirty="0" smtClean="0"/>
              <a:t>Top down (recursive descent) parsing</a:t>
            </a:r>
          </a:p>
          <a:p>
            <a:pPr lvl="2">
              <a:lnSpc>
                <a:spcPct val="120000"/>
              </a:lnSpc>
            </a:pPr>
            <a:endParaRPr lang="en-AU" dirty="0" smtClean="0"/>
          </a:p>
          <a:p>
            <a:pPr lvl="2">
              <a:lnSpc>
                <a:spcPct val="120000"/>
              </a:lnSpc>
            </a:pPr>
            <a:endParaRPr lang="en-AU" dirty="0" smtClean="0"/>
          </a:p>
          <a:p>
            <a:pPr>
              <a:lnSpc>
                <a:spcPct val="120000"/>
              </a:lnSpc>
            </a:pPr>
            <a:r>
              <a:rPr lang="en-AU" dirty="0" smtClean="0"/>
              <a:t>Bottom up parsing</a:t>
            </a:r>
          </a:p>
          <a:p>
            <a:pPr lvl="1">
              <a:lnSpc>
                <a:spcPct val="120000"/>
              </a:lnSpc>
            </a:pPr>
            <a:r>
              <a:rPr lang="en-AU" dirty="0" smtClean="0"/>
              <a:t>Phrases, simple phrases and handles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Lexical and Syntax Analysis</a:t>
            </a:r>
            <a:endParaRPr lang="en-AU" dirty="0"/>
          </a:p>
        </p:txBody>
      </p:sp>
      <p:sp>
        <p:nvSpPr>
          <p:cNvPr id="3" name="Content Placeholder 2"/>
          <p:cNvSpPr>
            <a:spLocks noGrp="1"/>
          </p:cNvSpPr>
          <p:nvPr>
            <p:ph idx="1"/>
          </p:nvPr>
        </p:nvSpPr>
        <p:spPr/>
        <p:txBody>
          <a:bodyPr/>
          <a:lstStyle/>
          <a:p>
            <a:r>
              <a:rPr lang="en-AU" dirty="0" smtClean="0"/>
              <a:t>Regardless of the implementation method (compiling, interpreting, etc), </a:t>
            </a:r>
            <a:r>
              <a:rPr lang="en-AU" i="1" dirty="0" smtClean="0"/>
              <a:t>source code of a language must be analysed</a:t>
            </a:r>
            <a:r>
              <a:rPr lang="en-AU" dirty="0" smtClean="0"/>
              <a:t> in order for it to be compiled or executed</a:t>
            </a:r>
          </a:p>
          <a:p>
            <a:pPr lvl="1"/>
            <a:r>
              <a:rPr lang="en-AU" dirty="0" smtClean="0"/>
              <a:t>This process is known as syntax analysis</a:t>
            </a:r>
          </a:p>
          <a:p>
            <a:pPr lvl="1"/>
            <a:endParaRPr lang="en-AU" dirty="0" smtClean="0"/>
          </a:p>
          <a:p>
            <a:r>
              <a:rPr lang="en-US" dirty="0" smtClean="0"/>
              <a:t>Nearly all syntax analysis is based on a formal description of the syntax of the source language (e.g. BNF/EBNF)</a:t>
            </a:r>
          </a:p>
          <a:p>
            <a:endParaRPr lang="en-AU" dirty="0" smtClean="0"/>
          </a:p>
          <a:p>
            <a:r>
              <a:rPr lang="en-AU" dirty="0" smtClean="0"/>
              <a:t>Syntax analysis consists of two parts:</a:t>
            </a:r>
          </a:p>
          <a:p>
            <a:pPr lvl="1"/>
            <a:r>
              <a:rPr lang="en-AU" b="1" dirty="0" smtClean="0"/>
              <a:t>Lexical Analysis</a:t>
            </a:r>
            <a:r>
              <a:rPr lang="en-AU" dirty="0" smtClean="0"/>
              <a:t>:  Analysis of small-scale constructs such as names and numeric literals (i.e. “lexemes”)</a:t>
            </a:r>
          </a:p>
          <a:p>
            <a:pPr lvl="1"/>
            <a:r>
              <a:rPr lang="en-AU" b="1" dirty="0" smtClean="0"/>
              <a:t>Syntax Analysis</a:t>
            </a:r>
            <a:r>
              <a:rPr lang="en-AU" dirty="0" smtClean="0"/>
              <a:t>:  Analysis of large-scale constructs such as expressions, statements and program units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Lexical and Syntax Analysis</a:t>
            </a:r>
            <a:endParaRPr lang="en-AU" dirty="0"/>
          </a:p>
        </p:txBody>
      </p:sp>
      <p:sp>
        <p:nvSpPr>
          <p:cNvPr id="3" name="Content Placeholder 2"/>
          <p:cNvSpPr>
            <a:spLocks noGrp="1"/>
          </p:cNvSpPr>
          <p:nvPr>
            <p:ph idx="1"/>
          </p:nvPr>
        </p:nvSpPr>
        <p:spPr/>
        <p:txBody>
          <a:bodyPr/>
          <a:lstStyle/>
          <a:p>
            <a:r>
              <a:rPr lang="en-AU" dirty="0" smtClean="0"/>
              <a:t>Lexical analysis is separated from syntax analysis for...</a:t>
            </a:r>
          </a:p>
          <a:p>
            <a:pPr lvl="1"/>
            <a:r>
              <a:rPr lang="en-AU" b="1" dirty="0" smtClean="0"/>
              <a:t>Simplicity</a:t>
            </a:r>
            <a:r>
              <a:rPr lang="en-AU" dirty="0" smtClean="0"/>
              <a:t>:  Lexical analysis is simpler than syntax analysis, so it can remain quite simple if kept separate.  It also keeps the syntax analyser smaller and cleaner</a:t>
            </a:r>
          </a:p>
          <a:p>
            <a:pPr lvl="1"/>
            <a:endParaRPr lang="en-AU" dirty="0" smtClean="0"/>
          </a:p>
          <a:p>
            <a:pPr lvl="1"/>
            <a:r>
              <a:rPr lang="en-AU" b="1" dirty="0" smtClean="0"/>
              <a:t>Efficiency</a:t>
            </a:r>
            <a:r>
              <a:rPr lang="en-AU" dirty="0" smtClean="0"/>
              <a:t>:  Lexical analysis takes a significant portion of compile time, and it is important to optimise this.  Syntax analysis cannot be as effectively optimised, so keeping them apart allows optimisation to be more efficient</a:t>
            </a:r>
          </a:p>
          <a:p>
            <a:pPr lvl="1"/>
            <a:endParaRPr lang="en-AU" dirty="0" smtClean="0"/>
          </a:p>
          <a:p>
            <a:pPr lvl="1"/>
            <a:r>
              <a:rPr lang="en-AU" b="1" dirty="0" smtClean="0"/>
              <a:t>Portability</a:t>
            </a:r>
            <a:r>
              <a:rPr lang="en-AU" dirty="0" smtClean="0"/>
              <a:t>:  Lexical analysis involves reading input files and buffering, which makes it likely to be platform dependent.  Syntax analysis is likely to be platform independent, so keeping them apart improves portability</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Lexical Analysis</a:t>
            </a:r>
            <a:endParaRPr lang="en-AU" dirty="0"/>
          </a:p>
        </p:txBody>
      </p:sp>
      <p:sp>
        <p:nvSpPr>
          <p:cNvPr id="3" name="Content Placeholder 2"/>
          <p:cNvSpPr>
            <a:spLocks noGrp="1"/>
          </p:cNvSpPr>
          <p:nvPr>
            <p:ph idx="1"/>
          </p:nvPr>
        </p:nvSpPr>
        <p:spPr>
          <a:xfrm>
            <a:off x="285720" y="1000108"/>
            <a:ext cx="8643998" cy="5643601"/>
          </a:xfrm>
        </p:spPr>
        <p:txBody>
          <a:bodyPr/>
          <a:lstStyle/>
          <a:p>
            <a:r>
              <a:rPr lang="en-AU" dirty="0" smtClean="0"/>
              <a:t>Lexical analyser is the “front end” of the parsing process</a:t>
            </a:r>
          </a:p>
          <a:p>
            <a:pPr lvl="1"/>
            <a:r>
              <a:rPr lang="en-AU" dirty="0" smtClean="0"/>
              <a:t>Translate source into a form suitable for the syntax analyser</a:t>
            </a:r>
          </a:p>
          <a:p>
            <a:pPr lvl="4"/>
            <a:endParaRPr lang="en-AU" sz="1200" dirty="0" smtClean="0"/>
          </a:p>
          <a:p>
            <a:r>
              <a:rPr lang="en-AU" dirty="0" smtClean="0"/>
              <a:t>Reads source code as a string of characters and matches them to </a:t>
            </a:r>
            <a:r>
              <a:rPr lang="en-AU" i="1" dirty="0" smtClean="0"/>
              <a:t>lexemes</a:t>
            </a:r>
            <a:r>
              <a:rPr lang="en-AU" dirty="0" smtClean="0"/>
              <a:t> of the language, and their </a:t>
            </a:r>
            <a:r>
              <a:rPr lang="en-AU" i="1" dirty="0" smtClean="0"/>
              <a:t>token</a:t>
            </a:r>
            <a:r>
              <a:rPr lang="en-AU" dirty="0" smtClean="0"/>
              <a:t> (category)</a:t>
            </a:r>
          </a:p>
          <a:p>
            <a:pPr lvl="4"/>
            <a:endParaRPr lang="en-AU" sz="1200" dirty="0" smtClean="0"/>
          </a:p>
          <a:p>
            <a:pPr lvl="0">
              <a:buClr>
                <a:srgbClr val="2D2D8A"/>
              </a:buClr>
              <a:buNone/>
            </a:pPr>
            <a:r>
              <a:rPr lang="en-AU" sz="2000" b="1" dirty="0" smtClean="0">
                <a:solidFill>
                  <a:srgbClr val="333399"/>
                </a:solidFill>
                <a:latin typeface="Courier New" pitchFamily="49" charset="0"/>
                <a:cs typeface="Courier New" pitchFamily="49" charset="0"/>
              </a:rPr>
              <a:t>			index = 2 * count + 17;</a:t>
            </a:r>
          </a:p>
          <a:p>
            <a:pPr lvl="2"/>
            <a:endParaRPr lang="en-AU" dirty="0" smtClean="0"/>
          </a:p>
          <a:p>
            <a:r>
              <a:rPr lang="en-AU" dirty="0" smtClean="0"/>
              <a:t>Early lexical analysers analysed the</a:t>
            </a:r>
          </a:p>
          <a:p>
            <a:pPr>
              <a:buNone/>
            </a:pPr>
            <a:r>
              <a:rPr lang="en-AU" dirty="0" smtClean="0"/>
              <a:t>	whole source code and produced a</a:t>
            </a:r>
          </a:p>
          <a:p>
            <a:pPr>
              <a:buNone/>
            </a:pPr>
            <a:r>
              <a:rPr lang="en-AU" dirty="0" smtClean="0"/>
              <a:t>	file of lexemes and tokens</a:t>
            </a:r>
          </a:p>
          <a:p>
            <a:pPr lvl="1"/>
            <a:endParaRPr lang="en-AU" dirty="0" smtClean="0"/>
          </a:p>
          <a:p>
            <a:r>
              <a:rPr lang="en-AU" dirty="0" smtClean="0"/>
              <a:t>Modern lexical analyser is subprogram that identifies next lexeme and its token and passes them to syntax analyser</a:t>
            </a:r>
          </a:p>
          <a:p>
            <a:pPr lvl="1"/>
            <a:r>
              <a:rPr lang="en-AU" dirty="0" smtClean="0"/>
              <a:t>Input of syntax analyser is output of lexical analyser</a:t>
            </a:r>
            <a:endParaRPr lang="en-AU" dirty="0"/>
          </a:p>
        </p:txBody>
      </p:sp>
      <p:sp>
        <p:nvSpPr>
          <p:cNvPr id="4" name="TextBox 3"/>
          <p:cNvSpPr txBox="1"/>
          <p:nvPr/>
        </p:nvSpPr>
        <p:spPr>
          <a:xfrm>
            <a:off x="6286512" y="2928934"/>
            <a:ext cx="2643206" cy="2571744"/>
          </a:xfrm>
          <a:prstGeom prst="rect">
            <a:avLst/>
          </a:prstGeom>
          <a:noFill/>
        </p:spPr>
        <p:txBody>
          <a:bodyPr wrap="square" rtlCol="0">
            <a:spAutoFit/>
          </a:bodyPr>
          <a:lstStyle/>
          <a:p>
            <a:r>
              <a:rPr lang="en-AU" b="1" dirty="0" smtClean="0">
                <a:solidFill>
                  <a:schemeClr val="accent2"/>
                </a:solidFill>
              </a:rPr>
              <a:t>Lexeme	    Token</a:t>
            </a:r>
          </a:p>
          <a:p>
            <a:r>
              <a:rPr lang="en-AU" dirty="0" smtClean="0">
                <a:solidFill>
                  <a:schemeClr val="accent2"/>
                </a:solidFill>
              </a:rPr>
              <a:t>index	    identifier</a:t>
            </a:r>
          </a:p>
          <a:p>
            <a:r>
              <a:rPr lang="en-AU" dirty="0" smtClean="0">
                <a:solidFill>
                  <a:schemeClr val="accent2"/>
                </a:solidFill>
              </a:rPr>
              <a:t>=	    </a:t>
            </a:r>
            <a:r>
              <a:rPr lang="en-AU" dirty="0" err="1" smtClean="0">
                <a:solidFill>
                  <a:schemeClr val="accent2"/>
                </a:solidFill>
              </a:rPr>
              <a:t>equal_sign</a:t>
            </a:r>
            <a:endParaRPr lang="en-AU" dirty="0" smtClean="0">
              <a:solidFill>
                <a:schemeClr val="accent2"/>
              </a:solidFill>
            </a:endParaRPr>
          </a:p>
          <a:p>
            <a:r>
              <a:rPr lang="en-AU" dirty="0" smtClean="0">
                <a:solidFill>
                  <a:schemeClr val="accent2"/>
                </a:solidFill>
              </a:rPr>
              <a:t>2	    </a:t>
            </a:r>
            <a:r>
              <a:rPr lang="en-AU" dirty="0" err="1" smtClean="0">
                <a:solidFill>
                  <a:schemeClr val="accent2"/>
                </a:solidFill>
              </a:rPr>
              <a:t>int_literal</a:t>
            </a:r>
            <a:endParaRPr lang="en-AU" dirty="0" smtClean="0">
              <a:solidFill>
                <a:schemeClr val="accent2"/>
              </a:solidFill>
            </a:endParaRPr>
          </a:p>
          <a:p>
            <a:r>
              <a:rPr lang="en-AU" dirty="0" smtClean="0">
                <a:solidFill>
                  <a:schemeClr val="accent2"/>
                </a:solidFill>
              </a:rPr>
              <a:t>*	    </a:t>
            </a:r>
            <a:r>
              <a:rPr lang="en-AU" dirty="0" err="1" smtClean="0">
                <a:solidFill>
                  <a:schemeClr val="accent2"/>
                </a:solidFill>
              </a:rPr>
              <a:t>mult_op</a:t>
            </a:r>
            <a:endParaRPr lang="en-AU" dirty="0" smtClean="0">
              <a:solidFill>
                <a:schemeClr val="accent2"/>
              </a:solidFill>
            </a:endParaRPr>
          </a:p>
          <a:p>
            <a:r>
              <a:rPr lang="en-AU" dirty="0" smtClean="0">
                <a:solidFill>
                  <a:schemeClr val="accent2"/>
                </a:solidFill>
              </a:rPr>
              <a:t>count	    identifier</a:t>
            </a:r>
          </a:p>
          <a:p>
            <a:r>
              <a:rPr lang="en-AU" dirty="0" smtClean="0">
                <a:solidFill>
                  <a:schemeClr val="accent2"/>
                </a:solidFill>
              </a:rPr>
              <a:t>+	    </a:t>
            </a:r>
            <a:r>
              <a:rPr lang="en-AU" dirty="0" err="1" smtClean="0">
                <a:solidFill>
                  <a:schemeClr val="accent2"/>
                </a:solidFill>
              </a:rPr>
              <a:t>plus_op</a:t>
            </a:r>
            <a:endParaRPr lang="en-AU" dirty="0" smtClean="0">
              <a:solidFill>
                <a:schemeClr val="accent2"/>
              </a:solidFill>
            </a:endParaRPr>
          </a:p>
          <a:p>
            <a:r>
              <a:rPr lang="en-AU" dirty="0" smtClean="0">
                <a:solidFill>
                  <a:schemeClr val="accent2"/>
                </a:solidFill>
              </a:rPr>
              <a:t>17	    </a:t>
            </a:r>
            <a:r>
              <a:rPr lang="en-AU" dirty="0" err="1" smtClean="0">
                <a:solidFill>
                  <a:schemeClr val="accent2"/>
                </a:solidFill>
              </a:rPr>
              <a:t>int_literal</a:t>
            </a:r>
            <a:endParaRPr lang="en-AU" dirty="0" smtClean="0">
              <a:solidFill>
                <a:schemeClr val="accent2"/>
              </a:solidFill>
            </a:endParaRPr>
          </a:p>
          <a:p>
            <a:r>
              <a:rPr lang="en-AU" dirty="0" smtClean="0">
                <a:solidFill>
                  <a:schemeClr val="accent2"/>
                </a:solidFill>
              </a:rPr>
              <a:t>;	    semicolon</a:t>
            </a:r>
            <a:endParaRPr lang="en-AU"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Lexical Analysis</a:t>
            </a:r>
            <a:endParaRPr lang="en-AU" dirty="0"/>
          </a:p>
        </p:txBody>
      </p:sp>
      <p:sp>
        <p:nvSpPr>
          <p:cNvPr id="3" name="Content Placeholder 2"/>
          <p:cNvSpPr>
            <a:spLocks noGrp="1"/>
          </p:cNvSpPr>
          <p:nvPr>
            <p:ph idx="1"/>
          </p:nvPr>
        </p:nvSpPr>
        <p:spPr/>
        <p:txBody>
          <a:bodyPr/>
          <a:lstStyle/>
          <a:p>
            <a:r>
              <a:rPr lang="en-AU" dirty="0" smtClean="0"/>
              <a:t>The lexical analyser is also responsible for:</a:t>
            </a:r>
          </a:p>
          <a:p>
            <a:pPr lvl="1"/>
            <a:r>
              <a:rPr lang="en-AU" dirty="0" smtClean="0"/>
              <a:t>Stripping comments, whitespace and other inane things</a:t>
            </a:r>
          </a:p>
          <a:p>
            <a:pPr lvl="1"/>
            <a:r>
              <a:rPr lang="en-AU" dirty="0" smtClean="0"/>
              <a:t>Inserting lexemes for user-defined names (e.g. variables) into the symbol table, which is used in later stages of compilation</a:t>
            </a:r>
          </a:p>
          <a:p>
            <a:pPr lvl="1"/>
            <a:r>
              <a:rPr lang="en-AU" dirty="0" smtClean="0"/>
              <a:t>Detecting errors in tokens, e.g. Incorrectly formatted floats, illegal characters...</a:t>
            </a:r>
          </a:p>
          <a:p>
            <a:pPr lvl="4"/>
            <a:endParaRPr lang="en-AU" dirty="0" smtClean="0"/>
          </a:p>
          <a:p>
            <a:r>
              <a:rPr lang="en-AU" dirty="0" smtClean="0"/>
              <a:t>The lexical analyser inserts user-defined names into the symbol table, but nothing else (e.g. variable type) – that is handled in later stages of compilation</a:t>
            </a:r>
          </a:p>
          <a:p>
            <a:pPr lvl="3"/>
            <a:endParaRPr lang="en-AU" dirty="0" smtClean="0"/>
          </a:p>
          <a:p>
            <a:r>
              <a:rPr lang="en-AU" dirty="0" smtClean="0"/>
              <a:t>The lexical analyser </a:t>
            </a:r>
            <a:r>
              <a:rPr lang="en-AU" i="1" dirty="0" smtClean="0"/>
              <a:t>can only detect errors in tokens </a:t>
            </a:r>
            <a:r>
              <a:rPr lang="en-AU" dirty="0" smtClean="0"/>
              <a:t>– it has no concept of syntax – that is the syntax analyser’s job</a:t>
            </a:r>
          </a:p>
          <a:p>
            <a:pPr lvl="1"/>
            <a:r>
              <a:rPr lang="en-AU" dirty="0" smtClean="0"/>
              <a:t>“</a:t>
            </a:r>
            <a:r>
              <a:rPr lang="en-AU" b="1" dirty="0" smtClean="0">
                <a:latin typeface="Courier New" pitchFamily="49" charset="0"/>
                <a:cs typeface="Courier New" pitchFamily="49" charset="0"/>
              </a:rPr>
              <a:t>float </a:t>
            </a:r>
            <a:r>
              <a:rPr lang="en-AU" b="1" dirty="0" err="1" smtClean="0">
                <a:latin typeface="Courier New" pitchFamily="49" charset="0"/>
                <a:cs typeface="Courier New" pitchFamily="49" charset="0"/>
              </a:rPr>
              <a:t>abc</a:t>
            </a:r>
            <a:r>
              <a:rPr lang="en-AU" b="1" dirty="0" smtClean="0">
                <a:latin typeface="Courier New" pitchFamily="49" charset="0"/>
                <a:cs typeface="Courier New" pitchFamily="49" charset="0"/>
              </a:rPr>
              <a:t> fore } &lt; if ; == 3</a:t>
            </a:r>
            <a:r>
              <a:rPr lang="en-AU" sz="2400" dirty="0" smtClean="0">
                <a:cs typeface="+mn-cs"/>
              </a:rPr>
              <a:t>”</a:t>
            </a:r>
            <a:r>
              <a:rPr lang="en-AU" dirty="0" smtClean="0">
                <a:cs typeface="+mn-cs"/>
              </a:rPr>
              <a:t> </a:t>
            </a:r>
            <a:r>
              <a:rPr lang="en-AU" dirty="0" smtClean="0"/>
              <a:t>is perfectly valid to the lexical analyser, it consists of valid lexemes/tokens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smtClean="0"/>
              <a:t>RW_FLOAT, IDENTIFIER, IDENTIFIER, RIGHT_BRACE, LESS_THAN_OP, RW_IF, SEMICOLON, EQUAL_SIGN, EQUAL_SIGN, INT_LITERAL</a:t>
            </a:r>
          </a:p>
          <a:p>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Lexical Analysis</a:t>
            </a:r>
            <a:endParaRPr lang="en-AU" dirty="0"/>
          </a:p>
        </p:txBody>
      </p:sp>
      <p:sp>
        <p:nvSpPr>
          <p:cNvPr id="3" name="Content Placeholder 2"/>
          <p:cNvSpPr>
            <a:spLocks noGrp="1"/>
          </p:cNvSpPr>
          <p:nvPr>
            <p:ph idx="1"/>
          </p:nvPr>
        </p:nvSpPr>
        <p:spPr/>
        <p:txBody>
          <a:bodyPr/>
          <a:lstStyle/>
          <a:p>
            <a:r>
              <a:rPr lang="en-AU" dirty="0" smtClean="0"/>
              <a:t>Since lexical analysers read source code one character at a time, it makes sense to group certain character sets:</a:t>
            </a:r>
          </a:p>
          <a:p>
            <a:pPr lvl="1"/>
            <a:r>
              <a:rPr lang="en-AU" dirty="0" smtClean="0"/>
              <a:t>All upper and lower case characters grouped as “letter”</a:t>
            </a:r>
          </a:p>
          <a:p>
            <a:pPr lvl="1"/>
            <a:r>
              <a:rPr lang="en-AU" dirty="0" smtClean="0"/>
              <a:t>All digits grouped as “digit”</a:t>
            </a:r>
          </a:p>
          <a:p>
            <a:pPr lvl="4"/>
            <a:endParaRPr lang="en-AU" sz="1400" dirty="0" smtClean="0"/>
          </a:p>
          <a:p>
            <a:r>
              <a:rPr lang="en-AU" dirty="0" smtClean="0"/>
              <a:t>Hence, a lexical analyser can recognise and react to </a:t>
            </a:r>
            <a:r>
              <a:rPr lang="en-AU" i="1" dirty="0" smtClean="0"/>
              <a:t>classes</a:t>
            </a:r>
            <a:r>
              <a:rPr lang="en-AU" dirty="0" smtClean="0"/>
              <a:t> of characters, rather than needing to be told how to react to A, B, C, D, E...</a:t>
            </a:r>
          </a:p>
          <a:p>
            <a:pPr lvl="4"/>
            <a:endParaRPr lang="en-AU" sz="1400" dirty="0" smtClean="0"/>
          </a:p>
          <a:p>
            <a:r>
              <a:rPr lang="en-AU" dirty="0" smtClean="0"/>
              <a:t>Assuming identifiers in a language must start with a letter and can contain letters and numbers only (and any length):</a:t>
            </a:r>
          </a:p>
          <a:p>
            <a:pPr lvl="1"/>
            <a:r>
              <a:rPr lang="en-AU" dirty="0" smtClean="0"/>
              <a:t>First character encountered in a lexeme is in the letter class...</a:t>
            </a:r>
          </a:p>
          <a:p>
            <a:pPr lvl="1"/>
            <a:r>
              <a:rPr lang="en-AU" dirty="0" smtClean="0"/>
              <a:t>Keep adding characters to lexeme if they are letter/digit class</a:t>
            </a:r>
          </a:p>
          <a:p>
            <a:pPr lvl="1"/>
            <a:r>
              <a:rPr lang="en-AU" dirty="0" smtClean="0"/>
              <a:t>End the lexeme if a non-letter/digit character is encountered</a:t>
            </a:r>
          </a:p>
          <a:p>
            <a:pPr lvl="1"/>
            <a:r>
              <a:rPr lang="en-AU" dirty="0" smtClean="0"/>
              <a:t>Compare lexeme with table of reserved words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State Diagrams</a:t>
            </a:r>
            <a:endParaRPr lang="en-AU" dirty="0"/>
          </a:p>
        </p:txBody>
      </p:sp>
      <p:sp>
        <p:nvSpPr>
          <p:cNvPr id="3" name="Content Placeholder 2"/>
          <p:cNvSpPr>
            <a:spLocks noGrp="1"/>
          </p:cNvSpPr>
          <p:nvPr>
            <p:ph idx="1"/>
          </p:nvPr>
        </p:nvSpPr>
        <p:spPr/>
        <p:txBody>
          <a:bodyPr/>
          <a:lstStyle/>
          <a:p>
            <a:r>
              <a:rPr lang="en-AU" b="1" dirty="0" smtClean="0"/>
              <a:t>State diagrams </a:t>
            </a:r>
            <a:r>
              <a:rPr lang="en-AU" dirty="0" smtClean="0"/>
              <a:t>illustrate the pattern matching done by the lexical analyser.  The concept of a state diagram can be shown with a couple of basic diagrams</a:t>
            </a:r>
          </a:p>
          <a:p>
            <a:endParaRPr lang="en-AU" dirty="0" smtClean="0"/>
          </a:p>
          <a:p>
            <a:endParaRPr lang="en-AU" dirty="0" smtClean="0"/>
          </a:p>
          <a:p>
            <a:pPr lvl="1"/>
            <a:r>
              <a:rPr lang="en-AU" b="1" dirty="0" smtClean="0"/>
              <a:t>Identifier</a:t>
            </a:r>
            <a:r>
              <a:rPr lang="en-AU" dirty="0" smtClean="0"/>
              <a:t> of a letter followed</a:t>
            </a:r>
          </a:p>
          <a:p>
            <a:pPr lvl="1">
              <a:buNone/>
            </a:pPr>
            <a:r>
              <a:rPr lang="en-AU" dirty="0" smtClean="0"/>
              <a:t>	by either letters or digits</a:t>
            </a:r>
          </a:p>
          <a:p>
            <a:endParaRPr lang="en-AU" dirty="0" smtClean="0"/>
          </a:p>
          <a:p>
            <a:pPr marL="342900" lvl="1" indent="-342900">
              <a:buClr>
                <a:schemeClr val="accent6"/>
              </a:buClr>
              <a:buNone/>
            </a:pPr>
            <a:r>
              <a:rPr lang="en-AU" dirty="0" smtClean="0">
                <a:solidFill>
                  <a:srgbClr val="FF0000"/>
                </a:solidFill>
              </a:rPr>
              <a:t>            Identifier -&gt; Letter(</a:t>
            </a:r>
            <a:r>
              <a:rPr lang="en-AU" dirty="0" err="1" smtClean="0">
                <a:solidFill>
                  <a:srgbClr val="FF0000"/>
                </a:solidFill>
              </a:rPr>
              <a:t>Letter|Digit</a:t>
            </a:r>
            <a:r>
              <a:rPr lang="en-AU" dirty="0" smtClean="0">
                <a:solidFill>
                  <a:srgbClr val="FF0000"/>
                </a:solidFill>
              </a:rPr>
              <a:t>)*</a:t>
            </a:r>
          </a:p>
          <a:p>
            <a:endParaRPr lang="en-AU" dirty="0" smtClean="0"/>
          </a:p>
          <a:p>
            <a:endParaRPr lang="en-AU" dirty="0" smtClean="0"/>
          </a:p>
          <a:p>
            <a:pPr lvl="1"/>
            <a:r>
              <a:rPr lang="en-AU" b="1" dirty="0" smtClean="0"/>
              <a:t>Integer</a:t>
            </a:r>
            <a:r>
              <a:rPr lang="en-AU" dirty="0" smtClean="0"/>
              <a:t> of numerous digits</a:t>
            </a:r>
          </a:p>
          <a:p>
            <a:pPr lvl="1">
              <a:buNone/>
            </a:pPr>
            <a:r>
              <a:rPr lang="en-AU" dirty="0" smtClean="0">
                <a:solidFill>
                  <a:srgbClr val="FF0000"/>
                </a:solidFill>
              </a:rPr>
              <a:t>           Integer -&gt; Digit(Digit)*</a:t>
            </a:r>
          </a:p>
          <a:p>
            <a:pPr lvl="1">
              <a:buNone/>
            </a:pPr>
            <a:endParaRPr lang="en-AU" dirty="0" smtClean="0"/>
          </a:p>
          <a:p>
            <a:pPr lvl="1">
              <a:buNone/>
            </a:pPr>
            <a:endParaRPr lang="en-AU" dirty="0"/>
          </a:p>
        </p:txBody>
      </p:sp>
      <p:cxnSp>
        <p:nvCxnSpPr>
          <p:cNvPr id="6" name="Straight Arrow Connector 5"/>
          <p:cNvCxnSpPr/>
          <p:nvPr/>
        </p:nvCxnSpPr>
        <p:spPr>
          <a:xfrm>
            <a:off x="5786446" y="3643314"/>
            <a:ext cx="1285884" cy="1588"/>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7" name="Rectangle 6"/>
          <p:cNvSpPr/>
          <p:nvPr/>
        </p:nvSpPr>
        <p:spPr>
          <a:xfrm>
            <a:off x="6000760" y="3631172"/>
            <a:ext cx="774571" cy="369332"/>
          </a:xfrm>
          <a:prstGeom prst="rect">
            <a:avLst/>
          </a:prstGeom>
        </p:spPr>
        <p:txBody>
          <a:bodyPr wrap="none">
            <a:spAutoFit/>
          </a:bodyPr>
          <a:lstStyle/>
          <a:p>
            <a:r>
              <a:rPr lang="en-AU" dirty="0" smtClean="0"/>
              <a:t>Letter</a:t>
            </a:r>
            <a:endParaRPr lang="en-AU" dirty="0"/>
          </a:p>
        </p:txBody>
      </p:sp>
      <p:sp>
        <p:nvSpPr>
          <p:cNvPr id="9" name="Arc 8"/>
          <p:cNvSpPr/>
          <p:nvPr/>
        </p:nvSpPr>
        <p:spPr>
          <a:xfrm flipH="1">
            <a:off x="6715140" y="3071810"/>
            <a:ext cx="2000264" cy="428628"/>
          </a:xfrm>
          <a:prstGeom prst="arc">
            <a:avLst>
              <a:gd name="adj1" fmla="val 9831397"/>
              <a:gd name="adj2" fmla="val 841777"/>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10" name="Rectangle 9"/>
          <p:cNvSpPr/>
          <p:nvPr/>
        </p:nvSpPr>
        <p:spPr>
          <a:xfrm>
            <a:off x="7057858" y="2714620"/>
            <a:ext cx="1300356" cy="369332"/>
          </a:xfrm>
          <a:prstGeom prst="rect">
            <a:avLst/>
          </a:prstGeom>
        </p:spPr>
        <p:txBody>
          <a:bodyPr wrap="none">
            <a:spAutoFit/>
          </a:bodyPr>
          <a:lstStyle/>
          <a:p>
            <a:r>
              <a:rPr lang="en-AU" dirty="0" smtClean="0"/>
              <a:t>Letter/Digit</a:t>
            </a:r>
            <a:endParaRPr lang="en-AU" dirty="0"/>
          </a:p>
        </p:txBody>
      </p:sp>
      <p:sp>
        <p:nvSpPr>
          <p:cNvPr id="4" name="Rounded Rectangle 3"/>
          <p:cNvSpPr/>
          <p:nvPr/>
        </p:nvSpPr>
        <p:spPr>
          <a:xfrm>
            <a:off x="7072330" y="3286124"/>
            <a:ext cx="1285884" cy="571503"/>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
        <p:nvSpPr>
          <p:cNvPr id="5" name="Rounded Rectangle 4"/>
          <p:cNvSpPr/>
          <p:nvPr/>
        </p:nvSpPr>
        <p:spPr>
          <a:xfrm>
            <a:off x="7143768" y="3357562"/>
            <a:ext cx="1143008" cy="428628"/>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r>
              <a:rPr lang="en-AU" dirty="0" smtClean="0"/>
              <a:t>Identifier</a:t>
            </a:r>
            <a:endParaRPr lang="en-AU" dirty="0"/>
          </a:p>
        </p:txBody>
      </p:sp>
      <p:cxnSp>
        <p:nvCxnSpPr>
          <p:cNvPr id="12" name="Straight Arrow Connector 11"/>
          <p:cNvCxnSpPr/>
          <p:nvPr/>
        </p:nvCxnSpPr>
        <p:spPr>
          <a:xfrm>
            <a:off x="4714876" y="3643314"/>
            <a:ext cx="500066" cy="1588"/>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11" name="Oval 10"/>
          <p:cNvSpPr/>
          <p:nvPr/>
        </p:nvSpPr>
        <p:spPr>
          <a:xfrm>
            <a:off x="5214942" y="3357562"/>
            <a:ext cx="571504" cy="571504"/>
          </a:xfrm>
          <a:prstGeom prst="ellipse">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cxnSp>
        <p:nvCxnSpPr>
          <p:cNvPr id="17" name="Straight Arrow Connector 16"/>
          <p:cNvCxnSpPr/>
          <p:nvPr/>
        </p:nvCxnSpPr>
        <p:spPr>
          <a:xfrm>
            <a:off x="5786446" y="5572140"/>
            <a:ext cx="1285884" cy="1588"/>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18" name="Rectangle 17"/>
          <p:cNvSpPr/>
          <p:nvPr/>
        </p:nvSpPr>
        <p:spPr>
          <a:xfrm>
            <a:off x="6000760" y="5559998"/>
            <a:ext cx="646331" cy="369332"/>
          </a:xfrm>
          <a:prstGeom prst="rect">
            <a:avLst/>
          </a:prstGeom>
        </p:spPr>
        <p:txBody>
          <a:bodyPr wrap="none">
            <a:spAutoFit/>
          </a:bodyPr>
          <a:lstStyle/>
          <a:p>
            <a:r>
              <a:rPr lang="en-AU" dirty="0" smtClean="0"/>
              <a:t>Digit</a:t>
            </a:r>
            <a:endParaRPr lang="en-AU" dirty="0"/>
          </a:p>
        </p:txBody>
      </p:sp>
      <p:sp>
        <p:nvSpPr>
          <p:cNvPr id="19" name="Arc 18"/>
          <p:cNvSpPr/>
          <p:nvPr/>
        </p:nvSpPr>
        <p:spPr>
          <a:xfrm flipH="1">
            <a:off x="6715140" y="5000636"/>
            <a:ext cx="2000264" cy="428628"/>
          </a:xfrm>
          <a:prstGeom prst="arc">
            <a:avLst>
              <a:gd name="adj1" fmla="val 9831397"/>
              <a:gd name="adj2" fmla="val 841777"/>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20" name="Rectangle 19"/>
          <p:cNvSpPr/>
          <p:nvPr/>
        </p:nvSpPr>
        <p:spPr>
          <a:xfrm>
            <a:off x="7354693" y="4643446"/>
            <a:ext cx="646331" cy="369332"/>
          </a:xfrm>
          <a:prstGeom prst="rect">
            <a:avLst/>
          </a:prstGeom>
        </p:spPr>
        <p:txBody>
          <a:bodyPr wrap="none">
            <a:spAutoFit/>
          </a:bodyPr>
          <a:lstStyle/>
          <a:p>
            <a:r>
              <a:rPr lang="en-AU" dirty="0" smtClean="0"/>
              <a:t>Digit</a:t>
            </a:r>
            <a:endParaRPr lang="en-AU" dirty="0"/>
          </a:p>
        </p:txBody>
      </p:sp>
      <p:sp>
        <p:nvSpPr>
          <p:cNvPr id="21" name="Rounded Rectangle 20"/>
          <p:cNvSpPr/>
          <p:nvPr/>
        </p:nvSpPr>
        <p:spPr>
          <a:xfrm>
            <a:off x="7072330" y="5214950"/>
            <a:ext cx="1285884" cy="571503"/>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
        <p:nvSpPr>
          <p:cNvPr id="22" name="Rounded Rectangle 21"/>
          <p:cNvSpPr/>
          <p:nvPr/>
        </p:nvSpPr>
        <p:spPr>
          <a:xfrm>
            <a:off x="7143768" y="5286388"/>
            <a:ext cx="1143008" cy="428628"/>
          </a:xfrm>
          <a:prstGeom prst="roundRect">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r>
              <a:rPr lang="en-AU" dirty="0" smtClean="0"/>
              <a:t>Integer</a:t>
            </a:r>
            <a:endParaRPr lang="en-AU" dirty="0"/>
          </a:p>
        </p:txBody>
      </p:sp>
      <p:cxnSp>
        <p:nvCxnSpPr>
          <p:cNvPr id="23" name="Straight Arrow Connector 22"/>
          <p:cNvCxnSpPr/>
          <p:nvPr/>
        </p:nvCxnSpPr>
        <p:spPr>
          <a:xfrm>
            <a:off x="4714876" y="5572140"/>
            <a:ext cx="500066" cy="1588"/>
          </a:xfrm>
          <a:prstGeom prst="straightConnector1">
            <a:avLst/>
          </a:prstGeom>
          <a:ln w="19050">
            <a:solidFill>
              <a:schemeClr val="tx2"/>
            </a:solidFill>
            <a:tailEnd type="triangle" w="lg" len="med"/>
          </a:ln>
        </p:spPr>
        <p:style>
          <a:lnRef idx="1">
            <a:schemeClr val="accent6"/>
          </a:lnRef>
          <a:fillRef idx="0">
            <a:schemeClr val="accent6"/>
          </a:fillRef>
          <a:effectRef idx="0">
            <a:schemeClr val="accent6"/>
          </a:effectRef>
          <a:fontRef idx="minor">
            <a:schemeClr val="tx1"/>
          </a:fontRef>
        </p:style>
      </p:cxnSp>
      <p:sp>
        <p:nvSpPr>
          <p:cNvPr id="24" name="Oval 23"/>
          <p:cNvSpPr/>
          <p:nvPr/>
        </p:nvSpPr>
        <p:spPr>
          <a:xfrm>
            <a:off x="5214942" y="5286388"/>
            <a:ext cx="571504" cy="571504"/>
          </a:xfrm>
          <a:prstGeom prst="ellipse">
            <a:avLst/>
          </a:prstGeom>
          <a:solidFill>
            <a:schemeClr val="bg1"/>
          </a:solidFill>
          <a:ln w="19050">
            <a:solidFill>
              <a:schemeClr val="accent2"/>
            </a:solidFill>
            <a:prstDash val="solid"/>
            <a:headEnd type="none" w="med" len="med"/>
            <a:tailEnd type="triangl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4" grpId="0" animBg="1"/>
      <p:bldP spid="5" grpId="0" animBg="1"/>
      <p:bldP spid="11" grpId="0" animBg="1"/>
      <p:bldP spid="18" grpId="0"/>
      <p:bldP spid="19" grpId="0" animBg="1"/>
      <p:bldP spid="20" grpId="0"/>
      <p:bldP spid="21" grpId="0" animBg="1"/>
      <p:bldP spid="22" grpId="0" animBg="1"/>
      <p:bldP spid="24" grpId="0" animBg="1"/>
    </p:bld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C00000"/>
          </a:solidFill>
          <a:prstDash val="sysDash"/>
          <a:headEnd type="none" w="med" len="med"/>
          <a:tailEnd type="triangle" w="lg" len="med"/>
        </a:ln>
      </a:spPr>
      <a:bodyPr rtlCol="0" anchor="ctr"/>
      <a:lstStyle>
        <a:defPPr algn="ctr">
          <a:defRPr/>
        </a:defPPr>
      </a:lstStyle>
      <a:style>
        <a:lnRef idx="1">
          <a:schemeClr val="accent6"/>
        </a:lnRef>
        <a:fillRef idx="0">
          <a:schemeClr val="accent6"/>
        </a:fillRef>
        <a:effectRef idx="0">
          <a:schemeClr val="accent6"/>
        </a:effectRef>
        <a:fontRef idx="minor">
          <a:schemeClr val="tx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4510</TotalTime>
  <Words>3287</Words>
  <Application>Microsoft Macintosh PowerPoint</Application>
  <PresentationFormat>On-screen Show (4:3)</PresentationFormat>
  <Paragraphs>432</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Narrow</vt:lpstr>
      <vt:lpstr>Calibri</vt:lpstr>
      <vt:lpstr>Courier New</vt:lpstr>
      <vt:lpstr>Impact</vt:lpstr>
      <vt:lpstr>ＭＳ Ｐゴシック</vt:lpstr>
      <vt:lpstr>Arial</vt:lpstr>
      <vt:lpstr>ecu_ppt4_blue</vt:lpstr>
      <vt:lpstr>CSP3341 – Programming Languages and Paradigms</vt:lpstr>
      <vt:lpstr>Overview and Textbook Chapters</vt:lpstr>
      <vt:lpstr>Introduction to Lexical and Syntax Analysis</vt:lpstr>
      <vt:lpstr>Introduction to Lexical and Syntax Analysis</vt:lpstr>
      <vt:lpstr>Lexical Analysis</vt:lpstr>
      <vt:lpstr>Lexical Analysis</vt:lpstr>
      <vt:lpstr>PowerPoint Presentation</vt:lpstr>
      <vt:lpstr>Lexical Analysis</vt:lpstr>
      <vt:lpstr>Basic State Diagrams</vt:lpstr>
      <vt:lpstr>Lexical Analysis State Diagram</vt:lpstr>
      <vt:lpstr>Syntax Analysis (Parsing)</vt:lpstr>
      <vt:lpstr>Top Down Parsers</vt:lpstr>
      <vt:lpstr>Recursive-Descent Parsing</vt:lpstr>
      <vt:lpstr>Recursive-Descent Parsing Example</vt:lpstr>
      <vt:lpstr>Recursive-Descent Parsing Example</vt:lpstr>
      <vt:lpstr>Recursive-Descent Parsing Example</vt:lpstr>
      <vt:lpstr>Recursive-Descent Parsing Example</vt:lpstr>
      <vt:lpstr>Bottom Up Parsers</vt:lpstr>
      <vt:lpstr>Bottom Up Parsing Example</vt:lpstr>
      <vt:lpstr>Bottom Up Parsing Example</vt:lpstr>
      <vt:lpstr>Bottom Up Parsing Example</vt:lpstr>
      <vt:lpstr>Summary</vt:lpstr>
    </vt:vector>
  </TitlesOfParts>
  <Company>Edith Cowan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CSP3341 – Programming Languages and Paradigms</dc:title>
  <dc:creator>Greg Baatard</dc:creator>
  <cp:lastModifiedBy>Leisa ARMSTRONG</cp:lastModifiedBy>
  <cp:revision>370</cp:revision>
  <dcterms:created xsi:type="dcterms:W3CDTF">2010-06-15T02:53:06Z</dcterms:created>
  <dcterms:modified xsi:type="dcterms:W3CDTF">2019-02-18T23:14:01Z</dcterms:modified>
</cp:coreProperties>
</file>