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37"/>
  </p:notesMasterIdLst>
  <p:handoutMasterIdLst>
    <p:handoutMasterId r:id="rId38"/>
  </p:handoutMasterIdLst>
  <p:sldIdLst>
    <p:sldId id="258" r:id="rId2"/>
    <p:sldId id="475" r:id="rId3"/>
    <p:sldId id="444" r:id="rId4"/>
    <p:sldId id="497" r:id="rId5"/>
    <p:sldId id="456" r:id="rId6"/>
    <p:sldId id="477" r:id="rId7"/>
    <p:sldId id="458" r:id="rId8"/>
    <p:sldId id="459" r:id="rId9"/>
    <p:sldId id="499" r:id="rId10"/>
    <p:sldId id="478" r:id="rId11"/>
    <p:sldId id="460" r:id="rId12"/>
    <p:sldId id="479" r:id="rId13"/>
    <p:sldId id="500" r:id="rId14"/>
    <p:sldId id="461" r:id="rId15"/>
    <p:sldId id="462" r:id="rId16"/>
    <p:sldId id="463" r:id="rId17"/>
    <p:sldId id="464" r:id="rId18"/>
    <p:sldId id="465" r:id="rId19"/>
    <p:sldId id="480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84" r:id="rId28"/>
    <p:sldId id="473" r:id="rId29"/>
    <p:sldId id="491" r:id="rId30"/>
    <p:sldId id="492" r:id="rId31"/>
    <p:sldId id="493" r:id="rId32"/>
    <p:sldId id="494" r:id="rId33"/>
    <p:sldId id="495" r:id="rId34"/>
    <p:sldId id="474" r:id="rId35"/>
    <p:sldId id="496" r:id="rId36"/>
  </p:sldIdLst>
  <p:sldSz cx="9144000" cy="6858000" type="screen4x3"/>
  <p:notesSz cx="6807200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9933"/>
    <a:srgbClr val="FF3300"/>
    <a:srgbClr val="00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3979" autoAdjust="0"/>
  </p:normalViewPr>
  <p:slideViewPr>
    <p:cSldViewPr>
      <p:cViewPr varScale="1">
        <p:scale>
          <a:sx n="69" d="100"/>
          <a:sy n="69" d="100"/>
        </p:scale>
        <p:origin x="6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868"/>
    </p:cViewPr>
  </p:sorterViewPr>
  <p:notesViewPr>
    <p:cSldViewPr>
      <p:cViewPr varScale="1">
        <p:scale>
          <a:sx n="61" d="100"/>
          <a:sy n="61" d="100"/>
        </p:scale>
        <p:origin x="-1698" y="-6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defTabSz="957019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211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algn="r" defTabSz="957019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defTabSz="957019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211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algn="r" defTabSz="957019">
              <a:defRPr sz="1300">
                <a:latin typeface="Times New Roman" panose="02020603050405020304" pitchFamily="18" charset="0"/>
              </a:defRPr>
            </a:lvl1pPr>
          </a:lstStyle>
          <a:p>
            <a:fld id="{547941DC-30DA-404D-9ABC-E8465773833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51153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defTabSz="957019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1" y="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>
            <a:lvl1pPr algn="r" defTabSz="957019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21" y="4720684"/>
            <a:ext cx="4992758" cy="44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defTabSz="957019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1" y="9442911"/>
            <a:ext cx="2949990" cy="4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0" tIns="47845" rIns="95690" bIns="47845" numCol="1" anchor="b" anchorCtr="0" compatLnSpc="1">
            <a:prstTxWarp prst="textNoShape">
              <a:avLst/>
            </a:prstTxWarp>
          </a:bodyPr>
          <a:lstStyle>
            <a:lvl1pPr algn="r" defTabSz="957019">
              <a:defRPr sz="1300">
                <a:latin typeface="Times New Roman" panose="02020603050405020304" pitchFamily="18" charset="0"/>
              </a:defRPr>
            </a:lvl1pPr>
          </a:lstStyle>
          <a:p>
            <a:fld id="{B65A7204-EB2E-445E-8FFB-53EC48550A4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3310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764" indent="-276063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4252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5953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7654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9355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1056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12757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54458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8BE39-1FB2-46B8-A108-F3D0CC95C2F4}" type="slidenum">
              <a:rPr lang="en-AU" altLang="en-US">
                <a:latin typeface="Times New Roman" panose="02020603050405020304" pitchFamily="18" charset="0"/>
              </a:rPr>
              <a:pPr eaLnBrk="1" hangingPunct="1"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0850" indent="-220850" eaLnBrk="1" hangingPunct="1"/>
            <a:r>
              <a:rPr lang="en-AU" altLang="en-US" smtClean="0">
                <a:cs typeface="Arial" panose="020B0604020202020204" pitchFamily="34" charset="0"/>
              </a:rPr>
              <a:t>Use a message to Daniel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Message is written (start data communication)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Choose mail or fax (processes)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Fax to company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Daniel (not only one) Sumich (D S, not Peter S)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Department/company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Fax number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Mail to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Daniel (not only one) Sumich (D S, not Peter S)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Department/company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Address</a:t>
            </a:r>
          </a:p>
          <a:p>
            <a:pPr marL="662551" lvl="1" indent="-220850" eaLnBrk="1" hangingPunct="1">
              <a:buFontTx/>
              <a:buAutoNum type="arabicPeriod"/>
            </a:pPr>
            <a:endParaRPr lang="en-AU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0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764" indent="-276063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4252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5953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7654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9355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1056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12757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54458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E7E41B-860E-479F-B918-C7CAAC27D28E}" type="slidenum">
              <a:rPr lang="en-AU" altLang="en-US">
                <a:latin typeface="Times New Roman" panose="02020603050405020304" pitchFamily="18" charset="0"/>
              </a:rPr>
              <a:pPr eaLnBrk="1" hangingPunct="1"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0850" indent="-220850" eaLnBrk="1" hangingPunct="1"/>
            <a:r>
              <a:rPr lang="en-AU" altLang="en-US" smtClean="0">
                <a:cs typeface="Arial" panose="020B0604020202020204" pitchFamily="34" charset="0"/>
              </a:rPr>
              <a:t>Use a message to Daniel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Message is written (start data communication)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Choose mail or fax (processes)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Fax to company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Daniel (not only one) Sumich (D S, not Peter S)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Department/company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Fax number</a:t>
            </a:r>
          </a:p>
          <a:p>
            <a:pPr marL="662551" lvl="1" indent="-220850" eaLnBrk="1" hangingPunct="1">
              <a:buFontTx/>
              <a:buAutoNum type="arabicPeriod"/>
            </a:pPr>
            <a:r>
              <a:rPr lang="en-AU" altLang="en-US" smtClean="0">
                <a:cs typeface="Arial" panose="020B0604020202020204" pitchFamily="34" charset="0"/>
              </a:rPr>
              <a:t>Mail to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Daniel (not only one) Sumich (D S, not Peter S)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Department/company</a:t>
            </a:r>
          </a:p>
          <a:p>
            <a:pPr marL="1104252" lvl="2" indent="-220850" eaLnBrk="1" hangingPunct="1"/>
            <a:r>
              <a:rPr lang="en-AU" altLang="en-US" smtClean="0">
                <a:cs typeface="Arial" panose="020B0604020202020204" pitchFamily="34" charset="0"/>
              </a:rPr>
              <a:t>Address</a:t>
            </a:r>
          </a:p>
          <a:p>
            <a:pPr marL="662551" lvl="1" indent="-220850" eaLnBrk="1" hangingPunct="1">
              <a:buFontTx/>
              <a:buAutoNum type="arabicPeriod"/>
            </a:pPr>
            <a:endParaRPr lang="en-AU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2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cs typeface="Arial" panose="020B0604020202020204" pitchFamily="34" charset="0"/>
              </a:rPr>
              <a:t>Copies of replicated data may be inconsistent when one copy is modified.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>
                <a:cs typeface="Arial" panose="020B0604020202020204" pitchFamily="34" charset="0"/>
              </a:rPr>
              <a:t>The modification has to be carried out on all copies to ensure consistency.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>
                <a:cs typeface="Arial" panose="020B0604020202020204" pitchFamily="34" charset="0"/>
              </a:rPr>
              <a:t>When and how to carry out the modification determines the price/cost of replication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764" indent="-276063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4252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5953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7654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9355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1056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12757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54458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44C76E-A6E5-43A4-8EB6-35A25C1A87CA}" type="slidenum">
              <a:rPr lang="en-AU" altLang="en-US">
                <a:latin typeface="Times New Roman" panose="02020603050405020304" pitchFamily="18" charset="0"/>
              </a:rPr>
              <a:pPr eaLnBrk="1" hangingPunct="1"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4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??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764" indent="-276063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4252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5953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7654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9355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1056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12757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54458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0F666-178B-441B-8989-C324B4234B83}" type="slidenum">
              <a:rPr lang="en-AU" altLang="en-US">
                <a:latin typeface="Times New Roman" panose="02020603050405020304" pitchFamily="18" charset="0"/>
              </a:rPr>
              <a:pPr eaLnBrk="1" hangingPunct="1"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??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764" indent="-276063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4252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5953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7654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9355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1056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12757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54458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A944D5-7B78-4FAA-8C71-1D2FE4E5ACA3}" type="slidenum">
              <a:rPr lang="en-AU" altLang="en-US">
                <a:latin typeface="Times New Roman" panose="02020603050405020304" pitchFamily="18" charset="0"/>
              </a:rPr>
              <a:pPr eaLnBrk="1" hangingPunct="1"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3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Quorum:  </a:t>
            </a:r>
            <a:r>
              <a:rPr lang="en-US" dirty="0" smtClean="0"/>
              <a:t>the minimum number of members of an assembly or society that must be present at any of its meetings to make the proceedings of that meeting valid.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7204-EB2E-445E-8FFB-53EC48550A44}" type="slidenum">
              <a:rPr lang="en-AU" altLang="en-US" smtClean="0"/>
              <a:pPr/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3625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As </a:t>
            </a:r>
            <a:r>
              <a:rPr lang="en-US" altLang="en-US" dirty="0" err="1" smtClean="0">
                <a:cs typeface="Arial" panose="020B0604020202020204" pitchFamily="34" charset="0"/>
              </a:rPr>
              <a:t>Nw</a:t>
            </a:r>
            <a:r>
              <a:rPr lang="en-US" altLang="en-US" dirty="0" smtClean="0">
                <a:cs typeface="Arial" panose="020B0604020202020204" pitchFamily="34" charset="0"/>
              </a:rPr>
              <a:t> is not greater than N/2=12,  the read operation may get different version of the value of item X (see H). </a:t>
            </a: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However, this scheme does not qualify for Gifford’s Quorum scheme. – issue is: assume that servers of ABCEFG were written/update last time, with version No. k; and servers of DHIJKL were written/update recently, with version No. k+1; then possibly the next written/update might be done in servers ABCEFG again, thus to get a new version No. k+1 as well (as they were all updated from files of version No. k). In thus a case, in the next reading, all reading would have files of version No. k+1, but they are actually not the same update result.  - in other words, condition </a:t>
            </a:r>
            <a:r>
              <a:rPr lang="en-US" altLang="en-US" dirty="0" err="1" smtClean="0">
                <a:cs typeface="Arial" panose="020B0604020202020204" pitchFamily="34" charset="0"/>
              </a:rPr>
              <a:t>Nw</a:t>
            </a:r>
            <a:r>
              <a:rPr lang="en-US" altLang="en-US" dirty="0" smtClean="0">
                <a:cs typeface="Arial" panose="020B0604020202020204" pitchFamily="34" charset="0"/>
              </a:rPr>
              <a:t> &gt; N/2 guarantees that all updated would increase version no.  of files (based on the newest version no. of the involved files.)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764" indent="-276063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4252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5953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7654" indent="-220850" defTabSz="95701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9355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1056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12757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54458" indent="-220850" defTabSz="9570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67D5FD-956E-4BE5-808C-3A0D57A25F65}" type="slidenum">
              <a:rPr lang="en-AU" altLang="en-US">
                <a:latin typeface="Times New Roman" panose="02020603050405020304" pitchFamily="18" charset="0"/>
              </a:rPr>
              <a:pPr eaLnBrk="1" hangingPunct="1"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0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132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9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5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1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736600"/>
            <a:ext cx="9180513" cy="1079500"/>
          </a:xfrm>
          <a:prstGeom prst="rect">
            <a:avLst/>
          </a:prstGeom>
          <a:solidFill>
            <a:srgbClr val="5D7F9A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29" name="Picture 13" descr="ECU_AUS_logo_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680"/>
              </a:lnSpc>
              <a:spcBef>
                <a:spcPct val="50000"/>
              </a:spcBef>
              <a:defRPr/>
            </a:pPr>
            <a:r>
              <a:rPr lang="en-AU" sz="1400" b="1" dirty="0" smtClean="0">
                <a:solidFill>
                  <a:srgbClr val="666666"/>
                </a:solidFill>
                <a:latin typeface="Arial"/>
                <a:cs typeface="Arial"/>
              </a:rPr>
              <a:t>Edith Cowan University</a:t>
            </a:r>
            <a:br>
              <a:rPr lang="en-AU" sz="1400" b="1" dirty="0" smtClean="0">
                <a:solidFill>
                  <a:srgbClr val="666666"/>
                </a:solidFill>
                <a:latin typeface="Arial"/>
                <a:cs typeface="Arial"/>
              </a:rPr>
            </a:br>
            <a:r>
              <a:rPr lang="en-AU" sz="1200" dirty="0" smtClean="0">
                <a:solidFill>
                  <a:srgbClr val="666666"/>
                </a:solidFill>
                <a:latin typeface="Arial"/>
                <a:cs typeface="Arial"/>
              </a:rPr>
              <a:t>School of Science</a:t>
            </a:r>
          </a:p>
        </p:txBody>
      </p:sp>
    </p:spTree>
    <p:extLst>
      <p:ext uri="{BB962C8B-B14F-4D97-AF65-F5344CB8AC3E}">
        <p14:creationId xmlns:p14="http://schemas.microsoft.com/office/powerpoint/2010/main" val="63666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>
          <a:xfrm>
            <a:off x="279672" y="851693"/>
            <a:ext cx="8569325" cy="792163"/>
          </a:xfrm>
        </p:spPr>
        <p:txBody>
          <a:bodyPr/>
          <a:lstStyle/>
          <a:p>
            <a:pPr eaLnBrk="1" hangingPunct="1">
              <a:defRPr/>
            </a:pPr>
            <a:r>
              <a:rPr lang="en-AU" sz="3200" b="1" dirty="0" smtClean="0">
                <a:solidFill>
                  <a:srgbClr val="FFFF00"/>
                </a:solidFill>
              </a:rPr>
              <a:t>CSI3344 Distributed Systems</a:t>
            </a:r>
            <a:endParaRPr lang="en-AU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00237"/>
            <a:ext cx="8610600" cy="4810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sz="3000" b="1" i="1" dirty="0" smtClean="0"/>
              <a:t>Lecture 8</a:t>
            </a:r>
            <a:endParaRPr lang="en-AU" sz="3000" b="1" dirty="0" smtClean="0">
              <a:effectLst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sz="3600" b="1" dirty="0" smtClean="0">
                <a:effectLst/>
              </a:rPr>
              <a:t>REPLICATION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AU" sz="28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Pct val="70000"/>
              <a:buFont typeface="Wingdings" panose="05000000000000000000" pitchFamily="2" charset="2"/>
              <a:buNone/>
              <a:defRPr/>
            </a:pPr>
            <a:r>
              <a:rPr lang="en-US" sz="3600" b="1" dirty="0" smtClean="0">
                <a:effectLst/>
              </a:rPr>
              <a:t>Contents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70000"/>
              <a:buFont typeface="Wingdings" pitchFamily="2" charset="2"/>
              <a:buNone/>
              <a:defRPr/>
            </a:pPr>
            <a:r>
              <a:rPr lang="en-US" dirty="0" smtClean="0">
                <a:effectLst/>
              </a:rPr>
              <a:t>	</a:t>
            </a:r>
            <a:r>
              <a:rPr lang="en-US" b="1" dirty="0" smtClean="0">
                <a:effectLst/>
              </a:rPr>
              <a:t>8.1 Replica Distribution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70000"/>
              <a:buFont typeface="Wingdings" pitchFamily="2" charset="2"/>
              <a:buNone/>
              <a:defRPr/>
            </a:pPr>
            <a:r>
              <a:rPr lang="en-US" b="1" dirty="0" smtClean="0">
                <a:effectLst/>
              </a:rPr>
              <a:t>	8.2 Update Propagation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70000"/>
              <a:buFont typeface="Wingdings" pitchFamily="2" charset="2"/>
              <a:buNone/>
              <a:defRPr/>
            </a:pPr>
            <a:r>
              <a:rPr lang="en-US" b="1" dirty="0" smtClean="0">
                <a:effectLst/>
              </a:rPr>
              <a:t>	8.3 Consistency Protocols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70000"/>
              <a:buFont typeface="Wingdings" pitchFamily="2" charset="2"/>
              <a:buNone/>
              <a:defRPr/>
            </a:pPr>
            <a:r>
              <a:rPr lang="en-US" b="1" dirty="0" smtClean="0">
                <a:effectLst/>
              </a:rPr>
              <a:t>		</a:t>
            </a:r>
            <a:r>
              <a:rPr lang="en-AU" b="1" dirty="0" smtClean="0">
                <a:effectLst/>
              </a:rPr>
              <a:t>Major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9D40BD-53E0-44B7-A15F-452EF2B8289C}" type="slidenum">
              <a:rPr lang="en-AU" altLang="en-US"/>
              <a:pPr eaLnBrk="1" hangingPunct="1"/>
              <a:t>1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92943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8.1 Replica Distribution (6)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8840"/>
            <a:ext cx="8713787" cy="381563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b="1" dirty="0" smtClean="0">
                <a:effectLst/>
              </a:rPr>
              <a:t>Client-initiated replicas</a:t>
            </a:r>
            <a:r>
              <a:rPr lang="en-US" altLang="en-US" sz="2400" b="1" dirty="0" smtClean="0">
                <a:effectLst/>
              </a:rPr>
              <a:t> (</a:t>
            </a:r>
            <a:r>
              <a:rPr lang="en-US" altLang="en-US" sz="2400" dirty="0" smtClean="0">
                <a:effectLst/>
              </a:rPr>
              <a:t>known as </a:t>
            </a:r>
            <a:r>
              <a:rPr lang="en-US" altLang="en-US" sz="2400" i="1" dirty="0" smtClean="0">
                <a:effectLst/>
              </a:rPr>
              <a:t>caches</a:t>
            </a:r>
            <a:r>
              <a:rPr lang="en-US" altLang="en-US" sz="2400" dirty="0" smtClean="0">
                <a:effectLst/>
              </a:rPr>
              <a:t>) </a:t>
            </a:r>
          </a:p>
          <a:p>
            <a:pPr marL="1409700" lvl="2" indent="-60960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/>
              </a:rPr>
              <a:t>A </a:t>
            </a:r>
            <a:r>
              <a:rPr lang="en-US" altLang="en-US" i="1" dirty="0" smtClean="0">
                <a:effectLst/>
              </a:rPr>
              <a:t>cache</a:t>
            </a:r>
            <a:r>
              <a:rPr lang="en-US" altLang="en-US" dirty="0" smtClean="0">
                <a:effectLst/>
              </a:rPr>
              <a:t> is a local storage facility that is used by a client to temporarily store a copy of the data it has just requested.</a:t>
            </a:r>
          </a:p>
          <a:p>
            <a:pPr marL="1409700" lvl="2" indent="-60960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/>
              </a:rPr>
              <a:t>Client caches are used only to improve access time to data.</a:t>
            </a:r>
          </a:p>
          <a:p>
            <a:pPr marL="1409700" lvl="2" indent="-60960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/>
              </a:rPr>
              <a:t>A client cache is normally placed on the same machine as its client, or on a machine shared by clients on the same LAN (e.g., </a:t>
            </a:r>
            <a:r>
              <a:rPr lang="en-US" altLang="en-US" i="1" dirty="0" smtClean="0">
                <a:effectLst/>
              </a:rPr>
              <a:t>proxy cache</a:t>
            </a:r>
            <a:r>
              <a:rPr lang="en-US" altLang="en-US" dirty="0" smtClean="0">
                <a:effectLst/>
              </a:rPr>
              <a:t>).</a:t>
            </a:r>
          </a:p>
          <a:p>
            <a:pPr marL="1409700" lvl="2" indent="-60960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/>
              </a:rPr>
              <a:t>Data are generally kept in a cache for a limited time to prevent extremely stale data from being used, or simply removed to make room for other data.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AU"/>
              <a:t>Principles of Distributed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762786-C87E-416C-A0BD-BDD897B40500}" type="slidenum">
              <a:rPr lang="en-AU" altLang="en-US"/>
              <a:pPr eaLnBrk="1" hangingPunct="1"/>
              <a:t>10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16893"/>
            <a:ext cx="85344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(1)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923381"/>
            <a:ext cx="8604250" cy="4320257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b="1" dirty="0" smtClean="0">
                <a:effectLst/>
                <a:latin typeface="Arial Narrow" panose="020B0606020202030204" pitchFamily="34" charset="0"/>
              </a:rPr>
              <a:t>General procedure of update propagation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Update operations on a distributed and replicated data store are </a:t>
            </a:r>
            <a:r>
              <a:rPr lang="en-US" altLang="en-US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generally initiated by a client and subsequently forwarded to one of the copies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. From there the update should be propagated to other copies, while at the same time ensuring consistency.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When propagating an update, we must consider:</a:t>
            </a:r>
          </a:p>
          <a:p>
            <a:pPr marL="1752600" lvl="3" indent="-3810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What can be propagated?</a:t>
            </a:r>
          </a:p>
          <a:p>
            <a:pPr marL="1752600" lvl="3" indent="-3810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By whom should a propagation be initiated?</a:t>
            </a:r>
          </a:p>
          <a:p>
            <a:pPr marL="1752600" lvl="3" indent="-3810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How to propagate an update?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22DE7B-E0E1-40DC-827A-26CDBA2F45D7}" type="slidenum">
              <a:rPr lang="en-AU" altLang="en-US"/>
              <a:pPr eaLnBrk="1" hangingPunct="1"/>
              <a:t>11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90785"/>
            <a:ext cx="85344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(2)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16832"/>
            <a:ext cx="8748712" cy="4022576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b="1" dirty="0" smtClean="0">
                <a:effectLst/>
                <a:latin typeface="Arial Narrow" pitchFamily="34" charset="0"/>
              </a:rPr>
              <a:t>What can be propagated? (1)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effectLst/>
                <a:latin typeface="Arial Narrow" pitchFamily="34" charset="0"/>
              </a:rPr>
              <a:t>Propagate only a </a:t>
            </a:r>
            <a:r>
              <a:rPr lang="en-US" b="1" dirty="0" smtClean="0">
                <a:effectLst/>
                <a:latin typeface="Arial Narrow" pitchFamily="34" charset="0"/>
              </a:rPr>
              <a:t>notification</a:t>
            </a:r>
            <a:r>
              <a:rPr lang="en-US" dirty="0" smtClean="0">
                <a:effectLst/>
                <a:latin typeface="Arial Narrow" pitchFamily="34" charset="0"/>
              </a:rPr>
              <a:t> of an update</a:t>
            </a:r>
          </a:p>
          <a:p>
            <a:pPr marL="1390650" lvl="2" indent="-533400"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000" dirty="0" smtClean="0">
                <a:latin typeface="Arial Narrow" pitchFamily="34" charset="0"/>
              </a:rPr>
              <a:t>(often used for caches – notify changes of the copies)</a:t>
            </a:r>
            <a:endParaRPr lang="en-US" sz="2000" dirty="0" smtClean="0">
              <a:effectLst/>
              <a:latin typeface="Arial Narrow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latin typeface="Arial Narrow" pitchFamily="34" charset="0"/>
              </a:rPr>
              <a:t>Transfer data from one copy to another.</a:t>
            </a:r>
          </a:p>
          <a:p>
            <a:pPr marL="1390650" lvl="2" indent="-533400"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000" dirty="0" smtClean="0">
                <a:latin typeface="Arial Narrow" pitchFamily="34" charset="0"/>
              </a:rPr>
              <a:t>(distributed databases)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latin typeface="Arial Narrow" pitchFamily="34" charset="0"/>
              </a:rPr>
              <a:t>Propagate the update operations to other copies </a:t>
            </a:r>
          </a:p>
          <a:p>
            <a:pPr marL="1390650" lvl="2" indent="-533400"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000" dirty="0" smtClean="0">
                <a:latin typeface="Arial Narrow" pitchFamily="34" charset="0"/>
              </a:rPr>
              <a:t>(so local server executes the ops - also called </a:t>
            </a:r>
            <a:r>
              <a:rPr lang="en-US" sz="2000" i="1" dirty="0" smtClean="0">
                <a:latin typeface="Arial Narrow" pitchFamily="34" charset="0"/>
              </a:rPr>
              <a:t>active replication</a:t>
            </a:r>
            <a:r>
              <a:rPr lang="en-US" sz="2000" dirty="0" smtClean="0">
                <a:latin typeface="Arial Narrow" pitchFamily="34" charset="0"/>
              </a:rPr>
              <a:t>)</a:t>
            </a:r>
            <a:endParaRPr lang="en-US" sz="2000" dirty="0" smtClean="0">
              <a:effectLst/>
              <a:latin typeface="Arial Narrow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Observation</a:t>
            </a:r>
            <a:r>
              <a:rPr lang="en-US" sz="2400" dirty="0" smtClean="0">
                <a:solidFill>
                  <a:srgbClr val="FF3300"/>
                </a:solidFill>
              </a:rPr>
              <a:t>: </a:t>
            </a:r>
            <a:r>
              <a:rPr lang="en-US" sz="2400" dirty="0" smtClean="0"/>
              <a:t>No single approach is the best, but depends highly on available bandwidth and read-to-write ratio at replicas.</a:t>
            </a:r>
            <a:endParaRPr lang="en-US" sz="2400" dirty="0" smtClean="0">
              <a:effectLst/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3F66F8-EE65-4E09-8A8E-7D76FE944E5A}" type="slidenum">
              <a:rPr lang="en-AU" altLang="en-US"/>
              <a:pPr eaLnBrk="1" hangingPunct="1"/>
              <a:t>12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08720"/>
            <a:ext cx="85344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(3)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916832"/>
            <a:ext cx="8280400" cy="4094584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b="1" dirty="0" smtClean="0">
                <a:effectLst/>
                <a:latin typeface="Arial Narrow" panose="020B0606020202030204" pitchFamily="34" charset="0"/>
              </a:rPr>
              <a:t>What can be propagated? (2)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Propagate only a </a:t>
            </a:r>
            <a:r>
              <a:rPr lang="en-US" altLang="en-US" b="1" i="1" u="sng" dirty="0" smtClean="0">
                <a:effectLst/>
                <a:latin typeface="Arial Narrow" panose="020B0606020202030204" pitchFamily="34" charset="0"/>
              </a:rPr>
              <a:t>notification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 of an update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When an update has taken place in a server, a notification of that update is delivered to other servers to inform them that their copies, or part(s) of their copies by a specified notification, are invalid. (</a:t>
            </a:r>
            <a:r>
              <a:rPr lang="en-US" altLang="en-US" sz="2400" dirty="0" smtClean="0">
                <a:solidFill>
                  <a:srgbClr val="0066FF"/>
                </a:solidFill>
                <a:effectLst/>
                <a:latin typeface="Arial Narrow" panose="020B0606020202030204" pitchFamily="34" charset="0"/>
              </a:rPr>
              <a:t>invalidation protocol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)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endParaRPr lang="en-US" altLang="en-US" sz="2400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Good: using little network bandwidth.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Bad: no actual update taking place on replicas.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Useful when the read-to-write ratio is low.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E93BE2-D917-4523-9471-0E2894224EC1}" type="slidenum">
              <a:rPr lang="en-AU" altLang="en-US"/>
              <a:pPr eaLnBrk="1" hangingPunct="1"/>
              <a:t>13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7956" y="829393"/>
            <a:ext cx="85344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(4)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7312" y="1844824"/>
            <a:ext cx="8675688" cy="4032671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b="1" dirty="0" smtClean="0">
                <a:effectLst/>
                <a:latin typeface="Arial Narrow" panose="020B0606020202030204" pitchFamily="34" charset="0"/>
              </a:rPr>
              <a:t>What can be propagated? (3)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2. Propagate </a:t>
            </a:r>
            <a:r>
              <a:rPr lang="en-US" altLang="en-US" b="1" i="1" u="sng" dirty="0" smtClean="0">
                <a:effectLst/>
                <a:latin typeface="Arial Narrow" panose="020B0606020202030204" pitchFamily="34" charset="0"/>
              </a:rPr>
              <a:t>updated data 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from one copy to others</a:t>
            </a:r>
          </a:p>
          <a:p>
            <a:pPr marL="990600" lvl="1" indent="-533400">
              <a:spcBef>
                <a:spcPct val="0"/>
              </a:spcBef>
              <a:buFontTx/>
              <a:buAutoNum type="alphaLcParenR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Transfer the updated data in a server to other servers (and also log the changes and transfer the logs to other servers, etc.).</a:t>
            </a:r>
          </a:p>
          <a:p>
            <a:pPr marL="990600" lvl="1" indent="-533400">
              <a:spcBef>
                <a:spcPct val="0"/>
              </a:spcBef>
              <a:buFontTx/>
              <a:buAutoNum type="alphaLcParenR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Pack multiple modifications into a single message and transfer the package once to other servers.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endParaRPr lang="en-US" altLang="en-US" sz="2400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Good: actual update taking place on replicas.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Bad: using more network bandwidth.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Useful when the read-to-write ratio is high.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A89D5A-3FC3-433C-B68F-0D90CC5FEAE3}" type="slidenum">
              <a:rPr lang="en-AU" altLang="en-US"/>
              <a:pPr eaLnBrk="1" hangingPunct="1"/>
              <a:t>14</a:t>
            </a:fld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08720"/>
            <a:ext cx="85344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(5)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158750" y="2060848"/>
            <a:ext cx="8604250" cy="39606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b="1" dirty="0" smtClean="0">
                <a:effectLst/>
                <a:latin typeface="Arial Narrow" panose="020B0606020202030204" pitchFamily="34" charset="0"/>
              </a:rPr>
              <a:t>What can be propagated? (4)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3. 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Propagate </a:t>
            </a:r>
            <a:r>
              <a:rPr lang="en-US" altLang="en-US" b="1" i="1" u="sng" dirty="0" smtClean="0">
                <a:effectLst/>
                <a:latin typeface="Arial Narrow" panose="020B0606020202030204" pitchFamily="34" charset="0"/>
              </a:rPr>
              <a:t>update operation/s 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from one to others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When an update has taken place in a server, the operation that performs the update is transferred to other servers for doing update on their own copies in individual machines (</a:t>
            </a:r>
            <a:r>
              <a:rPr lang="en-US" altLang="en-US" sz="2400" dirty="0" smtClean="0">
                <a:solidFill>
                  <a:srgbClr val="0066FF"/>
                </a:solidFill>
                <a:effectLst/>
                <a:latin typeface="Arial Narrow" panose="020B0606020202030204" pitchFamily="34" charset="0"/>
              </a:rPr>
              <a:t>active replication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)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en-US" sz="2400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Good: </a:t>
            </a:r>
            <a:r>
              <a:rPr lang="en-US" altLang="en-US" sz="2400" dirty="0" err="1" smtClean="0">
                <a:effectLst/>
                <a:latin typeface="Arial Narrow" panose="020B0606020202030204" pitchFamily="34" charset="0"/>
              </a:rPr>
              <a:t>i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).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using minimal network bandwidth; 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                 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ii).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update taking place on all replicas.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Bad: individual machines need more processing power.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Useful: always.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C52E9B-645B-4E1E-A2B6-9B6D8C83C997}" type="slidenum">
              <a:rPr lang="en-AU" altLang="en-US"/>
              <a:pPr eaLnBrk="1" hangingPunct="1"/>
              <a:t>15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08720"/>
            <a:ext cx="85344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(6)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23505"/>
            <a:ext cx="8686800" cy="4320133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b="1" dirty="0" smtClean="0">
                <a:effectLst/>
                <a:latin typeface="Arial Narrow" panose="020B0606020202030204" pitchFamily="34" charset="0"/>
              </a:rPr>
              <a:t>By whom should a propagation be initiated? (1)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en-US" sz="2400" b="1" dirty="0" smtClean="0">
                <a:effectLst/>
                <a:latin typeface="Arial Narrow" panose="020B0606020202030204" pitchFamily="34" charset="0"/>
              </a:rPr>
              <a:t>Server-based protocol (or </a:t>
            </a:r>
            <a:r>
              <a:rPr lang="en-US" altLang="en-US" sz="2400" b="1" i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push-based</a:t>
            </a:r>
            <a:r>
              <a:rPr lang="en-US" altLang="en-US" sz="24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approach</a:t>
            </a:r>
            <a:r>
              <a:rPr lang="en-US" altLang="en-US" sz="2400" b="1" dirty="0" smtClean="0">
                <a:effectLst/>
                <a:latin typeface="Arial Narrow" panose="020B0606020202030204" pitchFamily="34" charset="0"/>
              </a:rPr>
              <a:t>)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A server pushes its update to other servers and/or client caches without requests from these servers and clients.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endParaRPr lang="en-US" altLang="en-US" sz="1800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Good: replicas keep a high degree of consistency.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Bad: </a:t>
            </a:r>
            <a:r>
              <a:rPr lang="en-US" altLang="en-US" sz="2400" dirty="0" err="1" smtClean="0">
                <a:effectLst/>
                <a:latin typeface="Arial Narrow" panose="020B0606020202030204" pitchFamily="34" charset="0"/>
              </a:rPr>
              <a:t>i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).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using more network bandwidth;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              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 ii).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potential communication waste.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Useful when the read-to-write ratio is high, or</a:t>
            </a:r>
            <a:br>
              <a:rPr lang="en-US" altLang="en-US" sz="2400" dirty="0" smtClean="0">
                <a:effectLst/>
                <a:latin typeface="Arial Narrow" panose="020B0606020202030204" pitchFamily="34" charset="0"/>
              </a:rPr>
            </a:b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           when propagate permanent replicas.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E1B76C-EDC2-4C25-A347-8DD82941892A}" type="slidenum">
              <a:rPr lang="en-AU" altLang="en-US"/>
              <a:pPr eaLnBrk="1" hangingPunct="1"/>
              <a:t>16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" y="963314"/>
            <a:ext cx="85344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(7)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8840"/>
            <a:ext cx="8569325" cy="387856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b="1" dirty="0" smtClean="0">
                <a:effectLst/>
                <a:latin typeface="Arial Narrow" panose="020B0606020202030204" pitchFamily="34" charset="0"/>
              </a:rPr>
              <a:t>By whom should a propagation be initiated? (2)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effectLst/>
                <a:latin typeface="Arial Narrow" panose="020B0606020202030204" pitchFamily="34" charset="0"/>
              </a:rPr>
              <a:t>2. Client-based protocol (or </a:t>
            </a:r>
            <a:r>
              <a:rPr lang="en-US" altLang="en-US" sz="2400" b="1" i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pull-based</a:t>
            </a:r>
            <a:r>
              <a:rPr lang="en-US" altLang="en-US" sz="2400" b="1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 approach</a:t>
            </a:r>
            <a:r>
              <a:rPr lang="en-US" altLang="en-US" sz="2400" b="1" dirty="0" smtClean="0">
                <a:effectLst/>
                <a:latin typeface="Arial Narrow" panose="020B0606020202030204" pitchFamily="34" charset="0"/>
              </a:rPr>
              <a:t>)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A client or server requests another server to send any new update to the requesting server or client (cache).</a:t>
            </a:r>
          </a:p>
          <a:p>
            <a:pPr marL="1390650" lvl="2" indent="-5334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000" dirty="0" smtClean="0">
                <a:effectLst/>
                <a:latin typeface="Arial Narrow" panose="020B0606020202030204" pitchFamily="34" charset="0"/>
              </a:rPr>
              <a:t>Pre-fetching technique?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endParaRPr lang="en-US" altLang="en-US" sz="1400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Good: potentially save communication costs.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Bad: some degree of inconsistency;</a:t>
            </a:r>
          </a:p>
          <a:p>
            <a:pPr marL="990600" lvl="1" indent="-533400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Useful when the read-to-write ratio is low.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C40848-CA70-43D7-8B7E-8B8603CC9445}" type="slidenum">
              <a:rPr lang="en-AU" altLang="en-US"/>
              <a:pPr eaLnBrk="1" hangingPunct="1"/>
              <a:t>17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40" y="980728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(8)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23505"/>
            <a:ext cx="8459788" cy="4320133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b="1" dirty="0" smtClean="0">
                <a:effectLst/>
                <a:latin typeface="Arial Narrow" panose="020B0606020202030204" pitchFamily="34" charset="0"/>
              </a:rPr>
              <a:t>By whom should a propagation be initiated? (3)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200" b="1" dirty="0" smtClean="0">
              <a:effectLst/>
              <a:latin typeface="Arial Narrow" panose="020B0606020202030204" pitchFamily="34" charset="0"/>
            </a:endParaRP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effectLst/>
                <a:latin typeface="Arial Narrow" panose="020B0606020202030204" pitchFamily="34" charset="0"/>
              </a:rPr>
              <a:t>3. Client-server lease approach</a:t>
            </a:r>
          </a:p>
          <a:p>
            <a:pPr marL="1371600" lvl="2" indent="-457200">
              <a:spcBef>
                <a:spcPct val="0"/>
              </a:spcBef>
              <a:buClrTx/>
              <a:buFontTx/>
              <a:buChar char="•"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A </a:t>
            </a:r>
            <a:r>
              <a:rPr lang="en-US" altLang="en-US" i="1" dirty="0" smtClean="0">
                <a:effectLst/>
                <a:latin typeface="Arial Narrow" panose="020B0606020202030204" pitchFamily="34" charset="0"/>
              </a:rPr>
              <a:t>lease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 is a promise by the server that it will push updates to the client for a specific period of time.</a:t>
            </a:r>
          </a:p>
          <a:p>
            <a:pPr marL="1371600" lvl="2" indent="-457200">
              <a:spcBef>
                <a:spcPct val="0"/>
              </a:spcBef>
              <a:buClrTx/>
              <a:buFontTx/>
              <a:buNone/>
            </a:pPr>
            <a:endParaRPr lang="en-US" altLang="en-US" sz="1200" dirty="0" smtClean="0">
              <a:effectLst/>
              <a:latin typeface="Arial Narrow" panose="020B0606020202030204" pitchFamily="34" charset="0"/>
            </a:endParaRPr>
          </a:p>
          <a:p>
            <a:pPr marL="1371600" lvl="2" indent="-457200">
              <a:spcBef>
                <a:spcPct val="0"/>
              </a:spcBef>
              <a:buClrTx/>
              <a:buFontTx/>
              <a:buChar char="•"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Good: save communication costs.</a:t>
            </a:r>
          </a:p>
          <a:p>
            <a:pPr marL="1371600" lvl="2" indent="-457200">
              <a:spcBef>
                <a:spcPct val="0"/>
              </a:spcBef>
              <a:buClrTx/>
              <a:buFontTx/>
              <a:buChar char="•"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Bad: </a:t>
            </a:r>
            <a:r>
              <a:rPr lang="en-US" altLang="en-US" dirty="0" err="1" smtClean="0">
                <a:effectLst/>
                <a:latin typeface="Arial Narrow" panose="020B0606020202030204" pitchFamily="34" charset="0"/>
              </a:rPr>
              <a:t>i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). </a:t>
            </a:r>
            <a:r>
              <a:rPr lang="en-US" altLang="en-US" dirty="0" smtClean="0">
                <a:effectLst/>
                <a:latin typeface="Arial Narrow" panose="020B0606020202030204" pitchFamily="34" charset="0"/>
              </a:rPr>
              <a:t>some degree of inconsistency;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              	 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ii). 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require </a:t>
            </a:r>
            <a:r>
              <a:rPr lang="en-US" altLang="en-US" sz="2400" dirty="0" err="1" smtClean="0">
                <a:effectLst/>
                <a:latin typeface="Arial Narrow" panose="020B0606020202030204" pitchFamily="34" charset="0"/>
              </a:rPr>
              <a:t>stateful</a:t>
            </a: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 servers to keep client</a:t>
            </a:r>
          </a:p>
          <a:p>
            <a:pPr marL="990600" lvl="1" indent="-533400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ffectLst/>
                <a:latin typeface="Arial Narrow" panose="020B0606020202030204" pitchFamily="34" charset="0"/>
              </a:rPr>
              <a:t>                        information, thus cause overhead at server. </a:t>
            </a:r>
            <a:endParaRPr lang="en-US" altLang="en-US" dirty="0" smtClean="0">
              <a:effectLst/>
              <a:latin typeface="Arial Narrow" panose="020B0606020202030204" pitchFamily="34" charset="0"/>
            </a:endParaRPr>
          </a:p>
          <a:p>
            <a:pPr marL="1371600" lvl="2" indent="-457200">
              <a:spcBef>
                <a:spcPct val="0"/>
              </a:spcBef>
              <a:buClrTx/>
              <a:buFontTx/>
              <a:buChar char="•"/>
            </a:pPr>
            <a:r>
              <a:rPr lang="en-US" altLang="en-US" dirty="0" smtClean="0">
                <a:effectLst/>
                <a:latin typeface="Arial Narrow" panose="020B0606020202030204" pitchFamily="34" charset="0"/>
              </a:rPr>
              <a:t>Useful when the read-to-write ratio is relatively low in </a:t>
            </a:r>
            <a:br>
              <a:rPr lang="en-US" altLang="en-US" dirty="0" smtClean="0">
                <a:effectLst/>
                <a:latin typeface="Arial Narrow" panose="020B0606020202030204" pitchFamily="34" charset="0"/>
              </a:rPr>
            </a:br>
            <a:r>
              <a:rPr lang="en-US" altLang="en-US" dirty="0" smtClean="0">
                <a:effectLst/>
                <a:latin typeface="Arial Narrow" panose="020B0606020202030204" pitchFamily="34" charset="0"/>
              </a:rPr>
              <a:t>            the specific period.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299A8C-FEEB-4CFD-9FCF-197D4DBD4B28}" type="slidenum">
              <a:rPr lang="en-AU" altLang="en-US"/>
              <a:pPr eaLnBrk="1" hangingPunct="1"/>
              <a:t>18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447087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(9)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88840"/>
            <a:ext cx="7993063" cy="3744069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 smtClean="0">
                <a:effectLst/>
              </a:rPr>
              <a:t>How to propagate an update? (1)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400" dirty="0" smtClean="0">
              <a:effectLst/>
            </a:endParaRP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i="1" dirty="0" smtClean="0">
                <a:effectLst/>
              </a:rPr>
              <a:t>Unicasting</a:t>
            </a:r>
          </a:p>
          <a:p>
            <a:pPr marL="1371600" lvl="2" indent="-457200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dirty="0" smtClean="0">
                <a:effectLst/>
              </a:rPr>
              <a:t>A server that is part of the data store pushes its update to </a:t>
            </a:r>
            <a:r>
              <a:rPr lang="en-US" altLang="en-US" i="1" dirty="0" smtClean="0">
                <a:effectLst/>
              </a:rPr>
              <a:t>N</a:t>
            </a:r>
            <a:r>
              <a:rPr lang="en-US" altLang="en-US" dirty="0" smtClean="0">
                <a:effectLst/>
              </a:rPr>
              <a:t> (not all) other servers by sending </a:t>
            </a:r>
            <a:r>
              <a:rPr lang="en-US" altLang="en-US" i="1" dirty="0" smtClean="0">
                <a:effectLst/>
              </a:rPr>
              <a:t>N</a:t>
            </a:r>
            <a:r>
              <a:rPr lang="en-US" altLang="en-US" dirty="0" smtClean="0">
                <a:effectLst/>
              </a:rPr>
              <a:t> separate messages to those individual servers.</a:t>
            </a:r>
          </a:p>
          <a:p>
            <a:pPr marL="1371600" lvl="2" indent="-457200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dirty="0" smtClean="0">
                <a:effectLst/>
              </a:rPr>
              <a:t>More suitable to </a:t>
            </a:r>
            <a:r>
              <a:rPr lang="en-US" altLang="en-US" dirty="0" smtClean="0">
                <a:solidFill>
                  <a:srgbClr val="0000FF"/>
                </a:solidFill>
                <a:effectLst/>
              </a:rPr>
              <a:t>pull-based approach </a:t>
            </a:r>
            <a:r>
              <a:rPr lang="en-US" altLang="en-US" dirty="0" smtClean="0">
                <a:effectLst/>
              </a:rPr>
              <a:t>(or client-based protocols)</a:t>
            </a:r>
          </a:p>
          <a:p>
            <a:pPr marL="1828800" lvl="3" indent="-4572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effectLst/>
              </a:rPr>
              <a:t>In such cases, only a single client or server requests its copy to be updated. </a:t>
            </a:r>
          </a:p>
          <a:p>
            <a:pPr marL="1828800" lvl="3" indent="-4572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effectLst/>
              </a:rPr>
              <a:t>may be the most efficient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4F6033-28A6-4BD9-BF19-73C07872A486}" type="slidenum">
              <a:rPr lang="en-AU" altLang="en-US"/>
              <a:pPr eaLnBrk="1" hangingPunct="1"/>
              <a:t>19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701676"/>
            <a:ext cx="851535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AU" sz="3200" b="1" dirty="0" smtClean="0">
                <a:solidFill>
                  <a:srgbClr val="FFFF00"/>
                </a:solidFill>
              </a:rPr>
              <a:t>CSI3344 Distributed Systems</a:t>
            </a:r>
            <a:endParaRPr lang="en-AU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idx="1"/>
          </p:nvPr>
        </p:nvSpPr>
        <p:spPr>
          <a:xfrm>
            <a:off x="480921" y="1935163"/>
            <a:ext cx="8281987" cy="394210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AU" sz="3600" b="1" i="1" dirty="0" smtClean="0"/>
              <a:t>Objectives</a:t>
            </a:r>
          </a:p>
          <a:p>
            <a:pPr eaLnBrk="1" hangingPunct="1">
              <a:defRPr/>
            </a:pPr>
            <a:r>
              <a:rPr lang="en-AU" b="1" dirty="0" smtClean="0">
                <a:effectLst/>
              </a:rPr>
              <a:t>Be aware of classifications of replicas;</a:t>
            </a:r>
          </a:p>
          <a:p>
            <a:pPr eaLnBrk="1" hangingPunct="1">
              <a:defRPr/>
            </a:pPr>
            <a:r>
              <a:rPr lang="en-AU" b="1" dirty="0" smtClean="0">
                <a:effectLst/>
              </a:rPr>
              <a:t>Be familiar with approaches in propagating updates in distributed and replicated data store;</a:t>
            </a:r>
          </a:p>
          <a:p>
            <a:pPr eaLnBrk="1" hangingPunct="1">
              <a:defRPr/>
            </a:pPr>
            <a:r>
              <a:rPr lang="en-AU" b="1" dirty="0" smtClean="0">
                <a:effectLst/>
              </a:rPr>
              <a:t>Be aware of the features of </a:t>
            </a:r>
            <a:r>
              <a:rPr lang="en-US" b="1" dirty="0" smtClean="0">
                <a:effectLst/>
              </a:rPr>
              <a:t>consistency protocols</a:t>
            </a:r>
            <a:r>
              <a:rPr lang="en-AU" b="1" dirty="0" smtClean="0">
                <a:effectLst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468DDC-12DC-4865-9C20-92365C59C837}" type="slidenum">
              <a:rPr lang="en-AU" altLang="en-US"/>
              <a:pPr eaLnBrk="1" hangingPunct="1"/>
              <a:t>2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447087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8.2 Update Propagation (10)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204864"/>
            <a:ext cx="8443913" cy="3600747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3600" dirty="0" smtClean="0">
                <a:effectLst/>
              </a:rPr>
              <a:t>How to propagate an update? (2)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600" dirty="0" smtClean="0">
              <a:effectLst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 startAt="2"/>
            </a:pPr>
            <a:r>
              <a:rPr lang="en-US" altLang="en-US" sz="3200" i="1" dirty="0" smtClean="0">
                <a:effectLst/>
              </a:rPr>
              <a:t>Multicasting</a:t>
            </a:r>
            <a:r>
              <a:rPr lang="en-US" altLang="en-US" sz="3200" dirty="0" smtClean="0">
                <a:effectLst/>
              </a:rPr>
              <a:t> or </a:t>
            </a:r>
            <a:r>
              <a:rPr lang="en-US" altLang="en-US" sz="3200" i="1" dirty="0" smtClean="0">
                <a:effectLst/>
              </a:rPr>
              <a:t>broadcastin</a:t>
            </a:r>
            <a:r>
              <a:rPr lang="en-US" altLang="en-US" sz="3200" dirty="0" smtClean="0">
                <a:effectLst/>
              </a:rPr>
              <a:t>g</a:t>
            </a:r>
          </a:p>
          <a:p>
            <a:pPr marL="1371600" lvl="2" indent="-457200">
              <a:spcBef>
                <a:spcPct val="0"/>
              </a:spcBef>
              <a:buClrTx/>
              <a:buFontTx/>
              <a:buChar char="•"/>
            </a:pPr>
            <a:r>
              <a:rPr lang="en-US" altLang="en-US" sz="2800" dirty="0" smtClean="0">
                <a:effectLst/>
              </a:rPr>
              <a:t>Underlying network takes care of sending updates efficiently to multiple receivers.</a:t>
            </a:r>
          </a:p>
          <a:p>
            <a:pPr marL="1371600" lvl="2" indent="-457200">
              <a:spcBef>
                <a:spcPct val="0"/>
              </a:spcBef>
              <a:buClrTx/>
              <a:buFontTx/>
              <a:buChar char="•"/>
            </a:pPr>
            <a:r>
              <a:rPr lang="en-US" altLang="en-US" sz="2800" dirty="0" smtClean="0">
                <a:effectLst/>
              </a:rPr>
              <a:t>Can be combined with push-based approach for propagating server-initiated updates to a number of other servers.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A7DD94-B877-4CD6-94D9-5AAF16FC8261}" type="slidenum">
              <a:rPr lang="en-AU" altLang="en-US"/>
              <a:pPr eaLnBrk="1" hangingPunct="1"/>
              <a:t>20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98550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(1)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005038"/>
            <a:ext cx="8763000" cy="4238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dirty="0" smtClean="0">
                <a:effectLst/>
              </a:rPr>
              <a:t>What is a consistency protocol?</a:t>
            </a:r>
          </a:p>
          <a:p>
            <a:pPr marL="1009650" lvl="1" indent="-60960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effectLst/>
              </a:rPr>
              <a:t>   -  Describes an implementation of a specific consistency model. </a:t>
            </a:r>
          </a:p>
          <a:p>
            <a:pPr marL="1009650" lvl="1" indent="-609600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endParaRPr lang="en-US" sz="900" dirty="0" smtClean="0">
              <a:effectLst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dirty="0" smtClean="0">
                <a:effectLst/>
              </a:rPr>
              <a:t>Classification of consistency protocols</a:t>
            </a:r>
          </a:p>
          <a:p>
            <a:pPr marL="1428750" lvl="2" indent="-5715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romanLcPeriod"/>
              <a:defRPr/>
            </a:pPr>
            <a:r>
              <a:rPr lang="en-US" b="1" dirty="0" smtClean="0">
                <a:effectLst/>
              </a:rPr>
              <a:t>Primary-based protocols</a:t>
            </a:r>
          </a:p>
          <a:p>
            <a:pPr marL="1390650" lvl="2" indent="-5334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en-US" dirty="0" smtClean="0">
                <a:effectLst/>
              </a:rPr>
              <a:t>         Each data item </a:t>
            </a:r>
            <a:r>
              <a:rPr lang="en-US" i="1" dirty="0" smtClean="0">
                <a:solidFill>
                  <a:srgbClr val="0066FF"/>
                </a:solidFill>
                <a:effectLst/>
              </a:rPr>
              <a:t>x</a:t>
            </a:r>
            <a:r>
              <a:rPr lang="en-US" dirty="0" smtClean="0">
                <a:effectLst/>
              </a:rPr>
              <a:t> in the data store has an 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associated </a:t>
            </a:r>
            <a:r>
              <a:rPr lang="en-US" i="1" dirty="0" smtClean="0">
                <a:effectLst/>
              </a:rPr>
              <a:t>primary</a:t>
            </a:r>
            <a:r>
              <a:rPr lang="en-US" dirty="0" smtClean="0">
                <a:effectLst/>
              </a:rPr>
              <a:t> server for coordinating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write operation on </a:t>
            </a:r>
            <a:r>
              <a:rPr lang="en-US" i="1" dirty="0" smtClean="0">
                <a:solidFill>
                  <a:srgbClr val="0066FF"/>
                </a:solidFill>
                <a:effectLst/>
              </a:rPr>
              <a:t>x</a:t>
            </a:r>
            <a:r>
              <a:rPr lang="en-US" i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on </a:t>
            </a:r>
            <a:r>
              <a:rPr lang="en-US" i="1" u="sng" dirty="0" smtClean="0">
                <a:effectLst/>
              </a:rPr>
              <a:t>only one copy</a:t>
            </a:r>
            <a:r>
              <a:rPr lang="en-US" dirty="0" smtClean="0">
                <a:effectLst/>
              </a:rPr>
              <a:t>. </a:t>
            </a:r>
          </a:p>
          <a:p>
            <a:pPr marL="1428750" lvl="2" indent="-5715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romanLcPeriod" startAt="2"/>
              <a:defRPr/>
            </a:pPr>
            <a:r>
              <a:rPr lang="en-US" b="1" dirty="0" smtClean="0">
                <a:effectLst/>
              </a:rPr>
              <a:t>Replicated-write protocols</a:t>
            </a:r>
          </a:p>
          <a:p>
            <a:pPr marL="1828800" lvl="3" indent="-4572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en-US" sz="2400" dirty="0" smtClean="0">
                <a:effectLst/>
              </a:rPr>
              <a:t>     Write operation can be carried out </a:t>
            </a:r>
            <a:r>
              <a:rPr lang="en-US" sz="2400" i="1" u="sng" dirty="0" smtClean="0">
                <a:effectLst/>
              </a:rPr>
              <a:t>at multiple replicas</a:t>
            </a:r>
            <a:r>
              <a:rPr lang="en-US" sz="2400" dirty="0" smtClean="0">
                <a:effectLst/>
              </a:rPr>
              <a:t> instead of only one copy.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EF04D2-7F09-4729-AEE2-5AB846B39EC7}" type="slidenum">
              <a:rPr lang="en-AU" altLang="en-US"/>
              <a:pPr eaLnBrk="1" hangingPunct="1"/>
              <a:t>21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2754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(2)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835301"/>
            <a:ext cx="8763000" cy="143867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 smtClean="0">
                <a:effectLst/>
              </a:rPr>
              <a:t>Primary-based protocols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400" dirty="0" smtClean="0">
                <a:effectLst/>
              </a:rPr>
              <a:t>Remote-write protocols</a:t>
            </a:r>
          </a:p>
          <a:p>
            <a:pPr marL="1371600" lvl="2" indent="-457200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dirty="0" smtClean="0">
                <a:effectLst/>
              </a:rPr>
              <a:t>(1) Basic protocol - No replica, with only one copy in a (remote) single server.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60432" y="6243638"/>
            <a:ext cx="683568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56F866-B86A-4776-AA35-D9A6F5EA0637}" type="slidenum">
              <a:rPr lang="en-AU" altLang="en-US"/>
              <a:pPr eaLnBrk="1" hangingPunct="1"/>
              <a:t>22</a:t>
            </a:fld>
            <a:endParaRPr lang="en-AU" altLang="en-US" dirty="0"/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1994" r="21593" b="36858"/>
          <a:stretch>
            <a:fillRect/>
          </a:stretch>
        </p:blipFill>
        <p:spPr bwMode="auto">
          <a:xfrm>
            <a:off x="1619672" y="3212976"/>
            <a:ext cx="6093752" cy="337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82930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(3)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772816"/>
            <a:ext cx="8763000" cy="160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sz="2800" dirty="0" smtClean="0">
                <a:solidFill>
                  <a:schemeClr val="bg2"/>
                </a:solidFill>
                <a:effectLst/>
              </a:rPr>
              <a:t>Primary-based protocols (cont)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sz="2400" dirty="0" smtClean="0">
                <a:solidFill>
                  <a:schemeClr val="bg2"/>
                </a:solidFill>
                <a:effectLst/>
              </a:rPr>
              <a:t>Remote-write protocols</a:t>
            </a:r>
          </a:p>
          <a:p>
            <a:pPr marL="1371600" lvl="2" indent="-457200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 smtClean="0">
                <a:effectLst/>
              </a:rPr>
              <a:t>(2) Backup protocol – (with replicas) read is allowed on local copy but write should be forwarded to other copies.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44408" y="6243638"/>
            <a:ext cx="899592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219CC7-43B4-41BA-AB81-81C891E385B9}" type="slidenum">
              <a:rPr lang="en-AU" altLang="en-US"/>
              <a:pPr eaLnBrk="1" hangingPunct="1"/>
              <a:t>23</a:t>
            </a:fld>
            <a:endParaRPr lang="en-AU" altLang="en-US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1389" r="21593" b="35951"/>
          <a:stretch>
            <a:fillRect/>
          </a:stretch>
        </p:blipFill>
        <p:spPr bwMode="auto">
          <a:xfrm>
            <a:off x="1056512" y="3077964"/>
            <a:ext cx="6971872" cy="35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68" y="839736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(4)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0" y="1844824"/>
            <a:ext cx="8763000" cy="160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 smtClean="0">
                <a:effectLst/>
              </a:rPr>
              <a:t>Primary-based protocols (</a:t>
            </a:r>
            <a:r>
              <a:rPr lang="en-US" altLang="en-US" sz="2400" i="1" dirty="0" err="1" smtClean="0">
                <a:effectLst/>
              </a:rPr>
              <a:t>cont</a:t>
            </a:r>
            <a:r>
              <a:rPr lang="en-US" altLang="en-US" sz="2400" i="1" dirty="0" smtClean="0">
                <a:effectLst/>
              </a:rPr>
              <a:t>…)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effectLst/>
              </a:rPr>
              <a:t>2. Local-write protocols</a:t>
            </a:r>
          </a:p>
          <a:p>
            <a:pPr marL="1371600" lvl="2" indent="-457200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dirty="0" smtClean="0">
                <a:effectLst/>
              </a:rPr>
              <a:t>(1) Basic protocol - No replica, with only one copy that can be migrated between multiple (remote) servers.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243638"/>
            <a:ext cx="827584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8848E8-9A27-4EB2-8638-022653FF1E19}" type="slidenum">
              <a:rPr lang="en-AU" altLang="en-US"/>
              <a:pPr eaLnBrk="1" hangingPunct="1"/>
              <a:t>24</a:t>
            </a:fld>
            <a:endParaRPr lang="en-AU" altLang="en-US" dirty="0"/>
          </a:p>
        </p:txBody>
      </p:sp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2296" r="21379" b="36404"/>
          <a:stretch>
            <a:fillRect/>
          </a:stretch>
        </p:blipFill>
        <p:spPr bwMode="auto">
          <a:xfrm>
            <a:off x="1331640" y="3212975"/>
            <a:ext cx="6120680" cy="339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35839" y="918362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(5)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772816"/>
            <a:ext cx="9144000" cy="160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sz="2800" dirty="0" smtClean="0">
                <a:solidFill>
                  <a:schemeClr val="bg2"/>
                </a:solidFill>
                <a:effectLst/>
              </a:rPr>
              <a:t>Primary-based protocols (cont)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solidFill>
                  <a:schemeClr val="bg2"/>
                </a:solidFill>
                <a:effectLst/>
              </a:rPr>
              <a:t>2. Local-write protocols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000" dirty="0" smtClean="0">
                <a:effectLst/>
              </a:rPr>
              <a:t>    (2) Backup protocol – </a:t>
            </a:r>
            <a:r>
              <a:rPr lang="en-US" sz="1800" dirty="0" smtClean="0">
                <a:effectLst/>
              </a:rPr>
              <a:t>(with replicas) read free, but write will not start 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    until  the primary copy of data item is migrated to the </a:t>
            </a:r>
            <a:r>
              <a:rPr lang="en-US" sz="1800" b="1" i="1" dirty="0" smtClean="0">
                <a:effectLst/>
              </a:rPr>
              <a:t>local </a:t>
            </a:r>
            <a:r>
              <a:rPr lang="en-US" sz="2000" b="1" i="1" dirty="0" smtClean="0">
                <a:effectLst/>
              </a:rPr>
              <a:t>server</a:t>
            </a:r>
            <a:r>
              <a:rPr lang="en-US" sz="2000" dirty="0" smtClean="0">
                <a:effectLst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00392" y="6243638"/>
            <a:ext cx="1043608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333850-1F23-465D-BC26-1965C12D7D68}" type="slidenum">
              <a:rPr lang="en-AU" altLang="en-US"/>
              <a:pPr eaLnBrk="1" hangingPunct="1"/>
              <a:t>25</a:t>
            </a:fld>
            <a:endParaRPr lang="en-AU" altLang="en-US" dirty="0"/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1389" r="21593" b="36555"/>
          <a:stretch>
            <a:fillRect/>
          </a:stretch>
        </p:blipFill>
        <p:spPr bwMode="auto">
          <a:xfrm>
            <a:off x="1115616" y="3068960"/>
            <a:ext cx="685104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91088" y="908720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effectLst/>
              </a:rPr>
              <a:t>8.3 Consistency Protocols (6)</a:t>
            </a:r>
            <a:endParaRPr lang="en-AU" altLang="en-US" sz="3200" b="1" smtClean="0">
              <a:solidFill>
                <a:srgbClr val="FFFF00"/>
              </a:solidFill>
              <a:effectLst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75791"/>
            <a:ext cx="8763000" cy="10668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smtClean="0">
                <a:effectLst/>
              </a:rPr>
              <a:t>Replicated-write protocols</a:t>
            </a:r>
          </a:p>
          <a:p>
            <a:pPr marL="990600" lvl="1" indent="-5334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smtClean="0">
                <a:effectLst/>
              </a:rPr>
              <a:t>Problem with replicated invocations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1510" y="6243638"/>
            <a:ext cx="76249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10F412-E7A2-4987-89E3-3545C800CD4D}" type="slidenum">
              <a:rPr lang="en-AU" altLang="en-US"/>
              <a:pPr eaLnBrk="1" hangingPunct="1"/>
              <a:t>26</a:t>
            </a:fld>
            <a:endParaRPr lang="en-AU" altLang="en-US" dirty="0"/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2" t="41994" r="26938" b="37009"/>
          <a:stretch>
            <a:fillRect/>
          </a:stretch>
        </p:blipFill>
        <p:spPr bwMode="auto">
          <a:xfrm>
            <a:off x="1619671" y="2695242"/>
            <a:ext cx="5956357" cy="40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708" y="948034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(7)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6652" y="1772816"/>
            <a:ext cx="8763000" cy="1804988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 smtClean="0">
                <a:effectLst/>
              </a:rPr>
              <a:t>Replicated-write protocols</a:t>
            </a:r>
          </a:p>
          <a:p>
            <a:pPr marL="609600" indent="-6096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</a:rPr>
              <a:t>Solution to the problem with replicated invocations</a:t>
            </a:r>
          </a:p>
          <a:p>
            <a:pPr marL="1009650" lvl="1" indent="-60960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000" dirty="0" smtClean="0">
                <a:effectLst/>
              </a:rPr>
              <a:t>Achieve total ordering of operations using a coordinator (or sequencer) to replicas of objects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8424" y="6243638"/>
            <a:ext cx="755576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429FAE-6279-481B-94FA-656F7EFF1ACF}" type="slidenum">
              <a:rPr lang="en-AU" altLang="en-US"/>
              <a:pPr eaLnBrk="1" hangingPunct="1"/>
              <a:t>27</a:t>
            </a:fld>
            <a:endParaRPr lang="en-AU" altLang="en-US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41238" r="17104" b="35196"/>
          <a:stretch>
            <a:fillRect/>
          </a:stretch>
        </p:blipFill>
        <p:spPr bwMode="auto">
          <a:xfrm>
            <a:off x="1259632" y="3247775"/>
            <a:ext cx="6768752" cy="327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-18280" y="980728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effectLst/>
              </a:rPr>
              <a:t>8.3 Consistency Protocols (8)</a:t>
            </a:r>
            <a:endParaRPr lang="en-AU" altLang="en-US" sz="3200" b="1" smtClean="0">
              <a:solidFill>
                <a:srgbClr val="FFFF00"/>
              </a:solidFill>
              <a:effectLst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80630"/>
            <a:ext cx="8991600" cy="446300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dirty="0" smtClean="0">
                <a:effectLst/>
              </a:rPr>
              <a:t>Quorum-based protocols (1)</a:t>
            </a:r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A client must request and obtain the permission of multiple servers before either reading or writing a replicated data item.</a:t>
            </a:r>
          </a:p>
          <a:p>
            <a:pPr marL="1009650" lvl="1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To update a file, a client </a:t>
            </a:r>
          </a:p>
          <a:p>
            <a:pPr marL="1390650" lvl="2" indent="-533400" eaLnBrk="1" hangingPunct="1">
              <a:lnSpc>
                <a:spcPct val="90000"/>
              </a:lnSpc>
              <a:defRPr/>
            </a:pPr>
            <a:r>
              <a:rPr lang="en-US" dirty="0" smtClean="0"/>
              <a:t>must first contact at least half, i.e., N/2, of the servers plus 1 (i.e., N/2 + 1 thus a majority) and get them to agree to do the update;</a:t>
            </a:r>
          </a:p>
          <a:p>
            <a:pPr marL="1390650" lvl="2" indent="-533400" eaLnBrk="1" hangingPunct="1">
              <a:lnSpc>
                <a:spcPct val="90000"/>
              </a:lnSpc>
              <a:defRPr/>
            </a:pPr>
            <a:r>
              <a:rPr lang="en-US" dirty="0" smtClean="0"/>
              <a:t>then can change the file and assign a new version number to the new file, which is the same for all the newly updated files with the N/2 + 1 servers</a:t>
            </a:r>
            <a:r>
              <a:rPr lang="en-US" sz="2800" dirty="0" smtClean="0"/>
              <a:t>.</a:t>
            </a:r>
            <a:endParaRPr lang="en-US" sz="2800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A73EC4-805A-4562-98DB-5E1B403F7F98}" type="slidenum">
              <a:rPr lang="en-AU" altLang="en-US"/>
              <a:pPr eaLnBrk="1" hangingPunct="1"/>
              <a:t>28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31837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(9)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8840"/>
            <a:ext cx="8763000" cy="3888655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dirty="0" smtClean="0">
                <a:solidFill>
                  <a:schemeClr val="bg2"/>
                </a:solidFill>
                <a:effectLst/>
              </a:rPr>
              <a:t>Quorum-based protocols (2)</a:t>
            </a:r>
          </a:p>
          <a:p>
            <a:pPr marL="609600" indent="-609600" eaLnBrk="1" hangingPunct="1">
              <a:defRPr/>
            </a:pPr>
            <a:r>
              <a:rPr lang="en-US" sz="2800" dirty="0" smtClean="0"/>
              <a:t>To read a replicated file, a client </a:t>
            </a:r>
          </a:p>
          <a:p>
            <a:pPr marL="990600" lvl="1" indent="-533400" eaLnBrk="1" hangingPunct="1">
              <a:defRPr/>
            </a:pPr>
            <a:r>
              <a:rPr lang="en-US" sz="2400" dirty="0" smtClean="0"/>
              <a:t>must also first contact at least half (N/2) of the servers plus 1 (i.e., N/2 + 1 thus a majority) and get them to send the version numbers associated with the file; </a:t>
            </a:r>
          </a:p>
          <a:p>
            <a:pPr marL="990600" lvl="1" indent="-533400" eaLnBrk="1" hangingPunct="1">
              <a:defRPr/>
            </a:pPr>
            <a:r>
              <a:rPr lang="en-US" sz="2400" dirty="0" smtClean="0"/>
              <a:t>If the version numbers are </a:t>
            </a:r>
          </a:p>
          <a:p>
            <a:pPr marL="1390650" lvl="2" indent="-533400" eaLnBrk="1" hangingPunct="1"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en-US" sz="2000" dirty="0" smtClean="0"/>
              <a:t>all the same, indicating the file is the most recent version, then can read the file;</a:t>
            </a:r>
          </a:p>
          <a:p>
            <a:pPr marL="1390650" lvl="2" indent="-533400" eaLnBrk="1" hangingPunct="1"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en-US" sz="2000" dirty="0" smtClean="0"/>
              <a:t>different, then read the file with the newest version number. </a:t>
            </a:r>
            <a:endParaRPr lang="en-US" sz="2000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4834C1-92BB-4FBD-87A6-D821D38F17E2}" type="slidenum">
              <a:rPr lang="en-AU" altLang="en-US"/>
              <a:pPr eaLnBrk="1" hangingPunct="1"/>
              <a:t>29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82638"/>
            <a:ext cx="7772400" cy="685800"/>
          </a:xfrm>
        </p:spPr>
        <p:txBody>
          <a:bodyPr/>
          <a:lstStyle/>
          <a:p>
            <a:pPr eaLnBrk="1" hangingPunct="1"/>
            <a:r>
              <a:rPr lang="en-AU" altLang="en-US" sz="3600" b="1" dirty="0" smtClean="0">
                <a:solidFill>
                  <a:srgbClr val="FFFF00"/>
                </a:solidFill>
                <a:effectLst/>
              </a:rPr>
              <a:t>Introduction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88840"/>
            <a:ext cx="8280400" cy="3959646"/>
          </a:xfrm>
        </p:spPr>
        <p:txBody>
          <a:bodyPr/>
          <a:lstStyle/>
          <a:p>
            <a:pPr marL="609600" indent="-609600" eaLnBrk="1" hangingPunct="1"/>
            <a:r>
              <a:rPr lang="en-AU" altLang="en-US" sz="2800" dirty="0" smtClean="0">
                <a:effectLst/>
              </a:rPr>
              <a:t>Reasons for Replication</a:t>
            </a:r>
          </a:p>
          <a:p>
            <a:pPr marL="1009650" lvl="1" indent="-609600" eaLnBrk="1" hangingPunct="1"/>
            <a:r>
              <a:rPr lang="en-AU" altLang="en-US" sz="2400" dirty="0" smtClean="0">
                <a:effectLst/>
              </a:rPr>
              <a:t>Data are replicated to increase the reliability of a system</a:t>
            </a:r>
          </a:p>
          <a:p>
            <a:pPr marL="1009650" lvl="1" indent="-609600" eaLnBrk="1" hangingPunct="1"/>
            <a:r>
              <a:rPr lang="en-AU" altLang="en-US" sz="2400" dirty="0" smtClean="0">
                <a:effectLst/>
              </a:rPr>
              <a:t>Replication for performance</a:t>
            </a:r>
          </a:p>
          <a:p>
            <a:pPr marL="1409700" lvl="2" indent="-609600" eaLnBrk="1" hangingPunct="1"/>
            <a:r>
              <a:rPr lang="en-AU" altLang="en-US" sz="2000" dirty="0" smtClean="0">
                <a:effectLst/>
              </a:rPr>
              <a:t>Scaling in numbers</a:t>
            </a:r>
          </a:p>
          <a:p>
            <a:pPr marL="1409700" lvl="2" indent="-609600" eaLnBrk="1" hangingPunct="1"/>
            <a:r>
              <a:rPr lang="en-AU" altLang="en-US" sz="2000" dirty="0" smtClean="0">
                <a:effectLst/>
              </a:rPr>
              <a:t>Scaling in geographical area </a:t>
            </a:r>
          </a:p>
          <a:p>
            <a:pPr marL="1009650" lvl="1" indent="-609600" eaLnBrk="1" hangingPunct="1"/>
            <a:r>
              <a:rPr lang="en-AU" altLang="en-US" sz="2400" dirty="0" smtClean="0">
                <a:effectLst/>
              </a:rPr>
              <a:t>Balance</a:t>
            </a:r>
          </a:p>
          <a:p>
            <a:pPr marL="1409700" lvl="2" indent="-609600" eaLnBrk="1" hangingPunct="1"/>
            <a:r>
              <a:rPr lang="en-AU" altLang="en-US" sz="2000" dirty="0" smtClean="0">
                <a:effectLst/>
              </a:rPr>
              <a:t>Gain in performance</a:t>
            </a:r>
          </a:p>
          <a:p>
            <a:pPr marL="1409700" lvl="2" indent="-609600" eaLnBrk="1" hangingPunct="1"/>
            <a:r>
              <a:rPr lang="en-AU" altLang="en-US" sz="2000" dirty="0" smtClean="0">
                <a:effectLst/>
              </a:rPr>
              <a:t>Cost of increased bandwidth for maintaining replication and consistency.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CAD85B-938A-472C-8FBE-8EAE588C4568}" type="slidenum">
              <a:rPr lang="en-AU" altLang="en-US"/>
              <a:pPr eaLnBrk="1" hangingPunct="1"/>
              <a:t>3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4293096"/>
            <a:ext cx="6408712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44" y="946119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(10)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42144" y="1939253"/>
            <a:ext cx="8822344" cy="3794003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dirty="0" smtClean="0">
                <a:solidFill>
                  <a:schemeClr val="bg2"/>
                </a:solidFill>
                <a:effectLst/>
              </a:rPr>
              <a:t>Quorum-based protocols (3)</a:t>
            </a:r>
          </a:p>
          <a:p>
            <a:pPr marL="1009650" lvl="1" indent="-609600" eaLnBrk="1" hangingPunct="1">
              <a:defRPr/>
            </a:pPr>
            <a:r>
              <a:rPr lang="en-US" sz="2400" dirty="0" smtClean="0"/>
              <a:t>Gifford’s Quorum Scheme (</a:t>
            </a:r>
            <a:r>
              <a:rPr lang="en-US" sz="2400" dirty="0" smtClean="0">
                <a:solidFill>
                  <a:srgbClr val="FF3300"/>
                </a:solidFill>
              </a:rPr>
              <a:t>voting algorithm</a:t>
            </a:r>
            <a:r>
              <a:rPr lang="en-US" sz="2400" dirty="0" smtClean="0"/>
              <a:t>)</a:t>
            </a:r>
          </a:p>
          <a:p>
            <a:pPr marL="1390650" lvl="2" indent="-533400" eaLnBrk="1" hangingPunct="1">
              <a:defRPr/>
            </a:pPr>
            <a:r>
              <a:rPr lang="en-US" sz="2000" dirty="0" smtClean="0"/>
              <a:t>To read a file of N replicas, a client needs to obtain a </a:t>
            </a:r>
            <a:r>
              <a:rPr lang="en-US" sz="2000" dirty="0" smtClean="0">
                <a:solidFill>
                  <a:srgbClr val="0066FF"/>
                </a:solidFill>
              </a:rPr>
              <a:t>read quorum</a:t>
            </a:r>
            <a:r>
              <a:rPr lang="en-US" sz="2000" dirty="0" smtClean="0"/>
              <a:t>, an arbitrary collection of any N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 servers or more.</a:t>
            </a:r>
          </a:p>
          <a:p>
            <a:pPr marL="1390650" lvl="2" indent="-533400" eaLnBrk="1" hangingPunct="1">
              <a:defRPr/>
            </a:pPr>
            <a:r>
              <a:rPr lang="en-US" sz="2000" dirty="0" smtClean="0"/>
              <a:t>To modify a file of N replicas, a </a:t>
            </a:r>
            <a:r>
              <a:rPr lang="en-US" sz="2000" dirty="0" smtClean="0">
                <a:solidFill>
                  <a:srgbClr val="0066FF"/>
                </a:solidFill>
              </a:rPr>
              <a:t>write quorum </a:t>
            </a:r>
            <a:r>
              <a:rPr lang="en-US" sz="2000" dirty="0" smtClean="0"/>
              <a:t>of at least N</a:t>
            </a:r>
            <a:r>
              <a:rPr lang="en-US" sz="2000" baseline="-25000" dirty="0" smtClean="0"/>
              <a:t>W</a:t>
            </a:r>
            <a:r>
              <a:rPr lang="en-US" sz="2000" dirty="0" smtClean="0"/>
              <a:t> servers is required.</a:t>
            </a:r>
          </a:p>
          <a:p>
            <a:pPr marL="1390650" lvl="2" indent="-533400" eaLnBrk="1" hangingPunct="1">
              <a:defRPr/>
            </a:pPr>
            <a:r>
              <a:rPr lang="en-US" sz="2000" dirty="0" smtClean="0"/>
              <a:t>Legal schemes if follow the constraints below:</a:t>
            </a:r>
          </a:p>
          <a:p>
            <a:pPr marL="1847850" lvl="3" indent="-533400" eaLnBrk="1" hangingPunct="1">
              <a:buFontTx/>
              <a:buAutoNum type="arabicPeriod"/>
              <a:defRPr/>
            </a:pPr>
            <a:r>
              <a:rPr lang="en-US" sz="1800" dirty="0" smtClean="0"/>
              <a:t>N</a:t>
            </a:r>
            <a:r>
              <a:rPr lang="en-US" sz="1800" baseline="-25000" dirty="0" smtClean="0"/>
              <a:t>R</a:t>
            </a:r>
            <a:r>
              <a:rPr lang="en-US" sz="1800" dirty="0" smtClean="0"/>
              <a:t> + N</a:t>
            </a:r>
            <a:r>
              <a:rPr lang="en-US" sz="1800" baseline="-25000" dirty="0" smtClean="0"/>
              <a:t>W</a:t>
            </a:r>
            <a:r>
              <a:rPr lang="en-US" sz="1800" dirty="0" smtClean="0"/>
              <a:t> &gt; N	(prevent read-write conflicts)</a:t>
            </a:r>
          </a:p>
          <a:p>
            <a:pPr marL="1847850" lvl="3" indent="-533400" eaLnBrk="1" hangingPunct="1">
              <a:buFontTx/>
              <a:buAutoNum type="arabicPeriod"/>
              <a:defRPr/>
            </a:pPr>
            <a:r>
              <a:rPr lang="en-US" sz="1800" dirty="0" smtClean="0"/>
              <a:t>N</a:t>
            </a:r>
            <a:r>
              <a:rPr lang="en-US" sz="1800" baseline="-25000" dirty="0" smtClean="0"/>
              <a:t>W</a:t>
            </a:r>
            <a:r>
              <a:rPr lang="en-US" sz="1800" dirty="0" smtClean="0"/>
              <a:t> &gt; N/2	(prevent write-write conflicts)</a:t>
            </a:r>
          </a:p>
          <a:p>
            <a:pPr marL="1847850" lvl="3" indent="-533400" eaLnBrk="1" hangingPunct="1">
              <a:buFont typeface="Courier New" pitchFamily="49" charset="0"/>
              <a:buChar char="o"/>
              <a:defRPr/>
            </a:pPr>
            <a:r>
              <a:rPr lang="en-US" dirty="0" smtClean="0"/>
              <a:t>Guarantees: at least one new copy is read/written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EA3839-F4C9-475E-81D9-81B1AD129ACE}" type="slidenum">
              <a:rPr lang="en-AU" altLang="en-US"/>
              <a:pPr eaLnBrk="1" hangingPunct="1"/>
              <a:t>30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818425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(11)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152399" y="1757596"/>
            <a:ext cx="8763000" cy="1728291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/>
              </a:rPr>
              <a:t>Quorum-based protocols (4)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 smtClean="0"/>
              <a:t>Example 1: A legal scheme</a:t>
            </a:r>
            <a:endParaRPr lang="en-US" sz="2000" dirty="0" smtClean="0"/>
          </a:p>
          <a:p>
            <a:pPr marL="1390650" lvl="2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 smtClean="0"/>
              <a:t>N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 + N</a:t>
            </a:r>
            <a:r>
              <a:rPr lang="en-US" sz="2000" baseline="-25000" dirty="0" smtClean="0"/>
              <a:t>W</a:t>
            </a:r>
            <a:r>
              <a:rPr lang="en-US" sz="2000" dirty="0" smtClean="0"/>
              <a:t> &gt; N	(prevent read-write conflicts)</a:t>
            </a:r>
          </a:p>
          <a:p>
            <a:pPr marL="1390650" lvl="2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 dirty="0" smtClean="0"/>
              <a:t>N</a:t>
            </a:r>
            <a:r>
              <a:rPr lang="en-US" sz="2000" baseline="-25000" dirty="0" smtClean="0"/>
              <a:t>W</a:t>
            </a:r>
            <a:r>
              <a:rPr lang="en-US" sz="2000" dirty="0" smtClean="0"/>
              <a:t> &gt; N/2		(prevent write-write conflicts)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A39DD2-63F5-497C-A592-B6A387B98376}" type="slidenum">
              <a:rPr lang="en-AU" altLang="en-US"/>
              <a:pPr eaLnBrk="1" hangingPunct="1"/>
              <a:t>31</a:t>
            </a:fld>
            <a:endParaRPr lang="en-AU" altLang="en-US"/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01" y="3527274"/>
            <a:ext cx="3882000" cy="250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5796136" y="3358292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rgbClr val="0066FF"/>
                </a:solidFill>
              </a:rPr>
              <a:t>Read quorum</a:t>
            </a:r>
          </a:p>
        </p:txBody>
      </p:sp>
      <p:sp>
        <p:nvSpPr>
          <p:cNvPr id="33801" name="Text Box 6"/>
          <p:cNvSpPr txBox="1">
            <a:spLocks noChangeArrowheads="1"/>
          </p:cNvSpPr>
          <p:nvPr/>
        </p:nvSpPr>
        <p:spPr bwMode="auto">
          <a:xfrm>
            <a:off x="6347025" y="5802115"/>
            <a:ext cx="156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rgbClr val="0066FF"/>
                </a:solidFill>
              </a:rPr>
              <a:t>Write quorum</a:t>
            </a:r>
          </a:p>
        </p:txBody>
      </p:sp>
      <p:sp>
        <p:nvSpPr>
          <p:cNvPr id="33802" name="Text Box 5"/>
          <p:cNvSpPr txBox="1">
            <a:spLocks noChangeArrowheads="1"/>
          </p:cNvSpPr>
          <p:nvPr/>
        </p:nvSpPr>
        <p:spPr bwMode="auto">
          <a:xfrm>
            <a:off x="6322985" y="4461140"/>
            <a:ext cx="742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rgbClr val="0066FF"/>
                </a:solidFill>
              </a:rPr>
              <a:t>N=12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77516" y="3100004"/>
            <a:ext cx="4562636" cy="411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92810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8.3 Consistency Protocols (12)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853178"/>
            <a:ext cx="8892480" cy="1503814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Quorum-based protocols (5)</a:t>
            </a:r>
          </a:p>
          <a:p>
            <a:pPr marL="609600" indent="-609600" eaLnBrk="1" hangingPunct="1">
              <a:defRPr/>
            </a:pPr>
            <a:r>
              <a:rPr lang="en-US" sz="2400" dirty="0" smtClean="0"/>
              <a:t>Example 2: A scheme may have write-write conflicts</a:t>
            </a:r>
          </a:p>
          <a:p>
            <a:pPr marL="1390650" lvl="2" indent="-533400" eaLnBrk="1" hangingPunct="1">
              <a:buFontTx/>
              <a:buAutoNum type="arabicPeriod"/>
              <a:defRPr/>
            </a:pPr>
            <a:r>
              <a:rPr lang="en-US" sz="1800" dirty="0" smtClean="0"/>
              <a:t>N</a:t>
            </a:r>
            <a:r>
              <a:rPr lang="en-US" sz="1800" baseline="-25000" dirty="0" smtClean="0"/>
              <a:t>R</a:t>
            </a:r>
            <a:r>
              <a:rPr lang="en-US" sz="1800" dirty="0" smtClean="0"/>
              <a:t> + N</a:t>
            </a:r>
            <a:r>
              <a:rPr lang="en-US" sz="1800" baseline="-25000" dirty="0" smtClean="0"/>
              <a:t>W</a:t>
            </a:r>
            <a:r>
              <a:rPr lang="en-US" sz="1800" dirty="0" smtClean="0"/>
              <a:t> &gt; N	(prevent read-write conflicts)</a:t>
            </a:r>
          </a:p>
          <a:p>
            <a:pPr marL="1390650" lvl="2" indent="-533400" eaLnBrk="1" hangingPunct="1">
              <a:buFontTx/>
              <a:buAutoNum type="arabicPeriod"/>
              <a:defRPr/>
            </a:pPr>
            <a:r>
              <a:rPr lang="en-US" sz="1800" dirty="0" smtClean="0"/>
              <a:t>N</a:t>
            </a:r>
            <a:r>
              <a:rPr lang="en-US" sz="1800" baseline="-25000" dirty="0" smtClean="0"/>
              <a:t>W</a:t>
            </a:r>
            <a:r>
              <a:rPr lang="en-US" sz="1800" dirty="0" smtClean="0"/>
              <a:t> &gt; N/2	(prevent write-write conflicts)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8424" y="6243638"/>
            <a:ext cx="755576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FB6BC7-1FE5-4057-8511-0F2EE9406CC8}" type="slidenum">
              <a:rPr lang="en-AU" altLang="en-US"/>
              <a:pPr eaLnBrk="1" hangingPunct="1"/>
              <a:t>32</a:t>
            </a:fld>
            <a:endParaRPr lang="en-AU" altLang="en-US" dirty="0"/>
          </a:p>
        </p:txBody>
      </p:sp>
      <p:pic>
        <p:nvPicPr>
          <p:cNvPr id="348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84302"/>
            <a:ext cx="4392488" cy="26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1917046" y="6080010"/>
            <a:ext cx="156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rgbClr val="0066FF"/>
                </a:solidFill>
              </a:rPr>
              <a:t>Write quorum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1691680" y="351168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dirty="0">
                <a:solidFill>
                  <a:srgbClr val="0066FF"/>
                </a:solidFill>
              </a:rPr>
              <a:t>Read quorum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7510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rgbClr val="FFFF00"/>
                </a:solidFill>
                <a:effectLst/>
              </a:rPr>
              <a:t>8.3 Consistency Protocols (13)</a:t>
            </a:r>
            <a:endParaRPr lang="en-AU" altLang="en-US" sz="3200" b="1" smtClean="0">
              <a:solidFill>
                <a:srgbClr val="FFFF00"/>
              </a:solidFill>
              <a:effectLst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928692"/>
            <a:ext cx="8496300" cy="1809749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sz="2800" dirty="0" smtClean="0">
                <a:solidFill>
                  <a:schemeClr val="bg2"/>
                </a:solidFill>
                <a:effectLst/>
              </a:rPr>
              <a:t>Quorum-based protocols (6)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Example 3: A legal scheme, known as ROWA (read one, write all)</a:t>
            </a:r>
          </a:p>
          <a:p>
            <a:pPr marL="1390650" lvl="2" indent="-5334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N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 + N</a:t>
            </a:r>
            <a:r>
              <a:rPr lang="en-US" sz="2000" baseline="-25000" dirty="0" smtClean="0"/>
              <a:t>W</a:t>
            </a:r>
            <a:r>
              <a:rPr lang="en-US" sz="2000" dirty="0" smtClean="0"/>
              <a:t> &gt; N	(prevent read-write conflicts)</a:t>
            </a:r>
          </a:p>
          <a:p>
            <a:pPr marL="1390650" lvl="2" indent="-5334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000" dirty="0" smtClean="0"/>
              <a:t>N</a:t>
            </a:r>
            <a:r>
              <a:rPr lang="en-US" sz="2000" baseline="-25000" dirty="0" smtClean="0"/>
              <a:t>W</a:t>
            </a:r>
            <a:r>
              <a:rPr lang="en-US" sz="2000" dirty="0" smtClean="0"/>
              <a:t> &gt; N/2		(prevent write-write conflicts)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6243638"/>
            <a:ext cx="827584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B00537-6A94-4104-A10B-F413E70427C0}" type="slidenum">
              <a:rPr lang="en-AU" altLang="en-US"/>
              <a:pPr eaLnBrk="1" hangingPunct="1"/>
              <a:t>33</a:t>
            </a:fld>
            <a:endParaRPr lang="en-AU" altLang="en-US" dirty="0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08421"/>
            <a:ext cx="4394004" cy="27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AU" sz="4000" b="1" dirty="0" smtClean="0"/>
              <a:t>Major Points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104136" cy="3240137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effectLst/>
              </a:rPr>
              <a:t>Classification of replicas</a:t>
            </a:r>
          </a:p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effectLst/>
              </a:rPr>
              <a:t>What can be propagated?</a:t>
            </a:r>
          </a:p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effectLst/>
              </a:rPr>
              <a:t>By whom should a propagation be initiated?</a:t>
            </a:r>
          </a:p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effectLst/>
              </a:rPr>
              <a:t>How to propagate an update?</a:t>
            </a:r>
          </a:p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effectLst/>
              </a:rPr>
              <a:t>What is the major difference between primary-based protocols and replicated-write protocols?</a:t>
            </a:r>
          </a:p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effectLst/>
              </a:rPr>
              <a:t>How to decide a legal quorum scheme?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DCB9B2-F66C-44FE-950E-B962BC099390}" type="slidenum">
              <a:rPr lang="en-AU" altLang="en-US"/>
              <a:pPr eaLnBrk="1" hangingPunct="1"/>
              <a:t>34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71772"/>
            <a:ext cx="8229600" cy="70326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effectLst/>
              </a:rPr>
              <a:t>Reading Guide</a:t>
            </a:r>
            <a:endParaRPr lang="en-AU" altLang="en-US" sz="3600" b="1" dirty="0" smtClean="0">
              <a:effectLst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132856"/>
            <a:ext cx="7056438" cy="3888779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effectLst/>
              </a:rPr>
              <a:t>Normal Reading</a:t>
            </a:r>
          </a:p>
          <a:p>
            <a:pPr marL="609600" indent="-609600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effectLst/>
              </a:rPr>
              <a:t>	DSPP: 7.4.2-3, 7.5.2-3</a:t>
            </a:r>
          </a:p>
          <a:p>
            <a:pPr marL="609600" indent="-609600" eaLnBrk="1" hangingPunct="1">
              <a:spcBef>
                <a:spcPct val="0"/>
              </a:spcBef>
              <a:buSzPct val="70000"/>
              <a:buFont typeface="Wingdings" panose="05000000000000000000" pitchFamily="2" charset="2"/>
              <a:buNone/>
              <a:defRPr/>
            </a:pPr>
            <a:endParaRPr lang="en-US" dirty="0" smtClean="0">
              <a:effectLst/>
            </a:endParaRPr>
          </a:p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None/>
              <a:defRPr/>
            </a:pPr>
            <a:r>
              <a:rPr lang="en-US" b="1" i="1" dirty="0" smtClean="0">
                <a:effectLst/>
              </a:rPr>
              <a:t>Advanced Readings</a:t>
            </a:r>
          </a:p>
          <a:p>
            <a:pPr marL="609600" indent="-609600" eaLnBrk="1" hangingPunct="1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effectLst/>
              </a:rPr>
              <a:t>DSPP:  7.4.1, 7.5.1, </a:t>
            </a:r>
            <a:r>
              <a:rPr lang="en-US" dirty="0" smtClean="0"/>
              <a:t>7.5.4-5</a:t>
            </a:r>
            <a:endParaRPr lang="en-US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B9660E-9646-464C-8FF4-0B09C7DDCB3F}" type="slidenum">
              <a:rPr lang="en-AU" altLang="en-US"/>
              <a:pPr eaLnBrk="1" hangingPunct="1"/>
              <a:t>35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48568"/>
            <a:ext cx="7772400" cy="685800"/>
          </a:xfrm>
        </p:spPr>
        <p:txBody>
          <a:bodyPr/>
          <a:lstStyle/>
          <a:p>
            <a:pPr eaLnBrk="1" hangingPunct="1"/>
            <a:r>
              <a:rPr lang="en-AU" altLang="en-US" sz="3600" b="1" dirty="0" smtClean="0">
                <a:solidFill>
                  <a:srgbClr val="FFFF00"/>
                </a:solidFill>
                <a:effectLst/>
              </a:rPr>
              <a:t>Introduction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7992119" cy="4247678"/>
          </a:xfrm>
        </p:spPr>
        <p:txBody>
          <a:bodyPr/>
          <a:lstStyle/>
          <a:p>
            <a:pPr marL="609600" indent="-609600" eaLnBrk="1" hangingPunct="1"/>
            <a:r>
              <a:rPr lang="en-AU" altLang="en-US" sz="2800" dirty="0" smtClean="0">
                <a:effectLst/>
              </a:rPr>
              <a:t>To keep replicas consistent, we need to propagate updates in such a way that temporary inconsistencies are not noticed. </a:t>
            </a:r>
          </a:p>
          <a:p>
            <a:pPr marL="609600" indent="-609600" eaLnBrk="1" hangingPunct="1"/>
            <a:r>
              <a:rPr lang="en-AU" altLang="en-US" sz="2800" dirty="0" smtClean="0">
                <a:effectLst/>
              </a:rPr>
              <a:t>This leads to the introduction of </a:t>
            </a:r>
            <a:r>
              <a:rPr lang="en-AU" altLang="en-US" sz="2800" dirty="0" smtClean="0">
                <a:solidFill>
                  <a:srgbClr val="FF3300"/>
                </a:solidFill>
                <a:effectLst/>
              </a:rPr>
              <a:t>replica distribution</a:t>
            </a:r>
            <a:r>
              <a:rPr lang="en-AU" altLang="en-US" sz="2800" dirty="0" smtClean="0">
                <a:effectLst/>
              </a:rPr>
              <a:t> and </a:t>
            </a:r>
            <a:r>
              <a:rPr lang="en-AU" altLang="en-US" sz="2800" dirty="0" smtClean="0">
                <a:solidFill>
                  <a:srgbClr val="FF3300"/>
                </a:solidFill>
                <a:effectLst/>
              </a:rPr>
              <a:t>update propagation</a:t>
            </a:r>
            <a:r>
              <a:rPr lang="en-AU" altLang="en-US" sz="2800" dirty="0" smtClean="0">
                <a:effectLst/>
              </a:rPr>
              <a:t>.</a:t>
            </a:r>
          </a:p>
          <a:p>
            <a:pPr marL="609600" indent="-609600" eaLnBrk="1" hangingPunct="1"/>
            <a:r>
              <a:rPr lang="en-AU" altLang="en-US" sz="2800" b="1" dirty="0" smtClean="0">
                <a:solidFill>
                  <a:srgbClr val="FF3300"/>
                </a:solidFill>
                <a:effectLst/>
              </a:rPr>
              <a:t>Consistency protocols</a:t>
            </a:r>
            <a:r>
              <a:rPr lang="en-AU" altLang="en-US" sz="2800" dirty="0" smtClean="0">
                <a:effectLst/>
              </a:rPr>
              <a:t> describe the implementations of </a:t>
            </a:r>
            <a:r>
              <a:rPr lang="en-AU" altLang="en-US" sz="2800" dirty="0" smtClean="0">
                <a:solidFill>
                  <a:srgbClr val="0066FF"/>
                </a:solidFill>
                <a:effectLst/>
              </a:rPr>
              <a:t>consistency models </a:t>
            </a:r>
          </a:p>
          <a:p>
            <a:pPr marL="1009650" lvl="1" indent="-609600" eaLnBrk="1" hangingPunct="1"/>
            <a:r>
              <a:rPr lang="en-AU" altLang="en-US" sz="2400" i="1" dirty="0" smtClean="0">
                <a:effectLst/>
              </a:rPr>
              <a:t>covered in last module</a:t>
            </a:r>
            <a:r>
              <a:rPr lang="en-AU" altLang="en-US" sz="2400" dirty="0" smtClean="0">
                <a:effectLst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58945F-26A8-4A48-BD44-B5F88B706880}" type="slidenum">
              <a:rPr lang="en-AU" altLang="en-US"/>
              <a:pPr eaLnBrk="1" hangingPunct="1"/>
              <a:t>4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05613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8.1 Replica Distribution (1)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132856"/>
            <a:ext cx="7776864" cy="3934333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 smtClean="0">
                <a:effectLst/>
              </a:rPr>
              <a:t>A major issue for replication in distributed data stores is to decide </a:t>
            </a:r>
            <a:r>
              <a:rPr lang="en-US" altLang="en-US" sz="2800" dirty="0" smtClean="0">
                <a:solidFill>
                  <a:srgbClr val="0000FF"/>
                </a:solidFill>
                <a:effectLst/>
              </a:rPr>
              <a:t>where, when</a:t>
            </a:r>
            <a:r>
              <a:rPr lang="en-US" altLang="en-US" sz="2800" dirty="0" smtClean="0">
                <a:effectLst/>
              </a:rPr>
              <a:t>, and </a:t>
            </a:r>
            <a:r>
              <a:rPr lang="en-US" altLang="en-US" sz="2800" dirty="0" smtClean="0">
                <a:solidFill>
                  <a:srgbClr val="0000FF"/>
                </a:solidFill>
                <a:effectLst/>
              </a:rPr>
              <a:t>by whom </a:t>
            </a:r>
            <a:r>
              <a:rPr lang="en-US" altLang="en-US" sz="2800" dirty="0" smtClean="0">
                <a:effectLst/>
              </a:rPr>
              <a:t>copies of the data store are to be placed.</a:t>
            </a:r>
          </a:p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 smtClean="0">
                <a:effectLst/>
              </a:rPr>
              <a:t>Replicas in a data store can be classified into three types</a:t>
            </a:r>
          </a:p>
          <a:p>
            <a:pPr marL="1409700" lvl="2" indent="-609600"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effectLst/>
              </a:rPr>
              <a:t>Permanent</a:t>
            </a:r>
          </a:p>
          <a:p>
            <a:pPr marL="1409700" lvl="2" indent="-609600"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effectLst/>
              </a:rPr>
              <a:t>Server-initiated, and </a:t>
            </a:r>
          </a:p>
          <a:p>
            <a:pPr marL="1409700" lvl="2" indent="-609600"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effectLst/>
              </a:rPr>
              <a:t>Client-initiated.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08BFA-4015-40DC-A1A2-2C350ECB9F06}" type="slidenum">
              <a:rPr lang="en-AU" altLang="en-US"/>
              <a:pPr eaLnBrk="1" hangingPunct="1"/>
              <a:t>5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483" y="908720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8.1 Replica Distribution (2)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38884"/>
            <a:ext cx="7993062" cy="1152525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 smtClean="0">
                <a:effectLst/>
              </a:rPr>
              <a:t>Replicas are organized as three concentric rings in a data store.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8424" y="6243638"/>
            <a:ext cx="755576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ED8E86-8989-47F7-A173-C3384DDB3506}" type="slidenum">
              <a:rPr lang="en-AU" altLang="en-US"/>
              <a:pPr eaLnBrk="1" hangingPunct="1"/>
              <a:t>6</a:t>
            </a:fld>
            <a:endParaRPr lang="en-AU" altLang="en-US"/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45015" r="18385" b="37764"/>
          <a:stretch>
            <a:fillRect/>
          </a:stretch>
        </p:blipFill>
        <p:spPr bwMode="auto">
          <a:xfrm>
            <a:off x="1345618" y="2852936"/>
            <a:ext cx="6452765" cy="40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52996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FF00"/>
                </a:solidFill>
                <a:effectLst/>
              </a:rPr>
              <a:t>8.1 Replica Distribution (3)</a:t>
            </a:r>
            <a:endParaRPr lang="en-AU" altLang="en-US" sz="32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83056" y="1916832"/>
            <a:ext cx="8763000" cy="414699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sz="2400" b="1" dirty="0" smtClean="0">
                <a:effectLst/>
              </a:rPr>
              <a:t>Permanent replicas </a:t>
            </a:r>
          </a:p>
          <a:p>
            <a:pPr marL="1009650" lvl="1" indent="-60960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effectLst/>
              </a:rPr>
              <a:t>	- initial set of replicas that constitute a distributed data </a:t>
            </a:r>
            <a:br>
              <a:rPr lang="en-US" sz="2400" dirty="0" smtClean="0">
                <a:effectLst/>
              </a:rPr>
            </a:br>
            <a:r>
              <a:rPr lang="en-US" sz="2400" dirty="0" smtClean="0">
                <a:effectLst/>
              </a:rPr>
              <a:t> store</a:t>
            </a:r>
          </a:p>
          <a:p>
            <a:pPr marL="1009650" lvl="1" indent="-60960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effectLst/>
              </a:rPr>
              <a:t>	- placed in a few core servers only.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 dirty="0" smtClean="0">
              <a:effectLst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400" b="1" dirty="0" smtClean="0">
                <a:effectLst/>
              </a:rPr>
              <a:t>Two ways to distribute permanent replicas: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effectLst/>
              </a:rPr>
              <a:t>On a single LAN, a limited number of servers holding the permanent replicas forward a copy to another server that does not have the permanent replicas but it requested for providing the same service (e.g., a Web site, BB at ECU).</a:t>
            </a:r>
          </a:p>
          <a:p>
            <a:pPr marL="990600" lvl="1" indent="-533400">
              <a:lnSpc>
                <a:spcPct val="9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sz="2000" dirty="0" smtClean="0">
                <a:effectLst/>
              </a:rPr>
              <a:t>The permanent replicas are copied to a number of servers which distributed in a WAN (e.g., distributed database, a </a:t>
            </a:r>
            <a:r>
              <a:rPr lang="en-US" sz="2000" dirty="0" smtClean="0">
                <a:solidFill>
                  <a:srgbClr val="0066FF"/>
                </a:solidFill>
                <a:effectLst/>
              </a:rPr>
              <a:t>mirror</a:t>
            </a:r>
            <a:r>
              <a:rPr lang="en-US" sz="2000" dirty="0" smtClean="0">
                <a:effectLst/>
              </a:rPr>
              <a:t> Web site, like Google maps).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115550-20CF-47B8-B58B-606F1AD49E7B}" type="slidenum">
              <a:rPr lang="en-AU" altLang="en-US"/>
              <a:pPr eaLnBrk="1" hangingPunct="1"/>
              <a:t>7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84" y="854804"/>
            <a:ext cx="8610600" cy="6492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FFFF00"/>
                </a:solidFill>
                <a:effectLst/>
              </a:rPr>
              <a:t>8.1 Replica Distribution (4)</a:t>
            </a:r>
            <a:endParaRPr lang="en-AU" altLang="en-US" sz="3600" b="1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60848"/>
            <a:ext cx="8713787" cy="418279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b="1" dirty="0" smtClean="0">
                <a:effectLst/>
              </a:rPr>
              <a:t>Server-initiated replicas are</a:t>
            </a:r>
          </a:p>
          <a:p>
            <a:pPr marL="1409700" lvl="2" indent="-6096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/>
              </a:rPr>
              <a:t>A number of temporary replicas copied to servers in regions where requests are coming from. </a:t>
            </a:r>
          </a:p>
          <a:p>
            <a:pPr marL="1409700" lvl="2" indent="-6096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/>
              </a:rPr>
              <a:t>Likely used for placing read-only copies close to clients.</a:t>
            </a:r>
          </a:p>
          <a:p>
            <a:pPr marL="1409700" lvl="2" indent="-6096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/>
              </a:rPr>
              <a:t>Used to enhance performance in a local area for a short period of time. </a:t>
            </a:r>
            <a:br>
              <a:rPr lang="en-US" altLang="en-US" dirty="0" smtClean="0">
                <a:effectLst/>
              </a:rPr>
            </a:br>
            <a:r>
              <a:rPr lang="en-US" altLang="en-US" dirty="0" smtClean="0">
                <a:effectLst/>
              </a:rPr>
              <a:t>- </a:t>
            </a:r>
            <a:r>
              <a:rPr lang="en-US" altLang="en-US" dirty="0" smtClean="0">
                <a:effectLst/>
              </a:rPr>
              <a:t>e.g., a licensed software installed in a lab for a semester</a:t>
            </a:r>
            <a:br>
              <a:rPr lang="en-US" altLang="en-US" dirty="0" smtClean="0">
                <a:effectLst/>
              </a:rPr>
            </a:br>
            <a:r>
              <a:rPr lang="en-US" altLang="en-US" dirty="0" smtClean="0">
                <a:effectLst/>
              </a:rPr>
              <a:t>- Cf</a:t>
            </a:r>
            <a:r>
              <a:rPr lang="en-US" altLang="en-US" dirty="0" smtClean="0">
                <a:effectLst/>
              </a:rPr>
              <a:t>. permanent replicas - mainly for maintaining </a:t>
            </a:r>
            <a:br>
              <a:rPr lang="en-US" altLang="en-US" dirty="0" smtClean="0">
                <a:effectLst/>
              </a:rPr>
            </a:br>
            <a:r>
              <a:rPr lang="en-US" altLang="en-US" dirty="0" smtClean="0">
                <a:effectLst/>
              </a:rPr>
              <a:t>  data consistency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C5CCCF-45DE-4B43-AD9D-DFF6C7CDE38B}" type="slidenum">
              <a:rPr lang="en-AU" altLang="en-US"/>
              <a:pPr eaLnBrk="1" hangingPunct="1"/>
              <a:t>8</a:t>
            </a:fld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79375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FFFF00"/>
                </a:solidFill>
                <a:effectLst/>
              </a:rPr>
              <a:t>8.1 Replica Distribution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" y="1844824"/>
            <a:ext cx="8786812" cy="2714625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effectLst/>
              </a:rPr>
              <a:t>Server-initiated replicas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    Keep track of access counts per file, aggregated by considering server closest to requesting clients</a:t>
            </a:r>
          </a:p>
          <a:p>
            <a:pPr lvl="1">
              <a:defRPr/>
            </a:pPr>
            <a:r>
              <a:rPr lang="en-US" sz="2000" dirty="0" smtClean="0"/>
              <a:t>Number of accesses exceeds a threshold </a:t>
            </a:r>
            <a:r>
              <a:rPr lang="en-US" sz="2000" i="1" dirty="0" smtClean="0"/>
              <a:t>R⇒ replicate </a:t>
            </a:r>
            <a:r>
              <a:rPr lang="en-US" sz="2000" dirty="0" smtClean="0"/>
              <a:t>file</a:t>
            </a:r>
          </a:p>
          <a:p>
            <a:pPr lvl="1">
              <a:defRPr/>
            </a:pPr>
            <a:r>
              <a:rPr lang="en-US" sz="2000" dirty="0" smtClean="0"/>
              <a:t>Number of accesses between </a:t>
            </a:r>
            <a:r>
              <a:rPr lang="en-US" sz="2000" i="1" dirty="0" smtClean="0"/>
              <a:t>D and R ⇒ migrate </a:t>
            </a:r>
            <a:r>
              <a:rPr lang="en-US" sz="2000" dirty="0" smtClean="0"/>
              <a:t>file</a:t>
            </a:r>
          </a:p>
          <a:p>
            <a:pPr lvl="1">
              <a:defRPr/>
            </a:pPr>
            <a:r>
              <a:rPr lang="en-US" sz="2000" dirty="0" smtClean="0"/>
              <a:t>Number </a:t>
            </a:r>
            <a:r>
              <a:rPr lang="en-US" sz="2000" dirty="0"/>
              <a:t>of accesses drops below a threshold </a:t>
            </a:r>
            <a:r>
              <a:rPr lang="en-US" sz="2000" i="1" dirty="0"/>
              <a:t>D ⇒ </a:t>
            </a:r>
            <a:r>
              <a:rPr lang="en-US" sz="2000" dirty="0"/>
              <a:t>drop file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CSI3344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C5881C-03D9-478D-8FB3-1FCF9F8C328C}" type="slidenum">
              <a:rPr lang="en-AU" altLang="en-US"/>
              <a:pPr eaLnBrk="1" hangingPunct="1"/>
              <a:t>9</a:t>
            </a:fld>
            <a:endParaRPr lang="en-AU" altLang="en-US"/>
          </a:p>
        </p:txBody>
      </p:sp>
      <p:pic>
        <p:nvPicPr>
          <p:cNvPr id="11271" name="Picture 4" descr="07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56018"/>
            <a:ext cx="5606752" cy="208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96A9677-B2EA-4CBC-8C15-3E1A9EDF334C}" vid="{49459935-B3CF-4674-8A3B-A0781BAC01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6164</TotalTime>
  <Words>2284</Words>
  <Application>Microsoft Office PowerPoint</Application>
  <PresentationFormat>On-screen Show (4:3)</PresentationFormat>
  <Paragraphs>342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MS PGothic</vt:lpstr>
      <vt:lpstr>MS PGothic</vt:lpstr>
      <vt:lpstr>Arial</vt:lpstr>
      <vt:lpstr>Arial Narrow</vt:lpstr>
      <vt:lpstr>Courier New</vt:lpstr>
      <vt:lpstr>Times New Roman</vt:lpstr>
      <vt:lpstr>Wingdings</vt:lpstr>
      <vt:lpstr>Theme1</vt:lpstr>
      <vt:lpstr>CSI3344 Distributed Systems</vt:lpstr>
      <vt:lpstr>CSI3344 Distributed Systems</vt:lpstr>
      <vt:lpstr>Introduction</vt:lpstr>
      <vt:lpstr>Introduction</vt:lpstr>
      <vt:lpstr>8.1 Replica Distribution (1)</vt:lpstr>
      <vt:lpstr>8.1 Replica Distribution (2)</vt:lpstr>
      <vt:lpstr>8.1 Replica Distribution (3)</vt:lpstr>
      <vt:lpstr>8.1 Replica Distribution (4)</vt:lpstr>
      <vt:lpstr>8.1 Replica Distribution (5)</vt:lpstr>
      <vt:lpstr>8.1 Replica Distribution (6)</vt:lpstr>
      <vt:lpstr>8.2 Update Propagation (1)</vt:lpstr>
      <vt:lpstr>8.2 Update Propagation (2)</vt:lpstr>
      <vt:lpstr>8.2 Update Propagation (3)</vt:lpstr>
      <vt:lpstr>8.2 Update Propagation (4)</vt:lpstr>
      <vt:lpstr>8.2 Update Propagation (5)</vt:lpstr>
      <vt:lpstr>8.2 Update Propagation (6)</vt:lpstr>
      <vt:lpstr>8.2 Update Propagation (7)</vt:lpstr>
      <vt:lpstr>8.2 Update Propagation (8)</vt:lpstr>
      <vt:lpstr>8.2 Update Propagation (9)</vt:lpstr>
      <vt:lpstr>8.2 Update Propagation (10)</vt:lpstr>
      <vt:lpstr>8.3 Consistency Protocols (1)</vt:lpstr>
      <vt:lpstr>8.3 Consistency Protocols (2)</vt:lpstr>
      <vt:lpstr>8.3 Consistency Protocols (3)</vt:lpstr>
      <vt:lpstr>8.3 Consistency Protocols (4)</vt:lpstr>
      <vt:lpstr>8.3 Consistency Protocols (5)</vt:lpstr>
      <vt:lpstr>8.3 Consistency Protocols (6)</vt:lpstr>
      <vt:lpstr>8.3 Consistency Protocols (7)</vt:lpstr>
      <vt:lpstr>8.3 Consistency Protocols (8)</vt:lpstr>
      <vt:lpstr>8.3 Consistency Protocols (9)</vt:lpstr>
      <vt:lpstr>8.3 Consistency Protocols (10)</vt:lpstr>
      <vt:lpstr>8.3 Consistency Protocols (11)</vt:lpstr>
      <vt:lpstr>8.3 Consistency Protocols (12)</vt:lpstr>
      <vt:lpstr>8.3 Consistency Protocols (13)</vt:lpstr>
      <vt:lpstr>Major Points</vt:lpstr>
      <vt:lpstr>Reading Guide</vt:lpstr>
    </vt:vector>
  </TitlesOfParts>
  <Company>ECU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 of Distributed Systems CSI5402</dc:title>
  <dc:creator>W GUO</dc:creator>
  <cp:lastModifiedBy>Jitian XIAO</cp:lastModifiedBy>
  <cp:revision>1144</cp:revision>
  <cp:lastPrinted>2018-04-30T08:32:47Z</cp:lastPrinted>
  <dcterms:created xsi:type="dcterms:W3CDTF">2002-02-01T05:02:29Z</dcterms:created>
  <dcterms:modified xsi:type="dcterms:W3CDTF">2019-05-01T03:54:11Z</dcterms:modified>
</cp:coreProperties>
</file>