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97" r:id="rId4"/>
    <p:sldId id="298" r:id="rId5"/>
    <p:sldId id="299" r:id="rId6"/>
    <p:sldId id="300" r:id="rId7"/>
    <p:sldId id="301" r:id="rId8"/>
    <p:sldId id="302" r:id="rId9"/>
    <p:sldId id="303" r:id="rId10"/>
    <p:sldId id="304" r:id="rId11"/>
    <p:sldId id="306" r:id="rId12"/>
    <p:sldId id="307" r:id="rId13"/>
    <p:sldId id="305" r:id="rId14"/>
    <p:sldId id="308" r:id="rId15"/>
    <p:sldId id="309" r:id="rId16"/>
    <p:sldId id="310" r:id="rId17"/>
    <p:sldId id="312" r:id="rId18"/>
    <p:sldId id="311" r:id="rId19"/>
    <p:sldId id="313" r:id="rId20"/>
    <p:sldId id="314" r:id="rId21"/>
    <p:sldId id="315" r:id="rId22"/>
    <p:sldId id="316" r:id="rId23"/>
    <p:sldId id="322" r:id="rId24"/>
    <p:sldId id="323" r:id="rId25"/>
    <p:sldId id="317" r:id="rId26"/>
    <p:sldId id="318" r:id="rId27"/>
    <p:sldId id="319" r:id="rId28"/>
    <p:sldId id="320" r:id="rId29"/>
    <p:sldId id="321" r:id="rId30"/>
    <p:sldId id="324" r:id="rId31"/>
    <p:sldId id="29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1" autoAdjust="0"/>
    <p:restoredTop sz="81691" autoAdjust="0"/>
  </p:normalViewPr>
  <p:slideViewPr>
    <p:cSldViewPr>
      <p:cViewPr varScale="1">
        <p:scale>
          <a:sx n="95" d="100"/>
          <a:sy n="95" d="100"/>
        </p:scale>
        <p:origin x="1656"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ED7056-740C-4737-A14F-4D16316FAF9B}" type="datetimeFigureOut">
              <a:rPr lang="en-US" smtClean="0"/>
              <a:pPr/>
              <a:t>2/19/19</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86D4B-2AAC-4BE2-9F76-ABF6BA905FA4}" type="slidenum">
              <a:rPr lang="en-AU" smtClean="0"/>
              <a:pPr/>
              <a:t>‹#›</a:t>
            </a:fld>
            <a:endParaRPr lang="en-AU"/>
          </a:p>
        </p:txBody>
      </p:sp>
    </p:spTree>
    <p:extLst>
      <p:ext uri="{BB962C8B-B14F-4D97-AF65-F5344CB8AC3E}">
        <p14:creationId xmlns:p14="http://schemas.microsoft.com/office/powerpoint/2010/main" val="71675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Just because something is not covered in the lecture, does not mean it will not be assessed.</a:t>
            </a:r>
            <a:r>
              <a:rPr lang="en-AU" baseline="0" dirty="0" smtClean="0"/>
              <a:t>  This is a 3</a:t>
            </a:r>
            <a:r>
              <a:rPr lang="en-AU" baseline="30000" dirty="0" smtClean="0"/>
              <a:t>rd</a:t>
            </a:r>
            <a:r>
              <a:rPr lang="en-AU" baseline="0" dirty="0" smtClean="0"/>
              <a:t> year unit - you are expected to be capable of independent study and expected to read your textbook and be a self-directed learner.</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grammar can express</a:t>
            </a:r>
            <a:r>
              <a:rPr lang="en-AU" baseline="0" dirty="0" smtClean="0"/>
              <a:t> the same things as the previous one, in an unambiguous way that establishes and enforces operator precedence.  The names of the new non-terminals (term and factor) are somewhat moot, but it always helps to give them a name that is descriptive.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17</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As you can see, parsing a</a:t>
            </a:r>
            <a:r>
              <a:rPr lang="en-AU" baseline="0" dirty="0" smtClean="0"/>
              <a:t> sentence in this new grammar is much more involved, taking more steps to complete.  But we have the benefit of no ambiguity, operator precedence, and associativity of operators.</a:t>
            </a:r>
          </a:p>
          <a:p>
            <a:endParaRPr lang="en-AU" baseline="0" dirty="0" smtClean="0"/>
          </a:p>
          <a:p>
            <a:r>
              <a:rPr lang="en-AU" baseline="0" dirty="0" smtClean="0"/>
              <a:t>Associativity can also be enforced in a syntax analyser (part of compiler), rather than needing to dictate it in a grammar.</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18</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EBNF does not extend the descriptive power of BNF</a:t>
            </a:r>
            <a:r>
              <a:rPr lang="en-AU" baseline="0" dirty="0" smtClean="0"/>
              <a:t> – simply the readability and </a:t>
            </a:r>
            <a:r>
              <a:rPr lang="en-AU" baseline="0" dirty="0" err="1" smtClean="0"/>
              <a:t>writability</a:t>
            </a:r>
            <a:r>
              <a:rPr lang="en-AU" baseline="0" dirty="0" smtClean="0"/>
              <a:t> of it.  Anything you can do in EBNF you can do in BNF – it might just take more rules and </a:t>
            </a:r>
            <a:r>
              <a:rPr lang="en-AU" baseline="0" dirty="0" err="1" smtClean="0"/>
              <a:t>RHSs</a:t>
            </a:r>
            <a:r>
              <a:rPr lang="en-AU" baseline="0" dirty="0" smtClean="0"/>
              <a:t> to implement.</a:t>
            </a:r>
          </a:p>
          <a:p>
            <a:endParaRPr lang="en-AU" baseline="0" dirty="0" smtClean="0"/>
          </a:p>
          <a:p>
            <a:r>
              <a:rPr lang="en-AU" baseline="0" dirty="0" smtClean="0"/>
              <a:t>If a </a:t>
            </a:r>
            <a:r>
              <a:rPr lang="en-AU" baseline="0" dirty="0" err="1" smtClean="0"/>
              <a:t>metasymbol</a:t>
            </a:r>
            <a:r>
              <a:rPr lang="en-AU" baseline="0" dirty="0" smtClean="0"/>
              <a:t> is actually required as a terminal in part of the syntax, the terminal instances of it can be denoted with underlining or quote marks.</a:t>
            </a:r>
          </a:p>
          <a:p>
            <a:endParaRPr lang="en-AU" baseline="0" dirty="0" smtClean="0"/>
          </a:p>
          <a:p>
            <a:r>
              <a:rPr lang="en-AU" baseline="0" dirty="0" smtClean="0"/>
              <a:t>The first EBNF feature is using brackets for optional parts of </a:t>
            </a:r>
            <a:r>
              <a:rPr lang="en-AU" baseline="0" dirty="0" err="1" smtClean="0"/>
              <a:t>RHSs</a:t>
            </a:r>
            <a:r>
              <a:rPr lang="en-AU" baseline="0" dirty="0" smtClean="0"/>
              <a:t>, eliminating the need to have a whole separate RHS to indicate a piece of syntax that has an optional clause.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19</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Using  braces allows</a:t>
            </a:r>
            <a:r>
              <a:rPr lang="en-AU" baseline="0" dirty="0" smtClean="0"/>
              <a:t> you to avoid the recursion that was needed to implement lists in BNF.  Instead of having a rule with 2 </a:t>
            </a:r>
            <a:r>
              <a:rPr lang="en-AU" baseline="0" dirty="0" err="1" smtClean="0"/>
              <a:t>RHSs</a:t>
            </a:r>
            <a:r>
              <a:rPr lang="en-AU" baseline="0" dirty="0" smtClean="0"/>
              <a:t>, one of which refers to itself, you can simply indicate the repeatable part between braces.</a:t>
            </a:r>
          </a:p>
          <a:p>
            <a:endParaRPr lang="en-AU" baseline="0" dirty="0" smtClean="0"/>
          </a:p>
          <a:p>
            <a:r>
              <a:rPr lang="en-AU" baseline="0" dirty="0" smtClean="0"/>
              <a:t>The part inside the braces can be repeated infinitely, or left out altogether – again, the exact same thing is possible in BNF, it just isn't as concise and readable.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20</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Using parentheses</a:t>
            </a:r>
            <a:r>
              <a:rPr lang="en-AU" baseline="0" dirty="0" smtClean="0"/>
              <a:t> and or operators, you can indicate that any one of a number of choices can be used in a rule.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21</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There’s no need to go overboard with EBNF – remember</a:t>
            </a:r>
            <a:r>
              <a:rPr lang="en-AU" baseline="0" dirty="0" smtClean="0"/>
              <a:t> that the point of it is to make things more writable AND more readable.  It would be possible to combine the entire thing into a single rule using enough of the EBNF notation, but it would be horribly unreadable.  Similarly, it would have been fairly simple to turn &lt;inst&gt; into a rule with only one RHS – ((ON|OFF) &lt;</a:t>
            </a:r>
            <a:r>
              <a:rPr lang="en-AU" baseline="0" dirty="0" err="1" smtClean="0"/>
              <a:t>light_set</a:t>
            </a:r>
            <a:r>
              <a:rPr lang="en-AU" baseline="0" dirty="0" smtClean="0"/>
              <a:t>&gt;|&lt;flash&gt;)... But this is, in my opinion, less readable.</a:t>
            </a:r>
          </a:p>
          <a:p>
            <a:endParaRPr lang="en-AU" baseline="0" dirty="0" smtClean="0"/>
          </a:p>
          <a:p>
            <a:r>
              <a:rPr lang="en-AU" baseline="0" dirty="0" smtClean="0"/>
              <a:t>Refer back to the start of this lecture – the purpose of/need to formally describe the syntax of a language.  It needs to be usable by initial evaluators, implementers, users, etc... There’s no prize for making it as concise as possible, but there are definite benefits for all parties if the description strikes the right balance of readability and writability.</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22</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23</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There</a:t>
            </a:r>
            <a:r>
              <a:rPr lang="en-AU" baseline="0" dirty="0" smtClean="0"/>
              <a:t> are no strict rules regarding how far to go with the reduction and refinement of a grammar in EBNF... Always remember that it must be readable.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24</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There are numerous common aspects of programming languages that cannot easily (or at all, in some cases) be described in a context-free grammar such</a:t>
            </a:r>
            <a:r>
              <a:rPr lang="en-AU" baseline="0" dirty="0" smtClean="0"/>
              <a:t> as </a:t>
            </a:r>
            <a:r>
              <a:rPr lang="en-AU" dirty="0" smtClean="0"/>
              <a:t>BNF or EBNF.  Attempting to do so would result in</a:t>
            </a:r>
            <a:r>
              <a:rPr lang="en-AU" baseline="0" dirty="0" smtClean="0"/>
              <a:t> something massive and complex with many extra rules, which reduces the readability and writability, hence negating the whole point of doing it.</a:t>
            </a:r>
          </a:p>
          <a:p>
            <a:endParaRPr lang="en-AU" baseline="0" dirty="0" smtClean="0"/>
          </a:p>
          <a:p>
            <a:r>
              <a:rPr lang="en-AU" baseline="0" dirty="0" smtClean="0"/>
              <a:t>For that reason, we have static semantics, which allow us to extend context-free grammars to include these other things.  Attribute grammars, designed by Knuth (1968) are one formal way of doing this.</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25</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may be confusing,</a:t>
            </a:r>
            <a:r>
              <a:rPr lang="en-AU" baseline="0" dirty="0" smtClean="0"/>
              <a:t> but hang in there and read the book for more detail.  I’ve simplified the book’s example a little bit.</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26</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3</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This grammar simply allows variables to be added and assigned.</a:t>
            </a:r>
            <a:r>
              <a:rPr lang="en-AU" baseline="0" dirty="0" smtClean="0"/>
              <a:t>  About as simple as it gets.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t>Here are some additional rules that we would like to depict/enforce using an attribute grammar.  They’re pretty standard rules, really – addition can be mixed, but the result is widened to float if so.  Can only assign result to the same variable type.</a:t>
            </a:r>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27</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AU" dirty="0" smtClean="0"/>
              <a:t>We have two </a:t>
            </a:r>
            <a:r>
              <a:rPr lang="en-AU" baseline="0" dirty="0" smtClean="0"/>
              <a:t>attribute </a:t>
            </a:r>
            <a:r>
              <a:rPr lang="en-AU" dirty="0" smtClean="0"/>
              <a:t>– both of them will either be storing ‘</a:t>
            </a:r>
            <a:r>
              <a:rPr lang="en-AU" dirty="0" err="1" smtClean="0"/>
              <a:t>int</a:t>
            </a:r>
            <a:r>
              <a:rPr lang="en-AU" dirty="0" smtClean="0"/>
              <a:t>’ or ‘float’ – i.e. The two data types we have in this scenario.</a:t>
            </a:r>
            <a:r>
              <a:rPr lang="en-AU" baseline="0" dirty="0" smtClean="0"/>
              <a:t>  The </a:t>
            </a:r>
            <a:r>
              <a:rPr lang="en-AU" baseline="0" dirty="0" err="1" smtClean="0"/>
              <a:t>actual_type</a:t>
            </a:r>
            <a:r>
              <a:rPr lang="en-AU" baseline="0" dirty="0" smtClean="0"/>
              <a:t> attribute is associated with &lt;</a:t>
            </a:r>
            <a:r>
              <a:rPr lang="en-AU" baseline="0" dirty="0" err="1" smtClean="0"/>
              <a:t>var</a:t>
            </a:r>
            <a:r>
              <a:rPr lang="en-AU" baseline="0" dirty="0" smtClean="0"/>
              <a:t>&gt; and &lt;</a:t>
            </a:r>
            <a:r>
              <a:rPr lang="en-AU" baseline="0" dirty="0" err="1" smtClean="0"/>
              <a:t>expr</a:t>
            </a:r>
            <a:r>
              <a:rPr lang="en-AU" baseline="0" dirty="0" smtClean="0"/>
              <a:t>&gt;.  In the case of &lt;</a:t>
            </a:r>
            <a:r>
              <a:rPr lang="en-AU" baseline="0" dirty="0" err="1" smtClean="0"/>
              <a:t>var</a:t>
            </a:r>
            <a:r>
              <a:rPr lang="en-AU" baseline="0" dirty="0" smtClean="0"/>
              <a:t>&gt;, the actual type is determined by the type of the actual instance of the variable.  In the case of &lt;</a:t>
            </a:r>
            <a:r>
              <a:rPr lang="en-AU" baseline="0" dirty="0" err="1" smtClean="0"/>
              <a:t>expr</a:t>
            </a:r>
            <a:r>
              <a:rPr lang="en-AU" baseline="0" dirty="0" smtClean="0"/>
              <a:t>&gt;, the </a:t>
            </a:r>
            <a:r>
              <a:rPr lang="en-AU" baseline="0" dirty="0" err="1" smtClean="0"/>
              <a:t>actual_type</a:t>
            </a:r>
            <a:r>
              <a:rPr lang="en-AU" baseline="0" dirty="0" smtClean="0"/>
              <a:t> is determined by the types of the variables that the expression involves – i.e. If the expression involves an </a:t>
            </a:r>
            <a:r>
              <a:rPr lang="en-AU" baseline="0" dirty="0" err="1" smtClean="0"/>
              <a:t>int</a:t>
            </a:r>
            <a:r>
              <a:rPr lang="en-AU" baseline="0" dirty="0" smtClean="0"/>
              <a:t> variable plus a float variable, the </a:t>
            </a:r>
            <a:r>
              <a:rPr lang="en-AU" baseline="0" dirty="0" err="1" smtClean="0"/>
              <a:t>actual_type</a:t>
            </a:r>
            <a:r>
              <a:rPr lang="en-AU" baseline="0" dirty="0" smtClean="0"/>
              <a:t> of the &lt;</a:t>
            </a:r>
            <a:r>
              <a:rPr lang="en-AU" baseline="0" dirty="0" err="1" smtClean="0"/>
              <a:t>expr</a:t>
            </a:r>
            <a:r>
              <a:rPr lang="en-AU" baseline="0" dirty="0" smtClean="0"/>
              <a:t>&gt; will be a float.</a:t>
            </a:r>
            <a:endParaRPr lang="en-AU" dirty="0" smtClean="0"/>
          </a:p>
          <a:p>
            <a:endParaRPr lang="en-AU" dirty="0" smtClean="0"/>
          </a:p>
          <a:p>
            <a:r>
              <a:rPr lang="en-AU" dirty="0" smtClean="0"/>
              <a:t>Semantic function 1 is simple enough – it</a:t>
            </a:r>
            <a:r>
              <a:rPr lang="en-AU" baseline="0" dirty="0" smtClean="0"/>
              <a:t> is simply saying that the expected type of an expression (</a:t>
            </a:r>
            <a:r>
              <a:rPr lang="en-AU" baseline="0" dirty="0" err="1" smtClean="0"/>
              <a:t>var</a:t>
            </a:r>
            <a:r>
              <a:rPr lang="en-AU" baseline="0" dirty="0" smtClean="0"/>
              <a:t> + </a:t>
            </a:r>
            <a:r>
              <a:rPr lang="en-AU" baseline="0" dirty="0" err="1" smtClean="0"/>
              <a:t>var</a:t>
            </a:r>
            <a:r>
              <a:rPr lang="en-AU" baseline="0" dirty="0" smtClean="0"/>
              <a:t>) is the same as the type of the variable it is being assigned to.  e.g. If you’re assigning the result of an expression to an </a:t>
            </a:r>
            <a:r>
              <a:rPr lang="en-AU" baseline="0" dirty="0" err="1" smtClean="0"/>
              <a:t>int</a:t>
            </a:r>
            <a:r>
              <a:rPr lang="en-AU" baseline="0" dirty="0" smtClean="0"/>
              <a:t> variable, it expects the result of that addition to be an int.</a:t>
            </a:r>
          </a:p>
          <a:p>
            <a:endParaRPr lang="en-AU" baseline="0" dirty="0" smtClean="0"/>
          </a:p>
          <a:p>
            <a:r>
              <a:rPr lang="en-AU" dirty="0" smtClean="0"/>
              <a:t>Semantic</a:t>
            </a:r>
            <a:r>
              <a:rPr lang="en-AU" baseline="0" dirty="0" smtClean="0"/>
              <a:t> function 2 is written in a simple enough </a:t>
            </a:r>
            <a:r>
              <a:rPr lang="en-AU" baseline="0" dirty="0" err="1" smtClean="0"/>
              <a:t>pseudocode</a:t>
            </a:r>
            <a:r>
              <a:rPr lang="en-AU" baseline="0" dirty="0" smtClean="0"/>
              <a:t> – essentially implemented what is described on the previous slide.  If both variables are </a:t>
            </a:r>
            <a:r>
              <a:rPr lang="en-AU" baseline="0" dirty="0" err="1" smtClean="0"/>
              <a:t>ints</a:t>
            </a:r>
            <a:r>
              <a:rPr lang="en-AU" baseline="0" dirty="0" smtClean="0"/>
              <a:t>, the actual type of &lt;</a:t>
            </a:r>
            <a:r>
              <a:rPr lang="en-AU" baseline="0" dirty="0" err="1" smtClean="0"/>
              <a:t>expr</a:t>
            </a:r>
            <a:r>
              <a:rPr lang="en-AU" baseline="0" dirty="0" smtClean="0"/>
              <a:t>&gt; (i.e. The result of it) is an int.  Otherwise, it’s a float (</a:t>
            </a:r>
            <a:r>
              <a:rPr lang="en-AU" baseline="0" dirty="0" err="1" smtClean="0"/>
              <a:t>int</a:t>
            </a:r>
            <a:r>
              <a:rPr lang="en-AU" baseline="0" dirty="0" smtClean="0"/>
              <a:t> + float, float + </a:t>
            </a:r>
            <a:r>
              <a:rPr lang="en-AU" baseline="0" dirty="0" err="1" smtClean="0"/>
              <a:t>int</a:t>
            </a:r>
            <a:r>
              <a:rPr lang="en-AU" baseline="0" dirty="0" smtClean="0"/>
              <a:t>, float + float).</a:t>
            </a:r>
          </a:p>
          <a:p>
            <a:endParaRPr lang="en-AU" baseline="0" dirty="0" smtClean="0"/>
          </a:p>
          <a:p>
            <a:r>
              <a:rPr lang="en-AU" baseline="0" dirty="0" smtClean="0"/>
              <a:t>The predicate is nice and simple – as specified on the last slide, it simply states that the actual type of an expression must be the same as the expected type.  The expected type is set based on the type of the variable that the expression is being assigned to (see semantic function 1).</a:t>
            </a:r>
          </a:p>
          <a:p>
            <a:endParaRPr lang="en-AU" baseline="0" dirty="0" smtClean="0"/>
          </a:p>
          <a:p>
            <a:r>
              <a:rPr lang="en-AU" baseline="0" dirty="0" smtClean="0"/>
              <a:t>Semantic function 3 just gives us a way to set the type of a &lt;</a:t>
            </a:r>
            <a:r>
              <a:rPr lang="en-AU" baseline="0" dirty="0" err="1" smtClean="0"/>
              <a:t>var</a:t>
            </a:r>
            <a:r>
              <a:rPr lang="en-AU" baseline="0" dirty="0" smtClean="0"/>
              <a:t>&gt;.  It is set using a function that looks up the type in the symbol table based on the name of the variable.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28</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First we draw the incredibly simple parse</a:t>
            </a:r>
            <a:r>
              <a:rPr lang="en-AU" baseline="0" dirty="0" smtClean="0"/>
              <a:t> tree for this sentence, using our grammar rules.  I’ve also provided a symbol table, which tells us that A is a float, and B is an int.</a:t>
            </a:r>
          </a:p>
          <a:p>
            <a:endParaRPr lang="en-AU" baseline="0" dirty="0" smtClean="0"/>
          </a:p>
          <a:p>
            <a:r>
              <a:rPr lang="en-AU" baseline="0" dirty="0" smtClean="0"/>
              <a:t>Then we add the attributes.  All &lt;</a:t>
            </a:r>
            <a:r>
              <a:rPr lang="en-AU" baseline="0" dirty="0" err="1" smtClean="0"/>
              <a:t>var</a:t>
            </a:r>
            <a:r>
              <a:rPr lang="en-AU" baseline="0" dirty="0" smtClean="0"/>
              <a:t>&gt; and &lt;</a:t>
            </a:r>
            <a:r>
              <a:rPr lang="en-AU" baseline="0" dirty="0" err="1" smtClean="0"/>
              <a:t>expr</a:t>
            </a:r>
            <a:r>
              <a:rPr lang="en-AU" baseline="0" dirty="0" smtClean="0"/>
              <a:t>&gt; have an </a:t>
            </a:r>
            <a:r>
              <a:rPr lang="en-AU" baseline="0" dirty="0" err="1" smtClean="0"/>
              <a:t>actual_type</a:t>
            </a:r>
            <a:r>
              <a:rPr lang="en-AU" baseline="0" dirty="0" smtClean="0"/>
              <a:t> attribute, and &lt;</a:t>
            </a:r>
            <a:r>
              <a:rPr lang="en-AU" baseline="0" dirty="0" err="1" smtClean="0"/>
              <a:t>expr</a:t>
            </a:r>
            <a:r>
              <a:rPr lang="en-AU" baseline="0" dirty="0" smtClean="0"/>
              <a:t>&gt; also has an </a:t>
            </a:r>
            <a:r>
              <a:rPr lang="en-AU" baseline="0" dirty="0" err="1" smtClean="0"/>
              <a:t>expected_type</a:t>
            </a:r>
            <a:r>
              <a:rPr lang="en-AU" baseline="0" dirty="0" smtClean="0"/>
              <a:t> attribute.</a:t>
            </a:r>
          </a:p>
          <a:p>
            <a:endParaRPr lang="en-AU" baseline="0" dirty="0" smtClean="0"/>
          </a:p>
          <a:p>
            <a:r>
              <a:rPr lang="en-AU" baseline="0" dirty="0" smtClean="0"/>
              <a:t>Now it’s time to use our semantic functions to determine the values for these attributes.</a:t>
            </a:r>
          </a:p>
          <a:p>
            <a:r>
              <a:rPr lang="en-AU" baseline="0" dirty="0" smtClean="0"/>
              <a:t>First we use semantic function 3 to lookup the type of A and B, giving us the </a:t>
            </a:r>
            <a:r>
              <a:rPr lang="en-AU" baseline="0" dirty="0" err="1" smtClean="0"/>
              <a:t>actual_type</a:t>
            </a:r>
            <a:r>
              <a:rPr lang="en-AU" baseline="0" dirty="0" smtClean="0"/>
              <a:t> of the &lt;</a:t>
            </a:r>
            <a:r>
              <a:rPr lang="en-AU" baseline="0" dirty="0" err="1" smtClean="0"/>
              <a:t>var</a:t>
            </a:r>
            <a:r>
              <a:rPr lang="en-AU" baseline="0" dirty="0" smtClean="0"/>
              <a:t>&gt;s.</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29</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First we draw the incredibly simple parse</a:t>
            </a:r>
            <a:r>
              <a:rPr lang="en-AU" baseline="0" dirty="0" smtClean="0"/>
              <a:t> tree for this sentence, using our grammar rules.  I’ve also provided a symbol table, which tells us that A is a float, and B is an int.</a:t>
            </a:r>
          </a:p>
          <a:p>
            <a:endParaRPr lang="en-AU" baseline="0" dirty="0" smtClean="0"/>
          </a:p>
          <a:p>
            <a:r>
              <a:rPr lang="en-AU" baseline="0" dirty="0" smtClean="0"/>
              <a:t>Then we add the attributes.  All &lt;</a:t>
            </a:r>
            <a:r>
              <a:rPr lang="en-AU" baseline="0" dirty="0" err="1" smtClean="0"/>
              <a:t>var</a:t>
            </a:r>
            <a:r>
              <a:rPr lang="en-AU" baseline="0" dirty="0" smtClean="0"/>
              <a:t>&gt; and &lt;</a:t>
            </a:r>
            <a:r>
              <a:rPr lang="en-AU" baseline="0" dirty="0" err="1" smtClean="0"/>
              <a:t>expr</a:t>
            </a:r>
            <a:r>
              <a:rPr lang="en-AU" baseline="0" dirty="0" smtClean="0"/>
              <a:t>&gt; have an </a:t>
            </a:r>
            <a:r>
              <a:rPr lang="en-AU" baseline="0" dirty="0" err="1" smtClean="0"/>
              <a:t>actual_type</a:t>
            </a:r>
            <a:r>
              <a:rPr lang="en-AU" baseline="0" dirty="0" smtClean="0"/>
              <a:t> attribute, and &lt;</a:t>
            </a:r>
            <a:r>
              <a:rPr lang="en-AU" baseline="0" dirty="0" err="1" smtClean="0"/>
              <a:t>expr</a:t>
            </a:r>
            <a:r>
              <a:rPr lang="en-AU" baseline="0" dirty="0" smtClean="0"/>
              <a:t>&gt; also has an </a:t>
            </a:r>
            <a:r>
              <a:rPr lang="en-AU" baseline="0" dirty="0" err="1" smtClean="0"/>
              <a:t>expected_type</a:t>
            </a:r>
            <a:r>
              <a:rPr lang="en-AU" baseline="0" dirty="0" smtClean="0"/>
              <a:t> attribute.</a:t>
            </a:r>
          </a:p>
          <a:p>
            <a:endParaRPr lang="en-AU" baseline="0" dirty="0" smtClean="0"/>
          </a:p>
          <a:p>
            <a:r>
              <a:rPr lang="en-AU" baseline="0" dirty="0" smtClean="0"/>
              <a:t>Now it’s time to use our semantic functions to determine the values for these attributes.</a:t>
            </a:r>
          </a:p>
          <a:p>
            <a:r>
              <a:rPr lang="en-AU" baseline="0" dirty="0" smtClean="0"/>
              <a:t>First we use semantic function 3 to lookup the type of A and B, giving us the </a:t>
            </a:r>
            <a:r>
              <a:rPr lang="en-AU" baseline="0" dirty="0" err="1" smtClean="0"/>
              <a:t>actual_type</a:t>
            </a:r>
            <a:r>
              <a:rPr lang="en-AU" baseline="0" dirty="0" smtClean="0"/>
              <a:t> of the &lt;</a:t>
            </a:r>
            <a:r>
              <a:rPr lang="en-AU" baseline="0" dirty="0" err="1" smtClean="0"/>
              <a:t>var</a:t>
            </a:r>
            <a:r>
              <a:rPr lang="en-AU" baseline="0" dirty="0" smtClean="0"/>
              <a:t>&gt;s.</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30</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Apologies for the long and draining lecture – the we finish off this topic next week, and next few weeks </a:t>
            </a:r>
            <a:r>
              <a:rPr lang="en-AU" smtClean="0"/>
              <a:t>after that </a:t>
            </a:r>
            <a:r>
              <a:rPr lang="en-AU" dirty="0" smtClean="0"/>
              <a:t>are relatively</a:t>
            </a:r>
            <a:r>
              <a:rPr lang="en-AU" baseline="0" dirty="0" smtClean="0"/>
              <a:t> simple and directly related to programming languages themselves rather than their implementation</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31</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Lexemes are the smallest (atomic) syntactic units, and they’re categorised into tokens – descriptive names that indicate their purpose/identity...</a:t>
            </a:r>
          </a:p>
        </p:txBody>
      </p:sp>
      <p:sp>
        <p:nvSpPr>
          <p:cNvPr id="4" name="Slide Number Placeholder 3"/>
          <p:cNvSpPr>
            <a:spLocks noGrp="1"/>
          </p:cNvSpPr>
          <p:nvPr>
            <p:ph type="sldNum" sz="quarter" idx="10"/>
          </p:nvPr>
        </p:nvSpPr>
        <p:spPr/>
        <p:txBody>
          <a:bodyPr/>
          <a:lstStyle/>
          <a:p>
            <a:fld id="{4E086D4B-2AAC-4BE2-9F76-ABF6BA905FA4}" type="slidenum">
              <a:rPr lang="en-AU" smtClean="0"/>
              <a:pPr/>
              <a:t>4</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r>
              <a:rPr lang="en-AU" dirty="0" smtClean="0"/>
              <a:t>Comparing a natural language like English to a programming language in terms of syntax complexity is a bit silly – natural languages are massively more complex than programming languages, since computers can only understand Things Done In Specific Pre-Defined Ways.  It may be easier to relate them by thinking of how dictation software works – when using it for navigation of windows or other non-transcription-stuff, it tends to follow a rigid structure – “open file &lt;name&gt;”, “save file”, “run program &lt;program&gt;”...  The valid sentences of the language are strictly defined – trying to do it in another way wont work.</a:t>
            </a:r>
          </a:p>
          <a:p>
            <a:pPr eaLnBrk="1" hangingPunct="1"/>
            <a:endParaRPr lang="en-AU" dirty="0" smtClean="0"/>
          </a:p>
          <a:p>
            <a:pPr eaLnBrk="1" hangingPunct="1"/>
            <a:r>
              <a:rPr lang="en-AU" dirty="0" smtClean="0"/>
              <a:t>Another example would be the old adventure games where you had a bunch of verbs and nouns you could combine in order to interact with things in the game.  “open &lt;object&gt;”, “go &lt;direction&gt;”, “add &lt;object 1&gt; to &lt;object 2&gt;”...</a:t>
            </a:r>
          </a:p>
          <a:p>
            <a:endParaRPr lang="en-AU" dirty="0" smtClean="0"/>
          </a:p>
          <a:p>
            <a:endParaRPr lang="en-AU" dirty="0" smtClean="0"/>
          </a:p>
          <a:p>
            <a:r>
              <a:rPr lang="en-AU" dirty="0" smtClean="0"/>
              <a:t>This will make more sense once we go over some examples!</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 ability to verify</a:t>
            </a:r>
            <a:r>
              <a:rPr lang="en-AU" baseline="0" dirty="0" smtClean="0"/>
              <a:t> syntax of a program written in a specific language based on a set of rules may be familiar i</a:t>
            </a:r>
            <a:r>
              <a:rPr lang="en-AU" dirty="0" smtClean="0"/>
              <a:t>f you’ve had any experience with web development.</a:t>
            </a:r>
            <a:r>
              <a:rPr lang="en-AU" baseline="0" dirty="0" smtClean="0"/>
              <a:t>  T</a:t>
            </a:r>
            <a:r>
              <a:rPr lang="en-AU" dirty="0" smtClean="0"/>
              <a:t>he validation tools you can use to tell you if your XHTML/CSS/etc is valid are essentially doing exactly</a:t>
            </a:r>
            <a:r>
              <a:rPr lang="en-AU" baseline="0" dirty="0" smtClean="0"/>
              <a:t> that</a:t>
            </a:r>
            <a:r>
              <a:rPr lang="en-AU" dirty="0" smtClean="0"/>
              <a:t>.  Armed with a coded knowledge of what constitutes valid sentences in a language, the recogniser/</a:t>
            </a:r>
            <a:r>
              <a:rPr lang="en-AU" dirty="0" err="1" smtClean="0"/>
              <a:t>validator</a:t>
            </a:r>
            <a:r>
              <a:rPr lang="en-AU" dirty="0" smtClean="0"/>
              <a:t> is able to look over code and determine if it is syntactically correct.  The point of this is not, as the name might suggest, to recognise </a:t>
            </a:r>
            <a:r>
              <a:rPr lang="en-AU" i="1" dirty="0" smtClean="0"/>
              <a:t>what language </a:t>
            </a:r>
            <a:r>
              <a:rPr lang="en-AU" dirty="0" smtClean="0"/>
              <a:t>a piece of code is written in, but to determine if a piece of code is </a:t>
            </a:r>
            <a:r>
              <a:rPr lang="en-AU" i="1" dirty="0" smtClean="0"/>
              <a:t>syntactically valid/correct </a:t>
            </a:r>
            <a:r>
              <a:rPr lang="en-AU" dirty="0" smtClean="0"/>
              <a:t>within a specific language.  In a compiler, this allows it to detect and indicate syntax errors.</a:t>
            </a:r>
          </a:p>
        </p:txBody>
      </p:sp>
      <p:sp>
        <p:nvSpPr>
          <p:cNvPr id="4" name="Slide Number Placeholder 3"/>
          <p:cNvSpPr>
            <a:spLocks noGrp="1"/>
          </p:cNvSpPr>
          <p:nvPr>
            <p:ph type="sldNum" sz="quarter" idx="10"/>
          </p:nvPr>
        </p:nvSpPr>
        <p:spPr/>
        <p:txBody>
          <a:bodyPr/>
          <a:lstStyle/>
          <a:p>
            <a:fld id="{4E086D4B-2AAC-4BE2-9F76-ABF6BA905FA4}" type="slidenum">
              <a:rPr lang="en-AU" smtClean="0"/>
              <a:pPr/>
              <a:t>5</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The LHS (left hand side – i.e. The &lt;thing&gt; left of the </a:t>
            </a:r>
            <a:r>
              <a:rPr lang="en-US" dirty="0" smtClean="0">
                <a:latin typeface="Courier New" pitchFamily="49" charset="0"/>
              </a:rPr>
              <a:t>→</a:t>
            </a:r>
            <a:r>
              <a:rPr lang="en-AU" dirty="0" smtClean="0"/>
              <a:t>) is the name of the abstraction being defined, and the RHS is made up of tokens, lexemes and other abstractions (i.e. Terminals and nonterminals), combined and ordered in a way that defines what the abstraction involves.</a:t>
            </a:r>
          </a:p>
          <a:p>
            <a:pPr eaLnBrk="1" hangingPunct="1"/>
            <a:endParaRPr lang="en-AU" dirty="0" smtClean="0"/>
          </a:p>
          <a:p>
            <a:pPr eaLnBrk="1" hangingPunct="1"/>
            <a:r>
              <a:rPr lang="en-AU" dirty="0" smtClean="0"/>
              <a:t>In this example,</a:t>
            </a:r>
            <a:r>
              <a:rPr lang="en-AU" baseline="0" dirty="0" smtClean="0"/>
              <a:t> an assignment statement is defined as consisting of a variable, followed by an equals sign, followed by an expression.  What is the definition of a variable?  What is the definition of an expression?  The rules for those are needed to define that.  Based on the programming knowledge you have, you should be able to realise that the rule for &lt;variable&gt; will need to be able to encompass an identifier, possibly an array subscript, etc... And the rule for &lt;expression&gt; will need to encompass anything from &lt;variable&gt;, to arithmetic operators, other functions, etc, or any combination of these...</a:t>
            </a:r>
            <a:endParaRPr lang="en-AU" dirty="0" smtClean="0"/>
          </a:p>
          <a:p>
            <a:pPr eaLnBrk="1" hangingPunct="1"/>
            <a:endParaRPr lang="en-AU" dirty="0" smtClean="0"/>
          </a:p>
          <a:p>
            <a:pPr eaLnBrk="1" hangingPunct="1"/>
            <a:r>
              <a:rPr lang="en-AU" dirty="0" smtClean="0"/>
              <a:t>If the RHS of a rule involves an &lt;abstraction&gt; (nonterminal), then that needs to have been previously defined.</a:t>
            </a:r>
            <a:r>
              <a:rPr lang="en-AU" baseline="0" dirty="0" smtClean="0"/>
              <a:t>  A complete definition of a language via these rules is known as a </a:t>
            </a:r>
            <a:r>
              <a:rPr lang="en-AU" b="1" baseline="0" dirty="0" smtClean="0"/>
              <a:t>grammar</a:t>
            </a:r>
            <a:r>
              <a:rPr lang="en-AU" baseline="0" dirty="0" smtClean="0"/>
              <a:t>.  A grammar should be finite and non-empty.  i.e. It should consist of something and not be endless.</a:t>
            </a:r>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6</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Nonterminals can have multiple definitions, representing different ways of using the syntax.  E.g. An “if” statement may involve an else (or not, or other things...).</a:t>
            </a:r>
            <a:r>
              <a:rPr lang="en-AU" baseline="0" dirty="0" smtClean="0"/>
              <a:t>  </a:t>
            </a:r>
            <a:r>
              <a:rPr lang="en-AU" dirty="0" smtClean="0"/>
              <a:t>Indicated by using a |</a:t>
            </a:r>
          </a:p>
          <a:p>
            <a:endParaRPr lang="en-AU" dirty="0" smtClean="0"/>
          </a:p>
          <a:p>
            <a:r>
              <a:rPr lang="en-AU" dirty="0" smtClean="0"/>
              <a:t>An </a:t>
            </a:r>
            <a:r>
              <a:rPr lang="en-AU" dirty="0" err="1" smtClean="0"/>
              <a:t>ident_list</a:t>
            </a:r>
            <a:r>
              <a:rPr lang="en-AU" dirty="0" smtClean="0"/>
              <a:t> may either be an </a:t>
            </a:r>
            <a:r>
              <a:rPr lang="en-AU" dirty="0" err="1" smtClean="0"/>
              <a:t>ident</a:t>
            </a:r>
            <a:r>
              <a:rPr lang="en-AU" dirty="0" smtClean="0"/>
              <a:t> token (identifier), or an </a:t>
            </a:r>
            <a:r>
              <a:rPr lang="en-AU" dirty="0" err="1" smtClean="0"/>
              <a:t>ident</a:t>
            </a:r>
            <a:r>
              <a:rPr lang="en-AU" dirty="0" smtClean="0"/>
              <a:t> token followed by a comma and </a:t>
            </a:r>
            <a:r>
              <a:rPr lang="en-AU" dirty="0" err="1" smtClean="0"/>
              <a:t>ident_list</a:t>
            </a:r>
            <a:r>
              <a:rPr lang="en-AU" dirty="0" smtClean="0"/>
              <a:t> itself...  The length of this list can be controlled as necessary, since the first definition, the one which is not self-referencing just needs to be used when ending the list.</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7</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You should be able to read this BNF grammar quite easily – it’s a very simple language.  Note that the multiple RHSs</a:t>
            </a:r>
            <a:r>
              <a:rPr lang="en-AU" baseline="0" dirty="0" smtClean="0"/>
              <a:t> of a rule can be shown on a single line, as done for &lt;</a:t>
            </a:r>
            <a:r>
              <a:rPr lang="en-AU" baseline="0" dirty="0" err="1" smtClean="0"/>
              <a:t>var</a:t>
            </a:r>
            <a:r>
              <a:rPr lang="en-AU" baseline="0" dirty="0" smtClean="0"/>
              <a:t>&gt;, if they’re not too long and it isn’t confusing.</a:t>
            </a:r>
            <a:endParaRPr lang="en-AU" dirty="0" smtClean="0"/>
          </a:p>
          <a:p>
            <a:endParaRPr lang="en-AU" dirty="0" smtClean="0"/>
          </a:p>
          <a:p>
            <a:r>
              <a:rPr lang="en-AU" dirty="0" smtClean="0"/>
              <a:t>Pop quiz:  Name</a:t>
            </a:r>
            <a:r>
              <a:rPr lang="en-AU" baseline="0" dirty="0" smtClean="0"/>
              <a:t> all the terminals (lexemes and tokens) in this language.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9</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order of derivation has no impact upon the language that can be generated from a grammar.</a:t>
            </a:r>
          </a:p>
          <a:p>
            <a:endParaRPr lang="en-AU" dirty="0" smtClean="0"/>
          </a:p>
          <a:p>
            <a:r>
              <a:rPr lang="en-AU" dirty="0" smtClean="0"/>
              <a:t>By choosing different RHSs of a rule definition when</a:t>
            </a:r>
            <a:r>
              <a:rPr lang="en-AU" baseline="0" dirty="0" smtClean="0"/>
              <a:t> replacing a non-terminal, different sentences can be generated.</a:t>
            </a:r>
          </a:p>
          <a:p>
            <a:r>
              <a:rPr lang="en-AU" dirty="0" smtClean="0"/>
              <a:t>If you were to exhaustively combine all possible combinations,</a:t>
            </a:r>
            <a:r>
              <a:rPr lang="en-AU" baseline="0" dirty="0" smtClean="0"/>
              <a:t> you would generate the entire language – every possible statement.  Even though it is simple, this language, like most, is infinite – the recursive nature of &lt;</a:t>
            </a:r>
            <a:r>
              <a:rPr lang="en-AU" baseline="0" dirty="0" err="1" smtClean="0"/>
              <a:t>stmt_list</a:t>
            </a:r>
            <a:r>
              <a:rPr lang="en-AU" baseline="0" dirty="0" smtClean="0"/>
              <a:t>&gt; means that there are an infinite number of possibilities.</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10</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13</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20" y="1000108"/>
            <a:ext cx="8572560" cy="5643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dirty="0"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bg1"/>
          </a:solidFill>
          <a:latin typeface="Arial Narrow"/>
          <a:ea typeface="ＭＳ Ｐゴシック" pitchFamily="-65" charset="-128"/>
          <a:cs typeface="+mj-cs"/>
        </a:defRPr>
      </a:lvl1pPr>
      <a:lvl2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2pPr>
      <a:lvl3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3pPr>
      <a:lvl4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4pPr>
      <a:lvl5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30425"/>
            <a:ext cx="8715436" cy="1470025"/>
          </a:xfrm>
        </p:spPr>
        <p:txBody>
          <a:bodyPr/>
          <a:lstStyle/>
          <a:p>
            <a:r>
              <a:rPr lang="en-AU" sz="3200" dirty="0" smtClean="0"/>
              <a:t>CSP3341 – Programming Languages and Paradigms</a:t>
            </a:r>
            <a:endParaRPr lang="en-AU" sz="3200" dirty="0"/>
          </a:p>
        </p:txBody>
      </p:sp>
      <p:sp>
        <p:nvSpPr>
          <p:cNvPr id="3" name="Subtitle 2"/>
          <p:cNvSpPr>
            <a:spLocks noGrp="1"/>
          </p:cNvSpPr>
          <p:nvPr>
            <p:ph type="subTitle" idx="1"/>
          </p:nvPr>
        </p:nvSpPr>
        <p:spPr>
          <a:xfrm>
            <a:off x="1371600" y="3886200"/>
            <a:ext cx="6486548" cy="1752600"/>
          </a:xfrm>
        </p:spPr>
        <p:txBody>
          <a:bodyPr/>
          <a:lstStyle/>
          <a:p>
            <a:r>
              <a:rPr lang="en-AU" dirty="0" smtClean="0"/>
              <a:t>Lecture 3 – </a:t>
            </a:r>
            <a:r>
              <a:rPr lang="en-US" dirty="0" smtClean="0"/>
              <a:t>Describing Syntax and Semantics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Derivation of a Sentence</a:t>
            </a:r>
            <a:endParaRPr lang="en-AU" dirty="0"/>
          </a:p>
        </p:txBody>
      </p:sp>
      <p:sp>
        <p:nvSpPr>
          <p:cNvPr id="3" name="Content Placeholder 2"/>
          <p:cNvSpPr>
            <a:spLocks noGrp="1"/>
          </p:cNvSpPr>
          <p:nvPr>
            <p:ph idx="1"/>
          </p:nvPr>
        </p:nvSpPr>
        <p:spPr>
          <a:xfrm>
            <a:off x="285719" y="1000108"/>
            <a:ext cx="9023747" cy="5643601"/>
          </a:xfrm>
        </p:spPr>
        <p:txBody>
          <a:bodyPr/>
          <a:lstStyle/>
          <a:p>
            <a:r>
              <a:rPr lang="en-AU" dirty="0" smtClean="0"/>
              <a:t>Using the example grammar, we can derive a sentence:</a:t>
            </a:r>
          </a:p>
          <a:p>
            <a:pPr lvl="0">
              <a:buClr>
                <a:srgbClr val="2D2D8A"/>
              </a:buClr>
              <a:buNone/>
            </a:pPr>
            <a:r>
              <a:rPr lang="en-AU" sz="1700" b="1" dirty="0" smtClean="0">
                <a:solidFill>
                  <a:srgbClr val="333399"/>
                </a:solidFill>
                <a:latin typeface="Courier New" pitchFamily="49" charset="0"/>
                <a:cs typeface="Courier New" pitchFamily="49" charset="0"/>
              </a:rPr>
              <a:t>      &lt;program&gt; =&gt; begin &lt;</a:t>
            </a:r>
            <a:r>
              <a:rPr lang="en-AU" sz="1700" b="1" dirty="0" err="1" smtClean="0">
                <a:solidFill>
                  <a:srgbClr val="333399"/>
                </a:solidFill>
                <a:latin typeface="Courier New" pitchFamily="49" charset="0"/>
                <a:cs typeface="Courier New" pitchFamily="49" charset="0"/>
              </a:rPr>
              <a:t>stmt_list</a:t>
            </a:r>
            <a:r>
              <a:rPr lang="en-AU" sz="1700" b="1" dirty="0" smtClean="0">
                <a:solidFill>
                  <a:srgbClr val="333399"/>
                </a:solidFill>
                <a:latin typeface="Courier New" pitchFamily="49" charset="0"/>
                <a:cs typeface="Courier New" pitchFamily="49" charset="0"/>
              </a:rPr>
              <a:t>&gt; end</a:t>
            </a:r>
            <a:endParaRPr lang="en-AU" sz="1700" dirty="0" smtClean="0"/>
          </a:p>
          <a:p>
            <a:pPr lvl="0">
              <a:buClr>
                <a:srgbClr val="2D2D8A"/>
              </a:buClr>
              <a:buNone/>
            </a:pPr>
            <a:r>
              <a:rPr lang="en-AU" sz="1700" b="1" dirty="0" smtClean="0">
                <a:solidFill>
                  <a:srgbClr val="333399"/>
                </a:solidFill>
                <a:latin typeface="Courier New" pitchFamily="49" charset="0"/>
                <a:cs typeface="Courier New" pitchFamily="49" charset="0"/>
              </a:rPr>
              <a:t>                =&gt; begin &lt;stmt&gt; ; &lt;</a:t>
            </a:r>
            <a:r>
              <a:rPr lang="en-AU" sz="1700" b="1" dirty="0" err="1" smtClean="0">
                <a:solidFill>
                  <a:srgbClr val="333399"/>
                </a:solidFill>
                <a:latin typeface="Courier New" pitchFamily="49" charset="0"/>
                <a:cs typeface="Courier New" pitchFamily="49" charset="0"/>
              </a:rPr>
              <a:t>stmt_list</a:t>
            </a:r>
            <a:r>
              <a:rPr lang="en-AU" sz="1700" b="1" dirty="0" smtClean="0">
                <a:solidFill>
                  <a:srgbClr val="333399"/>
                </a:solidFill>
                <a:latin typeface="Courier New" pitchFamily="49" charset="0"/>
                <a:cs typeface="Courier New" pitchFamily="49" charset="0"/>
              </a:rPr>
              <a:t>&gt; end</a:t>
            </a:r>
          </a:p>
          <a:p>
            <a:pPr lvl="0">
              <a:buClr>
                <a:srgbClr val="2D2D8A"/>
              </a:buClr>
              <a:buNone/>
            </a:pPr>
            <a:r>
              <a:rPr lang="en-AU" sz="1700" b="1" dirty="0" smtClean="0">
                <a:solidFill>
                  <a:srgbClr val="333399"/>
                </a:solidFill>
                <a:latin typeface="Courier New" pitchFamily="49" charset="0"/>
                <a:cs typeface="Courier New" pitchFamily="49" charset="0"/>
              </a:rPr>
              <a:t>                =&gt; begin &lt;</a:t>
            </a:r>
            <a:r>
              <a:rPr lang="en-AU" sz="1700" b="1" dirty="0" err="1" smtClean="0">
                <a:solidFill>
                  <a:srgbClr val="333399"/>
                </a:solidFill>
                <a:latin typeface="Courier New" pitchFamily="49" charset="0"/>
                <a:cs typeface="Courier New" pitchFamily="49" charset="0"/>
              </a:rPr>
              <a:t>var</a:t>
            </a:r>
            <a:r>
              <a:rPr lang="en-AU" sz="1700" b="1" dirty="0" smtClean="0">
                <a:solidFill>
                  <a:srgbClr val="333399"/>
                </a:solidFill>
                <a:latin typeface="Courier New" pitchFamily="49" charset="0"/>
                <a:cs typeface="Courier New" pitchFamily="49" charset="0"/>
              </a:rPr>
              <a:t>&gt; = &lt;</a:t>
            </a:r>
            <a:r>
              <a:rPr lang="en-AU" sz="1700" b="1" dirty="0" err="1" smtClean="0">
                <a:solidFill>
                  <a:srgbClr val="333399"/>
                </a:solidFill>
                <a:latin typeface="Courier New" pitchFamily="49" charset="0"/>
                <a:cs typeface="Courier New" pitchFamily="49" charset="0"/>
              </a:rPr>
              <a:t>expr</a:t>
            </a:r>
            <a:r>
              <a:rPr lang="en-AU" sz="1700" b="1" dirty="0" smtClean="0">
                <a:solidFill>
                  <a:srgbClr val="333399"/>
                </a:solidFill>
                <a:latin typeface="Courier New" pitchFamily="49" charset="0"/>
                <a:cs typeface="Courier New" pitchFamily="49" charset="0"/>
              </a:rPr>
              <a:t>&gt; ; &lt;</a:t>
            </a:r>
            <a:r>
              <a:rPr lang="en-AU" sz="1700" b="1" dirty="0" err="1" smtClean="0">
                <a:solidFill>
                  <a:srgbClr val="333399"/>
                </a:solidFill>
                <a:latin typeface="Courier New" pitchFamily="49" charset="0"/>
                <a:cs typeface="Courier New" pitchFamily="49" charset="0"/>
              </a:rPr>
              <a:t>stmt_list</a:t>
            </a:r>
            <a:r>
              <a:rPr lang="en-AU" sz="1700" b="1" dirty="0" smtClean="0">
                <a:solidFill>
                  <a:srgbClr val="333399"/>
                </a:solidFill>
                <a:latin typeface="Courier New" pitchFamily="49" charset="0"/>
                <a:cs typeface="Courier New" pitchFamily="49" charset="0"/>
              </a:rPr>
              <a:t>&gt; end</a:t>
            </a:r>
          </a:p>
          <a:p>
            <a:pPr lvl="0">
              <a:buClr>
                <a:srgbClr val="2D2D8A"/>
              </a:buClr>
              <a:buNone/>
            </a:pPr>
            <a:r>
              <a:rPr lang="en-AU" sz="1700" b="1" dirty="0" smtClean="0">
                <a:solidFill>
                  <a:srgbClr val="333399"/>
                </a:solidFill>
                <a:latin typeface="Courier New" pitchFamily="49" charset="0"/>
                <a:cs typeface="Courier New" pitchFamily="49" charset="0"/>
              </a:rPr>
              <a:t>                =&gt; begin A = &lt;</a:t>
            </a:r>
            <a:r>
              <a:rPr lang="en-AU" sz="1700" b="1" dirty="0" err="1" smtClean="0">
                <a:solidFill>
                  <a:srgbClr val="333399"/>
                </a:solidFill>
                <a:latin typeface="Courier New" pitchFamily="49" charset="0"/>
                <a:cs typeface="Courier New" pitchFamily="49" charset="0"/>
              </a:rPr>
              <a:t>expr</a:t>
            </a:r>
            <a:r>
              <a:rPr lang="en-AU" sz="1700" b="1" dirty="0" smtClean="0">
                <a:solidFill>
                  <a:srgbClr val="333399"/>
                </a:solidFill>
                <a:latin typeface="Courier New" pitchFamily="49" charset="0"/>
                <a:cs typeface="Courier New" pitchFamily="49" charset="0"/>
              </a:rPr>
              <a:t>&gt; ; &lt;</a:t>
            </a:r>
            <a:r>
              <a:rPr lang="en-AU" sz="1700" b="1" dirty="0" err="1" smtClean="0">
                <a:solidFill>
                  <a:srgbClr val="333399"/>
                </a:solidFill>
                <a:latin typeface="Courier New" pitchFamily="49" charset="0"/>
                <a:cs typeface="Courier New" pitchFamily="49" charset="0"/>
              </a:rPr>
              <a:t>stmt_list</a:t>
            </a:r>
            <a:r>
              <a:rPr lang="en-AU" sz="1700" b="1" dirty="0" smtClean="0">
                <a:solidFill>
                  <a:srgbClr val="333399"/>
                </a:solidFill>
                <a:latin typeface="Courier New" pitchFamily="49" charset="0"/>
                <a:cs typeface="Courier New" pitchFamily="49" charset="0"/>
              </a:rPr>
              <a:t>&gt; end</a:t>
            </a:r>
          </a:p>
          <a:p>
            <a:pPr lvl="0">
              <a:buClr>
                <a:srgbClr val="2D2D8A"/>
              </a:buClr>
              <a:buNone/>
            </a:pPr>
            <a:r>
              <a:rPr lang="en-AU" sz="1700" b="1" dirty="0" smtClean="0">
                <a:solidFill>
                  <a:srgbClr val="333399"/>
                </a:solidFill>
                <a:latin typeface="Courier New" pitchFamily="49" charset="0"/>
                <a:cs typeface="Courier New" pitchFamily="49" charset="0"/>
              </a:rPr>
              <a:t>                =&gt; begin A = &lt;</a:t>
            </a:r>
            <a:r>
              <a:rPr lang="en-AU" sz="1700" b="1" dirty="0" err="1" smtClean="0">
                <a:solidFill>
                  <a:srgbClr val="333399"/>
                </a:solidFill>
                <a:latin typeface="Courier New" pitchFamily="49" charset="0"/>
                <a:cs typeface="Courier New" pitchFamily="49" charset="0"/>
              </a:rPr>
              <a:t>var</a:t>
            </a:r>
            <a:r>
              <a:rPr lang="en-AU" sz="1700" b="1" dirty="0" smtClean="0">
                <a:solidFill>
                  <a:srgbClr val="333399"/>
                </a:solidFill>
                <a:latin typeface="Courier New" pitchFamily="49" charset="0"/>
                <a:cs typeface="Courier New" pitchFamily="49" charset="0"/>
              </a:rPr>
              <a:t>&gt; + &lt;</a:t>
            </a:r>
            <a:r>
              <a:rPr lang="en-AU" sz="1700" b="1" dirty="0" err="1" smtClean="0">
                <a:solidFill>
                  <a:srgbClr val="333399"/>
                </a:solidFill>
                <a:latin typeface="Courier New" pitchFamily="49" charset="0"/>
                <a:cs typeface="Courier New" pitchFamily="49" charset="0"/>
              </a:rPr>
              <a:t>var</a:t>
            </a:r>
            <a:r>
              <a:rPr lang="en-AU" sz="1700" b="1" dirty="0" smtClean="0">
                <a:solidFill>
                  <a:srgbClr val="333399"/>
                </a:solidFill>
                <a:latin typeface="Courier New" pitchFamily="49" charset="0"/>
                <a:cs typeface="Courier New" pitchFamily="49" charset="0"/>
              </a:rPr>
              <a:t>&gt; ; &lt;</a:t>
            </a:r>
            <a:r>
              <a:rPr lang="en-AU" sz="1700" b="1" dirty="0" err="1" smtClean="0">
                <a:solidFill>
                  <a:srgbClr val="333399"/>
                </a:solidFill>
                <a:latin typeface="Courier New" pitchFamily="49" charset="0"/>
                <a:cs typeface="Courier New" pitchFamily="49" charset="0"/>
              </a:rPr>
              <a:t>stmt_list</a:t>
            </a:r>
            <a:r>
              <a:rPr lang="en-AU" sz="1700" b="1" dirty="0" smtClean="0">
                <a:solidFill>
                  <a:srgbClr val="333399"/>
                </a:solidFill>
                <a:latin typeface="Courier New" pitchFamily="49" charset="0"/>
                <a:cs typeface="Courier New" pitchFamily="49" charset="0"/>
              </a:rPr>
              <a:t>&gt; end</a:t>
            </a:r>
          </a:p>
          <a:p>
            <a:pPr lvl="0">
              <a:buClr>
                <a:srgbClr val="2D2D8A"/>
              </a:buClr>
              <a:buNone/>
            </a:pPr>
            <a:r>
              <a:rPr lang="en-AU" sz="1700" b="1" dirty="0" smtClean="0">
                <a:solidFill>
                  <a:srgbClr val="333399"/>
                </a:solidFill>
                <a:latin typeface="Courier New" pitchFamily="49" charset="0"/>
                <a:cs typeface="Courier New" pitchFamily="49" charset="0"/>
              </a:rPr>
              <a:t>                =&gt; begin A = B + &lt;</a:t>
            </a:r>
            <a:r>
              <a:rPr lang="en-AU" sz="1700" b="1" dirty="0" err="1" smtClean="0">
                <a:solidFill>
                  <a:srgbClr val="333399"/>
                </a:solidFill>
                <a:latin typeface="Courier New" pitchFamily="49" charset="0"/>
                <a:cs typeface="Courier New" pitchFamily="49" charset="0"/>
              </a:rPr>
              <a:t>var</a:t>
            </a:r>
            <a:r>
              <a:rPr lang="en-AU" sz="1700" b="1" dirty="0" smtClean="0">
                <a:solidFill>
                  <a:srgbClr val="333399"/>
                </a:solidFill>
                <a:latin typeface="Courier New" pitchFamily="49" charset="0"/>
                <a:cs typeface="Courier New" pitchFamily="49" charset="0"/>
              </a:rPr>
              <a:t>&gt; ; &lt;</a:t>
            </a:r>
            <a:r>
              <a:rPr lang="en-AU" sz="1700" b="1" dirty="0" err="1" smtClean="0">
                <a:solidFill>
                  <a:srgbClr val="333399"/>
                </a:solidFill>
                <a:latin typeface="Courier New" pitchFamily="49" charset="0"/>
                <a:cs typeface="Courier New" pitchFamily="49" charset="0"/>
              </a:rPr>
              <a:t>stmt_list</a:t>
            </a:r>
            <a:r>
              <a:rPr lang="en-AU" sz="1700" b="1" dirty="0" smtClean="0">
                <a:solidFill>
                  <a:srgbClr val="333399"/>
                </a:solidFill>
                <a:latin typeface="Courier New" pitchFamily="49" charset="0"/>
                <a:cs typeface="Courier New" pitchFamily="49" charset="0"/>
              </a:rPr>
              <a:t>&gt; end</a:t>
            </a:r>
          </a:p>
          <a:p>
            <a:pPr lvl="0">
              <a:buClr>
                <a:srgbClr val="2D2D8A"/>
              </a:buClr>
              <a:buNone/>
            </a:pPr>
            <a:r>
              <a:rPr lang="en-AU" sz="1700" b="1" dirty="0" smtClean="0">
                <a:solidFill>
                  <a:srgbClr val="333399"/>
                </a:solidFill>
                <a:latin typeface="Courier New" pitchFamily="49" charset="0"/>
                <a:cs typeface="Courier New" pitchFamily="49" charset="0"/>
              </a:rPr>
              <a:t>                =&gt; begin A = B + C ; &lt;</a:t>
            </a:r>
            <a:r>
              <a:rPr lang="en-AU" sz="1700" b="1" dirty="0" err="1" smtClean="0">
                <a:solidFill>
                  <a:srgbClr val="333399"/>
                </a:solidFill>
                <a:latin typeface="Courier New" pitchFamily="49" charset="0"/>
                <a:cs typeface="Courier New" pitchFamily="49" charset="0"/>
              </a:rPr>
              <a:t>stmt_list</a:t>
            </a:r>
            <a:r>
              <a:rPr lang="en-AU" sz="1700" b="1" dirty="0" smtClean="0">
                <a:solidFill>
                  <a:srgbClr val="333399"/>
                </a:solidFill>
                <a:latin typeface="Courier New" pitchFamily="49" charset="0"/>
                <a:cs typeface="Courier New" pitchFamily="49" charset="0"/>
              </a:rPr>
              <a:t>&gt; end</a:t>
            </a:r>
          </a:p>
          <a:p>
            <a:pPr lvl="0">
              <a:buClr>
                <a:srgbClr val="2D2D8A"/>
              </a:buClr>
              <a:buNone/>
            </a:pPr>
            <a:r>
              <a:rPr lang="en-AU" sz="1700" b="1" dirty="0" smtClean="0">
                <a:solidFill>
                  <a:srgbClr val="333399"/>
                </a:solidFill>
                <a:latin typeface="Courier New" pitchFamily="49" charset="0"/>
                <a:cs typeface="Courier New" pitchFamily="49" charset="0"/>
              </a:rPr>
              <a:t>                =&gt; begin A = B + C ; &lt;stmt&gt; end</a:t>
            </a:r>
          </a:p>
          <a:p>
            <a:pPr lvl="0">
              <a:buClr>
                <a:srgbClr val="2D2D8A"/>
              </a:buClr>
              <a:buNone/>
            </a:pPr>
            <a:r>
              <a:rPr lang="en-AU" sz="1700" b="1" dirty="0" smtClean="0">
                <a:solidFill>
                  <a:srgbClr val="333399"/>
                </a:solidFill>
                <a:latin typeface="Courier New" pitchFamily="49" charset="0"/>
                <a:cs typeface="Courier New" pitchFamily="49" charset="0"/>
              </a:rPr>
              <a:t>                =&gt; begin A = B + C ; &lt;</a:t>
            </a:r>
            <a:r>
              <a:rPr lang="en-AU" sz="1700" b="1" dirty="0" err="1" smtClean="0">
                <a:solidFill>
                  <a:srgbClr val="333399"/>
                </a:solidFill>
                <a:latin typeface="Courier New" pitchFamily="49" charset="0"/>
                <a:cs typeface="Courier New" pitchFamily="49" charset="0"/>
              </a:rPr>
              <a:t>var</a:t>
            </a:r>
            <a:r>
              <a:rPr lang="en-AU" sz="1700" b="1" dirty="0" smtClean="0">
                <a:solidFill>
                  <a:srgbClr val="333399"/>
                </a:solidFill>
                <a:latin typeface="Courier New" pitchFamily="49" charset="0"/>
                <a:cs typeface="Courier New" pitchFamily="49" charset="0"/>
              </a:rPr>
              <a:t>&gt; = &lt;</a:t>
            </a:r>
            <a:r>
              <a:rPr lang="en-AU" sz="1700" b="1" dirty="0" err="1" smtClean="0">
                <a:solidFill>
                  <a:srgbClr val="333399"/>
                </a:solidFill>
                <a:latin typeface="Courier New" pitchFamily="49" charset="0"/>
                <a:cs typeface="Courier New" pitchFamily="49" charset="0"/>
              </a:rPr>
              <a:t>expr</a:t>
            </a:r>
            <a:r>
              <a:rPr lang="en-AU" sz="1700" b="1" dirty="0" smtClean="0">
                <a:solidFill>
                  <a:srgbClr val="333399"/>
                </a:solidFill>
                <a:latin typeface="Courier New" pitchFamily="49" charset="0"/>
                <a:cs typeface="Courier New" pitchFamily="49" charset="0"/>
              </a:rPr>
              <a:t>&gt; end</a:t>
            </a:r>
          </a:p>
          <a:p>
            <a:pPr lvl="0">
              <a:buClr>
                <a:srgbClr val="2D2D8A"/>
              </a:buClr>
              <a:buNone/>
            </a:pPr>
            <a:r>
              <a:rPr lang="en-AU" sz="1700" b="1" dirty="0" smtClean="0">
                <a:solidFill>
                  <a:srgbClr val="333399"/>
                </a:solidFill>
                <a:latin typeface="Courier New" pitchFamily="49" charset="0"/>
                <a:cs typeface="Courier New" pitchFamily="49" charset="0"/>
              </a:rPr>
              <a:t>                =&gt; begin A = B + C ; B = &lt;</a:t>
            </a:r>
            <a:r>
              <a:rPr lang="en-AU" sz="1700" b="1" dirty="0" err="1" smtClean="0">
                <a:solidFill>
                  <a:srgbClr val="333399"/>
                </a:solidFill>
                <a:latin typeface="Courier New" pitchFamily="49" charset="0"/>
                <a:cs typeface="Courier New" pitchFamily="49" charset="0"/>
              </a:rPr>
              <a:t>expr</a:t>
            </a:r>
            <a:r>
              <a:rPr lang="en-AU" sz="1700" b="1" dirty="0" smtClean="0">
                <a:solidFill>
                  <a:srgbClr val="333399"/>
                </a:solidFill>
                <a:latin typeface="Courier New" pitchFamily="49" charset="0"/>
                <a:cs typeface="Courier New" pitchFamily="49" charset="0"/>
              </a:rPr>
              <a:t>&gt; end</a:t>
            </a:r>
          </a:p>
          <a:p>
            <a:pPr lvl="0">
              <a:buClr>
                <a:srgbClr val="2D2D8A"/>
              </a:buClr>
              <a:buNone/>
            </a:pPr>
            <a:r>
              <a:rPr lang="en-AU" sz="1700" b="1" dirty="0" smtClean="0">
                <a:solidFill>
                  <a:srgbClr val="333399"/>
                </a:solidFill>
                <a:latin typeface="Courier New" pitchFamily="49" charset="0"/>
                <a:cs typeface="Courier New" pitchFamily="49" charset="0"/>
              </a:rPr>
              <a:t>                =&gt; begin A = B + C ; B = &lt;</a:t>
            </a:r>
            <a:r>
              <a:rPr lang="en-AU" sz="1700" b="1" dirty="0" err="1" smtClean="0">
                <a:solidFill>
                  <a:srgbClr val="333399"/>
                </a:solidFill>
                <a:latin typeface="Courier New" pitchFamily="49" charset="0"/>
                <a:cs typeface="Courier New" pitchFamily="49" charset="0"/>
              </a:rPr>
              <a:t>var</a:t>
            </a:r>
            <a:r>
              <a:rPr lang="en-AU" sz="1700" b="1" dirty="0" smtClean="0">
                <a:solidFill>
                  <a:srgbClr val="333399"/>
                </a:solidFill>
                <a:latin typeface="Courier New" pitchFamily="49" charset="0"/>
                <a:cs typeface="Courier New" pitchFamily="49" charset="0"/>
              </a:rPr>
              <a:t>&gt; end</a:t>
            </a:r>
          </a:p>
          <a:p>
            <a:pPr lvl="0">
              <a:buClr>
                <a:srgbClr val="2D2D8A"/>
              </a:buClr>
              <a:buNone/>
            </a:pPr>
            <a:r>
              <a:rPr lang="en-AU" sz="1700" b="1" dirty="0" smtClean="0">
                <a:solidFill>
                  <a:srgbClr val="333399"/>
                </a:solidFill>
                <a:latin typeface="Courier New" pitchFamily="49" charset="0"/>
                <a:cs typeface="Courier New" pitchFamily="49" charset="0"/>
              </a:rPr>
              <a:t>                =&gt; begin A = B + C ; B = C end</a:t>
            </a:r>
          </a:p>
          <a:p>
            <a:endParaRPr lang="en-AU" sz="800" dirty="0" smtClean="0"/>
          </a:p>
          <a:p>
            <a:r>
              <a:rPr lang="en-AU" dirty="0" smtClean="0"/>
              <a:t>Begins at the start symbol, ends in a string of terminals</a:t>
            </a:r>
          </a:p>
          <a:p>
            <a:pPr lvl="1"/>
            <a:r>
              <a:rPr lang="en-AU" sz="2000" dirty="0" smtClean="0"/>
              <a:t>Each line replaces a non-terminal with its definition</a:t>
            </a:r>
          </a:p>
          <a:p>
            <a:pPr lvl="1"/>
            <a:r>
              <a:rPr lang="en-AU" sz="2000" dirty="0" smtClean="0"/>
              <a:t>By always replacing the </a:t>
            </a:r>
            <a:r>
              <a:rPr lang="en-AU" sz="2000" i="1" dirty="0" smtClean="0"/>
              <a:t>leftmost</a:t>
            </a:r>
            <a:r>
              <a:rPr lang="en-AU" sz="2000" dirty="0" smtClean="0"/>
              <a:t> non-terminal, we are using </a:t>
            </a:r>
            <a:r>
              <a:rPr lang="en-AU" sz="2000" b="1" dirty="0" smtClean="0"/>
              <a:t>leftmost derivation </a:t>
            </a:r>
            <a:r>
              <a:rPr lang="en-AU" sz="2000" dirty="0" smtClean="0"/>
              <a:t>– can use rightmost or other derivations</a:t>
            </a:r>
          </a:p>
        </p:txBody>
      </p:sp>
      <p:sp>
        <p:nvSpPr>
          <p:cNvPr id="4" name="Rectangle 3"/>
          <p:cNvSpPr/>
          <p:nvPr/>
        </p:nvSpPr>
        <p:spPr>
          <a:xfrm>
            <a:off x="71406" y="4435626"/>
            <a:ext cx="2419252" cy="707886"/>
          </a:xfrm>
          <a:prstGeom prst="rect">
            <a:avLst/>
          </a:prstGeom>
        </p:spPr>
        <p:txBody>
          <a:bodyPr wrap="none">
            <a:spAutoFit/>
          </a:bodyPr>
          <a:lstStyle/>
          <a:p>
            <a:r>
              <a:rPr lang="en-AU" sz="2000" kern="0" dirty="0" smtClean="0">
                <a:solidFill>
                  <a:srgbClr val="000000"/>
                </a:solidFill>
                <a:ea typeface="ＭＳ Ｐゴシック" pitchFamily="-65" charset="-128"/>
              </a:rPr>
              <a:t>Last sentential form</a:t>
            </a:r>
          </a:p>
          <a:p>
            <a:r>
              <a:rPr lang="en-AU" sz="2000" kern="0" dirty="0" smtClean="0">
                <a:solidFill>
                  <a:srgbClr val="000000"/>
                </a:solidFill>
                <a:ea typeface="ＭＳ Ｐゴシック" pitchFamily="-65" charset="-128"/>
              </a:rPr>
              <a:t>is a </a:t>
            </a:r>
            <a:r>
              <a:rPr lang="en-AU" sz="2000" b="1" kern="0" dirty="0" smtClean="0">
                <a:solidFill>
                  <a:srgbClr val="000000"/>
                </a:solidFill>
                <a:ea typeface="ＭＳ Ｐゴシック" pitchFamily="-65" charset="-128"/>
              </a:rPr>
              <a:t>sentence</a:t>
            </a:r>
            <a:endParaRPr lang="en-AU" sz="1600" b="1" dirty="0"/>
          </a:p>
        </p:txBody>
      </p:sp>
      <p:sp>
        <p:nvSpPr>
          <p:cNvPr id="5" name="Rectangle 4"/>
          <p:cNvSpPr/>
          <p:nvPr/>
        </p:nvSpPr>
        <p:spPr>
          <a:xfrm>
            <a:off x="-32" y="2792552"/>
            <a:ext cx="2020105" cy="707886"/>
          </a:xfrm>
          <a:prstGeom prst="rect">
            <a:avLst/>
          </a:prstGeom>
        </p:spPr>
        <p:txBody>
          <a:bodyPr wrap="none">
            <a:spAutoFit/>
          </a:bodyPr>
          <a:lstStyle/>
          <a:p>
            <a:r>
              <a:rPr lang="en-AU" sz="2000" kern="0" dirty="0" smtClean="0">
                <a:solidFill>
                  <a:srgbClr val="000000"/>
                </a:solidFill>
                <a:ea typeface="ＭＳ Ｐゴシック" pitchFamily="-65" charset="-128"/>
              </a:rPr>
              <a:t>Each line is a</a:t>
            </a:r>
          </a:p>
          <a:p>
            <a:r>
              <a:rPr lang="en-AU" sz="2000" b="1" kern="0" dirty="0" smtClean="0">
                <a:solidFill>
                  <a:srgbClr val="000000"/>
                </a:solidFill>
                <a:ea typeface="ＭＳ Ｐゴシック" pitchFamily="-65" charset="-128"/>
              </a:rPr>
              <a:t>sentential form</a:t>
            </a:r>
            <a:endParaRPr lang="en-AU" sz="1600" b="1" dirty="0"/>
          </a:p>
        </p:txBody>
      </p:sp>
      <p:sp>
        <p:nvSpPr>
          <p:cNvPr id="6" name="Arc 5"/>
          <p:cNvSpPr/>
          <p:nvPr/>
        </p:nvSpPr>
        <p:spPr>
          <a:xfrm flipH="1">
            <a:off x="1571604" y="2500306"/>
            <a:ext cx="1500198" cy="642942"/>
          </a:xfrm>
          <a:prstGeom prst="arc">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7" name="Arc 6"/>
          <p:cNvSpPr/>
          <p:nvPr/>
        </p:nvSpPr>
        <p:spPr>
          <a:xfrm flipH="1" flipV="1">
            <a:off x="1571604" y="3024562"/>
            <a:ext cx="1428760" cy="795342"/>
          </a:xfrm>
          <a:prstGeom prst="arc">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10" name="Straight Arrow Connector 9"/>
          <p:cNvCxnSpPr/>
          <p:nvPr/>
        </p:nvCxnSpPr>
        <p:spPr>
          <a:xfrm rot="10800000" flipV="1">
            <a:off x="2000232" y="3224552"/>
            <a:ext cx="285752" cy="1588"/>
          </a:xfrm>
          <a:prstGeom prst="straightConnector1">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rot="10800000" flipV="1">
            <a:off x="2051829" y="4973932"/>
            <a:ext cx="285752" cy="1588"/>
          </a:xfrm>
          <a:prstGeom prst="straightConnector1">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It’s all a little bit Derivative</a:t>
            </a:r>
            <a:endParaRPr lang="en-AU" dirty="0"/>
          </a:p>
        </p:txBody>
      </p:sp>
      <p:sp>
        <p:nvSpPr>
          <p:cNvPr id="3" name="Content Placeholder 2"/>
          <p:cNvSpPr>
            <a:spLocks noGrp="1"/>
          </p:cNvSpPr>
          <p:nvPr>
            <p:ph idx="1"/>
          </p:nvPr>
        </p:nvSpPr>
        <p:spPr/>
        <p:txBody>
          <a:bodyPr/>
          <a:lstStyle/>
          <a:p>
            <a:r>
              <a:rPr lang="en-AU" dirty="0" smtClean="0"/>
              <a:t>Show the sentential forms needed to derive the following:</a:t>
            </a:r>
          </a:p>
          <a:p>
            <a:pPr lvl="1"/>
            <a:r>
              <a:rPr lang="en-AU" dirty="0" smtClean="0"/>
              <a:t>Use </a:t>
            </a:r>
            <a:r>
              <a:rPr lang="en-AU" b="1" dirty="0" smtClean="0"/>
              <a:t>rightmost derivation</a:t>
            </a:r>
            <a:r>
              <a:rPr lang="en-AU" dirty="0" smtClean="0"/>
              <a:t>!</a:t>
            </a:r>
          </a:p>
          <a:p>
            <a:pPr lvl="4"/>
            <a:endParaRPr lang="en-AU" sz="1000" dirty="0" smtClean="0"/>
          </a:p>
          <a:p>
            <a:pPr lvl="0">
              <a:buClr>
                <a:srgbClr val="2D2D8A"/>
              </a:buClr>
              <a:buNone/>
            </a:pPr>
            <a:r>
              <a:rPr lang="en-AU" sz="1800" b="1" dirty="0" smtClean="0">
                <a:solidFill>
                  <a:srgbClr val="333399"/>
                </a:solidFill>
                <a:latin typeface="Courier New" pitchFamily="49" charset="0"/>
                <a:cs typeface="Courier New" pitchFamily="49" charset="0"/>
              </a:rPr>
              <a:t>      &lt;program&gt; =&gt; begin &lt;</a:t>
            </a:r>
            <a:r>
              <a:rPr lang="en-AU" sz="1800" b="1" dirty="0" err="1" smtClean="0">
                <a:solidFill>
                  <a:srgbClr val="333399"/>
                </a:solidFill>
                <a:latin typeface="Courier New" pitchFamily="49" charset="0"/>
                <a:cs typeface="Courier New" pitchFamily="49" charset="0"/>
              </a:rPr>
              <a:t>stmt_list</a:t>
            </a:r>
            <a:r>
              <a:rPr lang="en-AU" sz="1800" b="1" dirty="0" smtClean="0">
                <a:solidFill>
                  <a:srgbClr val="333399"/>
                </a:solidFill>
                <a:latin typeface="Courier New" pitchFamily="49" charset="0"/>
                <a:cs typeface="Courier New" pitchFamily="49" charset="0"/>
              </a:rPr>
              <a:t>&gt; end</a:t>
            </a:r>
            <a:endParaRPr lang="en-AU" sz="1800" dirty="0" smtClean="0">
              <a:solidFill>
                <a:srgbClr val="000000"/>
              </a:solidFill>
            </a:endParaRPr>
          </a:p>
          <a:p>
            <a:pPr lvl="0">
              <a:buClr>
                <a:srgbClr val="2D2D8A"/>
              </a:buClr>
              <a:buNone/>
            </a:pPr>
            <a:r>
              <a:rPr lang="en-AU" sz="1800" b="1" dirty="0" smtClean="0">
                <a:solidFill>
                  <a:srgbClr val="333399"/>
                </a:solidFill>
                <a:latin typeface="Courier New" pitchFamily="49" charset="0"/>
                <a:cs typeface="Courier New" pitchFamily="49" charset="0"/>
              </a:rPr>
              <a:t>                </a:t>
            </a:r>
          </a:p>
          <a:p>
            <a:pPr lvl="0">
              <a:buClr>
                <a:srgbClr val="2D2D8A"/>
              </a:buClr>
              <a:buNone/>
            </a:pPr>
            <a:r>
              <a:rPr lang="en-AU" sz="1800" b="1" dirty="0" smtClean="0">
                <a:solidFill>
                  <a:srgbClr val="333399"/>
                </a:solidFill>
                <a:latin typeface="Courier New" pitchFamily="49" charset="0"/>
                <a:cs typeface="Courier New" pitchFamily="49" charset="0"/>
              </a:rPr>
              <a:t>                </a:t>
            </a:r>
          </a:p>
          <a:p>
            <a:pPr lvl="0">
              <a:buClr>
                <a:srgbClr val="2D2D8A"/>
              </a:buClr>
              <a:buNone/>
            </a:pPr>
            <a:r>
              <a:rPr lang="en-AU" sz="1800" b="1" dirty="0" smtClean="0">
                <a:solidFill>
                  <a:srgbClr val="333399"/>
                </a:solidFill>
                <a:latin typeface="Courier New" pitchFamily="49" charset="0"/>
                <a:cs typeface="Courier New" pitchFamily="49" charset="0"/>
              </a:rPr>
              <a:t>                </a:t>
            </a:r>
          </a:p>
          <a:p>
            <a:pPr lvl="0">
              <a:buClr>
                <a:srgbClr val="2D2D8A"/>
              </a:buClr>
              <a:buNone/>
            </a:pPr>
            <a:r>
              <a:rPr lang="en-AU" sz="1800" b="1" dirty="0" smtClean="0">
                <a:solidFill>
                  <a:srgbClr val="333399"/>
                </a:solidFill>
                <a:latin typeface="Courier New" pitchFamily="49" charset="0"/>
                <a:cs typeface="Courier New" pitchFamily="49" charset="0"/>
              </a:rPr>
              <a:t>                </a:t>
            </a:r>
          </a:p>
          <a:p>
            <a:pPr lvl="0">
              <a:buClr>
                <a:srgbClr val="2D2D8A"/>
              </a:buClr>
              <a:buNone/>
            </a:pPr>
            <a:r>
              <a:rPr lang="en-AU" sz="1800" b="1" dirty="0" smtClean="0">
                <a:solidFill>
                  <a:srgbClr val="333399"/>
                </a:solidFill>
                <a:latin typeface="Courier New" pitchFamily="49" charset="0"/>
                <a:cs typeface="Courier New" pitchFamily="49" charset="0"/>
              </a:rPr>
              <a:t>                </a:t>
            </a:r>
          </a:p>
          <a:p>
            <a:pPr lvl="0">
              <a:buClr>
                <a:srgbClr val="2D2D8A"/>
              </a:buClr>
              <a:buNone/>
            </a:pPr>
            <a:r>
              <a:rPr lang="en-AU" sz="1800" b="1" dirty="0" smtClean="0">
                <a:solidFill>
                  <a:srgbClr val="333399"/>
                </a:solidFill>
                <a:latin typeface="Courier New" pitchFamily="49" charset="0"/>
                <a:cs typeface="Courier New" pitchFamily="49" charset="0"/>
              </a:rPr>
              <a:t>                =&gt; begin C = A - B end</a:t>
            </a:r>
          </a:p>
          <a:p>
            <a:pPr lvl="0">
              <a:buClr>
                <a:srgbClr val="2D2D8A"/>
              </a:buClr>
              <a:buNone/>
            </a:pPr>
            <a:endParaRPr lang="en-AU" sz="1800" b="1" dirty="0" smtClean="0">
              <a:solidFill>
                <a:srgbClr val="333399"/>
              </a:solidFill>
              <a:latin typeface="Courier New" pitchFamily="49" charset="0"/>
              <a:cs typeface="Courier New" pitchFamily="49" charset="0"/>
            </a:endParaRPr>
          </a:p>
        </p:txBody>
      </p:sp>
      <p:sp>
        <p:nvSpPr>
          <p:cNvPr id="4" name="Rectangle 3"/>
          <p:cNvSpPr/>
          <p:nvPr/>
        </p:nvSpPr>
        <p:spPr>
          <a:xfrm>
            <a:off x="142844" y="5072074"/>
            <a:ext cx="5572164" cy="1735860"/>
          </a:xfrm>
          <a:prstGeom prst="rect">
            <a:avLst/>
          </a:prstGeom>
        </p:spPr>
        <p:txBody>
          <a:bodyPr wrap="square">
            <a:spAutoFit/>
          </a:bodyPr>
          <a:lstStyle/>
          <a:p>
            <a:pPr marL="34290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&lt;program&gt;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begin &lt;</a:t>
            </a:r>
            <a:r>
              <a:rPr lang="en-AU" b="1" kern="0" dirty="0" err="1" smtClean="0">
                <a:latin typeface="Courier New" pitchFamily="49" charset="0"/>
                <a:ea typeface="ＭＳ Ｐゴシック" pitchFamily="-65" charset="-128"/>
                <a:cs typeface="Courier New" pitchFamily="49" charset="0"/>
              </a:rPr>
              <a:t>stmt_list</a:t>
            </a:r>
            <a:r>
              <a:rPr lang="en-AU" b="1" kern="0" dirty="0" smtClean="0">
                <a:latin typeface="Courier New" pitchFamily="49" charset="0"/>
                <a:ea typeface="ＭＳ Ｐゴシック" pitchFamily="-65" charset="-128"/>
                <a:cs typeface="Courier New" pitchFamily="49" charset="0"/>
              </a:rPr>
              <a:t>&gt; end</a:t>
            </a:r>
          </a:p>
          <a:p>
            <a:pPr marL="342900" lvl="0" indent="-342900" fontAlgn="base">
              <a:spcBef>
                <a:spcPct val="20000"/>
              </a:spcBef>
              <a:spcAft>
                <a:spcPct val="0"/>
              </a:spcAft>
              <a:buClr>
                <a:srgbClr val="2D2D8A"/>
              </a:buClr>
            </a:pPr>
            <a:endParaRPr lang="en-AU" sz="1000" b="1" kern="0" dirty="0" smtClean="0">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a:t>
            </a:r>
            <a:r>
              <a:rPr lang="en-AU" b="1" kern="0" dirty="0" err="1" smtClean="0">
                <a:latin typeface="Courier New" pitchFamily="49" charset="0"/>
                <a:ea typeface="ＭＳ Ｐゴシック" pitchFamily="-65" charset="-128"/>
                <a:cs typeface="Courier New" pitchFamily="49" charset="0"/>
              </a:rPr>
              <a:t>stmt_list</a:t>
            </a:r>
            <a:r>
              <a:rPr lang="en-AU" b="1" kern="0" dirty="0" smtClean="0">
                <a:latin typeface="Courier New" pitchFamily="49" charset="0"/>
                <a:ea typeface="ＭＳ Ｐゴシック" pitchFamily="-65" charset="-128"/>
                <a:cs typeface="Courier New" pitchFamily="49" charset="0"/>
              </a:rPr>
              <a:t>&gt;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&lt;stmt&gt;</a:t>
            </a:r>
          </a:p>
          <a:p>
            <a:pPr marL="342900" lvl="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            | &lt;stmt&gt; ; &lt;</a:t>
            </a:r>
            <a:r>
              <a:rPr lang="en-AU" b="1" kern="0" dirty="0" err="1" smtClean="0">
                <a:latin typeface="Courier New" pitchFamily="49" charset="0"/>
                <a:ea typeface="ＭＳ Ｐゴシック" pitchFamily="-65" charset="-128"/>
                <a:cs typeface="Courier New" pitchFamily="49" charset="0"/>
              </a:rPr>
              <a:t>stmt_list</a:t>
            </a:r>
            <a:r>
              <a:rPr lang="en-AU" b="1" kern="0" dirty="0" smtClean="0">
                <a:latin typeface="Courier New" pitchFamily="49" charset="0"/>
                <a:ea typeface="ＭＳ Ｐゴシック" pitchFamily="-65" charset="-128"/>
                <a:cs typeface="Courier New" pitchFamily="49" charset="0"/>
              </a:rPr>
              <a:t>&gt;</a:t>
            </a:r>
          </a:p>
          <a:p>
            <a:pPr marL="342900" lvl="0" indent="-342900" fontAlgn="base">
              <a:spcBef>
                <a:spcPct val="20000"/>
              </a:spcBef>
              <a:spcAft>
                <a:spcPct val="0"/>
              </a:spcAft>
              <a:buClr>
                <a:srgbClr val="2D2D8A"/>
              </a:buClr>
            </a:pPr>
            <a:endParaRPr lang="en-AU" sz="1000" b="1" kern="0" dirty="0" smtClean="0">
              <a:latin typeface="Courier New" pitchFamily="49" charset="0"/>
              <a:ea typeface="ＭＳ Ｐゴシック" pitchFamily="-65" charset="-128"/>
              <a:cs typeface="Courier New" pitchFamily="49" charset="0"/>
            </a:endParaRPr>
          </a:p>
          <a:p>
            <a:pPr marL="34290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&lt;stmt&gt;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 = &lt;</a:t>
            </a:r>
            <a:r>
              <a:rPr lang="en-AU" b="1" kern="0" dirty="0" err="1" smtClean="0">
                <a:latin typeface="Courier New" pitchFamily="49" charset="0"/>
                <a:ea typeface="ＭＳ Ｐゴシック" pitchFamily="-65" charset="-128"/>
                <a:cs typeface="Courier New" pitchFamily="49" charset="0"/>
              </a:rPr>
              <a:t>expr</a:t>
            </a:r>
            <a:r>
              <a:rPr lang="en-AU" b="1" kern="0" dirty="0" smtClean="0">
                <a:latin typeface="Courier New" pitchFamily="49" charset="0"/>
                <a:ea typeface="ＭＳ Ｐゴシック" pitchFamily="-65" charset="-128"/>
                <a:cs typeface="Courier New" pitchFamily="49" charset="0"/>
              </a:rPr>
              <a:t>&gt;</a:t>
            </a:r>
          </a:p>
        </p:txBody>
      </p:sp>
      <p:sp>
        <p:nvSpPr>
          <p:cNvPr id="5" name="Rectangle 4"/>
          <p:cNvSpPr/>
          <p:nvPr/>
        </p:nvSpPr>
        <p:spPr>
          <a:xfrm>
            <a:off x="5786478" y="5072074"/>
            <a:ext cx="3214678" cy="1551194"/>
          </a:xfrm>
          <a:prstGeom prst="rect">
            <a:avLst/>
          </a:prstGeom>
        </p:spPr>
        <p:txBody>
          <a:bodyPr wrap="square">
            <a:spAutoFit/>
          </a:bodyPr>
          <a:lstStyle/>
          <a:p>
            <a:pPr marL="34290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A | B | C</a:t>
            </a:r>
          </a:p>
          <a:p>
            <a:pPr marL="342900" lvl="0" indent="-342900" fontAlgn="base">
              <a:spcBef>
                <a:spcPct val="20000"/>
              </a:spcBef>
              <a:spcAft>
                <a:spcPct val="0"/>
              </a:spcAft>
              <a:buClr>
                <a:srgbClr val="2D2D8A"/>
              </a:buClr>
            </a:pPr>
            <a:endParaRPr lang="en-AU" sz="1000" b="1" kern="0" dirty="0" smtClean="0">
              <a:latin typeface="Courier New" pitchFamily="49" charset="0"/>
              <a:ea typeface="ＭＳ Ｐゴシック" pitchFamily="-65" charset="-128"/>
              <a:cs typeface="Courier New" pitchFamily="49" charset="0"/>
            </a:endParaRPr>
          </a:p>
          <a:p>
            <a:pPr marL="34290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a:t>
            </a:r>
            <a:r>
              <a:rPr lang="en-AU" b="1" kern="0" dirty="0" err="1" smtClean="0">
                <a:latin typeface="Courier New" pitchFamily="49" charset="0"/>
                <a:ea typeface="ＭＳ Ｐゴシック" pitchFamily="-65" charset="-128"/>
                <a:cs typeface="Courier New" pitchFamily="49" charset="0"/>
              </a:rPr>
              <a:t>expr</a:t>
            </a:r>
            <a:r>
              <a:rPr lang="en-AU" b="1" kern="0" dirty="0" smtClean="0">
                <a:latin typeface="Courier New" pitchFamily="49" charset="0"/>
                <a:ea typeface="ＭＳ Ｐゴシック" pitchFamily="-65" charset="-128"/>
                <a:cs typeface="Courier New" pitchFamily="49" charset="0"/>
              </a:rPr>
              <a:t>&gt;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 +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a:t>
            </a:r>
          </a:p>
          <a:p>
            <a:pPr marL="342900" lvl="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       |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 -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a:t>
            </a:r>
          </a:p>
          <a:p>
            <a:pPr marL="342900" lvl="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       |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a:t>
            </a:r>
          </a:p>
        </p:txBody>
      </p:sp>
      <p:cxnSp>
        <p:nvCxnSpPr>
          <p:cNvPr id="6" name="Straight Connector 5"/>
          <p:cNvCxnSpPr/>
          <p:nvPr/>
        </p:nvCxnSpPr>
        <p:spPr>
          <a:xfrm rot="10800000" flipV="1">
            <a:off x="285720" y="5000635"/>
            <a:ext cx="8572560" cy="1"/>
          </a:xfrm>
          <a:prstGeom prst="line">
            <a:avLst/>
          </a:prstGeom>
          <a:ln w="19050">
            <a:solidFill>
              <a:schemeClr val="tx1"/>
            </a:solidFill>
            <a:prstDash val="sysDash"/>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It’s all a little bit Derivative</a:t>
            </a:r>
            <a:endParaRPr lang="en-AU" dirty="0"/>
          </a:p>
        </p:txBody>
      </p:sp>
      <p:sp>
        <p:nvSpPr>
          <p:cNvPr id="3" name="Content Placeholder 2"/>
          <p:cNvSpPr>
            <a:spLocks noGrp="1"/>
          </p:cNvSpPr>
          <p:nvPr>
            <p:ph idx="1"/>
          </p:nvPr>
        </p:nvSpPr>
        <p:spPr/>
        <p:txBody>
          <a:bodyPr/>
          <a:lstStyle/>
          <a:p>
            <a:r>
              <a:rPr lang="en-AU" dirty="0" smtClean="0"/>
              <a:t>Identify and correct the error in the following derivation:</a:t>
            </a:r>
          </a:p>
          <a:p>
            <a:endParaRPr lang="en-AU" sz="1000" dirty="0" smtClean="0"/>
          </a:p>
          <a:p>
            <a:pPr lvl="0">
              <a:buClr>
                <a:srgbClr val="2D2D8A"/>
              </a:buClr>
              <a:buNone/>
            </a:pPr>
            <a:r>
              <a:rPr lang="en-AU" sz="1800" b="1" dirty="0" smtClean="0">
                <a:solidFill>
                  <a:srgbClr val="333399"/>
                </a:solidFill>
                <a:latin typeface="Courier New" pitchFamily="49" charset="0"/>
                <a:cs typeface="Courier New" pitchFamily="49" charset="0"/>
              </a:rPr>
              <a:t>      &lt;program&gt; =&gt; begin &lt;</a:t>
            </a:r>
            <a:r>
              <a:rPr lang="en-AU" sz="1800" b="1" dirty="0" err="1" smtClean="0">
                <a:solidFill>
                  <a:srgbClr val="333399"/>
                </a:solidFill>
                <a:latin typeface="Courier New" pitchFamily="49" charset="0"/>
                <a:cs typeface="Courier New" pitchFamily="49" charset="0"/>
              </a:rPr>
              <a:t>stmt_list</a:t>
            </a:r>
            <a:r>
              <a:rPr lang="en-AU" sz="1800" b="1" dirty="0" smtClean="0">
                <a:solidFill>
                  <a:srgbClr val="333399"/>
                </a:solidFill>
                <a:latin typeface="Courier New" pitchFamily="49" charset="0"/>
                <a:cs typeface="Courier New" pitchFamily="49" charset="0"/>
              </a:rPr>
              <a:t>&gt; end</a:t>
            </a:r>
            <a:endParaRPr lang="en-AU" sz="1800" dirty="0" smtClean="0">
              <a:solidFill>
                <a:srgbClr val="000000"/>
              </a:solidFill>
            </a:endParaRPr>
          </a:p>
          <a:p>
            <a:pPr lvl="0">
              <a:buClr>
                <a:srgbClr val="2D2D8A"/>
              </a:buClr>
              <a:buNone/>
            </a:pPr>
            <a:r>
              <a:rPr lang="en-AU" sz="1800" b="1" dirty="0" smtClean="0">
                <a:solidFill>
                  <a:srgbClr val="333399"/>
                </a:solidFill>
                <a:latin typeface="Courier New" pitchFamily="49" charset="0"/>
                <a:cs typeface="Courier New" pitchFamily="49" charset="0"/>
              </a:rPr>
              <a:t>                =&gt; begin &lt;stmt&gt; end</a:t>
            </a:r>
          </a:p>
          <a:p>
            <a:pPr lvl="0">
              <a:buClr>
                <a:srgbClr val="2D2D8A"/>
              </a:buClr>
              <a:buNone/>
            </a:pPr>
            <a:r>
              <a:rPr lang="en-AU" sz="1800" b="1" dirty="0" smtClean="0">
                <a:solidFill>
                  <a:srgbClr val="333399"/>
                </a:solidFill>
                <a:latin typeface="Courier New" pitchFamily="49" charset="0"/>
                <a:cs typeface="Courier New" pitchFamily="49" charset="0"/>
              </a:rPr>
              <a:t>                =&gt; begin &lt;</a:t>
            </a:r>
            <a:r>
              <a:rPr lang="en-AU" sz="1800" b="1" dirty="0" err="1" smtClean="0">
                <a:solidFill>
                  <a:srgbClr val="333399"/>
                </a:solidFill>
                <a:latin typeface="Courier New" pitchFamily="49" charset="0"/>
                <a:cs typeface="Courier New" pitchFamily="49" charset="0"/>
              </a:rPr>
              <a:t>var</a:t>
            </a:r>
            <a:r>
              <a:rPr lang="en-AU" sz="1800" b="1" dirty="0" smtClean="0">
                <a:solidFill>
                  <a:srgbClr val="333399"/>
                </a:solidFill>
                <a:latin typeface="Courier New" pitchFamily="49" charset="0"/>
                <a:cs typeface="Courier New" pitchFamily="49" charset="0"/>
              </a:rPr>
              <a:t>&gt;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end</a:t>
            </a:r>
          </a:p>
          <a:p>
            <a:pPr lvl="0">
              <a:buClr>
                <a:srgbClr val="2D2D8A"/>
              </a:buClr>
              <a:buNone/>
            </a:pPr>
            <a:r>
              <a:rPr lang="en-AU" sz="1800" b="1" dirty="0" smtClean="0">
                <a:solidFill>
                  <a:srgbClr val="333399"/>
                </a:solidFill>
                <a:latin typeface="Courier New" pitchFamily="49" charset="0"/>
                <a:cs typeface="Courier New" pitchFamily="49" charset="0"/>
              </a:rPr>
              <a:t>                =&gt; begin A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end</a:t>
            </a:r>
          </a:p>
          <a:p>
            <a:pPr lvl="0">
              <a:buClr>
                <a:srgbClr val="2D2D8A"/>
              </a:buClr>
              <a:buNone/>
            </a:pPr>
            <a:r>
              <a:rPr lang="en-AU" sz="1800" b="1" dirty="0" smtClean="0">
                <a:solidFill>
                  <a:srgbClr val="333399"/>
                </a:solidFill>
                <a:latin typeface="Courier New" pitchFamily="49" charset="0"/>
                <a:cs typeface="Courier New" pitchFamily="49" charset="0"/>
              </a:rPr>
              <a:t>                =&gt; begin A = C end</a:t>
            </a:r>
          </a:p>
        </p:txBody>
      </p:sp>
      <p:sp>
        <p:nvSpPr>
          <p:cNvPr id="7" name="Rectangle 6"/>
          <p:cNvSpPr/>
          <p:nvPr/>
        </p:nvSpPr>
        <p:spPr>
          <a:xfrm>
            <a:off x="142844" y="5072074"/>
            <a:ext cx="5572164" cy="1735860"/>
          </a:xfrm>
          <a:prstGeom prst="rect">
            <a:avLst/>
          </a:prstGeom>
        </p:spPr>
        <p:txBody>
          <a:bodyPr wrap="square">
            <a:spAutoFit/>
          </a:bodyPr>
          <a:lstStyle/>
          <a:p>
            <a:pPr marL="34290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&lt;program&gt;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begin &lt;</a:t>
            </a:r>
            <a:r>
              <a:rPr lang="en-AU" b="1" kern="0" dirty="0" err="1" smtClean="0">
                <a:latin typeface="Courier New" pitchFamily="49" charset="0"/>
                <a:ea typeface="ＭＳ Ｐゴシック" pitchFamily="-65" charset="-128"/>
                <a:cs typeface="Courier New" pitchFamily="49" charset="0"/>
              </a:rPr>
              <a:t>stmt_list</a:t>
            </a:r>
            <a:r>
              <a:rPr lang="en-AU" b="1" kern="0" dirty="0" smtClean="0">
                <a:latin typeface="Courier New" pitchFamily="49" charset="0"/>
                <a:ea typeface="ＭＳ Ｐゴシック" pitchFamily="-65" charset="-128"/>
                <a:cs typeface="Courier New" pitchFamily="49" charset="0"/>
              </a:rPr>
              <a:t>&gt; end</a:t>
            </a:r>
          </a:p>
          <a:p>
            <a:pPr marL="342900" lvl="0" indent="-342900" fontAlgn="base">
              <a:spcBef>
                <a:spcPct val="20000"/>
              </a:spcBef>
              <a:spcAft>
                <a:spcPct val="0"/>
              </a:spcAft>
              <a:buClr>
                <a:srgbClr val="2D2D8A"/>
              </a:buClr>
            </a:pPr>
            <a:endParaRPr lang="en-AU" sz="1000" b="1" kern="0" dirty="0" smtClean="0">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a:t>
            </a:r>
            <a:r>
              <a:rPr lang="en-AU" b="1" kern="0" dirty="0" err="1" smtClean="0">
                <a:latin typeface="Courier New" pitchFamily="49" charset="0"/>
                <a:ea typeface="ＭＳ Ｐゴシック" pitchFamily="-65" charset="-128"/>
                <a:cs typeface="Courier New" pitchFamily="49" charset="0"/>
              </a:rPr>
              <a:t>stmt_list</a:t>
            </a:r>
            <a:r>
              <a:rPr lang="en-AU" b="1" kern="0" dirty="0" smtClean="0">
                <a:latin typeface="Courier New" pitchFamily="49" charset="0"/>
                <a:ea typeface="ＭＳ Ｐゴシック" pitchFamily="-65" charset="-128"/>
                <a:cs typeface="Courier New" pitchFamily="49" charset="0"/>
              </a:rPr>
              <a:t>&gt;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&lt;stmt&gt;</a:t>
            </a:r>
          </a:p>
          <a:p>
            <a:pPr marL="342900" lvl="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            | &lt;stmt&gt; ; &lt;</a:t>
            </a:r>
            <a:r>
              <a:rPr lang="en-AU" b="1" kern="0" dirty="0" err="1" smtClean="0">
                <a:latin typeface="Courier New" pitchFamily="49" charset="0"/>
                <a:ea typeface="ＭＳ Ｐゴシック" pitchFamily="-65" charset="-128"/>
                <a:cs typeface="Courier New" pitchFamily="49" charset="0"/>
              </a:rPr>
              <a:t>stmt_list</a:t>
            </a:r>
            <a:r>
              <a:rPr lang="en-AU" b="1" kern="0" dirty="0" smtClean="0">
                <a:latin typeface="Courier New" pitchFamily="49" charset="0"/>
                <a:ea typeface="ＭＳ Ｐゴシック" pitchFamily="-65" charset="-128"/>
                <a:cs typeface="Courier New" pitchFamily="49" charset="0"/>
              </a:rPr>
              <a:t>&gt;</a:t>
            </a:r>
          </a:p>
          <a:p>
            <a:pPr marL="342900" lvl="0" indent="-342900" fontAlgn="base">
              <a:spcBef>
                <a:spcPct val="20000"/>
              </a:spcBef>
              <a:spcAft>
                <a:spcPct val="0"/>
              </a:spcAft>
              <a:buClr>
                <a:srgbClr val="2D2D8A"/>
              </a:buClr>
            </a:pPr>
            <a:endParaRPr lang="en-AU" sz="1000" b="1" kern="0" dirty="0" smtClean="0">
              <a:latin typeface="Courier New" pitchFamily="49" charset="0"/>
              <a:ea typeface="ＭＳ Ｐゴシック" pitchFamily="-65" charset="-128"/>
              <a:cs typeface="Courier New" pitchFamily="49" charset="0"/>
            </a:endParaRPr>
          </a:p>
          <a:p>
            <a:pPr marL="34290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&lt;stmt&gt;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 = &lt;</a:t>
            </a:r>
            <a:r>
              <a:rPr lang="en-AU" b="1" kern="0" dirty="0" err="1" smtClean="0">
                <a:latin typeface="Courier New" pitchFamily="49" charset="0"/>
                <a:ea typeface="ＭＳ Ｐゴシック" pitchFamily="-65" charset="-128"/>
                <a:cs typeface="Courier New" pitchFamily="49" charset="0"/>
              </a:rPr>
              <a:t>expr</a:t>
            </a:r>
            <a:r>
              <a:rPr lang="en-AU" b="1" kern="0" dirty="0" smtClean="0">
                <a:latin typeface="Courier New" pitchFamily="49" charset="0"/>
                <a:ea typeface="ＭＳ Ｐゴシック" pitchFamily="-65" charset="-128"/>
                <a:cs typeface="Courier New" pitchFamily="49" charset="0"/>
              </a:rPr>
              <a:t>&gt;</a:t>
            </a:r>
          </a:p>
        </p:txBody>
      </p:sp>
      <p:sp>
        <p:nvSpPr>
          <p:cNvPr id="8" name="Rectangle 7"/>
          <p:cNvSpPr/>
          <p:nvPr/>
        </p:nvSpPr>
        <p:spPr>
          <a:xfrm>
            <a:off x="5786478" y="5072074"/>
            <a:ext cx="3214678" cy="1551194"/>
          </a:xfrm>
          <a:prstGeom prst="rect">
            <a:avLst/>
          </a:prstGeom>
        </p:spPr>
        <p:txBody>
          <a:bodyPr wrap="square">
            <a:spAutoFit/>
          </a:bodyPr>
          <a:lstStyle/>
          <a:p>
            <a:pPr marL="34290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A | B | C</a:t>
            </a:r>
          </a:p>
          <a:p>
            <a:pPr marL="342900" lvl="0" indent="-342900" fontAlgn="base">
              <a:spcBef>
                <a:spcPct val="20000"/>
              </a:spcBef>
              <a:spcAft>
                <a:spcPct val="0"/>
              </a:spcAft>
              <a:buClr>
                <a:srgbClr val="2D2D8A"/>
              </a:buClr>
            </a:pPr>
            <a:endParaRPr lang="en-AU" sz="1000" b="1" kern="0" dirty="0" smtClean="0">
              <a:latin typeface="Courier New" pitchFamily="49" charset="0"/>
              <a:ea typeface="ＭＳ Ｐゴシック" pitchFamily="-65" charset="-128"/>
              <a:cs typeface="Courier New" pitchFamily="49" charset="0"/>
            </a:endParaRPr>
          </a:p>
          <a:p>
            <a:pPr marL="34290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&lt;</a:t>
            </a:r>
            <a:r>
              <a:rPr lang="en-AU" b="1" kern="0" dirty="0" err="1" smtClean="0">
                <a:latin typeface="Courier New" pitchFamily="49" charset="0"/>
                <a:ea typeface="ＭＳ Ｐゴシック" pitchFamily="-65" charset="-128"/>
                <a:cs typeface="Courier New" pitchFamily="49" charset="0"/>
              </a:rPr>
              <a:t>expr</a:t>
            </a:r>
            <a:r>
              <a:rPr lang="en-AU" b="1" kern="0" dirty="0" smtClean="0">
                <a:latin typeface="Courier New" pitchFamily="49" charset="0"/>
                <a:ea typeface="ＭＳ Ｐゴシック" pitchFamily="-65" charset="-128"/>
                <a:cs typeface="Courier New" pitchFamily="49" charset="0"/>
              </a:rPr>
              <a:t>&gt; </a:t>
            </a:r>
            <a:r>
              <a:rPr lang="en-AU" sz="1100" b="1" kern="0" dirty="0" smtClean="0">
                <a:latin typeface="Impact" pitchFamily="34" charset="0"/>
                <a:ea typeface="ＭＳ Ｐゴシック" pitchFamily="-65" charset="-128"/>
                <a:cs typeface="Courier New" pitchFamily="49" charset="0"/>
              </a:rPr>
              <a:t>→</a:t>
            </a:r>
            <a:r>
              <a:rPr lang="en-AU" b="1" kern="0" dirty="0" smtClean="0">
                <a:latin typeface="Courier New" pitchFamily="49" charset="0"/>
                <a:ea typeface="ＭＳ Ｐゴシック" pitchFamily="-65" charset="-128"/>
                <a:cs typeface="Courier New" pitchFamily="49" charset="0"/>
              </a:rPr>
              <a:t>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 +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a:t>
            </a:r>
          </a:p>
          <a:p>
            <a:pPr marL="342900" lvl="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       |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 -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a:t>
            </a:r>
          </a:p>
          <a:p>
            <a:pPr marL="342900" lvl="0" indent="-342900" fontAlgn="base">
              <a:spcBef>
                <a:spcPct val="20000"/>
              </a:spcBef>
              <a:spcAft>
                <a:spcPct val="0"/>
              </a:spcAft>
              <a:buClr>
                <a:srgbClr val="2D2D8A"/>
              </a:buClr>
            </a:pPr>
            <a:r>
              <a:rPr lang="en-AU" b="1" kern="0" dirty="0" smtClean="0">
                <a:latin typeface="Courier New" pitchFamily="49" charset="0"/>
                <a:ea typeface="ＭＳ Ｐゴシック" pitchFamily="-65" charset="-128"/>
                <a:cs typeface="Courier New" pitchFamily="49" charset="0"/>
              </a:rPr>
              <a:t>       | &lt;</a:t>
            </a:r>
            <a:r>
              <a:rPr lang="en-AU" b="1" kern="0" dirty="0" err="1" smtClean="0">
                <a:latin typeface="Courier New" pitchFamily="49" charset="0"/>
                <a:ea typeface="ＭＳ Ｐゴシック" pitchFamily="-65" charset="-128"/>
                <a:cs typeface="Courier New" pitchFamily="49" charset="0"/>
              </a:rPr>
              <a:t>var</a:t>
            </a:r>
            <a:r>
              <a:rPr lang="en-AU" b="1" kern="0" dirty="0" smtClean="0">
                <a:latin typeface="Courier New" pitchFamily="49" charset="0"/>
                <a:ea typeface="ＭＳ Ｐゴシック" pitchFamily="-65" charset="-128"/>
                <a:cs typeface="Courier New" pitchFamily="49" charset="0"/>
              </a:rPr>
              <a:t>&gt;</a:t>
            </a:r>
          </a:p>
        </p:txBody>
      </p:sp>
      <p:cxnSp>
        <p:nvCxnSpPr>
          <p:cNvPr id="9" name="Straight Connector 8"/>
          <p:cNvCxnSpPr/>
          <p:nvPr/>
        </p:nvCxnSpPr>
        <p:spPr>
          <a:xfrm rot="10800000" flipV="1">
            <a:off x="285720" y="5000635"/>
            <a:ext cx="8572560" cy="1"/>
          </a:xfrm>
          <a:prstGeom prst="line">
            <a:avLst/>
          </a:prstGeom>
          <a:ln w="19050">
            <a:solidFill>
              <a:schemeClr val="tx1"/>
            </a:solidFill>
            <a:prstDash val="sysDash"/>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000109"/>
            <a:ext cx="8572560" cy="1500198"/>
          </a:xfrm>
        </p:spPr>
        <p:txBody>
          <a:bodyPr/>
          <a:lstStyle/>
          <a:p>
            <a:r>
              <a:rPr lang="en-AU" dirty="0" smtClean="0"/>
              <a:t>Grammars naturally describe the hierarchical syntactic structure of sentences in the language it describes</a:t>
            </a:r>
          </a:p>
          <a:p>
            <a:pPr lvl="1"/>
            <a:r>
              <a:rPr lang="en-AU" dirty="0" smtClean="0"/>
              <a:t>This can be depicted visually, in a </a:t>
            </a:r>
            <a:r>
              <a:rPr lang="en-AU" b="1" dirty="0" smtClean="0"/>
              <a:t>parse tree</a:t>
            </a:r>
            <a:endParaRPr lang="en-AU" b="1" dirty="0"/>
          </a:p>
        </p:txBody>
      </p:sp>
      <p:sp>
        <p:nvSpPr>
          <p:cNvPr id="2" name="Title 1"/>
          <p:cNvSpPr>
            <a:spLocks noGrp="1"/>
          </p:cNvSpPr>
          <p:nvPr>
            <p:ph type="title"/>
          </p:nvPr>
        </p:nvSpPr>
        <p:spPr/>
        <p:txBody>
          <a:bodyPr/>
          <a:lstStyle/>
          <a:p>
            <a:r>
              <a:rPr lang="en-AU" dirty="0" smtClean="0"/>
              <a:t>Parse Trees</a:t>
            </a:r>
            <a:endParaRPr lang="en-AU" dirty="0"/>
          </a:p>
        </p:txBody>
      </p:sp>
      <p:sp>
        <p:nvSpPr>
          <p:cNvPr id="4" name="Rectangle 3"/>
          <p:cNvSpPr/>
          <p:nvPr/>
        </p:nvSpPr>
        <p:spPr>
          <a:xfrm>
            <a:off x="2786050" y="2571744"/>
            <a:ext cx="307968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begin &lt;</a:t>
            </a:r>
            <a:r>
              <a:rPr lang="en-AU" b="1" dirty="0" err="1" smtClean="0">
                <a:solidFill>
                  <a:srgbClr val="333399"/>
                </a:solidFill>
                <a:latin typeface="Courier New" pitchFamily="49" charset="0"/>
                <a:cs typeface="Courier New" pitchFamily="49" charset="0"/>
              </a:rPr>
              <a:t>stmt_list</a:t>
            </a:r>
            <a:r>
              <a:rPr lang="en-AU" b="1" dirty="0" smtClean="0">
                <a:solidFill>
                  <a:srgbClr val="333399"/>
                </a:solidFill>
                <a:latin typeface="Courier New" pitchFamily="49" charset="0"/>
                <a:cs typeface="Courier New" pitchFamily="49" charset="0"/>
              </a:rPr>
              <a:t>&gt; end</a:t>
            </a:r>
            <a:endParaRPr lang="en-AU" dirty="0"/>
          </a:p>
        </p:txBody>
      </p:sp>
      <p:sp>
        <p:nvSpPr>
          <p:cNvPr id="7" name="Rectangle 6"/>
          <p:cNvSpPr/>
          <p:nvPr/>
        </p:nvSpPr>
        <p:spPr>
          <a:xfrm>
            <a:off x="1785918" y="3380431"/>
            <a:ext cx="5561138"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&lt;stmt&gt;            ;         &lt;</a:t>
            </a:r>
            <a:r>
              <a:rPr lang="en-AU" b="1" dirty="0" err="1" smtClean="0">
                <a:solidFill>
                  <a:srgbClr val="333399"/>
                </a:solidFill>
                <a:latin typeface="Courier New" pitchFamily="49" charset="0"/>
                <a:cs typeface="Courier New" pitchFamily="49" charset="0"/>
              </a:rPr>
              <a:t>stmt_list</a:t>
            </a:r>
            <a:r>
              <a:rPr lang="en-AU" b="1" dirty="0" smtClean="0">
                <a:solidFill>
                  <a:srgbClr val="333399"/>
                </a:solidFill>
                <a:latin typeface="Courier New" pitchFamily="49" charset="0"/>
                <a:cs typeface="Courier New" pitchFamily="49" charset="0"/>
              </a:rPr>
              <a:t>&gt;</a:t>
            </a:r>
            <a:endParaRPr lang="en-AU" dirty="0"/>
          </a:p>
        </p:txBody>
      </p:sp>
      <p:cxnSp>
        <p:nvCxnSpPr>
          <p:cNvPr id="8" name="Straight Connector 7"/>
          <p:cNvCxnSpPr/>
          <p:nvPr/>
        </p:nvCxnSpPr>
        <p:spPr>
          <a:xfrm rot="10800000" flipV="1">
            <a:off x="2357422" y="3011099"/>
            <a:ext cx="2071702" cy="41208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4429124" y="3011099"/>
            <a:ext cx="2071702" cy="41208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rot="5400000" flipH="1" flipV="1">
            <a:off x="4223080" y="3217143"/>
            <a:ext cx="412088"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22" name="Rectangle 21"/>
          <p:cNvSpPr/>
          <p:nvPr/>
        </p:nvSpPr>
        <p:spPr>
          <a:xfrm>
            <a:off x="5994094" y="4106953"/>
            <a:ext cx="1149674"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&lt;stmt&gt; </a:t>
            </a:r>
            <a:endParaRPr lang="en-AU" dirty="0"/>
          </a:p>
        </p:txBody>
      </p:sp>
      <p:sp>
        <p:nvSpPr>
          <p:cNvPr id="24" name="Rectangle 23"/>
          <p:cNvSpPr/>
          <p:nvPr/>
        </p:nvSpPr>
        <p:spPr>
          <a:xfrm>
            <a:off x="1071538" y="4094811"/>
            <a:ext cx="2666114"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var</a:t>
            </a:r>
            <a:r>
              <a:rPr lang="en-AU" b="1" dirty="0" smtClean="0">
                <a:solidFill>
                  <a:srgbClr val="333399"/>
                </a:solidFill>
                <a:latin typeface="Courier New" pitchFamily="49" charset="0"/>
                <a:cs typeface="Courier New" pitchFamily="49" charset="0"/>
              </a:rPr>
              <a:t>&gt;   =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a:t>
            </a:r>
            <a:endParaRPr lang="en-AU" dirty="0"/>
          </a:p>
        </p:txBody>
      </p:sp>
      <p:sp>
        <p:nvSpPr>
          <p:cNvPr id="39" name="Rectangle 38"/>
          <p:cNvSpPr/>
          <p:nvPr/>
        </p:nvSpPr>
        <p:spPr>
          <a:xfrm>
            <a:off x="1368000" y="4821334"/>
            <a:ext cx="322524"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A</a:t>
            </a:r>
            <a:endParaRPr lang="en-AU" dirty="0"/>
          </a:p>
        </p:txBody>
      </p:sp>
      <p:sp>
        <p:nvSpPr>
          <p:cNvPr id="40" name="Rectangle 39"/>
          <p:cNvSpPr/>
          <p:nvPr/>
        </p:nvSpPr>
        <p:spPr>
          <a:xfrm>
            <a:off x="2071670" y="4821334"/>
            <a:ext cx="2329484"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var</a:t>
            </a:r>
            <a:r>
              <a:rPr lang="en-AU" b="1" dirty="0" smtClean="0">
                <a:solidFill>
                  <a:srgbClr val="333399"/>
                </a:solidFill>
                <a:latin typeface="Courier New" pitchFamily="49" charset="0"/>
                <a:cs typeface="Courier New" pitchFamily="49" charset="0"/>
              </a:rPr>
              <a:t>&gt;</a:t>
            </a:r>
            <a:r>
              <a:rPr lang="en-AU" sz="1000" b="1" dirty="0" smtClean="0">
                <a:solidFill>
                  <a:srgbClr val="333399"/>
                </a:solidFill>
                <a:latin typeface="Courier New" pitchFamily="49" charset="0"/>
                <a:cs typeface="Courier New" pitchFamily="49" charset="0"/>
              </a:rPr>
              <a:t> </a:t>
            </a:r>
            <a:r>
              <a:rPr lang="en-AU" sz="1400" b="1" dirty="0" smtClean="0">
                <a:solidFill>
                  <a:srgbClr val="333399"/>
                </a:solidFill>
                <a:latin typeface="Courier New" pitchFamily="49" charset="0"/>
                <a:cs typeface="Courier New" pitchFamily="49" charset="0"/>
              </a:rPr>
              <a:t> </a:t>
            </a:r>
            <a:r>
              <a:rPr lang="en-AU" b="1" dirty="0" smtClean="0">
                <a:solidFill>
                  <a:srgbClr val="333399"/>
                </a:solidFill>
                <a:latin typeface="Courier New" pitchFamily="49" charset="0"/>
                <a:cs typeface="Courier New" pitchFamily="49" charset="0"/>
              </a:rPr>
              <a:t> +  &lt;</a:t>
            </a:r>
            <a:r>
              <a:rPr lang="en-AU" b="1" dirty="0" err="1" smtClean="0">
                <a:solidFill>
                  <a:srgbClr val="333399"/>
                </a:solidFill>
                <a:latin typeface="Courier New" pitchFamily="49" charset="0"/>
                <a:cs typeface="Courier New" pitchFamily="49" charset="0"/>
              </a:rPr>
              <a:t>var</a:t>
            </a:r>
            <a:r>
              <a:rPr lang="en-AU" b="1" dirty="0" smtClean="0">
                <a:solidFill>
                  <a:srgbClr val="333399"/>
                </a:solidFill>
                <a:latin typeface="Courier New" pitchFamily="49" charset="0"/>
                <a:cs typeface="Courier New" pitchFamily="49" charset="0"/>
              </a:rPr>
              <a:t>&gt;</a:t>
            </a:r>
            <a:endParaRPr lang="en-AU" dirty="0"/>
          </a:p>
        </p:txBody>
      </p:sp>
      <p:sp>
        <p:nvSpPr>
          <p:cNvPr id="46" name="Rectangle 45"/>
          <p:cNvSpPr/>
          <p:nvPr/>
        </p:nvSpPr>
        <p:spPr>
          <a:xfrm>
            <a:off x="2340000" y="5559998"/>
            <a:ext cx="322524"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B</a:t>
            </a:r>
            <a:endParaRPr lang="en-AU" dirty="0"/>
          </a:p>
        </p:txBody>
      </p:sp>
      <p:sp>
        <p:nvSpPr>
          <p:cNvPr id="47" name="Rectangle 46"/>
          <p:cNvSpPr/>
          <p:nvPr/>
        </p:nvSpPr>
        <p:spPr>
          <a:xfrm>
            <a:off x="3786182" y="5547856"/>
            <a:ext cx="322524" cy="369332"/>
          </a:xfrm>
          <a:prstGeom prst="rect">
            <a:avLst/>
          </a:prstGeom>
        </p:spPr>
        <p:txBody>
          <a:bodyPr wrap="square">
            <a:spAutoFit/>
          </a:bodyPr>
          <a:lstStyle/>
          <a:p>
            <a:r>
              <a:rPr lang="en-AU" b="1" dirty="0" smtClean="0">
                <a:solidFill>
                  <a:srgbClr val="333399"/>
                </a:solidFill>
                <a:latin typeface="Courier New" pitchFamily="49" charset="0"/>
                <a:cs typeface="Courier New" pitchFamily="49" charset="0"/>
              </a:rPr>
              <a:t>C</a:t>
            </a:r>
            <a:endParaRPr lang="en-AU" dirty="0"/>
          </a:p>
        </p:txBody>
      </p:sp>
      <p:cxnSp>
        <p:nvCxnSpPr>
          <p:cNvPr id="23" name="Straight Connector 22"/>
          <p:cNvCxnSpPr/>
          <p:nvPr/>
        </p:nvCxnSpPr>
        <p:spPr>
          <a:xfrm rot="5400000" flipH="1" flipV="1">
            <a:off x="6334071" y="3974695"/>
            <a:ext cx="346842"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54" name="Straight Connector 53"/>
          <p:cNvCxnSpPr/>
          <p:nvPr/>
        </p:nvCxnSpPr>
        <p:spPr>
          <a:xfrm rot="10800000" flipV="1">
            <a:off x="1643042" y="3749763"/>
            <a:ext cx="714381" cy="360577"/>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a:off x="2357422" y="3749763"/>
            <a:ext cx="714379" cy="360577"/>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rot="5400000" flipH="1" flipV="1">
            <a:off x="2177134" y="3930051"/>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60" name="Rectangle 59"/>
          <p:cNvSpPr/>
          <p:nvPr/>
        </p:nvSpPr>
        <p:spPr>
          <a:xfrm>
            <a:off x="5214942" y="4821334"/>
            <a:ext cx="2803973"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var</a:t>
            </a:r>
            <a:r>
              <a:rPr lang="en-AU" b="1" dirty="0" smtClean="0">
                <a:solidFill>
                  <a:srgbClr val="333399"/>
                </a:solidFill>
                <a:latin typeface="Courier New" pitchFamily="49" charset="0"/>
                <a:cs typeface="Courier New" pitchFamily="49" charset="0"/>
              </a:rPr>
              <a:t>&gt; </a:t>
            </a:r>
            <a:r>
              <a:rPr lang="en-AU" sz="700" b="1" dirty="0" smtClean="0">
                <a:solidFill>
                  <a:srgbClr val="333399"/>
                </a:solidFill>
                <a:latin typeface="Courier New" pitchFamily="49" charset="0"/>
                <a:cs typeface="Courier New" pitchFamily="49" charset="0"/>
              </a:rPr>
              <a:t> </a:t>
            </a:r>
            <a:r>
              <a:rPr lang="en-AU" b="1" dirty="0" smtClean="0">
                <a:solidFill>
                  <a:srgbClr val="333399"/>
                </a:solidFill>
                <a:latin typeface="Courier New" pitchFamily="49" charset="0"/>
                <a:cs typeface="Courier New" pitchFamily="49" charset="0"/>
              </a:rPr>
              <a:t>  =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a:t>
            </a:r>
            <a:endParaRPr lang="en-AU" dirty="0"/>
          </a:p>
        </p:txBody>
      </p:sp>
      <p:cxnSp>
        <p:nvCxnSpPr>
          <p:cNvPr id="38" name="Straight Connector 37"/>
          <p:cNvCxnSpPr/>
          <p:nvPr/>
        </p:nvCxnSpPr>
        <p:spPr>
          <a:xfrm rot="5400000" flipH="1" flipV="1">
            <a:off x="1356650" y="465657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a:xfrm rot="10800000" flipV="1">
            <a:off x="2500299" y="4485041"/>
            <a:ext cx="714381" cy="360577"/>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42" name="Straight Connector 41"/>
          <p:cNvCxnSpPr/>
          <p:nvPr/>
        </p:nvCxnSpPr>
        <p:spPr>
          <a:xfrm>
            <a:off x="3214679" y="4485041"/>
            <a:ext cx="714379" cy="360577"/>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rot="5400000" flipH="1" flipV="1">
            <a:off x="3034391" y="4665330"/>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61" name="Straight Connector 60"/>
          <p:cNvCxnSpPr/>
          <p:nvPr/>
        </p:nvCxnSpPr>
        <p:spPr>
          <a:xfrm rot="10800000" flipV="1">
            <a:off x="5786446" y="4485041"/>
            <a:ext cx="714381" cy="360577"/>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62" name="Straight Connector 61"/>
          <p:cNvCxnSpPr/>
          <p:nvPr/>
        </p:nvCxnSpPr>
        <p:spPr>
          <a:xfrm>
            <a:off x="6500826" y="4485041"/>
            <a:ext cx="714379" cy="360577"/>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63" name="Straight Connector 62"/>
          <p:cNvCxnSpPr/>
          <p:nvPr/>
        </p:nvCxnSpPr>
        <p:spPr>
          <a:xfrm rot="5400000" flipH="1" flipV="1">
            <a:off x="6320538" y="4665330"/>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64" name="Rectangle 63"/>
          <p:cNvSpPr/>
          <p:nvPr/>
        </p:nvSpPr>
        <p:spPr>
          <a:xfrm>
            <a:off x="5572132" y="5547856"/>
            <a:ext cx="322524"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B</a:t>
            </a:r>
            <a:endParaRPr lang="en-AU" dirty="0"/>
          </a:p>
        </p:txBody>
      </p:sp>
      <p:cxnSp>
        <p:nvCxnSpPr>
          <p:cNvPr id="48" name="Straight Connector 47"/>
          <p:cNvCxnSpPr/>
          <p:nvPr/>
        </p:nvCxnSpPr>
        <p:spPr>
          <a:xfrm rot="5400000" flipH="1" flipV="1">
            <a:off x="2320010" y="537095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49" name="Straight Connector 48"/>
          <p:cNvCxnSpPr/>
          <p:nvPr/>
        </p:nvCxnSpPr>
        <p:spPr>
          <a:xfrm rot="5400000" flipH="1" flipV="1">
            <a:off x="3759193" y="537095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65" name="Straight Connector 64"/>
          <p:cNvCxnSpPr/>
          <p:nvPr/>
        </p:nvCxnSpPr>
        <p:spPr>
          <a:xfrm rot="5400000" flipH="1" flipV="1">
            <a:off x="5534720" y="5379710"/>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67" name="Straight Connector 66"/>
          <p:cNvCxnSpPr/>
          <p:nvPr/>
        </p:nvCxnSpPr>
        <p:spPr>
          <a:xfrm rot="5400000" flipH="1" flipV="1">
            <a:off x="7177794" y="537095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68" name="Rectangle 67"/>
          <p:cNvSpPr/>
          <p:nvPr/>
        </p:nvSpPr>
        <p:spPr>
          <a:xfrm>
            <a:off x="6912753" y="5488560"/>
            <a:ext cx="873957"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var</a:t>
            </a:r>
            <a:r>
              <a:rPr lang="en-AU" b="1" dirty="0" smtClean="0">
                <a:solidFill>
                  <a:srgbClr val="333399"/>
                </a:solidFill>
                <a:latin typeface="Courier New" pitchFamily="49" charset="0"/>
                <a:cs typeface="Courier New" pitchFamily="49" charset="0"/>
              </a:rPr>
              <a:t>&gt;</a:t>
            </a:r>
            <a:endParaRPr lang="en-AU" dirty="0"/>
          </a:p>
        </p:txBody>
      </p:sp>
      <p:sp>
        <p:nvSpPr>
          <p:cNvPr id="69" name="Rectangle 68"/>
          <p:cNvSpPr/>
          <p:nvPr/>
        </p:nvSpPr>
        <p:spPr>
          <a:xfrm>
            <a:off x="7178434" y="6202940"/>
            <a:ext cx="322524"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C</a:t>
            </a:r>
            <a:endParaRPr lang="en-AU" dirty="0"/>
          </a:p>
        </p:txBody>
      </p:sp>
      <p:cxnSp>
        <p:nvCxnSpPr>
          <p:cNvPr id="70" name="Straight Connector 69"/>
          <p:cNvCxnSpPr/>
          <p:nvPr/>
        </p:nvCxnSpPr>
        <p:spPr>
          <a:xfrm rot="5400000" flipH="1" flipV="1">
            <a:off x="7179487" y="6036487"/>
            <a:ext cx="357190"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90" name="Rectangle 89"/>
          <p:cNvSpPr/>
          <p:nvPr/>
        </p:nvSpPr>
        <p:spPr>
          <a:xfrm>
            <a:off x="142844" y="2357430"/>
            <a:ext cx="1806905" cy="707886"/>
          </a:xfrm>
          <a:prstGeom prst="rect">
            <a:avLst/>
          </a:prstGeom>
        </p:spPr>
        <p:txBody>
          <a:bodyPr wrap="none">
            <a:spAutoFit/>
          </a:bodyPr>
          <a:lstStyle/>
          <a:p>
            <a:pPr algn="r"/>
            <a:r>
              <a:rPr lang="en-AU" sz="2000" b="1" kern="0" dirty="0" smtClean="0">
                <a:solidFill>
                  <a:srgbClr val="000000"/>
                </a:solidFill>
                <a:ea typeface="ＭＳ Ｐゴシック" pitchFamily="-65" charset="-128"/>
              </a:rPr>
              <a:t>Start symbol </a:t>
            </a:r>
          </a:p>
          <a:p>
            <a:pPr algn="r"/>
            <a:r>
              <a:rPr lang="en-AU" sz="2000" kern="0" dirty="0" smtClean="0">
                <a:solidFill>
                  <a:srgbClr val="000000"/>
                </a:solidFill>
                <a:ea typeface="ＭＳ Ｐゴシック" pitchFamily="-65" charset="-128"/>
              </a:rPr>
              <a:t>is </a:t>
            </a:r>
            <a:r>
              <a:rPr lang="en-AU" sz="2000" b="1" kern="0" dirty="0" smtClean="0">
                <a:solidFill>
                  <a:srgbClr val="000000"/>
                </a:solidFill>
                <a:ea typeface="ＭＳ Ｐゴシック" pitchFamily="-65" charset="-128"/>
              </a:rPr>
              <a:t>root</a:t>
            </a:r>
            <a:r>
              <a:rPr lang="en-AU" sz="2000" kern="0" dirty="0" smtClean="0">
                <a:solidFill>
                  <a:srgbClr val="000000"/>
                </a:solidFill>
                <a:ea typeface="ＭＳ Ｐゴシック" pitchFamily="-65" charset="-128"/>
              </a:rPr>
              <a:t> of tree</a:t>
            </a:r>
            <a:endParaRPr lang="en-AU" sz="1600" b="1" dirty="0"/>
          </a:p>
        </p:txBody>
      </p:sp>
      <p:cxnSp>
        <p:nvCxnSpPr>
          <p:cNvPr id="91" name="Straight Arrow Connector 90"/>
          <p:cNvCxnSpPr/>
          <p:nvPr/>
        </p:nvCxnSpPr>
        <p:spPr>
          <a:xfrm rot="10800000">
            <a:off x="2000232" y="2752860"/>
            <a:ext cx="714380" cy="1588"/>
          </a:xfrm>
          <a:prstGeom prst="straightConnector1">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cxnSp>
      <p:sp>
        <p:nvSpPr>
          <p:cNvPr id="92" name="Rectangle 91"/>
          <p:cNvSpPr/>
          <p:nvPr/>
        </p:nvSpPr>
        <p:spPr>
          <a:xfrm>
            <a:off x="142844" y="6007262"/>
            <a:ext cx="6000792" cy="707886"/>
          </a:xfrm>
          <a:prstGeom prst="rect">
            <a:avLst/>
          </a:prstGeom>
        </p:spPr>
        <p:txBody>
          <a:bodyPr wrap="square">
            <a:spAutoFit/>
          </a:bodyPr>
          <a:lstStyle/>
          <a:p>
            <a:r>
              <a:rPr lang="en-AU" sz="2000" kern="0" dirty="0" smtClean="0">
                <a:solidFill>
                  <a:srgbClr val="000000"/>
                </a:solidFill>
                <a:ea typeface="ＭＳ Ｐゴシック" pitchFamily="-65" charset="-128"/>
              </a:rPr>
              <a:t>The </a:t>
            </a:r>
            <a:r>
              <a:rPr lang="en-AU" sz="2000" b="1" kern="0" dirty="0" smtClean="0">
                <a:solidFill>
                  <a:srgbClr val="000000"/>
                </a:solidFill>
                <a:ea typeface="ＭＳ Ｐゴシック" pitchFamily="-65" charset="-128"/>
              </a:rPr>
              <a:t>leaves</a:t>
            </a:r>
            <a:r>
              <a:rPr lang="en-AU" sz="2000" kern="0" dirty="0" smtClean="0">
                <a:solidFill>
                  <a:srgbClr val="000000"/>
                </a:solidFill>
                <a:ea typeface="ＭＳ Ｐゴシック" pitchFamily="-65" charset="-128"/>
              </a:rPr>
              <a:t> of the tree are </a:t>
            </a:r>
            <a:r>
              <a:rPr lang="en-AU" sz="2000" b="1" kern="0" dirty="0" smtClean="0">
                <a:solidFill>
                  <a:srgbClr val="000000"/>
                </a:solidFill>
                <a:ea typeface="ＭＳ Ｐゴシック" pitchFamily="-65" charset="-128"/>
              </a:rPr>
              <a:t>terminals</a:t>
            </a:r>
            <a:endParaRPr lang="en-AU" sz="2000" kern="0" dirty="0" smtClean="0">
              <a:solidFill>
                <a:srgbClr val="000000"/>
              </a:solidFill>
              <a:ea typeface="ＭＳ Ｐゴシック" pitchFamily="-65" charset="-128"/>
            </a:endParaRPr>
          </a:p>
          <a:p>
            <a:r>
              <a:rPr lang="en-AU" sz="2000" kern="0" dirty="0" smtClean="0">
                <a:solidFill>
                  <a:srgbClr val="000000"/>
                </a:solidFill>
                <a:ea typeface="ＭＳ Ｐゴシック" pitchFamily="-65" charset="-128"/>
              </a:rPr>
              <a:t>Read from left to right, it is the </a:t>
            </a:r>
            <a:r>
              <a:rPr lang="en-AU" sz="2000" b="1" kern="0" dirty="0" smtClean="0">
                <a:solidFill>
                  <a:srgbClr val="000000"/>
                </a:solidFill>
                <a:ea typeface="ＭＳ Ｐゴシック" pitchFamily="-65" charset="-128"/>
              </a:rPr>
              <a:t>sentence</a:t>
            </a:r>
            <a:endParaRPr lang="en-AU" sz="1600" b="1" dirty="0"/>
          </a:p>
        </p:txBody>
      </p:sp>
      <p:sp>
        <p:nvSpPr>
          <p:cNvPr id="50" name="Oval 49"/>
          <p:cNvSpPr/>
          <p:nvPr/>
        </p:nvSpPr>
        <p:spPr>
          <a:xfrm>
            <a:off x="2786050" y="2571744"/>
            <a:ext cx="857256" cy="357190"/>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51" name="Oval 50"/>
          <p:cNvSpPr/>
          <p:nvPr/>
        </p:nvSpPr>
        <p:spPr>
          <a:xfrm>
            <a:off x="1386000" y="4857760"/>
            <a:ext cx="285752" cy="285752"/>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53" name="Oval 52"/>
          <p:cNvSpPr/>
          <p:nvPr/>
        </p:nvSpPr>
        <p:spPr>
          <a:xfrm>
            <a:off x="2160000" y="4104000"/>
            <a:ext cx="285752" cy="285752"/>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57" name="Oval 56"/>
          <p:cNvSpPr/>
          <p:nvPr/>
        </p:nvSpPr>
        <p:spPr>
          <a:xfrm>
            <a:off x="5286380" y="2571744"/>
            <a:ext cx="500066" cy="357190"/>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58" name="Oval 57"/>
          <p:cNvSpPr/>
          <p:nvPr/>
        </p:nvSpPr>
        <p:spPr>
          <a:xfrm>
            <a:off x="4248000" y="3438000"/>
            <a:ext cx="285752" cy="285752"/>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59" name="Oval 58"/>
          <p:cNvSpPr/>
          <p:nvPr/>
        </p:nvSpPr>
        <p:spPr>
          <a:xfrm>
            <a:off x="3071802" y="4857760"/>
            <a:ext cx="285752" cy="285752"/>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66" name="Oval 65"/>
          <p:cNvSpPr/>
          <p:nvPr/>
        </p:nvSpPr>
        <p:spPr>
          <a:xfrm>
            <a:off x="2357422" y="5598000"/>
            <a:ext cx="285752" cy="285752"/>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71" name="Oval 70"/>
          <p:cNvSpPr/>
          <p:nvPr/>
        </p:nvSpPr>
        <p:spPr>
          <a:xfrm>
            <a:off x="3816000" y="5598000"/>
            <a:ext cx="285752" cy="285752"/>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72" name="Oval 71"/>
          <p:cNvSpPr/>
          <p:nvPr/>
        </p:nvSpPr>
        <p:spPr>
          <a:xfrm>
            <a:off x="5572132" y="5598000"/>
            <a:ext cx="285752" cy="285752"/>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73" name="Oval 72"/>
          <p:cNvSpPr/>
          <p:nvPr/>
        </p:nvSpPr>
        <p:spPr>
          <a:xfrm>
            <a:off x="6357950" y="4857760"/>
            <a:ext cx="285752" cy="285752"/>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75" name="Oval 74"/>
          <p:cNvSpPr/>
          <p:nvPr/>
        </p:nvSpPr>
        <p:spPr>
          <a:xfrm>
            <a:off x="7215206" y="6238800"/>
            <a:ext cx="285752" cy="285752"/>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P spid="24" grpId="0"/>
      <p:bldP spid="39" grpId="0"/>
      <p:bldP spid="40" grpId="0"/>
      <p:bldP spid="46" grpId="0"/>
      <p:bldP spid="47" grpId="0"/>
      <p:bldP spid="60" grpId="0"/>
      <p:bldP spid="64" grpId="0"/>
      <p:bldP spid="68" grpId="0"/>
      <p:bldP spid="69" grpId="0"/>
      <p:bldP spid="90" grpId="0"/>
      <p:bldP spid="92" grpId="0"/>
      <p:bldP spid="50" grpId="0" animBg="1"/>
      <p:bldP spid="51" grpId="0" animBg="1"/>
      <p:bldP spid="53" grpId="0" animBg="1"/>
      <p:bldP spid="57" grpId="0" animBg="1"/>
      <p:bldP spid="58" grpId="0" animBg="1"/>
      <p:bldP spid="59" grpId="0" animBg="1"/>
      <p:bldP spid="66" grpId="0" animBg="1"/>
      <p:bldP spid="71" grpId="0" animBg="1"/>
      <p:bldP spid="72" grpId="0" animBg="1"/>
      <p:bldP spid="73" grpId="0" animBg="1"/>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Ambiguity</a:t>
            </a:r>
            <a:endParaRPr lang="en-AU" dirty="0"/>
          </a:p>
        </p:txBody>
      </p:sp>
      <p:sp>
        <p:nvSpPr>
          <p:cNvPr id="3" name="Content Placeholder 2"/>
          <p:cNvSpPr>
            <a:spLocks noGrp="1"/>
          </p:cNvSpPr>
          <p:nvPr>
            <p:ph idx="1"/>
          </p:nvPr>
        </p:nvSpPr>
        <p:spPr/>
        <p:txBody>
          <a:bodyPr/>
          <a:lstStyle/>
          <a:p>
            <a:r>
              <a:rPr lang="en-AU" dirty="0" smtClean="0"/>
              <a:t>If a grammar allows two or more different parse trees to be created for a single final sentential form, it is ambiguous</a:t>
            </a:r>
          </a:p>
          <a:p>
            <a:pPr lvl="1"/>
            <a:r>
              <a:rPr lang="en-AU" dirty="0" smtClean="0"/>
              <a:t>Can also spot ambiguous grammars by the ability to produce more than one leftmost or rightmost derivation of a sentence</a:t>
            </a:r>
          </a:p>
          <a:p>
            <a:pPr lvl="4"/>
            <a:endParaRPr lang="en-AU" dirty="0" smtClean="0"/>
          </a:p>
          <a:p>
            <a:r>
              <a:rPr lang="en-AU" dirty="0" smtClean="0"/>
              <a:t>This is a problem, since compilers use parse trees to determine what code to generate</a:t>
            </a:r>
          </a:p>
          <a:p>
            <a:pPr lvl="3"/>
            <a:endParaRPr lang="en-AU" dirty="0" smtClean="0"/>
          </a:p>
          <a:p>
            <a:r>
              <a:rPr lang="en-AU" dirty="0" smtClean="0"/>
              <a:t>The following grammar is ambiguous:</a:t>
            </a:r>
          </a:p>
          <a:p>
            <a:pPr lvl="0">
              <a:buClr>
                <a:srgbClr val="2D2D8A"/>
              </a:buClr>
              <a:buNone/>
            </a:pPr>
            <a:r>
              <a:rPr lang="en-AU" sz="1800" b="1" dirty="0" smtClean="0">
                <a:solidFill>
                  <a:srgbClr val="333399"/>
                </a:solidFill>
                <a:latin typeface="Courier New" pitchFamily="49" charset="0"/>
                <a:cs typeface="Courier New" pitchFamily="49" charset="0"/>
              </a:rPr>
              <a:t>	&lt;assign&gt;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&lt;id&gt;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a:t>
            </a:r>
          </a:p>
          <a:p>
            <a:pPr lvl="0">
              <a:buClr>
                <a:srgbClr val="2D2D8A"/>
              </a:buClr>
              <a:buNone/>
            </a:pPr>
            <a:endParaRPr lang="en-AU" sz="1000" b="1" dirty="0" smtClean="0">
              <a:solidFill>
                <a:srgbClr val="333399"/>
              </a:solidFill>
              <a:latin typeface="Courier New" pitchFamily="49" charset="0"/>
              <a:cs typeface="Courier New" pitchFamily="49" charset="0"/>
            </a:endParaRPr>
          </a:p>
          <a:p>
            <a:pPr lvl="0">
              <a:buClr>
                <a:srgbClr val="2D2D8A"/>
              </a:buClr>
              <a:buNone/>
            </a:pPr>
            <a:r>
              <a:rPr lang="en-AU" sz="1800" b="1" dirty="0" smtClean="0">
                <a:solidFill>
                  <a:srgbClr val="333399"/>
                </a:solidFill>
                <a:latin typeface="Courier New" pitchFamily="49" charset="0"/>
                <a:cs typeface="Courier New" pitchFamily="49" charset="0"/>
              </a:rPr>
              <a:t>	&lt;id&gt;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A | B | C</a:t>
            </a:r>
          </a:p>
          <a:p>
            <a:pPr lvl="0">
              <a:buClr>
                <a:srgbClr val="2D2D8A"/>
              </a:buClr>
              <a:buNone/>
            </a:pPr>
            <a:endParaRPr lang="en-AU" sz="1000" b="1" dirty="0" smtClean="0">
              <a:solidFill>
                <a:srgbClr val="333399"/>
              </a:solidFill>
              <a:latin typeface="Courier New" pitchFamily="49" charset="0"/>
              <a:cs typeface="Courier New" pitchFamily="49" charset="0"/>
            </a:endParaRPr>
          </a:p>
          <a:p>
            <a:pPr>
              <a:buClr>
                <a:srgbClr val="2D2D8A"/>
              </a:buClr>
              <a:buNone/>
            </a:pPr>
            <a:r>
              <a:rPr lang="en-AU" sz="1800" b="1" dirty="0" smtClean="0">
                <a:solidFill>
                  <a:srgbClr val="333399"/>
                </a:solidFill>
                <a:latin typeface="Courier New" pitchFamily="49" charset="0"/>
                <a:cs typeface="Courier New" pitchFamily="49" charset="0"/>
              </a:rPr>
              <a:t>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a:t>
            </a:r>
          </a:p>
          <a:p>
            <a:pPr>
              <a:buClr>
                <a:srgbClr val="2D2D8A"/>
              </a:buClr>
              <a:buNone/>
            </a:pPr>
            <a:r>
              <a:rPr lang="en-AU" sz="1800" b="1" dirty="0" smtClean="0">
                <a:solidFill>
                  <a:srgbClr val="333399"/>
                </a:solidFill>
                <a:latin typeface="Courier New" pitchFamily="49" charset="0"/>
                <a:cs typeface="Courier New" pitchFamily="49" charset="0"/>
              </a:rPr>
              <a:t>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a:t>
            </a:r>
          </a:p>
          <a:p>
            <a:pPr lvl="0">
              <a:buClr>
                <a:srgbClr val="2D2D8A"/>
              </a:buClr>
              <a:buNone/>
            </a:pPr>
            <a:r>
              <a:rPr lang="en-AU" sz="1800" b="1" dirty="0" smtClean="0">
                <a:solidFill>
                  <a:srgbClr val="333399"/>
                </a:solidFill>
                <a:latin typeface="Courier New" pitchFamily="49" charset="0"/>
                <a:cs typeface="Courier New" pitchFamily="49" charset="0"/>
              </a:rPr>
              <a:t>            |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a:t>
            </a:r>
          </a:p>
          <a:p>
            <a:pPr lvl="0">
              <a:buClr>
                <a:srgbClr val="2D2D8A"/>
              </a:buClr>
              <a:buNone/>
            </a:pPr>
            <a:r>
              <a:rPr lang="en-AU" sz="1800" b="1" dirty="0" smtClean="0">
                <a:solidFill>
                  <a:srgbClr val="333399"/>
                </a:solidFill>
                <a:latin typeface="Courier New" pitchFamily="49" charset="0"/>
                <a:cs typeface="Courier New" pitchFamily="49" charset="0"/>
              </a:rPr>
              <a:t>            | &lt;id&gt;</a:t>
            </a:r>
          </a:p>
        </p:txBody>
      </p:sp>
      <p:sp>
        <p:nvSpPr>
          <p:cNvPr id="4" name="Rectangle 3"/>
          <p:cNvSpPr/>
          <p:nvPr/>
        </p:nvSpPr>
        <p:spPr>
          <a:xfrm>
            <a:off x="5398261" y="5342295"/>
            <a:ext cx="3174267" cy="1015663"/>
          </a:xfrm>
          <a:prstGeom prst="rect">
            <a:avLst/>
          </a:prstGeom>
        </p:spPr>
        <p:txBody>
          <a:bodyPr wrap="none">
            <a:spAutoFit/>
          </a:bodyPr>
          <a:lstStyle/>
          <a:p>
            <a:r>
              <a:rPr lang="en-AU" sz="2000" kern="0" dirty="0" smtClean="0">
                <a:solidFill>
                  <a:srgbClr val="000000"/>
                </a:solidFill>
                <a:ea typeface="ＭＳ Ｐゴシック" pitchFamily="-65" charset="-128"/>
              </a:rPr>
              <a:t>Source of ambiguity are </a:t>
            </a:r>
          </a:p>
          <a:p>
            <a:r>
              <a:rPr lang="en-AU" sz="2000" kern="0" dirty="0" smtClean="0">
                <a:solidFill>
                  <a:srgbClr val="000000"/>
                </a:solidFill>
                <a:ea typeface="ＭＳ Ｐゴシック" pitchFamily="-65" charset="-128"/>
              </a:rPr>
              <a:t>these two RHSs of &lt;</a:t>
            </a:r>
            <a:r>
              <a:rPr lang="en-AU" sz="2000" kern="0" dirty="0" err="1" smtClean="0">
                <a:solidFill>
                  <a:srgbClr val="000000"/>
                </a:solidFill>
                <a:ea typeface="ＭＳ Ｐゴシック" pitchFamily="-65" charset="-128"/>
              </a:rPr>
              <a:t>expr</a:t>
            </a:r>
            <a:r>
              <a:rPr lang="en-AU" sz="2000" kern="0" dirty="0" smtClean="0">
                <a:solidFill>
                  <a:srgbClr val="000000"/>
                </a:solidFill>
                <a:ea typeface="ＭＳ Ｐゴシック" pitchFamily="-65" charset="-128"/>
              </a:rPr>
              <a:t>&gt;</a:t>
            </a:r>
          </a:p>
          <a:p>
            <a:r>
              <a:rPr lang="en-AU" sz="2000" kern="0" dirty="0" smtClean="0">
                <a:solidFill>
                  <a:srgbClr val="000000"/>
                </a:solidFill>
                <a:ea typeface="ＭＳ Ｐゴシック" pitchFamily="-65" charset="-128"/>
              </a:rPr>
              <a:t>and their recursive nature</a:t>
            </a:r>
            <a:endParaRPr lang="en-AU" sz="1600" dirty="0"/>
          </a:p>
        </p:txBody>
      </p:sp>
      <p:cxnSp>
        <p:nvCxnSpPr>
          <p:cNvPr id="8" name="Straight Arrow Connector 7"/>
          <p:cNvCxnSpPr/>
          <p:nvPr/>
        </p:nvCxnSpPr>
        <p:spPr>
          <a:xfrm>
            <a:off x="4643438" y="5643578"/>
            <a:ext cx="642942" cy="1588"/>
          </a:xfrm>
          <a:prstGeom prst="straightConnector1">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a:off x="4643438" y="5999180"/>
            <a:ext cx="642942" cy="1588"/>
          </a:xfrm>
          <a:prstGeom prst="straightConnector1">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Parse Trees of an Ambiguous Grammar</a:t>
            </a:r>
            <a:endParaRPr lang="en-AU" dirty="0"/>
          </a:p>
        </p:txBody>
      </p:sp>
      <p:sp>
        <p:nvSpPr>
          <p:cNvPr id="3" name="Content Placeholder 2"/>
          <p:cNvSpPr>
            <a:spLocks noGrp="1"/>
          </p:cNvSpPr>
          <p:nvPr>
            <p:ph idx="1"/>
          </p:nvPr>
        </p:nvSpPr>
        <p:spPr>
          <a:xfrm>
            <a:off x="285720" y="1000109"/>
            <a:ext cx="8572560" cy="500066"/>
          </a:xfrm>
        </p:spPr>
        <p:txBody>
          <a:bodyPr/>
          <a:lstStyle/>
          <a:p>
            <a:r>
              <a:rPr lang="en-AU" dirty="0" smtClean="0"/>
              <a:t>Multiple parse trees are possible for:   </a:t>
            </a:r>
            <a:r>
              <a:rPr lang="en-AU" b="1" dirty="0" smtClean="0">
                <a:latin typeface="Courier New" pitchFamily="49" charset="0"/>
                <a:cs typeface="Courier New" pitchFamily="49" charset="0"/>
              </a:rPr>
              <a:t>A = B + C * A</a:t>
            </a:r>
          </a:p>
        </p:txBody>
      </p:sp>
      <p:sp>
        <p:nvSpPr>
          <p:cNvPr id="4" name="Rectangle 3"/>
          <p:cNvSpPr/>
          <p:nvPr/>
        </p:nvSpPr>
        <p:spPr>
          <a:xfrm>
            <a:off x="142844" y="5586257"/>
            <a:ext cx="5572164" cy="800219"/>
          </a:xfrm>
          <a:prstGeom prst="rect">
            <a:avLst/>
          </a:prstGeom>
        </p:spPr>
        <p:txBody>
          <a:bodyPr wrap="square">
            <a:spAutoFit/>
          </a:bodyPr>
          <a:lstStyle/>
          <a:p>
            <a:pPr lvl="0">
              <a:buClr>
                <a:srgbClr val="2D2D8A"/>
              </a:buClr>
              <a:buNone/>
            </a:pPr>
            <a:r>
              <a:rPr lang="en-AU" b="1" dirty="0" smtClean="0">
                <a:latin typeface="Courier New" pitchFamily="49" charset="0"/>
                <a:cs typeface="Courier New" pitchFamily="49" charset="0"/>
              </a:rPr>
              <a:t>&lt;assign&gt; </a:t>
            </a:r>
            <a:r>
              <a:rPr lang="en-AU" sz="1100" b="1" dirty="0" smtClean="0">
                <a:latin typeface="Impact" pitchFamily="34" charset="0"/>
                <a:cs typeface="Courier New" pitchFamily="49" charset="0"/>
              </a:rPr>
              <a:t>→</a:t>
            </a:r>
            <a:r>
              <a:rPr lang="en-AU" b="1" dirty="0" smtClean="0">
                <a:latin typeface="Courier New" pitchFamily="49" charset="0"/>
                <a:cs typeface="Courier New" pitchFamily="49" charset="0"/>
              </a:rPr>
              <a:t> &lt;id&gt; = &lt;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a:t>
            </a:r>
          </a:p>
          <a:p>
            <a:pPr lvl="0">
              <a:buClr>
                <a:srgbClr val="2D2D8A"/>
              </a:buClr>
              <a:buNone/>
            </a:pPr>
            <a:endParaRPr lang="en-AU" sz="1000" b="1" dirty="0" smtClean="0">
              <a:latin typeface="Courier New" pitchFamily="49" charset="0"/>
              <a:cs typeface="Courier New" pitchFamily="49" charset="0"/>
            </a:endParaRPr>
          </a:p>
          <a:p>
            <a:pPr lvl="0">
              <a:buClr>
                <a:srgbClr val="2D2D8A"/>
              </a:buClr>
              <a:buNone/>
            </a:pPr>
            <a:r>
              <a:rPr lang="en-AU" b="1" dirty="0" smtClean="0">
                <a:latin typeface="Courier New" pitchFamily="49" charset="0"/>
                <a:cs typeface="Courier New" pitchFamily="49" charset="0"/>
              </a:rPr>
              <a:t>&lt;id&gt;     </a:t>
            </a:r>
            <a:r>
              <a:rPr lang="en-AU" sz="1100" b="1" dirty="0" smtClean="0">
                <a:latin typeface="Impact" pitchFamily="34" charset="0"/>
                <a:cs typeface="Courier New" pitchFamily="49" charset="0"/>
              </a:rPr>
              <a:t>→</a:t>
            </a:r>
            <a:r>
              <a:rPr lang="en-AU" b="1" dirty="0" smtClean="0">
                <a:latin typeface="Courier New" pitchFamily="49" charset="0"/>
                <a:cs typeface="Courier New" pitchFamily="49" charset="0"/>
              </a:rPr>
              <a:t> A | B | C</a:t>
            </a:r>
          </a:p>
        </p:txBody>
      </p:sp>
      <p:sp>
        <p:nvSpPr>
          <p:cNvPr id="5" name="Rectangle 4"/>
          <p:cNvSpPr/>
          <p:nvPr/>
        </p:nvSpPr>
        <p:spPr>
          <a:xfrm>
            <a:off x="5072066" y="5586257"/>
            <a:ext cx="3929090" cy="1200329"/>
          </a:xfrm>
          <a:prstGeom prst="rect">
            <a:avLst/>
          </a:prstGeom>
        </p:spPr>
        <p:txBody>
          <a:bodyPr wrap="square">
            <a:spAutoFit/>
          </a:bodyPr>
          <a:lstStyle/>
          <a:p>
            <a:pPr>
              <a:buClr>
                <a:srgbClr val="2D2D8A"/>
              </a:buClr>
              <a:buNone/>
            </a:pPr>
            <a:r>
              <a:rPr lang="en-AU" b="1" dirty="0" smtClean="0">
                <a:latin typeface="Courier New" pitchFamily="49" charset="0"/>
                <a:cs typeface="Courier New" pitchFamily="49" charset="0"/>
              </a:rPr>
              <a:t>&lt;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   </a:t>
            </a:r>
            <a:r>
              <a:rPr lang="en-AU" sz="1100" b="1" dirty="0" smtClean="0">
                <a:latin typeface="Impact" pitchFamily="34" charset="0"/>
                <a:cs typeface="Courier New" pitchFamily="49" charset="0"/>
              </a:rPr>
              <a:t>→</a:t>
            </a:r>
            <a:r>
              <a:rPr lang="en-AU" b="1" dirty="0" smtClean="0">
                <a:latin typeface="Courier New" pitchFamily="49" charset="0"/>
                <a:cs typeface="Courier New" pitchFamily="49" charset="0"/>
              </a:rPr>
              <a:t> &lt;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 + &lt;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a:t>
            </a:r>
          </a:p>
          <a:p>
            <a:pPr>
              <a:buClr>
                <a:srgbClr val="2D2D8A"/>
              </a:buClr>
              <a:buNone/>
            </a:pPr>
            <a:r>
              <a:rPr lang="en-AU" b="1" dirty="0" smtClean="0">
                <a:latin typeface="Courier New" pitchFamily="49" charset="0"/>
                <a:cs typeface="Courier New" pitchFamily="49" charset="0"/>
              </a:rPr>
              <a:t>         | &lt;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 * &lt;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a:t>
            </a:r>
          </a:p>
          <a:p>
            <a:pPr lvl="0">
              <a:buClr>
                <a:srgbClr val="2D2D8A"/>
              </a:buClr>
              <a:buNone/>
            </a:pPr>
            <a:r>
              <a:rPr lang="en-AU" b="1" dirty="0" smtClean="0">
                <a:latin typeface="Courier New" pitchFamily="49" charset="0"/>
                <a:cs typeface="Courier New" pitchFamily="49" charset="0"/>
              </a:rPr>
              <a:t>         | ( &lt;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 )</a:t>
            </a:r>
          </a:p>
          <a:p>
            <a:pPr lvl="0">
              <a:buClr>
                <a:srgbClr val="2D2D8A"/>
              </a:buClr>
              <a:buNone/>
            </a:pPr>
            <a:r>
              <a:rPr lang="en-AU" b="1" dirty="0" smtClean="0">
                <a:latin typeface="Courier New" pitchFamily="49" charset="0"/>
                <a:cs typeface="Courier New" pitchFamily="49" charset="0"/>
              </a:rPr>
              <a:t>         | &lt;id&gt;</a:t>
            </a:r>
          </a:p>
        </p:txBody>
      </p:sp>
      <p:cxnSp>
        <p:nvCxnSpPr>
          <p:cNvPr id="6" name="Straight Connector 5"/>
          <p:cNvCxnSpPr/>
          <p:nvPr/>
        </p:nvCxnSpPr>
        <p:spPr>
          <a:xfrm rot="10800000" flipV="1">
            <a:off x="285720" y="5514818"/>
            <a:ext cx="8572560" cy="1"/>
          </a:xfrm>
          <a:prstGeom prst="line">
            <a:avLst/>
          </a:prstGeom>
          <a:ln w="19050">
            <a:solidFill>
              <a:schemeClr val="tx1"/>
            </a:solidFill>
            <a:prstDash val="sysDash"/>
          </a:ln>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905221" y="1428736"/>
            <a:ext cx="142539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&lt;assign&gt; </a:t>
            </a:r>
            <a:endParaRPr lang="en-AU" dirty="0"/>
          </a:p>
        </p:txBody>
      </p:sp>
      <p:sp>
        <p:nvSpPr>
          <p:cNvPr id="8" name="Rectangle 7"/>
          <p:cNvSpPr/>
          <p:nvPr/>
        </p:nvSpPr>
        <p:spPr>
          <a:xfrm>
            <a:off x="714348" y="2130974"/>
            <a:ext cx="1976823"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 =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a:t>
            </a:r>
            <a:endParaRPr lang="en-AU" dirty="0"/>
          </a:p>
        </p:txBody>
      </p:sp>
      <p:cxnSp>
        <p:nvCxnSpPr>
          <p:cNvPr id="9" name="Straight Connector 8"/>
          <p:cNvCxnSpPr/>
          <p:nvPr/>
        </p:nvCxnSpPr>
        <p:spPr>
          <a:xfrm rot="10800000" flipV="1">
            <a:off x="1048097" y="1773784"/>
            <a:ext cx="500068" cy="35719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a:off x="1548163" y="1785926"/>
            <a:ext cx="500066" cy="34504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rot="5400000" flipH="1" flipV="1">
            <a:off x="1367875" y="196621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rot="5400000" flipH="1" flipV="1">
            <a:off x="867809" y="2677928"/>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13" name="Rectangle 12"/>
          <p:cNvSpPr/>
          <p:nvPr/>
        </p:nvSpPr>
        <p:spPr>
          <a:xfrm>
            <a:off x="868449" y="2845354"/>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A</a:t>
            </a:r>
            <a:endParaRPr lang="en-AU" dirty="0">
              <a:solidFill>
                <a:schemeClr val="accent2"/>
              </a:solidFill>
            </a:endParaRPr>
          </a:p>
        </p:txBody>
      </p:sp>
      <p:sp>
        <p:nvSpPr>
          <p:cNvPr id="20" name="Rectangle 19"/>
          <p:cNvSpPr/>
          <p:nvPr/>
        </p:nvSpPr>
        <p:spPr>
          <a:xfrm>
            <a:off x="1285852" y="2857496"/>
            <a:ext cx="225254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 +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a:t>
            </a:r>
            <a:endParaRPr lang="en-AU" dirty="0"/>
          </a:p>
        </p:txBody>
      </p:sp>
      <p:cxnSp>
        <p:nvCxnSpPr>
          <p:cNvPr id="21" name="Straight Connector 20"/>
          <p:cNvCxnSpPr/>
          <p:nvPr/>
        </p:nvCxnSpPr>
        <p:spPr>
          <a:xfrm rot="10800000" flipV="1">
            <a:off x="1928794" y="2500306"/>
            <a:ext cx="500068" cy="35719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p:nvCxnSpPr>
        <p:spPr>
          <a:xfrm>
            <a:off x="2428860" y="2500306"/>
            <a:ext cx="500066" cy="34504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rot="5400000" flipH="1" flipV="1">
            <a:off x="2248572" y="268059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24" name="Rectangle 23"/>
          <p:cNvSpPr/>
          <p:nvPr/>
        </p:nvSpPr>
        <p:spPr>
          <a:xfrm>
            <a:off x="2000232" y="3643314"/>
            <a:ext cx="225254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 *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a:t>
            </a:r>
            <a:endParaRPr lang="en-AU" dirty="0"/>
          </a:p>
        </p:txBody>
      </p:sp>
      <p:cxnSp>
        <p:nvCxnSpPr>
          <p:cNvPr id="25" name="Straight Connector 24"/>
          <p:cNvCxnSpPr/>
          <p:nvPr/>
        </p:nvCxnSpPr>
        <p:spPr>
          <a:xfrm rot="10800000" flipV="1">
            <a:off x="2643174" y="3286124"/>
            <a:ext cx="500068" cy="35719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a:off x="3143240" y="3286124"/>
            <a:ext cx="500066" cy="34504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p:cNvCxnSpPr/>
          <p:nvPr/>
        </p:nvCxnSpPr>
        <p:spPr>
          <a:xfrm rot="5400000" flipH="1" flipV="1">
            <a:off x="2962952" y="3466412"/>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28" name="Rectangle 27"/>
          <p:cNvSpPr/>
          <p:nvPr/>
        </p:nvSpPr>
        <p:spPr>
          <a:xfrm>
            <a:off x="1285852" y="3631172"/>
            <a:ext cx="73609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a:t>
            </a:r>
            <a:endParaRPr lang="en-AU" dirty="0"/>
          </a:p>
        </p:txBody>
      </p:sp>
      <p:cxnSp>
        <p:nvCxnSpPr>
          <p:cNvPr id="29" name="Straight Connector 28"/>
          <p:cNvCxnSpPr/>
          <p:nvPr/>
        </p:nvCxnSpPr>
        <p:spPr>
          <a:xfrm rot="5400000" flipH="1" flipV="1">
            <a:off x="1462754" y="3466412"/>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a:xfrm rot="5400000" flipH="1" flipV="1">
            <a:off x="1462754" y="4180792"/>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31" name="Rectangle 30"/>
          <p:cNvSpPr/>
          <p:nvPr/>
        </p:nvSpPr>
        <p:spPr>
          <a:xfrm>
            <a:off x="1511391" y="4357694"/>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B</a:t>
            </a:r>
            <a:endParaRPr lang="en-AU" dirty="0">
              <a:solidFill>
                <a:schemeClr val="accent2"/>
              </a:solidFill>
            </a:endParaRPr>
          </a:p>
        </p:txBody>
      </p:sp>
      <p:sp>
        <p:nvSpPr>
          <p:cNvPr id="32" name="Rectangle 31"/>
          <p:cNvSpPr/>
          <p:nvPr/>
        </p:nvSpPr>
        <p:spPr>
          <a:xfrm>
            <a:off x="2134720" y="4345552"/>
            <a:ext cx="73609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a:t>
            </a:r>
            <a:endParaRPr lang="en-AU" dirty="0"/>
          </a:p>
        </p:txBody>
      </p:sp>
      <p:cxnSp>
        <p:nvCxnSpPr>
          <p:cNvPr id="33" name="Straight Connector 32"/>
          <p:cNvCxnSpPr/>
          <p:nvPr/>
        </p:nvCxnSpPr>
        <p:spPr>
          <a:xfrm rot="5400000" flipH="1" flipV="1">
            <a:off x="2320010" y="4180792"/>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rot="5400000" flipH="1" flipV="1">
            <a:off x="2320010" y="4895172"/>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35" name="Rectangle 34"/>
          <p:cNvSpPr/>
          <p:nvPr/>
        </p:nvSpPr>
        <p:spPr>
          <a:xfrm>
            <a:off x="2320650" y="5072074"/>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C</a:t>
            </a:r>
            <a:endParaRPr lang="en-AU" dirty="0">
              <a:solidFill>
                <a:schemeClr val="accent2"/>
              </a:solidFill>
            </a:endParaRPr>
          </a:p>
        </p:txBody>
      </p:sp>
      <p:sp>
        <p:nvSpPr>
          <p:cNvPr id="36" name="Rectangle 35"/>
          <p:cNvSpPr/>
          <p:nvPr/>
        </p:nvSpPr>
        <p:spPr>
          <a:xfrm>
            <a:off x="3335835" y="4345552"/>
            <a:ext cx="73609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a:t>
            </a:r>
            <a:endParaRPr lang="en-AU" dirty="0"/>
          </a:p>
        </p:txBody>
      </p:sp>
      <p:cxnSp>
        <p:nvCxnSpPr>
          <p:cNvPr id="37" name="Straight Connector 36"/>
          <p:cNvCxnSpPr/>
          <p:nvPr/>
        </p:nvCxnSpPr>
        <p:spPr>
          <a:xfrm rot="5400000" flipH="1" flipV="1">
            <a:off x="3534456" y="4180792"/>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a:xfrm rot="5400000" flipH="1" flipV="1">
            <a:off x="3521125" y="4895172"/>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39" name="Rectangle 38"/>
          <p:cNvSpPr/>
          <p:nvPr/>
        </p:nvSpPr>
        <p:spPr>
          <a:xfrm>
            <a:off x="3521765" y="5072074"/>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A</a:t>
            </a:r>
            <a:endParaRPr lang="en-AU" dirty="0">
              <a:solidFill>
                <a:schemeClr val="accent2"/>
              </a:solidFill>
            </a:endParaRPr>
          </a:p>
        </p:txBody>
      </p:sp>
      <p:sp>
        <p:nvSpPr>
          <p:cNvPr id="67" name="Rectangle 66"/>
          <p:cNvSpPr/>
          <p:nvPr/>
        </p:nvSpPr>
        <p:spPr>
          <a:xfrm>
            <a:off x="5538656" y="1428736"/>
            <a:ext cx="142539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&lt;assign&gt; </a:t>
            </a:r>
            <a:endParaRPr lang="en-AU" dirty="0"/>
          </a:p>
        </p:txBody>
      </p:sp>
      <p:sp>
        <p:nvSpPr>
          <p:cNvPr id="68" name="Rectangle 67"/>
          <p:cNvSpPr/>
          <p:nvPr/>
        </p:nvSpPr>
        <p:spPr>
          <a:xfrm>
            <a:off x="5347783" y="2130974"/>
            <a:ext cx="1976823"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 =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a:t>
            </a:r>
            <a:endParaRPr lang="en-AU" dirty="0"/>
          </a:p>
        </p:txBody>
      </p:sp>
      <p:cxnSp>
        <p:nvCxnSpPr>
          <p:cNvPr id="69" name="Straight Connector 68"/>
          <p:cNvCxnSpPr/>
          <p:nvPr/>
        </p:nvCxnSpPr>
        <p:spPr>
          <a:xfrm rot="10800000" flipV="1">
            <a:off x="5681532" y="1773784"/>
            <a:ext cx="500068" cy="35719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70" name="Straight Connector 69"/>
          <p:cNvCxnSpPr/>
          <p:nvPr/>
        </p:nvCxnSpPr>
        <p:spPr>
          <a:xfrm>
            <a:off x="6181598" y="1785926"/>
            <a:ext cx="500066" cy="34504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71" name="Straight Connector 70"/>
          <p:cNvCxnSpPr/>
          <p:nvPr/>
        </p:nvCxnSpPr>
        <p:spPr>
          <a:xfrm rot="5400000" flipH="1" flipV="1">
            <a:off x="6001310" y="196621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72" name="Straight Connector 71"/>
          <p:cNvCxnSpPr/>
          <p:nvPr/>
        </p:nvCxnSpPr>
        <p:spPr>
          <a:xfrm rot="5400000" flipH="1" flipV="1">
            <a:off x="5467768" y="2692737"/>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73" name="Rectangle 72"/>
          <p:cNvSpPr/>
          <p:nvPr/>
        </p:nvSpPr>
        <p:spPr>
          <a:xfrm>
            <a:off x="5467218" y="2845354"/>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A</a:t>
            </a:r>
            <a:endParaRPr lang="en-AU" dirty="0">
              <a:solidFill>
                <a:schemeClr val="accent2"/>
              </a:solidFill>
            </a:endParaRPr>
          </a:p>
        </p:txBody>
      </p:sp>
      <p:sp>
        <p:nvSpPr>
          <p:cNvPr id="74" name="Rectangle 73"/>
          <p:cNvSpPr/>
          <p:nvPr/>
        </p:nvSpPr>
        <p:spPr>
          <a:xfrm>
            <a:off x="5895846" y="2857496"/>
            <a:ext cx="225254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 *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a:t>
            </a:r>
            <a:endParaRPr lang="en-AU" dirty="0"/>
          </a:p>
        </p:txBody>
      </p:sp>
      <p:cxnSp>
        <p:nvCxnSpPr>
          <p:cNvPr id="75" name="Straight Connector 74"/>
          <p:cNvCxnSpPr/>
          <p:nvPr/>
        </p:nvCxnSpPr>
        <p:spPr>
          <a:xfrm rot="10800000" flipV="1">
            <a:off x="6538788" y="2500306"/>
            <a:ext cx="500068" cy="35719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76" name="Straight Connector 75"/>
          <p:cNvCxnSpPr/>
          <p:nvPr/>
        </p:nvCxnSpPr>
        <p:spPr>
          <a:xfrm>
            <a:off x="7038854" y="2500306"/>
            <a:ext cx="500066" cy="34504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77" name="Straight Connector 76"/>
          <p:cNvCxnSpPr/>
          <p:nvPr/>
        </p:nvCxnSpPr>
        <p:spPr>
          <a:xfrm rot="5400000" flipH="1" flipV="1">
            <a:off x="6858566" y="268059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78" name="Rectangle 77"/>
          <p:cNvSpPr/>
          <p:nvPr/>
        </p:nvSpPr>
        <p:spPr>
          <a:xfrm>
            <a:off x="7445763" y="3631172"/>
            <a:ext cx="73609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a:t>
            </a:r>
            <a:endParaRPr lang="en-AU" dirty="0"/>
          </a:p>
        </p:txBody>
      </p:sp>
      <p:cxnSp>
        <p:nvCxnSpPr>
          <p:cNvPr id="79" name="Straight Connector 78"/>
          <p:cNvCxnSpPr/>
          <p:nvPr/>
        </p:nvCxnSpPr>
        <p:spPr>
          <a:xfrm rot="5400000" flipH="1" flipV="1">
            <a:off x="7644384" y="3466412"/>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80" name="Straight Connector 79"/>
          <p:cNvCxnSpPr/>
          <p:nvPr/>
        </p:nvCxnSpPr>
        <p:spPr>
          <a:xfrm rot="5400000" flipH="1" flipV="1">
            <a:off x="7631053" y="4180792"/>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81" name="Rectangle 80"/>
          <p:cNvSpPr/>
          <p:nvPr/>
        </p:nvSpPr>
        <p:spPr>
          <a:xfrm>
            <a:off x="7631693" y="4357694"/>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A</a:t>
            </a:r>
            <a:endParaRPr lang="en-AU" dirty="0">
              <a:solidFill>
                <a:schemeClr val="accent2"/>
              </a:solidFill>
            </a:endParaRPr>
          </a:p>
        </p:txBody>
      </p:sp>
      <p:sp>
        <p:nvSpPr>
          <p:cNvPr id="82" name="Rectangle 81"/>
          <p:cNvSpPr/>
          <p:nvPr/>
        </p:nvSpPr>
        <p:spPr>
          <a:xfrm>
            <a:off x="5143504" y="3627785"/>
            <a:ext cx="225254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 +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a:t>
            </a:r>
            <a:endParaRPr lang="en-AU" dirty="0"/>
          </a:p>
        </p:txBody>
      </p:sp>
      <p:cxnSp>
        <p:nvCxnSpPr>
          <p:cNvPr id="83" name="Straight Connector 82"/>
          <p:cNvCxnSpPr/>
          <p:nvPr/>
        </p:nvCxnSpPr>
        <p:spPr>
          <a:xfrm rot="10800000" flipV="1">
            <a:off x="5786446" y="3270595"/>
            <a:ext cx="500068" cy="35719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84" name="Straight Connector 83"/>
          <p:cNvCxnSpPr/>
          <p:nvPr/>
        </p:nvCxnSpPr>
        <p:spPr>
          <a:xfrm>
            <a:off x="6286512" y="3270595"/>
            <a:ext cx="500066" cy="34504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85" name="Rectangle 84"/>
          <p:cNvSpPr/>
          <p:nvPr/>
        </p:nvSpPr>
        <p:spPr>
          <a:xfrm>
            <a:off x="5324342" y="4342165"/>
            <a:ext cx="73609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a:t>
            </a:r>
            <a:endParaRPr lang="en-AU" dirty="0"/>
          </a:p>
        </p:txBody>
      </p:sp>
      <p:cxnSp>
        <p:nvCxnSpPr>
          <p:cNvPr id="86" name="Straight Connector 85"/>
          <p:cNvCxnSpPr/>
          <p:nvPr/>
        </p:nvCxnSpPr>
        <p:spPr>
          <a:xfrm rot="5400000" flipH="1" flipV="1">
            <a:off x="5501244" y="4177405"/>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87" name="Straight Connector 86"/>
          <p:cNvCxnSpPr/>
          <p:nvPr/>
        </p:nvCxnSpPr>
        <p:spPr>
          <a:xfrm rot="5400000" flipH="1" flipV="1">
            <a:off x="5501244" y="4891785"/>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88" name="Rectangle 87"/>
          <p:cNvSpPr/>
          <p:nvPr/>
        </p:nvSpPr>
        <p:spPr>
          <a:xfrm>
            <a:off x="5501884" y="5059932"/>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B</a:t>
            </a:r>
            <a:endParaRPr lang="en-AU" dirty="0">
              <a:solidFill>
                <a:schemeClr val="accent2"/>
              </a:solidFill>
            </a:endParaRPr>
          </a:p>
        </p:txBody>
      </p:sp>
      <p:sp>
        <p:nvSpPr>
          <p:cNvPr id="89" name="Rectangle 88"/>
          <p:cNvSpPr/>
          <p:nvPr/>
        </p:nvSpPr>
        <p:spPr>
          <a:xfrm>
            <a:off x="6673276" y="4345553"/>
            <a:ext cx="73609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a:t>
            </a:r>
            <a:endParaRPr lang="en-AU" dirty="0"/>
          </a:p>
        </p:txBody>
      </p:sp>
      <p:cxnSp>
        <p:nvCxnSpPr>
          <p:cNvPr id="90" name="Straight Connector 89"/>
          <p:cNvCxnSpPr/>
          <p:nvPr/>
        </p:nvCxnSpPr>
        <p:spPr>
          <a:xfrm rot="5400000" flipH="1" flipV="1">
            <a:off x="6858566" y="4180793"/>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91" name="Straight Connector 90"/>
          <p:cNvCxnSpPr/>
          <p:nvPr/>
        </p:nvCxnSpPr>
        <p:spPr>
          <a:xfrm rot="5400000" flipH="1" flipV="1">
            <a:off x="6858566" y="4895173"/>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92" name="Rectangle 91"/>
          <p:cNvSpPr/>
          <p:nvPr/>
        </p:nvSpPr>
        <p:spPr>
          <a:xfrm>
            <a:off x="6859206" y="5059932"/>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C</a:t>
            </a:r>
            <a:endParaRPr lang="en-AU"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9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8"/>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8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20" grpId="0"/>
      <p:bldP spid="24" grpId="0"/>
      <p:bldP spid="28" grpId="0"/>
      <p:bldP spid="31" grpId="0"/>
      <p:bldP spid="32" grpId="0"/>
      <p:bldP spid="35" grpId="0"/>
      <p:bldP spid="36" grpId="0"/>
      <p:bldP spid="39" grpId="0"/>
      <p:bldP spid="67" grpId="0"/>
      <p:bldP spid="68" grpId="0"/>
      <p:bldP spid="73" grpId="0"/>
      <p:bldP spid="74" grpId="0"/>
      <p:bldP spid="78" grpId="0"/>
      <p:bldP spid="81" grpId="0"/>
      <p:bldP spid="82" grpId="0"/>
      <p:bldP spid="85" grpId="0"/>
      <p:bldP spid="88" grpId="0"/>
      <p:bldP spid="89" grpId="0"/>
      <p:bldP spid="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Resolving Ambiguity and Operator Precedence</a:t>
            </a:r>
            <a:endParaRPr lang="en-AU" dirty="0"/>
          </a:p>
        </p:txBody>
      </p:sp>
      <p:sp>
        <p:nvSpPr>
          <p:cNvPr id="3" name="Content Placeholder 2"/>
          <p:cNvSpPr>
            <a:spLocks noGrp="1"/>
          </p:cNvSpPr>
          <p:nvPr>
            <p:ph idx="1"/>
          </p:nvPr>
        </p:nvSpPr>
        <p:spPr/>
        <p:txBody>
          <a:bodyPr/>
          <a:lstStyle/>
          <a:p>
            <a:r>
              <a:rPr lang="en-AU" dirty="0" smtClean="0"/>
              <a:t>The order of precedence for operators can be determined via the parse tree</a:t>
            </a:r>
          </a:p>
          <a:p>
            <a:pPr lvl="1"/>
            <a:r>
              <a:rPr lang="en-AU" dirty="0" smtClean="0"/>
              <a:t>The lower an operator appears in the tree, the higher precedence it has (since it must be evaluated first)</a:t>
            </a:r>
          </a:p>
          <a:p>
            <a:pPr lvl="4"/>
            <a:endParaRPr lang="en-AU" dirty="0" smtClean="0"/>
          </a:p>
          <a:p>
            <a:r>
              <a:rPr lang="en-AU" dirty="0" smtClean="0"/>
              <a:t>A badly written and/or ambiguous grammar will not enforce operator precedence – see previous slide</a:t>
            </a:r>
          </a:p>
          <a:p>
            <a:pPr lvl="1"/>
            <a:r>
              <a:rPr lang="en-AU" dirty="0" smtClean="0"/>
              <a:t>By using a few more rules, grammars can be written so that operator precedence is enforced (and it is unambiguous)</a:t>
            </a:r>
          </a:p>
          <a:p>
            <a:pPr lvl="4"/>
            <a:endParaRPr lang="en-AU" dirty="0" smtClean="0"/>
          </a:p>
          <a:p>
            <a:r>
              <a:rPr lang="en-AU" dirty="0" smtClean="0"/>
              <a:t>This is achieved by creating rules that establish a clear hierarchy of operators, ensuring that certain operators must appear above others in resulting parse trees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Resolving Ambiguity and Operator Precedence</a:t>
            </a:r>
            <a:endParaRPr lang="en-AU" dirty="0"/>
          </a:p>
        </p:txBody>
      </p:sp>
      <p:sp>
        <p:nvSpPr>
          <p:cNvPr id="3" name="Content Placeholder 2"/>
          <p:cNvSpPr>
            <a:spLocks noGrp="1"/>
          </p:cNvSpPr>
          <p:nvPr>
            <p:ph idx="1"/>
          </p:nvPr>
        </p:nvSpPr>
        <p:spPr/>
        <p:txBody>
          <a:bodyPr/>
          <a:lstStyle/>
          <a:p>
            <a:r>
              <a:rPr lang="en-AU" dirty="0" smtClean="0"/>
              <a:t>This grammar is functionally equivalent to the previous one, but not ambiguous and it enforces operator precedence:</a:t>
            </a:r>
          </a:p>
          <a:p>
            <a:pPr lvl="4"/>
            <a:endParaRPr lang="en-AU" dirty="0" smtClean="0"/>
          </a:p>
          <a:p>
            <a:pPr lvl="0">
              <a:buClr>
                <a:srgbClr val="2D2D8A"/>
              </a:buClr>
              <a:buNone/>
            </a:pPr>
            <a:r>
              <a:rPr lang="en-AU" sz="1800" b="1" dirty="0" smtClean="0">
                <a:solidFill>
                  <a:srgbClr val="333399"/>
                </a:solidFill>
                <a:latin typeface="Courier New" pitchFamily="49" charset="0"/>
                <a:cs typeface="Courier New" pitchFamily="49" charset="0"/>
              </a:rPr>
              <a:t>	&lt;assign&gt;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&lt;id&gt;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a:t>
            </a:r>
          </a:p>
          <a:p>
            <a:pPr lvl="0">
              <a:buClr>
                <a:srgbClr val="2D2D8A"/>
              </a:buClr>
              <a:buNone/>
            </a:pPr>
            <a:endParaRPr lang="en-AU" sz="1600" b="1" dirty="0" smtClean="0">
              <a:solidFill>
                <a:srgbClr val="333399"/>
              </a:solidFill>
              <a:latin typeface="Courier New" pitchFamily="49" charset="0"/>
              <a:cs typeface="Courier New" pitchFamily="49" charset="0"/>
            </a:endParaRPr>
          </a:p>
          <a:p>
            <a:pPr lvl="0">
              <a:buClr>
                <a:srgbClr val="2D2D8A"/>
              </a:buClr>
              <a:buNone/>
            </a:pPr>
            <a:r>
              <a:rPr lang="en-AU" sz="1800" b="1" dirty="0" smtClean="0">
                <a:solidFill>
                  <a:srgbClr val="333399"/>
                </a:solidFill>
                <a:latin typeface="Courier New" pitchFamily="49" charset="0"/>
                <a:cs typeface="Courier New" pitchFamily="49" charset="0"/>
              </a:rPr>
              <a:t>	&lt;id&gt;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A | B | C</a:t>
            </a:r>
          </a:p>
          <a:p>
            <a:pPr lvl="0">
              <a:buClr>
                <a:srgbClr val="2D2D8A"/>
              </a:buClr>
              <a:buNone/>
            </a:pPr>
            <a:endParaRPr lang="en-AU" sz="1600" b="1" dirty="0" smtClean="0">
              <a:solidFill>
                <a:srgbClr val="333399"/>
              </a:solidFill>
              <a:latin typeface="Courier New" pitchFamily="49" charset="0"/>
              <a:cs typeface="Courier New" pitchFamily="49" charset="0"/>
            </a:endParaRPr>
          </a:p>
          <a:p>
            <a:pPr>
              <a:buClr>
                <a:srgbClr val="2D2D8A"/>
              </a:buClr>
              <a:buNone/>
            </a:pP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expr</a:t>
            </a:r>
            <a:r>
              <a:rPr lang="en-AU" sz="1800" b="1" dirty="0" smtClean="0">
                <a:solidFill>
                  <a:schemeClr val="accent2"/>
                </a:solidFill>
                <a:latin typeface="Courier New" pitchFamily="49" charset="0"/>
                <a:cs typeface="Courier New" pitchFamily="49" charset="0"/>
              </a:rPr>
              <a:t>&gt;   </a:t>
            </a:r>
            <a:r>
              <a:rPr lang="en-AU" sz="1600" b="1" dirty="0" smtClean="0">
                <a:solidFill>
                  <a:schemeClr val="accent2"/>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expr</a:t>
            </a:r>
            <a:r>
              <a:rPr lang="en-AU" sz="1800" b="1" dirty="0" smtClean="0">
                <a:solidFill>
                  <a:schemeClr val="accent2"/>
                </a:solidFill>
                <a:latin typeface="Courier New" pitchFamily="49" charset="0"/>
                <a:cs typeface="Courier New" pitchFamily="49" charset="0"/>
              </a:rPr>
              <a:t>&gt; + &lt;term&gt;</a:t>
            </a:r>
          </a:p>
          <a:p>
            <a:pPr>
              <a:buClr>
                <a:srgbClr val="2D2D8A"/>
              </a:buClr>
              <a:buNone/>
            </a:pPr>
            <a:r>
              <a:rPr lang="en-AU" sz="1800" b="1" dirty="0" smtClean="0">
                <a:solidFill>
                  <a:schemeClr val="accent2"/>
                </a:solidFill>
                <a:latin typeface="Courier New" pitchFamily="49" charset="0"/>
                <a:cs typeface="Courier New" pitchFamily="49" charset="0"/>
              </a:rPr>
              <a:t>            | &lt;term&gt;</a:t>
            </a:r>
          </a:p>
          <a:p>
            <a:pPr>
              <a:buClr>
                <a:srgbClr val="2D2D8A"/>
              </a:buClr>
              <a:buNone/>
            </a:pPr>
            <a:endParaRPr lang="en-AU" sz="1600" b="1" dirty="0" smtClean="0">
              <a:solidFill>
                <a:schemeClr val="accent2"/>
              </a:solidFill>
              <a:latin typeface="Courier New" pitchFamily="49" charset="0"/>
              <a:cs typeface="Courier New" pitchFamily="49" charset="0"/>
            </a:endParaRPr>
          </a:p>
          <a:p>
            <a:pPr>
              <a:buClr>
                <a:srgbClr val="2D2D8A"/>
              </a:buClr>
              <a:buNone/>
            </a:pPr>
            <a:r>
              <a:rPr lang="en-AU" sz="1800" b="1" dirty="0" smtClean="0">
                <a:solidFill>
                  <a:schemeClr val="accent2"/>
                </a:solidFill>
                <a:latin typeface="Courier New" pitchFamily="49" charset="0"/>
                <a:cs typeface="Courier New" pitchFamily="49" charset="0"/>
              </a:rPr>
              <a:t>	&lt;term&gt;   </a:t>
            </a:r>
            <a:r>
              <a:rPr lang="en-AU" sz="1600" b="1" dirty="0" smtClean="0">
                <a:solidFill>
                  <a:schemeClr val="accent2"/>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&lt;term&gt; * &lt;factor&gt;</a:t>
            </a:r>
          </a:p>
          <a:p>
            <a:pPr lvl="0">
              <a:buClr>
                <a:srgbClr val="2D2D8A"/>
              </a:buClr>
              <a:buNone/>
            </a:pPr>
            <a:r>
              <a:rPr lang="en-AU" sz="1800" b="1" dirty="0" smtClean="0">
                <a:solidFill>
                  <a:schemeClr val="accent2"/>
                </a:solidFill>
                <a:latin typeface="Courier New" pitchFamily="49" charset="0"/>
                <a:cs typeface="Courier New" pitchFamily="49" charset="0"/>
              </a:rPr>
              <a:t>            | &lt;factor&gt;</a:t>
            </a:r>
          </a:p>
          <a:p>
            <a:pPr lvl="0">
              <a:buClr>
                <a:srgbClr val="2D2D8A"/>
              </a:buClr>
              <a:buNone/>
            </a:pPr>
            <a:endParaRPr lang="en-AU" sz="1600" b="1" dirty="0" smtClean="0">
              <a:solidFill>
                <a:schemeClr val="accent2"/>
              </a:solidFill>
              <a:latin typeface="Courier New" pitchFamily="49" charset="0"/>
              <a:cs typeface="Courier New" pitchFamily="49" charset="0"/>
            </a:endParaRPr>
          </a:p>
          <a:p>
            <a:pPr lvl="0">
              <a:buClr>
                <a:srgbClr val="2D2D8A"/>
              </a:buClr>
              <a:buNone/>
            </a:pPr>
            <a:r>
              <a:rPr lang="en-AU" sz="1800" b="1" dirty="0" smtClean="0">
                <a:solidFill>
                  <a:schemeClr val="accent2"/>
                </a:solidFill>
                <a:latin typeface="Courier New" pitchFamily="49" charset="0"/>
                <a:cs typeface="Courier New" pitchFamily="49" charset="0"/>
              </a:rPr>
              <a:t>	&lt;factor&gt; </a:t>
            </a:r>
            <a:r>
              <a:rPr lang="en-AU" sz="1600" b="1" dirty="0" smtClean="0">
                <a:solidFill>
                  <a:schemeClr val="accent2"/>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 &lt;</a:t>
            </a:r>
            <a:r>
              <a:rPr lang="en-AU" sz="1800" b="1" dirty="0" err="1" smtClean="0">
                <a:solidFill>
                  <a:schemeClr val="accent2"/>
                </a:solidFill>
                <a:latin typeface="Courier New" pitchFamily="49" charset="0"/>
                <a:cs typeface="Courier New" pitchFamily="49" charset="0"/>
              </a:rPr>
              <a:t>expr</a:t>
            </a:r>
            <a:r>
              <a:rPr lang="en-AU" sz="1800" b="1" dirty="0" smtClean="0">
                <a:solidFill>
                  <a:schemeClr val="accent2"/>
                </a:solidFill>
                <a:latin typeface="Courier New" pitchFamily="49" charset="0"/>
                <a:cs typeface="Courier New" pitchFamily="49" charset="0"/>
              </a:rPr>
              <a:t>&gt; )</a:t>
            </a:r>
          </a:p>
          <a:p>
            <a:pPr lvl="0">
              <a:buClr>
                <a:srgbClr val="2D2D8A"/>
              </a:buClr>
              <a:buNone/>
            </a:pPr>
            <a:r>
              <a:rPr lang="en-AU" sz="1800" b="1" dirty="0" smtClean="0">
                <a:solidFill>
                  <a:schemeClr val="accent2"/>
                </a:solidFill>
                <a:latin typeface="Courier New" pitchFamily="49" charset="0"/>
                <a:cs typeface="Courier New" pitchFamily="49" charset="0"/>
              </a:rPr>
              <a:t>            | &lt;id&gt;</a:t>
            </a:r>
          </a:p>
        </p:txBody>
      </p:sp>
      <p:cxnSp>
        <p:nvCxnSpPr>
          <p:cNvPr id="5" name="Straight Arrow Connector 4"/>
          <p:cNvCxnSpPr/>
          <p:nvPr/>
        </p:nvCxnSpPr>
        <p:spPr>
          <a:xfrm rot="10800000" flipV="1">
            <a:off x="1571604" y="4000504"/>
            <a:ext cx="714380" cy="357190"/>
          </a:xfrm>
          <a:prstGeom prst="straightConnector1">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rot="10800000" flipV="1">
            <a:off x="1571604" y="4929198"/>
            <a:ext cx="714380" cy="357190"/>
          </a:xfrm>
          <a:prstGeom prst="straightConnector1">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sp>
        <p:nvSpPr>
          <p:cNvPr id="13" name="Rectangle 12"/>
          <p:cNvSpPr/>
          <p:nvPr/>
        </p:nvSpPr>
        <p:spPr>
          <a:xfrm>
            <a:off x="5717121" y="3357562"/>
            <a:ext cx="2212465" cy="707886"/>
          </a:xfrm>
          <a:prstGeom prst="rect">
            <a:avLst/>
          </a:prstGeom>
        </p:spPr>
        <p:txBody>
          <a:bodyPr wrap="none">
            <a:spAutoFit/>
          </a:bodyPr>
          <a:lstStyle/>
          <a:p>
            <a:r>
              <a:rPr lang="en-AU" sz="2000" b="1" kern="0" dirty="0" smtClean="0">
                <a:solidFill>
                  <a:srgbClr val="000000"/>
                </a:solidFill>
                <a:ea typeface="ＭＳ Ｐゴシック" pitchFamily="-65" charset="-128"/>
              </a:rPr>
              <a:t>&lt;</a:t>
            </a:r>
            <a:r>
              <a:rPr lang="en-AU" sz="2000" b="1" kern="0" dirty="0" err="1" smtClean="0">
                <a:solidFill>
                  <a:srgbClr val="000000"/>
                </a:solidFill>
                <a:ea typeface="ＭＳ Ｐゴシック" pitchFamily="-65" charset="-128"/>
              </a:rPr>
              <a:t>expr</a:t>
            </a:r>
            <a:r>
              <a:rPr lang="en-AU" sz="2000" b="1" kern="0" dirty="0" smtClean="0">
                <a:solidFill>
                  <a:srgbClr val="000000"/>
                </a:solidFill>
                <a:ea typeface="ＭＳ Ｐゴシック" pitchFamily="-65" charset="-128"/>
              </a:rPr>
              <a:t>&gt; </a:t>
            </a:r>
            <a:r>
              <a:rPr lang="en-AU" sz="2000" kern="0" dirty="0" smtClean="0">
                <a:solidFill>
                  <a:srgbClr val="000000"/>
                </a:solidFill>
                <a:ea typeface="ＭＳ Ｐゴシック" pitchFamily="-65" charset="-128"/>
              </a:rPr>
              <a:t>is either </a:t>
            </a:r>
            <a:r>
              <a:rPr lang="en-AU" sz="2000" b="1" kern="0" dirty="0" smtClean="0">
                <a:solidFill>
                  <a:srgbClr val="000000"/>
                </a:solidFill>
                <a:ea typeface="ＭＳ Ｐゴシック" pitchFamily="-65" charset="-128"/>
              </a:rPr>
              <a:t>+</a:t>
            </a:r>
          </a:p>
          <a:p>
            <a:r>
              <a:rPr lang="en-AU" sz="2000" kern="0" dirty="0" smtClean="0">
                <a:solidFill>
                  <a:srgbClr val="000000"/>
                </a:solidFill>
                <a:ea typeface="ＭＳ Ｐゴシック" pitchFamily="-65" charset="-128"/>
              </a:rPr>
              <a:t>or </a:t>
            </a:r>
            <a:r>
              <a:rPr lang="en-AU" sz="2000" b="1" kern="0" dirty="0" smtClean="0">
                <a:solidFill>
                  <a:srgbClr val="000000"/>
                </a:solidFill>
                <a:ea typeface="ＭＳ Ｐゴシック" pitchFamily="-65" charset="-128"/>
              </a:rPr>
              <a:t>&lt;term&gt;</a:t>
            </a:r>
            <a:endParaRPr lang="en-AU" sz="1600" b="1" dirty="0"/>
          </a:p>
        </p:txBody>
      </p:sp>
      <p:cxnSp>
        <p:nvCxnSpPr>
          <p:cNvPr id="14" name="Straight Arrow Connector 13"/>
          <p:cNvCxnSpPr/>
          <p:nvPr/>
        </p:nvCxnSpPr>
        <p:spPr>
          <a:xfrm>
            <a:off x="5002741" y="3714752"/>
            <a:ext cx="714380" cy="1588"/>
          </a:xfrm>
          <a:prstGeom prst="straightConnector1">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5715008" y="4292750"/>
            <a:ext cx="2225289" cy="707886"/>
          </a:xfrm>
          <a:prstGeom prst="rect">
            <a:avLst/>
          </a:prstGeom>
        </p:spPr>
        <p:txBody>
          <a:bodyPr wrap="none">
            <a:spAutoFit/>
          </a:bodyPr>
          <a:lstStyle/>
          <a:p>
            <a:r>
              <a:rPr lang="en-AU" sz="2000" b="1" kern="0" dirty="0" smtClean="0">
                <a:solidFill>
                  <a:srgbClr val="000000"/>
                </a:solidFill>
                <a:ea typeface="ＭＳ Ｐゴシック" pitchFamily="-65" charset="-128"/>
              </a:rPr>
              <a:t>&lt;term&gt; </a:t>
            </a:r>
            <a:r>
              <a:rPr lang="en-AU" sz="2000" kern="0" dirty="0" smtClean="0">
                <a:solidFill>
                  <a:srgbClr val="000000"/>
                </a:solidFill>
                <a:ea typeface="ＭＳ Ｐゴシック" pitchFamily="-65" charset="-128"/>
              </a:rPr>
              <a:t>is either </a:t>
            </a:r>
            <a:r>
              <a:rPr lang="en-AU" sz="2000" b="1" kern="0" dirty="0" smtClean="0">
                <a:solidFill>
                  <a:srgbClr val="000000"/>
                </a:solidFill>
                <a:ea typeface="ＭＳ Ｐゴシック" pitchFamily="-65" charset="-128"/>
              </a:rPr>
              <a:t>*</a:t>
            </a:r>
          </a:p>
          <a:p>
            <a:r>
              <a:rPr lang="en-AU" sz="2000" kern="0" dirty="0" smtClean="0">
                <a:solidFill>
                  <a:srgbClr val="000000"/>
                </a:solidFill>
                <a:ea typeface="ＭＳ Ｐゴシック" pitchFamily="-65" charset="-128"/>
              </a:rPr>
              <a:t>or </a:t>
            </a:r>
            <a:r>
              <a:rPr lang="en-AU" sz="2000" b="1" kern="0" dirty="0" smtClean="0">
                <a:solidFill>
                  <a:srgbClr val="000000"/>
                </a:solidFill>
                <a:ea typeface="ＭＳ Ｐゴシック" pitchFamily="-65" charset="-128"/>
              </a:rPr>
              <a:t>&lt;factor&gt;</a:t>
            </a:r>
            <a:endParaRPr lang="en-AU" sz="1600" b="1" dirty="0"/>
          </a:p>
        </p:txBody>
      </p:sp>
      <p:cxnSp>
        <p:nvCxnSpPr>
          <p:cNvPr id="17" name="Straight Arrow Connector 16"/>
          <p:cNvCxnSpPr/>
          <p:nvPr/>
        </p:nvCxnSpPr>
        <p:spPr>
          <a:xfrm>
            <a:off x="5000628" y="4649940"/>
            <a:ext cx="714380" cy="1588"/>
          </a:xfrm>
          <a:prstGeom prst="straightConnector1">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cxnSp>
      <p:sp>
        <p:nvSpPr>
          <p:cNvPr id="18" name="Rectangle 17"/>
          <p:cNvSpPr/>
          <p:nvPr/>
        </p:nvSpPr>
        <p:spPr>
          <a:xfrm>
            <a:off x="5715008" y="5150006"/>
            <a:ext cx="2382383" cy="707886"/>
          </a:xfrm>
          <a:prstGeom prst="rect">
            <a:avLst/>
          </a:prstGeom>
        </p:spPr>
        <p:txBody>
          <a:bodyPr wrap="none">
            <a:spAutoFit/>
          </a:bodyPr>
          <a:lstStyle/>
          <a:p>
            <a:r>
              <a:rPr lang="en-AU" sz="2000" b="1" kern="0" dirty="0" smtClean="0">
                <a:solidFill>
                  <a:srgbClr val="000000"/>
                </a:solidFill>
                <a:ea typeface="ＭＳ Ｐゴシック" pitchFamily="-65" charset="-128"/>
              </a:rPr>
              <a:t>&lt;factor&gt; </a:t>
            </a:r>
            <a:r>
              <a:rPr lang="en-AU" sz="2000" kern="0" dirty="0" smtClean="0">
                <a:solidFill>
                  <a:srgbClr val="000000"/>
                </a:solidFill>
                <a:ea typeface="ＭＳ Ｐゴシック" pitchFamily="-65" charset="-128"/>
              </a:rPr>
              <a:t>is either </a:t>
            </a:r>
            <a:r>
              <a:rPr lang="en-AU" sz="2000" b="1" kern="0" dirty="0" smtClean="0">
                <a:solidFill>
                  <a:srgbClr val="000000"/>
                </a:solidFill>
                <a:ea typeface="ＭＳ Ｐゴシック" pitchFamily="-65" charset="-128"/>
              </a:rPr>
              <a:t>()</a:t>
            </a:r>
          </a:p>
          <a:p>
            <a:r>
              <a:rPr lang="en-AU" sz="2000" kern="0" dirty="0" smtClean="0">
                <a:solidFill>
                  <a:srgbClr val="000000"/>
                </a:solidFill>
                <a:ea typeface="ＭＳ Ｐゴシック" pitchFamily="-65" charset="-128"/>
              </a:rPr>
              <a:t>or </a:t>
            </a:r>
            <a:r>
              <a:rPr lang="en-AU" sz="2000" b="1" kern="0" dirty="0" smtClean="0">
                <a:solidFill>
                  <a:srgbClr val="000000"/>
                </a:solidFill>
                <a:ea typeface="ＭＳ Ｐゴシック" pitchFamily="-65" charset="-128"/>
              </a:rPr>
              <a:t>&lt;id&gt;</a:t>
            </a:r>
            <a:endParaRPr lang="en-AU" sz="1600" b="1" dirty="0"/>
          </a:p>
        </p:txBody>
      </p:sp>
      <p:cxnSp>
        <p:nvCxnSpPr>
          <p:cNvPr id="19" name="Straight Arrow Connector 18"/>
          <p:cNvCxnSpPr/>
          <p:nvPr/>
        </p:nvCxnSpPr>
        <p:spPr>
          <a:xfrm>
            <a:off x="5000628" y="5507196"/>
            <a:ext cx="714380" cy="1588"/>
          </a:xfrm>
          <a:prstGeom prst="straightConnector1">
            <a:avLst/>
          </a:prstGeom>
          <a:ln w="19050">
            <a:solidFill>
              <a:schemeClr val="tx1"/>
            </a:solidFill>
            <a:headEnd type="triangle" w="lg" len="med"/>
            <a:tailEnd w="lg" len="med"/>
          </a:ln>
        </p:spPr>
        <p:style>
          <a:lnRef idx="1">
            <a:schemeClr val="accent6"/>
          </a:lnRef>
          <a:fillRef idx="0">
            <a:schemeClr val="accent6"/>
          </a:fillRef>
          <a:effectRef idx="0">
            <a:schemeClr val="accent6"/>
          </a:effectRef>
          <a:fontRef idx="minor">
            <a:schemeClr val="tx1"/>
          </a:fontRef>
        </p:style>
      </p:cxnSp>
      <p:sp>
        <p:nvSpPr>
          <p:cNvPr id="20" name="Rectangle 19"/>
          <p:cNvSpPr/>
          <p:nvPr/>
        </p:nvSpPr>
        <p:spPr>
          <a:xfrm>
            <a:off x="4998834" y="6000768"/>
            <a:ext cx="3930884" cy="707886"/>
          </a:xfrm>
          <a:prstGeom prst="rect">
            <a:avLst/>
          </a:prstGeom>
        </p:spPr>
        <p:txBody>
          <a:bodyPr wrap="none">
            <a:spAutoFit/>
          </a:bodyPr>
          <a:lstStyle/>
          <a:p>
            <a:r>
              <a:rPr lang="en-AU" sz="2000" kern="0" dirty="0" smtClean="0">
                <a:solidFill>
                  <a:srgbClr val="000000"/>
                </a:solidFill>
                <a:ea typeface="ＭＳ Ｐゴシック" pitchFamily="-65" charset="-128"/>
              </a:rPr>
              <a:t>Establishes order of precedence:</a:t>
            </a:r>
          </a:p>
          <a:p>
            <a:r>
              <a:rPr lang="en-AU" sz="2000" b="1" kern="0" dirty="0" smtClean="0">
                <a:solidFill>
                  <a:srgbClr val="000000"/>
                </a:solidFill>
                <a:ea typeface="ＭＳ Ｐゴシック" pitchFamily="-65" charset="-128"/>
              </a:rPr>
              <a:t>id </a:t>
            </a:r>
            <a:r>
              <a:rPr lang="en-AU" sz="2000" kern="0" dirty="0" smtClean="0">
                <a:solidFill>
                  <a:srgbClr val="000000"/>
                </a:solidFill>
                <a:ea typeface="ＭＳ Ｐゴシック" pitchFamily="-65" charset="-128"/>
              </a:rPr>
              <a:t>then</a:t>
            </a:r>
            <a:r>
              <a:rPr lang="en-AU" sz="2000" b="1" kern="0" dirty="0" smtClean="0">
                <a:solidFill>
                  <a:srgbClr val="000000"/>
                </a:solidFill>
                <a:ea typeface="ＭＳ Ｐゴシック" pitchFamily="-65" charset="-128"/>
              </a:rPr>
              <a:t> () </a:t>
            </a:r>
            <a:r>
              <a:rPr lang="en-AU" sz="2000" kern="0" dirty="0" smtClean="0">
                <a:solidFill>
                  <a:srgbClr val="000000"/>
                </a:solidFill>
                <a:ea typeface="ＭＳ Ｐゴシック" pitchFamily="-65" charset="-128"/>
              </a:rPr>
              <a:t>then</a:t>
            </a:r>
            <a:r>
              <a:rPr lang="en-AU" sz="2000" b="1" kern="0" dirty="0" smtClean="0">
                <a:solidFill>
                  <a:srgbClr val="000000"/>
                </a:solidFill>
                <a:ea typeface="ＭＳ Ｐゴシック" pitchFamily="-65" charset="-128"/>
              </a:rPr>
              <a:t> * </a:t>
            </a:r>
            <a:r>
              <a:rPr lang="en-AU" sz="2000" kern="0" dirty="0" err="1" smtClean="0">
                <a:solidFill>
                  <a:srgbClr val="000000"/>
                </a:solidFill>
                <a:ea typeface="ＭＳ Ｐゴシック" pitchFamily="-65" charset="-128"/>
              </a:rPr>
              <a:t>then</a:t>
            </a:r>
            <a:r>
              <a:rPr lang="en-AU" sz="2000" b="1" kern="0" dirty="0" smtClean="0">
                <a:solidFill>
                  <a:srgbClr val="000000"/>
                </a:solidFill>
                <a:ea typeface="ＭＳ Ｐゴシック" pitchFamily="-65" charset="-128"/>
              </a:rPr>
              <a:t> +</a:t>
            </a:r>
            <a:endParaRPr lang="en-AU"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Parse Tree of Corrected Grammar</a:t>
            </a:r>
            <a:endParaRPr lang="en-AU" dirty="0"/>
          </a:p>
        </p:txBody>
      </p:sp>
      <p:sp>
        <p:nvSpPr>
          <p:cNvPr id="3" name="Content Placeholder 2"/>
          <p:cNvSpPr>
            <a:spLocks noGrp="1"/>
          </p:cNvSpPr>
          <p:nvPr>
            <p:ph idx="1"/>
          </p:nvPr>
        </p:nvSpPr>
        <p:spPr>
          <a:xfrm>
            <a:off x="285720" y="1000109"/>
            <a:ext cx="8572560" cy="500066"/>
          </a:xfrm>
        </p:spPr>
        <p:txBody>
          <a:bodyPr/>
          <a:lstStyle/>
          <a:p>
            <a:r>
              <a:rPr lang="en-AU" dirty="0" smtClean="0"/>
              <a:t>Unambiguous parse tree for:   </a:t>
            </a:r>
            <a:r>
              <a:rPr lang="en-AU" b="1" dirty="0" smtClean="0">
                <a:latin typeface="Courier New" pitchFamily="49" charset="0"/>
                <a:cs typeface="Courier New" pitchFamily="49" charset="0"/>
              </a:rPr>
              <a:t>A = B + C * A</a:t>
            </a:r>
          </a:p>
        </p:txBody>
      </p:sp>
      <p:sp>
        <p:nvSpPr>
          <p:cNvPr id="4" name="Rectangle 3"/>
          <p:cNvSpPr/>
          <p:nvPr/>
        </p:nvSpPr>
        <p:spPr>
          <a:xfrm>
            <a:off x="142844" y="5286389"/>
            <a:ext cx="5572164" cy="1508105"/>
          </a:xfrm>
          <a:prstGeom prst="rect">
            <a:avLst/>
          </a:prstGeom>
        </p:spPr>
        <p:txBody>
          <a:bodyPr wrap="square">
            <a:spAutoFit/>
          </a:bodyPr>
          <a:lstStyle/>
          <a:p>
            <a:pPr lvl="0">
              <a:buClr>
                <a:srgbClr val="2D2D8A"/>
              </a:buClr>
              <a:buNone/>
            </a:pPr>
            <a:r>
              <a:rPr lang="en-AU" b="1" dirty="0" smtClean="0">
                <a:latin typeface="Courier New" pitchFamily="49" charset="0"/>
                <a:cs typeface="Courier New" pitchFamily="49" charset="0"/>
              </a:rPr>
              <a:t>&lt;assign&gt; </a:t>
            </a:r>
            <a:r>
              <a:rPr lang="en-AU" sz="1100" b="1" dirty="0" smtClean="0">
                <a:latin typeface="Impact" pitchFamily="34" charset="0"/>
                <a:cs typeface="Courier New" pitchFamily="49" charset="0"/>
              </a:rPr>
              <a:t>→</a:t>
            </a:r>
            <a:r>
              <a:rPr lang="en-AU" b="1" dirty="0" smtClean="0">
                <a:latin typeface="Courier New" pitchFamily="49" charset="0"/>
                <a:cs typeface="Courier New" pitchFamily="49" charset="0"/>
              </a:rPr>
              <a:t> &lt;id&gt; = &lt;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a:t>
            </a:r>
          </a:p>
          <a:p>
            <a:pPr lvl="0">
              <a:buClr>
                <a:srgbClr val="2D2D8A"/>
              </a:buClr>
              <a:buNone/>
            </a:pPr>
            <a:endParaRPr lang="en-AU" sz="1000" b="1" dirty="0" smtClean="0">
              <a:latin typeface="Courier New" pitchFamily="49" charset="0"/>
              <a:cs typeface="Courier New" pitchFamily="49" charset="0"/>
            </a:endParaRPr>
          </a:p>
          <a:p>
            <a:pPr lvl="0">
              <a:buClr>
                <a:srgbClr val="2D2D8A"/>
              </a:buClr>
              <a:buNone/>
            </a:pPr>
            <a:r>
              <a:rPr lang="en-AU" b="1" dirty="0" smtClean="0">
                <a:latin typeface="Courier New" pitchFamily="49" charset="0"/>
                <a:cs typeface="Courier New" pitchFamily="49" charset="0"/>
              </a:rPr>
              <a:t>&lt;id&gt;     </a:t>
            </a:r>
            <a:r>
              <a:rPr lang="en-AU" sz="1100" b="1" dirty="0" smtClean="0">
                <a:latin typeface="Impact" pitchFamily="34" charset="0"/>
                <a:cs typeface="Courier New" pitchFamily="49" charset="0"/>
              </a:rPr>
              <a:t>→</a:t>
            </a:r>
            <a:r>
              <a:rPr lang="en-AU" b="1" dirty="0" smtClean="0">
                <a:latin typeface="Courier New" pitchFamily="49" charset="0"/>
                <a:cs typeface="Courier New" pitchFamily="49" charset="0"/>
              </a:rPr>
              <a:t> A | B | C</a:t>
            </a:r>
          </a:p>
          <a:p>
            <a:pPr lvl="0">
              <a:buClr>
                <a:srgbClr val="2D2D8A"/>
              </a:buClr>
              <a:buNone/>
            </a:pPr>
            <a:endParaRPr lang="en-AU" sz="1000" b="1" dirty="0" smtClean="0">
              <a:latin typeface="Courier New" pitchFamily="49" charset="0"/>
              <a:cs typeface="Courier New" pitchFamily="49" charset="0"/>
            </a:endParaRPr>
          </a:p>
          <a:p>
            <a:pPr>
              <a:buClr>
                <a:srgbClr val="2D2D8A"/>
              </a:buClr>
              <a:buNone/>
            </a:pPr>
            <a:r>
              <a:rPr lang="en-AU" b="1" dirty="0" smtClean="0">
                <a:latin typeface="Courier New" pitchFamily="49" charset="0"/>
                <a:cs typeface="Courier New" pitchFamily="49" charset="0"/>
              </a:rPr>
              <a:t>&lt;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   </a:t>
            </a:r>
            <a:r>
              <a:rPr lang="en-AU" sz="1100" b="1" dirty="0" smtClean="0">
                <a:latin typeface="Impact" pitchFamily="34" charset="0"/>
                <a:cs typeface="Courier New" pitchFamily="49" charset="0"/>
              </a:rPr>
              <a:t>→</a:t>
            </a:r>
            <a:r>
              <a:rPr lang="en-AU" b="1" dirty="0" smtClean="0">
                <a:latin typeface="Courier New" pitchFamily="49" charset="0"/>
                <a:cs typeface="Courier New" pitchFamily="49" charset="0"/>
              </a:rPr>
              <a:t> &lt;</a:t>
            </a:r>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&gt; + &lt;term&gt;</a:t>
            </a:r>
          </a:p>
          <a:p>
            <a:pPr>
              <a:buClr>
                <a:srgbClr val="2D2D8A"/>
              </a:buClr>
              <a:buNone/>
            </a:pPr>
            <a:r>
              <a:rPr lang="en-AU" b="1" dirty="0" smtClean="0">
                <a:latin typeface="Courier New" pitchFamily="49" charset="0"/>
                <a:cs typeface="Courier New" pitchFamily="49" charset="0"/>
              </a:rPr>
              <a:t>         | &lt;term&gt;</a:t>
            </a:r>
          </a:p>
        </p:txBody>
      </p:sp>
      <p:sp>
        <p:nvSpPr>
          <p:cNvPr id="5" name="Rectangle 4"/>
          <p:cNvSpPr/>
          <p:nvPr/>
        </p:nvSpPr>
        <p:spPr>
          <a:xfrm>
            <a:off x="4929190" y="5286389"/>
            <a:ext cx="4071966" cy="1354217"/>
          </a:xfrm>
          <a:prstGeom prst="rect">
            <a:avLst/>
          </a:prstGeom>
        </p:spPr>
        <p:txBody>
          <a:bodyPr wrap="square">
            <a:spAutoFit/>
          </a:bodyPr>
          <a:lstStyle/>
          <a:p>
            <a:pPr>
              <a:buClr>
                <a:srgbClr val="2D2D8A"/>
              </a:buClr>
            </a:pPr>
            <a:r>
              <a:rPr lang="en-AU" b="1" dirty="0" smtClean="0">
                <a:latin typeface="Courier New" pitchFamily="49" charset="0"/>
                <a:cs typeface="Courier New" pitchFamily="49" charset="0"/>
              </a:rPr>
              <a:t>&lt;term&gt;   </a:t>
            </a:r>
            <a:r>
              <a:rPr lang="en-AU" sz="1100" b="1" dirty="0" smtClean="0">
                <a:solidFill>
                  <a:srgbClr val="000000"/>
                </a:solidFill>
                <a:latin typeface="Impact" pitchFamily="34" charset="0"/>
                <a:cs typeface="Courier New" pitchFamily="49" charset="0"/>
              </a:rPr>
              <a:t>→</a:t>
            </a:r>
            <a:r>
              <a:rPr lang="en-AU" b="1" dirty="0" smtClean="0">
                <a:solidFill>
                  <a:srgbClr val="000000"/>
                </a:solidFill>
                <a:latin typeface="Courier New" pitchFamily="49" charset="0"/>
                <a:cs typeface="Courier New" pitchFamily="49" charset="0"/>
              </a:rPr>
              <a:t> </a:t>
            </a:r>
            <a:r>
              <a:rPr lang="en-AU" b="1" dirty="0" smtClean="0">
                <a:latin typeface="Courier New" pitchFamily="49" charset="0"/>
                <a:cs typeface="Courier New" pitchFamily="49" charset="0"/>
              </a:rPr>
              <a:t>&lt;term&gt; * &lt;factor&gt;</a:t>
            </a:r>
          </a:p>
          <a:p>
            <a:pPr lvl="0">
              <a:buClr>
                <a:srgbClr val="2D2D8A"/>
              </a:buClr>
              <a:buNone/>
            </a:pPr>
            <a:r>
              <a:rPr lang="en-AU" b="1" dirty="0" smtClean="0">
                <a:latin typeface="Courier New" pitchFamily="49" charset="0"/>
                <a:cs typeface="Courier New" pitchFamily="49" charset="0"/>
              </a:rPr>
              <a:t>         | &lt;factor&gt;</a:t>
            </a:r>
          </a:p>
          <a:p>
            <a:pPr lvl="0">
              <a:buClr>
                <a:srgbClr val="2D2D8A"/>
              </a:buClr>
              <a:buNone/>
            </a:pPr>
            <a:endParaRPr lang="en-AU" sz="1000" b="1" dirty="0" smtClean="0">
              <a:latin typeface="Courier New" pitchFamily="49" charset="0"/>
              <a:cs typeface="Courier New" pitchFamily="49" charset="0"/>
            </a:endParaRPr>
          </a:p>
          <a:p>
            <a:pPr lvl="0">
              <a:buClr>
                <a:srgbClr val="2D2D8A"/>
              </a:buClr>
              <a:buNone/>
            </a:pPr>
            <a:r>
              <a:rPr lang="en-AU" b="1" dirty="0" smtClean="0">
                <a:latin typeface="Courier New" pitchFamily="49" charset="0"/>
                <a:cs typeface="Courier New" pitchFamily="49" charset="0"/>
              </a:rPr>
              <a:t>&lt;factor&gt; </a:t>
            </a:r>
            <a:r>
              <a:rPr lang="en-AU" sz="1100" b="1" dirty="0" smtClean="0">
                <a:solidFill>
                  <a:srgbClr val="000000"/>
                </a:solidFill>
                <a:latin typeface="Impact" pitchFamily="34" charset="0"/>
                <a:cs typeface="Courier New" pitchFamily="49" charset="0"/>
              </a:rPr>
              <a:t>→</a:t>
            </a:r>
            <a:r>
              <a:rPr lang="en-AU" b="1" dirty="0" smtClean="0">
                <a:solidFill>
                  <a:srgbClr val="000000"/>
                </a:solidFill>
                <a:latin typeface="Courier New" pitchFamily="49" charset="0"/>
                <a:cs typeface="Courier New" pitchFamily="49" charset="0"/>
              </a:rPr>
              <a:t> ( &lt;</a:t>
            </a:r>
            <a:r>
              <a:rPr lang="en-AU" b="1" dirty="0" err="1" smtClean="0">
                <a:solidFill>
                  <a:srgbClr val="000000"/>
                </a:solidFill>
                <a:latin typeface="Courier New" pitchFamily="49" charset="0"/>
                <a:cs typeface="Courier New" pitchFamily="49" charset="0"/>
              </a:rPr>
              <a:t>expr</a:t>
            </a:r>
            <a:r>
              <a:rPr lang="en-AU" b="1" dirty="0" smtClean="0">
                <a:solidFill>
                  <a:srgbClr val="000000"/>
                </a:solidFill>
                <a:latin typeface="Courier New" pitchFamily="49" charset="0"/>
                <a:cs typeface="Courier New" pitchFamily="49" charset="0"/>
              </a:rPr>
              <a:t>&gt; )</a:t>
            </a:r>
          </a:p>
          <a:p>
            <a:pPr lvl="0">
              <a:buClr>
                <a:srgbClr val="2D2D8A"/>
              </a:buClr>
              <a:buNone/>
            </a:pPr>
            <a:r>
              <a:rPr lang="en-AU" b="1" dirty="0" smtClean="0">
                <a:solidFill>
                  <a:srgbClr val="000000"/>
                </a:solidFill>
                <a:latin typeface="Courier New" pitchFamily="49" charset="0"/>
                <a:cs typeface="Courier New" pitchFamily="49" charset="0"/>
              </a:rPr>
              <a:t>         | </a:t>
            </a:r>
            <a:r>
              <a:rPr lang="en-AU" b="1" dirty="0" smtClean="0">
                <a:latin typeface="Courier New" pitchFamily="49" charset="0"/>
                <a:cs typeface="Courier New" pitchFamily="49" charset="0"/>
              </a:rPr>
              <a:t>&lt;id&gt;</a:t>
            </a:r>
          </a:p>
        </p:txBody>
      </p:sp>
      <p:cxnSp>
        <p:nvCxnSpPr>
          <p:cNvPr id="6" name="Straight Connector 5"/>
          <p:cNvCxnSpPr/>
          <p:nvPr/>
        </p:nvCxnSpPr>
        <p:spPr>
          <a:xfrm rot="10800000" flipV="1">
            <a:off x="285720" y="5214950"/>
            <a:ext cx="8572560" cy="1"/>
          </a:xfrm>
          <a:prstGeom prst="line">
            <a:avLst/>
          </a:prstGeom>
          <a:ln w="19050">
            <a:solidFill>
              <a:schemeClr val="tx1"/>
            </a:solidFill>
            <a:prstDash val="sysDash"/>
          </a:ln>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905221" y="1404000"/>
            <a:ext cx="142539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&lt;assign&gt; </a:t>
            </a:r>
            <a:endParaRPr lang="en-AU" dirty="0"/>
          </a:p>
        </p:txBody>
      </p:sp>
      <p:sp>
        <p:nvSpPr>
          <p:cNvPr id="8" name="Rectangle 7"/>
          <p:cNvSpPr/>
          <p:nvPr/>
        </p:nvSpPr>
        <p:spPr>
          <a:xfrm>
            <a:off x="714348" y="1915290"/>
            <a:ext cx="1976823"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 =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a:t>
            </a:r>
            <a:endParaRPr lang="en-AU" dirty="0"/>
          </a:p>
        </p:txBody>
      </p:sp>
      <p:sp>
        <p:nvSpPr>
          <p:cNvPr id="13" name="Rectangle 12"/>
          <p:cNvSpPr/>
          <p:nvPr/>
        </p:nvSpPr>
        <p:spPr>
          <a:xfrm>
            <a:off x="928662" y="2474652"/>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A</a:t>
            </a:r>
            <a:endParaRPr lang="en-AU" dirty="0">
              <a:solidFill>
                <a:schemeClr val="accent2"/>
              </a:solidFill>
            </a:endParaRPr>
          </a:p>
        </p:txBody>
      </p:sp>
      <p:sp>
        <p:nvSpPr>
          <p:cNvPr id="20" name="Rectangle 19"/>
          <p:cNvSpPr/>
          <p:nvPr/>
        </p:nvSpPr>
        <p:spPr>
          <a:xfrm>
            <a:off x="1319328" y="2474652"/>
            <a:ext cx="225254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 + &lt;term&gt;</a:t>
            </a:r>
            <a:endParaRPr lang="en-AU" dirty="0"/>
          </a:p>
        </p:txBody>
      </p:sp>
      <p:sp>
        <p:nvSpPr>
          <p:cNvPr id="24" name="Rectangle 23"/>
          <p:cNvSpPr/>
          <p:nvPr/>
        </p:nvSpPr>
        <p:spPr>
          <a:xfrm>
            <a:off x="2186620" y="2986860"/>
            <a:ext cx="2528256"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&lt;term&gt; * &lt;factor&gt;</a:t>
            </a:r>
            <a:endParaRPr lang="en-AU" dirty="0"/>
          </a:p>
        </p:txBody>
      </p:sp>
      <p:sp>
        <p:nvSpPr>
          <p:cNvPr id="28" name="Rectangle 27"/>
          <p:cNvSpPr/>
          <p:nvPr/>
        </p:nvSpPr>
        <p:spPr>
          <a:xfrm>
            <a:off x="928662" y="2986860"/>
            <a:ext cx="1011815"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&lt;term&gt;</a:t>
            </a:r>
            <a:endParaRPr lang="en-AU" dirty="0"/>
          </a:p>
        </p:txBody>
      </p:sp>
      <p:sp>
        <p:nvSpPr>
          <p:cNvPr id="31" name="Rectangle 30"/>
          <p:cNvSpPr/>
          <p:nvPr/>
        </p:nvSpPr>
        <p:spPr>
          <a:xfrm>
            <a:off x="1428728" y="4551546"/>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B</a:t>
            </a:r>
            <a:endParaRPr lang="en-AU" dirty="0">
              <a:solidFill>
                <a:schemeClr val="accent2"/>
              </a:solidFill>
            </a:endParaRPr>
          </a:p>
        </p:txBody>
      </p:sp>
      <p:sp>
        <p:nvSpPr>
          <p:cNvPr id="35" name="Rectangle 34"/>
          <p:cNvSpPr/>
          <p:nvPr/>
        </p:nvSpPr>
        <p:spPr>
          <a:xfrm>
            <a:off x="2700562" y="4562556"/>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C</a:t>
            </a:r>
            <a:endParaRPr lang="en-AU" dirty="0">
              <a:solidFill>
                <a:schemeClr val="accent2"/>
              </a:solidFill>
            </a:endParaRPr>
          </a:p>
        </p:txBody>
      </p:sp>
      <p:sp>
        <p:nvSpPr>
          <p:cNvPr id="39" name="Rectangle 38"/>
          <p:cNvSpPr/>
          <p:nvPr/>
        </p:nvSpPr>
        <p:spPr>
          <a:xfrm>
            <a:off x="3677972" y="4059561"/>
            <a:ext cx="322524" cy="369332"/>
          </a:xfrm>
          <a:prstGeom prst="rect">
            <a:avLst/>
          </a:prstGeom>
        </p:spPr>
        <p:txBody>
          <a:bodyPr wrap="none">
            <a:spAutoFit/>
          </a:bodyPr>
          <a:lstStyle/>
          <a:p>
            <a:r>
              <a:rPr lang="en-AU" b="1" dirty="0" smtClean="0">
                <a:solidFill>
                  <a:schemeClr val="accent2"/>
                </a:solidFill>
                <a:latin typeface="Courier New" pitchFamily="49" charset="0"/>
                <a:cs typeface="Courier New" pitchFamily="49" charset="0"/>
              </a:rPr>
              <a:t>A</a:t>
            </a:r>
            <a:endParaRPr lang="en-AU" dirty="0">
              <a:solidFill>
                <a:schemeClr val="accent2"/>
              </a:solidFill>
            </a:endParaRPr>
          </a:p>
        </p:txBody>
      </p:sp>
      <p:sp>
        <p:nvSpPr>
          <p:cNvPr id="61" name="Rectangle 60"/>
          <p:cNvSpPr/>
          <p:nvPr/>
        </p:nvSpPr>
        <p:spPr>
          <a:xfrm>
            <a:off x="642910" y="3490986"/>
            <a:ext cx="1287532"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&lt;factor&gt;</a:t>
            </a:r>
            <a:endParaRPr lang="en-AU" dirty="0"/>
          </a:p>
        </p:txBody>
      </p:sp>
      <p:sp>
        <p:nvSpPr>
          <p:cNvPr id="62" name="Rectangle 61"/>
          <p:cNvSpPr/>
          <p:nvPr/>
        </p:nvSpPr>
        <p:spPr>
          <a:xfrm>
            <a:off x="1214414" y="4059561"/>
            <a:ext cx="73609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a:t>
            </a:r>
            <a:endParaRPr lang="en-AU" dirty="0"/>
          </a:p>
        </p:txBody>
      </p:sp>
      <p:grpSp>
        <p:nvGrpSpPr>
          <p:cNvPr id="93" name="Group 92"/>
          <p:cNvGrpSpPr/>
          <p:nvPr/>
        </p:nvGrpSpPr>
        <p:grpSpPr>
          <a:xfrm>
            <a:off x="1048097" y="1714488"/>
            <a:ext cx="1000132" cy="229883"/>
            <a:chOff x="1048097" y="1714488"/>
            <a:chExt cx="1000132" cy="229883"/>
          </a:xfrm>
        </p:grpSpPr>
        <p:cxnSp>
          <p:nvCxnSpPr>
            <p:cNvPr id="9" name="Straight Connector 8"/>
            <p:cNvCxnSpPr/>
            <p:nvPr/>
          </p:nvCxnSpPr>
          <p:spPr>
            <a:xfrm rot="10800000" flipV="1">
              <a:off x="1048097" y="1714488"/>
              <a:ext cx="500068" cy="220306"/>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a:off x="1548163" y="1721977"/>
              <a:ext cx="500066" cy="21281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rot="5400000" flipH="1" flipV="1">
              <a:off x="1436966" y="1833174"/>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cxnSp>
        <p:nvCxnSpPr>
          <p:cNvPr id="12" name="Straight Connector 11"/>
          <p:cNvCxnSpPr/>
          <p:nvPr/>
        </p:nvCxnSpPr>
        <p:spPr>
          <a:xfrm rot="5400000" flipH="1" flipV="1">
            <a:off x="960340" y="2375596"/>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nvGrpSpPr>
          <p:cNvPr id="94" name="Group 93"/>
          <p:cNvGrpSpPr/>
          <p:nvPr/>
        </p:nvGrpSpPr>
        <p:grpSpPr>
          <a:xfrm>
            <a:off x="1928794" y="2290488"/>
            <a:ext cx="1000132" cy="222395"/>
            <a:chOff x="1928794" y="2277910"/>
            <a:chExt cx="1000132" cy="222395"/>
          </a:xfrm>
        </p:grpSpPr>
        <p:cxnSp>
          <p:nvCxnSpPr>
            <p:cNvPr id="21" name="Straight Connector 20"/>
            <p:cNvCxnSpPr/>
            <p:nvPr/>
          </p:nvCxnSpPr>
          <p:spPr>
            <a:xfrm rot="10800000" flipV="1">
              <a:off x="1928794" y="2277911"/>
              <a:ext cx="500068" cy="220306"/>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p:nvCxnSpPr>
          <p:spPr>
            <a:xfrm>
              <a:off x="2428860" y="2277911"/>
              <a:ext cx="500066" cy="21281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rot="5400000" flipH="1" flipV="1">
              <a:off x="2317663" y="2389108"/>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grpSp>
        <p:nvGrpSpPr>
          <p:cNvPr id="95" name="Group 94"/>
          <p:cNvGrpSpPr/>
          <p:nvPr/>
        </p:nvGrpSpPr>
        <p:grpSpPr>
          <a:xfrm>
            <a:off x="2786050" y="2794488"/>
            <a:ext cx="1000132" cy="222395"/>
            <a:chOff x="2643174" y="2849414"/>
            <a:chExt cx="1000132" cy="222395"/>
          </a:xfrm>
        </p:grpSpPr>
        <p:cxnSp>
          <p:nvCxnSpPr>
            <p:cNvPr id="25" name="Straight Connector 24"/>
            <p:cNvCxnSpPr/>
            <p:nvPr/>
          </p:nvCxnSpPr>
          <p:spPr>
            <a:xfrm rot="10800000" flipV="1">
              <a:off x="2643174" y="2851503"/>
              <a:ext cx="500068" cy="220306"/>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a:off x="3143240" y="2849415"/>
              <a:ext cx="500066" cy="21281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p:cNvCxnSpPr/>
            <p:nvPr/>
          </p:nvCxnSpPr>
          <p:spPr>
            <a:xfrm rot="5400000" flipH="1" flipV="1">
              <a:off x="3032043" y="2960612"/>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cxnSp>
        <p:nvCxnSpPr>
          <p:cNvPr id="30" name="Straight Connector 29"/>
          <p:cNvCxnSpPr/>
          <p:nvPr/>
        </p:nvCxnSpPr>
        <p:spPr>
          <a:xfrm rot="5400000" flipH="1" flipV="1">
            <a:off x="1460407" y="2947100"/>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64" name="Straight Connector 63"/>
          <p:cNvCxnSpPr/>
          <p:nvPr/>
        </p:nvCxnSpPr>
        <p:spPr>
          <a:xfrm rot="5400000" flipH="1" flipV="1">
            <a:off x="1460407" y="3447166"/>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65" name="Straight Connector 64"/>
          <p:cNvCxnSpPr/>
          <p:nvPr/>
        </p:nvCxnSpPr>
        <p:spPr>
          <a:xfrm rot="5400000" flipH="1" flipV="1">
            <a:off x="1460407" y="3971515"/>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96" name="Straight Connector 95"/>
          <p:cNvCxnSpPr/>
          <p:nvPr/>
        </p:nvCxnSpPr>
        <p:spPr>
          <a:xfrm rot="5400000" flipH="1" flipV="1">
            <a:off x="1460407" y="4460571"/>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98" name="Rectangle 97"/>
          <p:cNvSpPr/>
          <p:nvPr/>
        </p:nvSpPr>
        <p:spPr>
          <a:xfrm>
            <a:off x="1928794" y="3486926"/>
            <a:ext cx="1287532"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&lt;factor&gt;</a:t>
            </a:r>
            <a:endParaRPr lang="en-AU" dirty="0"/>
          </a:p>
        </p:txBody>
      </p:sp>
      <p:sp>
        <p:nvSpPr>
          <p:cNvPr id="99" name="Rectangle 98"/>
          <p:cNvSpPr/>
          <p:nvPr/>
        </p:nvSpPr>
        <p:spPr>
          <a:xfrm>
            <a:off x="2500298" y="4059561"/>
            <a:ext cx="73609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a:t>
            </a:r>
            <a:endParaRPr lang="en-AU" dirty="0"/>
          </a:p>
        </p:txBody>
      </p:sp>
      <p:cxnSp>
        <p:nvCxnSpPr>
          <p:cNvPr id="100" name="Straight Connector 99"/>
          <p:cNvCxnSpPr/>
          <p:nvPr/>
        </p:nvCxnSpPr>
        <p:spPr>
          <a:xfrm rot="5400000" flipH="1" flipV="1">
            <a:off x="2746291" y="3455247"/>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02" name="Straight Connector 101"/>
          <p:cNvCxnSpPr/>
          <p:nvPr/>
        </p:nvCxnSpPr>
        <p:spPr>
          <a:xfrm rot="5400000" flipH="1" flipV="1">
            <a:off x="2746291" y="3967455"/>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03" name="Straight Connector 102"/>
          <p:cNvCxnSpPr/>
          <p:nvPr/>
        </p:nvCxnSpPr>
        <p:spPr>
          <a:xfrm rot="5400000" flipH="1" flipV="1">
            <a:off x="2746291" y="4456511"/>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106" name="Rectangle 105"/>
          <p:cNvSpPr/>
          <p:nvPr/>
        </p:nvSpPr>
        <p:spPr>
          <a:xfrm>
            <a:off x="3478711" y="3503128"/>
            <a:ext cx="736099"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&lt;id&gt;</a:t>
            </a:r>
            <a:endParaRPr lang="en-AU" dirty="0"/>
          </a:p>
        </p:txBody>
      </p:sp>
      <p:cxnSp>
        <p:nvCxnSpPr>
          <p:cNvPr id="107" name="Straight Connector 106"/>
          <p:cNvCxnSpPr/>
          <p:nvPr/>
        </p:nvCxnSpPr>
        <p:spPr>
          <a:xfrm rot="5400000" flipH="1" flipV="1">
            <a:off x="3724704" y="3451187"/>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08" name="Straight Connector 107"/>
          <p:cNvCxnSpPr/>
          <p:nvPr/>
        </p:nvCxnSpPr>
        <p:spPr>
          <a:xfrm rot="5400000" flipH="1" flipV="1">
            <a:off x="3724704" y="3967455"/>
            <a:ext cx="222395"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111" name="Rectangle 110"/>
          <p:cNvSpPr/>
          <p:nvPr/>
        </p:nvSpPr>
        <p:spPr>
          <a:xfrm>
            <a:off x="4357686" y="1542526"/>
            <a:ext cx="4786314" cy="3600986"/>
          </a:xfrm>
          <a:prstGeom prst="rect">
            <a:avLst/>
          </a:prstGeom>
        </p:spPr>
        <p:txBody>
          <a:bodyPr wrap="square">
            <a:spAutoFit/>
          </a:bodyPr>
          <a:lstStyle/>
          <a:p>
            <a:pPr marL="742950" lvl="1" indent="-285750" fontAlgn="base">
              <a:spcBef>
                <a:spcPct val="20000"/>
              </a:spcBef>
              <a:spcAft>
                <a:spcPct val="0"/>
              </a:spcAft>
              <a:buClr>
                <a:srgbClr val="808080"/>
              </a:buClr>
              <a:buFontTx/>
              <a:buChar char="–"/>
            </a:pPr>
            <a:r>
              <a:rPr lang="en-AU" sz="2200" b="1" kern="0" dirty="0" smtClean="0">
                <a:solidFill>
                  <a:srgbClr val="000000"/>
                </a:solidFill>
                <a:ea typeface="ＭＳ Ｐゴシック" pitchFamily="-65" charset="-128"/>
              </a:rPr>
              <a:t>Associativity</a:t>
            </a:r>
            <a:r>
              <a:rPr lang="en-AU" sz="2200" kern="0" dirty="0" smtClean="0">
                <a:solidFill>
                  <a:srgbClr val="000000"/>
                </a:solidFill>
                <a:ea typeface="ＭＳ Ｐゴシック" pitchFamily="-65" charset="-128"/>
              </a:rPr>
              <a:t> of operators can also be indicated in a grammar</a:t>
            </a:r>
          </a:p>
          <a:p>
            <a:pPr marL="742950" lvl="1" indent="-285750" fontAlgn="base">
              <a:spcBef>
                <a:spcPct val="20000"/>
              </a:spcBef>
              <a:spcAft>
                <a:spcPct val="0"/>
              </a:spcAft>
              <a:buClr>
                <a:srgbClr val="808080"/>
              </a:buClr>
              <a:buFontTx/>
              <a:buChar char="–"/>
            </a:pPr>
            <a:endParaRPr lang="en-AU" sz="1600" kern="0" dirty="0" smtClean="0">
              <a:solidFill>
                <a:srgbClr val="000000"/>
              </a:solidFill>
              <a:ea typeface="ＭＳ Ｐゴシック" pitchFamily="-65" charset="-128"/>
            </a:endParaRPr>
          </a:p>
          <a:p>
            <a:pPr marL="742950" lvl="1" indent="-285750" fontAlgn="base">
              <a:spcBef>
                <a:spcPct val="20000"/>
              </a:spcBef>
              <a:spcAft>
                <a:spcPct val="0"/>
              </a:spcAft>
              <a:buClr>
                <a:srgbClr val="808080"/>
              </a:buClr>
              <a:buFontTx/>
              <a:buChar char="–"/>
            </a:pPr>
            <a:r>
              <a:rPr lang="en-AU" sz="2200" kern="0" dirty="0" smtClean="0">
                <a:solidFill>
                  <a:srgbClr val="000000"/>
                </a:solidFill>
                <a:ea typeface="ＭＳ Ｐゴシック" pitchFamily="-65" charset="-128"/>
              </a:rPr>
              <a:t>i.e. which side has precedence when operators are equal,  e.g. “</a:t>
            </a:r>
            <a:r>
              <a:rPr lang="en-AU" sz="2200" b="1" kern="0" dirty="0" smtClean="0">
                <a:solidFill>
                  <a:srgbClr val="000000"/>
                </a:solidFill>
                <a:ea typeface="ＭＳ Ｐゴシック" pitchFamily="-65" charset="-128"/>
              </a:rPr>
              <a:t>A + B + C</a:t>
            </a:r>
            <a:r>
              <a:rPr lang="en-AU" sz="2200" kern="0" dirty="0" smtClean="0">
                <a:solidFill>
                  <a:srgbClr val="000000"/>
                </a:solidFill>
                <a:ea typeface="ＭＳ Ｐゴシック" pitchFamily="-65" charset="-128"/>
              </a:rPr>
              <a:t>” or “</a:t>
            </a:r>
            <a:r>
              <a:rPr lang="en-AU" sz="2200" b="1" kern="0" dirty="0" smtClean="0">
                <a:solidFill>
                  <a:srgbClr val="000000"/>
                </a:solidFill>
                <a:ea typeface="ＭＳ Ｐゴシック" pitchFamily="-65" charset="-128"/>
              </a:rPr>
              <a:t>A / B * C</a:t>
            </a:r>
            <a:r>
              <a:rPr lang="en-AU" sz="2200" kern="0" dirty="0" smtClean="0">
                <a:solidFill>
                  <a:srgbClr val="000000"/>
                </a:solidFill>
                <a:ea typeface="ＭＳ Ｐゴシック" pitchFamily="-65" charset="-128"/>
              </a:rPr>
              <a:t>”</a:t>
            </a:r>
          </a:p>
          <a:p>
            <a:pPr marL="742950" lvl="1" indent="-285750" fontAlgn="base">
              <a:spcBef>
                <a:spcPct val="20000"/>
              </a:spcBef>
              <a:spcAft>
                <a:spcPct val="0"/>
              </a:spcAft>
              <a:buClr>
                <a:srgbClr val="808080"/>
              </a:buClr>
              <a:buFontTx/>
              <a:buChar char="–"/>
            </a:pPr>
            <a:endParaRPr lang="en-AU" sz="1600" kern="0" dirty="0" smtClean="0">
              <a:solidFill>
                <a:srgbClr val="000000"/>
              </a:solidFill>
              <a:ea typeface="ＭＳ Ｐゴシック" pitchFamily="-65" charset="-128"/>
            </a:endParaRPr>
          </a:p>
          <a:p>
            <a:pPr marL="742950" lvl="1" indent="-285750" fontAlgn="base">
              <a:spcBef>
                <a:spcPct val="20000"/>
              </a:spcBef>
              <a:spcAft>
                <a:spcPct val="0"/>
              </a:spcAft>
              <a:buClr>
                <a:srgbClr val="808080"/>
              </a:buClr>
              <a:buFontTx/>
              <a:buChar char="–"/>
            </a:pPr>
            <a:r>
              <a:rPr lang="en-AU" sz="2200" kern="0" dirty="0" smtClean="0">
                <a:solidFill>
                  <a:srgbClr val="000000"/>
                </a:solidFill>
                <a:ea typeface="ＭＳ Ｐゴシック" pitchFamily="-65" charset="-128"/>
              </a:rPr>
              <a:t>If a rule’s LHS appears at the beginning of its RHS, it is </a:t>
            </a:r>
            <a:r>
              <a:rPr lang="en-AU" sz="2200" b="1" kern="0" dirty="0" smtClean="0">
                <a:solidFill>
                  <a:srgbClr val="000000"/>
                </a:solidFill>
                <a:ea typeface="ＭＳ Ｐゴシック" pitchFamily="-65" charset="-128"/>
              </a:rPr>
              <a:t>left recursive</a:t>
            </a:r>
            <a:r>
              <a:rPr lang="en-AU" sz="2200" kern="0" dirty="0" smtClean="0">
                <a:solidFill>
                  <a:srgbClr val="000000"/>
                </a:solidFill>
                <a:ea typeface="ＭＳ Ｐゴシック" pitchFamily="-65" charset="-128"/>
              </a:rPr>
              <a:t> – left associativity</a:t>
            </a:r>
          </a:p>
        </p:txBody>
      </p:sp>
      <p:sp>
        <p:nvSpPr>
          <p:cNvPr id="112" name="Rectangle 111"/>
          <p:cNvSpPr/>
          <p:nvPr/>
        </p:nvSpPr>
        <p:spPr>
          <a:xfrm>
            <a:off x="214282" y="6215082"/>
            <a:ext cx="2357454" cy="214314"/>
          </a:xfrm>
          <a:prstGeom prst="rect">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113" name="Rectangle 112"/>
          <p:cNvSpPr/>
          <p:nvPr/>
        </p:nvSpPr>
        <p:spPr>
          <a:xfrm>
            <a:off x="5000628" y="5357826"/>
            <a:ext cx="2357454" cy="214314"/>
          </a:xfrm>
          <a:prstGeom prst="rect">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11">
                                            <p:txEl>
                                              <p:pRg st="4" end="4"/>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0" grpId="0"/>
      <p:bldP spid="24" grpId="0"/>
      <p:bldP spid="28" grpId="0"/>
      <p:bldP spid="31" grpId="0"/>
      <p:bldP spid="35" grpId="0"/>
      <p:bldP spid="39" grpId="0"/>
      <p:bldP spid="61" grpId="0"/>
      <p:bldP spid="62" grpId="0"/>
      <p:bldP spid="98" grpId="0"/>
      <p:bldP spid="99" grpId="0"/>
      <p:bldP spid="106" grpId="0"/>
      <p:bldP spid="112" grpId="0" animBg="1"/>
      <p:bldP spid="1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Extended Backus-Naur Form (EBNF)</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Extended versions of BNF exist, to improve the readability and </a:t>
            </a:r>
            <a:r>
              <a:rPr lang="en-AU" dirty="0" err="1" smtClean="0"/>
              <a:t>writability</a:t>
            </a:r>
            <a:r>
              <a:rPr lang="en-AU" dirty="0" smtClean="0"/>
              <a:t> (descriptive power of BNF not changed)</a:t>
            </a:r>
          </a:p>
          <a:p>
            <a:pPr lvl="1"/>
            <a:r>
              <a:rPr lang="en-AU" dirty="0" smtClean="0"/>
              <a:t>Various EBNF versions exist, but three features are common</a:t>
            </a:r>
          </a:p>
          <a:p>
            <a:pPr lvl="1"/>
            <a:r>
              <a:rPr lang="en-AU" dirty="0" smtClean="0"/>
              <a:t>The features involve </a:t>
            </a:r>
            <a:r>
              <a:rPr lang="en-AU" b="1" dirty="0" smtClean="0"/>
              <a:t>meta-symbols</a:t>
            </a:r>
            <a:r>
              <a:rPr lang="en-AU" dirty="0" smtClean="0"/>
              <a:t> – they are not terminals which appear in the syntax being described, they are just part of the EBNF notation</a:t>
            </a:r>
          </a:p>
          <a:p>
            <a:pPr lvl="1"/>
            <a:endParaRPr lang="en-AU" dirty="0" smtClean="0"/>
          </a:p>
          <a:p>
            <a:pPr lvl="1"/>
            <a:endParaRPr lang="en-AU" dirty="0" smtClean="0"/>
          </a:p>
          <a:p>
            <a:r>
              <a:rPr lang="en-AU" dirty="0" smtClean="0"/>
              <a:t>EBNF feature 1 – using </a:t>
            </a:r>
            <a:r>
              <a:rPr lang="en-AU" b="1" dirty="0" smtClean="0"/>
              <a:t>brackets</a:t>
            </a:r>
            <a:r>
              <a:rPr lang="en-AU" dirty="0" smtClean="0"/>
              <a:t> for </a:t>
            </a:r>
            <a:r>
              <a:rPr lang="en-AU" b="1" dirty="0" smtClean="0"/>
              <a:t>optional</a:t>
            </a:r>
            <a:r>
              <a:rPr lang="en-AU" dirty="0" smtClean="0"/>
              <a:t> parts of RHS</a:t>
            </a:r>
          </a:p>
          <a:p>
            <a:pPr lvl="1"/>
            <a:r>
              <a:rPr lang="en-AU" dirty="0" smtClean="0"/>
              <a:t>BNF version:</a:t>
            </a:r>
          </a:p>
          <a:p>
            <a:pPr lvl="1">
              <a:buNone/>
            </a:pPr>
            <a:r>
              <a:rPr lang="en-US" sz="1800" b="1" dirty="0" smtClean="0">
                <a:solidFill>
                  <a:srgbClr val="333399"/>
                </a:solidFill>
                <a:latin typeface="Courier New" pitchFamily="49" charset="0"/>
                <a:cs typeface="Courier New" pitchFamily="49" charset="0"/>
              </a:rPr>
              <a:t>	&lt;</a:t>
            </a:r>
            <a:r>
              <a:rPr lang="en-US" sz="1800" b="1" dirty="0" err="1" smtClean="0">
                <a:solidFill>
                  <a:srgbClr val="333399"/>
                </a:solidFill>
                <a:latin typeface="Courier New" pitchFamily="49" charset="0"/>
                <a:cs typeface="Courier New" pitchFamily="49" charset="0"/>
              </a:rPr>
              <a:t>if_stmt</a:t>
            </a:r>
            <a:r>
              <a:rPr lang="en-US" sz="1800" b="1" dirty="0" smtClean="0">
                <a:solidFill>
                  <a:srgbClr val="333399"/>
                </a:solidFill>
                <a:latin typeface="Courier New" pitchFamily="49" charset="0"/>
                <a:cs typeface="Courier New" pitchFamily="49" charset="0"/>
              </a:rPr>
              <a:t>&gt; </a:t>
            </a:r>
            <a:r>
              <a:rPr lang="en-US" sz="1600" b="1" dirty="0" smtClean="0">
                <a:solidFill>
                  <a:srgbClr val="333399"/>
                </a:solidFill>
                <a:latin typeface="Impact" pitchFamily="34" charset="0"/>
                <a:cs typeface="Courier New" pitchFamily="49" charset="0"/>
              </a:rPr>
              <a:t>→</a:t>
            </a:r>
            <a:r>
              <a:rPr lang="en-US" sz="1800" b="1" dirty="0" smtClean="0">
                <a:solidFill>
                  <a:srgbClr val="333399"/>
                </a:solidFill>
                <a:latin typeface="Courier New" pitchFamily="49" charset="0"/>
                <a:cs typeface="Courier New" pitchFamily="49" charset="0"/>
              </a:rPr>
              <a:t> if ( &lt;</a:t>
            </a:r>
            <a:r>
              <a:rPr lang="en-US" sz="1800" b="1" dirty="0" err="1" smtClean="0">
                <a:solidFill>
                  <a:srgbClr val="333399"/>
                </a:solidFill>
                <a:latin typeface="Courier New" pitchFamily="49" charset="0"/>
                <a:cs typeface="Courier New" pitchFamily="49" charset="0"/>
              </a:rPr>
              <a:t>logic_expr</a:t>
            </a:r>
            <a:r>
              <a:rPr lang="en-US" sz="1800" b="1" dirty="0" smtClean="0">
                <a:solidFill>
                  <a:srgbClr val="333399"/>
                </a:solidFill>
                <a:latin typeface="Courier New" pitchFamily="49" charset="0"/>
                <a:cs typeface="Courier New" pitchFamily="49" charset="0"/>
              </a:rPr>
              <a:t>&gt;) &lt;stmt&gt;</a:t>
            </a:r>
          </a:p>
          <a:p>
            <a:pPr lvl="1">
              <a:buNone/>
            </a:pPr>
            <a:r>
              <a:rPr lang="en-US" sz="1800" b="1" dirty="0" smtClean="0">
                <a:solidFill>
                  <a:srgbClr val="333399"/>
                </a:solidFill>
                <a:latin typeface="Courier New" pitchFamily="49" charset="0"/>
                <a:cs typeface="Courier New" pitchFamily="49" charset="0"/>
              </a:rPr>
              <a:t>			</a:t>
            </a:r>
            <a:r>
              <a:rPr lang="en-US" sz="1600" b="1" dirty="0" smtClean="0">
                <a:solidFill>
                  <a:srgbClr val="333399"/>
                </a:solidFill>
                <a:latin typeface="Courier New" pitchFamily="49" charset="0"/>
                <a:cs typeface="Courier New" pitchFamily="49" charset="0"/>
              </a:rPr>
              <a:t> </a:t>
            </a:r>
            <a:r>
              <a:rPr lang="en-US" sz="1100" b="1" dirty="0" smtClean="0">
                <a:solidFill>
                  <a:srgbClr val="333399"/>
                </a:solidFill>
                <a:latin typeface="Courier New" pitchFamily="49" charset="0"/>
                <a:cs typeface="Courier New" pitchFamily="49" charset="0"/>
              </a:rPr>
              <a:t> </a:t>
            </a:r>
            <a:r>
              <a:rPr lang="en-US" sz="1800" b="1" dirty="0" smtClean="0">
                <a:solidFill>
                  <a:srgbClr val="333399"/>
                </a:solidFill>
                <a:latin typeface="Courier New" pitchFamily="49" charset="0"/>
                <a:cs typeface="Courier New" pitchFamily="49" charset="0"/>
              </a:rPr>
              <a:t> | if ( &lt;</a:t>
            </a:r>
            <a:r>
              <a:rPr lang="en-US" sz="1800" b="1" dirty="0" err="1" smtClean="0">
                <a:solidFill>
                  <a:srgbClr val="333399"/>
                </a:solidFill>
                <a:latin typeface="Courier New" pitchFamily="49" charset="0"/>
                <a:cs typeface="Courier New" pitchFamily="49" charset="0"/>
              </a:rPr>
              <a:t>logic_expr</a:t>
            </a:r>
            <a:r>
              <a:rPr lang="en-US" sz="1800" b="1" dirty="0" smtClean="0">
                <a:solidFill>
                  <a:srgbClr val="333399"/>
                </a:solidFill>
                <a:latin typeface="Courier New" pitchFamily="49" charset="0"/>
                <a:cs typeface="Courier New" pitchFamily="49" charset="0"/>
              </a:rPr>
              <a:t>&gt;) &lt;stmt&gt; else &lt;stmt&gt;</a:t>
            </a:r>
          </a:p>
          <a:p>
            <a:pPr lvl="1">
              <a:buNone/>
            </a:pPr>
            <a:endParaRPr lang="en-US" sz="1800" b="1" dirty="0" smtClean="0">
              <a:solidFill>
                <a:srgbClr val="333399"/>
              </a:solidFill>
              <a:latin typeface="Courier New" pitchFamily="49" charset="0"/>
              <a:cs typeface="Courier New" pitchFamily="49" charset="0"/>
            </a:endParaRPr>
          </a:p>
          <a:p>
            <a:pPr lvl="1"/>
            <a:r>
              <a:rPr lang="en-AU" dirty="0" smtClean="0"/>
              <a:t>EBNF version:</a:t>
            </a:r>
          </a:p>
          <a:p>
            <a:pPr lvl="1">
              <a:buNone/>
            </a:pPr>
            <a:r>
              <a:rPr lang="en-US" sz="1800" b="1" dirty="0" smtClean="0">
                <a:solidFill>
                  <a:srgbClr val="333399"/>
                </a:solidFill>
                <a:latin typeface="Courier New" pitchFamily="49" charset="0"/>
                <a:cs typeface="Courier New" pitchFamily="49" charset="0"/>
              </a:rPr>
              <a:t>	&lt;</a:t>
            </a:r>
            <a:r>
              <a:rPr lang="en-US" sz="1800" b="1" dirty="0" err="1" smtClean="0">
                <a:solidFill>
                  <a:srgbClr val="333399"/>
                </a:solidFill>
                <a:latin typeface="Courier New" pitchFamily="49" charset="0"/>
                <a:cs typeface="Courier New" pitchFamily="49" charset="0"/>
              </a:rPr>
              <a:t>if_stmt</a:t>
            </a:r>
            <a:r>
              <a:rPr lang="en-US" sz="1800" b="1" dirty="0" smtClean="0">
                <a:solidFill>
                  <a:srgbClr val="333399"/>
                </a:solidFill>
                <a:latin typeface="Courier New" pitchFamily="49" charset="0"/>
                <a:cs typeface="Courier New" pitchFamily="49" charset="0"/>
              </a:rPr>
              <a:t>&gt; </a:t>
            </a:r>
            <a:r>
              <a:rPr lang="en-US" sz="1600" b="1" dirty="0" smtClean="0">
                <a:solidFill>
                  <a:srgbClr val="333399"/>
                </a:solidFill>
                <a:latin typeface="Impact" pitchFamily="34" charset="0"/>
                <a:cs typeface="Courier New" pitchFamily="49" charset="0"/>
              </a:rPr>
              <a:t>→</a:t>
            </a:r>
            <a:r>
              <a:rPr lang="en-US" sz="1800" b="1" dirty="0" smtClean="0">
                <a:solidFill>
                  <a:srgbClr val="333399"/>
                </a:solidFill>
                <a:latin typeface="Courier New" pitchFamily="49" charset="0"/>
                <a:cs typeface="Courier New" pitchFamily="49" charset="0"/>
              </a:rPr>
              <a:t> if ( &lt;</a:t>
            </a:r>
            <a:r>
              <a:rPr lang="en-US" sz="1800" b="1" dirty="0" err="1" smtClean="0">
                <a:solidFill>
                  <a:srgbClr val="333399"/>
                </a:solidFill>
                <a:latin typeface="Courier New" pitchFamily="49" charset="0"/>
                <a:cs typeface="Courier New" pitchFamily="49" charset="0"/>
              </a:rPr>
              <a:t>logic_expr</a:t>
            </a:r>
            <a:r>
              <a:rPr lang="en-US" sz="1800" b="1" dirty="0" smtClean="0">
                <a:solidFill>
                  <a:srgbClr val="333399"/>
                </a:solidFill>
                <a:latin typeface="Courier New" pitchFamily="49" charset="0"/>
                <a:cs typeface="Courier New" pitchFamily="49" charset="0"/>
              </a:rPr>
              <a:t>&gt;) &lt;stmt&gt; [else &lt;stmt&gt;]</a:t>
            </a:r>
            <a:endParaRPr lang="en-US" sz="2000" b="1" dirty="0" smtClean="0">
              <a:solidFill>
                <a:srgbClr val="333399"/>
              </a:solidFill>
              <a:latin typeface="Courier New" pitchFamily="49" charset="0"/>
              <a:cs typeface="Courier New" pitchFamily="49" charset="0"/>
            </a:endParaRPr>
          </a:p>
        </p:txBody>
      </p:sp>
      <p:cxnSp>
        <p:nvCxnSpPr>
          <p:cNvPr id="7" name="Straight Connector 6"/>
          <p:cNvCxnSpPr/>
          <p:nvPr/>
        </p:nvCxnSpPr>
        <p:spPr>
          <a:xfrm>
            <a:off x="6429388" y="6643710"/>
            <a:ext cx="1714512" cy="1588"/>
          </a:xfrm>
          <a:prstGeom prst="line">
            <a:avLst/>
          </a:prstGeom>
          <a:ln w="19050">
            <a:solidFill>
              <a:srgbClr val="C00000"/>
            </a:solidFill>
            <a:prstDash val="sysDash"/>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 and Textbook Chapters</a:t>
            </a:r>
            <a:endParaRPr lang="en-AU" dirty="0"/>
          </a:p>
        </p:txBody>
      </p:sp>
      <p:sp>
        <p:nvSpPr>
          <p:cNvPr id="3" name="Content Placeholder 2"/>
          <p:cNvSpPr>
            <a:spLocks noGrp="1"/>
          </p:cNvSpPr>
          <p:nvPr>
            <p:ph idx="1"/>
          </p:nvPr>
        </p:nvSpPr>
        <p:spPr/>
        <p:txBody>
          <a:bodyPr/>
          <a:lstStyle/>
          <a:p>
            <a:r>
              <a:rPr lang="en-AU" dirty="0" smtClean="0"/>
              <a:t>This week we cover:</a:t>
            </a:r>
          </a:p>
          <a:p>
            <a:pPr lvl="1"/>
            <a:r>
              <a:rPr lang="en-AU" dirty="0" smtClean="0"/>
              <a:t>Formally describing the syntax of programming languages</a:t>
            </a:r>
          </a:p>
          <a:p>
            <a:pPr lvl="1"/>
            <a:r>
              <a:rPr lang="en-AU" dirty="0" smtClean="0"/>
              <a:t>BNF and EBNF</a:t>
            </a:r>
          </a:p>
          <a:p>
            <a:pPr lvl="1"/>
            <a:r>
              <a:rPr lang="en-AU" dirty="0" smtClean="0"/>
              <a:t>Attribute grammars</a:t>
            </a:r>
          </a:p>
          <a:p>
            <a:pPr marL="457200" lvl="1" indent="0">
              <a:buNone/>
            </a:pPr>
            <a:endParaRPr lang="en-AU" dirty="0" smtClean="0"/>
          </a:p>
          <a:p>
            <a:pPr marL="457200" lvl="1" indent="0">
              <a:buNone/>
            </a:pPr>
            <a:endParaRPr lang="en-AU" smtClean="0"/>
          </a:p>
          <a:p>
            <a:pPr marL="457200" lvl="1" indent="0">
              <a:buNone/>
            </a:pPr>
            <a:endParaRPr lang="en-AU" dirty="0" smtClean="0"/>
          </a:p>
          <a:p>
            <a:r>
              <a:rPr lang="en-AU" dirty="0" smtClean="0"/>
              <a:t>This week covers the following textbook chapter(s):</a:t>
            </a:r>
          </a:p>
          <a:p>
            <a:pPr lvl="1"/>
            <a:r>
              <a:rPr lang="en-AU" dirty="0" smtClean="0"/>
              <a:t>Chapter 3 – </a:t>
            </a:r>
            <a:r>
              <a:rPr lang="en-US" dirty="0" smtClean="0"/>
              <a:t>Describing Syntax and Semantics</a:t>
            </a:r>
          </a:p>
          <a:p>
            <a:pPr lvl="2"/>
            <a:r>
              <a:rPr lang="en-US" dirty="0" smtClean="0"/>
              <a:t>Section 3.5 not covered in lecture – be sure to read it!</a:t>
            </a:r>
          </a:p>
          <a:p>
            <a:pPr lvl="2">
              <a:buNone/>
            </a:pPr>
            <a:endParaRPr lang="en-US" dirty="0" smtClean="0"/>
          </a:p>
          <a:p>
            <a:pPr lvl="1"/>
            <a:r>
              <a:rPr lang="en-AU" i="1" dirty="0" smtClean="0"/>
              <a:t>Reading the chapter(s) is required</a:t>
            </a:r>
            <a:endParaRPr lang="en-AU"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Extended Backus-Naur Form (EBNF)</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EBNF feature 2 – using </a:t>
            </a:r>
            <a:r>
              <a:rPr lang="en-AU" b="1" dirty="0" smtClean="0"/>
              <a:t>braces </a:t>
            </a:r>
            <a:r>
              <a:rPr lang="en-AU" dirty="0" smtClean="0"/>
              <a:t>for </a:t>
            </a:r>
            <a:r>
              <a:rPr lang="en-AU" b="1" dirty="0" smtClean="0"/>
              <a:t>iterative </a:t>
            </a:r>
            <a:r>
              <a:rPr lang="en-AU" dirty="0" smtClean="0"/>
              <a:t>parts of RHS</a:t>
            </a:r>
          </a:p>
          <a:p>
            <a:pPr lvl="1"/>
            <a:r>
              <a:rPr lang="en-AU" dirty="0" smtClean="0"/>
              <a:t>BNF version:</a:t>
            </a:r>
          </a:p>
          <a:p>
            <a:pPr marL="717550" indent="0">
              <a:buClr>
                <a:srgbClr val="2D2D8A"/>
              </a:buClr>
              <a:buNone/>
            </a:pPr>
            <a:r>
              <a:rPr lang="en-AU" sz="1800" b="1" dirty="0" smtClean="0">
                <a:solidFill>
                  <a:schemeClr val="accent2"/>
                </a:solidFill>
                <a:latin typeface="Courier New" pitchFamily="49" charset="0"/>
                <a:cs typeface="Courier New" pitchFamily="49" charset="0"/>
              </a:rPr>
              <a:t>&lt;</a:t>
            </a:r>
            <a:r>
              <a:rPr lang="en-AU" sz="1800" b="1" dirty="0" err="1" smtClean="0">
                <a:solidFill>
                  <a:schemeClr val="accent2"/>
                </a:solidFill>
                <a:latin typeface="Courier New" pitchFamily="49" charset="0"/>
                <a:cs typeface="Courier New" pitchFamily="49" charset="0"/>
              </a:rPr>
              <a:t>ident_list</a:t>
            </a:r>
            <a:r>
              <a:rPr lang="en-AU" sz="1800" b="1" dirty="0" smtClean="0">
                <a:solidFill>
                  <a:schemeClr val="accent2"/>
                </a:solidFill>
                <a:latin typeface="Courier New" pitchFamily="49" charset="0"/>
                <a:cs typeface="Courier New" pitchFamily="49" charset="0"/>
              </a:rPr>
              <a:t>&gt;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identifier</a:t>
            </a:r>
          </a:p>
          <a:p>
            <a:pPr lvl="0">
              <a:buClr>
                <a:srgbClr val="2D2D8A"/>
              </a:buClr>
              <a:buNone/>
            </a:pPr>
            <a:r>
              <a:rPr lang="en-AU" sz="1800" b="1" dirty="0" smtClean="0">
                <a:solidFill>
                  <a:schemeClr val="accent2"/>
                </a:solidFill>
                <a:latin typeface="Courier New" pitchFamily="49" charset="0"/>
                <a:cs typeface="Courier New" pitchFamily="49" charset="0"/>
              </a:rPr>
              <a:t>			    </a:t>
            </a:r>
            <a:r>
              <a:rPr lang="en-AU" sz="1200" b="1" dirty="0" smtClean="0">
                <a:solidFill>
                  <a:schemeClr val="accent2"/>
                </a:solidFill>
                <a:latin typeface="Courier New" pitchFamily="49" charset="0"/>
                <a:cs typeface="Courier New" pitchFamily="49" charset="0"/>
              </a:rPr>
              <a:t>  </a:t>
            </a:r>
            <a:r>
              <a:rPr lang="en-AU" sz="1800" b="1" dirty="0" smtClean="0">
                <a:solidFill>
                  <a:schemeClr val="accent2"/>
                </a:solidFill>
                <a:latin typeface="Courier New" pitchFamily="49" charset="0"/>
                <a:cs typeface="Courier New" pitchFamily="49" charset="0"/>
              </a:rPr>
              <a:t>| identifier, &lt;</a:t>
            </a:r>
            <a:r>
              <a:rPr lang="en-AU" sz="1800" b="1" dirty="0" err="1" smtClean="0">
                <a:solidFill>
                  <a:schemeClr val="accent2"/>
                </a:solidFill>
                <a:latin typeface="Courier New" pitchFamily="49" charset="0"/>
                <a:cs typeface="Courier New" pitchFamily="49" charset="0"/>
              </a:rPr>
              <a:t>ident_list</a:t>
            </a:r>
            <a:r>
              <a:rPr lang="en-AU" sz="1800" b="1" dirty="0" smtClean="0">
                <a:solidFill>
                  <a:schemeClr val="accent2"/>
                </a:solidFill>
                <a:latin typeface="Courier New" pitchFamily="49" charset="0"/>
                <a:cs typeface="Courier New" pitchFamily="49" charset="0"/>
              </a:rPr>
              <a:t>&gt;</a:t>
            </a:r>
          </a:p>
          <a:p>
            <a:pPr lvl="1">
              <a:buNone/>
            </a:pPr>
            <a:endParaRPr lang="en-US" sz="1800" b="1" dirty="0" smtClean="0">
              <a:solidFill>
                <a:srgbClr val="333399"/>
              </a:solidFill>
              <a:latin typeface="Courier New" pitchFamily="49" charset="0"/>
              <a:cs typeface="Courier New" pitchFamily="49" charset="0"/>
            </a:endParaRPr>
          </a:p>
          <a:p>
            <a:pPr lvl="1"/>
            <a:r>
              <a:rPr lang="en-AU" dirty="0" smtClean="0"/>
              <a:t>EBNF version:</a:t>
            </a:r>
          </a:p>
          <a:p>
            <a:pPr marL="717550" indent="0">
              <a:buClr>
                <a:srgbClr val="2D2D8A"/>
              </a:buClr>
              <a:buNone/>
            </a:pPr>
            <a:r>
              <a:rPr lang="en-AU" sz="1800" b="1" dirty="0" smtClean="0">
                <a:solidFill>
                  <a:schemeClr val="accent2"/>
                </a:solidFill>
                <a:latin typeface="Courier New" pitchFamily="49" charset="0"/>
                <a:cs typeface="Courier New" pitchFamily="49" charset="0"/>
              </a:rPr>
              <a:t>&lt;</a:t>
            </a:r>
            <a:r>
              <a:rPr lang="en-AU" sz="1800" b="1" dirty="0" err="1" smtClean="0">
                <a:solidFill>
                  <a:schemeClr val="accent2"/>
                </a:solidFill>
                <a:latin typeface="Courier New" pitchFamily="49" charset="0"/>
                <a:cs typeface="Courier New" pitchFamily="49" charset="0"/>
              </a:rPr>
              <a:t>ident_list</a:t>
            </a:r>
            <a:r>
              <a:rPr lang="en-AU" sz="1800" b="1" dirty="0" smtClean="0">
                <a:solidFill>
                  <a:schemeClr val="accent2"/>
                </a:solidFill>
                <a:latin typeface="Courier New" pitchFamily="49" charset="0"/>
                <a:cs typeface="Courier New" pitchFamily="49" charset="0"/>
              </a:rPr>
              <a:t>&gt;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identifier {, identifier}</a:t>
            </a:r>
          </a:p>
          <a:p>
            <a:endParaRPr lang="en-AU" dirty="0" smtClean="0"/>
          </a:p>
          <a:p>
            <a:endParaRPr lang="en-AU" dirty="0" smtClean="0"/>
          </a:p>
          <a:p>
            <a:r>
              <a:rPr lang="en-AU" dirty="0" smtClean="0"/>
              <a:t>Anything inside the braces can be repeated </a:t>
            </a:r>
            <a:r>
              <a:rPr lang="en-AU" b="1" dirty="0" smtClean="0"/>
              <a:t>zero or more</a:t>
            </a:r>
            <a:r>
              <a:rPr lang="en-AU" dirty="0" smtClean="0"/>
              <a:t> times – i.e. repeated infinitely or left out altogether</a:t>
            </a:r>
          </a:p>
        </p:txBody>
      </p:sp>
      <p:cxnSp>
        <p:nvCxnSpPr>
          <p:cNvPr id="7" name="Straight Connector 6"/>
          <p:cNvCxnSpPr/>
          <p:nvPr/>
        </p:nvCxnSpPr>
        <p:spPr>
          <a:xfrm>
            <a:off x="4714876" y="3571876"/>
            <a:ext cx="1928826" cy="1588"/>
          </a:xfrm>
          <a:prstGeom prst="line">
            <a:avLst/>
          </a:prstGeom>
          <a:ln w="19050">
            <a:solidFill>
              <a:srgbClr val="C00000"/>
            </a:solidFill>
            <a:prstDash val="sysDash"/>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Extended Backus-Naur Form (EBNF)</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EBNF feature 3 – using </a:t>
            </a:r>
            <a:r>
              <a:rPr lang="en-AU" b="1" dirty="0" smtClean="0"/>
              <a:t>parentheses </a:t>
            </a:r>
            <a:r>
              <a:rPr lang="en-AU" dirty="0" smtClean="0"/>
              <a:t>and </a:t>
            </a:r>
            <a:r>
              <a:rPr lang="en-AU" b="1" dirty="0" smtClean="0"/>
              <a:t>|</a:t>
            </a:r>
            <a:r>
              <a:rPr lang="en-AU" dirty="0" smtClean="0"/>
              <a:t> for a </a:t>
            </a:r>
            <a:r>
              <a:rPr lang="en-AU" b="1" dirty="0" smtClean="0"/>
              <a:t>choice</a:t>
            </a:r>
            <a:endParaRPr lang="en-AU" dirty="0" smtClean="0"/>
          </a:p>
          <a:p>
            <a:pPr lvl="1"/>
            <a:r>
              <a:rPr lang="en-AU" dirty="0" smtClean="0"/>
              <a:t>BNF version:</a:t>
            </a:r>
          </a:p>
          <a:p>
            <a:pPr marL="717550" indent="0">
              <a:buClr>
                <a:srgbClr val="2D2D8A"/>
              </a:buClr>
              <a:buNone/>
            </a:pPr>
            <a:r>
              <a:rPr lang="en-AU" sz="1800" b="1" dirty="0" smtClean="0">
                <a:solidFill>
                  <a:schemeClr val="accent2"/>
                </a:solidFill>
                <a:latin typeface="Courier New" pitchFamily="49" charset="0"/>
                <a:cs typeface="Courier New" pitchFamily="49" charset="0"/>
              </a:rPr>
              <a:t>&lt;term&gt;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&lt;term&gt; * &lt;factor&gt;</a:t>
            </a:r>
          </a:p>
          <a:p>
            <a:pPr lvl="0">
              <a:buClr>
                <a:srgbClr val="2D2D8A"/>
              </a:buClr>
              <a:buNone/>
            </a:pPr>
            <a:r>
              <a:rPr lang="en-AU" sz="1800" b="1" dirty="0" smtClean="0">
                <a:solidFill>
                  <a:schemeClr val="accent2"/>
                </a:solidFill>
                <a:latin typeface="Courier New" pitchFamily="49" charset="0"/>
                <a:cs typeface="Courier New" pitchFamily="49" charset="0"/>
              </a:rPr>
              <a:t>		    </a:t>
            </a:r>
            <a:r>
              <a:rPr lang="en-AU" sz="1200" b="1" dirty="0" smtClean="0">
                <a:solidFill>
                  <a:schemeClr val="accent2"/>
                </a:solidFill>
                <a:latin typeface="Courier New" pitchFamily="49" charset="0"/>
                <a:cs typeface="Courier New" pitchFamily="49" charset="0"/>
              </a:rPr>
              <a:t>   </a:t>
            </a:r>
            <a:r>
              <a:rPr lang="en-AU" sz="1800" b="1" dirty="0" smtClean="0">
                <a:solidFill>
                  <a:schemeClr val="accent2"/>
                </a:solidFill>
                <a:latin typeface="Courier New" pitchFamily="49" charset="0"/>
                <a:cs typeface="Courier New" pitchFamily="49" charset="0"/>
              </a:rPr>
              <a:t>| &lt;term&gt; / &lt;factor&gt;</a:t>
            </a:r>
          </a:p>
          <a:p>
            <a:pPr>
              <a:buClr>
                <a:srgbClr val="2D2D8A"/>
              </a:buClr>
              <a:buNone/>
            </a:pPr>
            <a:r>
              <a:rPr lang="en-AU" sz="1800" b="1" dirty="0" smtClean="0">
                <a:solidFill>
                  <a:schemeClr val="accent2"/>
                </a:solidFill>
                <a:latin typeface="Courier New" pitchFamily="49" charset="0"/>
                <a:cs typeface="Courier New" pitchFamily="49" charset="0"/>
              </a:rPr>
              <a:t>		    </a:t>
            </a:r>
            <a:r>
              <a:rPr lang="en-AU" sz="1200" b="1" dirty="0" smtClean="0">
                <a:solidFill>
                  <a:schemeClr val="accent2"/>
                </a:solidFill>
                <a:latin typeface="Courier New" pitchFamily="49" charset="0"/>
                <a:cs typeface="Courier New" pitchFamily="49" charset="0"/>
              </a:rPr>
              <a:t>   </a:t>
            </a:r>
            <a:r>
              <a:rPr lang="en-AU" sz="1800" b="1" dirty="0" smtClean="0">
                <a:solidFill>
                  <a:schemeClr val="accent2"/>
                </a:solidFill>
                <a:latin typeface="Courier New" pitchFamily="49" charset="0"/>
                <a:cs typeface="Courier New" pitchFamily="49" charset="0"/>
              </a:rPr>
              <a:t>| &lt;term&gt; % &lt;factor&gt;</a:t>
            </a:r>
          </a:p>
          <a:p>
            <a:pPr lvl="0">
              <a:buClr>
                <a:srgbClr val="2D2D8A"/>
              </a:buClr>
              <a:buNone/>
            </a:pPr>
            <a:endParaRPr lang="en-AU" sz="1800" b="1" dirty="0" smtClean="0">
              <a:solidFill>
                <a:schemeClr val="accent2"/>
              </a:solidFill>
              <a:latin typeface="Courier New" pitchFamily="49" charset="0"/>
              <a:cs typeface="Courier New" pitchFamily="49" charset="0"/>
            </a:endParaRPr>
          </a:p>
          <a:p>
            <a:pPr lvl="1"/>
            <a:r>
              <a:rPr lang="en-AU" dirty="0" smtClean="0"/>
              <a:t>EBNF version:</a:t>
            </a:r>
          </a:p>
          <a:p>
            <a:pPr marL="717550" indent="0">
              <a:buClr>
                <a:srgbClr val="2D2D8A"/>
              </a:buClr>
              <a:buNone/>
            </a:pPr>
            <a:r>
              <a:rPr lang="en-AU" sz="1800" b="1" dirty="0" smtClean="0">
                <a:solidFill>
                  <a:schemeClr val="accent2"/>
                </a:solidFill>
                <a:latin typeface="Courier New" pitchFamily="49" charset="0"/>
                <a:cs typeface="Courier New" pitchFamily="49" charset="0"/>
              </a:rPr>
              <a:t>&lt;term&gt;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&lt;term&gt; ( * | / | % ) &lt;factor&gt;</a:t>
            </a:r>
          </a:p>
          <a:p>
            <a:endParaRPr lang="en-AU" dirty="0" smtClean="0"/>
          </a:p>
          <a:p>
            <a:endParaRPr lang="en-AU" dirty="0" smtClean="0"/>
          </a:p>
          <a:p>
            <a:r>
              <a:rPr lang="en-AU" dirty="0" smtClean="0"/>
              <a:t>All the choices are placed inside the parentheses, and separated by an “or” operator (</a:t>
            </a:r>
            <a:r>
              <a:rPr lang="en-AU" b="1" dirty="0" smtClean="0"/>
              <a:t>|</a:t>
            </a:r>
            <a:r>
              <a:rPr lang="en-AU" dirty="0" smtClean="0"/>
              <a:t>)</a:t>
            </a:r>
          </a:p>
        </p:txBody>
      </p:sp>
      <p:cxnSp>
        <p:nvCxnSpPr>
          <p:cNvPr id="7" name="Straight Connector 6"/>
          <p:cNvCxnSpPr/>
          <p:nvPr/>
        </p:nvCxnSpPr>
        <p:spPr>
          <a:xfrm>
            <a:off x="3357554" y="3929066"/>
            <a:ext cx="1714512" cy="1588"/>
          </a:xfrm>
          <a:prstGeom prst="line">
            <a:avLst/>
          </a:prstGeom>
          <a:ln w="19050">
            <a:solidFill>
              <a:srgbClr val="C00000"/>
            </a:solidFill>
            <a:prstDash val="sysDash"/>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BNF and EBNF Comparison</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This grammar describes a language to control a set of lights</a:t>
            </a:r>
          </a:p>
          <a:p>
            <a:r>
              <a:rPr lang="en-AU" dirty="0" smtClean="0"/>
              <a:t>BNF form:</a:t>
            </a:r>
          </a:p>
          <a:p>
            <a:pPr lvl="0">
              <a:buClr>
                <a:srgbClr val="2D2D8A"/>
              </a:buClr>
              <a:buNone/>
            </a:pPr>
            <a:r>
              <a:rPr lang="en-AU" sz="1600" b="1" dirty="0" smtClean="0">
                <a:solidFill>
                  <a:srgbClr val="333399"/>
                </a:solidFill>
                <a:latin typeface="Courier New" pitchFamily="49" charset="0"/>
                <a:cs typeface="Courier New" pitchFamily="49" charset="0"/>
              </a:rPr>
              <a:t>&lt;program&gt;   </a:t>
            </a:r>
            <a:r>
              <a:rPr lang="en-US" sz="1400" b="1" dirty="0" smtClean="0">
                <a:solidFill>
                  <a:srgbClr val="333399"/>
                </a:solidFill>
                <a:latin typeface="Impact" pitchFamily="34" charset="0"/>
                <a:cs typeface="Courier New" pitchFamily="49" charset="0"/>
              </a:rPr>
              <a:t>→</a:t>
            </a:r>
            <a:r>
              <a:rPr lang="en-AU" sz="1600" b="1" dirty="0" smtClean="0">
                <a:solidFill>
                  <a:srgbClr val="333399"/>
                </a:solidFill>
                <a:latin typeface="Courier New" pitchFamily="49" charset="0"/>
                <a:cs typeface="Courier New" pitchFamily="49" charset="0"/>
              </a:rPr>
              <a:t> BEGIN &lt;</a:t>
            </a:r>
            <a:r>
              <a:rPr lang="en-AU" sz="1600" b="1" dirty="0" err="1" smtClean="0">
                <a:solidFill>
                  <a:srgbClr val="333399"/>
                </a:solidFill>
                <a:latin typeface="Courier New" pitchFamily="49" charset="0"/>
                <a:cs typeface="Courier New" pitchFamily="49" charset="0"/>
              </a:rPr>
              <a:t>inst_list</a:t>
            </a:r>
            <a:r>
              <a:rPr lang="en-AU" sz="1600" b="1" dirty="0" smtClean="0">
                <a:solidFill>
                  <a:srgbClr val="333399"/>
                </a:solidFill>
                <a:latin typeface="Courier New" pitchFamily="49" charset="0"/>
                <a:cs typeface="Courier New" pitchFamily="49" charset="0"/>
              </a:rPr>
              <a:t>&gt; END</a:t>
            </a: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a:t>
            </a:r>
            <a:r>
              <a:rPr lang="en-AU" sz="1600" b="1" dirty="0" err="1" smtClean="0">
                <a:solidFill>
                  <a:srgbClr val="333399"/>
                </a:solidFill>
                <a:latin typeface="Courier New" pitchFamily="49" charset="0"/>
                <a:cs typeface="Courier New" pitchFamily="49" charset="0"/>
              </a:rPr>
              <a:t>inst_list</a:t>
            </a:r>
            <a:r>
              <a:rPr lang="en-AU" sz="1600" b="1" dirty="0" smtClean="0">
                <a:solidFill>
                  <a:srgbClr val="333399"/>
                </a:solidFill>
                <a:latin typeface="Courier New" pitchFamily="49" charset="0"/>
                <a:cs typeface="Courier New" pitchFamily="49" charset="0"/>
              </a:rPr>
              <a:t>&gt; </a:t>
            </a:r>
            <a:r>
              <a:rPr lang="en-US" sz="1400" b="1" dirty="0" smtClean="0">
                <a:solidFill>
                  <a:srgbClr val="333399"/>
                </a:solidFill>
                <a:latin typeface="Impact" pitchFamily="34" charset="0"/>
                <a:cs typeface="Courier New" pitchFamily="49" charset="0"/>
              </a:rPr>
              <a:t>→</a:t>
            </a:r>
            <a:r>
              <a:rPr lang="en-AU" sz="1600" b="1" dirty="0" smtClean="0">
                <a:solidFill>
                  <a:srgbClr val="333399"/>
                </a:solidFill>
                <a:latin typeface="Courier New" pitchFamily="49" charset="0"/>
                <a:cs typeface="Courier New" pitchFamily="49" charset="0"/>
              </a:rPr>
              <a:t> &lt;inst&gt;</a:t>
            </a:r>
          </a:p>
          <a:p>
            <a:pPr lvl="0">
              <a:buClr>
                <a:srgbClr val="2D2D8A"/>
              </a:buClr>
              <a:buNone/>
            </a:pPr>
            <a:r>
              <a:rPr lang="en-AU" sz="1600" b="1" dirty="0" smtClean="0">
                <a:solidFill>
                  <a:srgbClr val="333399"/>
                </a:solidFill>
                <a:latin typeface="Courier New" pitchFamily="49" charset="0"/>
                <a:cs typeface="Courier New" pitchFamily="49" charset="0"/>
              </a:rPr>
              <a:t>           </a:t>
            </a:r>
            <a:r>
              <a:rPr lang="en-AU" sz="1200" b="1" dirty="0" smtClean="0">
                <a:solidFill>
                  <a:srgbClr val="333399"/>
                </a:solidFill>
                <a:latin typeface="Courier New" pitchFamily="49" charset="0"/>
                <a:cs typeface="Courier New" pitchFamily="49" charset="0"/>
              </a:rPr>
              <a:t> </a:t>
            </a:r>
            <a:r>
              <a:rPr lang="en-AU" sz="1100" b="1" dirty="0" smtClean="0">
                <a:solidFill>
                  <a:srgbClr val="333399"/>
                </a:solidFill>
                <a:latin typeface="Courier New" pitchFamily="49" charset="0"/>
                <a:cs typeface="Courier New" pitchFamily="49" charset="0"/>
              </a:rPr>
              <a:t> </a:t>
            </a:r>
            <a:r>
              <a:rPr lang="en-AU" sz="1600" b="1" dirty="0" smtClean="0">
                <a:solidFill>
                  <a:srgbClr val="333399"/>
                </a:solidFill>
                <a:latin typeface="Courier New" pitchFamily="49" charset="0"/>
                <a:cs typeface="Courier New" pitchFamily="49" charset="0"/>
              </a:rPr>
              <a:t>| &lt;inst&gt; THEN &lt;</a:t>
            </a:r>
            <a:r>
              <a:rPr lang="en-AU" sz="1600" b="1" dirty="0" err="1" smtClean="0">
                <a:solidFill>
                  <a:srgbClr val="333399"/>
                </a:solidFill>
                <a:latin typeface="Courier New" pitchFamily="49" charset="0"/>
                <a:cs typeface="Courier New" pitchFamily="49" charset="0"/>
              </a:rPr>
              <a:t>inst_list</a:t>
            </a:r>
            <a:r>
              <a:rPr lang="en-AU" sz="1600" b="1" dirty="0" smtClean="0">
                <a:solidFill>
                  <a:srgbClr val="333399"/>
                </a:solidFill>
                <a:latin typeface="Courier New" pitchFamily="49" charset="0"/>
                <a:cs typeface="Courier New" pitchFamily="49" charset="0"/>
              </a:rPr>
              <a:t>&gt;</a:t>
            </a: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&lt;inst&gt;      </a:t>
            </a:r>
            <a:r>
              <a:rPr lang="en-US" sz="1400" b="1" dirty="0" smtClean="0">
                <a:solidFill>
                  <a:srgbClr val="333399"/>
                </a:solidFill>
                <a:latin typeface="Impact" pitchFamily="34" charset="0"/>
                <a:cs typeface="Courier New" pitchFamily="49" charset="0"/>
              </a:rPr>
              <a:t>→</a:t>
            </a:r>
            <a:r>
              <a:rPr lang="en-AU" sz="1600" b="1" dirty="0" smtClean="0">
                <a:solidFill>
                  <a:srgbClr val="333399"/>
                </a:solidFill>
                <a:latin typeface="Courier New" pitchFamily="49" charset="0"/>
                <a:cs typeface="Courier New" pitchFamily="49" charset="0"/>
              </a:rPr>
              <a:t> ON &lt;</a:t>
            </a:r>
            <a:r>
              <a:rPr lang="en-AU" sz="1600" b="1" dirty="0" err="1" smtClean="0">
                <a:solidFill>
                  <a:srgbClr val="333399"/>
                </a:solidFill>
                <a:latin typeface="Courier New" pitchFamily="49" charset="0"/>
                <a:cs typeface="Courier New" pitchFamily="49" charset="0"/>
              </a:rPr>
              <a:t>light_set</a:t>
            </a:r>
            <a:r>
              <a:rPr lang="en-AU" sz="1600" b="1" dirty="0" smtClean="0">
                <a:solidFill>
                  <a:srgbClr val="333399"/>
                </a:solidFill>
                <a:latin typeface="Courier New" pitchFamily="49" charset="0"/>
                <a:cs typeface="Courier New" pitchFamily="49" charset="0"/>
              </a:rPr>
              <a:t>&gt;</a:t>
            </a:r>
          </a:p>
          <a:p>
            <a:pPr lvl="0">
              <a:buClr>
                <a:srgbClr val="2D2D8A"/>
              </a:buClr>
              <a:buNone/>
            </a:pPr>
            <a:r>
              <a:rPr lang="en-AU" sz="1600" b="1" dirty="0" smtClean="0">
                <a:solidFill>
                  <a:srgbClr val="333399"/>
                </a:solidFill>
                <a:latin typeface="Courier New" pitchFamily="49" charset="0"/>
                <a:cs typeface="Courier New" pitchFamily="49" charset="0"/>
              </a:rPr>
              <a:t>           </a:t>
            </a:r>
            <a:r>
              <a:rPr lang="en-AU" sz="1100" b="1" dirty="0" smtClean="0">
                <a:solidFill>
                  <a:srgbClr val="333399"/>
                </a:solidFill>
                <a:latin typeface="Courier New" pitchFamily="49" charset="0"/>
                <a:cs typeface="Courier New" pitchFamily="49" charset="0"/>
              </a:rPr>
              <a:t> </a:t>
            </a:r>
            <a:r>
              <a:rPr lang="en-AU" sz="1050" b="1" dirty="0" smtClean="0">
                <a:solidFill>
                  <a:srgbClr val="333399"/>
                </a:solidFill>
                <a:latin typeface="Courier New" pitchFamily="49" charset="0"/>
                <a:cs typeface="Courier New" pitchFamily="49" charset="0"/>
              </a:rPr>
              <a:t> </a:t>
            </a:r>
            <a:r>
              <a:rPr lang="en-AU" sz="1600" b="1" dirty="0" smtClean="0">
                <a:solidFill>
                  <a:srgbClr val="333399"/>
                </a:solidFill>
                <a:latin typeface="Courier New" pitchFamily="49" charset="0"/>
                <a:cs typeface="Courier New" pitchFamily="49" charset="0"/>
              </a:rPr>
              <a:t>| OFF &lt;</a:t>
            </a:r>
            <a:r>
              <a:rPr lang="en-AU" sz="1600" b="1" dirty="0" err="1" smtClean="0">
                <a:solidFill>
                  <a:srgbClr val="333399"/>
                </a:solidFill>
                <a:latin typeface="Courier New" pitchFamily="49" charset="0"/>
                <a:cs typeface="Courier New" pitchFamily="49" charset="0"/>
              </a:rPr>
              <a:t>light_set</a:t>
            </a:r>
            <a:r>
              <a:rPr lang="en-AU" sz="1600" b="1" dirty="0" smtClean="0">
                <a:solidFill>
                  <a:srgbClr val="333399"/>
                </a:solidFill>
                <a:latin typeface="Courier New" pitchFamily="49" charset="0"/>
                <a:cs typeface="Courier New" pitchFamily="49" charset="0"/>
              </a:rPr>
              <a:t>&gt;</a:t>
            </a:r>
          </a:p>
          <a:p>
            <a:pPr lvl="0">
              <a:buClr>
                <a:srgbClr val="2D2D8A"/>
              </a:buClr>
              <a:buNone/>
            </a:pPr>
            <a:r>
              <a:rPr lang="en-AU" sz="1600" b="1" dirty="0" smtClean="0">
                <a:solidFill>
                  <a:srgbClr val="333399"/>
                </a:solidFill>
                <a:latin typeface="Courier New" pitchFamily="49" charset="0"/>
                <a:cs typeface="Courier New" pitchFamily="49" charset="0"/>
              </a:rPr>
              <a:t>           </a:t>
            </a:r>
            <a:r>
              <a:rPr lang="en-AU" sz="1100" b="1" dirty="0" smtClean="0">
                <a:solidFill>
                  <a:srgbClr val="333399"/>
                </a:solidFill>
                <a:latin typeface="Courier New" pitchFamily="49" charset="0"/>
                <a:cs typeface="Courier New" pitchFamily="49" charset="0"/>
              </a:rPr>
              <a:t>  </a:t>
            </a:r>
            <a:r>
              <a:rPr lang="en-AU" sz="1600" b="1" dirty="0" smtClean="0">
                <a:solidFill>
                  <a:srgbClr val="333399"/>
                </a:solidFill>
                <a:latin typeface="Courier New" pitchFamily="49" charset="0"/>
                <a:cs typeface="Courier New" pitchFamily="49" charset="0"/>
              </a:rPr>
              <a:t>| &lt;flash&gt;</a:t>
            </a: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&lt;flash&gt;     </a:t>
            </a:r>
            <a:r>
              <a:rPr lang="en-US" sz="1400" b="1" dirty="0" smtClean="0">
                <a:solidFill>
                  <a:srgbClr val="333399"/>
                </a:solidFill>
                <a:latin typeface="Impact" pitchFamily="34" charset="0"/>
                <a:cs typeface="Courier New" pitchFamily="49" charset="0"/>
              </a:rPr>
              <a:t>→</a:t>
            </a:r>
            <a:r>
              <a:rPr lang="en-AU" sz="1600" b="1" dirty="0" smtClean="0">
                <a:solidFill>
                  <a:srgbClr val="333399"/>
                </a:solidFill>
                <a:latin typeface="Courier New" pitchFamily="49" charset="0"/>
                <a:cs typeface="Courier New" pitchFamily="49" charset="0"/>
              </a:rPr>
              <a:t> FLASH &lt;</a:t>
            </a:r>
            <a:r>
              <a:rPr lang="en-AU" sz="1600" b="1" dirty="0" err="1" smtClean="0">
                <a:solidFill>
                  <a:srgbClr val="333399"/>
                </a:solidFill>
                <a:latin typeface="Courier New" pitchFamily="49" charset="0"/>
                <a:cs typeface="Courier New" pitchFamily="49" charset="0"/>
              </a:rPr>
              <a:t>light_set</a:t>
            </a:r>
            <a:r>
              <a:rPr lang="en-AU" sz="1600" b="1" dirty="0" smtClean="0">
                <a:solidFill>
                  <a:srgbClr val="333399"/>
                </a:solidFill>
                <a:latin typeface="Courier New" pitchFamily="49" charset="0"/>
                <a:cs typeface="Courier New" pitchFamily="49" charset="0"/>
              </a:rPr>
              <a:t>&gt;</a:t>
            </a:r>
          </a:p>
          <a:p>
            <a:pPr lvl="0">
              <a:buClr>
                <a:srgbClr val="2D2D8A"/>
              </a:buClr>
              <a:buNone/>
            </a:pPr>
            <a:r>
              <a:rPr lang="en-AU" sz="1600" b="1" dirty="0" smtClean="0">
                <a:solidFill>
                  <a:srgbClr val="333399"/>
                </a:solidFill>
                <a:latin typeface="Courier New" pitchFamily="49" charset="0"/>
                <a:cs typeface="Courier New" pitchFamily="49" charset="0"/>
              </a:rPr>
              <a:t>          </a:t>
            </a:r>
            <a:r>
              <a:rPr lang="en-AU" sz="1050" b="1" dirty="0" smtClean="0">
                <a:solidFill>
                  <a:srgbClr val="333399"/>
                </a:solidFill>
                <a:latin typeface="Courier New" pitchFamily="49" charset="0"/>
                <a:cs typeface="Courier New" pitchFamily="49" charset="0"/>
              </a:rPr>
              <a:t> </a:t>
            </a:r>
            <a:r>
              <a:rPr lang="en-AU" sz="1200" b="1" dirty="0" smtClean="0">
                <a:solidFill>
                  <a:srgbClr val="333399"/>
                </a:solidFill>
                <a:latin typeface="Courier New" pitchFamily="49" charset="0"/>
                <a:cs typeface="Courier New" pitchFamily="49" charset="0"/>
              </a:rPr>
              <a:t> </a:t>
            </a:r>
            <a:r>
              <a:rPr lang="en-AU" sz="1600" b="1" dirty="0" smtClean="0">
                <a:solidFill>
                  <a:srgbClr val="333399"/>
                </a:solidFill>
                <a:latin typeface="Courier New" pitchFamily="49" charset="0"/>
                <a:cs typeface="Courier New" pitchFamily="49" charset="0"/>
              </a:rPr>
              <a:t> | FLASH &lt;</a:t>
            </a:r>
            <a:r>
              <a:rPr lang="en-AU" sz="1600" b="1" dirty="0" err="1" smtClean="0">
                <a:solidFill>
                  <a:srgbClr val="333399"/>
                </a:solidFill>
                <a:latin typeface="Courier New" pitchFamily="49" charset="0"/>
                <a:cs typeface="Courier New" pitchFamily="49" charset="0"/>
              </a:rPr>
              <a:t>light_set</a:t>
            </a:r>
            <a:r>
              <a:rPr lang="en-AU" sz="1600" b="1" dirty="0" smtClean="0">
                <a:solidFill>
                  <a:srgbClr val="333399"/>
                </a:solidFill>
                <a:latin typeface="Courier New" pitchFamily="49" charset="0"/>
                <a:cs typeface="Courier New" pitchFamily="49" charset="0"/>
              </a:rPr>
              <a:t>&gt; FAST</a:t>
            </a:r>
          </a:p>
          <a:p>
            <a:pPr lvl="0">
              <a:buClr>
                <a:srgbClr val="2D2D8A"/>
              </a:buClr>
              <a:buNone/>
            </a:pPr>
            <a:r>
              <a:rPr lang="en-AU" sz="1600" b="1" dirty="0" smtClean="0">
                <a:solidFill>
                  <a:srgbClr val="333399"/>
                </a:solidFill>
                <a:latin typeface="Courier New" pitchFamily="49" charset="0"/>
                <a:cs typeface="Courier New" pitchFamily="49" charset="0"/>
              </a:rPr>
              <a:t>           </a:t>
            </a:r>
            <a:r>
              <a:rPr lang="en-AU" sz="1100" b="1" dirty="0" smtClean="0">
                <a:solidFill>
                  <a:srgbClr val="333399"/>
                </a:solidFill>
                <a:latin typeface="Courier New" pitchFamily="49" charset="0"/>
                <a:cs typeface="Courier New" pitchFamily="49" charset="0"/>
              </a:rPr>
              <a:t> </a:t>
            </a:r>
            <a:r>
              <a:rPr lang="en-AU" sz="1200" b="1" dirty="0" smtClean="0">
                <a:solidFill>
                  <a:srgbClr val="333399"/>
                </a:solidFill>
                <a:latin typeface="Courier New" pitchFamily="49" charset="0"/>
                <a:cs typeface="Courier New" pitchFamily="49" charset="0"/>
              </a:rPr>
              <a:t> </a:t>
            </a:r>
            <a:r>
              <a:rPr lang="en-AU" sz="1600" b="1" dirty="0" smtClean="0">
                <a:solidFill>
                  <a:srgbClr val="333399"/>
                </a:solidFill>
                <a:latin typeface="Courier New" pitchFamily="49" charset="0"/>
                <a:cs typeface="Courier New" pitchFamily="49" charset="0"/>
              </a:rPr>
              <a:t>| FLASH &lt;</a:t>
            </a:r>
            <a:r>
              <a:rPr lang="en-AU" sz="1600" b="1" dirty="0" err="1" smtClean="0">
                <a:solidFill>
                  <a:srgbClr val="333399"/>
                </a:solidFill>
                <a:latin typeface="Courier New" pitchFamily="49" charset="0"/>
                <a:cs typeface="Courier New" pitchFamily="49" charset="0"/>
              </a:rPr>
              <a:t>light_set</a:t>
            </a:r>
            <a:r>
              <a:rPr lang="en-AU" sz="1600" b="1" dirty="0" smtClean="0">
                <a:solidFill>
                  <a:srgbClr val="333399"/>
                </a:solidFill>
                <a:latin typeface="Courier New" pitchFamily="49" charset="0"/>
                <a:cs typeface="Courier New" pitchFamily="49" charset="0"/>
              </a:rPr>
              <a:t>&gt; SLOW</a:t>
            </a: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a:t>
            </a:r>
            <a:r>
              <a:rPr lang="en-AU" sz="1600" b="1" dirty="0" err="1" smtClean="0">
                <a:solidFill>
                  <a:srgbClr val="333399"/>
                </a:solidFill>
                <a:latin typeface="Courier New" pitchFamily="49" charset="0"/>
                <a:cs typeface="Courier New" pitchFamily="49" charset="0"/>
              </a:rPr>
              <a:t>light_set</a:t>
            </a:r>
            <a:r>
              <a:rPr lang="en-AU" sz="1600" b="1" dirty="0" smtClean="0">
                <a:solidFill>
                  <a:srgbClr val="333399"/>
                </a:solidFill>
                <a:latin typeface="Courier New" pitchFamily="49" charset="0"/>
                <a:cs typeface="Courier New" pitchFamily="49" charset="0"/>
              </a:rPr>
              <a:t>&gt; </a:t>
            </a:r>
            <a:r>
              <a:rPr lang="en-US" sz="1400" b="1" dirty="0" smtClean="0">
                <a:solidFill>
                  <a:srgbClr val="333399"/>
                </a:solidFill>
                <a:latin typeface="Impact" pitchFamily="34" charset="0"/>
                <a:cs typeface="Courier New" pitchFamily="49" charset="0"/>
              </a:rPr>
              <a:t>→</a:t>
            </a:r>
            <a:r>
              <a:rPr lang="en-AU" sz="1600" b="1" dirty="0" smtClean="0">
                <a:solidFill>
                  <a:srgbClr val="333399"/>
                </a:solidFill>
                <a:latin typeface="Courier New" pitchFamily="49" charset="0"/>
                <a:cs typeface="Courier New" pitchFamily="49" charset="0"/>
              </a:rPr>
              <a:t> &lt;light&gt;</a:t>
            </a:r>
          </a:p>
          <a:p>
            <a:pPr lvl="0">
              <a:buClr>
                <a:srgbClr val="2D2D8A"/>
              </a:buClr>
              <a:buNone/>
            </a:pPr>
            <a:r>
              <a:rPr lang="en-AU" sz="1600" b="1" dirty="0" smtClean="0">
                <a:solidFill>
                  <a:srgbClr val="333399"/>
                </a:solidFill>
                <a:latin typeface="Courier New" pitchFamily="49" charset="0"/>
                <a:cs typeface="Courier New" pitchFamily="49" charset="0"/>
              </a:rPr>
              <a:t>           </a:t>
            </a:r>
            <a:r>
              <a:rPr lang="en-AU" sz="1200" b="1" dirty="0" smtClean="0">
                <a:solidFill>
                  <a:srgbClr val="333399"/>
                </a:solidFill>
                <a:latin typeface="Courier New" pitchFamily="49" charset="0"/>
                <a:cs typeface="Courier New" pitchFamily="49" charset="0"/>
              </a:rPr>
              <a:t> </a:t>
            </a:r>
            <a:r>
              <a:rPr lang="en-AU" sz="1050" b="1" dirty="0" smtClean="0">
                <a:solidFill>
                  <a:srgbClr val="333399"/>
                </a:solidFill>
                <a:latin typeface="Courier New" pitchFamily="49" charset="0"/>
                <a:cs typeface="Courier New" pitchFamily="49" charset="0"/>
              </a:rPr>
              <a:t> </a:t>
            </a:r>
            <a:r>
              <a:rPr lang="en-AU" sz="1600" b="1" dirty="0" smtClean="0">
                <a:solidFill>
                  <a:srgbClr val="333399"/>
                </a:solidFill>
                <a:latin typeface="Courier New" pitchFamily="49" charset="0"/>
                <a:cs typeface="Courier New" pitchFamily="49" charset="0"/>
              </a:rPr>
              <a:t>| &lt;light&gt; AND &lt;</a:t>
            </a:r>
            <a:r>
              <a:rPr lang="en-AU" sz="1600" b="1" dirty="0" err="1" smtClean="0">
                <a:solidFill>
                  <a:srgbClr val="333399"/>
                </a:solidFill>
                <a:latin typeface="Courier New" pitchFamily="49" charset="0"/>
                <a:cs typeface="Courier New" pitchFamily="49" charset="0"/>
              </a:rPr>
              <a:t>light_set</a:t>
            </a:r>
            <a:r>
              <a:rPr lang="en-AU" sz="1600" b="1" dirty="0" smtClean="0">
                <a:solidFill>
                  <a:srgbClr val="333399"/>
                </a:solidFill>
                <a:latin typeface="Courier New" pitchFamily="49" charset="0"/>
                <a:cs typeface="Courier New" pitchFamily="49" charset="0"/>
              </a:rPr>
              <a:t>&gt;</a:t>
            </a: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&lt;light&gt;     </a:t>
            </a:r>
            <a:r>
              <a:rPr lang="en-US" sz="1400" b="1" dirty="0" smtClean="0">
                <a:solidFill>
                  <a:srgbClr val="333399"/>
                </a:solidFill>
                <a:latin typeface="Impact" pitchFamily="34" charset="0"/>
                <a:cs typeface="Courier New" pitchFamily="49" charset="0"/>
              </a:rPr>
              <a:t>→</a:t>
            </a:r>
            <a:r>
              <a:rPr lang="en-AU" sz="1600" b="1" dirty="0" smtClean="0">
                <a:solidFill>
                  <a:srgbClr val="333399"/>
                </a:solidFill>
                <a:latin typeface="Courier New" pitchFamily="49" charset="0"/>
                <a:cs typeface="Courier New" pitchFamily="49" charset="0"/>
              </a:rPr>
              <a:t> RED | ORANGE | GREEN</a:t>
            </a:r>
          </a:p>
        </p:txBody>
      </p:sp>
      <p:cxnSp>
        <p:nvCxnSpPr>
          <p:cNvPr id="4" name="Straight Connector 3"/>
          <p:cNvCxnSpPr/>
          <p:nvPr/>
        </p:nvCxnSpPr>
        <p:spPr>
          <a:xfrm rot="16200000" flipH="1">
            <a:off x="2464581" y="4107660"/>
            <a:ext cx="5214971" cy="1"/>
          </a:xfrm>
          <a:prstGeom prst="line">
            <a:avLst/>
          </a:prstGeom>
          <a:ln w="19050">
            <a:solidFill>
              <a:schemeClr val="tx1"/>
            </a:solidFill>
            <a:prstDash val="sysDash"/>
          </a:ln>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5143536" y="1440000"/>
            <a:ext cx="4000464" cy="4838248"/>
          </a:xfrm>
          <a:prstGeom prst="rect">
            <a:avLst/>
          </a:prstGeom>
        </p:spPr>
        <p:txBody>
          <a:bodyPr wrap="square">
            <a:spAutoFit/>
          </a:bodyPr>
          <a:lstStyle/>
          <a:p>
            <a:pPr marL="342900" lvl="0" indent="-342900" fontAlgn="base">
              <a:spcBef>
                <a:spcPct val="20000"/>
              </a:spcBef>
              <a:spcAft>
                <a:spcPct val="0"/>
              </a:spcAft>
              <a:buClr>
                <a:srgbClr val="2D2D8A"/>
              </a:buClr>
              <a:buFontTx/>
              <a:buChar char="•"/>
            </a:pPr>
            <a:r>
              <a:rPr lang="en-AU" sz="2400" kern="0" dirty="0" smtClean="0">
                <a:solidFill>
                  <a:srgbClr val="000000"/>
                </a:solidFill>
                <a:ea typeface="ＭＳ Ｐゴシック" pitchFamily="-65" charset="-128"/>
              </a:rPr>
              <a:t>EBNF form (RHS only):</a:t>
            </a: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BEGIN &lt;</a:t>
            </a:r>
            <a:r>
              <a:rPr lang="en-AU" sz="1600" b="1" kern="0" dirty="0" err="1" smtClean="0">
                <a:solidFill>
                  <a:srgbClr val="333399"/>
                </a:solidFill>
                <a:latin typeface="Courier New" pitchFamily="49" charset="0"/>
                <a:ea typeface="ＭＳ Ｐゴシック" pitchFamily="-65" charset="-128"/>
                <a:cs typeface="Courier New" pitchFamily="49" charset="0"/>
              </a:rPr>
              <a:t>inst_list</a:t>
            </a:r>
            <a:r>
              <a:rPr lang="en-AU" sz="1600" b="1" kern="0" dirty="0" smtClean="0">
                <a:solidFill>
                  <a:srgbClr val="333399"/>
                </a:solidFill>
                <a:latin typeface="Courier New" pitchFamily="49" charset="0"/>
                <a:ea typeface="ＭＳ Ｐゴシック" pitchFamily="-65" charset="-128"/>
                <a:cs typeface="Courier New" pitchFamily="49" charset="0"/>
              </a:rPr>
              <a:t>&gt; END</a:t>
            </a: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&lt;inst&gt; {THEN &lt;inst&gt;}</a:t>
            </a: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indent="-342900" fontAlgn="base">
              <a:spcBef>
                <a:spcPct val="20000"/>
              </a:spcBef>
              <a:spcAft>
                <a:spcPct val="0"/>
              </a:spcAft>
              <a:buClr>
                <a:srgbClr val="2D2D8A"/>
              </a:buClr>
            </a:pPr>
            <a:r>
              <a:rPr lang="en-US" sz="1400" b="1" kern="0" dirty="0" smtClean="0">
                <a:solidFill>
                  <a:srgbClr val="333399"/>
                </a:solidFill>
                <a:latin typeface="Impact" pitchFamily="34" charset="0"/>
                <a:ea typeface="ＭＳ Ｐゴシック" pitchFamily="-65" charset="-128"/>
                <a:cs typeface="Courier New" pitchFamily="49" charset="0"/>
              </a:rPr>
              <a:t>→</a:t>
            </a:r>
            <a:r>
              <a:rPr lang="en-AU" sz="1600" b="1" kern="0" dirty="0" smtClean="0">
                <a:solidFill>
                  <a:srgbClr val="333399"/>
                </a:solidFill>
                <a:latin typeface="Courier New" pitchFamily="49" charset="0"/>
                <a:ea typeface="ＭＳ Ｐゴシック" pitchFamily="-65" charset="-128"/>
                <a:cs typeface="Courier New" pitchFamily="49" charset="0"/>
              </a:rPr>
              <a:t> (ON|OFF) &lt;</a:t>
            </a:r>
            <a:r>
              <a:rPr lang="en-AU" sz="1600" b="1" kern="0" dirty="0" err="1" smtClean="0">
                <a:solidFill>
                  <a:srgbClr val="333399"/>
                </a:solidFill>
                <a:latin typeface="Courier New" pitchFamily="49" charset="0"/>
                <a:ea typeface="ＭＳ Ｐゴシック" pitchFamily="-65" charset="-128"/>
                <a:cs typeface="Courier New" pitchFamily="49" charset="0"/>
              </a:rPr>
              <a:t>light_set</a:t>
            </a:r>
            <a:r>
              <a:rPr lang="en-AU" sz="1600" b="1" kern="0" dirty="0" smtClean="0">
                <a:solidFill>
                  <a:srgbClr val="333399"/>
                </a:solidFill>
                <a:latin typeface="Courier New" pitchFamily="49" charset="0"/>
                <a:ea typeface="ＭＳ Ｐゴシック" pitchFamily="-65" charset="-128"/>
                <a:cs typeface="Courier New" pitchFamily="49" charset="0"/>
              </a:rPr>
              <a:t>&gt;</a:t>
            </a: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 &lt;flash&gt;</a:t>
            </a: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FLASH &lt;</a:t>
            </a:r>
            <a:r>
              <a:rPr lang="en-AU" sz="1600" b="1" kern="0" dirty="0" err="1" smtClean="0">
                <a:solidFill>
                  <a:srgbClr val="333399"/>
                </a:solidFill>
                <a:latin typeface="Courier New" pitchFamily="49" charset="0"/>
                <a:ea typeface="ＭＳ Ｐゴシック" pitchFamily="-65" charset="-128"/>
                <a:cs typeface="Courier New" pitchFamily="49" charset="0"/>
              </a:rPr>
              <a:t>light_set</a:t>
            </a:r>
            <a:r>
              <a:rPr lang="en-AU" sz="1600" b="1" kern="0" dirty="0" smtClean="0">
                <a:solidFill>
                  <a:srgbClr val="333399"/>
                </a:solidFill>
                <a:latin typeface="Courier New" pitchFamily="49" charset="0"/>
                <a:ea typeface="ＭＳ Ｐゴシック" pitchFamily="-65" charset="-128"/>
                <a:cs typeface="Courier New" pitchFamily="49" charset="0"/>
              </a:rPr>
              <a:t>&gt; [(FAST|SLOW)]</a:t>
            </a: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&lt;light&gt; {AND &lt;light&gt;}</a:t>
            </a: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RED | ORANGE | GREEN</a:t>
            </a:r>
          </a:p>
        </p:txBody>
      </p:sp>
      <p:grpSp>
        <p:nvGrpSpPr>
          <p:cNvPr id="20" name="Group 19"/>
          <p:cNvGrpSpPr/>
          <p:nvPr/>
        </p:nvGrpSpPr>
        <p:grpSpPr>
          <a:xfrm>
            <a:off x="6929454" y="2500306"/>
            <a:ext cx="2068195" cy="481430"/>
            <a:chOff x="6929454" y="2500306"/>
            <a:chExt cx="2068195" cy="481430"/>
          </a:xfrm>
        </p:grpSpPr>
        <p:sp>
          <p:nvSpPr>
            <p:cNvPr id="9" name="Rectangle 8"/>
            <p:cNvSpPr/>
            <p:nvPr/>
          </p:nvSpPr>
          <p:spPr>
            <a:xfrm>
              <a:off x="6929454" y="2643182"/>
              <a:ext cx="2068195" cy="338554"/>
            </a:xfrm>
            <a:prstGeom prst="rect">
              <a:avLst/>
            </a:prstGeom>
          </p:spPr>
          <p:txBody>
            <a:bodyPr wrap="none">
              <a:spAutoFit/>
            </a:bodyPr>
            <a:lstStyle/>
            <a:p>
              <a:r>
                <a:rPr lang="en-AU" sz="1600" kern="0" dirty="0" smtClean="0">
                  <a:solidFill>
                    <a:srgbClr val="C00000"/>
                  </a:solidFill>
                  <a:ea typeface="ＭＳ Ｐゴシック" pitchFamily="-65" charset="-128"/>
                </a:rPr>
                <a:t>Using </a:t>
              </a:r>
              <a:r>
                <a:rPr lang="en-AU" sz="1600" b="1" kern="0" dirty="0" smtClean="0">
                  <a:solidFill>
                    <a:srgbClr val="C00000"/>
                  </a:solidFill>
                  <a:ea typeface="ＭＳ Ｐゴシック" pitchFamily="-65" charset="-128"/>
                </a:rPr>
                <a:t>{ }</a:t>
              </a:r>
              <a:r>
                <a:rPr lang="en-AU" sz="1600" kern="0" dirty="0" smtClean="0">
                  <a:solidFill>
                    <a:srgbClr val="C00000"/>
                  </a:solidFill>
                  <a:ea typeface="ＭＳ Ｐゴシック" pitchFamily="-65" charset="-128"/>
                </a:rPr>
                <a:t> for iteration</a:t>
              </a:r>
              <a:endParaRPr lang="en-AU" sz="1200" b="1" dirty="0">
                <a:solidFill>
                  <a:srgbClr val="C00000"/>
                </a:solidFill>
              </a:endParaRPr>
            </a:p>
          </p:txBody>
        </p:sp>
        <p:sp>
          <p:nvSpPr>
            <p:cNvPr id="10" name="Arc 9"/>
            <p:cNvSpPr/>
            <p:nvPr/>
          </p:nvSpPr>
          <p:spPr>
            <a:xfrm>
              <a:off x="7500958" y="2500306"/>
              <a:ext cx="571504" cy="285752"/>
            </a:xfrm>
            <a:prstGeom prst="arc">
              <a:avLst>
                <a:gd name="adj1" fmla="val 15311198"/>
                <a:gd name="adj2" fmla="val 0"/>
              </a:avLst>
            </a:prstGeom>
            <a:ln w="19050">
              <a:solidFill>
                <a:srgbClr val="C00000"/>
              </a:solidFill>
              <a:headEnd type="triangle" w="lg" len="med"/>
              <a:tailEnd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grpSp>
      <p:grpSp>
        <p:nvGrpSpPr>
          <p:cNvPr id="13" name="Group 12"/>
          <p:cNvGrpSpPr/>
          <p:nvPr/>
        </p:nvGrpSpPr>
        <p:grpSpPr>
          <a:xfrm>
            <a:off x="6929454" y="5335200"/>
            <a:ext cx="2068195" cy="481430"/>
            <a:chOff x="6929454" y="5376462"/>
            <a:chExt cx="2068195" cy="481430"/>
          </a:xfrm>
        </p:grpSpPr>
        <p:sp>
          <p:nvSpPr>
            <p:cNvPr id="11" name="Rectangle 10"/>
            <p:cNvSpPr/>
            <p:nvPr/>
          </p:nvSpPr>
          <p:spPr>
            <a:xfrm>
              <a:off x="6929454" y="5519338"/>
              <a:ext cx="2068195" cy="338554"/>
            </a:xfrm>
            <a:prstGeom prst="rect">
              <a:avLst/>
            </a:prstGeom>
          </p:spPr>
          <p:txBody>
            <a:bodyPr wrap="none">
              <a:spAutoFit/>
            </a:bodyPr>
            <a:lstStyle/>
            <a:p>
              <a:r>
                <a:rPr lang="en-AU" sz="1600" kern="0" dirty="0" smtClean="0">
                  <a:solidFill>
                    <a:srgbClr val="C00000"/>
                  </a:solidFill>
                  <a:ea typeface="ＭＳ Ｐゴシック" pitchFamily="-65" charset="-128"/>
                </a:rPr>
                <a:t>Using </a:t>
              </a:r>
              <a:r>
                <a:rPr lang="en-AU" sz="1600" b="1" kern="0" dirty="0" smtClean="0">
                  <a:solidFill>
                    <a:srgbClr val="C00000"/>
                  </a:solidFill>
                  <a:ea typeface="ＭＳ Ｐゴシック" pitchFamily="-65" charset="-128"/>
                </a:rPr>
                <a:t>{ }</a:t>
              </a:r>
              <a:r>
                <a:rPr lang="en-AU" sz="1600" kern="0" dirty="0" smtClean="0">
                  <a:solidFill>
                    <a:srgbClr val="C00000"/>
                  </a:solidFill>
                  <a:ea typeface="ＭＳ Ｐゴシック" pitchFamily="-65" charset="-128"/>
                </a:rPr>
                <a:t> for iteration</a:t>
              </a:r>
              <a:endParaRPr lang="en-AU" sz="1200" b="1" dirty="0">
                <a:solidFill>
                  <a:srgbClr val="C00000"/>
                </a:solidFill>
              </a:endParaRPr>
            </a:p>
          </p:txBody>
        </p:sp>
        <p:sp>
          <p:nvSpPr>
            <p:cNvPr id="12" name="Arc 11"/>
            <p:cNvSpPr/>
            <p:nvPr/>
          </p:nvSpPr>
          <p:spPr>
            <a:xfrm>
              <a:off x="7598345" y="5376462"/>
              <a:ext cx="571504" cy="285752"/>
            </a:xfrm>
            <a:prstGeom prst="arc">
              <a:avLst>
                <a:gd name="adj1" fmla="val 15311198"/>
                <a:gd name="adj2" fmla="val 0"/>
              </a:avLst>
            </a:prstGeom>
            <a:ln w="19050">
              <a:solidFill>
                <a:srgbClr val="C00000"/>
              </a:solidFill>
              <a:headEnd type="triangle" w="lg" len="med"/>
              <a:tailEnd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grpSp>
      <p:grpSp>
        <p:nvGrpSpPr>
          <p:cNvPr id="22" name="Group 21"/>
          <p:cNvGrpSpPr/>
          <p:nvPr/>
        </p:nvGrpSpPr>
        <p:grpSpPr>
          <a:xfrm>
            <a:off x="5572132" y="4428338"/>
            <a:ext cx="3422732" cy="553662"/>
            <a:chOff x="5572132" y="4428338"/>
            <a:chExt cx="3422732" cy="553662"/>
          </a:xfrm>
        </p:grpSpPr>
        <p:sp>
          <p:nvSpPr>
            <p:cNvPr id="14" name="Rectangle 13"/>
            <p:cNvSpPr/>
            <p:nvPr/>
          </p:nvSpPr>
          <p:spPr>
            <a:xfrm>
              <a:off x="5572132" y="4643446"/>
              <a:ext cx="3422732" cy="338554"/>
            </a:xfrm>
            <a:prstGeom prst="rect">
              <a:avLst/>
            </a:prstGeom>
          </p:spPr>
          <p:txBody>
            <a:bodyPr wrap="none">
              <a:spAutoFit/>
            </a:bodyPr>
            <a:lstStyle/>
            <a:p>
              <a:r>
                <a:rPr lang="en-AU" sz="1600" kern="0" dirty="0" smtClean="0">
                  <a:solidFill>
                    <a:srgbClr val="C00000"/>
                  </a:solidFill>
                  <a:ea typeface="ＭＳ Ｐゴシック" pitchFamily="-65" charset="-128"/>
                </a:rPr>
                <a:t>Using </a:t>
              </a:r>
              <a:r>
                <a:rPr lang="en-AU" sz="1600" b="1" kern="0" dirty="0" smtClean="0">
                  <a:solidFill>
                    <a:srgbClr val="C00000"/>
                  </a:solidFill>
                  <a:ea typeface="ＭＳ Ｐゴシック" pitchFamily="-65" charset="-128"/>
                </a:rPr>
                <a:t>[ ] </a:t>
              </a:r>
              <a:r>
                <a:rPr lang="en-AU" sz="1600" kern="0" dirty="0" smtClean="0">
                  <a:solidFill>
                    <a:srgbClr val="C00000"/>
                  </a:solidFill>
                  <a:ea typeface="ＭＳ Ｐゴシック" pitchFamily="-65" charset="-128"/>
                </a:rPr>
                <a:t>and </a:t>
              </a:r>
              <a:r>
                <a:rPr lang="en-AU" sz="1600" b="1" kern="0" dirty="0" smtClean="0">
                  <a:solidFill>
                    <a:srgbClr val="C00000"/>
                  </a:solidFill>
                  <a:ea typeface="ＭＳ Ｐゴシック" pitchFamily="-65" charset="-128"/>
                </a:rPr>
                <a:t>( | )</a:t>
              </a:r>
              <a:r>
                <a:rPr lang="en-AU" sz="1600" kern="0" dirty="0" smtClean="0">
                  <a:solidFill>
                    <a:srgbClr val="C00000"/>
                  </a:solidFill>
                  <a:ea typeface="ＭＳ Ｐゴシック" pitchFamily="-65" charset="-128"/>
                </a:rPr>
                <a:t> for optional choice</a:t>
              </a:r>
              <a:endParaRPr lang="en-AU" sz="1200" b="1" dirty="0">
                <a:solidFill>
                  <a:srgbClr val="C00000"/>
                </a:solidFill>
              </a:endParaRPr>
            </a:p>
          </p:txBody>
        </p:sp>
        <p:cxnSp>
          <p:nvCxnSpPr>
            <p:cNvPr id="16" name="Straight Arrow Connector 15"/>
            <p:cNvCxnSpPr/>
            <p:nvPr/>
          </p:nvCxnSpPr>
          <p:spPr>
            <a:xfrm rot="16200000" flipH="1">
              <a:off x="8036743" y="4535495"/>
              <a:ext cx="215108" cy="794"/>
            </a:xfrm>
            <a:prstGeom prst="straightConnector1">
              <a:avLst/>
            </a:prstGeom>
            <a:ln w="19050">
              <a:solidFill>
                <a:srgbClr val="C00000"/>
              </a:solidFill>
              <a:headEnd type="triangle" w="lg" len="med"/>
              <a:tailEnd w="lg" len="med"/>
            </a:ln>
          </p:spPr>
          <p:style>
            <a:lnRef idx="1">
              <a:schemeClr val="accent6"/>
            </a:lnRef>
            <a:fillRef idx="0">
              <a:schemeClr val="accent6"/>
            </a:fillRef>
            <a:effectRef idx="0">
              <a:schemeClr val="accent6"/>
            </a:effectRef>
            <a:fontRef idx="minor">
              <a:schemeClr val="tx1"/>
            </a:fontRef>
          </p:style>
        </p:cxnSp>
      </p:grpSp>
      <p:grpSp>
        <p:nvGrpSpPr>
          <p:cNvPr id="21" name="Group 20"/>
          <p:cNvGrpSpPr/>
          <p:nvPr/>
        </p:nvGrpSpPr>
        <p:grpSpPr>
          <a:xfrm>
            <a:off x="5429256" y="3304125"/>
            <a:ext cx="2023311" cy="1292741"/>
            <a:chOff x="5429256" y="3304125"/>
            <a:chExt cx="2023311" cy="1292741"/>
          </a:xfrm>
        </p:grpSpPr>
        <p:sp>
          <p:nvSpPr>
            <p:cNvPr id="18" name="Arc 17"/>
            <p:cNvSpPr/>
            <p:nvPr/>
          </p:nvSpPr>
          <p:spPr>
            <a:xfrm rot="1612034">
              <a:off x="5822879" y="3304125"/>
              <a:ext cx="766405" cy="1292741"/>
            </a:xfrm>
            <a:prstGeom prst="arc">
              <a:avLst>
                <a:gd name="adj1" fmla="val 16121426"/>
                <a:gd name="adj2" fmla="val 18657703"/>
              </a:avLst>
            </a:prstGeom>
            <a:ln w="19050">
              <a:solidFill>
                <a:srgbClr val="C00000"/>
              </a:solidFill>
              <a:headEnd type="triangle" w="lg" len="med"/>
              <a:tailEnd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19" name="Rectangle 18"/>
            <p:cNvSpPr/>
            <p:nvPr/>
          </p:nvSpPr>
          <p:spPr>
            <a:xfrm>
              <a:off x="5429256" y="3714752"/>
              <a:ext cx="2023311" cy="338554"/>
            </a:xfrm>
            <a:prstGeom prst="rect">
              <a:avLst/>
            </a:prstGeom>
          </p:spPr>
          <p:txBody>
            <a:bodyPr wrap="none">
              <a:spAutoFit/>
            </a:bodyPr>
            <a:lstStyle/>
            <a:p>
              <a:r>
                <a:rPr lang="en-AU" sz="1600" kern="0" dirty="0" smtClean="0">
                  <a:solidFill>
                    <a:srgbClr val="C00000"/>
                  </a:solidFill>
                  <a:ea typeface="ＭＳ Ｐゴシック" pitchFamily="-65" charset="-128"/>
                </a:rPr>
                <a:t>Using </a:t>
              </a:r>
              <a:r>
                <a:rPr lang="en-AU" sz="1600" b="1" kern="0" dirty="0" smtClean="0">
                  <a:solidFill>
                    <a:srgbClr val="C00000"/>
                  </a:solidFill>
                  <a:ea typeface="ＭＳ Ｐゴシック" pitchFamily="-65" charset="-128"/>
                </a:rPr>
                <a:t>( | )</a:t>
              </a:r>
              <a:r>
                <a:rPr lang="en-AU" sz="1600" kern="0" dirty="0" smtClean="0">
                  <a:solidFill>
                    <a:srgbClr val="C00000"/>
                  </a:solidFill>
                  <a:ea typeface="ＭＳ Ｐゴシック" pitchFamily="-65" charset="-128"/>
                </a:rPr>
                <a:t> for choice</a:t>
              </a:r>
              <a:endParaRPr lang="en-AU" sz="1200" b="1" dirty="0">
                <a:solidFill>
                  <a:srgbClr val="C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nodeType="with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500"/>
                                        <p:tgtEl>
                                          <p:spTgt spid="8">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animEffect transition="in" filter="fade">
                                      <p:cBhvr>
                                        <p:cTn id="45" dur="500"/>
                                        <p:tgtEl>
                                          <p:spTgt spid="8">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8">
                                            <p:txEl>
                                              <p:pRg st="6" end="6"/>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0"/>
                                          </p:stCondLst>
                                        </p:cTn>
                                        <p:tgtEl>
                                          <p:spTgt spid="2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1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BNF and EBNF Comparison</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This grammar describes a language to control a set of lights</a:t>
            </a:r>
          </a:p>
          <a:p>
            <a:r>
              <a:rPr lang="en-AU" dirty="0" smtClean="0"/>
              <a:t>EBNF form:</a:t>
            </a:r>
          </a:p>
          <a:p>
            <a:pPr lvl="0">
              <a:buClr>
                <a:srgbClr val="2D2D8A"/>
              </a:buClr>
              <a:buNone/>
            </a:pPr>
            <a:r>
              <a:rPr lang="en-AU" sz="1600" b="1" dirty="0" smtClean="0">
                <a:solidFill>
                  <a:srgbClr val="333399"/>
                </a:solidFill>
                <a:latin typeface="Courier New" pitchFamily="49" charset="0"/>
                <a:cs typeface="Courier New" pitchFamily="49" charset="0"/>
              </a:rPr>
              <a:t>&lt;program&gt;   </a:t>
            </a:r>
            <a:r>
              <a:rPr lang="en-US" sz="1400" b="1" dirty="0" smtClean="0">
                <a:solidFill>
                  <a:srgbClr val="333399"/>
                </a:solidFill>
                <a:latin typeface="Impact" pitchFamily="34" charset="0"/>
                <a:cs typeface="Courier New" pitchFamily="49" charset="0"/>
              </a:rPr>
              <a:t>→</a:t>
            </a:r>
            <a:endParaRPr lang="en-AU" sz="1600" b="1" dirty="0" smtClean="0">
              <a:solidFill>
                <a:srgbClr val="333399"/>
              </a:solidFill>
              <a:latin typeface="Courier New" pitchFamily="49" charset="0"/>
              <a:cs typeface="Courier New" pitchFamily="49" charset="0"/>
            </a:endParaRP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a:t>
            </a:r>
            <a:r>
              <a:rPr lang="en-AU" sz="1600" b="1" dirty="0" err="1" smtClean="0">
                <a:solidFill>
                  <a:srgbClr val="333399"/>
                </a:solidFill>
                <a:latin typeface="Courier New" pitchFamily="49" charset="0"/>
                <a:cs typeface="Courier New" pitchFamily="49" charset="0"/>
              </a:rPr>
              <a:t>inst_list</a:t>
            </a:r>
            <a:r>
              <a:rPr lang="en-AU" sz="1600" b="1" dirty="0" smtClean="0">
                <a:solidFill>
                  <a:srgbClr val="333399"/>
                </a:solidFill>
                <a:latin typeface="Courier New" pitchFamily="49" charset="0"/>
                <a:cs typeface="Courier New" pitchFamily="49" charset="0"/>
              </a:rPr>
              <a:t>&gt; </a:t>
            </a:r>
            <a:r>
              <a:rPr lang="en-US" sz="1400" b="1" dirty="0" smtClean="0">
                <a:solidFill>
                  <a:srgbClr val="333399"/>
                </a:solidFill>
                <a:latin typeface="Impact" pitchFamily="34" charset="0"/>
                <a:cs typeface="Courier New" pitchFamily="49" charset="0"/>
              </a:rPr>
              <a:t>→</a:t>
            </a:r>
            <a:endParaRPr lang="en-AU" sz="1600" b="1" dirty="0" smtClean="0">
              <a:solidFill>
                <a:srgbClr val="333399"/>
              </a:solidFill>
              <a:latin typeface="Courier New" pitchFamily="49" charset="0"/>
              <a:cs typeface="Courier New" pitchFamily="49" charset="0"/>
            </a:endParaRPr>
          </a:p>
          <a:p>
            <a:pPr lvl="0">
              <a:buClr>
                <a:srgbClr val="2D2D8A"/>
              </a:buClr>
              <a:buNone/>
            </a:pPr>
            <a:r>
              <a:rPr lang="en-AU" sz="1600" b="1" dirty="0" smtClean="0">
                <a:solidFill>
                  <a:srgbClr val="333399"/>
                </a:solidFill>
                <a:latin typeface="Courier New" pitchFamily="49" charset="0"/>
                <a:cs typeface="Courier New" pitchFamily="49" charset="0"/>
              </a:rPr>
              <a:t> </a:t>
            </a: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&lt;inst&gt;      </a:t>
            </a:r>
            <a:r>
              <a:rPr lang="en-US" sz="1400" b="1" dirty="0" smtClean="0">
                <a:solidFill>
                  <a:srgbClr val="333399"/>
                </a:solidFill>
                <a:latin typeface="Impact" pitchFamily="34" charset="0"/>
                <a:cs typeface="Courier New" pitchFamily="49" charset="0"/>
              </a:rPr>
              <a:t>→</a:t>
            </a:r>
            <a:endParaRPr lang="en-AU" sz="1600" b="1" dirty="0" smtClean="0">
              <a:solidFill>
                <a:srgbClr val="333399"/>
              </a:solidFill>
              <a:latin typeface="Courier New" pitchFamily="49" charset="0"/>
              <a:cs typeface="Courier New" pitchFamily="49" charset="0"/>
            </a:endParaRPr>
          </a:p>
          <a:p>
            <a:pPr lvl="0">
              <a:buClr>
                <a:srgbClr val="2D2D8A"/>
              </a:buClr>
              <a:buNone/>
            </a:pPr>
            <a:r>
              <a:rPr lang="en-AU" sz="1600" b="1" dirty="0" smtClean="0">
                <a:solidFill>
                  <a:srgbClr val="333399"/>
                </a:solidFill>
                <a:latin typeface="Courier New" pitchFamily="49" charset="0"/>
                <a:cs typeface="Courier New" pitchFamily="49" charset="0"/>
              </a:rPr>
              <a:t> </a:t>
            </a:r>
          </a:p>
          <a:p>
            <a:pPr lvl="0">
              <a:buClr>
                <a:srgbClr val="2D2D8A"/>
              </a:buClr>
              <a:buNone/>
            </a:pPr>
            <a:r>
              <a:rPr lang="en-AU" sz="1600" b="1" dirty="0" smtClean="0">
                <a:solidFill>
                  <a:srgbClr val="333399"/>
                </a:solidFill>
                <a:latin typeface="Courier New" pitchFamily="49" charset="0"/>
                <a:cs typeface="Courier New" pitchFamily="49" charset="0"/>
              </a:rPr>
              <a:t> </a:t>
            </a: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&lt;flash&gt;     </a:t>
            </a:r>
            <a:r>
              <a:rPr lang="en-US" sz="1400" b="1" dirty="0" smtClean="0">
                <a:solidFill>
                  <a:srgbClr val="333399"/>
                </a:solidFill>
                <a:latin typeface="Impact" pitchFamily="34" charset="0"/>
                <a:cs typeface="Courier New" pitchFamily="49" charset="0"/>
              </a:rPr>
              <a:t>→</a:t>
            </a:r>
            <a:endParaRPr lang="en-AU" sz="1600" b="1" dirty="0" smtClean="0">
              <a:solidFill>
                <a:srgbClr val="333399"/>
              </a:solidFill>
              <a:latin typeface="Courier New" pitchFamily="49" charset="0"/>
              <a:cs typeface="Courier New" pitchFamily="49" charset="0"/>
            </a:endParaRPr>
          </a:p>
          <a:p>
            <a:pPr lvl="0">
              <a:buClr>
                <a:srgbClr val="2D2D8A"/>
              </a:buClr>
              <a:buNone/>
            </a:pPr>
            <a:r>
              <a:rPr lang="en-AU" sz="1600" b="1" dirty="0" smtClean="0">
                <a:solidFill>
                  <a:srgbClr val="333399"/>
                </a:solidFill>
                <a:latin typeface="Courier New" pitchFamily="49" charset="0"/>
                <a:cs typeface="Courier New" pitchFamily="49" charset="0"/>
              </a:rPr>
              <a:t>          </a:t>
            </a:r>
            <a:r>
              <a:rPr lang="en-AU" sz="1050" b="1" dirty="0" smtClean="0">
                <a:solidFill>
                  <a:srgbClr val="333399"/>
                </a:solidFill>
                <a:latin typeface="Courier New" pitchFamily="49" charset="0"/>
                <a:cs typeface="Courier New" pitchFamily="49" charset="0"/>
              </a:rPr>
              <a:t> </a:t>
            </a:r>
            <a:r>
              <a:rPr lang="en-AU" sz="1200" b="1" dirty="0" smtClean="0">
                <a:solidFill>
                  <a:srgbClr val="333399"/>
                </a:solidFill>
                <a:latin typeface="Courier New" pitchFamily="49" charset="0"/>
                <a:cs typeface="Courier New" pitchFamily="49" charset="0"/>
              </a:rPr>
              <a:t> </a:t>
            </a:r>
            <a:endParaRPr lang="en-AU" sz="1600" b="1" dirty="0" smtClean="0">
              <a:solidFill>
                <a:srgbClr val="333399"/>
              </a:solidFill>
              <a:latin typeface="Courier New" pitchFamily="49" charset="0"/>
              <a:cs typeface="Courier New" pitchFamily="49" charset="0"/>
            </a:endParaRPr>
          </a:p>
          <a:p>
            <a:pPr lvl="0">
              <a:buClr>
                <a:srgbClr val="2D2D8A"/>
              </a:buClr>
              <a:buNone/>
            </a:pPr>
            <a:r>
              <a:rPr lang="en-AU" sz="1600" b="1" dirty="0" smtClean="0">
                <a:solidFill>
                  <a:srgbClr val="333399"/>
                </a:solidFill>
                <a:latin typeface="Courier New" pitchFamily="49" charset="0"/>
                <a:cs typeface="Courier New" pitchFamily="49" charset="0"/>
              </a:rPr>
              <a:t>           </a:t>
            </a:r>
            <a:r>
              <a:rPr lang="en-AU" sz="1100" b="1" dirty="0" smtClean="0">
                <a:solidFill>
                  <a:srgbClr val="333399"/>
                </a:solidFill>
                <a:latin typeface="Courier New" pitchFamily="49" charset="0"/>
                <a:cs typeface="Courier New" pitchFamily="49" charset="0"/>
              </a:rPr>
              <a:t> </a:t>
            </a:r>
            <a:endParaRPr lang="en-AU" sz="1600" b="1" dirty="0" smtClean="0">
              <a:solidFill>
                <a:srgbClr val="333399"/>
              </a:solidFill>
              <a:latin typeface="Courier New" pitchFamily="49" charset="0"/>
              <a:cs typeface="Courier New" pitchFamily="49" charset="0"/>
            </a:endParaRP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a:t>
            </a:r>
            <a:r>
              <a:rPr lang="en-AU" sz="1600" b="1" dirty="0" err="1" smtClean="0">
                <a:solidFill>
                  <a:srgbClr val="333399"/>
                </a:solidFill>
                <a:latin typeface="Courier New" pitchFamily="49" charset="0"/>
                <a:cs typeface="Courier New" pitchFamily="49" charset="0"/>
              </a:rPr>
              <a:t>light_set</a:t>
            </a:r>
            <a:r>
              <a:rPr lang="en-AU" sz="1600" b="1" dirty="0" smtClean="0">
                <a:solidFill>
                  <a:srgbClr val="333399"/>
                </a:solidFill>
                <a:latin typeface="Courier New" pitchFamily="49" charset="0"/>
                <a:cs typeface="Courier New" pitchFamily="49" charset="0"/>
              </a:rPr>
              <a:t>&gt; </a:t>
            </a:r>
            <a:r>
              <a:rPr lang="en-US" sz="1400" b="1" dirty="0" smtClean="0">
                <a:solidFill>
                  <a:srgbClr val="333399"/>
                </a:solidFill>
                <a:latin typeface="Impact" pitchFamily="34" charset="0"/>
                <a:cs typeface="Courier New" pitchFamily="49" charset="0"/>
              </a:rPr>
              <a:t>→</a:t>
            </a:r>
            <a:r>
              <a:rPr lang="en-AU" sz="1600" b="1" dirty="0" smtClean="0">
                <a:solidFill>
                  <a:srgbClr val="333399"/>
                </a:solidFill>
                <a:latin typeface="Courier New" pitchFamily="49" charset="0"/>
                <a:cs typeface="Courier New" pitchFamily="49" charset="0"/>
              </a:rPr>
              <a:t>  </a:t>
            </a:r>
          </a:p>
          <a:p>
            <a:pPr lvl="0">
              <a:buClr>
                <a:srgbClr val="2D2D8A"/>
              </a:buClr>
              <a:buNone/>
            </a:pPr>
            <a:r>
              <a:rPr lang="en-AU" sz="1600" b="1" dirty="0" smtClean="0">
                <a:solidFill>
                  <a:srgbClr val="333399"/>
                </a:solidFill>
                <a:latin typeface="Courier New" pitchFamily="49" charset="0"/>
                <a:cs typeface="Courier New" pitchFamily="49" charset="0"/>
              </a:rPr>
              <a:t>           </a:t>
            </a:r>
          </a:p>
          <a:p>
            <a:pPr lvl="0">
              <a:buClr>
                <a:srgbClr val="2D2D8A"/>
              </a:buClr>
              <a:buNone/>
            </a:pPr>
            <a:endParaRPr lang="en-AU" sz="900" b="1" dirty="0" smtClean="0">
              <a:solidFill>
                <a:srgbClr val="333399"/>
              </a:solidFill>
              <a:latin typeface="Courier New" pitchFamily="49" charset="0"/>
              <a:cs typeface="Courier New" pitchFamily="49" charset="0"/>
            </a:endParaRPr>
          </a:p>
          <a:p>
            <a:pPr>
              <a:buClr>
                <a:srgbClr val="2D2D8A"/>
              </a:buClr>
              <a:buNone/>
            </a:pPr>
            <a:r>
              <a:rPr lang="en-AU" sz="1600" b="1" dirty="0" smtClean="0">
                <a:solidFill>
                  <a:srgbClr val="333399"/>
                </a:solidFill>
                <a:latin typeface="Courier New" pitchFamily="49" charset="0"/>
                <a:cs typeface="Courier New" pitchFamily="49" charset="0"/>
              </a:rPr>
              <a:t>&lt;light&gt;     </a:t>
            </a:r>
            <a:r>
              <a:rPr lang="en-US" sz="1400" b="1" dirty="0" smtClean="0">
                <a:solidFill>
                  <a:srgbClr val="333399"/>
                </a:solidFill>
                <a:latin typeface="Impact" pitchFamily="34" charset="0"/>
                <a:cs typeface="Courier New" pitchFamily="49" charset="0"/>
              </a:rPr>
              <a:t>→</a:t>
            </a:r>
            <a:endParaRPr lang="en-AU" sz="1600" b="1" dirty="0" smtClean="0">
              <a:solidFill>
                <a:srgbClr val="333399"/>
              </a:solidFill>
              <a:latin typeface="Courier New" pitchFamily="49" charset="0"/>
              <a:cs typeface="Courier New" pitchFamily="49" charset="0"/>
            </a:endParaRPr>
          </a:p>
        </p:txBody>
      </p:sp>
      <p:cxnSp>
        <p:nvCxnSpPr>
          <p:cNvPr id="4" name="Straight Connector 3"/>
          <p:cNvCxnSpPr/>
          <p:nvPr/>
        </p:nvCxnSpPr>
        <p:spPr>
          <a:xfrm rot="16200000" flipH="1">
            <a:off x="2464581" y="4107660"/>
            <a:ext cx="5214971" cy="1"/>
          </a:xfrm>
          <a:prstGeom prst="line">
            <a:avLst/>
          </a:prstGeom>
          <a:ln w="19050">
            <a:solidFill>
              <a:schemeClr val="tx1"/>
            </a:solidFill>
            <a:prstDash val="sysDash"/>
          </a:ln>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5000628" y="1448272"/>
            <a:ext cx="4286248" cy="4838248"/>
          </a:xfrm>
          <a:prstGeom prst="rect">
            <a:avLst/>
          </a:prstGeom>
        </p:spPr>
        <p:txBody>
          <a:bodyPr wrap="square">
            <a:spAutoFit/>
          </a:bodyPr>
          <a:lstStyle/>
          <a:p>
            <a:pPr marL="342900" lvl="0" indent="-342900" fontAlgn="base">
              <a:spcBef>
                <a:spcPct val="20000"/>
              </a:spcBef>
              <a:spcAft>
                <a:spcPct val="0"/>
              </a:spcAft>
              <a:buClr>
                <a:srgbClr val="2D2D8A"/>
              </a:buClr>
              <a:buFontTx/>
              <a:buChar char="•"/>
            </a:pPr>
            <a:endParaRPr lang="en-AU" sz="2400" kern="0" dirty="0" smtClean="0">
              <a:solidFill>
                <a:srgbClr val="000000"/>
              </a:solidFill>
              <a:ea typeface="ＭＳ Ｐゴシック" pitchFamily="-65" charset="-128"/>
            </a:endParaRP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  BEGIN &lt;</a:t>
            </a:r>
            <a:r>
              <a:rPr lang="en-AU" sz="1600" b="1" kern="0" dirty="0" err="1" smtClean="0">
                <a:solidFill>
                  <a:srgbClr val="333399"/>
                </a:solidFill>
                <a:latin typeface="Courier New" pitchFamily="49" charset="0"/>
                <a:ea typeface="ＭＳ Ｐゴシック" pitchFamily="-65" charset="-128"/>
                <a:cs typeface="Courier New" pitchFamily="49" charset="0"/>
              </a:rPr>
              <a:t>inst_list</a:t>
            </a:r>
            <a:r>
              <a:rPr lang="en-AU" sz="1600" b="1" kern="0" dirty="0" smtClean="0">
                <a:solidFill>
                  <a:srgbClr val="333399"/>
                </a:solidFill>
                <a:latin typeface="Courier New" pitchFamily="49" charset="0"/>
                <a:ea typeface="ＭＳ Ｐゴシック" pitchFamily="-65" charset="-128"/>
                <a:cs typeface="Courier New" pitchFamily="49" charset="0"/>
              </a:rPr>
              <a:t>&gt; END</a:t>
            </a: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  &lt;inst&gt; {THEN &lt;inst&gt;}</a:t>
            </a: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indent="-342900" fontAlgn="base">
              <a:spcBef>
                <a:spcPct val="20000"/>
              </a:spcBef>
              <a:spcAft>
                <a:spcPct val="0"/>
              </a:spcAft>
              <a:buClr>
                <a:srgbClr val="2D2D8A"/>
              </a:buClr>
            </a:pPr>
            <a:r>
              <a:rPr lang="en-US" sz="1400" b="1" kern="0" dirty="0" smtClean="0">
                <a:solidFill>
                  <a:srgbClr val="333399"/>
                </a:solidFill>
                <a:latin typeface="Impact" pitchFamily="34" charset="0"/>
                <a:ea typeface="ＭＳ Ｐゴシック" pitchFamily="-65" charset="-128"/>
                <a:cs typeface="Courier New" pitchFamily="49" charset="0"/>
              </a:rPr>
              <a:t>  </a:t>
            </a:r>
            <a:r>
              <a:rPr lang="en-AU" sz="1600" b="1" kern="0" dirty="0" smtClean="0">
                <a:solidFill>
                  <a:srgbClr val="333399"/>
                </a:solidFill>
                <a:latin typeface="Courier New" pitchFamily="49" charset="0"/>
                <a:ea typeface="ＭＳ Ｐゴシック" pitchFamily="-65" charset="-128"/>
                <a:cs typeface="Courier New" pitchFamily="49" charset="0"/>
              </a:rPr>
              <a:t> (ON|OFF) &lt;</a:t>
            </a:r>
            <a:r>
              <a:rPr lang="en-AU" sz="1600" b="1" kern="0" dirty="0" err="1" smtClean="0">
                <a:solidFill>
                  <a:srgbClr val="333399"/>
                </a:solidFill>
                <a:latin typeface="Courier New" pitchFamily="49" charset="0"/>
                <a:ea typeface="ＭＳ Ｐゴシック" pitchFamily="-65" charset="-128"/>
                <a:cs typeface="Courier New" pitchFamily="49" charset="0"/>
              </a:rPr>
              <a:t>light_set</a:t>
            </a:r>
            <a:r>
              <a:rPr lang="en-AU" sz="1600" b="1" kern="0" dirty="0" smtClean="0">
                <a:solidFill>
                  <a:srgbClr val="333399"/>
                </a:solidFill>
                <a:latin typeface="Courier New" pitchFamily="49" charset="0"/>
                <a:ea typeface="ＭＳ Ｐゴシック" pitchFamily="-65" charset="-128"/>
                <a:cs typeface="Courier New" pitchFamily="49" charset="0"/>
              </a:rPr>
              <a:t>&gt;</a:t>
            </a: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 &lt;flash&gt;</a:t>
            </a: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  FLASH &lt;</a:t>
            </a:r>
            <a:r>
              <a:rPr lang="en-AU" sz="1600" b="1" kern="0" dirty="0" err="1" smtClean="0">
                <a:solidFill>
                  <a:srgbClr val="333399"/>
                </a:solidFill>
                <a:latin typeface="Courier New" pitchFamily="49" charset="0"/>
                <a:ea typeface="ＭＳ Ｐゴシック" pitchFamily="-65" charset="-128"/>
                <a:cs typeface="Courier New" pitchFamily="49" charset="0"/>
              </a:rPr>
              <a:t>light_set</a:t>
            </a:r>
            <a:r>
              <a:rPr lang="en-AU" sz="1600" b="1" kern="0" dirty="0" smtClean="0">
                <a:solidFill>
                  <a:srgbClr val="333399"/>
                </a:solidFill>
                <a:latin typeface="Courier New" pitchFamily="49" charset="0"/>
                <a:ea typeface="ＭＳ Ｐゴシック" pitchFamily="-65" charset="-128"/>
                <a:cs typeface="Courier New" pitchFamily="49" charset="0"/>
              </a:rPr>
              <a:t>&gt; [(FAST|SLOW)]</a:t>
            </a: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  &lt;light&gt; {AND &lt;light&gt;}</a:t>
            </a:r>
          </a:p>
          <a:p>
            <a:pPr marL="342900" lvl="0" indent="-342900" fontAlgn="base">
              <a:spcBef>
                <a:spcPct val="20000"/>
              </a:spcBef>
              <a:spcAft>
                <a:spcPct val="0"/>
              </a:spcAft>
              <a:buClr>
                <a:srgbClr val="2D2D8A"/>
              </a:buClr>
            </a:pPr>
            <a:endParaRPr lang="en-AU" sz="16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endParaRPr lang="en-AU" sz="900" b="1" kern="0" dirty="0" smtClean="0">
              <a:solidFill>
                <a:srgbClr val="333399"/>
              </a:solidFill>
              <a:latin typeface="Courier New" pitchFamily="49" charset="0"/>
              <a:ea typeface="ＭＳ Ｐゴシック" pitchFamily="-65" charset="-128"/>
              <a:cs typeface="Courier New" pitchFamily="49" charset="0"/>
            </a:endParaRPr>
          </a:p>
          <a:p>
            <a:pPr marL="342900" lvl="0" indent="-342900" fontAlgn="base">
              <a:spcBef>
                <a:spcPct val="20000"/>
              </a:spcBef>
              <a:spcAft>
                <a:spcPct val="0"/>
              </a:spcAft>
              <a:buClr>
                <a:srgbClr val="2D2D8A"/>
              </a:buClr>
            </a:pPr>
            <a:r>
              <a:rPr lang="en-AU" sz="1600" b="1" kern="0" dirty="0" smtClean="0">
                <a:solidFill>
                  <a:srgbClr val="333399"/>
                </a:solidFill>
                <a:latin typeface="Courier New" pitchFamily="49" charset="0"/>
                <a:ea typeface="ＭＳ Ｐゴシック" pitchFamily="-65" charset="-128"/>
                <a:cs typeface="Courier New" pitchFamily="49" charset="0"/>
              </a:rPr>
              <a:t>  RED | ORANGE | GREEN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35" presetClass="path" presetSubtype="0" accel="50000" decel="50000" fill="hold" grpId="0" nodeType="withEffect">
                                  <p:stCondLst>
                                    <p:cond delay="0"/>
                                  </p:stCondLst>
                                  <p:childTnLst>
                                    <p:animMotion origin="layout" path="M 0 3.00578E-6 L -0.34427 -0.00093 " pathEditMode="relative" rAng="0" ptsTypes="AA">
                                      <p:cBhvr>
                                        <p:cTn id="9" dur="500" fill="hold"/>
                                        <p:tgtEl>
                                          <p:spTgt spid="8"/>
                                        </p:tgtEl>
                                        <p:attrNameLst>
                                          <p:attrName>ppt_x</p:attrName>
                                          <p:attrName>ppt_y</p:attrName>
                                        </p:attrNameLst>
                                      </p:cBhvr>
                                      <p:rCtr x="-17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BNF and EBNF Comparison</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It is possible to perform further reduction of the grammar</a:t>
            </a:r>
          </a:p>
          <a:p>
            <a:pPr lvl="1"/>
            <a:r>
              <a:rPr lang="en-AU" dirty="0" smtClean="0"/>
              <a:t>If readability and meaning is maintained, rules can be merged</a:t>
            </a:r>
          </a:p>
          <a:p>
            <a:pPr lvl="1"/>
            <a:endParaRPr lang="en-AU" dirty="0" smtClean="0"/>
          </a:p>
          <a:p>
            <a:r>
              <a:rPr lang="en-AU" dirty="0" smtClean="0"/>
              <a:t>Refined EBNF form:</a:t>
            </a:r>
          </a:p>
          <a:p>
            <a:pPr lvl="0">
              <a:buClr>
                <a:srgbClr val="2D2D8A"/>
              </a:buClr>
              <a:buNone/>
            </a:pPr>
            <a:r>
              <a:rPr lang="en-AU" sz="1800" b="1" dirty="0" smtClean="0">
                <a:solidFill>
                  <a:srgbClr val="333399"/>
                </a:solidFill>
                <a:latin typeface="Courier New" pitchFamily="49" charset="0"/>
                <a:cs typeface="Courier New" pitchFamily="49" charset="0"/>
              </a:rPr>
              <a:t>&lt;program&gt;   </a:t>
            </a:r>
            <a:r>
              <a:rPr lang="en-US"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BEGIN &lt;inst&gt; {THEN &lt;inst&gt;} END</a:t>
            </a:r>
          </a:p>
          <a:p>
            <a:pPr lvl="0">
              <a:buClr>
                <a:srgbClr val="2D2D8A"/>
              </a:buClr>
              <a:buNone/>
            </a:pPr>
            <a:endParaRPr lang="en-AU" sz="1000" b="1" dirty="0" smtClean="0">
              <a:solidFill>
                <a:srgbClr val="333399"/>
              </a:solidFill>
              <a:latin typeface="Courier New" pitchFamily="49" charset="0"/>
              <a:cs typeface="Courier New" pitchFamily="49" charset="0"/>
            </a:endParaRPr>
          </a:p>
          <a:p>
            <a:pPr lvl="0">
              <a:buClr>
                <a:srgbClr val="2D2D8A"/>
              </a:buClr>
              <a:buNone/>
            </a:pPr>
            <a:endParaRPr lang="en-AU" sz="1000" b="1" dirty="0" smtClean="0">
              <a:solidFill>
                <a:srgbClr val="333399"/>
              </a:solidFill>
              <a:latin typeface="Courier New" pitchFamily="49" charset="0"/>
              <a:cs typeface="Courier New" pitchFamily="49" charset="0"/>
            </a:endParaRPr>
          </a:p>
          <a:p>
            <a:pPr lvl="0">
              <a:buClr>
                <a:srgbClr val="2D2D8A"/>
              </a:buClr>
              <a:buNone/>
            </a:pPr>
            <a:r>
              <a:rPr lang="en-AU" sz="1800" b="1" dirty="0" smtClean="0">
                <a:solidFill>
                  <a:srgbClr val="333399"/>
                </a:solidFill>
                <a:latin typeface="Courier New" pitchFamily="49" charset="0"/>
                <a:cs typeface="Courier New" pitchFamily="49" charset="0"/>
              </a:rPr>
              <a:t>&lt;inst&gt;      </a:t>
            </a:r>
            <a:r>
              <a:rPr lang="en-US"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(ON|OFF) &lt;</a:t>
            </a:r>
            <a:r>
              <a:rPr lang="en-AU" sz="1800" b="1" dirty="0" err="1" smtClean="0">
                <a:solidFill>
                  <a:srgbClr val="333399"/>
                </a:solidFill>
                <a:latin typeface="Courier New" pitchFamily="49" charset="0"/>
                <a:cs typeface="Courier New" pitchFamily="49" charset="0"/>
              </a:rPr>
              <a:t>light_set</a:t>
            </a:r>
            <a:r>
              <a:rPr lang="en-AU" sz="1800" b="1" dirty="0" smtClean="0">
                <a:solidFill>
                  <a:srgbClr val="333399"/>
                </a:solidFill>
                <a:latin typeface="Courier New" pitchFamily="49" charset="0"/>
                <a:cs typeface="Courier New" pitchFamily="49" charset="0"/>
              </a:rPr>
              <a:t>&gt;</a:t>
            </a:r>
          </a:p>
          <a:p>
            <a:pPr lvl="0">
              <a:buClr>
                <a:srgbClr val="2D2D8A"/>
              </a:buClr>
              <a:buNone/>
            </a:pPr>
            <a:r>
              <a:rPr lang="en-AU" sz="1800" b="1" dirty="0" smtClean="0">
                <a:solidFill>
                  <a:srgbClr val="333399"/>
                </a:solidFill>
                <a:latin typeface="Courier New" pitchFamily="49" charset="0"/>
                <a:cs typeface="Courier New" pitchFamily="49" charset="0"/>
              </a:rPr>
              <a:t>	          | FLASH &lt;</a:t>
            </a:r>
            <a:r>
              <a:rPr lang="en-AU" sz="1800" b="1" dirty="0" err="1" smtClean="0">
                <a:solidFill>
                  <a:srgbClr val="333399"/>
                </a:solidFill>
                <a:latin typeface="Courier New" pitchFamily="49" charset="0"/>
                <a:cs typeface="Courier New" pitchFamily="49" charset="0"/>
              </a:rPr>
              <a:t>light_set</a:t>
            </a:r>
            <a:r>
              <a:rPr lang="en-AU" sz="1800" b="1" dirty="0" smtClean="0">
                <a:solidFill>
                  <a:srgbClr val="333399"/>
                </a:solidFill>
                <a:latin typeface="Courier New" pitchFamily="49" charset="0"/>
                <a:cs typeface="Courier New" pitchFamily="49" charset="0"/>
              </a:rPr>
              <a:t>&gt; [(FAST|SLOW)]</a:t>
            </a:r>
          </a:p>
          <a:p>
            <a:pPr lvl="0">
              <a:buClr>
                <a:srgbClr val="2D2D8A"/>
              </a:buClr>
              <a:buNone/>
            </a:pPr>
            <a:endParaRPr lang="en-AU" sz="1000" b="1" dirty="0" smtClean="0">
              <a:solidFill>
                <a:srgbClr val="333399"/>
              </a:solidFill>
              <a:latin typeface="Courier New" pitchFamily="49" charset="0"/>
              <a:cs typeface="Courier New" pitchFamily="49" charset="0"/>
            </a:endParaRPr>
          </a:p>
          <a:p>
            <a:pPr lvl="0">
              <a:buClr>
                <a:srgbClr val="2D2D8A"/>
              </a:buClr>
              <a:buNone/>
            </a:pPr>
            <a:endParaRPr lang="en-AU" sz="1000" b="1" dirty="0" smtClean="0">
              <a:solidFill>
                <a:srgbClr val="333399"/>
              </a:solidFill>
              <a:latin typeface="Courier New" pitchFamily="49" charset="0"/>
              <a:cs typeface="Courier New" pitchFamily="49" charset="0"/>
            </a:endParaRPr>
          </a:p>
          <a:p>
            <a:pPr>
              <a:buClr>
                <a:srgbClr val="2D2D8A"/>
              </a:buClr>
              <a:buNone/>
            </a:pPr>
            <a:r>
              <a:rPr lang="en-AU" sz="1800" b="1" dirty="0" smtClean="0">
                <a:solidFill>
                  <a:srgbClr val="333399"/>
                </a:solidFill>
                <a:latin typeface="Courier New" pitchFamily="49" charset="0"/>
                <a:cs typeface="Courier New" pitchFamily="49" charset="0"/>
              </a:rPr>
              <a:t>&lt;</a:t>
            </a:r>
            <a:r>
              <a:rPr lang="en-AU" sz="1800" b="1" dirty="0" err="1" smtClean="0">
                <a:solidFill>
                  <a:srgbClr val="333399"/>
                </a:solidFill>
                <a:latin typeface="Courier New" pitchFamily="49" charset="0"/>
                <a:cs typeface="Courier New" pitchFamily="49" charset="0"/>
              </a:rPr>
              <a:t>light_set</a:t>
            </a:r>
            <a:r>
              <a:rPr lang="en-AU" sz="1800" b="1" dirty="0" smtClean="0">
                <a:solidFill>
                  <a:srgbClr val="333399"/>
                </a:solidFill>
                <a:latin typeface="Courier New" pitchFamily="49" charset="0"/>
                <a:cs typeface="Courier New" pitchFamily="49" charset="0"/>
              </a:rPr>
              <a:t>&gt; </a:t>
            </a:r>
            <a:r>
              <a:rPr lang="en-US"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&lt;light&gt; {AND &lt;light&gt;}</a:t>
            </a:r>
          </a:p>
          <a:p>
            <a:pPr lvl="0">
              <a:buClr>
                <a:srgbClr val="2D2D8A"/>
              </a:buClr>
              <a:buNone/>
            </a:pPr>
            <a:endParaRPr lang="en-AU" sz="1000" b="1" dirty="0" smtClean="0">
              <a:solidFill>
                <a:srgbClr val="333399"/>
              </a:solidFill>
              <a:latin typeface="Courier New" pitchFamily="49" charset="0"/>
              <a:cs typeface="Courier New" pitchFamily="49" charset="0"/>
            </a:endParaRPr>
          </a:p>
          <a:p>
            <a:pPr lvl="0">
              <a:buClr>
                <a:srgbClr val="2D2D8A"/>
              </a:buClr>
              <a:buNone/>
            </a:pPr>
            <a:endParaRPr lang="en-AU" sz="1000" b="1" dirty="0" smtClean="0">
              <a:solidFill>
                <a:srgbClr val="333399"/>
              </a:solidFill>
              <a:latin typeface="Courier New" pitchFamily="49" charset="0"/>
              <a:cs typeface="Courier New" pitchFamily="49" charset="0"/>
            </a:endParaRPr>
          </a:p>
          <a:p>
            <a:pPr lvl="0">
              <a:buClr>
                <a:srgbClr val="2D2D8A"/>
              </a:buClr>
              <a:buNone/>
            </a:pPr>
            <a:r>
              <a:rPr lang="en-AU" sz="1800" b="1" dirty="0" smtClean="0">
                <a:solidFill>
                  <a:srgbClr val="333399"/>
                </a:solidFill>
                <a:latin typeface="Courier New" pitchFamily="49" charset="0"/>
                <a:cs typeface="Courier New" pitchFamily="49" charset="0"/>
              </a:rPr>
              <a:t>&lt;light&gt;     </a:t>
            </a:r>
            <a:r>
              <a:rPr lang="en-US" sz="1600" b="1" dirty="0" smtClean="0">
                <a:solidFill>
                  <a:srgbClr val="333399"/>
                </a:solidFill>
                <a:latin typeface="Impact" pitchFamily="34" charset="0"/>
                <a:cs typeface="Courier New" pitchFamily="49" charset="0"/>
              </a:rPr>
              <a:t>→  </a:t>
            </a:r>
            <a:r>
              <a:rPr lang="en-AU" sz="1800" b="1" dirty="0" smtClean="0">
                <a:solidFill>
                  <a:srgbClr val="333399"/>
                </a:solidFill>
                <a:latin typeface="Courier New" pitchFamily="49" charset="0"/>
                <a:cs typeface="Courier New" pitchFamily="49" charset="0"/>
              </a:rPr>
              <a:t>RED | ORANGE | GREEN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Static Semantics and Attribute Grammars</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Some aspects of a language are difficult or impossible to effectively describe in BNF or EBNF.  For example:</a:t>
            </a:r>
          </a:p>
          <a:p>
            <a:pPr lvl="1"/>
            <a:r>
              <a:rPr lang="en-AU" dirty="0" smtClean="0"/>
              <a:t>Type compatibility (e.g. mixing </a:t>
            </a:r>
            <a:r>
              <a:rPr lang="en-AU" dirty="0" err="1" smtClean="0"/>
              <a:t>int</a:t>
            </a:r>
            <a:r>
              <a:rPr lang="en-AU" dirty="0" smtClean="0"/>
              <a:t> and float in an expression)</a:t>
            </a:r>
          </a:p>
          <a:p>
            <a:pPr lvl="1"/>
            <a:r>
              <a:rPr lang="en-AU" dirty="0" smtClean="0"/>
              <a:t>The need to declare a variable before using it</a:t>
            </a:r>
          </a:p>
          <a:p>
            <a:pPr lvl="1"/>
            <a:endParaRPr lang="en-AU" dirty="0" smtClean="0"/>
          </a:p>
          <a:p>
            <a:r>
              <a:rPr lang="en-AU" dirty="0" smtClean="0"/>
              <a:t>To describe things such as this, we need </a:t>
            </a:r>
            <a:r>
              <a:rPr lang="en-AU" b="1" dirty="0" smtClean="0"/>
              <a:t>static semantics</a:t>
            </a:r>
          </a:p>
          <a:p>
            <a:pPr lvl="1"/>
            <a:r>
              <a:rPr lang="en-AU" dirty="0" smtClean="0"/>
              <a:t>Despite the term “semantics”, this is about syntax not meaning</a:t>
            </a:r>
          </a:p>
          <a:p>
            <a:pPr lvl="1"/>
            <a:r>
              <a:rPr lang="en-AU" dirty="0" smtClean="0"/>
              <a:t>Further defines the legal forms of programs in a language</a:t>
            </a:r>
          </a:p>
          <a:p>
            <a:pPr lvl="1"/>
            <a:r>
              <a:rPr lang="en-AU" dirty="0" smtClean="0"/>
              <a:t>Extension of a context-free grammar (BNF/EBNF)</a:t>
            </a:r>
          </a:p>
          <a:p>
            <a:pPr lvl="1"/>
            <a:r>
              <a:rPr lang="en-AU" dirty="0" smtClean="0"/>
              <a:t>Often concerned with checking type constraints</a:t>
            </a:r>
          </a:p>
          <a:p>
            <a:pPr lvl="1"/>
            <a:endParaRPr lang="en-AU" dirty="0" smtClean="0"/>
          </a:p>
          <a:p>
            <a:r>
              <a:rPr lang="en-AU" b="1" dirty="0" smtClean="0"/>
              <a:t>Attribute grammars </a:t>
            </a:r>
            <a:r>
              <a:rPr lang="en-AU" dirty="0" smtClean="0"/>
              <a:t>are a formal approach to describing and checking static semantics rules in a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Attribute Grammars</a:t>
            </a:r>
            <a:endParaRPr lang="en-AU" dirty="0"/>
          </a:p>
        </p:txBody>
      </p:sp>
      <p:sp>
        <p:nvSpPr>
          <p:cNvPr id="3" name="Content Placeholder 2"/>
          <p:cNvSpPr>
            <a:spLocks noGrp="1"/>
          </p:cNvSpPr>
          <p:nvPr>
            <p:ph idx="1"/>
          </p:nvPr>
        </p:nvSpPr>
        <p:spPr/>
        <p:txBody>
          <a:bodyPr/>
          <a:lstStyle/>
          <a:p>
            <a:r>
              <a:rPr lang="en-AU" dirty="0" smtClean="0"/>
              <a:t>An attribute grammar is a context-free grammar with:</a:t>
            </a:r>
          </a:p>
          <a:p>
            <a:endParaRPr lang="en-AU" dirty="0" smtClean="0"/>
          </a:p>
          <a:p>
            <a:pPr lvl="1"/>
            <a:r>
              <a:rPr lang="en-AU" b="1" dirty="0" smtClean="0"/>
              <a:t>Attributes</a:t>
            </a:r>
            <a:r>
              <a:rPr lang="en-AU" dirty="0" smtClean="0"/>
              <a:t>: “Variables” associated with</a:t>
            </a:r>
            <a:r>
              <a:rPr lang="en-AU" i="1" dirty="0" smtClean="0"/>
              <a:t> terminal and non-terminal symbols</a:t>
            </a:r>
            <a:r>
              <a:rPr lang="en-AU" dirty="0" smtClean="0"/>
              <a:t> in the grammar.  They store information about each instance of the symbols</a:t>
            </a:r>
          </a:p>
          <a:p>
            <a:pPr lvl="1"/>
            <a:endParaRPr lang="en-AU" dirty="0" smtClean="0"/>
          </a:p>
          <a:p>
            <a:pPr lvl="1"/>
            <a:r>
              <a:rPr lang="en-AU" b="1" dirty="0" smtClean="0"/>
              <a:t>Attribute Computation Functions</a:t>
            </a:r>
            <a:r>
              <a:rPr lang="en-AU" dirty="0" smtClean="0"/>
              <a:t>: Functions associated with </a:t>
            </a:r>
            <a:r>
              <a:rPr lang="en-AU" i="1" dirty="0" smtClean="0"/>
              <a:t>grammar rules</a:t>
            </a:r>
            <a:r>
              <a:rPr lang="en-AU" dirty="0" smtClean="0"/>
              <a:t>, that are used to determine the values of the attributes.  Also known as “semantic functions”</a:t>
            </a:r>
          </a:p>
          <a:p>
            <a:pPr lvl="1"/>
            <a:endParaRPr lang="en-AU" dirty="0" smtClean="0"/>
          </a:p>
          <a:p>
            <a:pPr lvl="1"/>
            <a:r>
              <a:rPr lang="en-AU" b="1" dirty="0" smtClean="0"/>
              <a:t>Predicate Functions</a:t>
            </a:r>
            <a:r>
              <a:rPr lang="en-AU" dirty="0" smtClean="0"/>
              <a:t>: Boolean statements that state the static semantic rules of the language, associated with </a:t>
            </a:r>
            <a:r>
              <a:rPr lang="en-AU" i="1" dirty="0" smtClean="0"/>
              <a:t>grammar rules</a:t>
            </a:r>
            <a:r>
              <a:rPr lang="en-AU" dirty="0" smtClean="0"/>
              <a:t>.  They must be true for a program to be valid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Attribute Grammar Example</a:t>
            </a:r>
            <a:endParaRPr lang="en-AU" dirty="0"/>
          </a:p>
        </p:txBody>
      </p:sp>
      <p:sp>
        <p:nvSpPr>
          <p:cNvPr id="3" name="Content Placeholder 2"/>
          <p:cNvSpPr>
            <a:spLocks noGrp="1"/>
          </p:cNvSpPr>
          <p:nvPr>
            <p:ph idx="1"/>
          </p:nvPr>
        </p:nvSpPr>
        <p:spPr/>
        <p:txBody>
          <a:bodyPr/>
          <a:lstStyle/>
          <a:p>
            <a:r>
              <a:rPr lang="en-AU" dirty="0" smtClean="0"/>
              <a:t>A very simple BNF grammar:</a:t>
            </a:r>
          </a:p>
          <a:p>
            <a:pPr>
              <a:buNone/>
            </a:pPr>
            <a:r>
              <a:rPr lang="en-AU" sz="1800" b="1" dirty="0" smtClean="0">
                <a:solidFill>
                  <a:schemeClr val="accent2"/>
                </a:solidFill>
                <a:latin typeface="Courier New" pitchFamily="49" charset="0"/>
                <a:cs typeface="Courier New" pitchFamily="49" charset="0"/>
              </a:rPr>
              <a:t>	&lt;assign&gt;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var</a:t>
            </a:r>
            <a:r>
              <a:rPr lang="en-AU" sz="1800" b="1" dirty="0" smtClean="0">
                <a:solidFill>
                  <a:schemeClr val="accent2"/>
                </a:solidFill>
                <a:latin typeface="Courier New" pitchFamily="49" charset="0"/>
                <a:cs typeface="Courier New" pitchFamily="49" charset="0"/>
              </a:rPr>
              <a:t>&gt; = &lt;</a:t>
            </a:r>
            <a:r>
              <a:rPr lang="en-AU" sz="1800" b="1" dirty="0" err="1" smtClean="0">
                <a:solidFill>
                  <a:schemeClr val="accent2"/>
                </a:solidFill>
                <a:latin typeface="Courier New" pitchFamily="49" charset="0"/>
                <a:cs typeface="Courier New" pitchFamily="49" charset="0"/>
              </a:rPr>
              <a:t>expr</a:t>
            </a:r>
            <a:r>
              <a:rPr lang="en-AU" sz="1800" b="1" dirty="0" smtClean="0">
                <a:solidFill>
                  <a:schemeClr val="accent2"/>
                </a:solidFill>
                <a:latin typeface="Courier New" pitchFamily="49" charset="0"/>
                <a:cs typeface="Courier New" pitchFamily="49" charset="0"/>
              </a:rPr>
              <a:t>&gt;	     </a:t>
            </a:r>
          </a:p>
          <a:p>
            <a:pPr>
              <a:buNone/>
            </a:pPr>
            <a:endParaRPr lang="en-AU" sz="700" b="1" dirty="0" smtClean="0">
              <a:solidFill>
                <a:schemeClr val="accent2"/>
              </a:solidFill>
              <a:latin typeface="Courier New" pitchFamily="49" charset="0"/>
              <a:cs typeface="Courier New" pitchFamily="49" charset="0"/>
            </a:endParaRPr>
          </a:p>
          <a:p>
            <a:pPr>
              <a:buNone/>
            </a:pP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expr</a:t>
            </a:r>
            <a:r>
              <a:rPr lang="en-AU" sz="1800" b="1" dirty="0" smtClean="0">
                <a:solidFill>
                  <a:schemeClr val="accent2"/>
                </a:solidFill>
                <a:latin typeface="Courier New" pitchFamily="49" charset="0"/>
                <a:cs typeface="Courier New" pitchFamily="49" charset="0"/>
              </a:rPr>
              <a:t>&gt;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var</a:t>
            </a:r>
            <a:r>
              <a:rPr lang="en-AU" sz="1800" b="1" dirty="0" smtClean="0">
                <a:solidFill>
                  <a:schemeClr val="accent2"/>
                </a:solidFill>
                <a:latin typeface="Courier New" pitchFamily="49" charset="0"/>
                <a:cs typeface="Courier New" pitchFamily="49" charset="0"/>
              </a:rPr>
              <a:t>&gt; + &lt;</a:t>
            </a:r>
            <a:r>
              <a:rPr lang="en-AU" sz="1800" b="1" dirty="0" err="1" smtClean="0">
                <a:solidFill>
                  <a:schemeClr val="accent2"/>
                </a:solidFill>
                <a:latin typeface="Courier New" pitchFamily="49" charset="0"/>
                <a:cs typeface="Courier New" pitchFamily="49" charset="0"/>
              </a:rPr>
              <a:t>var</a:t>
            </a:r>
            <a:r>
              <a:rPr lang="en-AU" sz="1800" b="1" dirty="0" smtClean="0">
                <a:solidFill>
                  <a:schemeClr val="accent2"/>
                </a:solidFill>
                <a:latin typeface="Courier New" pitchFamily="49" charset="0"/>
                <a:cs typeface="Courier New" pitchFamily="49" charset="0"/>
              </a:rPr>
              <a:t>&gt;</a:t>
            </a:r>
          </a:p>
          <a:p>
            <a:pPr>
              <a:buNone/>
            </a:pPr>
            <a:endParaRPr lang="en-AU" sz="700" b="1" dirty="0" smtClean="0">
              <a:solidFill>
                <a:schemeClr val="accent2"/>
              </a:solidFill>
              <a:latin typeface="Courier New" pitchFamily="49" charset="0"/>
              <a:cs typeface="Courier New" pitchFamily="49" charset="0"/>
            </a:endParaRPr>
          </a:p>
          <a:p>
            <a:pPr>
              <a:buNone/>
            </a:pP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var</a:t>
            </a:r>
            <a:r>
              <a:rPr lang="en-AU" sz="1800" b="1" dirty="0" smtClean="0">
                <a:solidFill>
                  <a:schemeClr val="accent2"/>
                </a:solidFill>
                <a:latin typeface="Courier New" pitchFamily="49" charset="0"/>
                <a:cs typeface="Courier New" pitchFamily="49" charset="0"/>
              </a:rPr>
              <a:t>&gt;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A | B | C</a:t>
            </a:r>
          </a:p>
          <a:p>
            <a:pPr lvl="4"/>
            <a:endParaRPr lang="en-AU" dirty="0" smtClean="0"/>
          </a:p>
          <a:p>
            <a:r>
              <a:rPr lang="en-AU" dirty="0" smtClean="0"/>
              <a:t>Additional information/rules not depicted in BNF:</a:t>
            </a:r>
          </a:p>
          <a:p>
            <a:pPr lvl="1"/>
            <a:r>
              <a:rPr lang="en-AU" dirty="0" smtClean="0"/>
              <a:t>Variables types can be either </a:t>
            </a:r>
            <a:r>
              <a:rPr lang="en-AU" b="1" dirty="0" err="1" smtClean="0"/>
              <a:t>int</a:t>
            </a:r>
            <a:r>
              <a:rPr lang="en-AU" dirty="0" smtClean="0"/>
              <a:t> or </a:t>
            </a:r>
            <a:r>
              <a:rPr lang="en-AU" b="1" dirty="0" smtClean="0"/>
              <a:t>float</a:t>
            </a:r>
          </a:p>
          <a:p>
            <a:pPr lvl="4"/>
            <a:endParaRPr lang="en-AU" sz="1200" b="1" dirty="0" smtClean="0"/>
          </a:p>
          <a:p>
            <a:pPr lvl="1"/>
            <a:r>
              <a:rPr lang="en-AU" dirty="0" smtClean="0"/>
              <a:t>If two of the </a:t>
            </a:r>
            <a:r>
              <a:rPr lang="en-AU" b="1" dirty="0" smtClean="0"/>
              <a:t>same type </a:t>
            </a:r>
            <a:r>
              <a:rPr lang="en-AU" dirty="0" smtClean="0"/>
              <a:t>of variable are added, the </a:t>
            </a:r>
            <a:r>
              <a:rPr lang="en-AU" b="1" dirty="0" smtClean="0"/>
              <a:t>result is the same type</a:t>
            </a:r>
            <a:r>
              <a:rPr lang="en-AU" dirty="0" smtClean="0"/>
              <a:t> (</a:t>
            </a:r>
            <a:r>
              <a:rPr lang="en-AU" dirty="0" err="1" smtClean="0"/>
              <a:t>int</a:t>
            </a:r>
            <a:r>
              <a:rPr lang="en-AU" dirty="0" smtClean="0"/>
              <a:t> + </a:t>
            </a:r>
            <a:r>
              <a:rPr lang="en-AU" dirty="0" err="1" smtClean="0"/>
              <a:t>int</a:t>
            </a:r>
            <a:r>
              <a:rPr lang="en-AU" dirty="0" smtClean="0"/>
              <a:t> = </a:t>
            </a:r>
            <a:r>
              <a:rPr lang="en-AU" dirty="0" err="1" smtClean="0"/>
              <a:t>int</a:t>
            </a:r>
            <a:r>
              <a:rPr lang="en-AU" dirty="0" smtClean="0"/>
              <a:t>,   float + float = float)</a:t>
            </a:r>
          </a:p>
          <a:p>
            <a:pPr lvl="4"/>
            <a:endParaRPr lang="en-AU" sz="1200" dirty="0" smtClean="0"/>
          </a:p>
          <a:p>
            <a:pPr lvl="1"/>
            <a:r>
              <a:rPr lang="en-AU" dirty="0" smtClean="0"/>
              <a:t>If two </a:t>
            </a:r>
            <a:r>
              <a:rPr lang="en-AU" b="1" dirty="0" smtClean="0"/>
              <a:t>different</a:t>
            </a:r>
            <a:r>
              <a:rPr lang="en-AU" dirty="0" smtClean="0"/>
              <a:t> </a:t>
            </a:r>
            <a:r>
              <a:rPr lang="en-AU" b="1" dirty="0" smtClean="0"/>
              <a:t>types</a:t>
            </a:r>
            <a:r>
              <a:rPr lang="en-AU" dirty="0" smtClean="0"/>
              <a:t> are added, </a:t>
            </a:r>
            <a:r>
              <a:rPr lang="en-AU" b="1" dirty="0" smtClean="0"/>
              <a:t>result is float</a:t>
            </a:r>
          </a:p>
          <a:p>
            <a:pPr lvl="4"/>
            <a:endParaRPr lang="en-AU" sz="1200" b="1" dirty="0" smtClean="0"/>
          </a:p>
          <a:p>
            <a:pPr lvl="1"/>
            <a:r>
              <a:rPr lang="en-AU" dirty="0" smtClean="0"/>
              <a:t>The type of the </a:t>
            </a:r>
            <a:r>
              <a:rPr lang="en-AU" b="1" dirty="0" smtClean="0"/>
              <a:t>left side </a:t>
            </a:r>
            <a:r>
              <a:rPr lang="en-AU" dirty="0" smtClean="0"/>
              <a:t>of an assignment statement </a:t>
            </a:r>
            <a:r>
              <a:rPr lang="en-AU" b="1" dirty="0" smtClean="0"/>
              <a:t>must match</a:t>
            </a:r>
            <a:r>
              <a:rPr lang="en-AU" dirty="0" smtClean="0"/>
              <a:t> the type of the </a:t>
            </a:r>
            <a:r>
              <a:rPr lang="en-AU" b="1" dirty="0" smtClean="0"/>
              <a:t>right side </a:t>
            </a:r>
            <a:r>
              <a:rPr lang="en-AU" dirty="0" smtClean="0"/>
              <a:t>(i.e. Can’t assign float result to an </a:t>
            </a:r>
            <a:r>
              <a:rPr lang="en-AU" dirty="0" err="1" smtClean="0"/>
              <a:t>int</a:t>
            </a:r>
            <a:r>
              <a:rPr lang="en-AU" dirty="0" smtClean="0"/>
              <a:t> and can’t assign </a:t>
            </a:r>
            <a:r>
              <a:rPr lang="en-AU" dirty="0" err="1" smtClean="0"/>
              <a:t>int</a:t>
            </a:r>
            <a:r>
              <a:rPr lang="en-AU" dirty="0" smtClean="0"/>
              <a:t> result to a float)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Attribute Grammar Example</a:t>
            </a:r>
            <a:endParaRPr lang="en-AU" dirty="0"/>
          </a:p>
        </p:txBody>
      </p:sp>
      <p:sp>
        <p:nvSpPr>
          <p:cNvPr id="3" name="Content Placeholder 2"/>
          <p:cNvSpPr>
            <a:spLocks noGrp="1"/>
          </p:cNvSpPr>
          <p:nvPr>
            <p:ph idx="1"/>
          </p:nvPr>
        </p:nvSpPr>
        <p:spPr/>
        <p:txBody>
          <a:bodyPr/>
          <a:lstStyle/>
          <a:p>
            <a:r>
              <a:rPr lang="en-AU" dirty="0" smtClean="0"/>
              <a:t>The attributes we have declared are:</a:t>
            </a:r>
          </a:p>
          <a:p>
            <a:pPr lvl="1"/>
            <a:r>
              <a:rPr lang="en-AU" b="1" dirty="0" err="1" smtClean="0"/>
              <a:t>actual_type</a:t>
            </a:r>
            <a:r>
              <a:rPr lang="en-AU" dirty="0" smtClean="0"/>
              <a:t>: Stores the actual type of a &lt;</a:t>
            </a:r>
            <a:r>
              <a:rPr lang="en-AU" dirty="0" err="1" smtClean="0"/>
              <a:t>var</a:t>
            </a:r>
            <a:r>
              <a:rPr lang="en-AU" dirty="0" smtClean="0"/>
              <a:t>&gt; or &lt;</a:t>
            </a:r>
            <a:r>
              <a:rPr lang="en-AU" dirty="0" err="1" smtClean="0"/>
              <a:t>expr</a:t>
            </a:r>
            <a:r>
              <a:rPr lang="en-AU" dirty="0" smtClean="0"/>
              <a:t>&gt;</a:t>
            </a:r>
          </a:p>
          <a:p>
            <a:pPr lvl="1"/>
            <a:r>
              <a:rPr lang="en-AU" b="1" dirty="0" err="1" smtClean="0"/>
              <a:t>expected_type</a:t>
            </a:r>
            <a:r>
              <a:rPr lang="en-AU" dirty="0" smtClean="0"/>
              <a:t>: Stores the expected type of an &lt;</a:t>
            </a:r>
            <a:r>
              <a:rPr lang="en-AU" dirty="0" err="1" smtClean="0"/>
              <a:t>expr</a:t>
            </a:r>
            <a:r>
              <a:rPr lang="en-AU" dirty="0" smtClean="0"/>
              <a:t>&gt;, determined by the </a:t>
            </a:r>
            <a:r>
              <a:rPr lang="en-AU" dirty="0" err="1" smtClean="0"/>
              <a:t>actual_type</a:t>
            </a:r>
            <a:r>
              <a:rPr lang="en-AU" dirty="0" smtClean="0"/>
              <a:t> of the left side of &lt;assign&gt;</a:t>
            </a:r>
          </a:p>
          <a:p>
            <a:pPr lvl="1"/>
            <a:endParaRPr lang="en-AU" dirty="0" smtClean="0"/>
          </a:p>
          <a:p>
            <a:r>
              <a:rPr lang="en-AU" dirty="0" smtClean="0"/>
              <a:t>Grammar with semantic functions and predicates:</a:t>
            </a:r>
          </a:p>
          <a:p>
            <a:pPr>
              <a:buNone/>
            </a:pPr>
            <a:r>
              <a:rPr lang="en-AU" sz="1800" b="1" dirty="0" smtClean="0">
                <a:solidFill>
                  <a:schemeClr val="accent2"/>
                </a:solidFill>
                <a:latin typeface="Courier New" pitchFamily="49" charset="0"/>
                <a:cs typeface="Courier New" pitchFamily="49" charset="0"/>
              </a:rPr>
              <a:t>	&lt;assign&gt;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var</a:t>
            </a:r>
            <a:r>
              <a:rPr lang="en-AU" sz="1800" b="1" dirty="0" smtClean="0">
                <a:solidFill>
                  <a:schemeClr val="accent2"/>
                </a:solidFill>
                <a:latin typeface="Courier New" pitchFamily="49" charset="0"/>
                <a:cs typeface="Courier New" pitchFamily="49" charset="0"/>
              </a:rPr>
              <a:t>&gt; = &lt;</a:t>
            </a:r>
            <a:r>
              <a:rPr lang="en-AU" sz="1800" b="1" dirty="0" err="1" smtClean="0">
                <a:solidFill>
                  <a:schemeClr val="accent2"/>
                </a:solidFill>
                <a:latin typeface="Courier New" pitchFamily="49" charset="0"/>
                <a:cs typeface="Courier New" pitchFamily="49" charset="0"/>
              </a:rPr>
              <a:t>expr</a:t>
            </a:r>
            <a:r>
              <a:rPr lang="en-AU" sz="1800" b="1" dirty="0" smtClean="0">
                <a:solidFill>
                  <a:schemeClr val="accent2"/>
                </a:solidFill>
                <a:latin typeface="Courier New" pitchFamily="49" charset="0"/>
                <a:cs typeface="Courier New" pitchFamily="49" charset="0"/>
              </a:rPr>
              <a:t>&gt;</a:t>
            </a:r>
          </a:p>
          <a:p>
            <a:pPr>
              <a:buNone/>
            </a:pPr>
            <a:r>
              <a:rPr lang="en-AU" sz="1800" dirty="0" smtClean="0"/>
              <a:t>	Semantic function 1: </a:t>
            </a:r>
            <a:r>
              <a:rPr lang="en-AU" sz="1600" b="1" dirty="0" smtClean="0">
                <a:latin typeface="Courier New" pitchFamily="49" charset="0"/>
                <a:cs typeface="Courier New" pitchFamily="49" charset="0"/>
              </a:rPr>
              <a:t>&lt;</a:t>
            </a:r>
            <a:r>
              <a:rPr lang="en-AU" sz="1600" b="1" dirty="0" err="1" smtClean="0">
                <a:latin typeface="Courier New" pitchFamily="49" charset="0"/>
                <a:cs typeface="Courier New" pitchFamily="49" charset="0"/>
              </a:rPr>
              <a:t>expr</a:t>
            </a:r>
            <a:r>
              <a:rPr lang="en-AU" sz="1600" b="1" dirty="0" smtClean="0">
                <a:latin typeface="Courier New" pitchFamily="49" charset="0"/>
                <a:cs typeface="Courier New" pitchFamily="49" charset="0"/>
              </a:rPr>
              <a:t>&gt;.</a:t>
            </a:r>
            <a:r>
              <a:rPr lang="en-AU" sz="1600" b="1" dirty="0" err="1" smtClean="0">
                <a:latin typeface="Courier New" pitchFamily="49" charset="0"/>
                <a:cs typeface="Courier New" pitchFamily="49" charset="0"/>
              </a:rPr>
              <a:t>expected_type</a:t>
            </a:r>
            <a:r>
              <a:rPr lang="en-AU" sz="1600" b="1" dirty="0" smtClean="0">
                <a:latin typeface="Courier New" pitchFamily="49" charset="0"/>
                <a:cs typeface="Courier New" pitchFamily="49" charset="0"/>
              </a:rPr>
              <a:t> </a:t>
            </a:r>
            <a:r>
              <a:rPr lang="en-AU" sz="1600" b="1" dirty="0" smtClean="0">
                <a:latin typeface="Impact" pitchFamily="34" charset="0"/>
                <a:cs typeface="Courier New" pitchFamily="49" charset="0"/>
              </a:rPr>
              <a:t>←</a:t>
            </a:r>
            <a:r>
              <a:rPr lang="en-AU" sz="1400" b="1" dirty="0" smtClean="0">
                <a:latin typeface="Courier New" pitchFamily="49" charset="0"/>
                <a:cs typeface="Courier New" pitchFamily="49" charset="0"/>
              </a:rPr>
              <a:t> </a:t>
            </a:r>
            <a:r>
              <a:rPr lang="en-AU" sz="1600" b="1" dirty="0" smtClean="0">
                <a:latin typeface="Courier New" pitchFamily="49" charset="0"/>
                <a:cs typeface="Courier New" pitchFamily="49" charset="0"/>
              </a:rPr>
              <a:t>&lt;</a:t>
            </a:r>
            <a:r>
              <a:rPr lang="en-AU" sz="1600" b="1" dirty="0" err="1" smtClean="0">
                <a:latin typeface="Courier New" pitchFamily="49" charset="0"/>
                <a:cs typeface="Courier New" pitchFamily="49" charset="0"/>
              </a:rPr>
              <a:t>var</a:t>
            </a:r>
            <a:r>
              <a:rPr lang="en-AU" sz="1600" b="1" dirty="0" smtClean="0">
                <a:latin typeface="Courier New" pitchFamily="49" charset="0"/>
                <a:cs typeface="Courier New" pitchFamily="49" charset="0"/>
              </a:rPr>
              <a:t>&gt;.</a:t>
            </a:r>
            <a:r>
              <a:rPr lang="en-AU" sz="1600" b="1" dirty="0" err="1" smtClean="0">
                <a:latin typeface="Courier New" pitchFamily="49" charset="0"/>
                <a:cs typeface="Courier New" pitchFamily="49" charset="0"/>
              </a:rPr>
              <a:t>actual_type</a:t>
            </a:r>
            <a:endParaRPr lang="en-AU" sz="1800" b="1" dirty="0" smtClean="0">
              <a:latin typeface="Courier New" pitchFamily="49" charset="0"/>
              <a:cs typeface="Courier New" pitchFamily="49" charset="0"/>
            </a:endParaRPr>
          </a:p>
          <a:p>
            <a:pPr>
              <a:buNone/>
            </a:pPr>
            <a:r>
              <a:rPr lang="en-AU" sz="1800" b="1" dirty="0" smtClean="0">
                <a:solidFill>
                  <a:schemeClr val="accent2"/>
                </a:solidFill>
                <a:latin typeface="Courier New" pitchFamily="49" charset="0"/>
                <a:cs typeface="Courier New" pitchFamily="49" charset="0"/>
              </a:rPr>
              <a:t>	     </a:t>
            </a:r>
          </a:p>
          <a:p>
            <a:pPr>
              <a:buNone/>
            </a:pP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expr</a:t>
            </a:r>
            <a:r>
              <a:rPr lang="en-AU" sz="1800" b="1" dirty="0" smtClean="0">
                <a:solidFill>
                  <a:schemeClr val="accent2"/>
                </a:solidFill>
                <a:latin typeface="Courier New" pitchFamily="49" charset="0"/>
                <a:cs typeface="Courier New" pitchFamily="49" charset="0"/>
              </a:rPr>
              <a:t>&gt;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var</a:t>
            </a:r>
            <a:r>
              <a:rPr lang="en-AU" sz="1800" b="1" dirty="0" smtClean="0">
                <a:solidFill>
                  <a:schemeClr val="accent2"/>
                </a:solidFill>
                <a:latin typeface="Courier New" pitchFamily="49" charset="0"/>
                <a:cs typeface="Courier New" pitchFamily="49" charset="0"/>
              </a:rPr>
              <a:t>&gt;[1] + &lt;</a:t>
            </a:r>
            <a:r>
              <a:rPr lang="en-AU" sz="1800" b="1" dirty="0" err="1" smtClean="0">
                <a:solidFill>
                  <a:schemeClr val="accent2"/>
                </a:solidFill>
                <a:latin typeface="Courier New" pitchFamily="49" charset="0"/>
                <a:cs typeface="Courier New" pitchFamily="49" charset="0"/>
              </a:rPr>
              <a:t>var</a:t>
            </a:r>
            <a:r>
              <a:rPr lang="en-AU" sz="1800" b="1" dirty="0" smtClean="0">
                <a:solidFill>
                  <a:schemeClr val="accent2"/>
                </a:solidFill>
                <a:latin typeface="Courier New" pitchFamily="49" charset="0"/>
                <a:cs typeface="Courier New" pitchFamily="49" charset="0"/>
              </a:rPr>
              <a:t>&gt;[2]</a:t>
            </a:r>
          </a:p>
          <a:p>
            <a:pPr>
              <a:buNone/>
            </a:pPr>
            <a:r>
              <a:rPr lang="en-AU" sz="1800" dirty="0" smtClean="0"/>
              <a:t>	Semantic function 2: </a:t>
            </a:r>
            <a:r>
              <a:rPr lang="en-AU" sz="1600" b="1" dirty="0" smtClean="0">
                <a:latin typeface="Courier New" pitchFamily="49" charset="0"/>
                <a:cs typeface="Courier New" pitchFamily="49" charset="0"/>
              </a:rPr>
              <a:t>&lt;</a:t>
            </a:r>
            <a:r>
              <a:rPr lang="en-AU" sz="1600" b="1" dirty="0" err="1" smtClean="0">
                <a:latin typeface="Courier New" pitchFamily="49" charset="0"/>
                <a:cs typeface="Courier New" pitchFamily="49" charset="0"/>
              </a:rPr>
              <a:t>expr</a:t>
            </a:r>
            <a:r>
              <a:rPr lang="en-AU" sz="1600" b="1" dirty="0" smtClean="0">
                <a:latin typeface="Courier New" pitchFamily="49" charset="0"/>
                <a:cs typeface="Courier New" pitchFamily="49" charset="0"/>
              </a:rPr>
              <a:t>&gt;.</a:t>
            </a:r>
            <a:r>
              <a:rPr lang="en-AU" sz="1600" b="1" dirty="0" err="1" smtClean="0">
                <a:latin typeface="Courier New" pitchFamily="49" charset="0"/>
                <a:cs typeface="Courier New" pitchFamily="49" charset="0"/>
              </a:rPr>
              <a:t>actual_type</a:t>
            </a:r>
            <a:r>
              <a:rPr lang="en-AU" sz="1600" b="1" dirty="0" smtClean="0">
                <a:latin typeface="Courier New" pitchFamily="49" charset="0"/>
                <a:cs typeface="Courier New" pitchFamily="49" charset="0"/>
              </a:rPr>
              <a:t> </a:t>
            </a:r>
            <a:r>
              <a:rPr lang="en-AU" sz="1600" b="1" dirty="0" smtClean="0">
                <a:latin typeface="Impact" pitchFamily="34" charset="0"/>
                <a:cs typeface="Courier New" pitchFamily="49" charset="0"/>
              </a:rPr>
              <a:t>←</a:t>
            </a:r>
            <a:r>
              <a:rPr lang="en-AU" sz="1600" b="1" dirty="0" smtClean="0">
                <a:latin typeface="Courier New" pitchFamily="49" charset="0"/>
                <a:cs typeface="Courier New" pitchFamily="49" charset="0"/>
              </a:rPr>
              <a:t> IF &lt;</a:t>
            </a:r>
            <a:r>
              <a:rPr lang="en-AU" sz="1600" b="1" dirty="0" err="1" smtClean="0">
                <a:latin typeface="Courier New" pitchFamily="49" charset="0"/>
                <a:cs typeface="Courier New" pitchFamily="49" charset="0"/>
              </a:rPr>
              <a:t>var</a:t>
            </a:r>
            <a:r>
              <a:rPr lang="en-AU" sz="1600" b="1" dirty="0" smtClean="0">
                <a:latin typeface="Courier New" pitchFamily="49" charset="0"/>
                <a:cs typeface="Courier New" pitchFamily="49" charset="0"/>
              </a:rPr>
              <a:t>&gt;[1] AND &lt;</a:t>
            </a:r>
            <a:r>
              <a:rPr lang="en-AU" sz="1600" b="1" dirty="0" err="1" smtClean="0">
                <a:latin typeface="Courier New" pitchFamily="49" charset="0"/>
                <a:cs typeface="Courier New" pitchFamily="49" charset="0"/>
              </a:rPr>
              <a:t>var</a:t>
            </a:r>
            <a:r>
              <a:rPr lang="en-AU" sz="1600" b="1" dirty="0" smtClean="0">
                <a:latin typeface="Courier New" pitchFamily="49" charset="0"/>
                <a:cs typeface="Courier New" pitchFamily="49" charset="0"/>
              </a:rPr>
              <a:t>&gt;[2] 				            ARE BOTH </a:t>
            </a:r>
            <a:r>
              <a:rPr lang="en-AU" sz="1600" b="1" dirty="0" err="1" smtClean="0">
                <a:latin typeface="Courier New" pitchFamily="49" charset="0"/>
                <a:cs typeface="Courier New" pitchFamily="49" charset="0"/>
              </a:rPr>
              <a:t>int</a:t>
            </a:r>
            <a:r>
              <a:rPr lang="en-AU" sz="1600" b="1" dirty="0" smtClean="0">
                <a:latin typeface="Courier New" pitchFamily="49" charset="0"/>
                <a:cs typeface="Courier New" pitchFamily="49" charset="0"/>
              </a:rPr>
              <a:t>, THEN </a:t>
            </a:r>
            <a:r>
              <a:rPr lang="en-AU" sz="1600" b="1" dirty="0" err="1" smtClean="0">
                <a:latin typeface="Courier New" pitchFamily="49" charset="0"/>
                <a:cs typeface="Courier New" pitchFamily="49" charset="0"/>
              </a:rPr>
              <a:t>int</a:t>
            </a:r>
            <a:r>
              <a:rPr lang="en-AU" sz="1600" b="1" dirty="0" smtClean="0">
                <a:latin typeface="Courier New" pitchFamily="49" charset="0"/>
                <a:cs typeface="Courier New" pitchFamily="49" charset="0"/>
              </a:rPr>
              <a:t>, ELSE float</a:t>
            </a:r>
            <a:endParaRPr lang="en-AU" sz="1800" b="1" dirty="0" smtClean="0">
              <a:solidFill>
                <a:schemeClr val="accent2"/>
              </a:solidFill>
              <a:latin typeface="Courier New" pitchFamily="49" charset="0"/>
              <a:cs typeface="Courier New" pitchFamily="49" charset="0"/>
            </a:endParaRPr>
          </a:p>
          <a:p>
            <a:pPr>
              <a:buNone/>
            </a:pPr>
            <a:r>
              <a:rPr lang="en-AU" sz="1800" dirty="0" smtClean="0"/>
              <a:t>	Predicate: </a:t>
            </a:r>
            <a:r>
              <a:rPr lang="en-AU" sz="1600" b="1" dirty="0" smtClean="0">
                <a:latin typeface="Courier New" pitchFamily="49" charset="0"/>
                <a:cs typeface="Courier New" pitchFamily="49" charset="0"/>
              </a:rPr>
              <a:t>&lt;</a:t>
            </a:r>
            <a:r>
              <a:rPr lang="en-AU" sz="1600" b="1" dirty="0" err="1" smtClean="0">
                <a:latin typeface="Courier New" pitchFamily="49" charset="0"/>
                <a:cs typeface="Courier New" pitchFamily="49" charset="0"/>
              </a:rPr>
              <a:t>expr</a:t>
            </a:r>
            <a:r>
              <a:rPr lang="en-AU" sz="1600" b="1" dirty="0" smtClean="0">
                <a:latin typeface="Courier New" pitchFamily="49" charset="0"/>
                <a:cs typeface="Courier New" pitchFamily="49" charset="0"/>
              </a:rPr>
              <a:t>&gt;.</a:t>
            </a:r>
            <a:r>
              <a:rPr lang="en-AU" sz="1600" b="1" dirty="0" err="1" smtClean="0">
                <a:latin typeface="Courier New" pitchFamily="49" charset="0"/>
                <a:cs typeface="Courier New" pitchFamily="49" charset="0"/>
              </a:rPr>
              <a:t>actual_type</a:t>
            </a:r>
            <a:r>
              <a:rPr lang="en-AU" sz="1600" b="1" dirty="0" smtClean="0">
                <a:latin typeface="Courier New" pitchFamily="49" charset="0"/>
                <a:cs typeface="Courier New" pitchFamily="49" charset="0"/>
              </a:rPr>
              <a:t> == &lt;</a:t>
            </a:r>
            <a:r>
              <a:rPr lang="en-AU" sz="1600" b="1" dirty="0" err="1" smtClean="0">
                <a:latin typeface="Courier New" pitchFamily="49" charset="0"/>
                <a:cs typeface="Courier New" pitchFamily="49" charset="0"/>
              </a:rPr>
              <a:t>expr</a:t>
            </a:r>
            <a:r>
              <a:rPr lang="en-AU" sz="1600" b="1" dirty="0" smtClean="0">
                <a:latin typeface="Courier New" pitchFamily="49" charset="0"/>
                <a:cs typeface="Courier New" pitchFamily="49" charset="0"/>
              </a:rPr>
              <a:t>&gt;.</a:t>
            </a:r>
            <a:r>
              <a:rPr lang="en-AU" sz="1600" b="1" dirty="0" err="1" smtClean="0">
                <a:latin typeface="Courier New" pitchFamily="49" charset="0"/>
                <a:cs typeface="Courier New" pitchFamily="49" charset="0"/>
              </a:rPr>
              <a:t>expected_type</a:t>
            </a:r>
            <a:endParaRPr lang="en-AU" sz="1800" b="1" dirty="0" smtClean="0">
              <a:solidFill>
                <a:schemeClr val="accent2"/>
              </a:solidFill>
              <a:latin typeface="Courier New" pitchFamily="49" charset="0"/>
              <a:cs typeface="Courier New" pitchFamily="49" charset="0"/>
            </a:endParaRPr>
          </a:p>
          <a:p>
            <a:pPr>
              <a:buNone/>
            </a:pPr>
            <a:endParaRPr lang="en-AU" sz="1800" b="1" dirty="0" smtClean="0">
              <a:solidFill>
                <a:schemeClr val="accent2"/>
              </a:solidFill>
              <a:latin typeface="Courier New" pitchFamily="49" charset="0"/>
              <a:cs typeface="Courier New" pitchFamily="49" charset="0"/>
            </a:endParaRPr>
          </a:p>
          <a:p>
            <a:pPr>
              <a:buNone/>
            </a:pPr>
            <a:r>
              <a:rPr lang="en-AU" sz="1800" b="1" dirty="0" smtClean="0">
                <a:solidFill>
                  <a:schemeClr val="accent2"/>
                </a:solidFill>
                <a:latin typeface="Courier New" pitchFamily="49" charset="0"/>
                <a:cs typeface="Courier New" pitchFamily="49" charset="0"/>
              </a:rPr>
              <a:t>	&lt;</a:t>
            </a:r>
            <a:r>
              <a:rPr lang="en-AU" sz="1800" b="1" dirty="0" err="1" smtClean="0">
                <a:solidFill>
                  <a:schemeClr val="accent2"/>
                </a:solidFill>
                <a:latin typeface="Courier New" pitchFamily="49" charset="0"/>
                <a:cs typeface="Courier New" pitchFamily="49" charset="0"/>
              </a:rPr>
              <a:t>var</a:t>
            </a:r>
            <a:r>
              <a:rPr lang="en-AU" sz="1800" b="1" dirty="0" smtClean="0">
                <a:solidFill>
                  <a:schemeClr val="accent2"/>
                </a:solidFill>
                <a:latin typeface="Courier New" pitchFamily="49" charset="0"/>
                <a:cs typeface="Courier New" pitchFamily="49" charset="0"/>
              </a:rPr>
              <a:t>&gt; </a:t>
            </a:r>
            <a:r>
              <a:rPr lang="en-US" sz="1600" b="1" dirty="0" smtClean="0">
                <a:solidFill>
                  <a:srgbClr val="333399"/>
                </a:solidFill>
                <a:latin typeface="Impact" pitchFamily="34" charset="0"/>
                <a:cs typeface="Courier New" pitchFamily="49" charset="0"/>
              </a:rPr>
              <a:t>→</a:t>
            </a:r>
            <a:r>
              <a:rPr lang="en-AU" sz="1800" b="1" dirty="0" smtClean="0">
                <a:solidFill>
                  <a:schemeClr val="accent2"/>
                </a:solidFill>
                <a:latin typeface="Courier New" pitchFamily="49" charset="0"/>
                <a:cs typeface="Courier New" pitchFamily="49" charset="0"/>
              </a:rPr>
              <a:t> A | B | C</a:t>
            </a:r>
          </a:p>
          <a:p>
            <a:pPr lvl="0">
              <a:buClr>
                <a:srgbClr val="2D2D8A"/>
              </a:buClr>
              <a:buNone/>
            </a:pPr>
            <a:r>
              <a:rPr lang="en-AU" sz="1800" dirty="0" smtClean="0">
                <a:solidFill>
                  <a:srgbClr val="000000"/>
                </a:solidFill>
              </a:rPr>
              <a:t>	Semantic function 3: </a:t>
            </a:r>
            <a:r>
              <a:rPr lang="en-AU" sz="1600" b="1" dirty="0" smtClean="0">
                <a:solidFill>
                  <a:srgbClr val="000000"/>
                </a:solidFill>
                <a:latin typeface="Courier New" pitchFamily="49" charset="0"/>
                <a:cs typeface="Courier New" pitchFamily="49" charset="0"/>
              </a:rPr>
              <a:t>&lt;</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&gt;.</a:t>
            </a:r>
            <a:r>
              <a:rPr lang="en-AU" sz="1600" b="1" dirty="0" err="1" smtClean="0">
                <a:latin typeface="Courier New" pitchFamily="49" charset="0"/>
                <a:cs typeface="Courier New" pitchFamily="49" charset="0"/>
              </a:rPr>
              <a:t>actual_type</a:t>
            </a:r>
            <a:r>
              <a:rPr lang="en-AU" sz="1600" b="1" dirty="0" smtClean="0">
                <a:latin typeface="Courier New" pitchFamily="49" charset="0"/>
                <a:cs typeface="Courier New" pitchFamily="49" charset="0"/>
              </a:rPr>
              <a:t> </a:t>
            </a:r>
            <a:r>
              <a:rPr lang="en-AU" sz="1600" b="1" dirty="0" smtClean="0">
                <a:solidFill>
                  <a:srgbClr val="000000"/>
                </a:solidFill>
                <a:latin typeface="Impact" pitchFamily="34" charset="0"/>
                <a:cs typeface="Courier New" pitchFamily="49" charset="0"/>
              </a:rPr>
              <a:t>←</a:t>
            </a:r>
            <a:r>
              <a:rPr lang="en-AU" sz="1600" b="1" dirty="0" smtClean="0">
                <a:solidFill>
                  <a:srgbClr val="000000"/>
                </a:solidFill>
                <a:latin typeface="Courier New" pitchFamily="49" charset="0"/>
                <a:cs typeface="Courier New" pitchFamily="49" charset="0"/>
              </a:rPr>
              <a:t> LOOKUP(&lt;</a:t>
            </a:r>
            <a:r>
              <a:rPr lang="en-AU" sz="1600" b="1" dirty="0" err="1" smtClean="0">
                <a:solidFill>
                  <a:srgbClr val="000000"/>
                </a:solidFill>
                <a:latin typeface="Courier New" pitchFamily="49" charset="0"/>
                <a:cs typeface="Courier New" pitchFamily="49" charset="0"/>
              </a:rPr>
              <a:t>var</a:t>
            </a:r>
            <a:r>
              <a:rPr lang="en-AU" sz="1600" b="1" dirty="0" smtClean="0">
                <a:solidFill>
                  <a:srgbClr val="000000"/>
                </a:solidFill>
                <a:latin typeface="Courier New" pitchFamily="49" charset="0"/>
                <a:cs typeface="Courier New" pitchFamily="49" charset="0"/>
              </a:rPr>
              <a:t>&gt;.string)</a:t>
            </a:r>
          </a:p>
        </p:txBody>
      </p:sp>
      <p:grpSp>
        <p:nvGrpSpPr>
          <p:cNvPr id="4" name="Group 3"/>
          <p:cNvGrpSpPr/>
          <p:nvPr/>
        </p:nvGrpSpPr>
        <p:grpSpPr>
          <a:xfrm>
            <a:off x="2428860" y="4143380"/>
            <a:ext cx="5401322" cy="428628"/>
            <a:chOff x="4357686" y="5519338"/>
            <a:chExt cx="5401322" cy="428628"/>
          </a:xfrm>
        </p:grpSpPr>
        <p:sp>
          <p:nvSpPr>
            <p:cNvPr id="5" name="Rectangle 4"/>
            <p:cNvSpPr/>
            <p:nvPr/>
          </p:nvSpPr>
          <p:spPr>
            <a:xfrm>
              <a:off x="4357686" y="5519338"/>
              <a:ext cx="5401322" cy="338554"/>
            </a:xfrm>
            <a:prstGeom prst="rect">
              <a:avLst/>
            </a:prstGeom>
          </p:spPr>
          <p:txBody>
            <a:bodyPr wrap="square">
              <a:spAutoFit/>
            </a:bodyPr>
            <a:lstStyle/>
            <a:p>
              <a:r>
                <a:rPr lang="en-AU" sz="1600" kern="0" dirty="0" smtClean="0">
                  <a:solidFill>
                    <a:srgbClr val="C00000"/>
                  </a:solidFill>
                  <a:ea typeface="ＭＳ Ｐゴシック" pitchFamily="-65" charset="-128"/>
                </a:rPr>
                <a:t>Repeat occurrences given a subscript for disambiguation</a:t>
              </a:r>
              <a:endParaRPr lang="en-AU" sz="1200" b="1" dirty="0">
                <a:solidFill>
                  <a:srgbClr val="C00000"/>
                </a:solidFill>
              </a:endParaRPr>
            </a:p>
          </p:txBody>
        </p:sp>
        <p:sp>
          <p:nvSpPr>
            <p:cNvPr id="6" name="Arc 5"/>
            <p:cNvSpPr/>
            <p:nvPr/>
          </p:nvSpPr>
          <p:spPr>
            <a:xfrm flipV="1">
              <a:off x="6215074" y="5733652"/>
              <a:ext cx="785818" cy="214314"/>
            </a:xfrm>
            <a:prstGeom prst="arc">
              <a:avLst>
                <a:gd name="adj1" fmla="val 15311198"/>
                <a:gd name="adj2" fmla="val 38839"/>
              </a:avLst>
            </a:prstGeom>
            <a:ln w="19050">
              <a:solidFill>
                <a:srgbClr val="C00000"/>
              </a:solidFill>
              <a:headEnd type="triangle" w="lg" len="med"/>
              <a:tailEnd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grpSp>
      <p:grpSp>
        <p:nvGrpSpPr>
          <p:cNvPr id="7" name="Group 6"/>
          <p:cNvGrpSpPr/>
          <p:nvPr/>
        </p:nvGrpSpPr>
        <p:grpSpPr>
          <a:xfrm>
            <a:off x="7286644" y="5773183"/>
            <a:ext cx="1472232" cy="799089"/>
            <a:chOff x="8286776" y="5577505"/>
            <a:chExt cx="1472232" cy="799089"/>
          </a:xfrm>
        </p:grpSpPr>
        <p:sp>
          <p:nvSpPr>
            <p:cNvPr id="8" name="Rectangle 7"/>
            <p:cNvSpPr/>
            <p:nvPr/>
          </p:nvSpPr>
          <p:spPr>
            <a:xfrm>
              <a:off x="8501090" y="5577505"/>
              <a:ext cx="1257918" cy="584775"/>
            </a:xfrm>
            <a:prstGeom prst="rect">
              <a:avLst/>
            </a:prstGeom>
          </p:spPr>
          <p:txBody>
            <a:bodyPr wrap="square">
              <a:spAutoFit/>
            </a:bodyPr>
            <a:lstStyle/>
            <a:p>
              <a:r>
                <a:rPr lang="en-AU" sz="1600" kern="0" dirty="0" smtClean="0">
                  <a:solidFill>
                    <a:srgbClr val="C00000"/>
                  </a:solidFill>
                  <a:ea typeface="ＭＳ Ｐゴシック" pitchFamily="-65" charset="-128"/>
                </a:rPr>
                <a:t>Name of  the variable</a:t>
              </a:r>
              <a:endParaRPr lang="en-AU" sz="1200" b="1" dirty="0">
                <a:solidFill>
                  <a:srgbClr val="C00000"/>
                </a:solidFill>
              </a:endParaRPr>
            </a:p>
          </p:txBody>
        </p:sp>
        <p:sp>
          <p:nvSpPr>
            <p:cNvPr id="9" name="Arc 8"/>
            <p:cNvSpPr/>
            <p:nvPr/>
          </p:nvSpPr>
          <p:spPr>
            <a:xfrm rot="10800000" flipV="1">
              <a:off x="8286776" y="5876528"/>
              <a:ext cx="428628" cy="500066"/>
            </a:xfrm>
            <a:prstGeom prst="arc">
              <a:avLst>
                <a:gd name="adj1" fmla="val 16104064"/>
                <a:gd name="adj2" fmla="val 433670"/>
              </a:avLst>
            </a:prstGeom>
            <a:ln w="19050">
              <a:solidFill>
                <a:srgbClr val="C00000"/>
              </a:solidFill>
              <a:headEnd type="none" w="lg"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6572264" y="2592000"/>
            <a:ext cx="1928733" cy="369332"/>
          </a:xfrm>
          <a:prstGeom prst="rect">
            <a:avLst/>
          </a:prstGeom>
        </p:spPr>
        <p:txBody>
          <a:bodyPr wrap="none">
            <a:spAutoFit/>
          </a:bodyPr>
          <a:lstStyle/>
          <a:p>
            <a:r>
              <a:rPr lang="en-AU" dirty="0" err="1" smtClean="0">
                <a:solidFill>
                  <a:schemeClr val="bg1"/>
                </a:solidFill>
              </a:rPr>
              <a:t>actual_type</a:t>
            </a:r>
            <a:r>
              <a:rPr lang="en-AU" dirty="0" smtClean="0">
                <a:solidFill>
                  <a:schemeClr val="bg1"/>
                </a:solidFill>
              </a:rPr>
              <a:t>: float</a:t>
            </a:r>
          </a:p>
        </p:txBody>
      </p:sp>
      <p:sp>
        <p:nvSpPr>
          <p:cNvPr id="58" name="Rectangle 57"/>
          <p:cNvSpPr/>
          <p:nvPr/>
        </p:nvSpPr>
        <p:spPr>
          <a:xfrm>
            <a:off x="6572264" y="2313570"/>
            <a:ext cx="2249334" cy="369332"/>
          </a:xfrm>
          <a:prstGeom prst="rect">
            <a:avLst/>
          </a:prstGeom>
        </p:spPr>
        <p:txBody>
          <a:bodyPr wrap="none">
            <a:spAutoFit/>
          </a:bodyPr>
          <a:lstStyle/>
          <a:p>
            <a:r>
              <a:rPr lang="en-AU" dirty="0" err="1" smtClean="0">
                <a:solidFill>
                  <a:schemeClr val="bg1"/>
                </a:solidFill>
              </a:rPr>
              <a:t>expected_type</a:t>
            </a:r>
            <a:r>
              <a:rPr lang="en-AU" dirty="0" smtClean="0">
                <a:solidFill>
                  <a:schemeClr val="bg1"/>
                </a:solidFill>
              </a:rPr>
              <a:t>: float</a:t>
            </a:r>
          </a:p>
        </p:txBody>
      </p:sp>
      <p:sp>
        <p:nvSpPr>
          <p:cNvPr id="46" name="Rectangle 45"/>
          <p:cNvSpPr/>
          <p:nvPr/>
        </p:nvSpPr>
        <p:spPr>
          <a:xfrm>
            <a:off x="500127" y="2643182"/>
            <a:ext cx="1928733" cy="369332"/>
          </a:xfrm>
          <a:prstGeom prst="rect">
            <a:avLst/>
          </a:prstGeom>
        </p:spPr>
        <p:txBody>
          <a:bodyPr wrap="none">
            <a:spAutoFit/>
          </a:bodyPr>
          <a:lstStyle/>
          <a:p>
            <a:pPr algn="r"/>
            <a:r>
              <a:rPr lang="en-AU" dirty="0" err="1" smtClean="0">
                <a:solidFill>
                  <a:schemeClr val="bg1"/>
                </a:solidFill>
              </a:rPr>
              <a:t>actual_type</a:t>
            </a:r>
            <a:r>
              <a:rPr lang="en-AU" dirty="0" smtClean="0">
                <a:solidFill>
                  <a:schemeClr val="bg1"/>
                </a:solidFill>
              </a:rPr>
              <a:t>: float</a:t>
            </a:r>
            <a:endParaRPr lang="en-AU" dirty="0">
              <a:solidFill>
                <a:schemeClr val="bg1"/>
              </a:solidFill>
            </a:endParaRPr>
          </a:p>
        </p:txBody>
      </p:sp>
      <p:sp>
        <p:nvSpPr>
          <p:cNvPr id="48" name="Rectangle 47"/>
          <p:cNvSpPr/>
          <p:nvPr/>
        </p:nvSpPr>
        <p:spPr>
          <a:xfrm>
            <a:off x="2428860" y="4559866"/>
            <a:ext cx="1928733" cy="369332"/>
          </a:xfrm>
          <a:prstGeom prst="rect">
            <a:avLst/>
          </a:prstGeom>
        </p:spPr>
        <p:txBody>
          <a:bodyPr wrap="none">
            <a:spAutoFit/>
          </a:bodyPr>
          <a:lstStyle/>
          <a:p>
            <a:pPr algn="r"/>
            <a:r>
              <a:rPr lang="en-AU" dirty="0" err="1" smtClean="0">
                <a:solidFill>
                  <a:schemeClr val="bg1"/>
                </a:solidFill>
              </a:rPr>
              <a:t>actual_type</a:t>
            </a:r>
            <a:r>
              <a:rPr lang="en-AU" dirty="0" smtClean="0">
                <a:solidFill>
                  <a:schemeClr val="bg1"/>
                </a:solidFill>
              </a:rPr>
              <a:t>: float</a:t>
            </a:r>
            <a:endParaRPr lang="en-AU" dirty="0">
              <a:solidFill>
                <a:schemeClr val="bg1"/>
              </a:solidFill>
            </a:endParaRPr>
          </a:p>
        </p:txBody>
      </p:sp>
      <p:sp>
        <p:nvSpPr>
          <p:cNvPr id="49" name="Rectangle 48"/>
          <p:cNvSpPr/>
          <p:nvPr/>
        </p:nvSpPr>
        <p:spPr>
          <a:xfrm>
            <a:off x="6572264" y="4559866"/>
            <a:ext cx="1736373" cy="369332"/>
          </a:xfrm>
          <a:prstGeom prst="rect">
            <a:avLst/>
          </a:prstGeom>
        </p:spPr>
        <p:txBody>
          <a:bodyPr wrap="none">
            <a:spAutoFit/>
          </a:bodyPr>
          <a:lstStyle/>
          <a:p>
            <a:pPr algn="r"/>
            <a:r>
              <a:rPr lang="en-AU" dirty="0" err="1" smtClean="0">
                <a:solidFill>
                  <a:schemeClr val="bg1"/>
                </a:solidFill>
              </a:rPr>
              <a:t>actual_type</a:t>
            </a:r>
            <a:r>
              <a:rPr lang="en-AU" dirty="0" smtClean="0">
                <a:solidFill>
                  <a:schemeClr val="bg1"/>
                </a:solidFill>
              </a:rPr>
              <a:t>: </a:t>
            </a:r>
            <a:r>
              <a:rPr lang="en-AU" dirty="0" err="1" smtClean="0">
                <a:solidFill>
                  <a:schemeClr val="bg1"/>
                </a:solidFill>
              </a:rPr>
              <a:t>int</a:t>
            </a:r>
            <a:endParaRPr lang="en-AU" dirty="0">
              <a:solidFill>
                <a:schemeClr val="bg1"/>
              </a:solidFill>
            </a:endParaRPr>
          </a:p>
        </p:txBody>
      </p:sp>
      <p:sp>
        <p:nvSpPr>
          <p:cNvPr id="2" name="Title 1"/>
          <p:cNvSpPr>
            <a:spLocks noGrp="1"/>
          </p:cNvSpPr>
          <p:nvPr>
            <p:ph type="title"/>
          </p:nvPr>
        </p:nvSpPr>
        <p:spPr/>
        <p:txBody>
          <a:bodyPr/>
          <a:lstStyle/>
          <a:p>
            <a:r>
              <a:rPr lang="en-AU" dirty="0" smtClean="0"/>
              <a:t>Attribute Grammar Example</a:t>
            </a:r>
            <a:endParaRPr lang="en-AU" dirty="0"/>
          </a:p>
        </p:txBody>
      </p:sp>
      <p:sp>
        <p:nvSpPr>
          <p:cNvPr id="3" name="Content Placeholder 2"/>
          <p:cNvSpPr>
            <a:spLocks noGrp="1"/>
          </p:cNvSpPr>
          <p:nvPr>
            <p:ph idx="1"/>
          </p:nvPr>
        </p:nvSpPr>
        <p:spPr>
          <a:xfrm>
            <a:off x="285720" y="1000109"/>
            <a:ext cx="8572560" cy="642942"/>
          </a:xfrm>
        </p:spPr>
        <p:txBody>
          <a:bodyPr/>
          <a:lstStyle/>
          <a:p>
            <a:r>
              <a:rPr lang="en-AU" dirty="0" smtClean="0"/>
              <a:t>Testing the validity of “</a:t>
            </a:r>
            <a:r>
              <a:rPr lang="en-AU" b="1" dirty="0" smtClean="0"/>
              <a:t>A = A + B</a:t>
            </a:r>
            <a:r>
              <a:rPr lang="en-AU" dirty="0" smtClean="0"/>
              <a:t>” using attribute grammar:</a:t>
            </a:r>
            <a:endParaRPr lang="en-AU" dirty="0"/>
          </a:p>
        </p:txBody>
      </p:sp>
      <p:sp>
        <p:nvSpPr>
          <p:cNvPr id="4" name="Rectangle 3"/>
          <p:cNvSpPr/>
          <p:nvPr/>
        </p:nvSpPr>
        <p:spPr>
          <a:xfrm>
            <a:off x="3840959" y="1428736"/>
            <a:ext cx="1569660" cy="400110"/>
          </a:xfrm>
          <a:prstGeom prst="rect">
            <a:avLst/>
          </a:prstGeom>
        </p:spPr>
        <p:txBody>
          <a:bodyPr wrap="none">
            <a:spAutoFit/>
          </a:bodyPr>
          <a:lstStyle/>
          <a:p>
            <a:r>
              <a:rPr lang="en-AU" sz="2000" b="1" dirty="0" smtClean="0">
                <a:solidFill>
                  <a:srgbClr val="333399"/>
                </a:solidFill>
                <a:latin typeface="Courier New" pitchFamily="49" charset="0"/>
                <a:cs typeface="Courier New" pitchFamily="49" charset="0"/>
              </a:rPr>
              <a:t>&lt;assign&gt; </a:t>
            </a:r>
            <a:endParaRPr lang="en-AU" sz="2000" dirty="0"/>
          </a:p>
        </p:txBody>
      </p:sp>
      <p:sp>
        <p:nvSpPr>
          <p:cNvPr id="5" name="Rectangle 4"/>
          <p:cNvSpPr/>
          <p:nvPr/>
        </p:nvSpPr>
        <p:spPr>
          <a:xfrm>
            <a:off x="2033653" y="2857496"/>
            <a:ext cx="4955203" cy="400110"/>
          </a:xfrm>
          <a:prstGeom prst="rect">
            <a:avLst/>
          </a:prstGeom>
        </p:spPr>
        <p:txBody>
          <a:bodyPr wrap="none">
            <a:spAutoFit/>
          </a:bodyPr>
          <a:lstStyle/>
          <a:p>
            <a:r>
              <a:rPr lang="en-AU" sz="2000" b="1" dirty="0" smtClean="0">
                <a:solidFill>
                  <a:srgbClr val="333399"/>
                </a:solidFill>
                <a:latin typeface="Courier New" pitchFamily="49" charset="0"/>
                <a:cs typeface="Courier New" pitchFamily="49" charset="0"/>
              </a:rPr>
              <a:t>&lt;</a:t>
            </a:r>
            <a:r>
              <a:rPr lang="en-AU" sz="2000" b="1" dirty="0" err="1" smtClean="0">
                <a:solidFill>
                  <a:srgbClr val="333399"/>
                </a:solidFill>
                <a:latin typeface="Courier New" pitchFamily="49" charset="0"/>
                <a:cs typeface="Courier New" pitchFamily="49" charset="0"/>
              </a:rPr>
              <a:t>var</a:t>
            </a:r>
            <a:r>
              <a:rPr lang="en-AU" sz="2000" b="1" dirty="0" smtClean="0">
                <a:solidFill>
                  <a:srgbClr val="333399"/>
                </a:solidFill>
                <a:latin typeface="Courier New" pitchFamily="49" charset="0"/>
                <a:cs typeface="Courier New" pitchFamily="49" charset="0"/>
              </a:rPr>
              <a:t>&gt;          =         &lt;</a:t>
            </a:r>
            <a:r>
              <a:rPr lang="en-AU" sz="2000" b="1" dirty="0" err="1" smtClean="0">
                <a:solidFill>
                  <a:srgbClr val="333399"/>
                </a:solidFill>
                <a:latin typeface="Courier New" pitchFamily="49" charset="0"/>
                <a:cs typeface="Courier New" pitchFamily="49" charset="0"/>
              </a:rPr>
              <a:t>expr</a:t>
            </a:r>
            <a:r>
              <a:rPr lang="en-AU" sz="2000" b="1" dirty="0" smtClean="0">
                <a:solidFill>
                  <a:srgbClr val="333399"/>
                </a:solidFill>
                <a:latin typeface="Courier New" pitchFamily="49" charset="0"/>
                <a:cs typeface="Courier New" pitchFamily="49" charset="0"/>
              </a:rPr>
              <a:t>&gt;</a:t>
            </a:r>
            <a:endParaRPr lang="en-AU" sz="2000" dirty="0"/>
          </a:p>
        </p:txBody>
      </p:sp>
      <p:grpSp>
        <p:nvGrpSpPr>
          <p:cNvPr id="27" name="Group 26"/>
          <p:cNvGrpSpPr/>
          <p:nvPr/>
        </p:nvGrpSpPr>
        <p:grpSpPr>
          <a:xfrm>
            <a:off x="2483637" y="1785926"/>
            <a:ext cx="4024080" cy="1143008"/>
            <a:chOff x="3023916" y="2143116"/>
            <a:chExt cx="2428892" cy="726522"/>
          </a:xfrm>
        </p:grpSpPr>
        <p:cxnSp>
          <p:nvCxnSpPr>
            <p:cNvPr id="6" name="Straight Connector 5"/>
            <p:cNvCxnSpPr/>
            <p:nvPr/>
          </p:nvCxnSpPr>
          <p:spPr>
            <a:xfrm rot="10800000" flipV="1">
              <a:off x="3023916" y="2143116"/>
              <a:ext cx="1214448" cy="72652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a:off x="4238362" y="2143116"/>
              <a:ext cx="1214446" cy="71438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rot="16200000" flipV="1">
              <a:off x="3881172" y="2500305"/>
              <a:ext cx="714380" cy="1"/>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sp>
        <p:nvSpPr>
          <p:cNvPr id="10" name="Rectangle 9"/>
          <p:cNvSpPr/>
          <p:nvPr/>
        </p:nvSpPr>
        <p:spPr>
          <a:xfrm>
            <a:off x="2340761" y="4357694"/>
            <a:ext cx="338554" cy="400110"/>
          </a:xfrm>
          <a:prstGeom prst="rect">
            <a:avLst/>
          </a:prstGeom>
        </p:spPr>
        <p:txBody>
          <a:bodyPr wrap="none">
            <a:spAutoFit/>
          </a:bodyPr>
          <a:lstStyle/>
          <a:p>
            <a:r>
              <a:rPr lang="en-AU" sz="2000" b="1" dirty="0" smtClean="0">
                <a:solidFill>
                  <a:schemeClr val="accent2"/>
                </a:solidFill>
                <a:latin typeface="Courier New" pitchFamily="49" charset="0"/>
                <a:cs typeface="Courier New" pitchFamily="49" charset="0"/>
              </a:rPr>
              <a:t>A</a:t>
            </a:r>
            <a:endParaRPr lang="en-AU" sz="2000" dirty="0">
              <a:solidFill>
                <a:schemeClr val="accent2"/>
              </a:solidFill>
            </a:endParaRPr>
          </a:p>
        </p:txBody>
      </p:sp>
      <p:sp>
        <p:nvSpPr>
          <p:cNvPr id="11" name="Rectangle 10"/>
          <p:cNvSpPr/>
          <p:nvPr/>
        </p:nvSpPr>
        <p:spPr>
          <a:xfrm>
            <a:off x="4045953" y="4286256"/>
            <a:ext cx="4955203" cy="400110"/>
          </a:xfrm>
          <a:prstGeom prst="rect">
            <a:avLst/>
          </a:prstGeom>
        </p:spPr>
        <p:txBody>
          <a:bodyPr wrap="none">
            <a:spAutoFit/>
          </a:bodyPr>
          <a:lstStyle/>
          <a:p>
            <a:r>
              <a:rPr lang="en-AU" sz="2000" b="1" dirty="0" smtClean="0">
                <a:solidFill>
                  <a:srgbClr val="333399"/>
                </a:solidFill>
                <a:latin typeface="Courier New" pitchFamily="49" charset="0"/>
                <a:cs typeface="Courier New" pitchFamily="49" charset="0"/>
              </a:rPr>
              <a:t>&lt;</a:t>
            </a:r>
            <a:r>
              <a:rPr lang="en-AU" sz="2000" b="1" dirty="0" err="1" smtClean="0">
                <a:solidFill>
                  <a:srgbClr val="333399"/>
                </a:solidFill>
                <a:latin typeface="Courier New" pitchFamily="49" charset="0"/>
                <a:cs typeface="Courier New" pitchFamily="49" charset="0"/>
              </a:rPr>
              <a:t>var</a:t>
            </a:r>
            <a:r>
              <a:rPr lang="en-AU" sz="2000" b="1" dirty="0" smtClean="0">
                <a:solidFill>
                  <a:srgbClr val="333399"/>
                </a:solidFill>
                <a:latin typeface="Courier New" pitchFamily="49" charset="0"/>
                <a:cs typeface="Courier New" pitchFamily="49" charset="0"/>
              </a:rPr>
              <a:t>&gt;          +          &lt;</a:t>
            </a:r>
            <a:r>
              <a:rPr lang="en-AU" sz="2000" b="1" dirty="0" err="1" smtClean="0">
                <a:solidFill>
                  <a:srgbClr val="333399"/>
                </a:solidFill>
                <a:latin typeface="Courier New" pitchFamily="49" charset="0"/>
                <a:cs typeface="Courier New" pitchFamily="49" charset="0"/>
              </a:rPr>
              <a:t>var</a:t>
            </a:r>
            <a:r>
              <a:rPr lang="en-AU" sz="2000" b="1" dirty="0" smtClean="0">
                <a:solidFill>
                  <a:srgbClr val="333399"/>
                </a:solidFill>
                <a:latin typeface="Courier New" pitchFamily="49" charset="0"/>
                <a:cs typeface="Courier New" pitchFamily="49" charset="0"/>
              </a:rPr>
              <a:t>&gt;</a:t>
            </a:r>
            <a:endParaRPr lang="en-AU" sz="2000" dirty="0"/>
          </a:p>
        </p:txBody>
      </p:sp>
      <p:sp>
        <p:nvSpPr>
          <p:cNvPr id="23" name="Rectangle 22"/>
          <p:cNvSpPr/>
          <p:nvPr/>
        </p:nvSpPr>
        <p:spPr>
          <a:xfrm>
            <a:off x="4304884" y="5715016"/>
            <a:ext cx="338554" cy="400110"/>
          </a:xfrm>
          <a:prstGeom prst="rect">
            <a:avLst/>
          </a:prstGeom>
        </p:spPr>
        <p:txBody>
          <a:bodyPr wrap="none">
            <a:spAutoFit/>
          </a:bodyPr>
          <a:lstStyle/>
          <a:p>
            <a:r>
              <a:rPr lang="en-AU" sz="2000" b="1" dirty="0" smtClean="0">
                <a:solidFill>
                  <a:schemeClr val="accent2"/>
                </a:solidFill>
                <a:latin typeface="Courier New" pitchFamily="49" charset="0"/>
                <a:cs typeface="Courier New" pitchFamily="49" charset="0"/>
              </a:rPr>
              <a:t>A</a:t>
            </a:r>
            <a:endParaRPr lang="en-AU" sz="2000" dirty="0">
              <a:solidFill>
                <a:schemeClr val="accent2"/>
              </a:solidFill>
            </a:endParaRPr>
          </a:p>
        </p:txBody>
      </p:sp>
      <p:sp>
        <p:nvSpPr>
          <p:cNvPr id="25" name="Rectangle 24"/>
          <p:cNvSpPr/>
          <p:nvPr/>
        </p:nvSpPr>
        <p:spPr>
          <a:xfrm>
            <a:off x="8341553" y="5715016"/>
            <a:ext cx="338554" cy="400110"/>
          </a:xfrm>
          <a:prstGeom prst="rect">
            <a:avLst/>
          </a:prstGeom>
        </p:spPr>
        <p:txBody>
          <a:bodyPr wrap="none">
            <a:spAutoFit/>
          </a:bodyPr>
          <a:lstStyle/>
          <a:p>
            <a:r>
              <a:rPr lang="en-AU" sz="2000" b="1" dirty="0" smtClean="0">
                <a:solidFill>
                  <a:schemeClr val="accent2"/>
                </a:solidFill>
                <a:latin typeface="Courier New" pitchFamily="49" charset="0"/>
                <a:cs typeface="Courier New" pitchFamily="49" charset="0"/>
              </a:rPr>
              <a:t>B</a:t>
            </a:r>
            <a:endParaRPr lang="en-AU" sz="2000" dirty="0">
              <a:solidFill>
                <a:schemeClr val="accent2"/>
              </a:solidFill>
            </a:endParaRPr>
          </a:p>
        </p:txBody>
      </p:sp>
      <p:cxnSp>
        <p:nvCxnSpPr>
          <p:cNvPr id="28" name="Straight Connector 27"/>
          <p:cNvCxnSpPr/>
          <p:nvPr/>
        </p:nvCxnSpPr>
        <p:spPr>
          <a:xfrm rot="16200000" flipV="1">
            <a:off x="1921685" y="3776637"/>
            <a:ext cx="1123905" cy="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nvGrpSpPr>
          <p:cNvPr id="29" name="Group 28"/>
          <p:cNvGrpSpPr/>
          <p:nvPr/>
        </p:nvGrpSpPr>
        <p:grpSpPr>
          <a:xfrm>
            <a:off x="4483901" y="3214686"/>
            <a:ext cx="4024080" cy="1143008"/>
            <a:chOff x="3023916" y="2143116"/>
            <a:chExt cx="2428892" cy="726522"/>
          </a:xfrm>
        </p:grpSpPr>
        <p:cxnSp>
          <p:nvCxnSpPr>
            <p:cNvPr id="30" name="Straight Connector 29"/>
            <p:cNvCxnSpPr/>
            <p:nvPr/>
          </p:nvCxnSpPr>
          <p:spPr>
            <a:xfrm rot="10800000" flipV="1">
              <a:off x="3023916" y="2143116"/>
              <a:ext cx="1214448" cy="72652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p:cNvCxnSpPr/>
            <p:nvPr/>
          </p:nvCxnSpPr>
          <p:spPr>
            <a:xfrm>
              <a:off x="4238362" y="2143116"/>
              <a:ext cx="1214446" cy="71438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2" name="Straight Connector 31"/>
            <p:cNvCxnSpPr/>
            <p:nvPr/>
          </p:nvCxnSpPr>
          <p:spPr>
            <a:xfrm rot="16200000" flipV="1">
              <a:off x="3881172" y="2500305"/>
              <a:ext cx="714380" cy="1"/>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cxnSp>
        <p:nvCxnSpPr>
          <p:cNvPr id="33" name="Straight Connector 32"/>
          <p:cNvCxnSpPr/>
          <p:nvPr/>
        </p:nvCxnSpPr>
        <p:spPr>
          <a:xfrm rot="16200000" flipV="1">
            <a:off x="3921949" y="5205398"/>
            <a:ext cx="1123905" cy="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rot="16200000" flipV="1">
            <a:off x="7922477" y="5205398"/>
            <a:ext cx="1123905" cy="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35" name="Rectangle 34"/>
          <p:cNvSpPr/>
          <p:nvPr/>
        </p:nvSpPr>
        <p:spPr>
          <a:xfrm>
            <a:off x="785786" y="2643182"/>
            <a:ext cx="1620957" cy="369332"/>
          </a:xfrm>
          <a:prstGeom prst="rect">
            <a:avLst/>
          </a:prstGeom>
        </p:spPr>
        <p:txBody>
          <a:bodyPr wrap="none">
            <a:spAutoFit/>
          </a:bodyPr>
          <a:lstStyle/>
          <a:p>
            <a:pPr algn="r"/>
            <a:r>
              <a:rPr lang="en-AU" dirty="0" err="1" smtClean="0"/>
              <a:t>actual_type</a:t>
            </a:r>
            <a:r>
              <a:rPr lang="en-AU" dirty="0" smtClean="0"/>
              <a:t>: ?</a:t>
            </a:r>
            <a:endParaRPr lang="en-AU" dirty="0"/>
          </a:p>
        </p:txBody>
      </p:sp>
      <p:sp>
        <p:nvSpPr>
          <p:cNvPr id="36" name="Rectangle 35"/>
          <p:cNvSpPr/>
          <p:nvPr/>
        </p:nvSpPr>
        <p:spPr>
          <a:xfrm>
            <a:off x="6572264" y="2313570"/>
            <a:ext cx="1941557" cy="646331"/>
          </a:xfrm>
          <a:prstGeom prst="rect">
            <a:avLst/>
          </a:prstGeom>
        </p:spPr>
        <p:txBody>
          <a:bodyPr wrap="none">
            <a:spAutoFit/>
          </a:bodyPr>
          <a:lstStyle/>
          <a:p>
            <a:r>
              <a:rPr lang="en-AU" dirty="0" err="1" smtClean="0"/>
              <a:t>expected_type</a:t>
            </a:r>
            <a:r>
              <a:rPr lang="en-AU" dirty="0" smtClean="0"/>
              <a:t>: ?</a:t>
            </a:r>
          </a:p>
          <a:p>
            <a:r>
              <a:rPr lang="en-AU" dirty="0" err="1" smtClean="0"/>
              <a:t>actual_type</a:t>
            </a:r>
            <a:r>
              <a:rPr lang="en-AU" dirty="0" smtClean="0"/>
              <a:t>: ?</a:t>
            </a:r>
          </a:p>
        </p:txBody>
      </p:sp>
      <p:sp>
        <p:nvSpPr>
          <p:cNvPr id="37" name="Rectangle 36"/>
          <p:cNvSpPr/>
          <p:nvPr/>
        </p:nvSpPr>
        <p:spPr>
          <a:xfrm>
            <a:off x="2736636" y="4559866"/>
            <a:ext cx="1620957" cy="369332"/>
          </a:xfrm>
          <a:prstGeom prst="rect">
            <a:avLst/>
          </a:prstGeom>
        </p:spPr>
        <p:txBody>
          <a:bodyPr wrap="none">
            <a:spAutoFit/>
          </a:bodyPr>
          <a:lstStyle/>
          <a:p>
            <a:pPr algn="r"/>
            <a:r>
              <a:rPr lang="en-AU" dirty="0" err="1" smtClean="0"/>
              <a:t>actual_type</a:t>
            </a:r>
            <a:r>
              <a:rPr lang="en-AU" dirty="0" smtClean="0"/>
              <a:t>: ?</a:t>
            </a:r>
            <a:endParaRPr lang="en-AU" dirty="0"/>
          </a:p>
        </p:txBody>
      </p:sp>
      <p:sp>
        <p:nvSpPr>
          <p:cNvPr id="38" name="Rectangle 37"/>
          <p:cNvSpPr/>
          <p:nvPr/>
        </p:nvSpPr>
        <p:spPr>
          <a:xfrm>
            <a:off x="6715140" y="4559866"/>
            <a:ext cx="1620957" cy="369332"/>
          </a:xfrm>
          <a:prstGeom prst="rect">
            <a:avLst/>
          </a:prstGeom>
        </p:spPr>
        <p:txBody>
          <a:bodyPr wrap="none">
            <a:spAutoFit/>
          </a:bodyPr>
          <a:lstStyle/>
          <a:p>
            <a:pPr algn="r"/>
            <a:r>
              <a:rPr lang="en-AU" dirty="0" err="1" smtClean="0"/>
              <a:t>actual_type</a:t>
            </a:r>
            <a:r>
              <a:rPr lang="en-AU" dirty="0" smtClean="0"/>
              <a:t>: ?</a:t>
            </a:r>
            <a:endParaRPr lang="en-AU" dirty="0"/>
          </a:p>
        </p:txBody>
      </p:sp>
      <p:graphicFrame>
        <p:nvGraphicFramePr>
          <p:cNvPr id="39" name="Table 38"/>
          <p:cNvGraphicFramePr>
            <a:graphicFrameLocks noGrp="1"/>
          </p:cNvGraphicFramePr>
          <p:nvPr/>
        </p:nvGraphicFramePr>
        <p:xfrm>
          <a:off x="142843" y="5617868"/>
          <a:ext cx="1571636" cy="1097280"/>
        </p:xfrm>
        <a:graphic>
          <a:graphicData uri="http://schemas.openxmlformats.org/drawingml/2006/table">
            <a:tbl>
              <a:tblPr firstRow="1" bandRow="1">
                <a:tableStyleId>{5940675A-B579-460E-94D1-54222C63F5DA}</a:tableStyleId>
              </a:tblPr>
              <a:tblGrid>
                <a:gridCol w="857256"/>
                <a:gridCol w="714380"/>
              </a:tblGrid>
              <a:tr h="357190">
                <a:tc>
                  <a:txBody>
                    <a:bodyPr/>
                    <a:lstStyle/>
                    <a:p>
                      <a:r>
                        <a:rPr lang="en-AU" b="1" dirty="0" smtClean="0"/>
                        <a:t>Name</a:t>
                      </a:r>
                      <a:endParaRPr lang="en-AU" b="1"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AU" b="1" dirty="0" smtClean="0"/>
                        <a:t>Type</a:t>
                      </a:r>
                      <a:endParaRPr lang="en-AU" b="1"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357190">
                <a:tc>
                  <a:txBody>
                    <a:bodyPr/>
                    <a:lstStyle/>
                    <a:p>
                      <a:r>
                        <a:rPr lang="en-AU" dirty="0" smtClean="0"/>
                        <a:t>A</a:t>
                      </a:r>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AU" dirty="0" smtClean="0"/>
                        <a:t>float</a:t>
                      </a:r>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357190">
                <a:tc>
                  <a:txBody>
                    <a:bodyPr/>
                    <a:lstStyle/>
                    <a:p>
                      <a:r>
                        <a:rPr lang="en-AU" dirty="0" smtClean="0"/>
                        <a:t>B</a:t>
                      </a:r>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AU" dirty="0" err="1" smtClean="0"/>
                        <a:t>int</a:t>
                      </a:r>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sp>
        <p:nvSpPr>
          <p:cNvPr id="41" name="Rectangle 40"/>
          <p:cNvSpPr/>
          <p:nvPr/>
        </p:nvSpPr>
        <p:spPr>
          <a:xfrm>
            <a:off x="71406" y="5260678"/>
            <a:ext cx="1643074" cy="369332"/>
          </a:xfrm>
          <a:prstGeom prst="rect">
            <a:avLst/>
          </a:prstGeom>
        </p:spPr>
        <p:txBody>
          <a:bodyPr wrap="square">
            <a:spAutoFit/>
          </a:bodyPr>
          <a:lstStyle/>
          <a:p>
            <a:pPr algn="ctr"/>
            <a:r>
              <a:rPr lang="en-AU" dirty="0" smtClean="0"/>
              <a:t>Symbol Table</a:t>
            </a:r>
            <a:endParaRPr lang="en-AU" dirty="0"/>
          </a:p>
        </p:txBody>
      </p:sp>
      <p:sp>
        <p:nvSpPr>
          <p:cNvPr id="42" name="Rectangle 41"/>
          <p:cNvSpPr/>
          <p:nvPr/>
        </p:nvSpPr>
        <p:spPr>
          <a:xfrm>
            <a:off x="1287828" y="4357694"/>
            <a:ext cx="1569660" cy="400110"/>
          </a:xfrm>
          <a:prstGeom prst="rect">
            <a:avLst/>
          </a:prstGeom>
        </p:spPr>
        <p:txBody>
          <a:bodyPr wrap="none">
            <a:spAutoFit/>
          </a:bodyPr>
          <a:lstStyle/>
          <a:p>
            <a:r>
              <a:rPr lang="en-AU" sz="2000" b="1" dirty="0" smtClean="0">
                <a:solidFill>
                  <a:srgbClr val="C00000"/>
                </a:solidFill>
                <a:latin typeface="Courier New" pitchFamily="49" charset="0"/>
                <a:cs typeface="Courier New" pitchFamily="49" charset="0"/>
              </a:rPr>
              <a:t>LOOKUP( )</a:t>
            </a:r>
            <a:endParaRPr lang="en-AU" sz="2000" dirty="0">
              <a:solidFill>
                <a:srgbClr val="C00000"/>
              </a:solidFill>
            </a:endParaRPr>
          </a:p>
        </p:txBody>
      </p:sp>
      <p:sp>
        <p:nvSpPr>
          <p:cNvPr id="43" name="Rectangle 42"/>
          <p:cNvSpPr/>
          <p:nvPr/>
        </p:nvSpPr>
        <p:spPr>
          <a:xfrm>
            <a:off x="3258000" y="5715016"/>
            <a:ext cx="1569660" cy="400110"/>
          </a:xfrm>
          <a:prstGeom prst="rect">
            <a:avLst/>
          </a:prstGeom>
        </p:spPr>
        <p:txBody>
          <a:bodyPr wrap="none">
            <a:spAutoFit/>
          </a:bodyPr>
          <a:lstStyle/>
          <a:p>
            <a:r>
              <a:rPr lang="en-AU" sz="2000" b="1" dirty="0" smtClean="0">
                <a:solidFill>
                  <a:srgbClr val="C00000"/>
                </a:solidFill>
                <a:latin typeface="Courier New" pitchFamily="49" charset="0"/>
                <a:cs typeface="Courier New" pitchFamily="49" charset="0"/>
              </a:rPr>
              <a:t>LOOKUP( )</a:t>
            </a:r>
            <a:endParaRPr lang="en-AU" sz="2000" dirty="0">
              <a:solidFill>
                <a:srgbClr val="C00000"/>
              </a:solidFill>
            </a:endParaRPr>
          </a:p>
        </p:txBody>
      </p:sp>
      <p:sp>
        <p:nvSpPr>
          <p:cNvPr id="44" name="Rectangle 43"/>
          <p:cNvSpPr/>
          <p:nvPr/>
        </p:nvSpPr>
        <p:spPr>
          <a:xfrm>
            <a:off x="7288620" y="5715016"/>
            <a:ext cx="1569660" cy="400110"/>
          </a:xfrm>
          <a:prstGeom prst="rect">
            <a:avLst/>
          </a:prstGeom>
        </p:spPr>
        <p:txBody>
          <a:bodyPr wrap="none">
            <a:spAutoFit/>
          </a:bodyPr>
          <a:lstStyle/>
          <a:p>
            <a:r>
              <a:rPr lang="en-AU" sz="2000" b="1" dirty="0" smtClean="0">
                <a:solidFill>
                  <a:srgbClr val="C00000"/>
                </a:solidFill>
                <a:latin typeface="Courier New" pitchFamily="49" charset="0"/>
                <a:cs typeface="Courier New" pitchFamily="49" charset="0"/>
              </a:rPr>
              <a:t>LOOKUP( )</a:t>
            </a:r>
            <a:endParaRPr lang="en-AU" sz="2000" dirty="0">
              <a:solidFill>
                <a:srgbClr val="C00000"/>
              </a:solidFill>
            </a:endParaRPr>
          </a:p>
        </p:txBody>
      </p:sp>
      <p:sp>
        <p:nvSpPr>
          <p:cNvPr id="45" name="Rectangle 44"/>
          <p:cNvSpPr/>
          <p:nvPr/>
        </p:nvSpPr>
        <p:spPr>
          <a:xfrm>
            <a:off x="2857488" y="6417254"/>
            <a:ext cx="6147837" cy="369332"/>
          </a:xfrm>
          <a:prstGeom prst="rect">
            <a:avLst/>
          </a:prstGeom>
        </p:spPr>
        <p:txBody>
          <a:bodyPr wrap="none">
            <a:spAutoFit/>
          </a:bodyPr>
          <a:lstStyle/>
          <a:p>
            <a:pPr algn="r"/>
            <a:r>
              <a:rPr lang="en-AU" dirty="0" smtClean="0">
                <a:solidFill>
                  <a:srgbClr val="C00000"/>
                </a:solidFill>
              </a:rPr>
              <a:t>Use semantic function 3 to determine </a:t>
            </a:r>
            <a:r>
              <a:rPr lang="en-AU" dirty="0" err="1" smtClean="0">
                <a:solidFill>
                  <a:srgbClr val="C00000"/>
                </a:solidFill>
              </a:rPr>
              <a:t>actual_type</a:t>
            </a:r>
            <a:r>
              <a:rPr lang="en-AU" dirty="0" smtClean="0">
                <a:solidFill>
                  <a:srgbClr val="C00000"/>
                </a:solidFill>
              </a:rPr>
              <a:t> of &lt;</a:t>
            </a:r>
            <a:r>
              <a:rPr lang="en-AU" dirty="0" err="1" smtClean="0">
                <a:solidFill>
                  <a:srgbClr val="C00000"/>
                </a:solidFill>
              </a:rPr>
              <a:t>var</a:t>
            </a:r>
            <a:r>
              <a:rPr lang="en-AU" dirty="0" smtClean="0">
                <a:solidFill>
                  <a:srgbClr val="C00000"/>
                </a:solidFill>
              </a:rPr>
              <a:t>&gt;</a:t>
            </a:r>
            <a:endParaRPr lang="en-AU" dirty="0">
              <a:solidFill>
                <a:srgbClr val="C00000"/>
              </a:solidFill>
            </a:endParaRPr>
          </a:p>
        </p:txBody>
      </p:sp>
      <p:sp>
        <p:nvSpPr>
          <p:cNvPr id="50" name="Rectangle 49"/>
          <p:cNvSpPr/>
          <p:nvPr/>
        </p:nvSpPr>
        <p:spPr>
          <a:xfrm>
            <a:off x="142844" y="5616000"/>
            <a:ext cx="1571636" cy="1099148"/>
          </a:xfrm>
          <a:prstGeom prst="rect">
            <a:avLst/>
          </a:prstGeom>
          <a:ln w="38100">
            <a:solidFill>
              <a:srgbClr val="C00000"/>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52" name="Straight Arrow Connector 51"/>
          <p:cNvCxnSpPr/>
          <p:nvPr/>
        </p:nvCxnSpPr>
        <p:spPr>
          <a:xfrm rot="5400000" flipH="1" flipV="1">
            <a:off x="1821637" y="3750471"/>
            <a:ext cx="1071570" cy="1588"/>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cxnSp>
        <p:nvCxnSpPr>
          <p:cNvPr id="53" name="Straight Arrow Connector 52"/>
          <p:cNvCxnSpPr/>
          <p:nvPr/>
        </p:nvCxnSpPr>
        <p:spPr>
          <a:xfrm rot="5400000" flipH="1" flipV="1">
            <a:off x="3822695" y="5178437"/>
            <a:ext cx="1071570" cy="1588"/>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cxnSp>
        <p:nvCxnSpPr>
          <p:cNvPr id="54" name="Straight Arrow Connector 53"/>
          <p:cNvCxnSpPr/>
          <p:nvPr/>
        </p:nvCxnSpPr>
        <p:spPr>
          <a:xfrm rot="5400000" flipH="1" flipV="1">
            <a:off x="7823223" y="5178437"/>
            <a:ext cx="1071570" cy="1588"/>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sp>
        <p:nvSpPr>
          <p:cNvPr id="55" name="Rectangle 54"/>
          <p:cNvSpPr/>
          <p:nvPr/>
        </p:nvSpPr>
        <p:spPr>
          <a:xfrm>
            <a:off x="2404478" y="6417254"/>
            <a:ext cx="6596678" cy="369332"/>
          </a:xfrm>
          <a:prstGeom prst="rect">
            <a:avLst/>
          </a:prstGeom>
        </p:spPr>
        <p:txBody>
          <a:bodyPr wrap="none">
            <a:spAutoFit/>
          </a:bodyPr>
          <a:lstStyle/>
          <a:p>
            <a:pPr algn="r"/>
            <a:r>
              <a:rPr lang="en-AU" dirty="0" smtClean="0">
                <a:solidFill>
                  <a:srgbClr val="C00000"/>
                </a:solidFill>
              </a:rPr>
              <a:t>Use semantic function 1 to determine </a:t>
            </a:r>
            <a:r>
              <a:rPr lang="en-AU" dirty="0" err="1" smtClean="0">
                <a:solidFill>
                  <a:srgbClr val="C00000"/>
                </a:solidFill>
              </a:rPr>
              <a:t>expected_type</a:t>
            </a:r>
            <a:r>
              <a:rPr lang="en-AU" dirty="0" smtClean="0">
                <a:solidFill>
                  <a:srgbClr val="C00000"/>
                </a:solidFill>
              </a:rPr>
              <a:t> of &lt;</a:t>
            </a:r>
            <a:r>
              <a:rPr lang="en-AU" dirty="0" err="1" smtClean="0">
                <a:solidFill>
                  <a:srgbClr val="C00000"/>
                </a:solidFill>
              </a:rPr>
              <a:t>expr</a:t>
            </a:r>
            <a:r>
              <a:rPr lang="en-AU" dirty="0" smtClean="0">
                <a:solidFill>
                  <a:srgbClr val="C00000"/>
                </a:solidFill>
              </a:rPr>
              <a:t>&gt;</a:t>
            </a:r>
            <a:endParaRPr lang="en-AU" dirty="0">
              <a:solidFill>
                <a:srgbClr val="C00000"/>
              </a:solidFill>
            </a:endParaRPr>
          </a:p>
        </p:txBody>
      </p:sp>
      <p:sp>
        <p:nvSpPr>
          <p:cNvPr id="57" name="Arc 56"/>
          <p:cNvSpPr/>
          <p:nvPr/>
        </p:nvSpPr>
        <p:spPr>
          <a:xfrm rot="10800000">
            <a:off x="2643174" y="2571743"/>
            <a:ext cx="3571900" cy="928694"/>
          </a:xfrm>
          <a:prstGeom prst="arc">
            <a:avLst>
              <a:gd name="adj1" fmla="val 11107602"/>
              <a:gd name="adj2" fmla="val 21270580"/>
            </a:avLst>
          </a:prstGeom>
          <a:ln w="19050">
            <a:solidFill>
              <a:schemeClr val="bg1">
                <a:lumMod val="50000"/>
              </a:schemeClr>
            </a:solidFill>
            <a:prstDash val="dash"/>
            <a:headEnd type="triangle" w="lg" len="med"/>
            <a:tailEnd type="non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60" name="Rectangle 59"/>
          <p:cNvSpPr/>
          <p:nvPr/>
        </p:nvSpPr>
        <p:spPr>
          <a:xfrm>
            <a:off x="2725079" y="6417254"/>
            <a:ext cx="6276077" cy="369332"/>
          </a:xfrm>
          <a:prstGeom prst="rect">
            <a:avLst/>
          </a:prstGeom>
        </p:spPr>
        <p:txBody>
          <a:bodyPr wrap="none">
            <a:spAutoFit/>
          </a:bodyPr>
          <a:lstStyle/>
          <a:p>
            <a:pPr algn="r"/>
            <a:r>
              <a:rPr lang="en-AU" dirty="0" smtClean="0">
                <a:solidFill>
                  <a:srgbClr val="C00000"/>
                </a:solidFill>
              </a:rPr>
              <a:t>Use semantic function 2 to determine </a:t>
            </a:r>
            <a:r>
              <a:rPr lang="en-AU" dirty="0" err="1" smtClean="0">
                <a:solidFill>
                  <a:srgbClr val="C00000"/>
                </a:solidFill>
              </a:rPr>
              <a:t>actual_type</a:t>
            </a:r>
            <a:r>
              <a:rPr lang="en-AU" dirty="0" smtClean="0">
                <a:solidFill>
                  <a:srgbClr val="C00000"/>
                </a:solidFill>
              </a:rPr>
              <a:t> of &lt;</a:t>
            </a:r>
            <a:r>
              <a:rPr lang="en-AU" dirty="0" err="1" smtClean="0">
                <a:solidFill>
                  <a:srgbClr val="C00000"/>
                </a:solidFill>
              </a:rPr>
              <a:t>expr</a:t>
            </a:r>
            <a:r>
              <a:rPr lang="en-AU" dirty="0" smtClean="0">
                <a:solidFill>
                  <a:srgbClr val="C00000"/>
                </a:solidFill>
              </a:rPr>
              <a:t>&gt;</a:t>
            </a:r>
            <a:endParaRPr lang="en-AU" dirty="0">
              <a:solidFill>
                <a:srgbClr val="C00000"/>
              </a:solidFill>
            </a:endParaRPr>
          </a:p>
        </p:txBody>
      </p:sp>
      <p:cxnSp>
        <p:nvCxnSpPr>
          <p:cNvPr id="61" name="Straight Arrow Connector 60"/>
          <p:cNvCxnSpPr/>
          <p:nvPr/>
        </p:nvCxnSpPr>
        <p:spPr>
          <a:xfrm flipV="1">
            <a:off x="4500562" y="3214686"/>
            <a:ext cx="1785950" cy="1029780"/>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cxnSp>
        <p:nvCxnSpPr>
          <p:cNvPr id="62" name="Straight Arrow Connector 61"/>
          <p:cNvCxnSpPr/>
          <p:nvPr/>
        </p:nvCxnSpPr>
        <p:spPr>
          <a:xfrm rot="10800000">
            <a:off x="6660000" y="3214686"/>
            <a:ext cx="1928826" cy="1071570"/>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sp>
        <p:nvSpPr>
          <p:cNvPr id="71" name="Rectangle 70"/>
          <p:cNvSpPr/>
          <p:nvPr/>
        </p:nvSpPr>
        <p:spPr>
          <a:xfrm>
            <a:off x="1519621" y="6143644"/>
            <a:ext cx="7481535" cy="646331"/>
          </a:xfrm>
          <a:prstGeom prst="rect">
            <a:avLst/>
          </a:prstGeom>
        </p:spPr>
        <p:txBody>
          <a:bodyPr wrap="none">
            <a:spAutoFit/>
          </a:bodyPr>
          <a:lstStyle/>
          <a:p>
            <a:pPr algn="r"/>
            <a:r>
              <a:rPr lang="en-AU" dirty="0" smtClean="0">
                <a:solidFill>
                  <a:srgbClr val="C00000"/>
                </a:solidFill>
              </a:rPr>
              <a:t>All predicates are true (&lt;</a:t>
            </a:r>
            <a:r>
              <a:rPr lang="en-AU" dirty="0" err="1" smtClean="0">
                <a:solidFill>
                  <a:srgbClr val="C00000"/>
                </a:solidFill>
              </a:rPr>
              <a:t>expr</a:t>
            </a:r>
            <a:r>
              <a:rPr lang="en-AU" dirty="0" smtClean="0">
                <a:solidFill>
                  <a:srgbClr val="C00000"/>
                </a:solidFill>
              </a:rPr>
              <a:t>&gt;.</a:t>
            </a:r>
            <a:r>
              <a:rPr lang="en-AU" dirty="0" err="1" smtClean="0">
                <a:solidFill>
                  <a:srgbClr val="C00000"/>
                </a:solidFill>
              </a:rPr>
              <a:t>actual_type</a:t>
            </a:r>
            <a:r>
              <a:rPr lang="en-AU" dirty="0" smtClean="0">
                <a:solidFill>
                  <a:srgbClr val="C00000"/>
                </a:solidFill>
              </a:rPr>
              <a:t> == &lt;</a:t>
            </a:r>
            <a:r>
              <a:rPr lang="en-AU" dirty="0" err="1" smtClean="0">
                <a:solidFill>
                  <a:srgbClr val="C00000"/>
                </a:solidFill>
              </a:rPr>
              <a:t>expr</a:t>
            </a:r>
            <a:r>
              <a:rPr lang="en-AU" dirty="0" smtClean="0">
                <a:solidFill>
                  <a:srgbClr val="C00000"/>
                </a:solidFill>
              </a:rPr>
              <a:t>&gt;.</a:t>
            </a:r>
            <a:r>
              <a:rPr lang="en-AU" dirty="0" err="1" smtClean="0">
                <a:solidFill>
                  <a:srgbClr val="C00000"/>
                </a:solidFill>
              </a:rPr>
              <a:t>expected_type</a:t>
            </a:r>
            <a:r>
              <a:rPr lang="en-AU" dirty="0" smtClean="0">
                <a:solidFill>
                  <a:srgbClr val="C00000"/>
                </a:solidFill>
              </a:rPr>
              <a:t>)</a:t>
            </a:r>
          </a:p>
          <a:p>
            <a:pPr algn="r"/>
            <a:r>
              <a:rPr lang="en-AU" dirty="0" smtClean="0">
                <a:solidFill>
                  <a:srgbClr val="C00000"/>
                </a:solidFill>
              </a:rPr>
              <a:t>Hence, this statement is VALID</a:t>
            </a:r>
            <a:endParaRPr lang="en-AU" dirty="0">
              <a:solidFill>
                <a:srgbClr val="C00000"/>
              </a:solidFill>
            </a:endParaRPr>
          </a:p>
        </p:txBody>
      </p:sp>
      <p:sp>
        <p:nvSpPr>
          <p:cNvPr id="72" name="Rectangle 71"/>
          <p:cNvSpPr/>
          <p:nvPr/>
        </p:nvSpPr>
        <p:spPr>
          <a:xfrm>
            <a:off x="6572264" y="2000240"/>
            <a:ext cx="2266314" cy="956272"/>
          </a:xfrm>
          <a:prstGeom prst="rect">
            <a:avLst/>
          </a:prstGeom>
          <a:ln w="19050">
            <a:solidFill>
              <a:srgbClr val="006600"/>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r>
              <a:rPr lang="en-AU" dirty="0" smtClean="0">
                <a:solidFill>
                  <a:srgbClr val="006600"/>
                </a:solidFill>
              </a:rPr>
              <a:t>actual == expected</a:t>
            </a:r>
          </a:p>
          <a:p>
            <a:pPr algn="ctr"/>
            <a:endParaRPr lang="en-AU" dirty="0" smtClean="0">
              <a:solidFill>
                <a:srgbClr val="006600"/>
              </a:solidFill>
            </a:endParaRPr>
          </a:p>
          <a:p>
            <a:pPr algn="ctr"/>
            <a:endParaRPr lang="en-AU"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22" presetClass="entr" presetSubtype="4" fill="hold"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wipe(down)">
                                      <p:cBhvr>
                                        <p:cTn id="75" dur="500"/>
                                        <p:tgtEl>
                                          <p:spTgt spid="54"/>
                                        </p:tgtEl>
                                      </p:cBhvr>
                                    </p:animEffect>
                                  </p:childTnLst>
                                </p:cTn>
                              </p:par>
                              <p:par>
                                <p:cTn id="76" presetID="22" presetClass="entr" presetSubtype="4" fill="hold"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par>
                                <p:cTn id="79" presetID="22" presetClass="entr" presetSubtype="4"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down)">
                                      <p:cBhvr>
                                        <p:cTn id="81" dur="500"/>
                                        <p:tgtEl>
                                          <p:spTgt spid="52"/>
                                        </p:tgtEl>
                                      </p:cBhvr>
                                    </p:animEffect>
                                  </p:childTnLst>
                                </p:cTn>
                              </p:par>
                              <p:par>
                                <p:cTn id="82" presetID="3" presetClass="emph" presetSubtype="2" fill="hold" grpId="1" nodeType="withEffect">
                                  <p:stCondLst>
                                    <p:cond delay="0"/>
                                  </p:stCondLst>
                                  <p:childTnLst>
                                    <p:animClr clrSpc="rgb" dir="cw">
                                      <p:cBhvr override="childStyle">
                                        <p:cTn id="83" dur="500" fill="hold"/>
                                        <p:tgtEl>
                                          <p:spTgt spid="49"/>
                                        </p:tgtEl>
                                        <p:attrNameLst>
                                          <p:attrName>style.color</p:attrName>
                                        </p:attrNameLst>
                                      </p:cBhvr>
                                      <p:to>
                                        <a:srgbClr val="CC0000"/>
                                      </p:to>
                                    </p:animClr>
                                  </p:childTnLst>
                                </p:cTn>
                              </p:par>
                              <p:par>
                                <p:cTn id="84" presetID="3" presetClass="emph" presetSubtype="2" fill="hold" grpId="1" nodeType="withEffect">
                                  <p:stCondLst>
                                    <p:cond delay="0"/>
                                  </p:stCondLst>
                                  <p:childTnLst>
                                    <p:animClr clrSpc="rgb" dir="cw">
                                      <p:cBhvr override="childStyle">
                                        <p:cTn id="85" dur="500" fill="hold"/>
                                        <p:tgtEl>
                                          <p:spTgt spid="48"/>
                                        </p:tgtEl>
                                        <p:attrNameLst>
                                          <p:attrName>style.color</p:attrName>
                                        </p:attrNameLst>
                                      </p:cBhvr>
                                      <p:to>
                                        <a:srgbClr val="CC0000"/>
                                      </p:to>
                                    </p:animClr>
                                  </p:childTnLst>
                                </p:cTn>
                              </p:par>
                              <p:par>
                                <p:cTn id="86" presetID="3" presetClass="emph" presetSubtype="2" fill="hold" grpId="1" nodeType="withEffect">
                                  <p:stCondLst>
                                    <p:cond delay="0"/>
                                  </p:stCondLst>
                                  <p:childTnLst>
                                    <p:animClr clrSpc="rgb" dir="cw">
                                      <p:cBhvr override="childStyle">
                                        <p:cTn id="87" dur="500" fill="hold"/>
                                        <p:tgtEl>
                                          <p:spTgt spid="46"/>
                                        </p:tgtEl>
                                        <p:attrNameLst>
                                          <p:attrName>style.color</p:attrName>
                                        </p:attrNameLst>
                                      </p:cBhvr>
                                      <p:to>
                                        <a:srgbClr val="CC0000"/>
                                      </p:to>
                                    </p:animClr>
                                  </p:childTnLst>
                                </p:cTn>
                              </p:par>
                              <p:par>
                                <p:cTn id="88" presetID="10" presetClass="exit" presetSubtype="0" fill="hold" grpId="1" nodeType="withEffect">
                                  <p:stCondLst>
                                    <p:cond delay="0"/>
                                  </p:stCondLst>
                                  <p:childTnLst>
                                    <p:animEffect transition="out" filter="fade">
                                      <p:cBhvr>
                                        <p:cTn id="89" dur="500"/>
                                        <p:tgtEl>
                                          <p:spTgt spid="35"/>
                                        </p:tgtEl>
                                      </p:cBhvr>
                                    </p:animEffect>
                                    <p:set>
                                      <p:cBhvr>
                                        <p:cTn id="90" dur="1" fill="hold">
                                          <p:stCondLst>
                                            <p:cond delay="499"/>
                                          </p:stCondLst>
                                        </p:cTn>
                                        <p:tgtEl>
                                          <p:spTgt spid="35"/>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37"/>
                                        </p:tgtEl>
                                      </p:cBhvr>
                                    </p:animEffect>
                                    <p:set>
                                      <p:cBhvr>
                                        <p:cTn id="93" dur="1" fill="hold">
                                          <p:stCondLst>
                                            <p:cond delay="499"/>
                                          </p:stCondLst>
                                        </p:cTn>
                                        <p:tgtEl>
                                          <p:spTgt spid="37"/>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38"/>
                                        </p:tgtEl>
                                      </p:cBhvr>
                                    </p:animEffect>
                                    <p:set>
                                      <p:cBhvr>
                                        <p:cTn id="96" dur="1" fill="hold">
                                          <p:stCondLst>
                                            <p:cond delay="499"/>
                                          </p:stCondLst>
                                        </p:cTn>
                                        <p:tgtEl>
                                          <p:spTgt spid="3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2"/>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3"/>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44"/>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0"/>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4"/>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2"/>
                                        </p:tgtEl>
                                        <p:attrNameLst>
                                          <p:attrName>style.visibility</p:attrName>
                                        </p:attrNameLst>
                                      </p:cBhvr>
                                      <p:to>
                                        <p:strVal val="hidden"/>
                                      </p:to>
                                    </p:set>
                                  </p:childTnLst>
                                </p:cTn>
                              </p:par>
                              <p:par>
                                <p:cTn id="115" presetID="3" presetClass="emph" presetSubtype="2" fill="hold" grpId="2" nodeType="withEffect">
                                  <p:stCondLst>
                                    <p:cond delay="0"/>
                                  </p:stCondLst>
                                  <p:childTnLst>
                                    <p:animClr clrSpc="rgb" dir="cw">
                                      <p:cBhvr override="childStyle">
                                        <p:cTn id="116" dur="500" fill="hold"/>
                                        <p:tgtEl>
                                          <p:spTgt spid="49"/>
                                        </p:tgtEl>
                                        <p:attrNameLst>
                                          <p:attrName>style.color</p:attrName>
                                        </p:attrNameLst>
                                      </p:cBhvr>
                                      <p:to>
                                        <a:schemeClr val="tx1"/>
                                      </p:to>
                                    </p:animClr>
                                  </p:childTnLst>
                                </p:cTn>
                              </p:par>
                              <p:par>
                                <p:cTn id="117" presetID="3" presetClass="emph" presetSubtype="2" fill="hold" grpId="2" nodeType="withEffect">
                                  <p:stCondLst>
                                    <p:cond delay="0"/>
                                  </p:stCondLst>
                                  <p:childTnLst>
                                    <p:animClr clrSpc="rgb" dir="cw">
                                      <p:cBhvr override="childStyle">
                                        <p:cTn id="118" dur="500" fill="hold"/>
                                        <p:tgtEl>
                                          <p:spTgt spid="48"/>
                                        </p:tgtEl>
                                        <p:attrNameLst>
                                          <p:attrName>style.color</p:attrName>
                                        </p:attrNameLst>
                                      </p:cBhvr>
                                      <p:to>
                                        <a:schemeClr val="tx1"/>
                                      </p:to>
                                    </p:animClr>
                                  </p:childTnLst>
                                </p:cTn>
                              </p:par>
                              <p:par>
                                <p:cTn id="119" presetID="3" presetClass="emph" presetSubtype="2" fill="hold" grpId="2" nodeType="withEffect">
                                  <p:stCondLst>
                                    <p:cond delay="0"/>
                                  </p:stCondLst>
                                  <p:childTnLst>
                                    <p:animClr clrSpc="rgb" dir="cw">
                                      <p:cBhvr override="childStyle">
                                        <p:cTn id="120" dur="500" fill="hold"/>
                                        <p:tgtEl>
                                          <p:spTgt spid="46"/>
                                        </p:tgtEl>
                                        <p:attrNameLst>
                                          <p:attrName>style.color</p:attrName>
                                        </p:attrNameLst>
                                      </p:cBhvr>
                                      <p:to>
                                        <a:schemeClr val="tx1"/>
                                      </p:to>
                                    </p:animClr>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57"/>
                                        </p:tgtEl>
                                        <p:attrNameLst>
                                          <p:attrName>style.visibility</p:attrName>
                                        </p:attrNameLst>
                                      </p:cBhvr>
                                      <p:to>
                                        <p:strVal val="visible"/>
                                      </p:to>
                                    </p:set>
                                    <p:animEffect transition="in" filter="wipe(left)">
                                      <p:cBhvr>
                                        <p:cTn id="129" dur="500"/>
                                        <p:tgtEl>
                                          <p:spTgt spid="57"/>
                                        </p:tgtEl>
                                      </p:cBhvr>
                                    </p:animEffect>
                                  </p:childTnLst>
                                </p:cTn>
                              </p:par>
                              <p:par>
                                <p:cTn id="130" presetID="10" presetClass="exit" presetSubtype="0" fill="hold" nodeType="withEffect">
                                  <p:stCondLst>
                                    <p:cond delay="0"/>
                                  </p:stCondLst>
                                  <p:childTnLst>
                                    <p:animEffect transition="out" filter="fade">
                                      <p:cBhvr>
                                        <p:cTn id="131" dur="500"/>
                                        <p:tgtEl>
                                          <p:spTgt spid="36">
                                            <p:txEl>
                                              <p:pRg st="0" end="0"/>
                                            </p:txEl>
                                          </p:spTgt>
                                        </p:tgtEl>
                                      </p:cBhvr>
                                    </p:animEffect>
                                    <p:set>
                                      <p:cBhvr>
                                        <p:cTn id="132" dur="1" fill="hold">
                                          <p:stCondLst>
                                            <p:cond delay="499"/>
                                          </p:stCondLst>
                                        </p:cTn>
                                        <p:tgtEl>
                                          <p:spTgt spid="36">
                                            <p:txEl>
                                              <p:pRg st="0" end="0"/>
                                            </p:txEl>
                                          </p:spTgt>
                                        </p:tgtEl>
                                        <p:attrNameLst>
                                          <p:attrName>style.visibility</p:attrName>
                                        </p:attrNameLst>
                                      </p:cBhvr>
                                      <p:to>
                                        <p:strVal val="hidden"/>
                                      </p:to>
                                    </p:set>
                                  </p:childTnLst>
                                </p:cTn>
                              </p:par>
                              <p:par>
                                <p:cTn id="133" presetID="3" presetClass="emph" presetSubtype="2" fill="hold" nodeType="withEffect">
                                  <p:stCondLst>
                                    <p:cond delay="0"/>
                                  </p:stCondLst>
                                  <p:childTnLst>
                                    <p:animClr clrSpc="rgb" dir="cw">
                                      <p:cBhvr override="childStyle">
                                        <p:cTn id="134" dur="500" fill="hold"/>
                                        <p:tgtEl>
                                          <p:spTgt spid="58">
                                            <p:txEl>
                                              <p:pRg st="0" end="0"/>
                                            </p:txEl>
                                          </p:spTgt>
                                        </p:tgtEl>
                                        <p:attrNameLst>
                                          <p:attrName>style.color</p:attrName>
                                        </p:attrNameLst>
                                      </p:cBhvr>
                                      <p:to>
                                        <a:srgbClr val="CC0000"/>
                                      </p:to>
                                    </p:animClr>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5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55"/>
                                        </p:tgtEl>
                                        <p:attrNameLst>
                                          <p:attrName>style.visibility</p:attrName>
                                        </p:attrNameLst>
                                      </p:cBhvr>
                                      <p:to>
                                        <p:strVal val="hidden"/>
                                      </p:to>
                                    </p:set>
                                  </p:childTnLst>
                                </p:cTn>
                              </p:par>
                              <p:par>
                                <p:cTn id="141" presetID="3" presetClass="emph" presetSubtype="2" fill="hold" grpId="0" nodeType="withEffect">
                                  <p:stCondLst>
                                    <p:cond delay="0"/>
                                  </p:stCondLst>
                                  <p:childTnLst>
                                    <p:animClr clrSpc="rgb" dir="cw">
                                      <p:cBhvr override="childStyle">
                                        <p:cTn id="142" dur="500" fill="hold"/>
                                        <p:tgtEl>
                                          <p:spTgt spid="58">
                                            <p:txEl>
                                              <p:pRg st="0" end="0"/>
                                            </p:txEl>
                                          </p:spTgt>
                                        </p:tgtEl>
                                        <p:attrNameLst>
                                          <p:attrName>style.color</p:attrName>
                                        </p:attrNameLst>
                                      </p:cBhvr>
                                      <p:to>
                                        <a:schemeClr val="tx1"/>
                                      </p:to>
                                    </p:animClr>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2" presetClass="entr" presetSubtype="2" fill="hold" nodeType="clickEffect">
                                  <p:stCondLst>
                                    <p:cond delay="0"/>
                                  </p:stCondLst>
                                  <p:childTnLst>
                                    <p:set>
                                      <p:cBhvr>
                                        <p:cTn id="150" dur="1" fill="hold">
                                          <p:stCondLst>
                                            <p:cond delay="0"/>
                                          </p:stCondLst>
                                        </p:cTn>
                                        <p:tgtEl>
                                          <p:spTgt spid="62"/>
                                        </p:tgtEl>
                                        <p:attrNameLst>
                                          <p:attrName>style.visibility</p:attrName>
                                        </p:attrNameLst>
                                      </p:cBhvr>
                                      <p:to>
                                        <p:strVal val="visible"/>
                                      </p:to>
                                    </p:set>
                                    <p:animEffect transition="in" filter="wipe(right)">
                                      <p:cBhvr>
                                        <p:cTn id="151" dur="500"/>
                                        <p:tgtEl>
                                          <p:spTgt spid="62"/>
                                        </p:tgtEl>
                                      </p:cBhvr>
                                    </p:animEffect>
                                  </p:childTnLst>
                                </p:cTn>
                              </p:par>
                              <p:par>
                                <p:cTn id="152" presetID="22" presetClass="entr" presetSubtype="8" fill="hold" nodeType="withEffect">
                                  <p:stCondLst>
                                    <p:cond delay="0"/>
                                  </p:stCondLst>
                                  <p:childTnLst>
                                    <p:set>
                                      <p:cBhvr>
                                        <p:cTn id="153" dur="1" fill="hold">
                                          <p:stCondLst>
                                            <p:cond delay="0"/>
                                          </p:stCondLst>
                                        </p:cTn>
                                        <p:tgtEl>
                                          <p:spTgt spid="61"/>
                                        </p:tgtEl>
                                        <p:attrNameLst>
                                          <p:attrName>style.visibility</p:attrName>
                                        </p:attrNameLst>
                                      </p:cBhvr>
                                      <p:to>
                                        <p:strVal val="visible"/>
                                      </p:to>
                                    </p:set>
                                    <p:animEffect transition="in" filter="wipe(left)">
                                      <p:cBhvr>
                                        <p:cTn id="154" dur="500"/>
                                        <p:tgtEl>
                                          <p:spTgt spid="61"/>
                                        </p:tgtEl>
                                      </p:cBhvr>
                                    </p:animEffect>
                                  </p:childTnLst>
                                </p:cTn>
                              </p:par>
                              <p:par>
                                <p:cTn id="155" presetID="10" presetClass="exit" presetSubtype="0" fill="hold" nodeType="withEffect">
                                  <p:stCondLst>
                                    <p:cond delay="0"/>
                                  </p:stCondLst>
                                  <p:childTnLst>
                                    <p:animEffect transition="out" filter="fade">
                                      <p:cBhvr>
                                        <p:cTn id="156" dur="500"/>
                                        <p:tgtEl>
                                          <p:spTgt spid="36">
                                            <p:txEl>
                                              <p:pRg st="1" end="1"/>
                                            </p:txEl>
                                          </p:spTgt>
                                        </p:tgtEl>
                                      </p:cBhvr>
                                    </p:animEffect>
                                    <p:set>
                                      <p:cBhvr>
                                        <p:cTn id="157" dur="1" fill="hold">
                                          <p:stCondLst>
                                            <p:cond delay="499"/>
                                          </p:stCondLst>
                                        </p:cTn>
                                        <p:tgtEl>
                                          <p:spTgt spid="36">
                                            <p:txEl>
                                              <p:pRg st="1" end="1"/>
                                            </p:txEl>
                                          </p:spTgt>
                                        </p:tgtEl>
                                        <p:attrNameLst>
                                          <p:attrName>style.visibility</p:attrName>
                                        </p:attrNameLst>
                                      </p:cBhvr>
                                      <p:to>
                                        <p:strVal val="hidden"/>
                                      </p:to>
                                    </p:set>
                                  </p:childTnLst>
                                </p:cTn>
                              </p:par>
                              <p:par>
                                <p:cTn id="158" presetID="3" presetClass="emph" presetSubtype="2" fill="hold" nodeType="withEffect">
                                  <p:stCondLst>
                                    <p:cond delay="0"/>
                                  </p:stCondLst>
                                  <p:childTnLst>
                                    <p:animClr clrSpc="rgb" dir="cw">
                                      <p:cBhvr override="childStyle">
                                        <p:cTn id="159" dur="500" fill="hold"/>
                                        <p:tgtEl>
                                          <p:spTgt spid="70">
                                            <p:txEl>
                                              <p:pRg st="0" end="0"/>
                                            </p:txEl>
                                          </p:spTgt>
                                        </p:tgtEl>
                                        <p:attrNameLst>
                                          <p:attrName>style.color</p:attrName>
                                        </p:attrNameLst>
                                      </p:cBhvr>
                                      <p:to>
                                        <a:srgbClr val="CC0000"/>
                                      </p:to>
                                    </p:animClr>
                                  </p:childTnLst>
                                </p:cTn>
                              </p:par>
                            </p:childTnLst>
                          </p:cTn>
                        </p:par>
                      </p:childTnLst>
                    </p:cTn>
                  </p:par>
                  <p:par>
                    <p:cTn id="160" fill="hold">
                      <p:stCondLst>
                        <p:cond delay="indefinite"/>
                      </p:stCondLst>
                      <p:childTnLst>
                        <p:par>
                          <p:cTn id="161" fill="hold">
                            <p:stCondLst>
                              <p:cond delay="0"/>
                            </p:stCondLst>
                            <p:childTnLst>
                              <p:par>
                                <p:cTn id="162" presetID="1" presetClass="exit" presetSubtype="0" fill="hold" nodeType="clickEffect">
                                  <p:stCondLst>
                                    <p:cond delay="0"/>
                                  </p:stCondLst>
                                  <p:childTnLst>
                                    <p:set>
                                      <p:cBhvr>
                                        <p:cTn id="163" dur="1" fill="hold">
                                          <p:stCondLst>
                                            <p:cond delay="0"/>
                                          </p:stCondLst>
                                        </p:cTn>
                                        <p:tgtEl>
                                          <p:spTgt spid="62"/>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1"/>
                                        </p:tgtEl>
                                        <p:attrNameLst>
                                          <p:attrName>style.visibility</p:attrName>
                                        </p:attrNameLst>
                                      </p:cBhvr>
                                      <p:to>
                                        <p:strVal val="hidden"/>
                                      </p:to>
                                    </p:set>
                                  </p:childTnLst>
                                </p:cTn>
                              </p:par>
                              <p:par>
                                <p:cTn id="166" presetID="3" presetClass="emph" presetSubtype="2" fill="hold" grpId="0" nodeType="withEffect">
                                  <p:stCondLst>
                                    <p:cond delay="0"/>
                                  </p:stCondLst>
                                  <p:childTnLst>
                                    <p:animClr clrSpc="rgb" dir="cw">
                                      <p:cBhvr override="childStyle">
                                        <p:cTn id="167" dur="500" fill="hold"/>
                                        <p:tgtEl>
                                          <p:spTgt spid="70">
                                            <p:txEl>
                                              <p:pRg st="0" end="0"/>
                                            </p:txEl>
                                          </p:spTgt>
                                        </p:tgtEl>
                                        <p:attrNameLst>
                                          <p:attrName>style.color</p:attrName>
                                        </p:attrNameLst>
                                      </p:cBhvr>
                                      <p:to>
                                        <a:schemeClr val="tx1"/>
                                      </p:to>
                                    </p:animClr>
                                  </p:childTnLst>
                                </p:cTn>
                              </p:par>
                              <p:par>
                                <p:cTn id="168" presetID="1" presetClass="exit" presetSubtype="0" fill="hold" grpId="1" nodeType="withEffect">
                                  <p:stCondLst>
                                    <p:cond delay="0"/>
                                  </p:stCondLst>
                                  <p:childTnLst>
                                    <p:set>
                                      <p:cBhvr>
                                        <p:cTn id="169" dur="1" fill="hold">
                                          <p:stCondLst>
                                            <p:cond delay="0"/>
                                          </p:stCondLst>
                                        </p:cTn>
                                        <p:tgtEl>
                                          <p:spTgt spid="6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71"/>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allAtOnce"/>
      <p:bldP spid="58" grpId="0" build="allAtOnce"/>
      <p:bldP spid="46" grpId="0"/>
      <p:bldP spid="46" grpId="1"/>
      <p:bldP spid="46" grpId="2"/>
      <p:bldP spid="48" grpId="0"/>
      <p:bldP spid="48" grpId="1"/>
      <p:bldP spid="48" grpId="2"/>
      <p:bldP spid="49" grpId="0"/>
      <p:bldP spid="49" grpId="1"/>
      <p:bldP spid="49" grpId="2"/>
      <p:bldP spid="5" grpId="0"/>
      <p:bldP spid="10" grpId="0"/>
      <p:bldP spid="11" grpId="0"/>
      <p:bldP spid="23" grpId="0"/>
      <p:bldP spid="25" grpId="0"/>
      <p:bldP spid="35" grpId="0"/>
      <p:bldP spid="35" grpId="1"/>
      <p:bldP spid="37" grpId="0"/>
      <p:bldP spid="37" grpId="1"/>
      <p:bldP spid="38" grpId="0"/>
      <p:bldP spid="38" grpId="1"/>
      <p:bldP spid="41" grpId="0"/>
      <p:bldP spid="42" grpId="0"/>
      <p:bldP spid="42" grpId="1"/>
      <p:bldP spid="43" grpId="0"/>
      <p:bldP spid="43" grpId="1"/>
      <p:bldP spid="44" grpId="0"/>
      <p:bldP spid="44" grpId="1"/>
      <p:bldP spid="45" grpId="0"/>
      <p:bldP spid="45" grpId="1"/>
      <p:bldP spid="50" grpId="0" animBg="1"/>
      <p:bldP spid="50" grpId="1" animBg="1"/>
      <p:bldP spid="55" grpId="0"/>
      <p:bldP spid="55" grpId="1"/>
      <p:bldP spid="57" grpId="0" animBg="1"/>
      <p:bldP spid="57" grpId="1" animBg="1"/>
      <p:bldP spid="60" grpId="0"/>
      <p:bldP spid="60" grpId="1"/>
      <p:bldP spid="71" grpId="0"/>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Need to Formally Describe Syntax</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It is important to have a precise and understandable description of a language’s syntax</a:t>
            </a:r>
          </a:p>
          <a:p>
            <a:pPr lvl="1"/>
            <a:r>
              <a:rPr lang="en-AU" dirty="0" smtClean="0"/>
              <a:t>Helps to avoid differences in interpretation and implementation</a:t>
            </a:r>
          </a:p>
          <a:p>
            <a:pPr lvl="3"/>
            <a:endParaRPr lang="en-AU" dirty="0" smtClean="0"/>
          </a:p>
          <a:p>
            <a:r>
              <a:rPr lang="en-AU" dirty="0" smtClean="0"/>
              <a:t>ALGOL 60 and ALGOL 68 included this, however they both used notations which were new and confusing at the time</a:t>
            </a:r>
          </a:p>
          <a:p>
            <a:pPr lvl="3"/>
            <a:endParaRPr lang="en-AU" dirty="0" smtClean="0"/>
          </a:p>
          <a:p>
            <a:r>
              <a:rPr lang="en-AU" dirty="0" smtClean="0"/>
              <a:t>Syntax description of a language must be understood by:</a:t>
            </a:r>
          </a:p>
          <a:p>
            <a:pPr lvl="1"/>
            <a:r>
              <a:rPr lang="en-AU" dirty="0" smtClean="0"/>
              <a:t>Initial evaluators working on the design of the language</a:t>
            </a:r>
          </a:p>
          <a:p>
            <a:pPr lvl="1"/>
            <a:r>
              <a:rPr lang="en-AU" dirty="0" smtClean="0"/>
              <a:t>Implementers working on compilers/tools for the language</a:t>
            </a:r>
          </a:p>
          <a:p>
            <a:pPr lvl="1"/>
            <a:r>
              <a:rPr lang="en-AU" dirty="0" smtClean="0"/>
              <a:t>Users (programmers) of the language</a:t>
            </a:r>
          </a:p>
          <a:p>
            <a:pPr lvl="3"/>
            <a:endParaRPr lang="en-AU" dirty="0" smtClean="0"/>
          </a:p>
          <a:p>
            <a:r>
              <a:rPr lang="en-AU" dirty="0" smtClean="0"/>
              <a:t>The syntax and semantics of a language are closely linked</a:t>
            </a:r>
          </a:p>
          <a:p>
            <a:pPr lvl="1"/>
            <a:r>
              <a:rPr lang="en-AU" dirty="0" smtClean="0"/>
              <a:t>Appearance and structure of commands should imply meaning</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6572357" y="2592000"/>
            <a:ext cx="1928733" cy="369332"/>
          </a:xfrm>
          <a:prstGeom prst="rect">
            <a:avLst/>
          </a:prstGeom>
        </p:spPr>
        <p:txBody>
          <a:bodyPr wrap="none">
            <a:spAutoFit/>
          </a:bodyPr>
          <a:lstStyle/>
          <a:p>
            <a:r>
              <a:rPr lang="en-AU" dirty="0" err="1" smtClean="0">
                <a:solidFill>
                  <a:schemeClr val="bg1"/>
                </a:solidFill>
              </a:rPr>
              <a:t>actual_type</a:t>
            </a:r>
            <a:r>
              <a:rPr lang="en-AU" dirty="0" smtClean="0">
                <a:solidFill>
                  <a:schemeClr val="bg1"/>
                </a:solidFill>
              </a:rPr>
              <a:t>: float</a:t>
            </a:r>
          </a:p>
        </p:txBody>
      </p:sp>
      <p:sp>
        <p:nvSpPr>
          <p:cNvPr id="58" name="Rectangle 57"/>
          <p:cNvSpPr/>
          <p:nvPr/>
        </p:nvSpPr>
        <p:spPr>
          <a:xfrm>
            <a:off x="6572264" y="2313570"/>
            <a:ext cx="2056973" cy="369332"/>
          </a:xfrm>
          <a:prstGeom prst="rect">
            <a:avLst/>
          </a:prstGeom>
        </p:spPr>
        <p:txBody>
          <a:bodyPr wrap="none">
            <a:spAutoFit/>
          </a:bodyPr>
          <a:lstStyle/>
          <a:p>
            <a:r>
              <a:rPr lang="en-AU" dirty="0" err="1" smtClean="0">
                <a:solidFill>
                  <a:schemeClr val="bg1"/>
                </a:solidFill>
              </a:rPr>
              <a:t>expected_type</a:t>
            </a:r>
            <a:r>
              <a:rPr lang="en-AU" dirty="0" smtClean="0">
                <a:solidFill>
                  <a:schemeClr val="bg1"/>
                </a:solidFill>
              </a:rPr>
              <a:t>: </a:t>
            </a:r>
            <a:r>
              <a:rPr lang="en-AU" dirty="0" err="1" smtClean="0">
                <a:solidFill>
                  <a:schemeClr val="bg1"/>
                </a:solidFill>
              </a:rPr>
              <a:t>int</a:t>
            </a:r>
            <a:endParaRPr lang="en-AU" dirty="0" smtClean="0">
              <a:solidFill>
                <a:schemeClr val="bg1"/>
              </a:solidFill>
            </a:endParaRPr>
          </a:p>
        </p:txBody>
      </p:sp>
      <p:sp>
        <p:nvSpPr>
          <p:cNvPr id="46" name="Rectangle 45"/>
          <p:cNvSpPr/>
          <p:nvPr/>
        </p:nvSpPr>
        <p:spPr>
          <a:xfrm>
            <a:off x="692487" y="2643182"/>
            <a:ext cx="1736373" cy="369332"/>
          </a:xfrm>
          <a:prstGeom prst="rect">
            <a:avLst/>
          </a:prstGeom>
        </p:spPr>
        <p:txBody>
          <a:bodyPr wrap="none">
            <a:spAutoFit/>
          </a:bodyPr>
          <a:lstStyle/>
          <a:p>
            <a:pPr algn="r"/>
            <a:r>
              <a:rPr lang="en-AU" dirty="0" err="1" smtClean="0">
                <a:solidFill>
                  <a:schemeClr val="bg1"/>
                </a:solidFill>
              </a:rPr>
              <a:t>actual_type</a:t>
            </a:r>
            <a:r>
              <a:rPr lang="en-AU" dirty="0" smtClean="0">
                <a:solidFill>
                  <a:schemeClr val="bg1"/>
                </a:solidFill>
              </a:rPr>
              <a:t>: </a:t>
            </a:r>
            <a:r>
              <a:rPr lang="en-AU" dirty="0" err="1" smtClean="0">
                <a:solidFill>
                  <a:schemeClr val="bg1"/>
                </a:solidFill>
              </a:rPr>
              <a:t>int</a:t>
            </a:r>
            <a:endParaRPr lang="en-AU" dirty="0">
              <a:solidFill>
                <a:schemeClr val="bg1"/>
              </a:solidFill>
            </a:endParaRPr>
          </a:p>
        </p:txBody>
      </p:sp>
      <p:sp>
        <p:nvSpPr>
          <p:cNvPr id="48" name="Rectangle 47"/>
          <p:cNvSpPr/>
          <p:nvPr/>
        </p:nvSpPr>
        <p:spPr>
          <a:xfrm>
            <a:off x="2621220" y="4559866"/>
            <a:ext cx="1736373" cy="369332"/>
          </a:xfrm>
          <a:prstGeom prst="rect">
            <a:avLst/>
          </a:prstGeom>
        </p:spPr>
        <p:txBody>
          <a:bodyPr wrap="none">
            <a:spAutoFit/>
          </a:bodyPr>
          <a:lstStyle/>
          <a:p>
            <a:pPr algn="r"/>
            <a:r>
              <a:rPr lang="en-AU" dirty="0" err="1" smtClean="0">
                <a:solidFill>
                  <a:schemeClr val="bg1"/>
                </a:solidFill>
              </a:rPr>
              <a:t>actual_type</a:t>
            </a:r>
            <a:r>
              <a:rPr lang="en-AU" dirty="0" smtClean="0">
                <a:solidFill>
                  <a:schemeClr val="bg1"/>
                </a:solidFill>
              </a:rPr>
              <a:t>: </a:t>
            </a:r>
            <a:r>
              <a:rPr lang="en-AU" dirty="0" err="1" smtClean="0">
                <a:solidFill>
                  <a:schemeClr val="bg1"/>
                </a:solidFill>
              </a:rPr>
              <a:t>int</a:t>
            </a:r>
            <a:endParaRPr lang="en-AU" dirty="0">
              <a:solidFill>
                <a:schemeClr val="bg1"/>
              </a:solidFill>
            </a:endParaRPr>
          </a:p>
        </p:txBody>
      </p:sp>
      <p:sp>
        <p:nvSpPr>
          <p:cNvPr id="49" name="Rectangle 48"/>
          <p:cNvSpPr/>
          <p:nvPr/>
        </p:nvSpPr>
        <p:spPr>
          <a:xfrm>
            <a:off x="6379904" y="4559866"/>
            <a:ext cx="1928733" cy="369332"/>
          </a:xfrm>
          <a:prstGeom prst="rect">
            <a:avLst/>
          </a:prstGeom>
        </p:spPr>
        <p:txBody>
          <a:bodyPr wrap="none">
            <a:spAutoFit/>
          </a:bodyPr>
          <a:lstStyle/>
          <a:p>
            <a:pPr algn="r"/>
            <a:r>
              <a:rPr lang="en-AU" dirty="0" err="1" smtClean="0">
                <a:solidFill>
                  <a:schemeClr val="bg1"/>
                </a:solidFill>
              </a:rPr>
              <a:t>actual_type</a:t>
            </a:r>
            <a:r>
              <a:rPr lang="en-AU" dirty="0" smtClean="0">
                <a:solidFill>
                  <a:schemeClr val="bg1"/>
                </a:solidFill>
              </a:rPr>
              <a:t>: float</a:t>
            </a:r>
            <a:endParaRPr lang="en-AU" dirty="0">
              <a:solidFill>
                <a:schemeClr val="bg1"/>
              </a:solidFill>
            </a:endParaRPr>
          </a:p>
        </p:txBody>
      </p:sp>
      <p:sp>
        <p:nvSpPr>
          <p:cNvPr id="2" name="Title 1"/>
          <p:cNvSpPr>
            <a:spLocks noGrp="1"/>
          </p:cNvSpPr>
          <p:nvPr>
            <p:ph type="title"/>
          </p:nvPr>
        </p:nvSpPr>
        <p:spPr/>
        <p:txBody>
          <a:bodyPr/>
          <a:lstStyle/>
          <a:p>
            <a:r>
              <a:rPr lang="en-AU" dirty="0" smtClean="0"/>
              <a:t>Attribute Grammar Example</a:t>
            </a:r>
            <a:endParaRPr lang="en-AU" dirty="0"/>
          </a:p>
        </p:txBody>
      </p:sp>
      <p:sp>
        <p:nvSpPr>
          <p:cNvPr id="3" name="Content Placeholder 2"/>
          <p:cNvSpPr>
            <a:spLocks noGrp="1"/>
          </p:cNvSpPr>
          <p:nvPr>
            <p:ph idx="1"/>
          </p:nvPr>
        </p:nvSpPr>
        <p:spPr>
          <a:xfrm>
            <a:off x="285720" y="1000109"/>
            <a:ext cx="8643998" cy="642942"/>
          </a:xfrm>
        </p:spPr>
        <p:txBody>
          <a:bodyPr/>
          <a:lstStyle/>
          <a:p>
            <a:r>
              <a:rPr lang="en-AU" dirty="0" smtClean="0"/>
              <a:t>Again!  This time with </a:t>
            </a:r>
            <a:r>
              <a:rPr lang="en-AU" b="1" dirty="0" smtClean="0"/>
              <a:t>A</a:t>
            </a:r>
            <a:r>
              <a:rPr lang="en-AU" dirty="0" smtClean="0"/>
              <a:t> as an </a:t>
            </a:r>
            <a:r>
              <a:rPr lang="en-AU" b="1" dirty="0" err="1" smtClean="0"/>
              <a:t>int</a:t>
            </a:r>
            <a:r>
              <a:rPr lang="en-AU" dirty="0" smtClean="0"/>
              <a:t> and </a:t>
            </a:r>
            <a:r>
              <a:rPr lang="en-AU" b="1" dirty="0" smtClean="0"/>
              <a:t>B</a:t>
            </a:r>
            <a:r>
              <a:rPr lang="en-AU" dirty="0" smtClean="0"/>
              <a:t> as a </a:t>
            </a:r>
            <a:r>
              <a:rPr lang="en-AU" b="1" dirty="0" smtClean="0"/>
              <a:t>float</a:t>
            </a:r>
            <a:r>
              <a:rPr lang="en-AU" dirty="0" smtClean="0"/>
              <a:t>:</a:t>
            </a:r>
            <a:endParaRPr lang="en-AU" dirty="0"/>
          </a:p>
        </p:txBody>
      </p:sp>
      <p:sp>
        <p:nvSpPr>
          <p:cNvPr id="4" name="Rectangle 3"/>
          <p:cNvSpPr/>
          <p:nvPr/>
        </p:nvSpPr>
        <p:spPr>
          <a:xfrm>
            <a:off x="3840959" y="1428736"/>
            <a:ext cx="1569660" cy="400110"/>
          </a:xfrm>
          <a:prstGeom prst="rect">
            <a:avLst/>
          </a:prstGeom>
        </p:spPr>
        <p:txBody>
          <a:bodyPr wrap="none">
            <a:spAutoFit/>
          </a:bodyPr>
          <a:lstStyle/>
          <a:p>
            <a:r>
              <a:rPr lang="en-AU" sz="2000" b="1" dirty="0" smtClean="0">
                <a:solidFill>
                  <a:srgbClr val="333399"/>
                </a:solidFill>
                <a:latin typeface="Courier New" pitchFamily="49" charset="0"/>
                <a:cs typeface="Courier New" pitchFamily="49" charset="0"/>
              </a:rPr>
              <a:t>&lt;assign&gt; </a:t>
            </a:r>
            <a:endParaRPr lang="en-AU" sz="2000" dirty="0"/>
          </a:p>
        </p:txBody>
      </p:sp>
      <p:sp>
        <p:nvSpPr>
          <p:cNvPr id="5" name="Rectangle 4"/>
          <p:cNvSpPr/>
          <p:nvPr/>
        </p:nvSpPr>
        <p:spPr>
          <a:xfrm>
            <a:off x="2033653" y="2857496"/>
            <a:ext cx="4955203" cy="400110"/>
          </a:xfrm>
          <a:prstGeom prst="rect">
            <a:avLst/>
          </a:prstGeom>
        </p:spPr>
        <p:txBody>
          <a:bodyPr wrap="none">
            <a:spAutoFit/>
          </a:bodyPr>
          <a:lstStyle/>
          <a:p>
            <a:r>
              <a:rPr lang="en-AU" sz="2000" b="1" dirty="0" smtClean="0">
                <a:solidFill>
                  <a:srgbClr val="333399"/>
                </a:solidFill>
                <a:latin typeface="Courier New" pitchFamily="49" charset="0"/>
                <a:cs typeface="Courier New" pitchFamily="49" charset="0"/>
              </a:rPr>
              <a:t>&lt;</a:t>
            </a:r>
            <a:r>
              <a:rPr lang="en-AU" sz="2000" b="1" dirty="0" err="1" smtClean="0">
                <a:solidFill>
                  <a:srgbClr val="333399"/>
                </a:solidFill>
                <a:latin typeface="Courier New" pitchFamily="49" charset="0"/>
                <a:cs typeface="Courier New" pitchFamily="49" charset="0"/>
              </a:rPr>
              <a:t>var</a:t>
            </a:r>
            <a:r>
              <a:rPr lang="en-AU" sz="2000" b="1" dirty="0" smtClean="0">
                <a:solidFill>
                  <a:srgbClr val="333399"/>
                </a:solidFill>
                <a:latin typeface="Courier New" pitchFamily="49" charset="0"/>
                <a:cs typeface="Courier New" pitchFamily="49" charset="0"/>
              </a:rPr>
              <a:t>&gt;          =         &lt;</a:t>
            </a:r>
            <a:r>
              <a:rPr lang="en-AU" sz="2000" b="1" dirty="0" err="1" smtClean="0">
                <a:solidFill>
                  <a:srgbClr val="333399"/>
                </a:solidFill>
                <a:latin typeface="Courier New" pitchFamily="49" charset="0"/>
                <a:cs typeface="Courier New" pitchFamily="49" charset="0"/>
              </a:rPr>
              <a:t>expr</a:t>
            </a:r>
            <a:r>
              <a:rPr lang="en-AU" sz="2000" b="1" dirty="0" smtClean="0">
                <a:solidFill>
                  <a:srgbClr val="333399"/>
                </a:solidFill>
                <a:latin typeface="Courier New" pitchFamily="49" charset="0"/>
                <a:cs typeface="Courier New" pitchFamily="49" charset="0"/>
              </a:rPr>
              <a:t>&gt;</a:t>
            </a:r>
            <a:endParaRPr lang="en-AU" sz="2000" dirty="0"/>
          </a:p>
        </p:txBody>
      </p:sp>
      <p:grpSp>
        <p:nvGrpSpPr>
          <p:cNvPr id="9" name="Group 26"/>
          <p:cNvGrpSpPr/>
          <p:nvPr/>
        </p:nvGrpSpPr>
        <p:grpSpPr>
          <a:xfrm>
            <a:off x="2483637" y="1785926"/>
            <a:ext cx="4024080" cy="1143008"/>
            <a:chOff x="3023916" y="2143116"/>
            <a:chExt cx="2428892" cy="726522"/>
          </a:xfrm>
        </p:grpSpPr>
        <p:cxnSp>
          <p:nvCxnSpPr>
            <p:cNvPr id="6" name="Straight Connector 5"/>
            <p:cNvCxnSpPr/>
            <p:nvPr/>
          </p:nvCxnSpPr>
          <p:spPr>
            <a:xfrm rot="10800000" flipV="1">
              <a:off x="3023916" y="2143116"/>
              <a:ext cx="1214448" cy="72652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a:off x="4238362" y="2143116"/>
              <a:ext cx="1214446" cy="71438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rot="16200000" flipV="1">
              <a:off x="3881172" y="2500305"/>
              <a:ext cx="714380" cy="1"/>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sp>
        <p:nvSpPr>
          <p:cNvPr id="10" name="Rectangle 9"/>
          <p:cNvSpPr/>
          <p:nvPr/>
        </p:nvSpPr>
        <p:spPr>
          <a:xfrm>
            <a:off x="2340761" y="4357694"/>
            <a:ext cx="338554" cy="400110"/>
          </a:xfrm>
          <a:prstGeom prst="rect">
            <a:avLst/>
          </a:prstGeom>
        </p:spPr>
        <p:txBody>
          <a:bodyPr wrap="none">
            <a:spAutoFit/>
          </a:bodyPr>
          <a:lstStyle/>
          <a:p>
            <a:r>
              <a:rPr lang="en-AU" sz="2000" b="1" dirty="0" smtClean="0">
                <a:solidFill>
                  <a:schemeClr val="accent2"/>
                </a:solidFill>
                <a:latin typeface="Courier New" pitchFamily="49" charset="0"/>
                <a:cs typeface="Courier New" pitchFamily="49" charset="0"/>
              </a:rPr>
              <a:t>A</a:t>
            </a:r>
            <a:endParaRPr lang="en-AU" sz="2000" dirty="0">
              <a:solidFill>
                <a:schemeClr val="accent2"/>
              </a:solidFill>
            </a:endParaRPr>
          </a:p>
        </p:txBody>
      </p:sp>
      <p:sp>
        <p:nvSpPr>
          <p:cNvPr id="11" name="Rectangle 10"/>
          <p:cNvSpPr/>
          <p:nvPr/>
        </p:nvSpPr>
        <p:spPr>
          <a:xfrm>
            <a:off x="4045953" y="4286256"/>
            <a:ext cx="4955203" cy="400110"/>
          </a:xfrm>
          <a:prstGeom prst="rect">
            <a:avLst/>
          </a:prstGeom>
        </p:spPr>
        <p:txBody>
          <a:bodyPr wrap="none">
            <a:spAutoFit/>
          </a:bodyPr>
          <a:lstStyle/>
          <a:p>
            <a:r>
              <a:rPr lang="en-AU" sz="2000" b="1" dirty="0" smtClean="0">
                <a:solidFill>
                  <a:srgbClr val="333399"/>
                </a:solidFill>
                <a:latin typeface="Courier New" pitchFamily="49" charset="0"/>
                <a:cs typeface="Courier New" pitchFamily="49" charset="0"/>
              </a:rPr>
              <a:t>&lt;</a:t>
            </a:r>
            <a:r>
              <a:rPr lang="en-AU" sz="2000" b="1" dirty="0" err="1" smtClean="0">
                <a:solidFill>
                  <a:srgbClr val="333399"/>
                </a:solidFill>
                <a:latin typeface="Courier New" pitchFamily="49" charset="0"/>
                <a:cs typeface="Courier New" pitchFamily="49" charset="0"/>
              </a:rPr>
              <a:t>var</a:t>
            </a:r>
            <a:r>
              <a:rPr lang="en-AU" sz="2000" b="1" dirty="0" smtClean="0">
                <a:solidFill>
                  <a:srgbClr val="333399"/>
                </a:solidFill>
                <a:latin typeface="Courier New" pitchFamily="49" charset="0"/>
                <a:cs typeface="Courier New" pitchFamily="49" charset="0"/>
              </a:rPr>
              <a:t>&gt;          +          &lt;</a:t>
            </a:r>
            <a:r>
              <a:rPr lang="en-AU" sz="2000" b="1" dirty="0" err="1" smtClean="0">
                <a:solidFill>
                  <a:srgbClr val="333399"/>
                </a:solidFill>
                <a:latin typeface="Courier New" pitchFamily="49" charset="0"/>
                <a:cs typeface="Courier New" pitchFamily="49" charset="0"/>
              </a:rPr>
              <a:t>var</a:t>
            </a:r>
            <a:r>
              <a:rPr lang="en-AU" sz="2000" b="1" dirty="0" smtClean="0">
                <a:solidFill>
                  <a:srgbClr val="333399"/>
                </a:solidFill>
                <a:latin typeface="Courier New" pitchFamily="49" charset="0"/>
                <a:cs typeface="Courier New" pitchFamily="49" charset="0"/>
              </a:rPr>
              <a:t>&gt;</a:t>
            </a:r>
            <a:endParaRPr lang="en-AU" sz="2000" dirty="0"/>
          </a:p>
        </p:txBody>
      </p:sp>
      <p:sp>
        <p:nvSpPr>
          <p:cNvPr id="23" name="Rectangle 22"/>
          <p:cNvSpPr/>
          <p:nvPr/>
        </p:nvSpPr>
        <p:spPr>
          <a:xfrm>
            <a:off x="4304884" y="5715016"/>
            <a:ext cx="338554" cy="400110"/>
          </a:xfrm>
          <a:prstGeom prst="rect">
            <a:avLst/>
          </a:prstGeom>
        </p:spPr>
        <p:txBody>
          <a:bodyPr wrap="none">
            <a:spAutoFit/>
          </a:bodyPr>
          <a:lstStyle/>
          <a:p>
            <a:r>
              <a:rPr lang="en-AU" sz="2000" b="1" dirty="0" smtClean="0">
                <a:solidFill>
                  <a:schemeClr val="accent2"/>
                </a:solidFill>
                <a:latin typeface="Courier New" pitchFamily="49" charset="0"/>
                <a:cs typeface="Courier New" pitchFamily="49" charset="0"/>
              </a:rPr>
              <a:t>A</a:t>
            </a:r>
            <a:endParaRPr lang="en-AU" sz="2000" dirty="0">
              <a:solidFill>
                <a:schemeClr val="accent2"/>
              </a:solidFill>
            </a:endParaRPr>
          </a:p>
        </p:txBody>
      </p:sp>
      <p:sp>
        <p:nvSpPr>
          <p:cNvPr id="25" name="Rectangle 24"/>
          <p:cNvSpPr/>
          <p:nvPr/>
        </p:nvSpPr>
        <p:spPr>
          <a:xfrm>
            <a:off x="8341553" y="5715016"/>
            <a:ext cx="338554" cy="400110"/>
          </a:xfrm>
          <a:prstGeom prst="rect">
            <a:avLst/>
          </a:prstGeom>
        </p:spPr>
        <p:txBody>
          <a:bodyPr wrap="none">
            <a:spAutoFit/>
          </a:bodyPr>
          <a:lstStyle/>
          <a:p>
            <a:r>
              <a:rPr lang="en-AU" sz="2000" b="1" dirty="0" smtClean="0">
                <a:solidFill>
                  <a:schemeClr val="accent2"/>
                </a:solidFill>
                <a:latin typeface="Courier New" pitchFamily="49" charset="0"/>
                <a:cs typeface="Courier New" pitchFamily="49" charset="0"/>
              </a:rPr>
              <a:t>B</a:t>
            </a:r>
            <a:endParaRPr lang="en-AU" sz="2000" dirty="0">
              <a:solidFill>
                <a:schemeClr val="accent2"/>
              </a:solidFill>
            </a:endParaRPr>
          </a:p>
        </p:txBody>
      </p:sp>
      <p:cxnSp>
        <p:nvCxnSpPr>
          <p:cNvPr id="28" name="Straight Connector 27"/>
          <p:cNvCxnSpPr/>
          <p:nvPr/>
        </p:nvCxnSpPr>
        <p:spPr>
          <a:xfrm rot="16200000" flipV="1">
            <a:off x="1921685" y="3776637"/>
            <a:ext cx="1123905" cy="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nvGrpSpPr>
          <p:cNvPr id="12" name="Group 28"/>
          <p:cNvGrpSpPr/>
          <p:nvPr/>
        </p:nvGrpSpPr>
        <p:grpSpPr>
          <a:xfrm>
            <a:off x="4483901" y="3214686"/>
            <a:ext cx="4024080" cy="1143008"/>
            <a:chOff x="3023916" y="2143116"/>
            <a:chExt cx="2428892" cy="726522"/>
          </a:xfrm>
        </p:grpSpPr>
        <p:cxnSp>
          <p:nvCxnSpPr>
            <p:cNvPr id="30" name="Straight Connector 29"/>
            <p:cNvCxnSpPr/>
            <p:nvPr/>
          </p:nvCxnSpPr>
          <p:spPr>
            <a:xfrm rot="10800000" flipV="1">
              <a:off x="3023916" y="2143116"/>
              <a:ext cx="1214448" cy="72652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p:cNvCxnSpPr/>
            <p:nvPr/>
          </p:nvCxnSpPr>
          <p:spPr>
            <a:xfrm>
              <a:off x="4238362" y="2143116"/>
              <a:ext cx="1214446" cy="71438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2" name="Straight Connector 31"/>
            <p:cNvCxnSpPr/>
            <p:nvPr/>
          </p:nvCxnSpPr>
          <p:spPr>
            <a:xfrm rot="16200000" flipV="1">
              <a:off x="3881172" y="2500305"/>
              <a:ext cx="714380" cy="1"/>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grpSp>
      <p:cxnSp>
        <p:nvCxnSpPr>
          <p:cNvPr id="33" name="Straight Connector 32"/>
          <p:cNvCxnSpPr/>
          <p:nvPr/>
        </p:nvCxnSpPr>
        <p:spPr>
          <a:xfrm rot="16200000" flipV="1">
            <a:off x="3921949" y="5205398"/>
            <a:ext cx="1123905" cy="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rot="16200000" flipV="1">
            <a:off x="7922477" y="5205398"/>
            <a:ext cx="1123905" cy="2"/>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35" name="Rectangle 34"/>
          <p:cNvSpPr/>
          <p:nvPr/>
        </p:nvSpPr>
        <p:spPr>
          <a:xfrm>
            <a:off x="785786" y="2643182"/>
            <a:ext cx="1620957" cy="369332"/>
          </a:xfrm>
          <a:prstGeom prst="rect">
            <a:avLst/>
          </a:prstGeom>
        </p:spPr>
        <p:txBody>
          <a:bodyPr wrap="none">
            <a:spAutoFit/>
          </a:bodyPr>
          <a:lstStyle/>
          <a:p>
            <a:pPr algn="r"/>
            <a:r>
              <a:rPr lang="en-AU" dirty="0" err="1" smtClean="0"/>
              <a:t>actual_type</a:t>
            </a:r>
            <a:r>
              <a:rPr lang="en-AU" dirty="0" smtClean="0"/>
              <a:t>: ?</a:t>
            </a:r>
            <a:endParaRPr lang="en-AU" dirty="0"/>
          </a:p>
        </p:txBody>
      </p:sp>
      <p:sp>
        <p:nvSpPr>
          <p:cNvPr id="36" name="Rectangle 35"/>
          <p:cNvSpPr/>
          <p:nvPr/>
        </p:nvSpPr>
        <p:spPr>
          <a:xfrm>
            <a:off x="6572264" y="2313570"/>
            <a:ext cx="1941557" cy="646331"/>
          </a:xfrm>
          <a:prstGeom prst="rect">
            <a:avLst/>
          </a:prstGeom>
        </p:spPr>
        <p:txBody>
          <a:bodyPr wrap="none">
            <a:spAutoFit/>
          </a:bodyPr>
          <a:lstStyle/>
          <a:p>
            <a:r>
              <a:rPr lang="en-AU" dirty="0" err="1" smtClean="0"/>
              <a:t>expected_type</a:t>
            </a:r>
            <a:r>
              <a:rPr lang="en-AU" dirty="0" smtClean="0"/>
              <a:t>: ?</a:t>
            </a:r>
          </a:p>
          <a:p>
            <a:r>
              <a:rPr lang="en-AU" dirty="0" err="1" smtClean="0"/>
              <a:t>actual_type</a:t>
            </a:r>
            <a:r>
              <a:rPr lang="en-AU" dirty="0" smtClean="0"/>
              <a:t>: ?</a:t>
            </a:r>
          </a:p>
        </p:txBody>
      </p:sp>
      <p:sp>
        <p:nvSpPr>
          <p:cNvPr id="37" name="Rectangle 36"/>
          <p:cNvSpPr/>
          <p:nvPr/>
        </p:nvSpPr>
        <p:spPr>
          <a:xfrm>
            <a:off x="2736636" y="4559866"/>
            <a:ext cx="1620957" cy="369332"/>
          </a:xfrm>
          <a:prstGeom prst="rect">
            <a:avLst/>
          </a:prstGeom>
        </p:spPr>
        <p:txBody>
          <a:bodyPr wrap="none">
            <a:spAutoFit/>
          </a:bodyPr>
          <a:lstStyle/>
          <a:p>
            <a:pPr algn="r"/>
            <a:r>
              <a:rPr lang="en-AU" dirty="0" err="1" smtClean="0"/>
              <a:t>actual_type</a:t>
            </a:r>
            <a:r>
              <a:rPr lang="en-AU" dirty="0" smtClean="0"/>
              <a:t>: ?</a:t>
            </a:r>
            <a:endParaRPr lang="en-AU" dirty="0"/>
          </a:p>
        </p:txBody>
      </p:sp>
      <p:sp>
        <p:nvSpPr>
          <p:cNvPr id="38" name="Rectangle 37"/>
          <p:cNvSpPr/>
          <p:nvPr/>
        </p:nvSpPr>
        <p:spPr>
          <a:xfrm>
            <a:off x="6715140" y="4559866"/>
            <a:ext cx="1620957" cy="369332"/>
          </a:xfrm>
          <a:prstGeom prst="rect">
            <a:avLst/>
          </a:prstGeom>
        </p:spPr>
        <p:txBody>
          <a:bodyPr wrap="none">
            <a:spAutoFit/>
          </a:bodyPr>
          <a:lstStyle/>
          <a:p>
            <a:pPr algn="r"/>
            <a:r>
              <a:rPr lang="en-AU" dirty="0" err="1" smtClean="0"/>
              <a:t>actual_type</a:t>
            </a:r>
            <a:r>
              <a:rPr lang="en-AU" dirty="0" smtClean="0"/>
              <a:t>: ?</a:t>
            </a:r>
            <a:endParaRPr lang="en-AU" dirty="0"/>
          </a:p>
        </p:txBody>
      </p:sp>
      <p:graphicFrame>
        <p:nvGraphicFramePr>
          <p:cNvPr id="39" name="Table 38"/>
          <p:cNvGraphicFramePr>
            <a:graphicFrameLocks noGrp="1"/>
          </p:cNvGraphicFramePr>
          <p:nvPr/>
        </p:nvGraphicFramePr>
        <p:xfrm>
          <a:off x="142843" y="5617868"/>
          <a:ext cx="1571636" cy="1097280"/>
        </p:xfrm>
        <a:graphic>
          <a:graphicData uri="http://schemas.openxmlformats.org/drawingml/2006/table">
            <a:tbl>
              <a:tblPr firstRow="1" bandRow="1">
                <a:tableStyleId>{5940675A-B579-460E-94D1-54222C63F5DA}</a:tableStyleId>
              </a:tblPr>
              <a:tblGrid>
                <a:gridCol w="857256"/>
                <a:gridCol w="714380"/>
              </a:tblGrid>
              <a:tr h="357190">
                <a:tc>
                  <a:txBody>
                    <a:bodyPr/>
                    <a:lstStyle/>
                    <a:p>
                      <a:r>
                        <a:rPr lang="en-AU" b="1" dirty="0" smtClean="0"/>
                        <a:t>Name</a:t>
                      </a:r>
                      <a:endParaRPr lang="en-AU" b="1"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AU" b="1" dirty="0" smtClean="0"/>
                        <a:t>Type</a:t>
                      </a:r>
                      <a:endParaRPr lang="en-AU" b="1"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357190">
                <a:tc>
                  <a:txBody>
                    <a:bodyPr/>
                    <a:lstStyle/>
                    <a:p>
                      <a:r>
                        <a:rPr lang="en-AU" dirty="0" smtClean="0"/>
                        <a:t>A</a:t>
                      </a:r>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AU" dirty="0" err="1" smtClean="0"/>
                        <a:t>int</a:t>
                      </a:r>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357190">
                <a:tc>
                  <a:txBody>
                    <a:bodyPr/>
                    <a:lstStyle/>
                    <a:p>
                      <a:r>
                        <a:rPr lang="en-AU" dirty="0" smtClean="0"/>
                        <a:t>B</a:t>
                      </a:r>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AU" dirty="0" smtClean="0"/>
                        <a:t>float</a:t>
                      </a:r>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sp>
        <p:nvSpPr>
          <p:cNvPr id="41" name="Rectangle 40"/>
          <p:cNvSpPr/>
          <p:nvPr/>
        </p:nvSpPr>
        <p:spPr>
          <a:xfrm>
            <a:off x="71406" y="5260678"/>
            <a:ext cx="1643074" cy="369332"/>
          </a:xfrm>
          <a:prstGeom prst="rect">
            <a:avLst/>
          </a:prstGeom>
        </p:spPr>
        <p:txBody>
          <a:bodyPr wrap="square">
            <a:spAutoFit/>
          </a:bodyPr>
          <a:lstStyle/>
          <a:p>
            <a:pPr algn="ctr"/>
            <a:r>
              <a:rPr lang="en-AU" dirty="0" smtClean="0"/>
              <a:t>Symbol Table</a:t>
            </a:r>
            <a:endParaRPr lang="en-AU" dirty="0"/>
          </a:p>
        </p:txBody>
      </p:sp>
      <p:sp>
        <p:nvSpPr>
          <p:cNvPr id="42" name="Rectangle 41"/>
          <p:cNvSpPr/>
          <p:nvPr/>
        </p:nvSpPr>
        <p:spPr>
          <a:xfrm>
            <a:off x="1287828" y="4357694"/>
            <a:ext cx="1569660" cy="400110"/>
          </a:xfrm>
          <a:prstGeom prst="rect">
            <a:avLst/>
          </a:prstGeom>
        </p:spPr>
        <p:txBody>
          <a:bodyPr wrap="none">
            <a:spAutoFit/>
          </a:bodyPr>
          <a:lstStyle/>
          <a:p>
            <a:r>
              <a:rPr lang="en-AU" sz="2000" b="1" dirty="0" smtClean="0">
                <a:solidFill>
                  <a:srgbClr val="C00000"/>
                </a:solidFill>
                <a:latin typeface="Courier New" pitchFamily="49" charset="0"/>
                <a:cs typeface="Courier New" pitchFamily="49" charset="0"/>
              </a:rPr>
              <a:t>LOOKUP( )</a:t>
            </a:r>
            <a:endParaRPr lang="en-AU" sz="2000" dirty="0">
              <a:solidFill>
                <a:srgbClr val="C00000"/>
              </a:solidFill>
            </a:endParaRPr>
          </a:p>
        </p:txBody>
      </p:sp>
      <p:sp>
        <p:nvSpPr>
          <p:cNvPr id="43" name="Rectangle 42"/>
          <p:cNvSpPr/>
          <p:nvPr/>
        </p:nvSpPr>
        <p:spPr>
          <a:xfrm>
            <a:off x="3258000" y="5715016"/>
            <a:ext cx="1569660" cy="400110"/>
          </a:xfrm>
          <a:prstGeom prst="rect">
            <a:avLst/>
          </a:prstGeom>
        </p:spPr>
        <p:txBody>
          <a:bodyPr wrap="none">
            <a:spAutoFit/>
          </a:bodyPr>
          <a:lstStyle/>
          <a:p>
            <a:r>
              <a:rPr lang="en-AU" sz="2000" b="1" dirty="0" smtClean="0">
                <a:solidFill>
                  <a:srgbClr val="C00000"/>
                </a:solidFill>
                <a:latin typeface="Courier New" pitchFamily="49" charset="0"/>
                <a:cs typeface="Courier New" pitchFamily="49" charset="0"/>
              </a:rPr>
              <a:t>LOOKUP( )</a:t>
            </a:r>
            <a:endParaRPr lang="en-AU" sz="2000" dirty="0">
              <a:solidFill>
                <a:srgbClr val="C00000"/>
              </a:solidFill>
            </a:endParaRPr>
          </a:p>
        </p:txBody>
      </p:sp>
      <p:sp>
        <p:nvSpPr>
          <p:cNvPr id="44" name="Rectangle 43"/>
          <p:cNvSpPr/>
          <p:nvPr/>
        </p:nvSpPr>
        <p:spPr>
          <a:xfrm>
            <a:off x="7288620" y="5715016"/>
            <a:ext cx="1569660" cy="400110"/>
          </a:xfrm>
          <a:prstGeom prst="rect">
            <a:avLst/>
          </a:prstGeom>
        </p:spPr>
        <p:txBody>
          <a:bodyPr wrap="none">
            <a:spAutoFit/>
          </a:bodyPr>
          <a:lstStyle/>
          <a:p>
            <a:r>
              <a:rPr lang="en-AU" sz="2000" b="1" dirty="0" smtClean="0">
                <a:solidFill>
                  <a:srgbClr val="C00000"/>
                </a:solidFill>
                <a:latin typeface="Courier New" pitchFamily="49" charset="0"/>
                <a:cs typeface="Courier New" pitchFamily="49" charset="0"/>
              </a:rPr>
              <a:t>LOOKUP( )</a:t>
            </a:r>
            <a:endParaRPr lang="en-AU" sz="2000" dirty="0">
              <a:solidFill>
                <a:srgbClr val="C00000"/>
              </a:solidFill>
            </a:endParaRPr>
          </a:p>
        </p:txBody>
      </p:sp>
      <p:sp>
        <p:nvSpPr>
          <p:cNvPr id="45" name="Rectangle 44"/>
          <p:cNvSpPr/>
          <p:nvPr/>
        </p:nvSpPr>
        <p:spPr>
          <a:xfrm>
            <a:off x="2857488" y="6417254"/>
            <a:ext cx="6147837" cy="369332"/>
          </a:xfrm>
          <a:prstGeom prst="rect">
            <a:avLst/>
          </a:prstGeom>
        </p:spPr>
        <p:txBody>
          <a:bodyPr wrap="none">
            <a:spAutoFit/>
          </a:bodyPr>
          <a:lstStyle/>
          <a:p>
            <a:pPr algn="r"/>
            <a:r>
              <a:rPr lang="en-AU" dirty="0" smtClean="0">
                <a:solidFill>
                  <a:srgbClr val="C00000"/>
                </a:solidFill>
              </a:rPr>
              <a:t>Use semantic function 3 to determine </a:t>
            </a:r>
            <a:r>
              <a:rPr lang="en-AU" dirty="0" err="1" smtClean="0">
                <a:solidFill>
                  <a:srgbClr val="C00000"/>
                </a:solidFill>
              </a:rPr>
              <a:t>actual_type</a:t>
            </a:r>
            <a:r>
              <a:rPr lang="en-AU" dirty="0" smtClean="0">
                <a:solidFill>
                  <a:srgbClr val="C00000"/>
                </a:solidFill>
              </a:rPr>
              <a:t> of &lt;</a:t>
            </a:r>
            <a:r>
              <a:rPr lang="en-AU" dirty="0" err="1" smtClean="0">
                <a:solidFill>
                  <a:srgbClr val="C00000"/>
                </a:solidFill>
              </a:rPr>
              <a:t>var</a:t>
            </a:r>
            <a:r>
              <a:rPr lang="en-AU" dirty="0" smtClean="0">
                <a:solidFill>
                  <a:srgbClr val="C00000"/>
                </a:solidFill>
              </a:rPr>
              <a:t>&gt;</a:t>
            </a:r>
            <a:endParaRPr lang="en-AU" dirty="0">
              <a:solidFill>
                <a:srgbClr val="C00000"/>
              </a:solidFill>
            </a:endParaRPr>
          </a:p>
        </p:txBody>
      </p:sp>
      <p:sp>
        <p:nvSpPr>
          <p:cNvPr id="50" name="Rectangle 49"/>
          <p:cNvSpPr/>
          <p:nvPr/>
        </p:nvSpPr>
        <p:spPr>
          <a:xfrm>
            <a:off x="142844" y="5616000"/>
            <a:ext cx="1571636" cy="1099148"/>
          </a:xfrm>
          <a:prstGeom prst="rect">
            <a:avLst/>
          </a:prstGeom>
          <a:ln w="38100">
            <a:solidFill>
              <a:srgbClr val="C00000"/>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cxnSp>
        <p:nvCxnSpPr>
          <p:cNvPr id="52" name="Straight Arrow Connector 51"/>
          <p:cNvCxnSpPr/>
          <p:nvPr/>
        </p:nvCxnSpPr>
        <p:spPr>
          <a:xfrm rot="5400000" flipH="1" flipV="1">
            <a:off x="1821637" y="3750471"/>
            <a:ext cx="1071570" cy="1588"/>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cxnSp>
        <p:nvCxnSpPr>
          <p:cNvPr id="53" name="Straight Arrow Connector 52"/>
          <p:cNvCxnSpPr/>
          <p:nvPr/>
        </p:nvCxnSpPr>
        <p:spPr>
          <a:xfrm rot="5400000" flipH="1" flipV="1">
            <a:off x="3822695" y="5178437"/>
            <a:ext cx="1071570" cy="1588"/>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cxnSp>
        <p:nvCxnSpPr>
          <p:cNvPr id="54" name="Straight Arrow Connector 53"/>
          <p:cNvCxnSpPr/>
          <p:nvPr/>
        </p:nvCxnSpPr>
        <p:spPr>
          <a:xfrm rot="5400000" flipH="1" flipV="1">
            <a:off x="7823223" y="5178437"/>
            <a:ext cx="1071570" cy="1588"/>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sp>
        <p:nvSpPr>
          <p:cNvPr id="55" name="Rectangle 54"/>
          <p:cNvSpPr/>
          <p:nvPr/>
        </p:nvSpPr>
        <p:spPr>
          <a:xfrm>
            <a:off x="2404478" y="6417254"/>
            <a:ext cx="6596678" cy="369332"/>
          </a:xfrm>
          <a:prstGeom prst="rect">
            <a:avLst/>
          </a:prstGeom>
        </p:spPr>
        <p:txBody>
          <a:bodyPr wrap="none">
            <a:spAutoFit/>
          </a:bodyPr>
          <a:lstStyle/>
          <a:p>
            <a:pPr algn="r"/>
            <a:r>
              <a:rPr lang="en-AU" dirty="0" smtClean="0">
                <a:solidFill>
                  <a:srgbClr val="C00000"/>
                </a:solidFill>
              </a:rPr>
              <a:t>Use semantic function 1 to determine </a:t>
            </a:r>
            <a:r>
              <a:rPr lang="en-AU" dirty="0" err="1" smtClean="0">
                <a:solidFill>
                  <a:srgbClr val="C00000"/>
                </a:solidFill>
              </a:rPr>
              <a:t>expected_type</a:t>
            </a:r>
            <a:r>
              <a:rPr lang="en-AU" dirty="0" smtClean="0">
                <a:solidFill>
                  <a:srgbClr val="C00000"/>
                </a:solidFill>
              </a:rPr>
              <a:t> of &lt;</a:t>
            </a:r>
            <a:r>
              <a:rPr lang="en-AU" dirty="0" err="1" smtClean="0">
                <a:solidFill>
                  <a:srgbClr val="C00000"/>
                </a:solidFill>
              </a:rPr>
              <a:t>expr</a:t>
            </a:r>
            <a:r>
              <a:rPr lang="en-AU" dirty="0" smtClean="0">
                <a:solidFill>
                  <a:srgbClr val="C00000"/>
                </a:solidFill>
              </a:rPr>
              <a:t>&gt;</a:t>
            </a:r>
            <a:endParaRPr lang="en-AU" dirty="0">
              <a:solidFill>
                <a:srgbClr val="C00000"/>
              </a:solidFill>
            </a:endParaRPr>
          </a:p>
        </p:txBody>
      </p:sp>
      <p:sp>
        <p:nvSpPr>
          <p:cNvPr id="57" name="Arc 56"/>
          <p:cNvSpPr/>
          <p:nvPr/>
        </p:nvSpPr>
        <p:spPr>
          <a:xfrm rot="10800000">
            <a:off x="2643174" y="2571743"/>
            <a:ext cx="3571900" cy="928694"/>
          </a:xfrm>
          <a:prstGeom prst="arc">
            <a:avLst>
              <a:gd name="adj1" fmla="val 11107602"/>
              <a:gd name="adj2" fmla="val 21270580"/>
            </a:avLst>
          </a:prstGeom>
          <a:ln w="19050">
            <a:solidFill>
              <a:schemeClr val="bg1">
                <a:lumMod val="50000"/>
              </a:schemeClr>
            </a:solidFill>
            <a:prstDash val="dash"/>
            <a:headEnd type="triangle" w="lg" len="med"/>
            <a:tailEnd type="non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60" name="Rectangle 59"/>
          <p:cNvSpPr/>
          <p:nvPr/>
        </p:nvSpPr>
        <p:spPr>
          <a:xfrm>
            <a:off x="2725079" y="6417254"/>
            <a:ext cx="6276077" cy="369332"/>
          </a:xfrm>
          <a:prstGeom prst="rect">
            <a:avLst/>
          </a:prstGeom>
        </p:spPr>
        <p:txBody>
          <a:bodyPr wrap="none">
            <a:spAutoFit/>
          </a:bodyPr>
          <a:lstStyle/>
          <a:p>
            <a:pPr algn="r"/>
            <a:r>
              <a:rPr lang="en-AU" dirty="0" smtClean="0">
                <a:solidFill>
                  <a:srgbClr val="C00000"/>
                </a:solidFill>
              </a:rPr>
              <a:t>Use semantic function 2 to determine </a:t>
            </a:r>
            <a:r>
              <a:rPr lang="en-AU" dirty="0" err="1" smtClean="0">
                <a:solidFill>
                  <a:srgbClr val="C00000"/>
                </a:solidFill>
              </a:rPr>
              <a:t>actual_type</a:t>
            </a:r>
            <a:r>
              <a:rPr lang="en-AU" dirty="0" smtClean="0">
                <a:solidFill>
                  <a:srgbClr val="C00000"/>
                </a:solidFill>
              </a:rPr>
              <a:t> of &lt;</a:t>
            </a:r>
            <a:r>
              <a:rPr lang="en-AU" dirty="0" err="1" smtClean="0">
                <a:solidFill>
                  <a:srgbClr val="C00000"/>
                </a:solidFill>
              </a:rPr>
              <a:t>expr</a:t>
            </a:r>
            <a:r>
              <a:rPr lang="en-AU" dirty="0" smtClean="0">
                <a:solidFill>
                  <a:srgbClr val="C00000"/>
                </a:solidFill>
              </a:rPr>
              <a:t>&gt;</a:t>
            </a:r>
            <a:endParaRPr lang="en-AU" dirty="0">
              <a:solidFill>
                <a:srgbClr val="C00000"/>
              </a:solidFill>
            </a:endParaRPr>
          </a:p>
        </p:txBody>
      </p:sp>
      <p:cxnSp>
        <p:nvCxnSpPr>
          <p:cNvPr id="61" name="Straight Arrow Connector 60"/>
          <p:cNvCxnSpPr/>
          <p:nvPr/>
        </p:nvCxnSpPr>
        <p:spPr>
          <a:xfrm flipV="1">
            <a:off x="4500562" y="3214686"/>
            <a:ext cx="1785950" cy="1029780"/>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cxnSp>
        <p:nvCxnSpPr>
          <p:cNvPr id="62" name="Straight Arrow Connector 61"/>
          <p:cNvCxnSpPr/>
          <p:nvPr/>
        </p:nvCxnSpPr>
        <p:spPr>
          <a:xfrm rot="10800000">
            <a:off x="6660000" y="3214686"/>
            <a:ext cx="1928826" cy="1071570"/>
          </a:xfrm>
          <a:prstGeom prst="straightConnector1">
            <a:avLst/>
          </a:prstGeom>
          <a:ln w="19050">
            <a:solidFill>
              <a:schemeClr val="bg1">
                <a:lumMod val="50000"/>
              </a:schemeClr>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cxnSp>
      <p:sp>
        <p:nvSpPr>
          <p:cNvPr id="71" name="Rectangle 70"/>
          <p:cNvSpPr/>
          <p:nvPr/>
        </p:nvSpPr>
        <p:spPr>
          <a:xfrm>
            <a:off x="1827397" y="6143644"/>
            <a:ext cx="7173759" cy="646331"/>
          </a:xfrm>
          <a:prstGeom prst="rect">
            <a:avLst/>
          </a:prstGeom>
        </p:spPr>
        <p:txBody>
          <a:bodyPr wrap="none">
            <a:spAutoFit/>
          </a:bodyPr>
          <a:lstStyle/>
          <a:p>
            <a:pPr algn="r"/>
            <a:r>
              <a:rPr lang="en-AU" dirty="0" smtClean="0">
                <a:solidFill>
                  <a:srgbClr val="C00000"/>
                </a:solidFill>
              </a:rPr>
              <a:t>The predicate is false (&lt;</a:t>
            </a:r>
            <a:r>
              <a:rPr lang="en-AU" dirty="0" err="1" smtClean="0">
                <a:solidFill>
                  <a:srgbClr val="C00000"/>
                </a:solidFill>
              </a:rPr>
              <a:t>expr</a:t>
            </a:r>
            <a:r>
              <a:rPr lang="en-AU" dirty="0" smtClean="0">
                <a:solidFill>
                  <a:srgbClr val="C00000"/>
                </a:solidFill>
              </a:rPr>
              <a:t>&gt;.</a:t>
            </a:r>
            <a:r>
              <a:rPr lang="en-AU" dirty="0" err="1" smtClean="0">
                <a:solidFill>
                  <a:srgbClr val="C00000"/>
                </a:solidFill>
              </a:rPr>
              <a:t>actual_type</a:t>
            </a:r>
            <a:r>
              <a:rPr lang="en-AU" dirty="0" smtClean="0">
                <a:solidFill>
                  <a:srgbClr val="C00000"/>
                </a:solidFill>
              </a:rPr>
              <a:t> == &lt;</a:t>
            </a:r>
            <a:r>
              <a:rPr lang="en-AU" dirty="0" err="1" smtClean="0">
                <a:solidFill>
                  <a:srgbClr val="C00000"/>
                </a:solidFill>
              </a:rPr>
              <a:t>expr</a:t>
            </a:r>
            <a:r>
              <a:rPr lang="en-AU" dirty="0" smtClean="0">
                <a:solidFill>
                  <a:srgbClr val="C00000"/>
                </a:solidFill>
              </a:rPr>
              <a:t>&gt;.</a:t>
            </a:r>
            <a:r>
              <a:rPr lang="en-AU" dirty="0" err="1" smtClean="0">
                <a:solidFill>
                  <a:srgbClr val="C00000"/>
                </a:solidFill>
              </a:rPr>
              <a:t>expected_type</a:t>
            </a:r>
            <a:r>
              <a:rPr lang="en-AU" dirty="0" smtClean="0">
                <a:solidFill>
                  <a:srgbClr val="C00000"/>
                </a:solidFill>
              </a:rPr>
              <a:t>)</a:t>
            </a:r>
          </a:p>
          <a:p>
            <a:pPr algn="r"/>
            <a:r>
              <a:rPr lang="en-AU" dirty="0" smtClean="0">
                <a:solidFill>
                  <a:srgbClr val="C00000"/>
                </a:solidFill>
              </a:rPr>
              <a:t>Hence, this statement is NOT VALID</a:t>
            </a:r>
            <a:endParaRPr lang="en-AU" dirty="0">
              <a:solidFill>
                <a:srgbClr val="C00000"/>
              </a:solidFill>
            </a:endParaRPr>
          </a:p>
        </p:txBody>
      </p:sp>
      <p:sp>
        <p:nvSpPr>
          <p:cNvPr id="72" name="Rectangle 71"/>
          <p:cNvSpPr/>
          <p:nvPr/>
        </p:nvSpPr>
        <p:spPr>
          <a:xfrm>
            <a:off x="6572264" y="2000240"/>
            <a:ext cx="2266314" cy="956272"/>
          </a:xfrm>
          <a:prstGeom prst="rect">
            <a:avLst/>
          </a:prstGeom>
          <a:ln w="19050">
            <a:solidFill>
              <a:srgbClr val="C00000"/>
            </a:solidFill>
            <a:prstDash val="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r>
              <a:rPr lang="en-AU" dirty="0" smtClean="0">
                <a:solidFill>
                  <a:srgbClr val="C00000"/>
                </a:solidFill>
              </a:rPr>
              <a:t>actual != expected</a:t>
            </a:r>
          </a:p>
          <a:p>
            <a:pPr algn="ctr"/>
            <a:endParaRPr lang="en-AU" dirty="0" smtClean="0">
              <a:solidFill>
                <a:srgbClr val="C00000"/>
              </a:solidFill>
            </a:endParaRPr>
          </a:p>
          <a:p>
            <a:pPr algn="ctr"/>
            <a:endParaRPr lang="en-AU"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22" presetClass="entr" presetSubtype="4"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500"/>
                                        <p:tgtEl>
                                          <p:spTgt spid="54"/>
                                        </p:tgtEl>
                                      </p:cBhvr>
                                    </p:animEffect>
                                  </p:childTnLst>
                                </p:cTn>
                              </p:par>
                              <p:par>
                                <p:cTn id="26" presetID="22" presetClass="entr" presetSubtype="4"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500"/>
                                        <p:tgtEl>
                                          <p:spTgt spid="53"/>
                                        </p:tgtEl>
                                      </p:cBhvr>
                                    </p:animEffect>
                                  </p:childTnLst>
                                </p:cTn>
                              </p:par>
                              <p:par>
                                <p:cTn id="29" presetID="22" presetClass="entr" presetSubtype="4"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500"/>
                                        <p:tgtEl>
                                          <p:spTgt spid="52"/>
                                        </p:tgtEl>
                                      </p:cBhvr>
                                    </p:animEffect>
                                  </p:childTnLst>
                                </p:cTn>
                              </p:par>
                              <p:par>
                                <p:cTn id="32" presetID="3" presetClass="emph" presetSubtype="2" fill="hold" grpId="1" nodeType="withEffect">
                                  <p:stCondLst>
                                    <p:cond delay="0"/>
                                  </p:stCondLst>
                                  <p:childTnLst>
                                    <p:animClr clrSpc="rgb" dir="cw">
                                      <p:cBhvr override="childStyle">
                                        <p:cTn id="33" dur="500" fill="hold"/>
                                        <p:tgtEl>
                                          <p:spTgt spid="49"/>
                                        </p:tgtEl>
                                        <p:attrNameLst>
                                          <p:attrName>style.color</p:attrName>
                                        </p:attrNameLst>
                                      </p:cBhvr>
                                      <p:to>
                                        <a:srgbClr val="CC0000"/>
                                      </p:to>
                                    </p:animClr>
                                  </p:childTnLst>
                                </p:cTn>
                              </p:par>
                              <p:par>
                                <p:cTn id="34" presetID="3" presetClass="emph" presetSubtype="2" fill="hold" grpId="1" nodeType="withEffect">
                                  <p:stCondLst>
                                    <p:cond delay="0"/>
                                  </p:stCondLst>
                                  <p:childTnLst>
                                    <p:animClr clrSpc="rgb" dir="cw">
                                      <p:cBhvr override="childStyle">
                                        <p:cTn id="35" dur="500" fill="hold"/>
                                        <p:tgtEl>
                                          <p:spTgt spid="48"/>
                                        </p:tgtEl>
                                        <p:attrNameLst>
                                          <p:attrName>style.color</p:attrName>
                                        </p:attrNameLst>
                                      </p:cBhvr>
                                      <p:to>
                                        <a:srgbClr val="CC0000"/>
                                      </p:to>
                                    </p:animClr>
                                  </p:childTnLst>
                                </p:cTn>
                              </p:par>
                              <p:par>
                                <p:cTn id="36" presetID="3" presetClass="emph" presetSubtype="2" fill="hold" grpId="1" nodeType="withEffect">
                                  <p:stCondLst>
                                    <p:cond delay="0"/>
                                  </p:stCondLst>
                                  <p:childTnLst>
                                    <p:animClr clrSpc="rgb" dir="cw">
                                      <p:cBhvr override="childStyle">
                                        <p:cTn id="37" dur="500" fill="hold"/>
                                        <p:tgtEl>
                                          <p:spTgt spid="46"/>
                                        </p:tgtEl>
                                        <p:attrNameLst>
                                          <p:attrName>style.color</p:attrName>
                                        </p:attrNameLst>
                                      </p:cBhvr>
                                      <p:to>
                                        <a:srgbClr val="CC0000"/>
                                      </p:to>
                                    </p:animClr>
                                  </p:childTnLst>
                                </p:cTn>
                              </p:par>
                              <p:par>
                                <p:cTn id="38" presetID="10" presetClass="exit" presetSubtype="0" fill="hold" grpId="1" nodeType="withEffect">
                                  <p:stCondLst>
                                    <p:cond delay="0"/>
                                  </p:stCondLst>
                                  <p:childTnLst>
                                    <p:animEffect transition="out" filter="fade">
                                      <p:cBhvr>
                                        <p:cTn id="39" dur="500"/>
                                        <p:tgtEl>
                                          <p:spTgt spid="35"/>
                                        </p:tgtEl>
                                      </p:cBhvr>
                                    </p:animEffect>
                                    <p:set>
                                      <p:cBhvr>
                                        <p:cTn id="40" dur="1" fill="hold">
                                          <p:stCondLst>
                                            <p:cond delay="499"/>
                                          </p:stCondLst>
                                        </p:cTn>
                                        <p:tgtEl>
                                          <p:spTgt spid="3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37"/>
                                        </p:tgtEl>
                                      </p:cBhvr>
                                    </p:animEffect>
                                    <p:set>
                                      <p:cBhvr>
                                        <p:cTn id="43" dur="1" fill="hold">
                                          <p:stCondLst>
                                            <p:cond delay="499"/>
                                          </p:stCondLst>
                                        </p:cTn>
                                        <p:tgtEl>
                                          <p:spTgt spid="3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38"/>
                                        </p:tgtEl>
                                      </p:cBhvr>
                                    </p:animEffect>
                                    <p:set>
                                      <p:cBhvr>
                                        <p:cTn id="46" dur="1" fill="hold">
                                          <p:stCondLst>
                                            <p:cond delay="499"/>
                                          </p:stCondLst>
                                        </p:cTn>
                                        <p:tgtEl>
                                          <p:spTgt spid="3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4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3"/>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4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53"/>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2"/>
                                        </p:tgtEl>
                                        <p:attrNameLst>
                                          <p:attrName>style.visibility</p:attrName>
                                        </p:attrNameLst>
                                      </p:cBhvr>
                                      <p:to>
                                        <p:strVal val="hidden"/>
                                      </p:to>
                                    </p:set>
                                  </p:childTnLst>
                                </p:cTn>
                              </p:par>
                              <p:par>
                                <p:cTn id="65" presetID="3" presetClass="emph" presetSubtype="2" fill="hold" grpId="2" nodeType="withEffect">
                                  <p:stCondLst>
                                    <p:cond delay="0"/>
                                  </p:stCondLst>
                                  <p:childTnLst>
                                    <p:animClr clrSpc="rgb" dir="cw">
                                      <p:cBhvr override="childStyle">
                                        <p:cTn id="66" dur="500" fill="hold"/>
                                        <p:tgtEl>
                                          <p:spTgt spid="49"/>
                                        </p:tgtEl>
                                        <p:attrNameLst>
                                          <p:attrName>style.color</p:attrName>
                                        </p:attrNameLst>
                                      </p:cBhvr>
                                      <p:to>
                                        <a:schemeClr val="tx1"/>
                                      </p:to>
                                    </p:animClr>
                                  </p:childTnLst>
                                </p:cTn>
                              </p:par>
                              <p:par>
                                <p:cTn id="67" presetID="3" presetClass="emph" presetSubtype="2" fill="hold" grpId="2" nodeType="withEffect">
                                  <p:stCondLst>
                                    <p:cond delay="0"/>
                                  </p:stCondLst>
                                  <p:childTnLst>
                                    <p:animClr clrSpc="rgb" dir="cw">
                                      <p:cBhvr override="childStyle">
                                        <p:cTn id="68" dur="500" fill="hold"/>
                                        <p:tgtEl>
                                          <p:spTgt spid="48"/>
                                        </p:tgtEl>
                                        <p:attrNameLst>
                                          <p:attrName>style.color</p:attrName>
                                        </p:attrNameLst>
                                      </p:cBhvr>
                                      <p:to>
                                        <a:schemeClr val="tx1"/>
                                      </p:to>
                                    </p:animClr>
                                  </p:childTnLst>
                                </p:cTn>
                              </p:par>
                              <p:par>
                                <p:cTn id="69" presetID="3" presetClass="emph" presetSubtype="2" fill="hold" grpId="2" nodeType="withEffect">
                                  <p:stCondLst>
                                    <p:cond delay="0"/>
                                  </p:stCondLst>
                                  <p:childTnLst>
                                    <p:animClr clrSpc="rgb" dir="cw">
                                      <p:cBhvr override="childStyle">
                                        <p:cTn id="70" dur="500" fill="hold"/>
                                        <p:tgtEl>
                                          <p:spTgt spid="46"/>
                                        </p:tgtEl>
                                        <p:attrNameLst>
                                          <p:attrName>style.color</p:attrName>
                                        </p:attrNameLst>
                                      </p:cBhvr>
                                      <p:to>
                                        <a:schemeClr val="tx1"/>
                                      </p:to>
                                    </p:animClr>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wipe(left)">
                                      <p:cBhvr>
                                        <p:cTn id="79" dur="500"/>
                                        <p:tgtEl>
                                          <p:spTgt spid="57"/>
                                        </p:tgtEl>
                                      </p:cBhvr>
                                    </p:animEffect>
                                  </p:childTnLst>
                                </p:cTn>
                              </p:par>
                              <p:par>
                                <p:cTn id="80" presetID="10" presetClass="exit" presetSubtype="0" fill="hold" nodeType="withEffect">
                                  <p:stCondLst>
                                    <p:cond delay="0"/>
                                  </p:stCondLst>
                                  <p:childTnLst>
                                    <p:animEffect transition="out" filter="fade">
                                      <p:cBhvr>
                                        <p:cTn id="81" dur="500"/>
                                        <p:tgtEl>
                                          <p:spTgt spid="36">
                                            <p:txEl>
                                              <p:pRg st="0" end="0"/>
                                            </p:txEl>
                                          </p:spTgt>
                                        </p:tgtEl>
                                      </p:cBhvr>
                                    </p:animEffect>
                                    <p:set>
                                      <p:cBhvr>
                                        <p:cTn id="82" dur="1" fill="hold">
                                          <p:stCondLst>
                                            <p:cond delay="499"/>
                                          </p:stCondLst>
                                        </p:cTn>
                                        <p:tgtEl>
                                          <p:spTgt spid="36">
                                            <p:txEl>
                                              <p:pRg st="0" end="0"/>
                                            </p:txEl>
                                          </p:spTgt>
                                        </p:tgtEl>
                                        <p:attrNameLst>
                                          <p:attrName>style.visibility</p:attrName>
                                        </p:attrNameLst>
                                      </p:cBhvr>
                                      <p:to>
                                        <p:strVal val="hidden"/>
                                      </p:to>
                                    </p:set>
                                  </p:childTnLst>
                                </p:cTn>
                              </p:par>
                              <p:par>
                                <p:cTn id="83" presetID="3" presetClass="emph" presetSubtype="2" fill="hold" nodeType="withEffect">
                                  <p:stCondLst>
                                    <p:cond delay="0"/>
                                  </p:stCondLst>
                                  <p:childTnLst>
                                    <p:animClr clrSpc="rgb" dir="cw">
                                      <p:cBhvr override="childStyle">
                                        <p:cTn id="84" dur="500" fill="hold"/>
                                        <p:tgtEl>
                                          <p:spTgt spid="58">
                                            <p:txEl>
                                              <p:pRg st="0" end="0"/>
                                            </p:txEl>
                                          </p:spTgt>
                                        </p:tgtEl>
                                        <p:attrNameLst>
                                          <p:attrName>style.color</p:attrName>
                                        </p:attrNameLst>
                                      </p:cBhvr>
                                      <p:to>
                                        <a:srgbClr val="CC0000"/>
                                      </p:to>
                                    </p:animClr>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57"/>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55"/>
                                        </p:tgtEl>
                                        <p:attrNameLst>
                                          <p:attrName>style.visibility</p:attrName>
                                        </p:attrNameLst>
                                      </p:cBhvr>
                                      <p:to>
                                        <p:strVal val="hidden"/>
                                      </p:to>
                                    </p:set>
                                  </p:childTnLst>
                                </p:cTn>
                              </p:par>
                              <p:par>
                                <p:cTn id="91" presetID="3" presetClass="emph" presetSubtype="2" fill="hold" grpId="0" nodeType="withEffect">
                                  <p:stCondLst>
                                    <p:cond delay="0"/>
                                  </p:stCondLst>
                                  <p:childTnLst>
                                    <p:animClr clrSpc="rgb" dir="cw">
                                      <p:cBhvr override="childStyle">
                                        <p:cTn id="92" dur="500" fill="hold"/>
                                        <p:tgtEl>
                                          <p:spTgt spid="58">
                                            <p:txEl>
                                              <p:pRg st="0" end="0"/>
                                            </p:txEl>
                                          </p:spTgt>
                                        </p:tgtEl>
                                        <p:attrNameLst>
                                          <p:attrName>style.color</p:attrName>
                                        </p:attrNameLst>
                                      </p:cBhvr>
                                      <p:to>
                                        <a:schemeClr val="tx1"/>
                                      </p:to>
                                    </p:animClr>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wipe(right)">
                                      <p:cBhvr>
                                        <p:cTn id="101" dur="500"/>
                                        <p:tgtEl>
                                          <p:spTgt spid="62"/>
                                        </p:tgtEl>
                                      </p:cBhvr>
                                    </p:animEffect>
                                  </p:childTnLst>
                                </p:cTn>
                              </p:par>
                              <p:par>
                                <p:cTn id="102" presetID="22" presetClass="entr" presetSubtype="8" fill="hold"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left)">
                                      <p:cBhvr>
                                        <p:cTn id="104" dur="500"/>
                                        <p:tgtEl>
                                          <p:spTgt spid="61"/>
                                        </p:tgtEl>
                                      </p:cBhvr>
                                    </p:animEffect>
                                  </p:childTnLst>
                                </p:cTn>
                              </p:par>
                              <p:par>
                                <p:cTn id="105" presetID="10" presetClass="exit" presetSubtype="0" fill="hold" nodeType="withEffect">
                                  <p:stCondLst>
                                    <p:cond delay="0"/>
                                  </p:stCondLst>
                                  <p:childTnLst>
                                    <p:animEffect transition="out" filter="fade">
                                      <p:cBhvr>
                                        <p:cTn id="106" dur="500"/>
                                        <p:tgtEl>
                                          <p:spTgt spid="36">
                                            <p:txEl>
                                              <p:pRg st="1" end="1"/>
                                            </p:txEl>
                                          </p:spTgt>
                                        </p:tgtEl>
                                      </p:cBhvr>
                                    </p:animEffect>
                                    <p:set>
                                      <p:cBhvr>
                                        <p:cTn id="107" dur="1" fill="hold">
                                          <p:stCondLst>
                                            <p:cond delay="499"/>
                                          </p:stCondLst>
                                        </p:cTn>
                                        <p:tgtEl>
                                          <p:spTgt spid="36">
                                            <p:txEl>
                                              <p:pRg st="1" end="1"/>
                                            </p:txEl>
                                          </p:spTgt>
                                        </p:tgtEl>
                                        <p:attrNameLst>
                                          <p:attrName>style.visibility</p:attrName>
                                        </p:attrNameLst>
                                      </p:cBhvr>
                                      <p:to>
                                        <p:strVal val="hidden"/>
                                      </p:to>
                                    </p:set>
                                  </p:childTnLst>
                                </p:cTn>
                              </p:par>
                              <p:par>
                                <p:cTn id="108" presetID="3" presetClass="emph" presetSubtype="2" fill="hold" nodeType="withEffect">
                                  <p:stCondLst>
                                    <p:cond delay="0"/>
                                  </p:stCondLst>
                                  <p:childTnLst>
                                    <p:animClr clrSpc="rgb" dir="cw">
                                      <p:cBhvr override="childStyle">
                                        <p:cTn id="109" dur="500" fill="hold"/>
                                        <p:tgtEl>
                                          <p:spTgt spid="70">
                                            <p:txEl>
                                              <p:pRg st="0" end="0"/>
                                            </p:txEl>
                                          </p:spTgt>
                                        </p:tgtEl>
                                        <p:attrNameLst>
                                          <p:attrName>style.color</p:attrName>
                                        </p:attrNameLst>
                                      </p:cBhvr>
                                      <p:to>
                                        <a:srgbClr val="CC0000"/>
                                      </p:to>
                                    </p:animClr>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62"/>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61"/>
                                        </p:tgtEl>
                                        <p:attrNameLst>
                                          <p:attrName>style.visibility</p:attrName>
                                        </p:attrNameLst>
                                      </p:cBhvr>
                                      <p:to>
                                        <p:strVal val="hidden"/>
                                      </p:to>
                                    </p:set>
                                  </p:childTnLst>
                                </p:cTn>
                              </p:par>
                              <p:par>
                                <p:cTn id="116" presetID="3" presetClass="emph" presetSubtype="2" fill="hold" grpId="0" nodeType="withEffect">
                                  <p:stCondLst>
                                    <p:cond delay="0"/>
                                  </p:stCondLst>
                                  <p:childTnLst>
                                    <p:animClr clrSpc="rgb" dir="cw">
                                      <p:cBhvr override="childStyle">
                                        <p:cTn id="117" dur="500" fill="hold"/>
                                        <p:tgtEl>
                                          <p:spTgt spid="70">
                                            <p:txEl>
                                              <p:pRg st="0" end="0"/>
                                            </p:txEl>
                                          </p:spTgt>
                                        </p:tgtEl>
                                        <p:attrNameLst>
                                          <p:attrName>style.color</p:attrName>
                                        </p:attrNameLst>
                                      </p:cBhvr>
                                      <p:to>
                                        <a:schemeClr val="tx1"/>
                                      </p:to>
                                    </p:animClr>
                                  </p:childTnLst>
                                </p:cTn>
                              </p:par>
                              <p:par>
                                <p:cTn id="118" presetID="1" presetClass="exit" presetSubtype="0" fill="hold" grpId="1" nodeType="withEffect">
                                  <p:stCondLst>
                                    <p:cond delay="0"/>
                                  </p:stCondLst>
                                  <p:childTnLst>
                                    <p:set>
                                      <p:cBhvr>
                                        <p:cTn id="119" dur="1" fill="hold">
                                          <p:stCondLst>
                                            <p:cond delay="0"/>
                                          </p:stCondLst>
                                        </p:cTn>
                                        <p:tgtEl>
                                          <p:spTgt spid="6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7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allAtOnce"/>
      <p:bldP spid="58" grpId="0" build="allAtOnce"/>
      <p:bldP spid="46" grpId="0"/>
      <p:bldP spid="46" grpId="1"/>
      <p:bldP spid="46" grpId="2"/>
      <p:bldP spid="48" grpId="0"/>
      <p:bldP spid="48" grpId="1"/>
      <p:bldP spid="48" grpId="2"/>
      <p:bldP spid="49" grpId="0"/>
      <p:bldP spid="49" grpId="1"/>
      <p:bldP spid="49" grpId="2"/>
      <p:bldP spid="35" grpId="1"/>
      <p:bldP spid="37" grpId="1"/>
      <p:bldP spid="38" grpId="1"/>
      <p:bldP spid="42" grpId="0"/>
      <p:bldP spid="42" grpId="1"/>
      <p:bldP spid="43" grpId="0"/>
      <p:bldP spid="43" grpId="1"/>
      <p:bldP spid="44" grpId="0"/>
      <p:bldP spid="44" grpId="1"/>
      <p:bldP spid="45" grpId="0"/>
      <p:bldP spid="45" grpId="1"/>
      <p:bldP spid="50" grpId="0" animBg="1"/>
      <p:bldP spid="50" grpId="1" animBg="1"/>
      <p:bldP spid="55" grpId="0"/>
      <p:bldP spid="55" grpId="1"/>
      <p:bldP spid="57" grpId="0" animBg="1"/>
      <p:bldP spid="57" grpId="1" animBg="1"/>
      <p:bldP spid="60" grpId="0"/>
      <p:bldP spid="60" grpId="1"/>
      <p:bldP spid="71" grpId="0"/>
      <p:bldP spid="7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pPr>
              <a:lnSpc>
                <a:spcPct val="120000"/>
              </a:lnSpc>
            </a:pPr>
            <a:r>
              <a:rPr lang="en-AU" dirty="0" smtClean="0"/>
              <a:t>Formal syntax descriptions of a language facilitate its implementation and usage at several levels</a:t>
            </a:r>
          </a:p>
          <a:p>
            <a:pPr lvl="2">
              <a:lnSpc>
                <a:spcPct val="120000"/>
              </a:lnSpc>
            </a:pPr>
            <a:endParaRPr lang="en-AU" sz="600" dirty="0" smtClean="0"/>
          </a:p>
          <a:p>
            <a:pPr lvl="2">
              <a:lnSpc>
                <a:spcPct val="120000"/>
              </a:lnSpc>
            </a:pPr>
            <a:endParaRPr lang="en-AU" sz="600" dirty="0" smtClean="0"/>
          </a:p>
          <a:p>
            <a:pPr lvl="2">
              <a:lnSpc>
                <a:spcPct val="120000"/>
              </a:lnSpc>
            </a:pPr>
            <a:endParaRPr lang="en-AU" sz="600" dirty="0"/>
          </a:p>
          <a:p>
            <a:pPr lvl="2">
              <a:lnSpc>
                <a:spcPct val="120000"/>
              </a:lnSpc>
            </a:pPr>
            <a:endParaRPr lang="en-AU" sz="600" dirty="0" smtClean="0"/>
          </a:p>
          <a:p>
            <a:pPr lvl="2">
              <a:lnSpc>
                <a:spcPct val="120000"/>
              </a:lnSpc>
            </a:pPr>
            <a:endParaRPr lang="en-AU" sz="600" dirty="0"/>
          </a:p>
          <a:p>
            <a:pPr lvl="2">
              <a:lnSpc>
                <a:spcPct val="120000"/>
              </a:lnSpc>
            </a:pPr>
            <a:endParaRPr lang="en-AU" sz="600" dirty="0" smtClean="0"/>
          </a:p>
          <a:p>
            <a:pPr>
              <a:lnSpc>
                <a:spcPct val="120000"/>
              </a:lnSpc>
            </a:pPr>
            <a:r>
              <a:rPr lang="en-AU" dirty="0" smtClean="0"/>
              <a:t>BNF and EBNF are concise and effective methods of formally describing syntax</a:t>
            </a:r>
          </a:p>
          <a:p>
            <a:pPr lvl="2">
              <a:lnSpc>
                <a:spcPct val="120000"/>
              </a:lnSpc>
            </a:pPr>
            <a:endParaRPr lang="en-AU" sz="600" dirty="0" smtClean="0"/>
          </a:p>
          <a:p>
            <a:pPr lvl="2">
              <a:lnSpc>
                <a:spcPct val="120000"/>
              </a:lnSpc>
            </a:pPr>
            <a:endParaRPr lang="en-AU" sz="600" dirty="0" smtClean="0"/>
          </a:p>
          <a:p>
            <a:pPr lvl="2">
              <a:lnSpc>
                <a:spcPct val="120000"/>
              </a:lnSpc>
            </a:pPr>
            <a:endParaRPr lang="en-AU" sz="600" dirty="0" smtClean="0"/>
          </a:p>
          <a:p>
            <a:pPr lvl="2">
              <a:lnSpc>
                <a:spcPct val="120000"/>
              </a:lnSpc>
            </a:pPr>
            <a:endParaRPr lang="en-AU" sz="600" dirty="0"/>
          </a:p>
          <a:p>
            <a:pPr lvl="2">
              <a:lnSpc>
                <a:spcPct val="120000"/>
              </a:lnSpc>
            </a:pPr>
            <a:endParaRPr lang="en-AU" sz="600" dirty="0"/>
          </a:p>
          <a:p>
            <a:pPr lvl="2">
              <a:lnSpc>
                <a:spcPct val="120000"/>
              </a:lnSpc>
            </a:pPr>
            <a:endParaRPr lang="en-AU" sz="600" dirty="0" smtClean="0"/>
          </a:p>
          <a:p>
            <a:pPr>
              <a:lnSpc>
                <a:spcPct val="120000"/>
              </a:lnSpc>
            </a:pPr>
            <a:r>
              <a:rPr lang="en-AU" dirty="0" smtClean="0"/>
              <a:t>Derivations and parse trees illustrate the parsing process</a:t>
            </a:r>
          </a:p>
          <a:p>
            <a:pPr lvl="2">
              <a:lnSpc>
                <a:spcPct val="120000"/>
              </a:lnSpc>
            </a:pPr>
            <a:endParaRPr lang="en-AU" sz="600" dirty="0" smtClean="0"/>
          </a:p>
          <a:p>
            <a:pPr lvl="2">
              <a:lnSpc>
                <a:spcPct val="120000"/>
              </a:lnSpc>
            </a:pPr>
            <a:endParaRPr lang="en-AU" sz="600" dirty="0"/>
          </a:p>
          <a:p>
            <a:pPr lvl="2">
              <a:lnSpc>
                <a:spcPct val="120000"/>
              </a:lnSpc>
            </a:pPr>
            <a:endParaRPr lang="en-AU" sz="600" dirty="0" smtClean="0"/>
          </a:p>
          <a:p>
            <a:pPr lvl="2">
              <a:lnSpc>
                <a:spcPct val="120000"/>
              </a:lnSpc>
            </a:pPr>
            <a:endParaRPr lang="en-AU" sz="600" dirty="0" smtClean="0"/>
          </a:p>
          <a:p>
            <a:pPr lvl="2">
              <a:lnSpc>
                <a:spcPct val="120000"/>
              </a:lnSpc>
            </a:pPr>
            <a:endParaRPr lang="en-AU" sz="600" dirty="0"/>
          </a:p>
          <a:p>
            <a:pPr lvl="2">
              <a:lnSpc>
                <a:spcPct val="120000"/>
              </a:lnSpc>
            </a:pPr>
            <a:endParaRPr lang="en-AU" sz="600" dirty="0" smtClean="0"/>
          </a:p>
          <a:p>
            <a:pPr>
              <a:lnSpc>
                <a:spcPct val="120000"/>
              </a:lnSpc>
            </a:pPr>
            <a:r>
              <a:rPr lang="en-AU" dirty="0" smtClean="0"/>
              <a:t>Attribute grammars add further information to a grammar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Syntax Description Terminology</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A </a:t>
            </a:r>
            <a:r>
              <a:rPr lang="en-AU" b="1" dirty="0" smtClean="0"/>
              <a:t>lexeme</a:t>
            </a:r>
            <a:r>
              <a:rPr lang="en-AU" dirty="0" smtClean="0"/>
              <a:t> is the </a:t>
            </a:r>
            <a:r>
              <a:rPr lang="en-AU" i="1" dirty="0" smtClean="0"/>
              <a:t>smallest unit </a:t>
            </a:r>
            <a:r>
              <a:rPr lang="en-AU" dirty="0" smtClean="0"/>
              <a:t>within a language</a:t>
            </a:r>
          </a:p>
          <a:p>
            <a:pPr lvl="1"/>
            <a:r>
              <a:rPr lang="en-AU" dirty="0" smtClean="0"/>
              <a:t>Numeric literals, arithmetic operators, reserved/key words, etc</a:t>
            </a:r>
          </a:p>
          <a:p>
            <a:pPr lvl="1"/>
            <a:r>
              <a:rPr lang="en-AU" dirty="0" smtClean="0"/>
              <a:t>e.g. =,   sum,   *,   (,   54,  begin,  ;</a:t>
            </a:r>
          </a:p>
          <a:p>
            <a:pPr lvl="4"/>
            <a:endParaRPr lang="en-AU" sz="1400" dirty="0" smtClean="0"/>
          </a:p>
          <a:p>
            <a:r>
              <a:rPr lang="en-AU" dirty="0" smtClean="0"/>
              <a:t>A </a:t>
            </a:r>
            <a:r>
              <a:rPr lang="en-AU" b="1" dirty="0" smtClean="0"/>
              <a:t>token </a:t>
            </a:r>
            <a:r>
              <a:rPr lang="en-AU" dirty="0" smtClean="0"/>
              <a:t>is a </a:t>
            </a:r>
            <a:r>
              <a:rPr lang="en-AU" i="1" dirty="0" smtClean="0"/>
              <a:t>category of lexemes</a:t>
            </a:r>
          </a:p>
          <a:p>
            <a:pPr lvl="1"/>
            <a:r>
              <a:rPr lang="en-AU" dirty="0" smtClean="0"/>
              <a:t>Names of variables, classes, methods, etc are all “identifiers”</a:t>
            </a:r>
          </a:p>
          <a:p>
            <a:pPr lvl="1"/>
            <a:r>
              <a:rPr lang="en-AU" dirty="0" smtClean="0"/>
              <a:t>A variable name is an instance (lexeme) of the identifier token</a:t>
            </a:r>
          </a:p>
          <a:p>
            <a:pPr lvl="1"/>
            <a:r>
              <a:rPr lang="en-AU" dirty="0" smtClean="0"/>
              <a:t>Some tokens can only have one lexeme – e.g. “</a:t>
            </a:r>
            <a:r>
              <a:rPr lang="en-AU" dirty="0" err="1" smtClean="0"/>
              <a:t>plus_op</a:t>
            </a:r>
            <a:r>
              <a:rPr lang="en-AU" dirty="0" smtClean="0"/>
              <a:t>”</a:t>
            </a:r>
          </a:p>
          <a:p>
            <a:pPr lvl="4"/>
            <a:endParaRPr lang="en-AU" sz="900" dirty="0" smtClean="0"/>
          </a:p>
          <a:p>
            <a:pPr>
              <a:buNone/>
            </a:pPr>
            <a:r>
              <a:rPr lang="en-AU" sz="2000" b="1" dirty="0" smtClean="0">
                <a:solidFill>
                  <a:schemeClr val="accent2"/>
                </a:solidFill>
                <a:latin typeface="Courier New" pitchFamily="49" charset="0"/>
                <a:cs typeface="Courier New" pitchFamily="49" charset="0"/>
              </a:rPr>
              <a:t>index = 2 * count + 17;</a:t>
            </a:r>
          </a:p>
        </p:txBody>
      </p:sp>
      <p:sp>
        <p:nvSpPr>
          <p:cNvPr id="4" name="TextBox 3"/>
          <p:cNvSpPr txBox="1"/>
          <p:nvPr/>
        </p:nvSpPr>
        <p:spPr>
          <a:xfrm>
            <a:off x="4643438" y="4286257"/>
            <a:ext cx="4286280" cy="2571744"/>
          </a:xfrm>
          <a:prstGeom prst="rect">
            <a:avLst/>
          </a:prstGeom>
          <a:noFill/>
        </p:spPr>
        <p:txBody>
          <a:bodyPr wrap="square" rtlCol="0">
            <a:spAutoFit/>
          </a:bodyPr>
          <a:lstStyle/>
          <a:p>
            <a:r>
              <a:rPr lang="en-AU" b="1" dirty="0" smtClean="0">
                <a:solidFill>
                  <a:schemeClr val="accent2"/>
                </a:solidFill>
              </a:rPr>
              <a:t>Lexeme		Token</a:t>
            </a:r>
          </a:p>
          <a:p>
            <a:r>
              <a:rPr lang="en-AU" dirty="0" smtClean="0">
                <a:solidFill>
                  <a:schemeClr val="accent2"/>
                </a:solidFill>
              </a:rPr>
              <a:t>index		identifier</a:t>
            </a:r>
          </a:p>
          <a:p>
            <a:r>
              <a:rPr lang="en-AU" dirty="0" smtClean="0">
                <a:solidFill>
                  <a:schemeClr val="accent2"/>
                </a:solidFill>
              </a:rPr>
              <a:t>=		</a:t>
            </a:r>
            <a:r>
              <a:rPr lang="en-AU" dirty="0" err="1" smtClean="0">
                <a:solidFill>
                  <a:schemeClr val="accent2"/>
                </a:solidFill>
              </a:rPr>
              <a:t>equal_sign</a:t>
            </a:r>
            <a:endParaRPr lang="en-AU" dirty="0" smtClean="0">
              <a:solidFill>
                <a:schemeClr val="accent2"/>
              </a:solidFill>
            </a:endParaRPr>
          </a:p>
          <a:p>
            <a:r>
              <a:rPr lang="en-AU" dirty="0" smtClean="0">
                <a:solidFill>
                  <a:schemeClr val="accent2"/>
                </a:solidFill>
              </a:rPr>
              <a:t>2		</a:t>
            </a:r>
            <a:r>
              <a:rPr lang="en-AU" dirty="0" err="1" smtClean="0">
                <a:solidFill>
                  <a:schemeClr val="accent2"/>
                </a:solidFill>
              </a:rPr>
              <a:t>int_literal</a:t>
            </a:r>
            <a:endParaRPr lang="en-AU" dirty="0" smtClean="0">
              <a:solidFill>
                <a:schemeClr val="accent2"/>
              </a:solidFill>
            </a:endParaRPr>
          </a:p>
          <a:p>
            <a:r>
              <a:rPr lang="en-AU" dirty="0" smtClean="0">
                <a:solidFill>
                  <a:schemeClr val="accent2"/>
                </a:solidFill>
              </a:rPr>
              <a:t>*		</a:t>
            </a:r>
            <a:r>
              <a:rPr lang="en-AU" dirty="0" err="1" smtClean="0">
                <a:solidFill>
                  <a:schemeClr val="accent2"/>
                </a:solidFill>
              </a:rPr>
              <a:t>mult_op</a:t>
            </a:r>
            <a:endParaRPr lang="en-AU" dirty="0" smtClean="0">
              <a:solidFill>
                <a:schemeClr val="accent2"/>
              </a:solidFill>
            </a:endParaRPr>
          </a:p>
          <a:p>
            <a:r>
              <a:rPr lang="en-AU" dirty="0" smtClean="0">
                <a:solidFill>
                  <a:schemeClr val="accent2"/>
                </a:solidFill>
              </a:rPr>
              <a:t>count		identifier</a:t>
            </a:r>
          </a:p>
          <a:p>
            <a:r>
              <a:rPr lang="en-AU" dirty="0" smtClean="0">
                <a:solidFill>
                  <a:schemeClr val="accent2"/>
                </a:solidFill>
              </a:rPr>
              <a:t>+		</a:t>
            </a:r>
            <a:r>
              <a:rPr lang="en-AU" dirty="0" err="1" smtClean="0">
                <a:solidFill>
                  <a:schemeClr val="accent2"/>
                </a:solidFill>
              </a:rPr>
              <a:t>plus_op</a:t>
            </a:r>
            <a:endParaRPr lang="en-AU" dirty="0" smtClean="0">
              <a:solidFill>
                <a:schemeClr val="accent2"/>
              </a:solidFill>
            </a:endParaRPr>
          </a:p>
          <a:p>
            <a:r>
              <a:rPr lang="en-AU" dirty="0" smtClean="0">
                <a:solidFill>
                  <a:schemeClr val="accent2"/>
                </a:solidFill>
              </a:rPr>
              <a:t>17		</a:t>
            </a:r>
            <a:r>
              <a:rPr lang="en-AU" dirty="0" err="1" smtClean="0">
                <a:solidFill>
                  <a:schemeClr val="accent2"/>
                </a:solidFill>
              </a:rPr>
              <a:t>int_literal</a:t>
            </a:r>
            <a:endParaRPr lang="en-AU" dirty="0" smtClean="0">
              <a:solidFill>
                <a:schemeClr val="accent2"/>
              </a:solidFill>
            </a:endParaRPr>
          </a:p>
          <a:p>
            <a:r>
              <a:rPr lang="en-AU" dirty="0" smtClean="0">
                <a:solidFill>
                  <a:schemeClr val="accent2"/>
                </a:solidFill>
              </a:rPr>
              <a:t>;		semicolon</a:t>
            </a:r>
            <a:endParaRPr lang="en-AU"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Syntax Description Terminology</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Formally describing syntax essentially involves defining what combinations of lexemes and tokens form valid </a:t>
            </a:r>
            <a:r>
              <a:rPr lang="en-AU" b="1" dirty="0" smtClean="0"/>
              <a:t>sentences</a:t>
            </a:r>
            <a:r>
              <a:rPr lang="en-AU" dirty="0" smtClean="0"/>
              <a:t> (i.e. </a:t>
            </a:r>
            <a:r>
              <a:rPr lang="en-AU" b="1" dirty="0" smtClean="0"/>
              <a:t>statements</a:t>
            </a:r>
            <a:r>
              <a:rPr lang="en-AU" dirty="0" smtClean="0"/>
              <a:t>) in the language</a:t>
            </a:r>
          </a:p>
          <a:p>
            <a:pPr lvl="1"/>
            <a:r>
              <a:rPr lang="en-AU" dirty="0" smtClean="0"/>
              <a:t>These principles are the same for programming languages and natural languages, however the rules of natural languages are more complex than programming languages</a:t>
            </a:r>
          </a:p>
          <a:p>
            <a:pPr lvl="3"/>
            <a:endParaRPr lang="en-AU" dirty="0" smtClean="0"/>
          </a:p>
          <a:p>
            <a:pPr lvl="1"/>
            <a:r>
              <a:rPr lang="en-AU" dirty="0" smtClean="0"/>
              <a:t>Formal syntax descriptions are made up of </a:t>
            </a:r>
            <a:r>
              <a:rPr lang="en-AU" b="1" dirty="0" smtClean="0"/>
              <a:t>rules</a:t>
            </a:r>
            <a:r>
              <a:rPr lang="en-AU" dirty="0" smtClean="0"/>
              <a:t> which use </a:t>
            </a:r>
            <a:r>
              <a:rPr lang="en-AU" b="1" dirty="0" smtClean="0"/>
              <a:t>abstraction</a:t>
            </a:r>
            <a:r>
              <a:rPr lang="en-AU" dirty="0" smtClean="0"/>
              <a:t> – a part of one rule may itself be another rule</a:t>
            </a:r>
          </a:p>
          <a:p>
            <a:pPr lvl="3"/>
            <a:endParaRPr lang="en-AU" dirty="0" smtClean="0"/>
          </a:p>
          <a:p>
            <a:pPr lvl="1"/>
            <a:r>
              <a:rPr lang="en-AU" dirty="0" smtClean="0"/>
              <a:t>All rules can eventually be resolved into a series of lexemes and tokens, which are considered indivisible units</a:t>
            </a:r>
          </a:p>
          <a:p>
            <a:pPr lvl="3"/>
            <a:endParaRPr lang="en-AU" dirty="0" smtClean="0"/>
          </a:p>
          <a:p>
            <a:pPr lvl="1"/>
            <a:r>
              <a:rPr lang="en-AU" dirty="0" smtClean="0"/>
              <a:t>The syntax of a program written in a language can be verified if it can be transcribed to/from the formally defined rules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Backus-Naur Form (BNF)</a:t>
            </a:r>
            <a:endParaRPr lang="en-AU" dirty="0"/>
          </a:p>
        </p:txBody>
      </p:sp>
      <p:sp>
        <p:nvSpPr>
          <p:cNvPr id="3" name="Content Placeholder 2"/>
          <p:cNvSpPr>
            <a:spLocks noGrp="1"/>
          </p:cNvSpPr>
          <p:nvPr>
            <p:ph idx="1"/>
          </p:nvPr>
        </p:nvSpPr>
        <p:spPr/>
        <p:txBody>
          <a:bodyPr/>
          <a:lstStyle/>
          <a:p>
            <a:r>
              <a:rPr lang="en-AU" dirty="0" smtClean="0"/>
              <a:t>Backus-Naur Form (BNF) is a metalanguage for syntax</a:t>
            </a:r>
          </a:p>
          <a:p>
            <a:pPr lvl="1"/>
            <a:r>
              <a:rPr lang="en-AU" dirty="0" smtClean="0"/>
              <a:t>Original work in the area of “context-free grammars” for natural languages was done by Chomsky, in the 1950s</a:t>
            </a:r>
          </a:p>
          <a:p>
            <a:pPr lvl="1"/>
            <a:r>
              <a:rPr lang="en-AU" dirty="0" smtClean="0"/>
              <a:t>Adapted by Backus and refined by </a:t>
            </a:r>
            <a:r>
              <a:rPr lang="en-AU" dirty="0" err="1" smtClean="0"/>
              <a:t>Naur</a:t>
            </a:r>
            <a:r>
              <a:rPr lang="en-AU" dirty="0" smtClean="0"/>
              <a:t> for ALGOL</a:t>
            </a:r>
          </a:p>
          <a:p>
            <a:pPr lvl="4"/>
            <a:endParaRPr lang="en-AU" dirty="0" smtClean="0"/>
          </a:p>
          <a:p>
            <a:r>
              <a:rPr lang="en-AU" dirty="0" smtClean="0"/>
              <a:t>A BNF rule has two main parts:</a:t>
            </a:r>
          </a:p>
          <a:p>
            <a:pPr algn="ctr">
              <a:buNone/>
            </a:pPr>
            <a:r>
              <a:rPr lang="en-AU" sz="2000" b="1" dirty="0" smtClean="0">
                <a:solidFill>
                  <a:schemeClr val="accent2"/>
                </a:solidFill>
                <a:latin typeface="Courier New" pitchFamily="49" charset="0"/>
                <a:cs typeface="Courier New" pitchFamily="49" charset="0"/>
              </a:rPr>
              <a:t>&lt;assignment&gt; </a:t>
            </a:r>
            <a:r>
              <a:rPr lang="en-AU" sz="2000" b="1" dirty="0" smtClean="0">
                <a:solidFill>
                  <a:schemeClr val="accent2"/>
                </a:solidFill>
                <a:latin typeface="Impact" pitchFamily="34" charset="0"/>
                <a:cs typeface="Courier New" pitchFamily="49" charset="0"/>
              </a:rPr>
              <a:t>→</a:t>
            </a:r>
            <a:r>
              <a:rPr lang="en-AU" sz="2000" b="1" dirty="0" smtClean="0">
                <a:solidFill>
                  <a:schemeClr val="accent2"/>
                </a:solidFill>
                <a:latin typeface="Courier New" pitchFamily="49" charset="0"/>
                <a:cs typeface="Courier New" pitchFamily="49" charset="0"/>
              </a:rPr>
              <a:t> &lt;variable&gt; = &lt;expression&gt;</a:t>
            </a:r>
          </a:p>
          <a:p>
            <a:pPr algn="ctr">
              <a:buNone/>
            </a:pPr>
            <a:endParaRPr lang="en-AU" sz="2000" b="1" dirty="0" smtClean="0">
              <a:latin typeface="Courier New" pitchFamily="49" charset="0"/>
              <a:cs typeface="Courier New" pitchFamily="49" charset="0"/>
            </a:endParaRPr>
          </a:p>
          <a:p>
            <a:pPr lvl="1"/>
            <a:endParaRPr lang="en-AU" dirty="0" smtClean="0"/>
          </a:p>
          <a:p>
            <a:pPr lvl="1"/>
            <a:r>
              <a:rPr lang="en-AU" dirty="0" smtClean="0"/>
              <a:t>Abstractions are denoted &lt;</a:t>
            </a:r>
            <a:r>
              <a:rPr lang="en-AU" dirty="0" err="1" smtClean="0"/>
              <a:t>like_this</a:t>
            </a:r>
            <a:r>
              <a:rPr lang="en-AU" dirty="0" smtClean="0"/>
              <a:t>&gt; and are </a:t>
            </a:r>
            <a:r>
              <a:rPr lang="en-AU" b="1" dirty="0" smtClean="0"/>
              <a:t>non-terminals</a:t>
            </a:r>
            <a:r>
              <a:rPr lang="en-AU" dirty="0" smtClean="0"/>
              <a:t> – This means they are divisible, needing definition by a rule</a:t>
            </a:r>
          </a:p>
          <a:p>
            <a:pPr lvl="1"/>
            <a:r>
              <a:rPr lang="en-AU" dirty="0" smtClean="0"/>
              <a:t>Lexemes and tokens are </a:t>
            </a:r>
            <a:r>
              <a:rPr lang="en-AU" b="1" dirty="0" smtClean="0"/>
              <a:t>terminals</a:t>
            </a:r>
            <a:r>
              <a:rPr lang="en-AU" dirty="0" smtClean="0"/>
              <a:t> – They are indivisible</a:t>
            </a:r>
          </a:p>
          <a:p>
            <a:pPr lvl="1"/>
            <a:r>
              <a:rPr lang="en-AU" dirty="0" smtClean="0"/>
              <a:t>For this example to be of any use, rules for &lt;variable&gt; and &lt;expression&gt; would need to be defined...</a:t>
            </a:r>
          </a:p>
          <a:p>
            <a:pPr lvl="1"/>
            <a:r>
              <a:rPr lang="en-AU" dirty="0" smtClean="0"/>
              <a:t>...As would definitions of any non-terminals in those rules, etc</a:t>
            </a:r>
          </a:p>
        </p:txBody>
      </p:sp>
      <p:sp>
        <p:nvSpPr>
          <p:cNvPr id="4" name="TextBox 3"/>
          <p:cNvSpPr txBox="1"/>
          <p:nvPr/>
        </p:nvSpPr>
        <p:spPr>
          <a:xfrm>
            <a:off x="428596" y="3720116"/>
            <a:ext cx="3000396" cy="923330"/>
          </a:xfrm>
          <a:prstGeom prst="rect">
            <a:avLst/>
          </a:prstGeom>
          <a:noFill/>
        </p:spPr>
        <p:txBody>
          <a:bodyPr wrap="square" rtlCol="0">
            <a:spAutoFit/>
          </a:bodyPr>
          <a:lstStyle/>
          <a:p>
            <a:r>
              <a:rPr lang="en-AU" b="1" dirty="0" smtClean="0">
                <a:solidFill>
                  <a:schemeClr val="accent2"/>
                </a:solidFill>
              </a:rPr>
              <a:t>The Left-Hand Side (LHS)</a:t>
            </a:r>
          </a:p>
          <a:p>
            <a:r>
              <a:rPr lang="en-AU" dirty="0" smtClean="0">
                <a:solidFill>
                  <a:schemeClr val="accent2"/>
                </a:solidFill>
              </a:rPr>
              <a:t>Abstraction being defined</a:t>
            </a:r>
          </a:p>
          <a:p>
            <a:endParaRPr lang="en-AU" dirty="0">
              <a:solidFill>
                <a:schemeClr val="accent2"/>
              </a:solidFill>
            </a:endParaRPr>
          </a:p>
        </p:txBody>
      </p:sp>
      <p:sp>
        <p:nvSpPr>
          <p:cNvPr id="5" name="TextBox 4"/>
          <p:cNvSpPr txBox="1"/>
          <p:nvPr/>
        </p:nvSpPr>
        <p:spPr>
          <a:xfrm>
            <a:off x="3786182" y="3714752"/>
            <a:ext cx="3214710" cy="646331"/>
          </a:xfrm>
          <a:prstGeom prst="rect">
            <a:avLst/>
          </a:prstGeom>
          <a:noFill/>
        </p:spPr>
        <p:txBody>
          <a:bodyPr wrap="square" rtlCol="0">
            <a:spAutoFit/>
          </a:bodyPr>
          <a:lstStyle/>
          <a:p>
            <a:r>
              <a:rPr lang="en-AU" b="1" dirty="0" smtClean="0">
                <a:solidFill>
                  <a:schemeClr val="accent2"/>
                </a:solidFill>
              </a:rPr>
              <a:t>The Right-Hand Side (RHS)</a:t>
            </a:r>
          </a:p>
          <a:p>
            <a:r>
              <a:rPr lang="en-AU" dirty="0" smtClean="0">
                <a:solidFill>
                  <a:schemeClr val="accent2"/>
                </a:solidFill>
              </a:rPr>
              <a:t>Definition of the abstraction</a:t>
            </a:r>
            <a:endParaRPr lang="en-AU" dirty="0">
              <a:solidFill>
                <a:schemeClr val="accent2"/>
              </a:solidFill>
            </a:endParaRPr>
          </a:p>
        </p:txBody>
      </p:sp>
      <p:cxnSp>
        <p:nvCxnSpPr>
          <p:cNvPr id="7" name="Straight Connector 6"/>
          <p:cNvCxnSpPr/>
          <p:nvPr/>
        </p:nvCxnSpPr>
        <p:spPr>
          <a:xfrm rot="5400000">
            <a:off x="3321835" y="4036223"/>
            <a:ext cx="500066" cy="0"/>
          </a:xfrm>
          <a:prstGeom prst="line">
            <a:avLst/>
          </a:prstGeom>
          <a:ln w="19050">
            <a:solidFill>
              <a:schemeClr val="accent2"/>
            </a:solidFill>
            <a:prstDash val="sysDash"/>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BNF – Multiple Definitions &amp; Variable-Length Lists</a:t>
            </a:r>
            <a:endParaRPr lang="en-AU" dirty="0"/>
          </a:p>
        </p:txBody>
      </p:sp>
      <p:sp>
        <p:nvSpPr>
          <p:cNvPr id="3" name="Content Placeholder 2"/>
          <p:cNvSpPr>
            <a:spLocks noGrp="1"/>
          </p:cNvSpPr>
          <p:nvPr>
            <p:ph idx="1"/>
          </p:nvPr>
        </p:nvSpPr>
        <p:spPr/>
        <p:txBody>
          <a:bodyPr/>
          <a:lstStyle/>
          <a:p>
            <a:r>
              <a:rPr lang="en-AU" dirty="0" smtClean="0"/>
              <a:t>A single LHS can have multiple RHSs.  Denoted like this:</a:t>
            </a:r>
          </a:p>
          <a:p>
            <a:pPr lvl="0">
              <a:buClr>
                <a:srgbClr val="2D2D8A"/>
              </a:buClr>
              <a:buNone/>
            </a:pPr>
            <a:r>
              <a:rPr lang="en-AU" sz="2000" b="1" dirty="0" smtClean="0">
                <a:solidFill>
                  <a:schemeClr val="accent2"/>
                </a:solidFill>
                <a:latin typeface="Courier New" pitchFamily="49" charset="0"/>
                <a:cs typeface="Courier New" pitchFamily="49" charset="0"/>
              </a:rPr>
              <a:t>	&lt;</a:t>
            </a:r>
            <a:r>
              <a:rPr lang="en-AU" sz="2000" b="1" dirty="0" err="1" smtClean="0">
                <a:solidFill>
                  <a:schemeClr val="accent2"/>
                </a:solidFill>
                <a:latin typeface="Courier New" pitchFamily="49" charset="0"/>
                <a:cs typeface="Courier New" pitchFamily="49" charset="0"/>
              </a:rPr>
              <a:t>if_stmt</a:t>
            </a:r>
            <a:r>
              <a:rPr lang="en-AU" sz="2000" b="1" dirty="0" smtClean="0">
                <a:solidFill>
                  <a:schemeClr val="accent2"/>
                </a:solidFill>
                <a:latin typeface="Courier New" pitchFamily="49" charset="0"/>
                <a:cs typeface="Courier New" pitchFamily="49" charset="0"/>
              </a:rPr>
              <a:t>&gt; </a:t>
            </a:r>
            <a:r>
              <a:rPr lang="en-AU" sz="2000" b="1" dirty="0" smtClean="0">
                <a:solidFill>
                  <a:schemeClr val="accent2"/>
                </a:solidFill>
                <a:latin typeface="Impact" pitchFamily="34" charset="0"/>
                <a:cs typeface="Courier New" pitchFamily="49" charset="0"/>
              </a:rPr>
              <a:t>→</a:t>
            </a:r>
            <a:r>
              <a:rPr lang="en-AU" sz="2000" b="1" dirty="0" smtClean="0">
                <a:solidFill>
                  <a:schemeClr val="accent2"/>
                </a:solidFill>
                <a:latin typeface="Courier New" pitchFamily="49" charset="0"/>
                <a:cs typeface="Courier New" pitchFamily="49" charset="0"/>
              </a:rPr>
              <a:t> if ( &lt;</a:t>
            </a:r>
            <a:r>
              <a:rPr lang="en-AU" sz="2000" b="1" dirty="0" err="1" smtClean="0">
                <a:solidFill>
                  <a:schemeClr val="accent2"/>
                </a:solidFill>
                <a:latin typeface="Courier New" pitchFamily="49" charset="0"/>
                <a:cs typeface="Courier New" pitchFamily="49" charset="0"/>
              </a:rPr>
              <a:t>logic_expr</a:t>
            </a:r>
            <a:r>
              <a:rPr lang="en-AU" sz="2000" b="1" dirty="0" smtClean="0">
                <a:solidFill>
                  <a:schemeClr val="accent2"/>
                </a:solidFill>
                <a:latin typeface="Courier New" pitchFamily="49" charset="0"/>
                <a:cs typeface="Courier New" pitchFamily="49" charset="0"/>
              </a:rPr>
              <a:t>&gt; ) &lt;stmt&gt;</a:t>
            </a:r>
          </a:p>
          <a:p>
            <a:pPr lvl="0">
              <a:buClr>
                <a:srgbClr val="2D2D8A"/>
              </a:buClr>
              <a:buNone/>
            </a:pPr>
            <a:r>
              <a:rPr lang="en-AU" sz="2000" b="1" dirty="0" smtClean="0">
                <a:solidFill>
                  <a:schemeClr val="accent2"/>
                </a:solidFill>
                <a:latin typeface="Courier New" pitchFamily="49" charset="0"/>
                <a:cs typeface="Courier New" pitchFamily="49" charset="0"/>
              </a:rPr>
              <a:t>			 | if ( &lt;</a:t>
            </a:r>
            <a:r>
              <a:rPr lang="en-AU" sz="2000" b="1" dirty="0" err="1" smtClean="0">
                <a:solidFill>
                  <a:schemeClr val="accent2"/>
                </a:solidFill>
                <a:latin typeface="Courier New" pitchFamily="49" charset="0"/>
                <a:cs typeface="Courier New" pitchFamily="49" charset="0"/>
              </a:rPr>
              <a:t>logic_expr</a:t>
            </a:r>
            <a:r>
              <a:rPr lang="en-AU" sz="2000" b="1" dirty="0" smtClean="0">
                <a:solidFill>
                  <a:schemeClr val="accent2"/>
                </a:solidFill>
                <a:latin typeface="Courier New" pitchFamily="49" charset="0"/>
                <a:cs typeface="Courier New" pitchFamily="49" charset="0"/>
              </a:rPr>
              <a:t>&gt; ) &lt;stmt&gt; else &lt;stmt&gt;</a:t>
            </a:r>
          </a:p>
          <a:p>
            <a:pPr lvl="4"/>
            <a:endParaRPr lang="en-AU" sz="1000" dirty="0" smtClean="0"/>
          </a:p>
          <a:p>
            <a:r>
              <a:rPr lang="en-AU" dirty="0" smtClean="0"/>
              <a:t>Allows for statements with multiple/optional clauses</a:t>
            </a:r>
          </a:p>
          <a:p>
            <a:pPr lvl="1"/>
            <a:r>
              <a:rPr lang="en-AU" dirty="0" smtClean="0"/>
              <a:t>Each subsequent RHS begins with a |, in line with the →</a:t>
            </a:r>
          </a:p>
          <a:p>
            <a:pPr lvl="1"/>
            <a:endParaRPr lang="en-AU" dirty="0" smtClean="0"/>
          </a:p>
          <a:p>
            <a:pPr lvl="1"/>
            <a:endParaRPr lang="en-AU" dirty="0" smtClean="0"/>
          </a:p>
          <a:p>
            <a:r>
              <a:rPr lang="en-AU" dirty="0" smtClean="0"/>
              <a:t>A variable-length list (e.g. A list of variable names in a variable declaration statement) is denoted via recursion:</a:t>
            </a:r>
          </a:p>
          <a:p>
            <a:pPr lvl="0">
              <a:buClr>
                <a:srgbClr val="2D2D8A"/>
              </a:buClr>
              <a:buNone/>
            </a:pPr>
            <a:r>
              <a:rPr lang="en-AU" sz="2000" b="1" dirty="0" smtClean="0">
                <a:solidFill>
                  <a:schemeClr val="accent2"/>
                </a:solidFill>
                <a:latin typeface="Courier New" pitchFamily="49" charset="0"/>
                <a:cs typeface="Courier New" pitchFamily="49" charset="0"/>
              </a:rPr>
              <a:t>	&lt;</a:t>
            </a:r>
            <a:r>
              <a:rPr lang="en-AU" sz="2000" b="1" dirty="0" err="1" smtClean="0">
                <a:solidFill>
                  <a:schemeClr val="accent2"/>
                </a:solidFill>
                <a:latin typeface="Courier New" pitchFamily="49" charset="0"/>
                <a:cs typeface="Courier New" pitchFamily="49" charset="0"/>
              </a:rPr>
              <a:t>ident_list</a:t>
            </a:r>
            <a:r>
              <a:rPr lang="en-AU" sz="2000" b="1" dirty="0" smtClean="0">
                <a:solidFill>
                  <a:schemeClr val="accent2"/>
                </a:solidFill>
                <a:latin typeface="Courier New" pitchFamily="49" charset="0"/>
                <a:cs typeface="Courier New" pitchFamily="49" charset="0"/>
              </a:rPr>
              <a:t>&gt; </a:t>
            </a:r>
            <a:r>
              <a:rPr lang="en-AU" sz="2000" b="1" dirty="0" smtClean="0">
                <a:solidFill>
                  <a:schemeClr val="accent2"/>
                </a:solidFill>
                <a:latin typeface="Impact" pitchFamily="34" charset="0"/>
                <a:cs typeface="Courier New" pitchFamily="49" charset="0"/>
              </a:rPr>
              <a:t>→</a:t>
            </a:r>
            <a:r>
              <a:rPr lang="en-AU" sz="2000" b="1" dirty="0" smtClean="0">
                <a:solidFill>
                  <a:schemeClr val="accent2"/>
                </a:solidFill>
                <a:latin typeface="Courier New" pitchFamily="49" charset="0"/>
                <a:cs typeface="Courier New" pitchFamily="49" charset="0"/>
              </a:rPr>
              <a:t> identifier</a:t>
            </a:r>
          </a:p>
          <a:p>
            <a:pPr lvl="0">
              <a:buClr>
                <a:srgbClr val="2D2D8A"/>
              </a:buClr>
              <a:buNone/>
            </a:pPr>
            <a:r>
              <a:rPr lang="en-AU" sz="2000" b="1" dirty="0" smtClean="0">
                <a:solidFill>
                  <a:schemeClr val="accent2"/>
                </a:solidFill>
                <a:latin typeface="Courier New" pitchFamily="49" charset="0"/>
                <a:cs typeface="Courier New" pitchFamily="49" charset="0"/>
              </a:rPr>
              <a:t>			    | identifier, &lt;</a:t>
            </a:r>
            <a:r>
              <a:rPr lang="en-AU" sz="2000" b="1" dirty="0" err="1" smtClean="0">
                <a:solidFill>
                  <a:schemeClr val="accent2"/>
                </a:solidFill>
                <a:latin typeface="Courier New" pitchFamily="49" charset="0"/>
                <a:cs typeface="Courier New" pitchFamily="49" charset="0"/>
              </a:rPr>
              <a:t>ident_list</a:t>
            </a:r>
            <a:r>
              <a:rPr lang="en-AU" sz="2000" b="1" dirty="0" smtClean="0">
                <a:solidFill>
                  <a:schemeClr val="accent2"/>
                </a:solidFill>
                <a:latin typeface="Courier New" pitchFamily="49" charset="0"/>
                <a:cs typeface="Courier New" pitchFamily="49" charset="0"/>
              </a:rPr>
              <a:t>&gt;</a:t>
            </a:r>
          </a:p>
          <a:p>
            <a:pPr lvl="4"/>
            <a:endParaRPr lang="en-AU" sz="1000" dirty="0" smtClean="0"/>
          </a:p>
          <a:p>
            <a:r>
              <a:rPr lang="en-AU" dirty="0" smtClean="0"/>
              <a:t>The second form of the rule can recursively define itself as needed, switching to the first definition at the end of the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Grammars and Derivations</a:t>
            </a:r>
            <a:endParaRPr lang="en-AU" dirty="0"/>
          </a:p>
        </p:txBody>
      </p:sp>
      <p:sp>
        <p:nvSpPr>
          <p:cNvPr id="3" name="Content Placeholder 2"/>
          <p:cNvSpPr>
            <a:spLocks noGrp="1"/>
          </p:cNvSpPr>
          <p:nvPr>
            <p:ph idx="1"/>
          </p:nvPr>
        </p:nvSpPr>
        <p:spPr/>
        <p:txBody>
          <a:bodyPr/>
          <a:lstStyle/>
          <a:p>
            <a:r>
              <a:rPr lang="en-AU" dirty="0" smtClean="0"/>
              <a:t>A </a:t>
            </a:r>
            <a:r>
              <a:rPr lang="en-AU" i="1" dirty="0" smtClean="0"/>
              <a:t>collection of rules </a:t>
            </a:r>
            <a:r>
              <a:rPr lang="en-AU" dirty="0" smtClean="0"/>
              <a:t>defining a language is a </a:t>
            </a:r>
            <a:r>
              <a:rPr lang="en-AU" b="1" dirty="0" smtClean="0"/>
              <a:t>grammar</a:t>
            </a:r>
          </a:p>
          <a:p>
            <a:pPr lvl="1"/>
            <a:r>
              <a:rPr lang="en-AU" dirty="0" smtClean="0"/>
              <a:t>Grammars must be a </a:t>
            </a:r>
            <a:r>
              <a:rPr lang="en-AU" i="1" dirty="0" smtClean="0"/>
              <a:t>non-empty</a:t>
            </a:r>
            <a:r>
              <a:rPr lang="en-AU" dirty="0" smtClean="0"/>
              <a:t>, and </a:t>
            </a:r>
            <a:r>
              <a:rPr lang="en-AU" i="1" dirty="0" smtClean="0"/>
              <a:t>finite</a:t>
            </a:r>
            <a:r>
              <a:rPr lang="en-AU" dirty="0" smtClean="0"/>
              <a:t> set of rules</a:t>
            </a:r>
          </a:p>
          <a:p>
            <a:pPr lvl="1"/>
            <a:endParaRPr lang="en-AU" i="1" dirty="0" smtClean="0"/>
          </a:p>
          <a:p>
            <a:r>
              <a:rPr lang="en-US" dirty="0" smtClean="0"/>
              <a:t>A </a:t>
            </a:r>
            <a:r>
              <a:rPr lang="en-US" b="1" dirty="0" smtClean="0"/>
              <a:t>start symbol </a:t>
            </a:r>
            <a:r>
              <a:rPr lang="en-US" dirty="0" smtClean="0"/>
              <a:t>is a special non-terminal – the </a:t>
            </a:r>
            <a:r>
              <a:rPr lang="en-US" i="1" dirty="0" smtClean="0"/>
              <a:t>single highest non-terminal which encompasses a whole program</a:t>
            </a:r>
          </a:p>
          <a:p>
            <a:pPr lvl="1"/>
            <a:r>
              <a:rPr lang="en-US" dirty="0" smtClean="0"/>
              <a:t>Often named &lt;program&gt;</a:t>
            </a:r>
          </a:p>
          <a:p>
            <a:endParaRPr lang="en-US" dirty="0" smtClean="0"/>
          </a:p>
          <a:p>
            <a:r>
              <a:rPr lang="en-US" dirty="0" smtClean="0"/>
              <a:t>Sentences in a language are generated by r</a:t>
            </a:r>
            <a:r>
              <a:rPr lang="en-US" i="1" dirty="0" smtClean="0"/>
              <a:t>epeatedly applying the rules of a grammar</a:t>
            </a:r>
            <a:r>
              <a:rPr lang="en-US" dirty="0" smtClean="0"/>
              <a:t>,</a:t>
            </a:r>
            <a:r>
              <a:rPr lang="en-US" i="1" dirty="0" smtClean="0"/>
              <a:t> </a:t>
            </a:r>
            <a:r>
              <a:rPr lang="en-US" dirty="0" smtClean="0"/>
              <a:t>beginning from the start symbol and ending with a string of terminals</a:t>
            </a:r>
          </a:p>
          <a:p>
            <a:pPr lvl="1"/>
            <a:r>
              <a:rPr lang="en-AU" dirty="0" smtClean="0"/>
              <a:t>This is known as a </a:t>
            </a:r>
            <a:r>
              <a:rPr lang="en-AU" b="1" dirty="0" smtClean="0"/>
              <a:t>derivation</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 Grammar</a:t>
            </a:r>
            <a:endParaRPr lang="en-AU" dirty="0"/>
          </a:p>
        </p:txBody>
      </p:sp>
      <p:sp>
        <p:nvSpPr>
          <p:cNvPr id="3" name="Content Placeholder 2"/>
          <p:cNvSpPr>
            <a:spLocks noGrp="1"/>
          </p:cNvSpPr>
          <p:nvPr>
            <p:ph idx="1"/>
          </p:nvPr>
        </p:nvSpPr>
        <p:spPr/>
        <p:txBody>
          <a:bodyPr/>
          <a:lstStyle/>
          <a:p>
            <a:pPr lvl="0">
              <a:buClr>
                <a:srgbClr val="2D2D8A"/>
              </a:buClr>
              <a:buNone/>
            </a:pPr>
            <a:r>
              <a:rPr lang="en-AU" sz="1800" b="1" dirty="0" smtClean="0">
                <a:solidFill>
                  <a:srgbClr val="333399"/>
                </a:solidFill>
                <a:latin typeface="Courier New" pitchFamily="49" charset="0"/>
                <a:cs typeface="Courier New" pitchFamily="49" charset="0"/>
              </a:rPr>
              <a:t>	&lt;program&gt;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begin &lt;</a:t>
            </a:r>
            <a:r>
              <a:rPr lang="en-AU" sz="1800" b="1" dirty="0" err="1" smtClean="0">
                <a:solidFill>
                  <a:srgbClr val="333399"/>
                </a:solidFill>
                <a:latin typeface="Courier New" pitchFamily="49" charset="0"/>
                <a:cs typeface="Courier New" pitchFamily="49" charset="0"/>
              </a:rPr>
              <a:t>stmt_list</a:t>
            </a:r>
            <a:r>
              <a:rPr lang="en-AU" sz="1800" b="1" dirty="0" smtClean="0">
                <a:solidFill>
                  <a:srgbClr val="333399"/>
                </a:solidFill>
                <a:latin typeface="Courier New" pitchFamily="49" charset="0"/>
                <a:cs typeface="Courier New" pitchFamily="49" charset="0"/>
              </a:rPr>
              <a:t>&gt; end</a:t>
            </a:r>
          </a:p>
          <a:p>
            <a:pPr lvl="0">
              <a:buClr>
                <a:srgbClr val="2D2D8A"/>
              </a:buClr>
              <a:buNone/>
            </a:pPr>
            <a:endParaRPr lang="en-AU" sz="1000" b="1" dirty="0" smtClean="0">
              <a:solidFill>
                <a:srgbClr val="333399"/>
              </a:solidFill>
              <a:latin typeface="Courier New" pitchFamily="49" charset="0"/>
              <a:cs typeface="Courier New" pitchFamily="49" charset="0"/>
            </a:endParaRPr>
          </a:p>
          <a:p>
            <a:pPr lvl="0">
              <a:buClr>
                <a:srgbClr val="2D2D8A"/>
              </a:buClr>
              <a:buNone/>
            </a:pPr>
            <a:r>
              <a:rPr lang="en-AU" sz="1800" b="1" dirty="0" smtClean="0">
                <a:solidFill>
                  <a:srgbClr val="333399"/>
                </a:solidFill>
                <a:latin typeface="Courier New" pitchFamily="49" charset="0"/>
                <a:cs typeface="Courier New" pitchFamily="49" charset="0"/>
              </a:rPr>
              <a:t>	&lt;</a:t>
            </a:r>
            <a:r>
              <a:rPr lang="en-AU" sz="1800" b="1" dirty="0" err="1" smtClean="0">
                <a:solidFill>
                  <a:srgbClr val="333399"/>
                </a:solidFill>
                <a:latin typeface="Courier New" pitchFamily="49" charset="0"/>
                <a:cs typeface="Courier New" pitchFamily="49" charset="0"/>
              </a:rPr>
              <a:t>stmt_list</a:t>
            </a:r>
            <a:r>
              <a:rPr lang="en-AU" sz="1800" b="1" dirty="0" smtClean="0">
                <a:solidFill>
                  <a:srgbClr val="333399"/>
                </a:solidFill>
                <a:latin typeface="Courier New" pitchFamily="49" charset="0"/>
                <a:cs typeface="Courier New" pitchFamily="49" charset="0"/>
              </a:rPr>
              <a:t>&gt;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&lt;stmt&gt;</a:t>
            </a:r>
          </a:p>
          <a:p>
            <a:pPr lvl="0">
              <a:buClr>
                <a:srgbClr val="2D2D8A"/>
              </a:buClr>
              <a:buNone/>
            </a:pPr>
            <a:r>
              <a:rPr lang="en-AU" sz="1800" b="1" dirty="0" smtClean="0">
                <a:solidFill>
                  <a:srgbClr val="333399"/>
                </a:solidFill>
                <a:latin typeface="Courier New" pitchFamily="49" charset="0"/>
                <a:cs typeface="Courier New" pitchFamily="49" charset="0"/>
              </a:rPr>
              <a:t>               | &lt;stmt&gt; ; &lt;</a:t>
            </a:r>
            <a:r>
              <a:rPr lang="en-AU" sz="1800" b="1" dirty="0" err="1" smtClean="0">
                <a:solidFill>
                  <a:srgbClr val="333399"/>
                </a:solidFill>
                <a:latin typeface="Courier New" pitchFamily="49" charset="0"/>
                <a:cs typeface="Courier New" pitchFamily="49" charset="0"/>
              </a:rPr>
              <a:t>stmt_list</a:t>
            </a:r>
            <a:r>
              <a:rPr lang="en-AU" sz="1800" b="1" dirty="0" smtClean="0">
                <a:solidFill>
                  <a:srgbClr val="333399"/>
                </a:solidFill>
                <a:latin typeface="Courier New" pitchFamily="49" charset="0"/>
                <a:cs typeface="Courier New" pitchFamily="49" charset="0"/>
              </a:rPr>
              <a:t>&gt;</a:t>
            </a:r>
          </a:p>
          <a:p>
            <a:pPr lvl="0">
              <a:buClr>
                <a:srgbClr val="2D2D8A"/>
              </a:buClr>
              <a:buNone/>
            </a:pPr>
            <a:endParaRPr lang="en-AU" sz="1000" b="1" dirty="0" smtClean="0">
              <a:solidFill>
                <a:srgbClr val="333399"/>
              </a:solidFill>
              <a:latin typeface="Courier New" pitchFamily="49" charset="0"/>
              <a:cs typeface="Courier New" pitchFamily="49" charset="0"/>
            </a:endParaRPr>
          </a:p>
          <a:p>
            <a:pPr>
              <a:buClr>
                <a:srgbClr val="2D2D8A"/>
              </a:buClr>
              <a:buNone/>
            </a:pPr>
            <a:r>
              <a:rPr lang="en-AU" sz="1800" b="1" dirty="0" smtClean="0">
                <a:solidFill>
                  <a:srgbClr val="333399"/>
                </a:solidFill>
                <a:latin typeface="Courier New" pitchFamily="49" charset="0"/>
                <a:cs typeface="Courier New" pitchFamily="49" charset="0"/>
              </a:rPr>
              <a:t>	&lt;stmt&gt;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a:t>
            </a:r>
            <a:r>
              <a:rPr lang="en-AU" sz="1800" b="1" dirty="0" err="1" smtClean="0">
                <a:solidFill>
                  <a:srgbClr val="333399"/>
                </a:solidFill>
                <a:latin typeface="Courier New" pitchFamily="49" charset="0"/>
                <a:cs typeface="Courier New" pitchFamily="49" charset="0"/>
              </a:rPr>
              <a:t>var</a:t>
            </a:r>
            <a:r>
              <a:rPr lang="en-AU" sz="1800" b="1" dirty="0" smtClean="0">
                <a:solidFill>
                  <a:srgbClr val="333399"/>
                </a:solidFill>
                <a:latin typeface="Courier New" pitchFamily="49" charset="0"/>
                <a:cs typeface="Courier New" pitchFamily="49" charset="0"/>
              </a:rPr>
              <a:t>&gt;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a:t>
            </a:r>
          </a:p>
          <a:p>
            <a:pPr>
              <a:buClr>
                <a:srgbClr val="2D2D8A"/>
              </a:buClr>
              <a:buNone/>
            </a:pPr>
            <a:endParaRPr lang="en-AU" sz="1000" b="1" dirty="0" smtClean="0">
              <a:solidFill>
                <a:srgbClr val="333399"/>
              </a:solidFill>
              <a:latin typeface="Courier New" pitchFamily="49" charset="0"/>
              <a:cs typeface="Courier New" pitchFamily="49" charset="0"/>
            </a:endParaRPr>
          </a:p>
          <a:p>
            <a:pPr lvl="0">
              <a:buClr>
                <a:srgbClr val="2D2D8A"/>
              </a:buClr>
              <a:buNone/>
            </a:pPr>
            <a:r>
              <a:rPr lang="en-AU" sz="1800" b="1" dirty="0" smtClean="0">
                <a:solidFill>
                  <a:srgbClr val="333399"/>
                </a:solidFill>
                <a:latin typeface="Courier New" pitchFamily="49" charset="0"/>
                <a:cs typeface="Courier New" pitchFamily="49" charset="0"/>
              </a:rPr>
              <a:t>	&lt;</a:t>
            </a:r>
            <a:r>
              <a:rPr lang="en-AU" sz="1800" b="1" dirty="0" err="1" smtClean="0">
                <a:solidFill>
                  <a:srgbClr val="333399"/>
                </a:solidFill>
                <a:latin typeface="Courier New" pitchFamily="49" charset="0"/>
                <a:cs typeface="Courier New" pitchFamily="49" charset="0"/>
              </a:rPr>
              <a:t>var</a:t>
            </a:r>
            <a:r>
              <a:rPr lang="en-AU" sz="1800" b="1" dirty="0" smtClean="0">
                <a:solidFill>
                  <a:srgbClr val="333399"/>
                </a:solidFill>
                <a:latin typeface="Courier New" pitchFamily="49" charset="0"/>
                <a:cs typeface="Courier New" pitchFamily="49" charset="0"/>
              </a:rPr>
              <a:t>&gt;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A | B | C</a:t>
            </a:r>
          </a:p>
          <a:p>
            <a:pPr lvl="0">
              <a:buClr>
                <a:srgbClr val="2D2D8A"/>
              </a:buClr>
              <a:buNone/>
            </a:pPr>
            <a:endParaRPr lang="en-AU" sz="1000" b="1" dirty="0" smtClean="0">
              <a:solidFill>
                <a:srgbClr val="333399"/>
              </a:solidFill>
              <a:latin typeface="Courier New" pitchFamily="49" charset="0"/>
              <a:cs typeface="Courier New" pitchFamily="49" charset="0"/>
            </a:endParaRPr>
          </a:p>
          <a:p>
            <a:pPr lvl="0">
              <a:buClr>
                <a:srgbClr val="2D2D8A"/>
              </a:buClr>
              <a:buNone/>
            </a:pPr>
            <a:r>
              <a:rPr lang="en-AU" sz="1800" b="1" dirty="0" smtClean="0">
                <a:solidFill>
                  <a:srgbClr val="333399"/>
                </a:solidFill>
                <a:latin typeface="Courier New" pitchFamily="49" charset="0"/>
                <a:cs typeface="Courier New" pitchFamily="49" charset="0"/>
              </a:rPr>
              <a:t>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a:t>
            </a:r>
            <a:r>
              <a:rPr lang="en-AU" sz="1600" b="1" dirty="0" smtClean="0">
                <a:solidFill>
                  <a:srgbClr val="333399"/>
                </a:solidFill>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a:t>
            </a:r>
            <a:r>
              <a:rPr lang="en-AU" sz="1800" b="1" dirty="0" err="1" smtClean="0">
                <a:solidFill>
                  <a:srgbClr val="333399"/>
                </a:solidFill>
                <a:latin typeface="Courier New" pitchFamily="49" charset="0"/>
                <a:cs typeface="Courier New" pitchFamily="49" charset="0"/>
              </a:rPr>
              <a:t>var</a:t>
            </a:r>
            <a:r>
              <a:rPr lang="en-AU" sz="1800" b="1" dirty="0" smtClean="0">
                <a:solidFill>
                  <a:srgbClr val="333399"/>
                </a:solidFill>
                <a:latin typeface="Courier New" pitchFamily="49" charset="0"/>
                <a:cs typeface="Courier New" pitchFamily="49" charset="0"/>
              </a:rPr>
              <a:t>&gt; + &lt;</a:t>
            </a:r>
            <a:r>
              <a:rPr lang="en-AU" sz="1800" b="1" dirty="0" err="1" smtClean="0">
                <a:solidFill>
                  <a:srgbClr val="333399"/>
                </a:solidFill>
                <a:latin typeface="Courier New" pitchFamily="49" charset="0"/>
                <a:cs typeface="Courier New" pitchFamily="49" charset="0"/>
              </a:rPr>
              <a:t>var</a:t>
            </a:r>
            <a:r>
              <a:rPr lang="en-AU" sz="1800" b="1" dirty="0" smtClean="0">
                <a:solidFill>
                  <a:srgbClr val="333399"/>
                </a:solidFill>
                <a:latin typeface="Courier New" pitchFamily="49" charset="0"/>
                <a:cs typeface="Courier New" pitchFamily="49" charset="0"/>
              </a:rPr>
              <a:t>&gt;</a:t>
            </a:r>
          </a:p>
          <a:p>
            <a:pPr lvl="0">
              <a:buClr>
                <a:srgbClr val="2D2D8A"/>
              </a:buClr>
              <a:buNone/>
            </a:pPr>
            <a:r>
              <a:rPr lang="en-AU" sz="1800" b="1" dirty="0" smtClean="0">
                <a:solidFill>
                  <a:srgbClr val="333399"/>
                </a:solidFill>
                <a:latin typeface="Courier New" pitchFamily="49" charset="0"/>
                <a:cs typeface="Courier New" pitchFamily="49" charset="0"/>
              </a:rPr>
              <a:t>               | &lt;</a:t>
            </a:r>
            <a:r>
              <a:rPr lang="en-AU" sz="1800" b="1" dirty="0" err="1" smtClean="0">
                <a:solidFill>
                  <a:srgbClr val="333399"/>
                </a:solidFill>
                <a:latin typeface="Courier New" pitchFamily="49" charset="0"/>
                <a:cs typeface="Courier New" pitchFamily="49" charset="0"/>
              </a:rPr>
              <a:t>var</a:t>
            </a:r>
            <a:r>
              <a:rPr lang="en-AU" sz="1800" b="1" dirty="0" smtClean="0">
                <a:solidFill>
                  <a:srgbClr val="333399"/>
                </a:solidFill>
                <a:latin typeface="Courier New" pitchFamily="49" charset="0"/>
                <a:cs typeface="Courier New" pitchFamily="49" charset="0"/>
              </a:rPr>
              <a:t>&gt; - &lt;</a:t>
            </a:r>
            <a:r>
              <a:rPr lang="en-AU" sz="1800" b="1" dirty="0" err="1" smtClean="0">
                <a:solidFill>
                  <a:srgbClr val="333399"/>
                </a:solidFill>
                <a:latin typeface="Courier New" pitchFamily="49" charset="0"/>
                <a:cs typeface="Courier New" pitchFamily="49" charset="0"/>
              </a:rPr>
              <a:t>var</a:t>
            </a:r>
            <a:r>
              <a:rPr lang="en-AU" sz="1800" b="1" dirty="0" smtClean="0">
                <a:solidFill>
                  <a:srgbClr val="333399"/>
                </a:solidFill>
                <a:latin typeface="Courier New" pitchFamily="49" charset="0"/>
                <a:cs typeface="Courier New" pitchFamily="49" charset="0"/>
              </a:rPr>
              <a:t>&gt;</a:t>
            </a:r>
          </a:p>
          <a:p>
            <a:pPr lvl="0">
              <a:buClr>
                <a:srgbClr val="2D2D8A"/>
              </a:buClr>
              <a:buNone/>
            </a:pPr>
            <a:r>
              <a:rPr lang="en-AU" sz="1800" b="1" dirty="0" smtClean="0">
                <a:solidFill>
                  <a:srgbClr val="333399"/>
                </a:solidFill>
                <a:latin typeface="Courier New" pitchFamily="49" charset="0"/>
                <a:cs typeface="Courier New" pitchFamily="49" charset="0"/>
              </a:rPr>
              <a:t>               | &lt;</a:t>
            </a:r>
            <a:r>
              <a:rPr lang="en-AU" sz="1800" b="1" dirty="0" err="1" smtClean="0">
                <a:solidFill>
                  <a:srgbClr val="333399"/>
                </a:solidFill>
                <a:latin typeface="Courier New" pitchFamily="49" charset="0"/>
                <a:cs typeface="Courier New" pitchFamily="49" charset="0"/>
              </a:rPr>
              <a:t>var</a:t>
            </a:r>
            <a:r>
              <a:rPr lang="en-AU" sz="1800" b="1" dirty="0" smtClean="0">
                <a:solidFill>
                  <a:srgbClr val="333399"/>
                </a:solidFill>
                <a:latin typeface="Courier New" pitchFamily="49" charset="0"/>
                <a:cs typeface="Courier New" pitchFamily="49" charset="0"/>
              </a:rPr>
              <a:t>&gt;</a:t>
            </a:r>
          </a:p>
          <a:p>
            <a:endParaRPr lang="en-AU" sz="1000" dirty="0" smtClean="0"/>
          </a:p>
          <a:p>
            <a:r>
              <a:rPr lang="en-AU" dirty="0" smtClean="0"/>
              <a:t>This is a very simple grammar – what does it involve?</a:t>
            </a:r>
          </a:p>
          <a:p>
            <a:pPr lvl="1"/>
            <a:r>
              <a:rPr lang="en-AU" dirty="0" smtClean="0"/>
              <a:t>A program is made up of a series of statements</a:t>
            </a:r>
          </a:p>
          <a:p>
            <a:pPr lvl="1"/>
            <a:r>
              <a:rPr lang="en-AU" dirty="0" smtClean="0"/>
              <a:t>Only statement is &lt;</a:t>
            </a:r>
            <a:r>
              <a:rPr lang="en-AU" dirty="0" err="1" smtClean="0"/>
              <a:t>var</a:t>
            </a:r>
            <a:r>
              <a:rPr lang="en-AU" dirty="0" smtClean="0"/>
              <a:t>&gt; = &lt;expression&gt; (an assignment)</a:t>
            </a:r>
          </a:p>
          <a:p>
            <a:pPr lvl="1"/>
            <a:r>
              <a:rPr lang="en-AU" dirty="0" smtClean="0"/>
              <a:t>Expressions are either +, -, or a single variable</a:t>
            </a:r>
          </a:p>
          <a:p>
            <a:pPr lvl="1"/>
            <a:r>
              <a:rPr lang="en-AU" dirty="0" smtClean="0"/>
              <a:t>Variables names are either A, B or C</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C00000"/>
          </a:solidFill>
          <a:prstDash val="sysDash"/>
          <a:headEnd type="none" w="med" len="med"/>
          <a:tailEnd type="triangle" w="lg" len="med"/>
        </a:ln>
      </a:spPr>
      <a:bodyPr rtlCol="0" anchor="ctr"/>
      <a:lstStyle>
        <a:defPPr algn="ctr">
          <a:defRPr/>
        </a:defPPr>
      </a:lstStyle>
      <a:style>
        <a:lnRef idx="1">
          <a:schemeClr val="accent6"/>
        </a:lnRef>
        <a:fillRef idx="0">
          <a:schemeClr val="accent6"/>
        </a:fillRef>
        <a:effectRef idx="0">
          <a:schemeClr val="accent6"/>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4176</TotalTime>
  <Words>5038</Words>
  <Application>Microsoft Macintosh PowerPoint</Application>
  <PresentationFormat>On-screen Show (4:3)</PresentationFormat>
  <Paragraphs>681</Paragraphs>
  <Slides>31</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 Narrow</vt:lpstr>
      <vt:lpstr>Calibri</vt:lpstr>
      <vt:lpstr>Courier New</vt:lpstr>
      <vt:lpstr>Impact</vt:lpstr>
      <vt:lpstr>ＭＳ Ｐゴシック</vt:lpstr>
      <vt:lpstr>Arial</vt:lpstr>
      <vt:lpstr>ecu_ppt4_blue</vt:lpstr>
      <vt:lpstr>CSP3341 – Programming Languages and Paradigms</vt:lpstr>
      <vt:lpstr>Overview and Textbook Chapters</vt:lpstr>
      <vt:lpstr>The Need to Formally Describe Syntax</vt:lpstr>
      <vt:lpstr>Some Syntax Description Terminology</vt:lpstr>
      <vt:lpstr>Some Syntax Description Terminology</vt:lpstr>
      <vt:lpstr>Backus-Naur Form (BNF)</vt:lpstr>
      <vt:lpstr>BNF – Multiple Definitions &amp; Variable-Length Lists</vt:lpstr>
      <vt:lpstr>Grammars and Derivations</vt:lpstr>
      <vt:lpstr>An Example Grammar</vt:lpstr>
      <vt:lpstr>Derivation of a Sentence</vt:lpstr>
      <vt:lpstr>It’s all a little bit Derivative</vt:lpstr>
      <vt:lpstr>It’s all a little bit Derivative</vt:lpstr>
      <vt:lpstr>Parse Trees</vt:lpstr>
      <vt:lpstr>Ambiguity</vt:lpstr>
      <vt:lpstr>Parse Trees of an Ambiguous Grammar</vt:lpstr>
      <vt:lpstr>Resolving Ambiguity and Operator Precedence</vt:lpstr>
      <vt:lpstr>Resolving Ambiguity and Operator Precedence</vt:lpstr>
      <vt:lpstr>Parse Tree of Corrected Grammar</vt:lpstr>
      <vt:lpstr>Extended Backus-Naur Form (EBNF)</vt:lpstr>
      <vt:lpstr>Extended Backus-Naur Form (EBNF)</vt:lpstr>
      <vt:lpstr>Extended Backus-Naur Form (EBNF)</vt:lpstr>
      <vt:lpstr>BNF and EBNF Comparison</vt:lpstr>
      <vt:lpstr>BNF and EBNF Comparison</vt:lpstr>
      <vt:lpstr>BNF and EBNF Comparison</vt:lpstr>
      <vt:lpstr>Static Semantics and Attribute Grammars</vt:lpstr>
      <vt:lpstr>Attribute Grammars</vt:lpstr>
      <vt:lpstr>Attribute Grammar Example</vt:lpstr>
      <vt:lpstr>Attribute Grammar Example</vt:lpstr>
      <vt:lpstr>Attribute Grammar Example</vt:lpstr>
      <vt:lpstr>Attribute Grammar Example</vt:lpstr>
      <vt:lpstr>Summary</vt:lpstr>
    </vt:vector>
  </TitlesOfParts>
  <Company>Edith Cowan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CSP3341 – Programming Languages and Paradigms</dc:title>
  <dc:creator>Greg Baatard</dc:creator>
  <cp:lastModifiedBy>Leisa ARMSTRONG</cp:lastModifiedBy>
  <cp:revision>367</cp:revision>
  <dcterms:created xsi:type="dcterms:W3CDTF">2010-06-15T02:53:06Z</dcterms:created>
  <dcterms:modified xsi:type="dcterms:W3CDTF">2019-02-18T23:12:54Z</dcterms:modified>
</cp:coreProperties>
</file>