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20"/>
  </p:notesMasterIdLst>
  <p:handoutMasterIdLst>
    <p:handoutMasterId r:id="rId21"/>
  </p:handoutMasterIdLst>
  <p:sldIdLst>
    <p:sldId id="508" r:id="rId2"/>
    <p:sldId id="498" r:id="rId3"/>
    <p:sldId id="497" r:id="rId4"/>
    <p:sldId id="499" r:id="rId5"/>
    <p:sldId id="485" r:id="rId6"/>
    <p:sldId id="509" r:id="rId7"/>
    <p:sldId id="510" r:id="rId8"/>
    <p:sldId id="444" r:id="rId9"/>
    <p:sldId id="268" r:id="rId10"/>
    <p:sldId id="495" r:id="rId11"/>
    <p:sldId id="496" r:id="rId12"/>
    <p:sldId id="511" r:id="rId13"/>
    <p:sldId id="500" r:id="rId14"/>
    <p:sldId id="502" r:id="rId15"/>
    <p:sldId id="503" r:id="rId16"/>
    <p:sldId id="504" r:id="rId17"/>
    <p:sldId id="505" r:id="rId18"/>
    <p:sldId id="506" r:id="rId19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9933"/>
    <a:srgbClr val="FF5050"/>
    <a:srgbClr val="FF3300"/>
    <a:srgbClr val="CCCCFF"/>
    <a:srgbClr val="FFFFFF"/>
    <a:srgbClr val="00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3979" autoAdjust="0"/>
  </p:normalViewPr>
  <p:slideViewPr>
    <p:cSldViewPr>
      <p:cViewPr varScale="1">
        <p:scale>
          <a:sx n="60" d="100"/>
          <a:sy n="60" d="100"/>
        </p:scale>
        <p:origin x="7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67C76B-E223-42CD-8F63-B4E6A39DE2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901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D7C960-1B28-492D-BE37-CF30748147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325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69117B-71FA-44BC-83FC-6BE166EA0BDE}" type="slidenum">
              <a:rPr lang="en-AU" altLang="en-US" sz="1300" smtClean="0"/>
              <a:pPr>
                <a:spcBef>
                  <a:spcPct val="0"/>
                </a:spcBef>
              </a:pPr>
              <a:t>1</a:t>
            </a:fld>
            <a:endParaRPr lang="en-AU" altLang="en-US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6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FF557-B2B0-4F05-906B-FDE85C5B7DA8}" type="slidenum">
              <a:rPr lang="en-AU" altLang="en-US" sz="1300" smtClean="0"/>
              <a:pPr>
                <a:spcBef>
                  <a:spcPct val="0"/>
                </a:spcBef>
              </a:pPr>
              <a:t>2</a:t>
            </a:fld>
            <a:endParaRPr lang="en-AU" altLang="en-US" sz="13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FF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Distributed Systems in General (Seminars 1-2)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FF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1. Introduction to DS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FF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(1) </a:t>
            </a: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resources, (2) Expandability – add new systems, (3) Local Autonomy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- local policies, settings, and access controls to its resources and services (4) </a:t>
            </a: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Performance , e.g.,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allows resources to be distributed in different machines (5) </a:t>
            </a: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Reliability and Availability -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resources are spread or replicated across multiple computers (6) </a:t>
            </a: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Cost Reduction</a:t>
            </a:r>
            <a:endParaRPr lang="en-US" altLang="en-US" b="1" smtClean="0">
              <a:solidFill>
                <a:srgbClr val="FFFF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FF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2. </a:t>
            </a:r>
            <a:r>
              <a:rPr lang="en-AU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Architectures of DS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(1). Heterogeneity (2) Openness</a:t>
            </a:r>
            <a:r>
              <a:rPr lang="en-US" altLang="en-US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Hardware &amp;Software extensibility </a:t>
            </a: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Security -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protect these resources against any unauthorised activities </a:t>
            </a: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altLang="en-US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handling</a:t>
            </a:r>
            <a:r>
              <a:rPr lang="en-US" altLang="en-US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Concurrency</a:t>
            </a:r>
            <a:r>
              <a:rPr lang="en-US" altLang="en-US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Transparency</a:t>
            </a:r>
            <a:r>
              <a:rPr lang="en-US" altLang="en-US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AU" altLang="en-US" smtClean="0">
                <a:latin typeface="Arial" panose="020B0604020202020204" pitchFamily="34" charset="0"/>
                <a:cs typeface="Arial" panose="020B0604020202020204" pitchFamily="34" charset="0"/>
              </a:rPr>
              <a:t>System Model: </a:t>
            </a:r>
            <a:r>
              <a:rPr lang="en-US" altLang="en-US" sz="1400" i="1" smtClean="0">
                <a:latin typeface="Arial" panose="020B0604020202020204" pitchFamily="34" charset="0"/>
                <a:cs typeface="Arial" panose="020B0604020202020204" pitchFamily="34" charset="0"/>
              </a:rPr>
              <a:t>Applications + Middleware + Platform</a:t>
            </a:r>
          </a:p>
          <a:p>
            <a:pPr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en-US" b="1" smtClean="0">
              <a:solidFill>
                <a:srgbClr val="FFFF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 smtClean="0">
                <a:solidFill>
                  <a:srgbClr val="FFFF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Communications (Seminars 3-4) </a:t>
            </a:r>
          </a:p>
          <a:p>
            <a:pPr eaLnBrk="1" hangingPunct="1"/>
            <a:r>
              <a:rPr lang="en-US" altLang="en-US" smtClean="0">
                <a:solidFill>
                  <a:srgbClr val="FFFF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Communication Protocol  &amp; 4. RPC &amp; RMI</a:t>
            </a:r>
            <a:endParaRPr lang="en-AU" altLang="en-US" smtClean="0">
              <a:solidFill>
                <a:srgbClr val="FFFF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8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(D) 11 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(as of 2k+1)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FBBB1E-F7C9-4F96-84F7-7D76838FEA9E}" type="slidenum">
              <a:rPr lang="en-AU" altLang="en-US" sz="1300" smtClean="0"/>
              <a:pPr>
                <a:spcBef>
                  <a:spcPct val="0"/>
                </a:spcBef>
              </a:pPr>
              <a:t>10</a:t>
            </a:fld>
            <a:endParaRPr lang="en-AU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59165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c) </a:t>
            </a:r>
            <a:r>
              <a:rPr lang="en-US" altLang="en-US" b="1" smtClean="0">
                <a:cs typeface="Arial" panose="020B0604020202020204" pitchFamily="34" charset="0"/>
              </a:rPr>
              <a:t>A client and server interacting through two asynchronous RPCs, or </a:t>
            </a:r>
            <a:r>
              <a:rPr lang="en-US" altLang="en-US" smtClean="0">
                <a:cs typeface="Arial" panose="020B0604020202020204" pitchFamily="34" charset="0"/>
              </a:rPr>
              <a:t>a deferred synchronous RPC</a:t>
            </a:r>
            <a:endParaRPr lang="en-US" altLang="en-US" b="1" smtClean="0">
              <a:cs typeface="Arial" panose="020B0604020202020204" pitchFamily="34" charset="0"/>
            </a:endParaRPr>
          </a:p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A2D7D1-EB3E-497C-9E6A-4EF4591572D4}" type="slidenum">
              <a:rPr lang="en-AU" altLang="en-US" sz="1300" smtClean="0"/>
              <a:pPr>
                <a:spcBef>
                  <a:spcPct val="0"/>
                </a:spcBef>
              </a:pPr>
              <a:t>11</a:t>
            </a:fld>
            <a:endParaRPr lang="en-AU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26606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(A),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Based on </a:t>
            </a:r>
            <a:r>
              <a:rPr lang="en-AU" altLang="en-US" smtClean="0">
                <a:cs typeface="Arial" panose="020B0604020202020204" pitchFamily="34" charset="0"/>
              </a:rPr>
              <a:t>Legal constraints:</a:t>
            </a:r>
            <a:endParaRPr lang="en-AU" altLang="en-US" sz="1100" smtClean="0">
              <a:cs typeface="Arial" panose="020B0604020202020204" pitchFamily="34" charset="0"/>
            </a:endParaRPr>
          </a:p>
          <a:p>
            <a:pPr lvl="1"/>
            <a:r>
              <a:rPr lang="en-AU" altLang="en-US" smtClean="0">
                <a:cs typeface="Arial" panose="020B0604020202020204" pitchFamily="34" charset="0"/>
              </a:rPr>
              <a:t>N</a:t>
            </a:r>
            <a:r>
              <a:rPr lang="en-AU" altLang="en-US" baseline="-25000" smtClean="0">
                <a:cs typeface="Arial" panose="020B0604020202020204" pitchFamily="34" charset="0"/>
              </a:rPr>
              <a:t>R</a:t>
            </a:r>
            <a:r>
              <a:rPr lang="en-AU" altLang="en-US" smtClean="0">
                <a:cs typeface="Arial" panose="020B0604020202020204" pitchFamily="34" charset="0"/>
              </a:rPr>
              <a:t> + N</a:t>
            </a:r>
            <a:r>
              <a:rPr lang="en-AU" altLang="en-US" baseline="-25000" smtClean="0">
                <a:cs typeface="Arial" panose="020B0604020202020204" pitchFamily="34" charset="0"/>
              </a:rPr>
              <a:t>W</a:t>
            </a:r>
            <a:r>
              <a:rPr lang="en-AU" altLang="en-US" smtClean="0">
                <a:cs typeface="Arial" panose="020B0604020202020204" pitchFamily="34" charset="0"/>
              </a:rPr>
              <a:t> &gt; N	(prevent read-write conflicts)</a:t>
            </a:r>
            <a:endParaRPr lang="en-AU" altLang="en-US" sz="1100" smtClean="0">
              <a:cs typeface="Arial" panose="020B0604020202020204" pitchFamily="34" charset="0"/>
            </a:endParaRPr>
          </a:p>
          <a:p>
            <a:pPr lvl="1"/>
            <a:r>
              <a:rPr lang="en-AU" altLang="en-US" smtClean="0">
                <a:cs typeface="Arial" panose="020B0604020202020204" pitchFamily="34" charset="0"/>
              </a:rPr>
              <a:t>N</a:t>
            </a:r>
            <a:r>
              <a:rPr lang="en-AU" altLang="en-US" baseline="-25000" smtClean="0">
                <a:cs typeface="Arial" panose="020B0604020202020204" pitchFamily="34" charset="0"/>
              </a:rPr>
              <a:t>W</a:t>
            </a:r>
            <a:r>
              <a:rPr lang="en-AU" altLang="en-US" smtClean="0">
                <a:cs typeface="Arial" panose="020B0604020202020204" pitchFamily="34" charset="0"/>
              </a:rPr>
              <a:t> &gt; N/2	(prevent write-write conflicts)</a:t>
            </a:r>
            <a:endParaRPr lang="en-AU" altLang="en-US" sz="1100" smtClean="0">
              <a:cs typeface="Arial" panose="020B0604020202020204" pitchFamily="34" charset="0"/>
            </a:endParaRPr>
          </a:p>
          <a:p>
            <a:r>
              <a:rPr lang="en-AU" altLang="en-US" smtClean="0">
                <a:cs typeface="Arial" panose="020B0604020202020204" pitchFamily="34" charset="0"/>
              </a:rPr>
              <a:t>For N = 9, the combination of read quorum N</a:t>
            </a:r>
            <a:r>
              <a:rPr lang="en-AU" altLang="en-US" baseline="-25000" smtClean="0">
                <a:cs typeface="Arial" panose="020B0604020202020204" pitchFamily="34" charset="0"/>
              </a:rPr>
              <a:t>R</a:t>
            </a:r>
            <a:r>
              <a:rPr lang="en-AU" altLang="en-US" smtClean="0">
                <a:cs typeface="Arial" panose="020B0604020202020204" pitchFamily="34" charset="0"/>
              </a:rPr>
              <a:t> and write quorum N</a:t>
            </a:r>
            <a:r>
              <a:rPr lang="en-AU" altLang="en-US" baseline="-25000" smtClean="0">
                <a:cs typeface="Arial" panose="020B0604020202020204" pitchFamily="34" charset="0"/>
              </a:rPr>
              <a:t>W</a:t>
            </a:r>
            <a:r>
              <a:rPr lang="en-AU" altLang="en-US" smtClean="0">
                <a:cs typeface="Arial" panose="020B0604020202020204" pitchFamily="34" charset="0"/>
              </a:rPr>
              <a:t> can be any of the following (i.e.,  (N</a:t>
            </a:r>
            <a:r>
              <a:rPr lang="en-AU" altLang="en-US" baseline="-25000" smtClean="0">
                <a:cs typeface="Arial" panose="020B0604020202020204" pitchFamily="34" charset="0"/>
              </a:rPr>
              <a:t>W</a:t>
            </a:r>
            <a:r>
              <a:rPr lang="en-AU" altLang="en-US" smtClean="0">
                <a:cs typeface="Arial" panose="020B0604020202020204" pitchFamily="34" charset="0"/>
              </a:rPr>
              <a:t>, N</a:t>
            </a:r>
            <a:r>
              <a:rPr lang="en-AU" altLang="en-US" baseline="-25000" smtClean="0">
                <a:cs typeface="Arial" panose="020B0604020202020204" pitchFamily="34" charset="0"/>
              </a:rPr>
              <a:t>R</a:t>
            </a:r>
            <a:r>
              <a:rPr lang="en-AU" altLang="en-US" smtClean="0">
                <a:cs typeface="Arial" panose="020B0604020202020204" pitchFamily="34" charset="0"/>
              </a:rPr>
              <a:t>) =…):  </a:t>
            </a:r>
            <a:br>
              <a:rPr lang="en-AU" altLang="en-US" smtClean="0">
                <a:cs typeface="Arial" panose="020B0604020202020204" pitchFamily="34" charset="0"/>
              </a:rPr>
            </a:br>
            <a:r>
              <a:rPr lang="en-AU" altLang="en-US" smtClean="0">
                <a:cs typeface="Arial" panose="020B0604020202020204" pitchFamily="34" charset="0"/>
              </a:rPr>
              <a:t>     (9, 1), (9, 2), (9, 3), (9, 4), (9, 5), (9, 6), (9, 7), (9, 8), (9, 9),</a:t>
            </a:r>
            <a:br>
              <a:rPr lang="en-AU" altLang="en-US" smtClean="0">
                <a:cs typeface="Arial" panose="020B0604020202020204" pitchFamily="34" charset="0"/>
              </a:rPr>
            </a:br>
            <a:r>
              <a:rPr lang="en-AU" altLang="en-US" smtClean="0">
                <a:cs typeface="Arial" panose="020B0604020202020204" pitchFamily="34" charset="0"/>
              </a:rPr>
              <a:t>                (8, 2), (8, 3), (8, 4), (8, 5), (8, 6), (8, 7), (8, 8), (8, 9),</a:t>
            </a:r>
            <a:br>
              <a:rPr lang="en-AU" altLang="en-US" smtClean="0">
                <a:cs typeface="Arial" panose="020B0604020202020204" pitchFamily="34" charset="0"/>
              </a:rPr>
            </a:br>
            <a:r>
              <a:rPr lang="en-AU" altLang="en-US" smtClean="0">
                <a:cs typeface="Arial" panose="020B0604020202020204" pitchFamily="34" charset="0"/>
              </a:rPr>
              <a:t>                            (7, 3), (7, 4), (7, 5), (7, 6), (7, 7), (7, 8), (7, 9),</a:t>
            </a:r>
            <a:br>
              <a:rPr lang="en-AU" altLang="en-US" smtClean="0">
                <a:cs typeface="Arial" panose="020B0604020202020204" pitchFamily="34" charset="0"/>
              </a:rPr>
            </a:br>
            <a:r>
              <a:rPr lang="en-AU" altLang="en-US" smtClean="0">
                <a:cs typeface="Arial" panose="020B0604020202020204" pitchFamily="34" charset="0"/>
              </a:rPr>
              <a:t>                                        (6, 4), (6, 5), (6, 6), (6, 7), (6, 8), (6, 9),</a:t>
            </a:r>
            <a:br>
              <a:rPr lang="en-AU" altLang="en-US" smtClean="0">
                <a:cs typeface="Arial" panose="020B0604020202020204" pitchFamily="34" charset="0"/>
              </a:rPr>
            </a:br>
            <a:r>
              <a:rPr lang="en-AU" altLang="en-US" smtClean="0">
                <a:cs typeface="Arial" panose="020B0604020202020204" pitchFamily="34" charset="0"/>
              </a:rPr>
              <a:t>                                                   (5, 5), (5, 6), (5, 7), (5, 8), (5, 9).</a:t>
            </a:r>
            <a:br>
              <a:rPr lang="en-AU" altLang="en-US" smtClean="0">
                <a:cs typeface="Arial" panose="020B0604020202020204" pitchFamily="34" charset="0"/>
              </a:rPr>
            </a:br>
            <a:r>
              <a:rPr lang="en-AU" altLang="en-US" smtClean="0">
                <a:cs typeface="Arial" panose="020B0604020202020204" pitchFamily="34" charset="0"/>
              </a:rPr>
              <a:t>The best combination should be one of (9, 1), (8, 2), (7, 3), (6, 4), (5, 5).</a:t>
            </a:r>
            <a:endParaRPr lang="en-US" altLang="en-US" b="1" smtClean="0">
              <a:cs typeface="Arial" panose="020B0604020202020204" pitchFamily="34" charset="0"/>
            </a:endParaRPr>
          </a:p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ADC51E-D1A0-4F71-9C8F-0159E711A5CB}" type="slidenum">
              <a:rPr lang="en-AU" altLang="en-US" sz="1300" smtClean="0"/>
              <a:pPr>
                <a:spcBef>
                  <a:spcPct val="0"/>
                </a:spcBef>
              </a:pPr>
              <a:t>12</a:t>
            </a:fld>
            <a:endParaRPr lang="en-AU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8032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21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6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64588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FCB54-C155-4064-A714-5633E9B80640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CSI3344 Principles of Distributed 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3970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2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8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24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04745"/>
            <a:ext cx="864235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dirty="0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736600"/>
            <a:ext cx="9180513" cy="1079500"/>
          </a:xfrm>
          <a:prstGeom prst="rect">
            <a:avLst/>
          </a:prstGeom>
          <a:solidFill>
            <a:srgbClr val="5D7F9A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680"/>
              </a:lnSpc>
              <a:spcBef>
                <a:spcPct val="50000"/>
              </a:spcBef>
              <a:defRPr/>
            </a:pPr>
            <a:r>
              <a:rPr lang="en-AU" sz="1400" b="1" dirty="0" smtClean="0">
                <a:solidFill>
                  <a:srgbClr val="666666"/>
                </a:solidFill>
                <a:latin typeface="Arial"/>
                <a:cs typeface="Arial"/>
              </a:rPr>
              <a:t>Edith Cowan University</a:t>
            </a:r>
            <a:br>
              <a:rPr lang="en-AU" sz="1400" b="1" dirty="0" smtClean="0">
                <a:solidFill>
                  <a:srgbClr val="666666"/>
                </a:solidFill>
                <a:latin typeface="Arial"/>
                <a:cs typeface="Arial"/>
              </a:rPr>
            </a:br>
            <a:r>
              <a:rPr lang="en-AU" sz="1200" dirty="0" smtClean="0">
                <a:solidFill>
                  <a:srgbClr val="666666"/>
                </a:solidFill>
                <a:latin typeface="Arial"/>
                <a:cs typeface="Arial"/>
              </a:rPr>
              <a:t>School of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40352" y="6210250"/>
            <a:ext cx="104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EFCB54-C155-4064-A714-5633E9B80640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9552" y="6210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AU" dirty="0" smtClean="0"/>
              <a:t>CSI3344 Principles of Distributed 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52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</p:sldLayoutIdLst>
  <p:timing>
    <p:tnLst>
      <p:par>
        <p:cTn id="1" dur="indefinite" restart="never" nodeType="tmRoot"/>
      </p:par>
    </p:tnLst>
  </p:timing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908720"/>
            <a:ext cx="873784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AU" sz="3200" b="1" dirty="0" smtClean="0">
                <a:solidFill>
                  <a:srgbClr val="FFFF00"/>
                </a:solidFill>
                <a:latin typeface="Arial" charset="0"/>
              </a:rPr>
              <a:t>CSI3344 Distributed Systems</a:t>
            </a:r>
            <a:endParaRPr lang="en-AU" sz="3200" b="1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923134"/>
            <a:ext cx="7385447" cy="413040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AU" sz="4000" b="1" dirty="0" smtClean="0">
                <a:effectLst/>
                <a:latin typeface="Arial" pitchFamily="34" charset="0"/>
              </a:rPr>
              <a:t>Unit Revision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sz="1400" dirty="0" smtClean="0">
              <a:effectLst/>
            </a:endParaRPr>
          </a:p>
          <a:p>
            <a:pPr eaLnBrk="1" hangingPunct="1">
              <a:defRPr/>
            </a:pPr>
            <a:r>
              <a:rPr lang="en-US" sz="3600" dirty="0" smtClean="0">
                <a:latin typeface="Arial" pitchFamily="34" charset="0"/>
              </a:rPr>
              <a:t>Contents covered in this unit </a:t>
            </a:r>
          </a:p>
          <a:p>
            <a:pPr lvl="1" eaLnBrk="1" hangingPunct="1">
              <a:defRPr/>
            </a:pPr>
            <a:r>
              <a:rPr lang="en-US" sz="3200" dirty="0" smtClean="0"/>
              <a:t>Highlights of weekly materials</a:t>
            </a:r>
          </a:p>
          <a:p>
            <a:pPr eaLnBrk="1" hangingPunct="1">
              <a:defRPr/>
            </a:pPr>
            <a:r>
              <a:rPr lang="en-US" sz="3600" dirty="0" smtClean="0">
                <a:latin typeface="Arial" pitchFamily="34" charset="0"/>
              </a:rPr>
              <a:t>Exam</a:t>
            </a:r>
            <a:r>
              <a:rPr lang="en-US" sz="3600" dirty="0" smtClean="0"/>
              <a:t> </a:t>
            </a:r>
          </a:p>
          <a:p>
            <a:pPr lvl="1" eaLnBrk="1" hangingPunct="1">
              <a:defRPr/>
            </a:pPr>
            <a:r>
              <a:rPr lang="en-US" sz="3200" dirty="0" smtClean="0"/>
              <a:t>Exam coverage</a:t>
            </a:r>
            <a:r>
              <a:rPr lang="en-AU" sz="3200" dirty="0" smtClean="0"/>
              <a:t> &amp; format</a:t>
            </a:r>
          </a:p>
          <a:p>
            <a:pPr lvl="1" eaLnBrk="1" hangingPunct="1">
              <a:defRPr/>
            </a:pPr>
            <a:r>
              <a:rPr lang="en-AU" sz="3200" dirty="0" smtClean="0"/>
              <a:t>Exam Preparation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b="1" dirty="0" smtClean="0">
              <a:effectLst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effectLst/>
              </a:rPr>
              <a:t>	</a:t>
            </a:r>
            <a:endParaRPr lang="en-AU" b="1" dirty="0" smtClean="0">
              <a:effectLst/>
            </a:endParaRPr>
          </a:p>
        </p:txBody>
      </p:sp>
      <p:sp>
        <p:nvSpPr>
          <p:cNvPr id="512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248400" y="6215063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C5E7DD9-9393-45C7-BC8A-81892C7D708A}" type="slidenum">
              <a:rPr lang="en-AU" altLang="en-US" sz="1200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AU" altLang="en-US" sz="120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8058" y="914378"/>
            <a:ext cx="8229600" cy="649288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Example questions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331858" y="2132856"/>
            <a:ext cx="8382000" cy="367240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latin typeface="Arial Narrow" pitchFamily="34" charset="0"/>
              </a:rPr>
              <a:t>Examples for multiple choice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sz="2800" b="1" dirty="0" smtClean="0">
              <a:latin typeface="Arial Narrow" pitchFamily="34" charset="0"/>
            </a:endParaRP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2400" dirty="0" smtClean="0">
                <a:latin typeface="Arial Narrow" pitchFamily="34" charset="0"/>
              </a:rPr>
              <a:t>For a client-server system that potentially has Byzantine failures in its servers, how many replicated servers are needed to achieve 5-degree of fault tolerance? 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latin typeface="Arial Narrow" pitchFamily="34" charset="0"/>
                <a:cs typeface="Times New Roman" pitchFamily="18" charset="0"/>
              </a:rPr>
              <a:t> </a:t>
            </a:r>
            <a:endParaRPr lang="en-AU" sz="2400" dirty="0" smtClean="0">
              <a:latin typeface="Arial Narrow" pitchFamily="34" charset="0"/>
              <a:cs typeface="Times New Roman" pitchFamily="18" charset="0"/>
            </a:endParaRP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latin typeface="Arial Narrow" pitchFamily="34" charset="0"/>
                <a:cs typeface="Times New Roman" pitchFamily="18" charset="0"/>
              </a:rPr>
              <a:t>	(A)   5	</a:t>
            </a:r>
            <a:br>
              <a:rPr lang="en-US" sz="2400" dirty="0" smtClean="0">
                <a:latin typeface="Arial Narrow" pitchFamily="34" charset="0"/>
                <a:cs typeface="Times New Roman" pitchFamily="18" charset="0"/>
              </a:rPr>
            </a:br>
            <a:r>
              <a:rPr lang="en-US" sz="2400" dirty="0" smtClean="0">
                <a:latin typeface="Arial Narrow" pitchFamily="34" charset="0"/>
                <a:cs typeface="Times New Roman" pitchFamily="18" charset="0"/>
              </a:rPr>
              <a:t>(B)   6		</a:t>
            </a:r>
            <a:br>
              <a:rPr lang="en-US" sz="2400" dirty="0" smtClean="0">
                <a:latin typeface="Arial Narrow" pitchFamily="34" charset="0"/>
                <a:cs typeface="Times New Roman" pitchFamily="18" charset="0"/>
              </a:rPr>
            </a:br>
            <a:r>
              <a:rPr lang="en-US" sz="2400" dirty="0" smtClean="0">
                <a:latin typeface="Arial Narrow" pitchFamily="34" charset="0"/>
                <a:cs typeface="Times New Roman" pitchFamily="18" charset="0"/>
              </a:rPr>
              <a:t>(C)  10	 </a:t>
            </a:r>
            <a:br>
              <a:rPr lang="en-US" sz="2400" dirty="0" smtClean="0">
                <a:latin typeface="Arial Narrow" pitchFamily="34" charset="0"/>
                <a:cs typeface="Times New Roman" pitchFamily="18" charset="0"/>
              </a:rPr>
            </a:br>
            <a:r>
              <a:rPr lang="en-US" sz="2400" dirty="0" smtClean="0">
                <a:latin typeface="Arial Narrow" pitchFamily="34" charset="0"/>
                <a:cs typeface="Times New Roman" pitchFamily="18" charset="0"/>
              </a:rPr>
              <a:t>(D)  11</a:t>
            </a:r>
            <a:endParaRPr lang="en-AU" sz="2400" dirty="0" smtClean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A728D9-BB16-4B76-B97D-91B2BC13F262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46304" y="893387"/>
            <a:ext cx="8229600" cy="649288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Example questions</a:t>
            </a:r>
          </a:p>
        </p:txBody>
      </p:sp>
      <p:sp>
        <p:nvSpPr>
          <p:cNvPr id="32358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916832"/>
            <a:ext cx="8305800" cy="230276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latin typeface="Arial" pitchFamily="34" charset="0"/>
              </a:rPr>
              <a:t>Examples for multiple choice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eriod" startAt="2"/>
              <a:defRPr/>
            </a:pPr>
            <a:r>
              <a:rPr lang="en-US" sz="2400" dirty="0" smtClean="0"/>
              <a:t>The following diagram shows the interactions using 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sz="2300" dirty="0" smtClean="0"/>
              <a:t> (A) a traditional RPC.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sz="2300" dirty="0" smtClean="0"/>
              <a:t> (B) an asynchronous RPC.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sz="2300" dirty="0" smtClean="0"/>
              <a:t> (C) a deferred synchronous RPC.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sz="2300" dirty="0" smtClean="0"/>
              <a:t> (D) an one-way RPC.</a:t>
            </a:r>
          </a:p>
        </p:txBody>
      </p:sp>
      <p:sp>
        <p:nvSpPr>
          <p:cNvPr id="1843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684E1-D9D3-4526-B8C0-AF49DC717084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4713" r="24345" b="39577"/>
          <a:stretch>
            <a:fillRect/>
          </a:stretch>
        </p:blipFill>
        <p:spPr bwMode="auto">
          <a:xfrm>
            <a:off x="1331640" y="4005064"/>
            <a:ext cx="6696744" cy="208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99728" y="908720"/>
            <a:ext cx="8229600" cy="649288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Example questions</a:t>
            </a:r>
          </a:p>
        </p:txBody>
      </p:sp>
      <p:sp>
        <p:nvSpPr>
          <p:cNvPr id="323588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2191746"/>
            <a:ext cx="8305800" cy="40306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latin typeface="Arial" pitchFamily="34" charset="0"/>
              </a:rPr>
              <a:t>Examples for multiple choice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endParaRPr lang="en-US" sz="2800" b="1" dirty="0" smtClean="0">
              <a:latin typeface="Arial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3. </a:t>
            </a:r>
            <a:r>
              <a:rPr lang="en-AU" sz="2400" dirty="0">
                <a:effectLst/>
              </a:rPr>
              <a:t>A file is replicated on 9 </a:t>
            </a:r>
            <a:r>
              <a:rPr lang="en-AU" sz="2400" dirty="0" smtClean="0">
                <a:effectLst/>
              </a:rPr>
              <a:t>servers. Which of the </a:t>
            </a:r>
            <a:br>
              <a:rPr lang="en-AU" sz="2400" dirty="0" smtClean="0">
                <a:effectLst/>
              </a:rPr>
            </a:br>
            <a:r>
              <a:rPr lang="en-AU" sz="2400" dirty="0" smtClean="0">
                <a:effectLst/>
              </a:rPr>
              <a:t>    following combination of write and read quorums   </a:t>
            </a:r>
            <a:br>
              <a:rPr lang="en-AU" sz="2400" dirty="0" smtClean="0">
                <a:effectLst/>
              </a:rPr>
            </a:br>
            <a:r>
              <a:rPr lang="en-AU" sz="2400" dirty="0" smtClean="0">
                <a:effectLst/>
              </a:rPr>
              <a:t>    (in form of (N</a:t>
            </a:r>
            <a:r>
              <a:rPr lang="en-AU" sz="2400" baseline="-25000" dirty="0" smtClean="0">
                <a:effectLst/>
              </a:rPr>
              <a:t>W</a:t>
            </a:r>
            <a:r>
              <a:rPr lang="en-AU" sz="2400" dirty="0" smtClean="0">
                <a:effectLst/>
              </a:rPr>
              <a:t>, N</a:t>
            </a:r>
            <a:r>
              <a:rPr lang="en-AU" sz="2400" baseline="-25000" dirty="0" smtClean="0">
                <a:effectLst/>
              </a:rPr>
              <a:t>R</a:t>
            </a:r>
            <a:r>
              <a:rPr lang="en-AU" sz="2400" dirty="0" smtClean="0">
                <a:effectLst/>
              </a:rPr>
              <a:t>)) are permitted by the Gifford’s </a:t>
            </a:r>
            <a:br>
              <a:rPr lang="en-AU" sz="2400" dirty="0" smtClean="0">
                <a:effectLst/>
              </a:rPr>
            </a:br>
            <a:r>
              <a:rPr lang="en-AU" sz="2400" dirty="0" smtClean="0">
                <a:effectLst/>
              </a:rPr>
              <a:t>    voting algorithm (or Gifford’s </a:t>
            </a:r>
            <a:r>
              <a:rPr lang="en-AU" sz="2400" dirty="0">
                <a:effectLst/>
              </a:rPr>
              <a:t>Quorum Scheme)</a:t>
            </a:r>
            <a:r>
              <a:rPr lang="en-AU" sz="2400" dirty="0" smtClean="0">
                <a:effectLst/>
              </a:rPr>
              <a:t> ?</a:t>
            </a:r>
            <a:endParaRPr lang="en-US" sz="2400" dirty="0" smtClean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dirty="0" smtClean="0"/>
              <a:t>(A) (9, </a:t>
            </a:r>
            <a:r>
              <a:rPr lang="en-US" dirty="0"/>
              <a:t>1</a:t>
            </a:r>
            <a:r>
              <a:rPr lang="en-US" dirty="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dirty="0" smtClean="0"/>
              <a:t>(B) (4, 5)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dirty="0" smtClean="0"/>
              <a:t>(C) (8, </a:t>
            </a:r>
            <a:r>
              <a:rPr lang="en-US" dirty="0"/>
              <a:t>1</a:t>
            </a:r>
            <a:r>
              <a:rPr lang="en-US" dirty="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dirty="0" smtClean="0"/>
              <a:t>(D) All of above.</a:t>
            </a:r>
          </a:p>
        </p:txBody>
      </p:sp>
      <p:sp>
        <p:nvSpPr>
          <p:cNvPr id="2048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3FC696-F2D4-423D-8DB8-2B7169401035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09934" y="980633"/>
            <a:ext cx="8229600" cy="649288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Example questions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idx="1"/>
          </p:nvPr>
        </p:nvSpPr>
        <p:spPr>
          <a:xfrm>
            <a:off x="371834" y="1916832"/>
            <a:ext cx="8772166" cy="4167858"/>
          </a:xfrm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2400" dirty="0" smtClean="0">
                <a:effectLst/>
                <a:latin typeface="Arial Narrow" pitchFamily="34" charset="0"/>
              </a:rPr>
              <a:t>Briefly explain the characteristic properties of flat transactions.					</a:t>
            </a:r>
          </a:p>
          <a:p>
            <a:pPr marL="1409700" lvl="2" indent="-6096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FF0000"/>
              </a:solidFill>
              <a:effectLst/>
              <a:latin typeface="Arial Narrow" pitchFamily="34" charset="0"/>
            </a:endParaRPr>
          </a:p>
          <a:p>
            <a:pPr marL="1409700" lvl="2" indent="-6096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FF0000"/>
              </a:solidFill>
              <a:latin typeface="Arial Narrow" pitchFamily="34" charset="0"/>
            </a:endParaRPr>
          </a:p>
          <a:p>
            <a:pPr marL="1409700" lvl="2" indent="-6096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FF0000"/>
              </a:solidFill>
              <a:effectLst/>
              <a:latin typeface="Arial Narrow" pitchFamily="34" charset="0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2400" dirty="0" smtClean="0">
                <a:effectLst/>
                <a:latin typeface="Arial Narrow" pitchFamily="34" charset="0"/>
              </a:rPr>
              <a:t>What are the two simple points, on which the causal ordering is based?				</a:t>
            </a:r>
          </a:p>
        </p:txBody>
      </p:sp>
      <p:sp>
        <p:nvSpPr>
          <p:cNvPr id="2253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A43C09-DE41-48B2-B1D8-C243A9604E4D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80184"/>
              </p:ext>
            </p:extLst>
          </p:nvPr>
        </p:nvGraphicFramePr>
        <p:xfrm>
          <a:off x="1042988" y="1989138"/>
          <a:ext cx="712941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91451" marR="91451" marT="45736" marB="4573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2496331"/>
            <a:ext cx="7488832" cy="1600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  <a:effectLst/>
              <a:latin typeface="Arial Narrow" pitchFamily="34" charset="0"/>
            </a:endParaRPr>
          </a:p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(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rPr>
              <a:t>Space reserved for recording your answers here, </a:t>
            </a:r>
            <a:b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rPr>
            </a:b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rPr>
              <a:t>  i.e., on the Exam paper)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097594" y="4869160"/>
            <a:ext cx="7362838" cy="12618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  <a:effectLst/>
              <a:latin typeface="Arial Narrow" pitchFamily="34" charset="0"/>
            </a:endParaRPr>
          </a:p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(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rPr>
              <a:t>Space reserved for recording your answers here)</a:t>
            </a:r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>
                <a:solidFill>
                  <a:srgbClr val="FFFF00"/>
                </a:solidFill>
                <a:latin typeface="Arial" charset="0"/>
              </a:rPr>
              <a:t>Time Management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0848"/>
            <a:ext cx="8229600" cy="3527722"/>
          </a:xfrm>
        </p:spPr>
        <p:txBody>
          <a:bodyPr/>
          <a:lstStyle/>
          <a:p>
            <a:pPr eaLnBrk="1" hangingPunct="1">
              <a:defRPr/>
            </a:pPr>
            <a:r>
              <a:rPr lang="en-AU" sz="2800" dirty="0" smtClean="0">
                <a:latin typeface="Arial" charset="0"/>
              </a:rPr>
              <a:t>The best way to allocate time in an exam is based on the marks per question</a:t>
            </a:r>
          </a:p>
          <a:p>
            <a:pPr lvl="1" eaLnBrk="1" hangingPunct="1">
              <a:defRPr/>
            </a:pPr>
            <a:r>
              <a:rPr lang="en-AU" sz="2400" dirty="0" smtClean="0">
                <a:latin typeface="Arial" charset="0"/>
              </a:rPr>
              <a:t>Target :1 minute per mark for MCQ</a:t>
            </a:r>
          </a:p>
          <a:p>
            <a:pPr marL="457200" lvl="1" indent="0">
              <a:buNone/>
              <a:defRPr/>
            </a:pPr>
            <a:r>
              <a:rPr lang="en-AU" sz="2400" dirty="0" smtClean="0">
                <a:latin typeface="Arial" charset="0"/>
              </a:rPr>
              <a:t>                2 minutes </a:t>
            </a:r>
            <a:r>
              <a:rPr lang="en-AU" sz="2400" dirty="0">
                <a:latin typeface="Arial" charset="0"/>
              </a:rPr>
              <a:t>per mark for </a:t>
            </a:r>
            <a:r>
              <a:rPr lang="en-AU" sz="2400" dirty="0" smtClean="0">
                <a:latin typeface="Arial" charset="0"/>
              </a:rPr>
              <a:t>other </a:t>
            </a:r>
            <a:r>
              <a:rPr lang="en-AU" sz="2400" smtClean="0">
                <a:latin typeface="Arial" charset="0"/>
              </a:rPr>
              <a:t>type of questions</a:t>
            </a:r>
            <a:endParaRPr lang="en-AU" sz="2400" dirty="0" smtClean="0">
              <a:latin typeface="Arial" charset="0"/>
            </a:endParaRPr>
          </a:p>
          <a:p>
            <a:pPr lvl="2" eaLnBrk="1" hangingPunct="1">
              <a:defRPr/>
            </a:pPr>
            <a:r>
              <a:rPr lang="en-AU" sz="2000" dirty="0" smtClean="0">
                <a:latin typeface="Arial" charset="0"/>
              </a:rPr>
              <a:t>Allowing a 10 minute buffer given 100 marks in 180 minutes </a:t>
            </a:r>
          </a:p>
          <a:p>
            <a:pPr lvl="1" eaLnBrk="1" hangingPunct="1">
              <a:defRPr/>
            </a:pPr>
            <a:r>
              <a:rPr lang="en-AU" sz="2400" dirty="0" smtClean="0">
                <a:latin typeface="Arial" charset="0"/>
              </a:rPr>
              <a:t>Use buffer at end for revision and finishing off longer or hard questions</a:t>
            </a:r>
          </a:p>
          <a:p>
            <a:pPr lvl="1" eaLnBrk="1" hangingPunct="1">
              <a:defRPr/>
            </a:pPr>
            <a:r>
              <a:rPr lang="en-AU" sz="2400" dirty="0" smtClean="0">
                <a:latin typeface="Arial" charset="0"/>
              </a:rPr>
              <a:t>If you finish a section before the time is up, add this time to your buffer, not to the next section/question</a:t>
            </a:r>
          </a:p>
        </p:txBody>
      </p:sp>
      <p:sp>
        <p:nvSpPr>
          <p:cNvPr id="235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455F0-F6C5-49B6-A7F2-0119C41CD16C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4000" dirty="0" smtClean="0">
                <a:solidFill>
                  <a:srgbClr val="FFFF00"/>
                </a:solidFill>
                <a:latin typeface="Arial" charset="0"/>
              </a:rPr>
              <a:t>Answering Multiple Choice Q’s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8435975" cy="3701008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>
                <a:latin typeface="Arial" charset="0"/>
              </a:rPr>
              <a:t>Read the question carefully</a:t>
            </a:r>
          </a:p>
          <a:p>
            <a:pPr lvl="1" eaLnBrk="1" hangingPunct="1">
              <a:defRPr/>
            </a:pPr>
            <a:r>
              <a:rPr lang="en-AU" sz="2400" dirty="0" smtClean="0">
                <a:latin typeface="Arial" charset="0"/>
              </a:rPr>
              <a:t>look out for words that change the meaning of the question, like </a:t>
            </a:r>
            <a:r>
              <a:rPr lang="en-AU" sz="2400" i="1" dirty="0" smtClean="0">
                <a:solidFill>
                  <a:srgbClr val="0000FF"/>
                </a:solidFill>
                <a:latin typeface="Arial" charset="0"/>
              </a:rPr>
              <a:t>not</a:t>
            </a:r>
            <a:r>
              <a:rPr lang="en-AU" sz="2400" i="1" dirty="0" smtClean="0">
                <a:latin typeface="Arial" charset="0"/>
              </a:rPr>
              <a:t>, </a:t>
            </a:r>
            <a:r>
              <a:rPr lang="en-AU" sz="2400" dirty="0" smtClean="0">
                <a:latin typeface="Arial" charset="0"/>
              </a:rPr>
              <a:t>and underline them</a:t>
            </a:r>
          </a:p>
          <a:p>
            <a:pPr eaLnBrk="1" hangingPunct="1">
              <a:defRPr/>
            </a:pPr>
            <a:r>
              <a:rPr lang="en-AU" dirty="0" smtClean="0">
                <a:latin typeface="Arial" charset="0"/>
              </a:rPr>
              <a:t>If you don’t know, guess</a:t>
            </a:r>
          </a:p>
          <a:p>
            <a:pPr lvl="1" eaLnBrk="1" hangingPunct="1">
              <a:defRPr/>
            </a:pPr>
            <a:r>
              <a:rPr lang="en-AU" dirty="0" smtClean="0">
                <a:latin typeface="Arial" charset="0"/>
              </a:rPr>
              <a:t>If you have to guess, be clever about it</a:t>
            </a:r>
          </a:p>
          <a:p>
            <a:pPr lvl="2" eaLnBrk="1" hangingPunct="1">
              <a:defRPr/>
            </a:pPr>
            <a:r>
              <a:rPr lang="en-AU" sz="2200" dirty="0" smtClean="0">
                <a:latin typeface="Arial" charset="0"/>
              </a:rPr>
              <a:t>Eliminate obviously wrong answers</a:t>
            </a:r>
          </a:p>
          <a:p>
            <a:pPr lvl="2" eaLnBrk="1" hangingPunct="1">
              <a:defRPr/>
            </a:pPr>
            <a:r>
              <a:rPr lang="en-AU" sz="2200" dirty="0" smtClean="0">
                <a:latin typeface="Arial" charset="0"/>
              </a:rPr>
              <a:t>Watch out for distracters – answers that try to distract you from the correct answer</a:t>
            </a:r>
          </a:p>
        </p:txBody>
      </p:sp>
      <p:sp>
        <p:nvSpPr>
          <p:cNvPr id="2457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D30833-1E08-4B14-8901-6C229BE91970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830412"/>
            <a:ext cx="8229600" cy="1011237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>
                <a:solidFill>
                  <a:srgbClr val="FFFF00"/>
                </a:solidFill>
                <a:latin typeface="Arial" charset="0"/>
              </a:rPr>
              <a:t>Exam Tips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634206" y="1844824"/>
            <a:ext cx="8330282" cy="440357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AU" sz="2400" b="1" dirty="0" smtClean="0">
                <a:latin typeface="Arial" charset="0"/>
              </a:rPr>
              <a:t>Before Exam</a:t>
            </a:r>
            <a:r>
              <a:rPr lang="en-AU" sz="2400" dirty="0" smtClean="0">
                <a:latin typeface="Arial" charset="0"/>
              </a:rPr>
              <a:t> </a:t>
            </a:r>
          </a:p>
          <a:p>
            <a:pPr marL="990600" lvl="1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  <a:defRPr/>
            </a:pPr>
            <a:r>
              <a:rPr lang="en-AU" sz="2200" dirty="0">
                <a:latin typeface="Arial" charset="0"/>
              </a:rPr>
              <a:t>R</a:t>
            </a:r>
            <a:r>
              <a:rPr lang="en-AU" sz="2200" dirty="0" smtClean="0">
                <a:latin typeface="Arial" charset="0"/>
              </a:rPr>
              <a:t>eview all lecture slides; complete required readings</a:t>
            </a:r>
          </a:p>
          <a:p>
            <a:pPr marL="1371600" lvl="2" indent="-4572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AU" sz="2000" dirty="0" smtClean="0">
                <a:solidFill>
                  <a:schemeClr val="hlink"/>
                </a:solidFill>
                <a:latin typeface="Arial" charset="0"/>
              </a:rPr>
              <a:t>  </a:t>
            </a:r>
            <a:r>
              <a:rPr lang="en-AU" sz="2000" dirty="0" smtClean="0">
                <a:solidFill>
                  <a:srgbClr val="0000FF"/>
                </a:solidFill>
                <a:latin typeface="Arial" charset="0"/>
              </a:rPr>
              <a:t>-- Lecture slides are not enough </a:t>
            </a:r>
          </a:p>
          <a:p>
            <a:pPr marL="1828800" lvl="3" indent="-4572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AU" dirty="0" smtClean="0">
                <a:solidFill>
                  <a:srgbClr val="0000FF"/>
                </a:solidFill>
                <a:latin typeface="Arial" charset="0"/>
              </a:rPr>
              <a:t>* Only ~ 20 marks come directly from the lecture slides</a:t>
            </a:r>
          </a:p>
          <a:p>
            <a:pPr marL="990600" lvl="1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  <a:defRPr/>
            </a:pPr>
            <a:r>
              <a:rPr lang="en-AU" sz="2200" dirty="0" smtClean="0">
                <a:latin typeface="Arial" charset="0"/>
              </a:rPr>
              <a:t>Read texts and review all notes; Re-attempt weekly review questions</a:t>
            </a:r>
          </a:p>
          <a:p>
            <a:pPr marL="990600" lvl="1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AU" sz="2000" dirty="0" smtClean="0">
                <a:solidFill>
                  <a:schemeClr val="hlink"/>
                </a:solidFill>
                <a:latin typeface="Arial" charset="0"/>
              </a:rPr>
              <a:t>	 </a:t>
            </a:r>
            <a:r>
              <a:rPr lang="en-AU" sz="2000" dirty="0" smtClean="0">
                <a:solidFill>
                  <a:srgbClr val="0000FF"/>
                </a:solidFill>
                <a:latin typeface="Arial" charset="0"/>
              </a:rPr>
              <a:t>-- Covers majority of MCQs</a:t>
            </a:r>
          </a:p>
          <a:p>
            <a:pPr marL="990600" lvl="1" indent="-533400" eaLnBrk="1" hangingPunct="1">
              <a:lnSpc>
                <a:spcPct val="80000"/>
              </a:lnSpc>
              <a:buSzTx/>
              <a:buFont typeface="+mj-lt"/>
              <a:buAutoNum type="arabicPeriod" startAt="3"/>
              <a:defRPr/>
            </a:pPr>
            <a:r>
              <a:rPr lang="en-AU" sz="2200" dirty="0" smtClean="0">
                <a:latin typeface="Arial" charset="0"/>
              </a:rPr>
              <a:t>Re-attempt A1 workshop questions</a:t>
            </a:r>
          </a:p>
          <a:p>
            <a:pPr marL="990600" lvl="1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AU" sz="2000" dirty="0" smtClean="0">
                <a:solidFill>
                  <a:schemeClr val="hlink"/>
                </a:solidFill>
                <a:latin typeface="Arial" charset="0"/>
              </a:rPr>
              <a:t> 	</a:t>
            </a:r>
            <a:r>
              <a:rPr lang="en-AU" sz="2000" dirty="0" smtClean="0">
                <a:solidFill>
                  <a:srgbClr val="0000FF"/>
                </a:solidFill>
                <a:latin typeface="Arial" charset="0"/>
              </a:rPr>
              <a:t>-- 15+ marks from here</a:t>
            </a:r>
          </a:p>
          <a:p>
            <a:pPr marL="990600" lvl="1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  <a:defRPr/>
            </a:pPr>
            <a:endParaRPr lang="en-AU" sz="900" dirty="0" smtClean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SzTx/>
              <a:buFont typeface="Wingdings" panose="05000000000000000000" pitchFamily="2" charset="2"/>
              <a:buChar char="Ø"/>
              <a:defRPr/>
            </a:pPr>
            <a:r>
              <a:rPr lang="en-AU" sz="2400" b="1" dirty="0" smtClean="0">
                <a:latin typeface="Arial" charset="0"/>
              </a:rPr>
              <a:t>During Exam</a:t>
            </a:r>
            <a:r>
              <a:rPr lang="en-AU" sz="2400" dirty="0" smtClean="0">
                <a:latin typeface="Arial" charset="0"/>
              </a:rPr>
              <a:t> </a:t>
            </a:r>
          </a:p>
          <a:p>
            <a:pPr marL="990600" lvl="1" indent="-533400" eaLnBrk="1" hangingPunct="1">
              <a:lnSpc>
                <a:spcPct val="80000"/>
              </a:lnSpc>
              <a:buSzTx/>
              <a:defRPr/>
            </a:pPr>
            <a:r>
              <a:rPr lang="en-AU" sz="2200" dirty="0" smtClean="0">
                <a:latin typeface="Arial" charset="0"/>
              </a:rPr>
              <a:t>Don’t panic  (tight? – only makes things worse)</a:t>
            </a:r>
          </a:p>
          <a:p>
            <a:pPr marL="990600" lvl="1" indent="-533400" eaLnBrk="1" hangingPunct="1">
              <a:lnSpc>
                <a:spcPct val="80000"/>
              </a:lnSpc>
              <a:buSzTx/>
              <a:defRPr/>
            </a:pPr>
            <a:r>
              <a:rPr lang="en-AU" sz="2200" dirty="0" smtClean="0">
                <a:latin typeface="Arial" charset="0"/>
              </a:rPr>
              <a:t>Don’t expect perfect solution/s in the first go</a:t>
            </a:r>
          </a:p>
          <a:p>
            <a:pPr marL="990600" lvl="1" indent="-533400" eaLnBrk="1" hangingPunct="1">
              <a:lnSpc>
                <a:spcPct val="80000"/>
              </a:lnSpc>
              <a:buSzTx/>
              <a:defRPr/>
            </a:pPr>
            <a:r>
              <a:rPr lang="en-US" sz="2200" dirty="0" smtClean="0">
                <a:latin typeface="Arial" charset="0"/>
              </a:rPr>
              <a:t>Timing, timing, and timing!!!</a:t>
            </a:r>
            <a:endParaRPr lang="en-AU" sz="2200" dirty="0" smtClean="0">
              <a:latin typeface="Arial" charset="0"/>
            </a:endParaRP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14F92A-5F65-4E6B-9FB7-91D823FDA736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830604"/>
            <a:ext cx="8642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Review Checklist</a:t>
            </a:r>
            <a:endParaRPr lang="en-AU" dirty="0" smtClean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551656" y="1912033"/>
            <a:ext cx="8040688" cy="417693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latin typeface="Arial" charset="0"/>
              </a:rPr>
              <a:t>Did you</a:t>
            </a:r>
            <a:r>
              <a:rPr lang="en-US" sz="2800" dirty="0" smtClean="0">
                <a:latin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</a:rPr>
              <a:t>Pass both assignments?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</a:rPr>
              <a:t>Go through lecture slides &amp; required readings?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</a:rPr>
              <a:t>Attempt weekly workshop/review questions?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b="1" dirty="0" smtClean="0">
                <a:solidFill>
                  <a:schemeClr val="hlink"/>
                </a:solidFill>
                <a:latin typeface="Arial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If your answer is “no” to any of the above questions, ACTION now!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</a:rPr>
              <a:t>Know the exam format?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latin typeface="Arial" charset="0"/>
              </a:rPr>
              <a:t>Are you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</a:rPr>
              <a:t>Clear with the basic concepts listing in the weekly reviews?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29A3F0-38DB-4AB1-8FF5-A4417FF9F78D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>
                <a:solidFill>
                  <a:srgbClr val="FFFF00"/>
                </a:solidFill>
                <a:latin typeface="Arial" charset="0"/>
              </a:rPr>
              <a:t>Be Prepared!!!!!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0363"/>
            <a:ext cx="8229600" cy="3936909"/>
          </a:xfrm>
        </p:spPr>
        <p:txBody>
          <a:bodyPr/>
          <a:lstStyle/>
          <a:p>
            <a:pPr marL="342900" lvl="1" indent="-342900" eaLnBrk="1" hangingPunct="1">
              <a:defRPr/>
            </a:pPr>
            <a:r>
              <a:rPr lang="en-US" sz="3600" dirty="0" smtClean="0">
                <a:solidFill>
                  <a:srgbClr val="0000FF"/>
                </a:solidFill>
                <a:latin typeface="Arial" charset="0"/>
              </a:rPr>
              <a:t>If you cover the materials, the exam should contain </a:t>
            </a:r>
            <a:br>
              <a:rPr lang="en-US" sz="3600" dirty="0" smtClean="0">
                <a:solidFill>
                  <a:srgbClr val="0000FF"/>
                </a:solidFill>
                <a:latin typeface="Arial" charset="0"/>
              </a:rPr>
            </a:br>
            <a:r>
              <a:rPr lang="en-US" sz="3600" dirty="0" smtClean="0">
                <a:solidFill>
                  <a:srgbClr val="0000FF"/>
                </a:solidFill>
                <a:latin typeface="Arial" charset="0"/>
              </a:rPr>
              <a:t>NO SURPRISE.</a:t>
            </a:r>
          </a:p>
          <a:p>
            <a:pPr eaLnBrk="1" hangingPunct="1">
              <a:defRPr/>
            </a:pPr>
            <a:r>
              <a:rPr lang="en-US" sz="3600" dirty="0" smtClean="0">
                <a:latin typeface="Arial" charset="0"/>
              </a:rPr>
              <a:t>Wish you well with </a:t>
            </a:r>
            <a:r>
              <a:rPr lang="en-US" sz="3600" dirty="0">
                <a:latin typeface="Arial" charset="0"/>
              </a:rPr>
              <a:t/>
            </a:r>
            <a:br>
              <a:rPr lang="en-US" sz="3600" dirty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your EXAM!</a:t>
            </a:r>
          </a:p>
          <a:p>
            <a:pPr eaLnBrk="1" hangingPunct="1">
              <a:defRPr/>
            </a:pPr>
            <a:r>
              <a:rPr lang="en-US" sz="4000" dirty="0" smtClean="0">
                <a:latin typeface="Arial" charset="0"/>
              </a:rPr>
              <a:t>GOOD LUCK!</a:t>
            </a:r>
            <a:endParaRPr lang="en-AU" sz="4000" dirty="0" smtClean="0">
              <a:latin typeface="Arial" charset="0"/>
            </a:endParaRPr>
          </a:p>
        </p:txBody>
      </p:sp>
      <p:sp>
        <p:nvSpPr>
          <p:cNvPr id="2765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921628-DDD9-48CF-83AA-603AE8940224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652120" y="3140968"/>
            <a:ext cx="2160240" cy="223224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3568" y="865206"/>
            <a:ext cx="7772400" cy="723900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Major Points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2816"/>
            <a:ext cx="8675687" cy="517048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Module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s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1-2: Distributed Systems in General </a:t>
            </a:r>
          </a:p>
          <a:p>
            <a:pPr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Benefits provided by </a:t>
            </a:r>
            <a:r>
              <a:rPr lang="en-AU" altLang="en-US" sz="2400" dirty="0" smtClean="0">
                <a:effectLst/>
                <a:latin typeface="Arial Narrow" panose="020B0606020202030204" pitchFamily="34" charset="0"/>
              </a:rPr>
              <a:t>distributed systems</a:t>
            </a:r>
            <a:endParaRPr lang="en-US" altLang="en-US" sz="2400" dirty="0" smtClean="0">
              <a:effectLst/>
              <a:latin typeface="Arial Narrow" panose="020B060602020203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Challenges in </a:t>
            </a:r>
            <a:r>
              <a:rPr lang="en-AU" altLang="en-US" sz="2400" dirty="0" smtClean="0">
                <a:effectLst/>
                <a:latin typeface="Arial Narrow" panose="020B0606020202030204" pitchFamily="34" charset="0"/>
              </a:rPr>
              <a:t>distributed system design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AU" altLang="en-US" sz="2400" dirty="0" smtClean="0">
                <a:effectLst/>
                <a:latin typeface="Arial Narrow" panose="020B0606020202030204" pitchFamily="34" charset="0"/>
              </a:rPr>
              <a:t>Application layering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AU" altLang="en-US" sz="2400" dirty="0" smtClean="0">
                <a:effectLst/>
                <a:latin typeface="Arial Narrow" panose="020B0606020202030204" pitchFamily="34" charset="0"/>
              </a:rPr>
              <a:t>Client-server architecture &amp; interaction procedure</a:t>
            </a:r>
            <a:endParaRPr lang="en-US" altLang="en-US" sz="2400" b="1" dirty="0" smtClean="0">
              <a:solidFill>
                <a:srgbClr val="FFFF00"/>
              </a:solidFill>
              <a:effectLst/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Modules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3-4: Communications 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The layered (ISO) OSI Protocols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Specific aspect of each of the seven layers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General structures of RPC and RMI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Procedures of RPC and RMI </a:t>
            </a:r>
          </a:p>
          <a:p>
            <a:pPr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Variations of RPCs &amp; RMIs</a:t>
            </a:r>
          </a:p>
        </p:txBody>
      </p:sp>
      <p:sp>
        <p:nvSpPr>
          <p:cNvPr id="717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D9EDBD-B86B-4839-AAFB-9C7AA886E817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13372" y="908720"/>
            <a:ext cx="7772400" cy="723900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Major Points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376029" y="1838302"/>
            <a:ext cx="8447087" cy="444452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Module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5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Processes and Naming</a:t>
            </a:r>
            <a:endParaRPr lang="en-US" altLang="en-US" sz="2800" b="1" dirty="0" smtClean="0">
              <a:solidFill>
                <a:srgbClr val="0000FF"/>
              </a:solidFill>
              <a:effectLst/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Processes &amp; threads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Server classification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Relations between entity, name, address, and identifier</a:t>
            </a:r>
            <a:endParaRPr lang="en-US" altLang="en-US" sz="2400" b="1" dirty="0" smtClean="0">
              <a:effectLst/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00FF"/>
                </a:solidFill>
                <a:latin typeface="Arial Narrow" panose="020B0606020202030204" pitchFamily="34" charset="0"/>
              </a:rPr>
              <a:t>Module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6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Synchronization</a:t>
            </a:r>
            <a:endParaRPr lang="en-US" altLang="en-US" sz="2800" b="1" dirty="0" smtClean="0">
              <a:solidFill>
                <a:srgbClr val="0000FF"/>
              </a:solidFill>
              <a:effectLst/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Happened-before relation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Logical time and time stamps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Classification and features of distributed transactions</a:t>
            </a:r>
            <a:endParaRPr lang="en-US" altLang="en-US" sz="2400" b="1" dirty="0" smtClean="0">
              <a:effectLst/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00FF"/>
                </a:solidFill>
                <a:latin typeface="Arial Narrow" panose="020B0606020202030204" pitchFamily="34" charset="0"/>
              </a:rPr>
              <a:t>Module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7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Consistency</a:t>
            </a:r>
            <a:endParaRPr lang="en-US" altLang="en-US" sz="2800" dirty="0" smtClean="0">
              <a:solidFill>
                <a:srgbClr val="0000FF"/>
              </a:solidFill>
              <a:effectLst/>
              <a:latin typeface="Arial Narrow" panose="020B0606020202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Consistency models – </a:t>
            </a: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With/Without synchronization operations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Strict consistency; Sequential consistency; Causal consistency; FIFO consistency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Weak consistency; Release consistency; Entry consistency</a:t>
            </a:r>
            <a:r>
              <a:rPr lang="en-US" altLang="en-US" sz="1800" dirty="0" smtClean="0">
                <a:effectLst/>
              </a:rPr>
              <a:t> </a:t>
            </a:r>
            <a:endParaRPr lang="en-US" altLang="en-US" sz="1800" dirty="0" smtClean="0">
              <a:solidFill>
                <a:srgbClr val="FFC000"/>
              </a:solidFill>
              <a:effectLst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rgbClr val="FFFF00"/>
              </a:solidFill>
              <a:effectLst/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92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F0DEB4-CF2B-4F64-B053-9D61007DE6ED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3568" y="964495"/>
            <a:ext cx="7772400" cy="723900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Major Points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1060055" y="1878119"/>
            <a:ext cx="6752306" cy="465998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00FF"/>
                </a:solidFill>
                <a:latin typeface="Arial Narrow" panose="020B0606020202030204" pitchFamily="34" charset="0"/>
              </a:rPr>
              <a:t>Module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Replication</a:t>
            </a:r>
            <a:endParaRPr lang="en-US" altLang="en-US" sz="2800" b="1" dirty="0" smtClean="0">
              <a:solidFill>
                <a:srgbClr val="0000FF"/>
              </a:solidFill>
              <a:effectLst/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Replication protocols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Quorum schemes</a:t>
            </a:r>
            <a:r>
              <a:rPr lang="en-US" altLang="en-US" sz="2000" dirty="0" smtClean="0">
                <a:effectLst/>
              </a:rPr>
              <a:t> </a:t>
            </a:r>
            <a:endParaRPr lang="en-US" altLang="en-US" sz="2000" b="1" dirty="0" smtClean="0">
              <a:solidFill>
                <a:srgbClr val="FFFF00"/>
              </a:solidFill>
              <a:effectLst/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00FF"/>
                </a:solidFill>
                <a:latin typeface="Arial Narrow" panose="020B0606020202030204" pitchFamily="34" charset="0"/>
              </a:rPr>
              <a:t>Module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9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Fault Tolerance</a:t>
            </a:r>
            <a:endParaRPr lang="en-US" altLang="en-US" sz="2800" b="1" dirty="0" smtClean="0">
              <a:solidFill>
                <a:srgbClr val="0000FF"/>
              </a:solidFill>
              <a:effectLst/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AU" altLang="en-US" sz="2000" dirty="0" smtClean="0">
                <a:effectLst/>
                <a:latin typeface="Arial Narrow" panose="020B0606020202030204" pitchFamily="34" charset="0"/>
              </a:rPr>
              <a:t>Dependability of distributed systems</a:t>
            </a:r>
            <a:endParaRPr lang="en-US" altLang="en-US" sz="2000" dirty="0" smtClean="0">
              <a:effectLst/>
              <a:latin typeface="Arial Narrow" panose="020B0606020202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AU" altLang="en-US" sz="2000" dirty="0" smtClean="0">
                <a:effectLst/>
                <a:latin typeface="Arial Narrow" panose="020B0606020202030204" pitchFamily="34" charset="0"/>
              </a:rPr>
              <a:t>Classification of redundancy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Replicas needed to achieve fault tolerance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Reliable multicasts</a:t>
            </a:r>
            <a:endParaRPr lang="en-US" altLang="en-US" sz="2000" b="1" dirty="0" smtClean="0">
              <a:solidFill>
                <a:srgbClr val="FFFF00"/>
              </a:solidFill>
              <a:effectLst/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00FF"/>
                </a:solidFill>
                <a:latin typeface="Arial Narrow" panose="020B0606020202030204" pitchFamily="34" charset="0"/>
              </a:rPr>
              <a:t>Module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10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Security</a:t>
            </a:r>
            <a:endParaRPr lang="en-US" altLang="en-US" sz="2800" b="1" dirty="0" smtClean="0">
              <a:solidFill>
                <a:srgbClr val="0000FF"/>
              </a:solidFill>
              <a:effectLst/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Features of cryptosystems</a:t>
            </a:r>
            <a:endParaRPr lang="en-AU" altLang="en-US" sz="2000" dirty="0" smtClean="0">
              <a:effectLst/>
              <a:latin typeface="Arial Narrow" panose="020B0606020202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Authentication process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AU" altLang="en-US" sz="2000" dirty="0" smtClean="0">
                <a:effectLst/>
                <a:latin typeface="Arial Narrow" panose="020B0606020202030204" pitchFamily="34" charset="0"/>
              </a:rPr>
              <a:t>Variations in authorisation</a:t>
            </a:r>
            <a:endParaRPr lang="en-US" altLang="en-US" sz="2000" b="1" dirty="0" smtClean="0">
              <a:solidFill>
                <a:srgbClr val="FFFF00"/>
              </a:solidFill>
              <a:effectLst/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00FF"/>
                </a:solidFill>
                <a:latin typeface="Arial Narrow" panose="020B0606020202030204" pitchFamily="34" charset="0"/>
              </a:rPr>
              <a:t>Module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11</a:t>
            </a:r>
            <a:r>
              <a:rPr lang="en-US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: </a:t>
            </a:r>
            <a:r>
              <a:rPr lang="en-AU" altLang="en-US" sz="28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Middleware</a:t>
            </a:r>
          </a:p>
          <a:p>
            <a:pPr marL="742950" lvl="2" indent="-3429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AU" altLang="en-US" sz="2000" dirty="0" smtClean="0">
                <a:effectLst/>
                <a:latin typeface="Arial Narrow" panose="020B0606020202030204" pitchFamily="34" charset="0"/>
              </a:rPr>
              <a:t>CORBA and DCOM</a:t>
            </a:r>
          </a:p>
          <a:p>
            <a:pPr marL="742950" lvl="2" indent="-3429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AU" altLang="en-US" sz="2000" dirty="0" smtClean="0">
                <a:effectLst/>
                <a:latin typeface="Arial Narrow" panose="020B0606020202030204" pitchFamily="34" charset="0"/>
              </a:rPr>
              <a:t>Middleware services</a:t>
            </a:r>
            <a:endParaRPr lang="en-US" altLang="en-US" sz="2000" dirty="0" smtClean="0">
              <a:effectLst/>
              <a:latin typeface="Arial Narrow" panose="020B0606020202030204" pitchFamily="34" charset="0"/>
            </a:endParaRPr>
          </a:p>
        </p:txBody>
      </p:sp>
      <p:sp>
        <p:nvSpPr>
          <p:cNvPr id="1024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57B0FB-C23E-4263-8142-D63297FA64B2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3568" y="951323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Exam Structure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878360"/>
            <a:ext cx="8460940" cy="4608165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AU" sz="2800" dirty="0" smtClean="0"/>
              <a:t>Time</a:t>
            </a:r>
            <a:endParaRPr lang="en-US" sz="2800" dirty="0" smtClean="0"/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3 hours (</a:t>
            </a:r>
            <a:r>
              <a:rPr lang="en-US" sz="2400" i="1" dirty="0" smtClean="0"/>
              <a:t>No extra reading time</a:t>
            </a:r>
            <a:r>
              <a:rPr lang="en-US" sz="2400" dirty="0" smtClean="0"/>
              <a:t>)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800" dirty="0" smtClean="0"/>
          </a:p>
          <a:p>
            <a:pPr marL="609600" indent="-609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AU" sz="2800" dirty="0" smtClean="0"/>
              <a:t>Special Instructions</a:t>
            </a:r>
            <a:endParaRPr lang="en-US" sz="2800" dirty="0" smtClean="0"/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Closed book exam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(Non-Programmable) calculator permitted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17 pages in total – space reserved for answers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Your answers: </a:t>
            </a:r>
          </a:p>
          <a:p>
            <a:pPr marL="1390650" lvl="2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MCQs on the </a:t>
            </a:r>
            <a:r>
              <a:rPr lang="en-AU" sz="2000" i="1" dirty="0" smtClean="0"/>
              <a:t>computer answer sheet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FF"/>
                </a:solidFill>
              </a:rPr>
              <a:t>provided; and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</a:p>
          <a:p>
            <a:pPr marL="1390650" lvl="2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All other questions on the </a:t>
            </a:r>
            <a:r>
              <a:rPr lang="en-US" sz="2000" dirty="0" smtClean="0"/>
              <a:t>Exam paper</a:t>
            </a:r>
            <a:endParaRPr lang="en-US" sz="2800" dirty="0">
              <a:latin typeface="Arial Narrow" pitchFamily="34" charset="0"/>
            </a:endParaRPr>
          </a:p>
          <a:p>
            <a:pPr marL="590550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rgbClr val="FF5050"/>
                </a:solidFill>
                <a:latin typeface="Arial Narrow" pitchFamily="34" charset="0"/>
              </a:rPr>
              <a:t>Note: </a:t>
            </a:r>
            <a:r>
              <a:rPr lang="en-US" sz="2000" dirty="0" smtClean="0">
                <a:solidFill>
                  <a:srgbClr val="FF5050"/>
                </a:solidFill>
                <a:latin typeface="Arial Narrow" pitchFamily="34" charset="0"/>
              </a:rPr>
              <a:t>Anything written on </a:t>
            </a:r>
            <a:r>
              <a:rPr lang="en-US" sz="2000" i="1" dirty="0" smtClean="0">
                <a:solidFill>
                  <a:srgbClr val="FF5050"/>
                </a:solidFill>
                <a:latin typeface="Arial Narrow" pitchFamily="34" charset="0"/>
              </a:rPr>
              <a:t>answer booklets </a:t>
            </a:r>
            <a:r>
              <a:rPr lang="en-US" sz="2000" dirty="0" smtClean="0">
                <a:solidFill>
                  <a:srgbClr val="FF5050"/>
                </a:solidFill>
                <a:latin typeface="Arial Narrow" pitchFamily="34" charset="0"/>
              </a:rPr>
              <a:t>will not be marked/counted  </a:t>
            </a:r>
            <a:br>
              <a:rPr lang="en-US" sz="2000" dirty="0" smtClean="0">
                <a:solidFill>
                  <a:srgbClr val="FF5050"/>
                </a:solidFill>
                <a:latin typeface="Arial Narrow" pitchFamily="34" charset="0"/>
              </a:rPr>
            </a:br>
            <a:r>
              <a:rPr lang="en-US" sz="2000" dirty="0" smtClean="0">
                <a:solidFill>
                  <a:srgbClr val="FF5050"/>
                </a:solidFill>
                <a:latin typeface="Arial Narrow" pitchFamily="34" charset="0"/>
              </a:rPr>
              <a:t> </a:t>
            </a:r>
            <a:r>
              <a:rPr lang="en-US" sz="2000" dirty="0">
                <a:solidFill>
                  <a:srgbClr val="FF5050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FF5050"/>
                </a:solidFill>
                <a:latin typeface="Arial Narrow" pitchFamily="34" charset="0"/>
              </a:rPr>
              <a:t>           unless you RUN OUT of reserved space for individual questions </a:t>
            </a:r>
            <a:br>
              <a:rPr lang="en-US" sz="2000" dirty="0" smtClean="0">
                <a:solidFill>
                  <a:srgbClr val="FF5050"/>
                </a:solidFill>
                <a:latin typeface="Arial Narrow" pitchFamily="34" charset="0"/>
              </a:rPr>
            </a:br>
            <a:r>
              <a:rPr lang="en-US" sz="2000" dirty="0" smtClean="0">
                <a:solidFill>
                  <a:srgbClr val="FF5050"/>
                </a:solidFill>
                <a:latin typeface="Arial Narrow" pitchFamily="34" charset="0"/>
              </a:rPr>
              <a:t>             on the Exam paper</a:t>
            </a:r>
          </a:p>
        </p:txBody>
      </p:sp>
      <p:sp>
        <p:nvSpPr>
          <p:cNvPr id="112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AA615F-AD29-48BC-8202-8EEC1EDB3B49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576" y="980728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Exam Structure </a:t>
            </a:r>
            <a:r>
              <a:rPr lang="en-AU" altLang="en-US" sz="3200" b="0" i="1" dirty="0" err="1" smtClean="0">
                <a:solidFill>
                  <a:srgbClr val="FFFF00"/>
                </a:solidFill>
                <a:effectLst/>
              </a:rPr>
              <a:t>cont</a:t>
            </a:r>
            <a:r>
              <a:rPr lang="en-AU" altLang="en-US" sz="3200" b="0" i="1" dirty="0" smtClean="0">
                <a:solidFill>
                  <a:srgbClr val="FFFF00"/>
                </a:solidFill>
                <a:effectLst/>
              </a:rPr>
              <a:t>…</a:t>
            </a:r>
            <a:endParaRPr lang="en-AU" altLang="en-US" sz="3200" b="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655833" y="2060848"/>
            <a:ext cx="7643812" cy="3727301"/>
          </a:xfrm>
        </p:spPr>
        <p:txBody>
          <a:bodyPr/>
          <a:lstStyle/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1050" b="1" dirty="0" smtClean="0">
              <a:solidFill>
                <a:srgbClr val="FFFFFF"/>
              </a:solidFill>
              <a:latin typeface="Arial Narrow" pitchFamily="34" charset="0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Arial Narrow" pitchFamily="34" charset="0"/>
              </a:rPr>
              <a:t>Section A (attempt all questions)</a:t>
            </a:r>
          </a:p>
          <a:p>
            <a:pPr marL="609600" indent="-609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sz="700" b="1" dirty="0" smtClean="0">
              <a:solidFill>
                <a:srgbClr val="FF3300"/>
              </a:solidFill>
              <a:latin typeface="Arial Narrow" pitchFamily="34" charset="0"/>
            </a:endParaRP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Arial Narrow" pitchFamily="34" charset="0"/>
              </a:rPr>
              <a:t>Q1 (30 marks): 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</a:rPr>
              <a:t>30 multiple choice questions, 1 mark each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900" b="1" dirty="0" smtClean="0">
              <a:latin typeface="Arial" pitchFamily="34" charset="0"/>
            </a:endParaRP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2000" b="1" dirty="0" smtClean="0">
                <a:latin typeface="Arial" pitchFamily="34" charset="0"/>
              </a:rPr>
              <a:t>Questions drawn from </a:t>
            </a:r>
          </a:p>
          <a:p>
            <a:pPr marL="1390650" lvl="2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b="1" dirty="0" smtClean="0">
                <a:latin typeface="Arial" pitchFamily="34" charset="0"/>
              </a:rPr>
              <a:t>lecture slides, </a:t>
            </a:r>
          </a:p>
          <a:p>
            <a:pPr marL="1390650" lvl="2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b="1" dirty="0">
                <a:latin typeface="Arial" pitchFamily="34" charset="0"/>
              </a:rPr>
              <a:t>w</a:t>
            </a:r>
            <a:r>
              <a:rPr lang="en-GB" sz="1800" b="1" dirty="0" smtClean="0">
                <a:latin typeface="Arial" pitchFamily="34" charset="0"/>
              </a:rPr>
              <a:t>eekly Workshop &amp; Review questions,</a:t>
            </a:r>
            <a:endParaRPr lang="en-GB" sz="1800" b="1" dirty="0">
              <a:latin typeface="Arial" pitchFamily="34" charset="0"/>
            </a:endParaRPr>
          </a:p>
          <a:p>
            <a:pPr marL="1390650" lvl="2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b="1" dirty="0" smtClean="0">
                <a:latin typeface="Arial" pitchFamily="34" charset="0"/>
              </a:rPr>
              <a:t>weekly readings </a:t>
            </a:r>
          </a:p>
          <a:p>
            <a:pPr marL="1390650" lvl="2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900" b="1" dirty="0" smtClean="0">
              <a:latin typeface="Arial" pitchFamily="34" charset="0"/>
            </a:endParaRPr>
          </a:p>
          <a:p>
            <a:pPr marL="990600" lvl="2" indent="-533400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sz="1800" b="1" dirty="0" smtClean="0">
                <a:latin typeface="Arial" pitchFamily="34" charset="0"/>
              </a:rPr>
              <a:t>Choose only ONE from A, B, C, and D given, and mark the related circle on the </a:t>
            </a:r>
            <a:r>
              <a:rPr lang="en-US" sz="1800" i="1" u="sng" dirty="0" smtClean="0">
                <a:latin typeface="Arial" pitchFamily="34" charset="0"/>
              </a:rPr>
              <a:t>Computer Answer Sheet</a:t>
            </a:r>
            <a:r>
              <a:rPr lang="en-US" sz="1800" b="1" dirty="0" smtClean="0">
                <a:latin typeface="Arial" pitchFamily="34" charset="0"/>
              </a:rPr>
              <a:t> provided</a:t>
            </a:r>
          </a:p>
          <a:p>
            <a:pPr marL="59055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>
              <a:latin typeface="Arial Narrow" pitchFamily="34" charset="0"/>
            </a:endParaRPr>
          </a:p>
        </p:txBody>
      </p:sp>
      <p:sp>
        <p:nvSpPr>
          <p:cNvPr id="1229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98C717-46BC-4970-9C6B-592437E92E8E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3568" y="931809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Exam Structure </a:t>
            </a:r>
            <a:r>
              <a:rPr lang="en-AU" altLang="en-US" sz="3200" b="0" i="1" dirty="0" err="1" smtClean="0">
                <a:solidFill>
                  <a:srgbClr val="FFFF00"/>
                </a:solidFill>
                <a:effectLst/>
              </a:rPr>
              <a:t>cont</a:t>
            </a:r>
            <a:r>
              <a:rPr lang="en-AU" altLang="en-US" sz="3200" b="0" i="1" dirty="0" smtClean="0">
                <a:solidFill>
                  <a:srgbClr val="FFFF00"/>
                </a:solidFill>
                <a:effectLst/>
              </a:rPr>
              <a:t>…</a:t>
            </a:r>
            <a:endParaRPr lang="en-AU" altLang="en-US" sz="3200" b="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72816"/>
            <a:ext cx="8186737" cy="4374232"/>
          </a:xfrm>
        </p:spPr>
        <p:txBody>
          <a:bodyPr/>
          <a:lstStyle/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1100" b="1" dirty="0" smtClean="0">
              <a:solidFill>
                <a:srgbClr val="FFFFFF"/>
              </a:solidFill>
              <a:latin typeface="Arial Narrow" pitchFamily="34" charset="0"/>
            </a:endParaRP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endParaRPr lang="en-US" sz="800" b="1" dirty="0" smtClean="0">
              <a:latin typeface="Arial Narrow" pitchFamily="34" charset="0"/>
            </a:endParaRPr>
          </a:p>
          <a:p>
            <a:pPr marL="590550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Arial Narrow" pitchFamily="34" charset="0"/>
              </a:rPr>
              <a:t>Section B (attempt all questions, </a:t>
            </a:r>
            <a:r>
              <a:rPr lang="en-US" sz="2400" b="1" dirty="0" smtClean="0">
                <a:solidFill>
                  <a:srgbClr val="0000FF"/>
                </a:solidFill>
                <a:latin typeface="Arial Narrow" pitchFamily="34" charset="0"/>
              </a:rPr>
              <a:t>a</a:t>
            </a:r>
            <a:r>
              <a:rPr lang="en-US" b="1" dirty="0" smtClean="0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Arial Narrow" pitchFamily="34" charset="0"/>
              </a:rPr>
              <a:t>total of 25 marks</a:t>
            </a:r>
            <a:r>
              <a:rPr lang="en-US" b="1" dirty="0" smtClean="0">
                <a:solidFill>
                  <a:srgbClr val="0000FF"/>
                </a:solidFill>
                <a:latin typeface="Arial Narrow" pitchFamily="34" charset="0"/>
              </a:rPr>
              <a:t>)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Arial Narrow" pitchFamily="34" charset="0"/>
              </a:rPr>
              <a:t>Q2 </a:t>
            </a:r>
            <a:r>
              <a:rPr lang="en-US" dirty="0" smtClean="0">
                <a:latin typeface="Arial Narrow" pitchFamily="34" charset="0"/>
              </a:rPr>
              <a:t>(15 marks): 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b="1" dirty="0" smtClean="0">
                <a:latin typeface="Arial Narrow" pitchFamily="34" charset="0"/>
              </a:rPr>
              <a:t>Consists of 5 sub-questions, each carries 2-4 marks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b="1" dirty="0" smtClean="0">
                <a:latin typeface="Arial Narrow" pitchFamily="34" charset="0"/>
              </a:rPr>
              <a:t>Short answers or brief descriptions required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Arial Narrow" pitchFamily="34" charset="0"/>
              </a:rPr>
              <a:t>Q3 </a:t>
            </a:r>
            <a:r>
              <a:rPr lang="en-US" dirty="0" smtClean="0">
                <a:latin typeface="Arial Narrow" pitchFamily="34" charset="0"/>
              </a:rPr>
              <a:t>(10 marks): 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b="1" dirty="0" smtClean="0">
                <a:latin typeface="Arial Narrow" pitchFamily="34" charset="0"/>
              </a:rPr>
              <a:t>2 sub-questions, each carries </a:t>
            </a:r>
            <a:r>
              <a:rPr lang="en-US" sz="2400" b="1" dirty="0">
                <a:latin typeface="Arial Narrow" pitchFamily="34" charset="0"/>
              </a:rPr>
              <a:t>5</a:t>
            </a:r>
            <a:r>
              <a:rPr lang="en-US" sz="2400" b="1" dirty="0" smtClean="0">
                <a:latin typeface="Arial Narrow" pitchFamily="34" charset="0"/>
              </a:rPr>
              <a:t> marks</a:t>
            </a:r>
          </a:p>
          <a:p>
            <a:pPr marL="1390650" lvl="2" indent="-53340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rgbClr val="FF5050"/>
                </a:solidFill>
                <a:latin typeface="Arial Narrow" pitchFamily="34" charset="0"/>
              </a:rPr>
              <a:t>     </a:t>
            </a:r>
            <a:r>
              <a:rPr lang="en-US" b="1" dirty="0" smtClean="0">
                <a:latin typeface="Arial Narrow" pitchFamily="34" charset="0"/>
              </a:rPr>
              <a:t>-- </a:t>
            </a:r>
            <a:r>
              <a:rPr lang="en-US" b="1" dirty="0" smtClean="0">
                <a:solidFill>
                  <a:srgbClr val="FF5050"/>
                </a:solidFill>
                <a:latin typeface="Arial Narrow" pitchFamily="34" charset="0"/>
              </a:rPr>
              <a:t>from Weekly Advanced readings </a:t>
            </a:r>
            <a:r>
              <a:rPr lang="en-US" b="1" dirty="0" smtClean="0">
                <a:latin typeface="Arial Narrow" pitchFamily="34" charset="0"/>
              </a:rPr>
              <a:t>(see last slide of Lecture Slides 6~ 10)</a:t>
            </a:r>
          </a:p>
          <a:p>
            <a:pPr marL="990600" lvl="1" indent="-5334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b="1" dirty="0" smtClean="0">
                <a:latin typeface="Arial Narrow" pitchFamily="34" charset="0"/>
              </a:rPr>
              <a:t>Short answers or brief descriptions required </a:t>
            </a:r>
          </a:p>
        </p:txBody>
      </p:sp>
      <p:sp>
        <p:nvSpPr>
          <p:cNvPr id="1331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40808B-78E2-49D5-B16C-327C1A853833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980728"/>
            <a:ext cx="8229600" cy="649287"/>
          </a:xfrm>
        </p:spPr>
        <p:txBody>
          <a:bodyPr/>
          <a:lstStyle/>
          <a:p>
            <a:pPr eaLnBrk="1" hangingPunct="1"/>
            <a:r>
              <a:rPr lang="en-AU" altLang="en-US" b="0" dirty="0" smtClean="0">
                <a:solidFill>
                  <a:srgbClr val="FFFF00"/>
                </a:solidFill>
                <a:effectLst/>
              </a:rPr>
              <a:t>Exam Structure </a:t>
            </a:r>
            <a:r>
              <a:rPr lang="en-AU" altLang="en-US" sz="3200" b="0" i="1" dirty="0" err="1" smtClean="0">
                <a:solidFill>
                  <a:srgbClr val="FFFF00"/>
                </a:solidFill>
                <a:effectLst/>
              </a:rPr>
              <a:t>cont</a:t>
            </a:r>
            <a:r>
              <a:rPr lang="en-AU" altLang="en-US" sz="3200" b="0" i="1" dirty="0" smtClean="0">
                <a:solidFill>
                  <a:srgbClr val="FFFF00"/>
                </a:solidFill>
                <a:effectLst/>
              </a:rPr>
              <a:t>…</a:t>
            </a:r>
            <a:endParaRPr lang="en-AU" altLang="en-US" sz="3200" b="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253514" y="1988840"/>
            <a:ext cx="8858250" cy="37987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Arial Narrow" pitchFamily="34" charset="0"/>
              </a:rPr>
              <a:t>Section C (</a:t>
            </a:r>
            <a:r>
              <a:rPr lang="en-US" sz="3600" b="1" dirty="0">
                <a:solidFill>
                  <a:srgbClr val="0000FF"/>
                </a:solidFill>
                <a:latin typeface="Arial Narrow" pitchFamily="34" charset="0"/>
              </a:rPr>
              <a:t>attempt all </a:t>
            </a:r>
            <a:r>
              <a:rPr lang="en-US" sz="3600" b="1" dirty="0" smtClean="0">
                <a:solidFill>
                  <a:srgbClr val="0000FF"/>
                </a:solidFill>
                <a:latin typeface="Arial Narrow" pitchFamily="34" charset="0"/>
              </a:rPr>
              <a:t>questions, </a:t>
            </a:r>
            <a:r>
              <a:rPr lang="en-US" sz="2400" b="1" dirty="0">
                <a:solidFill>
                  <a:srgbClr val="0000FF"/>
                </a:solidFill>
                <a:latin typeface="Arial Narrow" pitchFamily="34" charset="0"/>
              </a:rPr>
              <a:t>a total of </a:t>
            </a:r>
            <a:r>
              <a:rPr lang="en-US" sz="2400" b="1" dirty="0" smtClean="0">
                <a:solidFill>
                  <a:srgbClr val="0000FF"/>
                </a:solidFill>
                <a:latin typeface="Arial Narrow" pitchFamily="34" charset="0"/>
              </a:rPr>
              <a:t>45 </a:t>
            </a:r>
            <a:r>
              <a:rPr lang="en-US" sz="2400" b="1" dirty="0">
                <a:solidFill>
                  <a:srgbClr val="0000FF"/>
                </a:solidFill>
                <a:latin typeface="Arial Narrow" pitchFamily="34" charset="0"/>
              </a:rPr>
              <a:t>marks</a:t>
            </a:r>
            <a:r>
              <a:rPr lang="en-US" sz="3600" b="1" dirty="0" smtClean="0">
                <a:solidFill>
                  <a:srgbClr val="0000FF"/>
                </a:solidFill>
                <a:latin typeface="Arial Narrow" pitchFamily="34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sz="1000" b="1" dirty="0" smtClean="0">
              <a:solidFill>
                <a:srgbClr val="FF3300"/>
              </a:solidFill>
              <a:latin typeface="Arial Narrow" pitchFamily="34" charset="0"/>
            </a:endParaRPr>
          </a:p>
          <a:p>
            <a:pPr marL="590550" indent="-5334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b="1" dirty="0" smtClean="0">
                <a:latin typeface="Arial Narrow" pitchFamily="34" charset="0"/>
              </a:rPr>
              <a:t>Q4  &amp; Q5</a:t>
            </a:r>
            <a:endParaRPr lang="en-US" dirty="0" smtClean="0">
              <a:latin typeface="Arial Narrow" pitchFamily="34" charset="0"/>
            </a:endParaRP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dirty="0" smtClean="0">
                <a:latin typeface="Arial" pitchFamily="34" charset="0"/>
              </a:rPr>
              <a:t>Two questions are similar in structure</a:t>
            </a:r>
            <a:endParaRPr lang="en-US" dirty="0" smtClean="0">
              <a:latin typeface="Arial" pitchFamily="34" charset="0"/>
            </a:endParaRPr>
          </a:p>
          <a:p>
            <a:pPr marL="857250" lvl="2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2200" dirty="0" smtClean="0">
                <a:latin typeface="Arial" pitchFamily="34" charset="0"/>
              </a:rPr>
              <a:t>      </a:t>
            </a:r>
            <a:r>
              <a:rPr lang="en-US" dirty="0" smtClean="0">
                <a:latin typeface="Arial" pitchFamily="34" charset="0"/>
              </a:rPr>
              <a:t>  -- Each has 4 or 5 sub-questions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latin typeface="Arial" pitchFamily="34" charset="0"/>
              </a:rPr>
              <a:t>Requires in-deep discussion, descriptions or explanations, etc.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latin typeface="Arial" pitchFamily="34" charset="0"/>
              </a:rPr>
              <a:t>Themes: </a:t>
            </a:r>
          </a:p>
          <a:p>
            <a:pPr marL="1390650" lvl="2" indent="-5334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Arial" pitchFamily="34" charset="0"/>
              </a:rPr>
              <a:t>       -- Q4: Synchronization &amp; Consistency (25 marks)</a:t>
            </a:r>
            <a:endParaRPr lang="en-US" dirty="0">
              <a:latin typeface="Arial" pitchFamily="34" charset="0"/>
            </a:endParaRPr>
          </a:p>
          <a:p>
            <a:pPr marL="1390650" lvl="2" indent="-533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 smtClean="0">
                <a:latin typeface="Arial" pitchFamily="34" charset="0"/>
              </a:rPr>
              <a:t>	 -- Q5: </a:t>
            </a:r>
            <a:r>
              <a:rPr lang="en-US" dirty="0">
                <a:latin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</a:rPr>
              <a:t>eplica &amp; Fault </a:t>
            </a:r>
            <a:r>
              <a:rPr lang="en-US" dirty="0">
                <a:latin typeface="Arial" pitchFamily="34" charset="0"/>
              </a:rPr>
              <a:t>Tolerance (25 marks)</a:t>
            </a:r>
          </a:p>
          <a:p>
            <a:pPr marL="1390650" lvl="2" indent="-5334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2200" dirty="0" smtClean="0">
              <a:latin typeface="Arial" pitchFamily="34" charset="0"/>
            </a:endParaRP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endParaRPr lang="en-US" sz="1400" b="1" dirty="0" smtClean="0">
              <a:latin typeface="Arial Narrow" pitchFamily="34" charset="0"/>
            </a:endParaRPr>
          </a:p>
        </p:txBody>
      </p:sp>
      <p:sp>
        <p:nvSpPr>
          <p:cNvPr id="143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9923CC-B38F-4778-B972-04B36099E4E4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94531" y="836712"/>
            <a:ext cx="77724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  <a:latin typeface="Arial" pitchFamily="34" charset="0"/>
              </a:rPr>
              <a:t>Exam Coverage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323529" y="1789566"/>
            <a:ext cx="8280920" cy="444452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sz="900" b="1" dirty="0" smtClean="0"/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latin typeface="Arial" pitchFamily="34" charset="0"/>
              </a:rPr>
              <a:t>Mark Breakdown: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latin typeface="Arial Narrow" pitchFamily="34" charset="0"/>
              </a:rPr>
              <a:t>Module</a:t>
            </a:r>
            <a:r>
              <a:rPr lang="en-US" dirty="0" smtClean="0">
                <a:effectLst/>
                <a:latin typeface="Arial Narrow" pitchFamily="34" charset="0"/>
              </a:rPr>
              <a:t>s 1 ~ 5 + 11:  </a:t>
            </a:r>
            <a:r>
              <a:rPr lang="en-US" dirty="0" smtClean="0">
                <a:effectLst/>
                <a:latin typeface="Arial Narrow" pitchFamily="34" charset="0"/>
                <a:sym typeface="Symbol" pitchFamily="18" charset="2"/>
              </a:rPr>
              <a:t>~30%</a:t>
            </a:r>
          </a:p>
          <a:p>
            <a:pPr lvl="2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sz="2200" dirty="0" smtClean="0">
                <a:effectLst/>
                <a:latin typeface="Arial Narrow" pitchFamily="34" charset="0"/>
              </a:rPr>
              <a:t> DSs in general +Communications + Processes &amp; Naming +  </a:t>
            </a:r>
            <a:br>
              <a:rPr lang="en-US" sz="2200" dirty="0" smtClean="0">
                <a:effectLst/>
                <a:latin typeface="Arial Narrow" pitchFamily="34" charset="0"/>
              </a:rPr>
            </a:br>
            <a:r>
              <a:rPr lang="en-US" sz="2200" dirty="0" smtClean="0">
                <a:effectLst/>
                <a:latin typeface="Arial Narrow" pitchFamily="34" charset="0"/>
              </a:rPr>
              <a:t>  Middleware</a:t>
            </a:r>
          </a:p>
          <a:p>
            <a:pPr lvl="2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sz="2200" dirty="0" smtClean="0">
                <a:effectLst/>
                <a:latin typeface="Arial Narrow" pitchFamily="34" charset="0"/>
              </a:rPr>
              <a:t> Mostly in the form of MCQs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effectLst/>
                <a:latin typeface="Arial Narrow" pitchFamily="34" charset="0"/>
              </a:rPr>
              <a:t>Modules 6~10:   </a:t>
            </a:r>
            <a:r>
              <a:rPr lang="en-US" dirty="0" smtClean="0">
                <a:effectLst/>
                <a:latin typeface="Arial Narrow" pitchFamily="34" charset="0"/>
                <a:sym typeface="Symbol" pitchFamily="18" charset="2"/>
              </a:rPr>
              <a:t>~ 60%</a:t>
            </a:r>
            <a:endParaRPr lang="en-US" dirty="0" smtClean="0">
              <a:effectLst/>
              <a:latin typeface="Arial Narrow" pitchFamily="34" charset="0"/>
            </a:endParaRPr>
          </a:p>
          <a:p>
            <a:pPr lvl="2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200" dirty="0" smtClean="0">
                <a:effectLst/>
                <a:latin typeface="Arial Narrow" pitchFamily="34" charset="0"/>
              </a:rPr>
              <a:t>  </a:t>
            </a:r>
            <a:r>
              <a:rPr lang="en-US" sz="2200" dirty="0">
                <a:effectLst/>
                <a:latin typeface="Arial Narrow" pitchFamily="34" charset="0"/>
              </a:rPr>
              <a:t>5</a:t>
            </a:r>
            <a:r>
              <a:rPr lang="en-US" sz="2200" dirty="0" smtClean="0">
                <a:effectLst/>
                <a:latin typeface="Arial Narrow" pitchFamily="34" charset="0"/>
              </a:rPr>
              <a:t>~20% in each of the following knowledge areas:</a:t>
            </a:r>
            <a:endParaRPr lang="en-US" sz="2200" dirty="0" smtClean="0">
              <a:effectLst/>
              <a:latin typeface="Arial Narrow" pitchFamily="34" charset="0"/>
              <a:sym typeface="Symbol" pitchFamily="18" charset="2"/>
            </a:endParaRPr>
          </a:p>
          <a:p>
            <a:pPr lvl="3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effectLst/>
                <a:latin typeface="Arial Narrow" pitchFamily="34" charset="0"/>
              </a:rPr>
              <a:t>Synchronization    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effectLst/>
                <a:latin typeface="Arial Narrow" pitchFamily="34" charset="0"/>
              </a:rPr>
              <a:t>Consistency &amp; Replication</a:t>
            </a:r>
            <a:endParaRPr lang="en-US" dirty="0" smtClean="0">
              <a:effectLst/>
              <a:latin typeface="Arial Narrow" pitchFamily="34" charset="0"/>
              <a:sym typeface="Symbol" pitchFamily="18" charset="2"/>
            </a:endParaRPr>
          </a:p>
          <a:p>
            <a:pPr lvl="3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effectLst/>
                <a:latin typeface="Arial Narrow" pitchFamily="34" charset="0"/>
              </a:rPr>
              <a:t>Fault Tolerance, and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effectLst/>
                <a:latin typeface="Arial Narrow" pitchFamily="34" charset="0"/>
              </a:rPr>
              <a:t>Security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  <a:effectLst/>
                <a:latin typeface="Arial Narrow" pitchFamily="34" charset="0"/>
              </a:rPr>
              <a:t>Advanced Readings 10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Arial Narrow" pitchFamily="34" charset="0"/>
                <a:sym typeface="Symbol" pitchFamily="18" charset="2"/>
              </a:rPr>
              <a:t>%</a:t>
            </a:r>
            <a:endParaRPr lang="en-US" sz="2400" b="1" dirty="0" smtClean="0">
              <a:solidFill>
                <a:srgbClr val="FF0000"/>
              </a:solidFill>
              <a:effectLst/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  <a:defRPr/>
            </a:pPr>
            <a:endParaRPr lang="en-US" sz="2400" b="1" dirty="0" smtClean="0">
              <a:solidFill>
                <a:srgbClr val="CCCCFF"/>
              </a:solidFill>
              <a:effectLst/>
              <a:latin typeface="Arial Narrow" pitchFamily="34" charset="0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3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515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latin typeface="Arial" panose="020B0604020202020204" pitchFamily="34" charset="0"/>
              </a:rPr>
              <a:t>CSI3344</a:t>
            </a:r>
            <a:endParaRPr lang="en-AU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C2713F-AE49-4366-B489-78E4A6DAC01F}" type="slidenum">
              <a:rPr lang="en-A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208E8B6A-E4FC-40A7-BC61-8BC6B02EB091}" vid="{132CFCA2-D30D-4649-9436-C5377F5C8D6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8778</TotalTime>
  <Words>1097</Words>
  <Application>Microsoft Office PowerPoint</Application>
  <PresentationFormat>On-screen Show (4:3)</PresentationFormat>
  <Paragraphs>240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ＭＳ Ｐゴシック</vt:lpstr>
      <vt:lpstr>ＭＳ Ｐゴシック</vt:lpstr>
      <vt:lpstr>Arial</vt:lpstr>
      <vt:lpstr>Arial Narrow</vt:lpstr>
      <vt:lpstr>Garamond</vt:lpstr>
      <vt:lpstr>Symbol</vt:lpstr>
      <vt:lpstr>Times New Roman</vt:lpstr>
      <vt:lpstr>Wingdings</vt:lpstr>
      <vt:lpstr>Theme1</vt:lpstr>
      <vt:lpstr>CSI3344 Distributed Systems</vt:lpstr>
      <vt:lpstr>Major Points</vt:lpstr>
      <vt:lpstr>Major Points</vt:lpstr>
      <vt:lpstr>Major Points</vt:lpstr>
      <vt:lpstr>Exam Structure</vt:lpstr>
      <vt:lpstr>Exam Structure cont…</vt:lpstr>
      <vt:lpstr>Exam Structure cont…</vt:lpstr>
      <vt:lpstr>Exam Structure cont…</vt:lpstr>
      <vt:lpstr>Exam Coverage</vt:lpstr>
      <vt:lpstr>Example questions</vt:lpstr>
      <vt:lpstr>Example questions</vt:lpstr>
      <vt:lpstr>Example questions</vt:lpstr>
      <vt:lpstr>Example questions</vt:lpstr>
      <vt:lpstr>Time Management</vt:lpstr>
      <vt:lpstr>Answering Multiple Choice Q’s</vt:lpstr>
      <vt:lpstr> Exam Tips</vt:lpstr>
      <vt:lpstr>Review Checklist</vt:lpstr>
      <vt:lpstr>Be Prepared!!!!!</vt:lpstr>
    </vt:vector>
  </TitlesOfParts>
  <Company>ECU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 of Distributed Systems CSI5402</dc:title>
  <dc:creator>W GUO</dc:creator>
  <cp:lastModifiedBy>Jitian XIAO</cp:lastModifiedBy>
  <cp:revision>1695</cp:revision>
  <dcterms:created xsi:type="dcterms:W3CDTF">2002-02-01T05:02:29Z</dcterms:created>
  <dcterms:modified xsi:type="dcterms:W3CDTF">2019-05-29T11:22:43Z</dcterms:modified>
</cp:coreProperties>
</file>