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8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7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3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7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5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3F25-BC77-448B-A64E-FF15D86E97EC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0B50-52FB-42DD-ADC3-5A96BC9BD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27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hyperlink" Target="https://docs.google.com/forms/d/e/1FAIpQLSc2RtajbXmrtIfEmu85aYIeCb_XlAYpP9okZiMpgCGXpbN10w/viewform?vc=0&amp;c=0&amp;w=1&amp;flr=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14267-0979-4451-1554-C721B464F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625" y="184462"/>
            <a:ext cx="6505575" cy="1868487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  <a:ea typeface="+mn-ea"/>
              </a:rPr>
              <a:t>Arts-nation</a:t>
            </a:r>
            <a:endParaRPr lang="ko-KR" altLang="en-US" sz="8800" u="sng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220A8-86E6-10EA-9D87-8438397FB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625" y="4929532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Team 4G</a:t>
            </a:r>
          </a:p>
          <a:p>
            <a:pPr algn="l"/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김이진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홍익대학교 미술대학 예술학과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김주연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국민대학교 소프트웨어융합학과 소프트웨어학과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강민서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가천대학교 미래산업대학 게임영상학과</a:t>
            </a: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l"/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권하정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  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청주교육대학교 초등교육과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47CB0-E63E-5DA2-DBAC-2ADC5D942013}"/>
              </a:ext>
            </a:extLst>
          </p:cNvPr>
          <p:cNvSpPr txBox="1"/>
          <p:nvPr/>
        </p:nvSpPr>
        <p:spPr>
          <a:xfrm>
            <a:off x="6356405" y="1529729"/>
            <a:ext cx="2077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endParaRPr lang="ko-KR" altLang="en-US" sz="2800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D3A7F-2E3E-782D-2F97-BCC792FFFE61}"/>
              </a:ext>
            </a:extLst>
          </p:cNvPr>
          <p:cNvSpPr txBox="1"/>
          <p:nvPr/>
        </p:nvSpPr>
        <p:spPr>
          <a:xfrm>
            <a:off x="5835596" y="1529729"/>
            <a:ext cx="233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with Simulation</a:t>
            </a:r>
            <a:endParaRPr lang="ko-KR" altLang="en-US" sz="2400" b="1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22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3510BC-4F3D-DEEB-3BD3-549D79AF9ACF}"/>
              </a:ext>
            </a:extLst>
          </p:cNvPr>
          <p:cNvSpPr txBox="1"/>
          <p:nvPr/>
        </p:nvSpPr>
        <p:spPr>
          <a:xfrm>
            <a:off x="3075495" y="3013498"/>
            <a:ext cx="7199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Questions </a:t>
            </a:r>
            <a:r>
              <a:rPr lang="en-US" altLang="ko-KR" sz="36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for </a:t>
            </a:r>
            <a:r>
              <a:rPr lang="en-US" altLang="ko-KR" sz="36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Arts-nation</a:t>
            </a:r>
            <a:endParaRPr lang="ko-KR" altLang="en-US" sz="4800" b="1" u="sng" dirty="0">
              <a:solidFill>
                <a:schemeClr val="accent2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84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7D16A9-465B-D30D-6456-3C91345FFFC9}"/>
              </a:ext>
            </a:extLst>
          </p:cNvPr>
          <p:cNvSpPr txBox="1"/>
          <p:nvPr/>
        </p:nvSpPr>
        <p:spPr>
          <a:xfrm>
            <a:off x="4515678" y="576063"/>
            <a:ext cx="3160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Contents</a:t>
            </a:r>
            <a:endParaRPr lang="ko-KR" altLang="en-US" sz="5400" dirty="0">
              <a:solidFill>
                <a:schemeClr val="accent4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686CE1-073B-1B94-0F2B-E9A412316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" t="6761" r="14520" b="5341"/>
          <a:stretch/>
        </p:blipFill>
        <p:spPr>
          <a:xfrm>
            <a:off x="4534531" y="2012834"/>
            <a:ext cx="2024270" cy="3605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2259F-1DE1-34ED-D63A-FD249EA4A3F5}"/>
              </a:ext>
            </a:extLst>
          </p:cNvPr>
          <p:cNvSpPr txBox="1"/>
          <p:nvPr/>
        </p:nvSpPr>
        <p:spPr>
          <a:xfrm>
            <a:off x="6558801" y="1943459"/>
            <a:ext cx="259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</a:schemeClr>
                </a:solidFill>
                <a:latin typeface="Bell MT" panose="02020503060305020303" pitchFamily="18" charset="0"/>
              </a:rPr>
              <a:t>+</a:t>
            </a:r>
            <a:r>
              <a:rPr lang="en-US" altLang="ko-KR" sz="2400" b="1" i="0" dirty="0">
                <a:solidFill>
                  <a:schemeClr val="tx1">
                    <a:lumMod val="85000"/>
                  </a:schemeClr>
                </a:solidFill>
                <a:effectLst/>
                <a:latin typeface="Bell MT" panose="02020503060305020303" pitchFamily="18" charset="0"/>
              </a:rPr>
              <a:t> Possibilities</a:t>
            </a:r>
            <a:endParaRPr lang="ko-KR" altLang="en-US" sz="2400" b="1" dirty="0">
              <a:solidFill>
                <a:schemeClr val="tx1">
                  <a:lumMod val="65000"/>
                </a:schemeClr>
              </a:solidFill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15" name="그래픽 14" descr="배지 1 윤곽선">
            <a:extLst>
              <a:ext uri="{FF2B5EF4-FFF2-40B4-BE49-F238E27FC236}">
                <a16:creationId xmlns:a16="http://schemas.microsoft.com/office/drawing/2014/main" id="{D72713D1-27EB-C6CF-153E-0112AF8A1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9885" y="1957685"/>
            <a:ext cx="457200" cy="457200"/>
          </a:xfrm>
          <a:prstGeom prst="rect">
            <a:avLst/>
          </a:prstGeom>
        </p:spPr>
      </p:pic>
      <p:pic>
        <p:nvPicPr>
          <p:cNvPr id="17" name="그래픽 16" descr="배지 윤곽선">
            <a:extLst>
              <a:ext uri="{FF2B5EF4-FFF2-40B4-BE49-F238E27FC236}">
                <a16:creationId xmlns:a16="http://schemas.microsoft.com/office/drawing/2014/main" id="{8718BA85-5350-03F5-0576-A526927F73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3963" y="2725887"/>
            <a:ext cx="457201" cy="457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79D61A-0E85-CFD4-5D34-C5DEAE1FDE05}"/>
              </a:ext>
            </a:extLst>
          </p:cNvPr>
          <p:cNvSpPr txBox="1"/>
          <p:nvPr/>
        </p:nvSpPr>
        <p:spPr>
          <a:xfrm>
            <a:off x="4534531" y="3486578"/>
            <a:ext cx="332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Arts-Nation </a:t>
            </a:r>
            <a:r>
              <a:rPr lang="en-US" altLang="ko-KR" sz="16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with  </a:t>
            </a:r>
            <a:endParaRPr lang="ko-KR" altLang="en-US" sz="2400" b="1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1D656C-75B3-C1AF-E95A-E19853B5E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488" y="3493087"/>
            <a:ext cx="1202035" cy="482066"/>
          </a:xfrm>
          <a:prstGeom prst="rect">
            <a:avLst/>
          </a:prstGeom>
        </p:spPr>
      </p:pic>
      <p:pic>
        <p:nvPicPr>
          <p:cNvPr id="23" name="그래픽 22" descr="배지 3 윤곽선">
            <a:extLst>
              <a:ext uri="{FF2B5EF4-FFF2-40B4-BE49-F238E27FC236}">
                <a16:creationId xmlns:a16="http://schemas.microsoft.com/office/drawing/2014/main" id="{8202E345-5832-EBBD-6949-A9DCDE9C2A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23963" y="3532775"/>
            <a:ext cx="457200" cy="457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FE3A82-DBDC-5D0F-A78D-8D57EB4C5CB5}"/>
              </a:ext>
            </a:extLst>
          </p:cNvPr>
          <p:cNvSpPr txBox="1"/>
          <p:nvPr/>
        </p:nvSpPr>
        <p:spPr>
          <a:xfrm>
            <a:off x="4534531" y="2670409"/>
            <a:ext cx="462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Arts-Nation </a:t>
            </a:r>
            <a:r>
              <a:rPr lang="en-US" altLang="ko-K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revision 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28" name="그래픽 27" descr="배지 4 윤곽선">
            <a:extLst>
              <a:ext uri="{FF2B5EF4-FFF2-40B4-BE49-F238E27FC236}">
                <a16:creationId xmlns:a16="http://schemas.microsoft.com/office/drawing/2014/main" id="{EBE40B76-D783-AF22-7C0C-F8B903FD2D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3963" y="4350470"/>
            <a:ext cx="457200" cy="457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69F9C9-AAA6-D705-B678-840A3A15BAB1}"/>
              </a:ext>
            </a:extLst>
          </p:cNvPr>
          <p:cNvSpPr txBox="1"/>
          <p:nvPr/>
        </p:nvSpPr>
        <p:spPr>
          <a:xfrm>
            <a:off x="4534531" y="4260436"/>
            <a:ext cx="4364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65000"/>
                  </a:schemeClr>
                </a:solidFill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How to </a:t>
            </a:r>
            <a:r>
              <a:rPr lang="en-US" altLang="ko-KR" sz="2800" b="1" spc="-150" dirty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r>
              <a:rPr lang="en-US" altLang="ko-KR" sz="2400" b="1" spc="-150" dirty="0">
                <a:solidFill>
                  <a:schemeClr val="tx1">
                    <a:lumMod val="65000"/>
                  </a:schemeClr>
                </a:solidFill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Artists? </a:t>
            </a:r>
            <a:endParaRPr lang="ko-KR" altLang="en-US" sz="2400" b="1" spc="-150" dirty="0">
              <a:solidFill>
                <a:schemeClr val="tx1">
                  <a:lumMod val="65000"/>
                </a:schemeClr>
              </a:solidFill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31" name="그래픽 30" descr="배지 5 윤곽선">
            <a:extLst>
              <a:ext uri="{FF2B5EF4-FFF2-40B4-BE49-F238E27FC236}">
                <a16:creationId xmlns:a16="http://schemas.microsoft.com/office/drawing/2014/main" id="{829942DD-BB4C-13E4-0FB5-664FE73BC5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23963" y="5137228"/>
            <a:ext cx="457200" cy="457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493B996-B369-7CE8-FCDA-248D57513EB6}"/>
              </a:ext>
            </a:extLst>
          </p:cNvPr>
          <p:cNvSpPr txBox="1"/>
          <p:nvPr/>
        </p:nvSpPr>
        <p:spPr>
          <a:xfrm>
            <a:off x="4534531" y="5131994"/>
            <a:ext cx="4904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What                        Should Do</a:t>
            </a:r>
            <a:endParaRPr lang="ko-KR" altLang="en-US" sz="2400" b="1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17D61CB-A6CA-F177-39F7-B5CD1FC39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" t="6761" r="14520" b="5341"/>
          <a:stretch/>
        </p:blipFill>
        <p:spPr>
          <a:xfrm>
            <a:off x="5409731" y="5200899"/>
            <a:ext cx="1818140" cy="3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6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21A450-27B1-69A5-3412-3C3AC90DC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" t="6761" r="14520" b="5341"/>
          <a:stretch/>
        </p:blipFill>
        <p:spPr>
          <a:xfrm>
            <a:off x="6096000" y="1771580"/>
            <a:ext cx="2724333" cy="4852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6B2DB-1ED3-4C07-F8B2-3AACE7611E0E}"/>
              </a:ext>
            </a:extLst>
          </p:cNvPr>
          <p:cNvSpPr txBox="1"/>
          <p:nvPr/>
        </p:nvSpPr>
        <p:spPr>
          <a:xfrm>
            <a:off x="3038496" y="1662747"/>
            <a:ext cx="305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>
                <a:solidFill>
                  <a:schemeClr val="tx1">
                    <a:lumMod val="85000"/>
                  </a:schemeClr>
                </a:solidFill>
                <a:effectLst/>
                <a:latin typeface="Bell MT" panose="02020503060305020303" pitchFamily="18" charset="0"/>
              </a:rPr>
              <a:t>Possibilities</a:t>
            </a:r>
            <a:r>
              <a:rPr lang="en-US" altLang="ko-KR" sz="2800" b="1" i="0" dirty="0">
                <a:solidFill>
                  <a:schemeClr val="tx1">
                    <a:lumMod val="85000"/>
                  </a:schemeClr>
                </a:solidFill>
                <a:effectLst/>
                <a:latin typeface="Bell MT" panose="02020503060305020303" pitchFamily="18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85000"/>
                  </a:schemeClr>
                </a:solidFill>
                <a:latin typeface="Bell MT" panose="02020503060305020303" pitchFamily="18" charset="0"/>
              </a:rPr>
              <a:t>of</a:t>
            </a:r>
            <a:endParaRPr lang="ko-KR" altLang="en-US" sz="2800" b="1" dirty="0">
              <a:solidFill>
                <a:schemeClr val="tx1">
                  <a:lumMod val="8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CC070-F8FE-31E2-59EB-CAC64D6286AA}"/>
              </a:ext>
            </a:extLst>
          </p:cNvPr>
          <p:cNvSpPr txBox="1"/>
          <p:nvPr/>
        </p:nvSpPr>
        <p:spPr>
          <a:xfrm flipH="1">
            <a:off x="2245720" y="3302510"/>
            <a:ext cx="74793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  <a:latin typeface="Book Antiqua" panose="02040602050305030304" pitchFamily="18" charset="0"/>
              </a:rPr>
              <a:t>No1.  </a:t>
            </a:r>
            <a:r>
              <a:rPr lang="ko-KR" altLang="en-US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신진작가의 활동 활성화</a:t>
            </a:r>
            <a:endParaRPr lang="en-US" altLang="ko-KR" dirty="0">
              <a:solidFill>
                <a:schemeClr val="tx1">
                  <a:lumMod val="75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  <a:latin typeface="Book Antiqua" panose="02040602050305030304" pitchFamily="18" charset="0"/>
              </a:rPr>
              <a:t>No2.  </a:t>
            </a:r>
            <a:r>
              <a:rPr lang="ko-KR" altLang="en-US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어린이들의 예술에 대한 진입 장벽 완화</a:t>
            </a:r>
            <a:endParaRPr lang="en-US" altLang="ko-KR" dirty="0">
              <a:solidFill>
                <a:schemeClr val="tx1">
                  <a:lumMod val="75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endParaRPr lang="en-US" altLang="ko-KR" dirty="0">
              <a:solidFill>
                <a:schemeClr val="tx1">
                  <a:lumMod val="75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  <a:latin typeface="Book Antiqua" panose="02040602050305030304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No3.</a:t>
            </a:r>
            <a:r>
              <a:rPr lang="en-US" altLang="ko-KR" b="1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</a:t>
            </a:r>
            <a:r>
              <a:rPr lang="ko-KR" altLang="en-US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영구적인</a:t>
            </a:r>
            <a:r>
              <a:rPr lang="ko-KR" altLang="en-US" b="1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‘</a:t>
            </a:r>
            <a:r>
              <a:rPr lang="ko-KR" altLang="en-US" u="sng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초등학생 대상</a:t>
            </a:r>
            <a:r>
              <a:rPr lang="ko-KR" altLang="en-US" u="sng" dirty="0">
                <a:solidFill>
                  <a:schemeClr val="tx2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예술 교육 메타버스 플랫폼</a:t>
            </a:r>
            <a:r>
              <a:rPr lang="en-US" altLang="ko-KR" u="sng" dirty="0">
                <a:solidFill>
                  <a:schemeClr val="tx2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’</a:t>
            </a:r>
            <a:r>
              <a:rPr lang="ko-KR" altLang="en-US" u="sng" dirty="0">
                <a:solidFill>
                  <a:schemeClr val="tx2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타이틀 확보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2909C-4FE1-20B1-6FBC-6825E1BEB765}"/>
              </a:ext>
            </a:extLst>
          </p:cNvPr>
          <p:cNvSpPr txBox="1"/>
          <p:nvPr/>
        </p:nvSpPr>
        <p:spPr>
          <a:xfrm>
            <a:off x="5113808" y="2240040"/>
            <a:ext cx="196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with Arts-Nation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59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03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05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8128A1-25B1-B1E4-0662-0731628782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118" r="20112" b="-2"/>
          <a:stretch/>
        </p:blipFill>
        <p:spPr>
          <a:xfrm>
            <a:off x="1020906" y="2069460"/>
            <a:ext cx="4802159" cy="36655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5446A-0A11-6490-849C-C1EA41EAEBF1}"/>
              </a:ext>
            </a:extLst>
          </p:cNvPr>
          <p:cNvSpPr txBox="1"/>
          <p:nvPr/>
        </p:nvSpPr>
        <p:spPr>
          <a:xfrm>
            <a:off x="3846127" y="535870"/>
            <a:ext cx="4262914" cy="129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Arts-Nation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r</a:t>
            </a:r>
            <a:r>
              <a:rPr lang="en-US" altLang="ko-KR" sz="4000" b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+mj-ea"/>
                <a:cs typeface="+mj-cs"/>
              </a:rPr>
              <a:t>evision </a:t>
            </a:r>
            <a:endParaRPr lang="en-US" altLang="ko-KR" sz="4000" kern="1200" dirty="0">
              <a:solidFill>
                <a:schemeClr val="accent2">
                  <a:lumMod val="75000"/>
                </a:schemeClr>
              </a:solidFill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C8F4E-1996-CCBB-FE1B-1E364420D557}"/>
              </a:ext>
            </a:extLst>
          </p:cNvPr>
          <p:cNvSpPr txBox="1"/>
          <p:nvPr/>
        </p:nvSpPr>
        <p:spPr>
          <a:xfrm>
            <a:off x="3846127" y="5702373"/>
            <a:ext cx="444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Kunst Gallery</a:t>
            </a:r>
          </a:p>
          <a:p>
            <a:pPr algn="ctr"/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  <a:ea typeface="Batang" panose="02030600000101010101" pitchFamily="18" charset="-127"/>
              </a:rPr>
              <a:t>with artist</a:t>
            </a:r>
            <a:endParaRPr lang="ko-KR" altLang="en-US" sz="1200" dirty="0">
              <a:solidFill>
                <a:schemeClr val="accent2">
                  <a:lumMod val="60000"/>
                  <a:lumOff val="4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D772-CDDF-DCAB-D702-C0F6C0A0CB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l="8533" r="-4350" b="-4349"/>
          <a:stretch/>
        </p:blipFill>
        <p:spPr>
          <a:xfrm>
            <a:off x="5907863" y="2102118"/>
            <a:ext cx="5263231" cy="381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920C59-AE9C-6763-BC4F-04C0364F2F70}"/>
              </a:ext>
            </a:extLst>
          </p:cNvPr>
          <p:cNvSpPr txBox="1"/>
          <p:nvPr/>
        </p:nvSpPr>
        <p:spPr>
          <a:xfrm>
            <a:off x="2453327" y="979416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Arts-Nation </a:t>
            </a:r>
            <a:r>
              <a:rPr lang="en-US" altLang="ko-KR" sz="32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with  </a:t>
            </a:r>
            <a:endParaRPr lang="ko-KR" altLang="en-US" sz="4400" b="1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D60A0E-66F2-AB39-2E76-4335D9F5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05" y="979416"/>
            <a:ext cx="2072094" cy="830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824BD2-A7D6-A596-E705-3D765AADCF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072571" y="2052786"/>
            <a:ext cx="7572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5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1D2B0-D9BE-0BF6-A67F-1B07D75F3DD0}"/>
              </a:ext>
            </a:extLst>
          </p:cNvPr>
          <p:cNvSpPr txBox="1"/>
          <p:nvPr/>
        </p:nvSpPr>
        <p:spPr>
          <a:xfrm>
            <a:off x="3247099" y="272271"/>
            <a:ext cx="5048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</a:rPr>
              <a:t>[ In to the painting room ]</a:t>
            </a:r>
            <a:endParaRPr lang="ko-KR" altLang="en-US" sz="3200" b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E145CA79-DFFB-11C8-B178-2B26D36D75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392132" y="-27572"/>
            <a:ext cx="7043728" cy="68770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2AA3E0-9640-3CB5-41B8-B486A14A84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23215"/>
            <a:ext cx="5392132" cy="6977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0D5E63-B5C0-9E44-6AC3-EE1CD8CED803}"/>
              </a:ext>
            </a:extLst>
          </p:cNvPr>
          <p:cNvSpPr txBox="1"/>
          <p:nvPr/>
        </p:nvSpPr>
        <p:spPr>
          <a:xfrm>
            <a:off x="3905056" y="152985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spc="-150" dirty="0">
                <a:solidFill>
                  <a:schemeClr val="tx1">
                    <a:lumMod val="65000"/>
                  </a:schemeClr>
                </a:solidFill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How to </a:t>
            </a:r>
            <a:r>
              <a:rPr lang="en-US" altLang="ko-KR" sz="3600" b="1" spc="-150" dirty="0">
                <a:solidFill>
                  <a:schemeClr val="accent2">
                    <a:lumMod val="20000"/>
                    <a:lumOff val="80000"/>
                  </a:schemeClr>
                </a:solidFill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manage</a:t>
            </a:r>
            <a:r>
              <a:rPr lang="en-US" altLang="ko-KR" sz="3200" b="1" spc="-150" dirty="0">
                <a:solidFill>
                  <a:schemeClr val="tx1">
                    <a:lumMod val="65000"/>
                  </a:schemeClr>
                </a:solidFill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Artists? </a:t>
            </a:r>
            <a:endParaRPr lang="ko-KR" altLang="en-US" sz="3200" b="1" spc="-150" dirty="0">
              <a:solidFill>
                <a:schemeClr val="tx1">
                  <a:lumMod val="65000"/>
                </a:schemeClr>
              </a:solidFill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4C495-D082-F8EF-189C-E72355F5953D}"/>
              </a:ext>
            </a:extLst>
          </p:cNvPr>
          <p:cNvSpPr txBox="1"/>
          <p:nvPr/>
        </p:nvSpPr>
        <p:spPr>
          <a:xfrm>
            <a:off x="3352679" y="5456925"/>
            <a:ext cx="56216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  <a:hlinkClick r:id="rId4"/>
              </a:rPr>
              <a:t>Show Your Imagination with ARTSCLOUD (google.com)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CA5E0-ED97-806D-A045-9D14C4EBB282}"/>
              </a:ext>
            </a:extLst>
          </p:cNvPr>
          <p:cNvSpPr txBox="1"/>
          <p:nvPr/>
        </p:nvSpPr>
        <p:spPr>
          <a:xfrm>
            <a:off x="4892511" y="4215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99087-AF80-4B4B-DB7F-E1881C4B1C7E}"/>
              </a:ext>
            </a:extLst>
          </p:cNvPr>
          <p:cNvSpPr txBox="1"/>
          <p:nvPr/>
        </p:nvSpPr>
        <p:spPr>
          <a:xfrm>
            <a:off x="3533239" y="2386065"/>
            <a:ext cx="62554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Google form</a:t>
            </a:r>
            <a:r>
              <a:rPr lang="ko-KR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을 통해 아티스트 채용에 필요한 </a:t>
            </a:r>
            <a:r>
              <a:rPr lang="en-US" altLang="ko-K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Information</a:t>
            </a:r>
            <a:r>
              <a:rPr lang="ko-KR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확보 </a:t>
            </a:r>
          </a:p>
        </p:txBody>
      </p:sp>
      <p:pic>
        <p:nvPicPr>
          <p:cNvPr id="12" name="그래픽 11" descr="배지 체크 표시1 윤곽선">
            <a:extLst>
              <a:ext uri="{FF2B5EF4-FFF2-40B4-BE49-F238E27FC236}">
                <a16:creationId xmlns:a16="http://schemas.microsoft.com/office/drawing/2014/main" id="{A2D5CD91-BD44-1747-569F-95681CDEA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0723" y="2333296"/>
            <a:ext cx="457200" cy="457200"/>
          </a:xfrm>
          <a:prstGeom prst="rect">
            <a:avLst/>
          </a:prstGeom>
        </p:spPr>
      </p:pic>
      <p:pic>
        <p:nvPicPr>
          <p:cNvPr id="18" name="그래픽 17" descr="갈매기형 화살표 윤곽선">
            <a:extLst>
              <a:ext uri="{FF2B5EF4-FFF2-40B4-BE49-F238E27FC236}">
                <a16:creationId xmlns:a16="http://schemas.microsoft.com/office/drawing/2014/main" id="{3CE30E28-CCCF-C61D-4A27-DA664C623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5683627" y="4362115"/>
            <a:ext cx="824746" cy="713162"/>
          </a:xfrm>
          <a:prstGeom prst="rect">
            <a:avLst/>
          </a:prstGeom>
        </p:spPr>
      </p:pic>
      <p:pic>
        <p:nvPicPr>
          <p:cNvPr id="19" name="그래픽 18" descr="배지 체크 표시1 윤곽선">
            <a:extLst>
              <a:ext uri="{FF2B5EF4-FFF2-40B4-BE49-F238E27FC236}">
                <a16:creationId xmlns:a16="http://schemas.microsoft.com/office/drawing/2014/main" id="{61FDD9F2-F5F3-1512-F269-51476F03E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0723" y="2967388"/>
            <a:ext cx="457200" cy="457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A04E5A-919A-9F3D-F2C7-931C1A0A16DC}"/>
              </a:ext>
            </a:extLst>
          </p:cNvPr>
          <p:cNvSpPr txBox="1"/>
          <p:nvPr/>
        </p:nvSpPr>
        <p:spPr>
          <a:xfrm>
            <a:off x="3547923" y="3075441"/>
            <a:ext cx="6094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신진</a:t>
            </a:r>
            <a:r>
              <a:rPr lang="ko-KR" altLang="ko-KR" sz="16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작가의 작품 저작권과 소유권은 절대적으로 작가에 귀속</a:t>
            </a:r>
            <a:endParaRPr lang="ko-KR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26" name="그래픽 25" descr="배지 체크 표시1 윤곽선">
            <a:extLst>
              <a:ext uri="{FF2B5EF4-FFF2-40B4-BE49-F238E27FC236}">
                <a16:creationId xmlns:a16="http://schemas.microsoft.com/office/drawing/2014/main" id="{810799CE-2AF0-17E4-0E55-E31CE3B4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0723" y="3603266"/>
            <a:ext cx="457200" cy="4572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216779B-27A1-5BCA-AA94-4F303756B55F}"/>
              </a:ext>
            </a:extLst>
          </p:cNvPr>
          <p:cNvSpPr txBox="1"/>
          <p:nvPr/>
        </p:nvSpPr>
        <p:spPr>
          <a:xfrm>
            <a:off x="3547922" y="3680562"/>
            <a:ext cx="7236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아티스트 보호 및 심사 담당자로 예술 분야 전문가 채용 </a:t>
            </a:r>
          </a:p>
        </p:txBody>
      </p:sp>
    </p:spTree>
    <p:extLst>
      <p:ext uri="{BB962C8B-B14F-4D97-AF65-F5344CB8AC3E}">
        <p14:creationId xmlns:p14="http://schemas.microsoft.com/office/powerpoint/2010/main" val="42473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9B429A-2C95-5281-BE77-02E3E85B1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" t="6761" r="14520" b="5341"/>
          <a:stretch/>
        </p:blipFill>
        <p:spPr>
          <a:xfrm>
            <a:off x="3112023" y="240594"/>
            <a:ext cx="2724333" cy="485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CB319F-BA23-14D4-2E1B-FE8C4697D4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056" t="1677" r="69875" b="44661"/>
          <a:stretch/>
        </p:blipFill>
        <p:spPr>
          <a:xfrm>
            <a:off x="2929813" y="969676"/>
            <a:ext cx="2120612" cy="28283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4F8D1B-6572-EE93-3F93-2C01EA236005}"/>
              </a:ext>
            </a:extLst>
          </p:cNvPr>
          <p:cNvSpPr txBox="1"/>
          <p:nvPr/>
        </p:nvSpPr>
        <p:spPr>
          <a:xfrm>
            <a:off x="5897637" y="24059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Book Antiqua" panose="02040602050305030304" pitchFamily="18" charset="0"/>
              </a:rPr>
              <a:t>Official Certificate</a:t>
            </a:r>
            <a:endParaRPr lang="ko-KR" alt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3C0BC89-BFBD-293B-1A2B-9AD11FC7AB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957" t="10585" r="5434" b="13264"/>
          <a:stretch/>
        </p:blipFill>
        <p:spPr>
          <a:xfrm>
            <a:off x="6096000" y="969676"/>
            <a:ext cx="3930978" cy="522245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DF5B803-F2B8-358A-BB6B-6B127C422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81" t="57732" r="50357" b="2887"/>
          <a:stretch/>
        </p:blipFill>
        <p:spPr>
          <a:xfrm>
            <a:off x="1612398" y="3875779"/>
            <a:ext cx="3438026" cy="2585287"/>
          </a:xfrm>
          <a:prstGeom prst="rect">
            <a:avLst/>
          </a:prstGeom>
        </p:spPr>
      </p:pic>
      <p:pic>
        <p:nvPicPr>
          <p:cNvPr id="6" name="그래픽 5" descr="왼쪽 화살표가 있는 원 윤곽선">
            <a:extLst>
              <a:ext uri="{FF2B5EF4-FFF2-40B4-BE49-F238E27FC236}">
                <a16:creationId xmlns:a16="http://schemas.microsoft.com/office/drawing/2014/main" id="{A132D861-0334-D9AC-8861-66C8B20A9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6095" y="3101883"/>
            <a:ext cx="654233" cy="6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63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5EDAB-B012-3854-42CD-5D4980BA5DC5}"/>
              </a:ext>
            </a:extLst>
          </p:cNvPr>
          <p:cNvSpPr txBox="1"/>
          <p:nvPr/>
        </p:nvSpPr>
        <p:spPr>
          <a:xfrm>
            <a:off x="3726231" y="385849"/>
            <a:ext cx="7784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       </a:t>
            </a:r>
            <a:endParaRPr lang="ko-KR" altLang="en-US" sz="3600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7A3CC-76E7-0EFA-41F5-68F680BD55CF}"/>
              </a:ext>
            </a:extLst>
          </p:cNvPr>
          <p:cNvSpPr txBox="1"/>
          <p:nvPr/>
        </p:nvSpPr>
        <p:spPr>
          <a:xfrm>
            <a:off x="3048786" y="111922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For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permanent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A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rt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e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ducation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platform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DE8E-C292-2F37-A02A-55D5F0D139AB}"/>
              </a:ext>
            </a:extLst>
          </p:cNvPr>
          <p:cNvSpPr txBox="1"/>
          <p:nvPr/>
        </p:nvSpPr>
        <p:spPr>
          <a:xfrm>
            <a:off x="1463223" y="2142519"/>
            <a:ext cx="9518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No1. 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신진 작가 작품 </a:t>
            </a:r>
            <a:r>
              <a:rPr lang="ko-KR" altLang="en-US" dirty="0" err="1">
                <a:solidFill>
                  <a:schemeClr val="tx1">
                    <a:lumMod val="9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블렌더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작업 주기적으로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Update</a:t>
            </a:r>
          </a:p>
          <a:p>
            <a:pPr algn="ctr"/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No2.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신진 작가 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Google Form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접수 주기적으로  확인 </a:t>
            </a:r>
            <a:endParaRPr lang="en-US" altLang="ko-KR" dirty="0">
              <a:solidFill>
                <a:schemeClr val="accent3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endParaRPr lang="en-US" altLang="ko-KR" dirty="0">
              <a:solidFill>
                <a:schemeClr val="accent3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No3.                                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가 보유하고 있는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신진 작가 이메일 계정에 초기 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Google Form </a:t>
            </a:r>
            <a:r>
              <a:rPr lang="ko-KR" altLang="en-US" dirty="0">
                <a:solidFill>
                  <a:schemeClr val="tx1">
                    <a:lumMod val="9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배포</a:t>
            </a:r>
            <a:endParaRPr lang="en-US" altLang="ko-KR" dirty="0">
              <a:solidFill>
                <a:schemeClr val="tx1">
                  <a:lumMod val="95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endParaRPr lang="en-US" altLang="ko-KR" b="1" dirty="0">
              <a:solidFill>
                <a:schemeClr val="tx1">
                  <a:lumMod val="95000"/>
                </a:schemeClr>
              </a:solidFill>
              <a:latin typeface="Book Antiqua" panose="02040602050305030304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No4.</a:t>
            </a:r>
            <a:r>
              <a:rPr lang="ko-KR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 </a:t>
            </a:r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</a:t>
            </a:r>
            <a:r>
              <a:rPr lang="en-US" altLang="ko-KR" sz="18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Communicational Painting Wall&gt; </a:t>
            </a:r>
            <a:r>
              <a:rPr lang="ko-KR" altLang="ko-KR" sz="18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의 메모장 </a:t>
            </a:r>
            <a:r>
              <a:rPr lang="ko-KR" altLang="ko-KR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욕설</a:t>
            </a:r>
            <a:r>
              <a:rPr lang="en-US" altLang="ko-KR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/</a:t>
            </a:r>
            <a:r>
              <a:rPr lang="ko-KR" altLang="ko-KR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비방</a:t>
            </a:r>
            <a:r>
              <a:rPr lang="en-US" altLang="ko-KR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ko-KR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글</a:t>
            </a:r>
            <a:r>
              <a:rPr lang="ko-KR" altLang="ko-KR" sz="18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주기적 </a:t>
            </a:r>
            <a:r>
              <a:rPr lang="ko-KR" altLang="ko-KR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검토</a:t>
            </a:r>
            <a:r>
              <a:rPr lang="ko-KR" altLang="ko-KR" sz="18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필요</a:t>
            </a:r>
          </a:p>
          <a:p>
            <a:pPr algn="ctr"/>
            <a:endParaRPr lang="en-US" altLang="ko-KR" b="1" dirty="0">
              <a:solidFill>
                <a:schemeClr val="accent3">
                  <a:lumMod val="60000"/>
                  <a:lumOff val="40000"/>
                </a:schemeClr>
              </a:solidFill>
              <a:latin typeface="Book Antiqua" panose="02040602050305030304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ko-KR" alt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No5.  </a:t>
            </a:r>
            <a:r>
              <a:rPr lang="en-US" altLang="ko-KR" sz="18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O/X</a:t>
            </a:r>
            <a:r>
              <a:rPr lang="ko-KR" altLang="ko-KR" sz="18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퀴즈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주기적으로 추가 </a:t>
            </a:r>
            <a:endParaRPr lang="en-US" altLang="ko-KR" dirty="0">
              <a:solidFill>
                <a:schemeClr val="accent3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endParaRPr lang="en-US" altLang="ko-KR" b="1" dirty="0">
              <a:solidFill>
                <a:schemeClr val="accent3">
                  <a:lumMod val="60000"/>
                  <a:lumOff val="40000"/>
                </a:schemeClr>
              </a:solidFill>
              <a:latin typeface="Book Antiqua" panose="02040602050305030304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No6.  </a:t>
            </a:r>
            <a:r>
              <a:rPr lang="en-US" altLang="ko-KR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</a:t>
            </a:r>
            <a:r>
              <a:rPr lang="en-US" altLang="ko-KR" sz="18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Into the painting room&gt; </a:t>
            </a:r>
            <a:r>
              <a:rPr lang="ko-KR" altLang="en-US" sz="1800" kern="1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한 달에 한 번 </a:t>
            </a:r>
            <a:r>
              <a:rPr lang="ko-KR" altLang="ko-KR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신진작가 섭외 </a:t>
            </a:r>
            <a:r>
              <a:rPr lang="en-US" altLang="ko-KR" kern="100" dirty="0">
                <a:solidFill>
                  <a:schemeClr val="tx1">
                    <a:lumMod val="9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meeting</a:t>
            </a:r>
            <a:r>
              <a:rPr lang="ko-KR" altLang="en-US" kern="100" dirty="0">
                <a:solidFill>
                  <a:schemeClr val="tx1">
                    <a:lumMod val="95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</a:t>
            </a:r>
            <a:r>
              <a:rPr lang="ko-KR" altLang="en-US" kern="1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진행 </a:t>
            </a:r>
            <a:endParaRPr lang="en-US" altLang="ko-KR" kern="100" dirty="0">
              <a:solidFill>
                <a:schemeClr val="accent3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endParaRPr lang="en-US" altLang="ko-KR" b="1" kern="100" dirty="0">
              <a:solidFill>
                <a:schemeClr val="accent3">
                  <a:lumMod val="60000"/>
                  <a:lumOff val="40000"/>
                </a:schemeClr>
              </a:solidFill>
              <a:latin typeface="Book Antiqua" panose="02040602050305030304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r>
              <a:rPr lang="en-US" altLang="ko-KR" b="1" kern="100" dirty="0">
                <a:solidFill>
                  <a:schemeClr val="accent3">
                    <a:lumMod val="60000"/>
                    <a:lumOff val="40000"/>
                  </a:schemeClr>
                </a:solidFill>
                <a:latin typeface="Book Antiqua" panose="02040602050305030304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No7. </a:t>
            </a:r>
            <a:r>
              <a:rPr lang="en-US" altLang="ko-KR" b="1" kern="100" dirty="0">
                <a:solidFill>
                  <a:schemeClr val="accent3">
                    <a:lumMod val="60000"/>
                    <a:lumOff val="40000"/>
                  </a:schemeClr>
                </a:solidFill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&lt;</a:t>
            </a:r>
            <a:r>
              <a:rPr lang="en-US" altLang="ko-K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Into the painting room&gt; </a:t>
            </a:r>
            <a:r>
              <a:rPr lang="ko-KR" altLang="ko-K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내부 </a:t>
            </a:r>
            <a:r>
              <a:rPr lang="ko-KR" altLang="ko-KR" sz="18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인테리어 명화</a:t>
            </a:r>
            <a:r>
              <a:rPr lang="en-US" altLang="ko-KR" sz="18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ver.</a:t>
            </a:r>
            <a:r>
              <a:rPr lang="ko-KR" altLang="ko-KR" sz="1800" dirty="0">
                <a:solidFill>
                  <a:schemeClr val="tx1">
                    <a:lumMod val="95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 구현 </a:t>
            </a:r>
            <a:r>
              <a:rPr lang="ko-KR" altLang="ko-KR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Microsoft GothicNeo Light" panose="020B0300000101010101" pitchFamily="50" charset="-127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한 달에 한 번 필요</a:t>
            </a:r>
            <a:endParaRPr lang="ko-KR" altLang="ko-KR" sz="1800" b="1" kern="1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  <a:p>
            <a:pPr algn="ctr"/>
            <a:endParaRPr lang="ko-KR" altLang="en-US" b="1" dirty="0">
              <a:solidFill>
                <a:schemeClr val="accent3">
                  <a:lumMod val="60000"/>
                  <a:lumOff val="40000"/>
                </a:schemeClr>
              </a:solidFill>
              <a:latin typeface="Microsoft GothicNeo Light" panose="020B0300000101010101" pitchFamily="50" charset="-127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5BF12F-CCE4-41D7-1927-D5D594F56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" t="6761" r="14520" b="5341"/>
          <a:stretch/>
        </p:blipFill>
        <p:spPr>
          <a:xfrm>
            <a:off x="2623906" y="3294913"/>
            <a:ext cx="1505540" cy="268173"/>
          </a:xfrm>
          <a:prstGeom prst="rect">
            <a:avLst/>
          </a:prstGeom>
        </p:spPr>
      </p:pic>
      <p:pic>
        <p:nvPicPr>
          <p:cNvPr id="15" name="그래픽 14" descr="추가 윤곽선">
            <a:extLst>
              <a:ext uri="{FF2B5EF4-FFF2-40B4-BE49-F238E27FC236}">
                <a16:creationId xmlns:a16="http://schemas.microsoft.com/office/drawing/2014/main" id="{E6B49F3D-2486-B695-E2D4-A2E579BF0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8614" y="1201951"/>
            <a:ext cx="235518" cy="2355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9DA74-7137-92E7-C28F-AF72629B17D1}"/>
              </a:ext>
            </a:extLst>
          </p:cNvPr>
          <p:cNvSpPr txBox="1"/>
          <p:nvPr/>
        </p:nvSpPr>
        <p:spPr>
          <a:xfrm>
            <a:off x="3157063" y="503149"/>
            <a:ext cx="679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  <a:ea typeface="Microsoft GothicNeo Light" panose="020B0300000101010101" pitchFamily="50" charset="-127"/>
                <a:cs typeface="Microsoft GothicNeo Light" panose="020B0300000101010101" pitchFamily="50" charset="-127"/>
              </a:rPr>
              <a:t>What                       Should Do </a:t>
            </a:r>
            <a:endParaRPr lang="ko-KR" altLang="en-US" sz="3200" b="1" dirty="0">
              <a:solidFill>
                <a:schemeClr val="tx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  <a:ea typeface="Microsoft GothicNeo Light" panose="020B0300000101010101" pitchFamily="50" charset="-127"/>
              <a:cs typeface="Microsoft GothicNeo Light" panose="020B03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604CB9-24B1-50B0-443D-89A8E681D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3" t="6761" r="14520" b="5341"/>
          <a:stretch/>
        </p:blipFill>
        <p:spPr>
          <a:xfrm>
            <a:off x="4328527" y="597116"/>
            <a:ext cx="2227886" cy="3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0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1035</TotalTime>
  <Words>236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Microsoft GothicNeo Light</vt:lpstr>
      <vt:lpstr>Arial</vt:lpstr>
      <vt:lpstr>Bell MT</vt:lpstr>
      <vt:lpstr>Book Antiqua</vt:lpstr>
      <vt:lpstr>Calibri</vt:lpstr>
      <vt:lpstr>Calibri Light</vt:lpstr>
      <vt:lpstr>Office 테마</vt:lpstr>
      <vt:lpstr>Arts-nation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Arts-nation</dc:title>
  <dc:creator>권하정</dc:creator>
  <cp:lastModifiedBy>주연 김</cp:lastModifiedBy>
  <cp:revision>7</cp:revision>
  <dcterms:created xsi:type="dcterms:W3CDTF">2023-02-11T12:39:15Z</dcterms:created>
  <dcterms:modified xsi:type="dcterms:W3CDTF">2024-07-09T09:32:12Z</dcterms:modified>
</cp:coreProperties>
</file>