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4" r:id="rId4"/>
    <p:sldId id="263" r:id="rId5"/>
    <p:sldId id="266" r:id="rId6"/>
    <p:sldId id="265" r:id="rId7"/>
    <p:sldId id="261" r:id="rId8"/>
  </p:sldIdLst>
  <p:sldSz cx="12192000" cy="6858000"/>
  <p:notesSz cx="6858000" cy="9144000"/>
  <p:embeddedFontLst>
    <p:embeddedFont>
      <p:font typeface="맑은 고딕" panose="020B0503020000020004" pitchFamily="50" charset="-127"/>
      <p:regular r:id="rId9"/>
      <p:bold r:id="rId10"/>
    </p:embeddedFont>
    <p:embeddedFont>
      <p:font typeface="배찌체" panose="00000500000000000000" pitchFamily="2" charset="-127"/>
      <p:regular r:id="rId11"/>
    </p:embeddedFont>
    <p:embeddedFont>
      <p:font typeface="학교안심 몽글몽글 R" panose="02020603020101020101" pitchFamily="18" charset="-127"/>
      <p:regular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F8C"/>
    <a:srgbClr val="646464"/>
    <a:srgbClr val="1F0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89" y="-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25448 w 12192000"/>
              <a:gd name="connsiteY0" fmla="*/ 331573 h 6858000"/>
              <a:gd name="connsiteX1" fmla="*/ 296563 w 12192000"/>
              <a:gd name="connsiteY1" fmla="*/ 660458 h 6858000"/>
              <a:gd name="connsiteX2" fmla="*/ 296563 w 12192000"/>
              <a:gd name="connsiteY2" fmla="*/ 6197542 h 6858000"/>
              <a:gd name="connsiteX3" fmla="*/ 625448 w 12192000"/>
              <a:gd name="connsiteY3" fmla="*/ 6526427 h 6858000"/>
              <a:gd name="connsiteX4" fmla="*/ 11410034 w 12192000"/>
              <a:gd name="connsiteY4" fmla="*/ 6526427 h 6858000"/>
              <a:gd name="connsiteX5" fmla="*/ 11738919 w 12192000"/>
              <a:gd name="connsiteY5" fmla="*/ 6197542 h 6858000"/>
              <a:gd name="connsiteX6" fmla="*/ 11738919 w 12192000"/>
              <a:gd name="connsiteY6" fmla="*/ 660458 h 6858000"/>
              <a:gd name="connsiteX7" fmla="*/ 11410034 w 12192000"/>
              <a:gd name="connsiteY7" fmla="*/ 331573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25448" y="331573"/>
                </a:moveTo>
                <a:cubicBezTo>
                  <a:pt x="443810" y="331573"/>
                  <a:pt x="296563" y="478820"/>
                  <a:pt x="296563" y="660458"/>
                </a:cubicBezTo>
                <a:lnTo>
                  <a:pt x="296563" y="6197542"/>
                </a:lnTo>
                <a:cubicBezTo>
                  <a:pt x="296563" y="6379180"/>
                  <a:pt x="443810" y="6526427"/>
                  <a:pt x="625448" y="6526427"/>
                </a:cubicBezTo>
                <a:lnTo>
                  <a:pt x="11410034" y="6526427"/>
                </a:lnTo>
                <a:cubicBezTo>
                  <a:pt x="11591672" y="6526427"/>
                  <a:pt x="11738919" y="6379180"/>
                  <a:pt x="11738919" y="6197542"/>
                </a:cubicBezTo>
                <a:lnTo>
                  <a:pt x="11738919" y="660458"/>
                </a:lnTo>
                <a:cubicBezTo>
                  <a:pt x="11738919" y="478820"/>
                  <a:pt x="11591672" y="331573"/>
                  <a:pt x="11410034" y="33157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D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0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2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51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0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8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1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16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7E14-D05E-4349-BA5C-29B267A330D8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40D17-411B-4085-90C1-3624E3EC0C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YeDjA765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6860" y="2882839"/>
            <a:ext cx="591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Unity 2D </a:t>
            </a:r>
            <a:r>
              <a:rPr lang="ko-KR" altLang="en-US" sz="54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포트폴리오 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27372" y="3806169"/>
            <a:ext cx="253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김주연</a:t>
            </a:r>
          </a:p>
        </p:txBody>
      </p:sp>
    </p:spTree>
    <p:extLst>
      <p:ext uri="{BB962C8B-B14F-4D97-AF65-F5344CB8AC3E}">
        <p14:creationId xmlns:p14="http://schemas.microsoft.com/office/powerpoint/2010/main" val="131924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276DA49E-A640-6677-89BB-FAA11E9F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8" y="2099428"/>
            <a:ext cx="6443327" cy="36680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B5F2E0-AE18-C115-BCBA-217B700A4D9D}"/>
              </a:ext>
            </a:extLst>
          </p:cNvPr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게임소개</a:t>
            </a:r>
          </a:p>
        </p:txBody>
      </p:sp>
      <p:pic>
        <p:nvPicPr>
          <p:cNvPr id="1036" name="Picture 12" descr="조성모 - 아시나요 듣기/가사 : 네이버 블로그">
            <a:extLst>
              <a:ext uri="{FF2B5EF4-FFF2-40B4-BE49-F238E27FC236}">
                <a16:creationId xmlns:a16="http://schemas.microsoft.com/office/drawing/2014/main" id="{C475882F-5A3E-DF81-FFE7-67385DE68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99" y="3933469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눈물 흘리는 짤 모음 | 유머 게시판 | RULIWEB">
            <a:extLst>
              <a:ext uri="{FF2B5EF4-FFF2-40B4-BE49-F238E27FC236}">
                <a16:creationId xmlns:a16="http://schemas.microsoft.com/office/drawing/2014/main" id="{8445C022-5596-D5DF-D401-5B0E8889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59" y="2199175"/>
            <a:ext cx="2719806" cy="152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1F4946-4443-E868-FD79-294A3CF64BDE}"/>
              </a:ext>
            </a:extLst>
          </p:cNvPr>
          <p:cNvSpPr txBox="1"/>
          <p:nvPr/>
        </p:nvSpPr>
        <p:spPr>
          <a:xfrm>
            <a:off x="8394970" y="17704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ㅠㅠㅠㅠㅠㅠㅠㅠㅠㅠ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09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게임소개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A5B2C6A-F759-7F68-3C90-71AF4613D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58958"/>
              </p:ext>
            </p:extLst>
          </p:nvPr>
        </p:nvGraphicFramePr>
        <p:xfrm>
          <a:off x="7270747" y="1503412"/>
          <a:ext cx="3756195" cy="494642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10712">
                  <a:extLst>
                    <a:ext uri="{9D8B030D-6E8A-4147-A177-3AD203B41FA5}">
                      <a16:colId xmlns:a16="http://schemas.microsoft.com/office/drawing/2014/main" val="2732660203"/>
                    </a:ext>
                  </a:extLst>
                </a:gridCol>
                <a:gridCol w="2345483">
                  <a:extLst>
                    <a:ext uri="{9D8B030D-6E8A-4147-A177-3AD203B41FA5}">
                      <a16:colId xmlns:a16="http://schemas.microsoft.com/office/drawing/2014/main" val="217239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600" dirty="0">
                        <a:solidFill>
                          <a:srgbClr val="1F068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찌체" panose="00000500000000000000" pitchFamily="2" charset="-127"/>
                        <a:ea typeface="배찌체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8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rgbClr val="1F068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배찌체" panose="00000500000000000000" pitchFamily="2" charset="-127"/>
                        <a:ea typeface="배찌체" panose="00000500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44058"/>
                  </a:ext>
                </a:extLst>
              </a:tr>
              <a:tr h="587418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제목​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dirty="0" err="1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아르피아</a:t>
                      </a:r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 모작​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135879"/>
                  </a:ext>
                </a:extLst>
              </a:tr>
              <a:tr h="87941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장르​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u="none" strike="noStrike" dirty="0" err="1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턴제</a:t>
                      </a:r>
                      <a:r>
                        <a:rPr lang="ko-KR" altLang="en-US" sz="1800" b="0" i="0" u="none" strike="noStrike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RPG</a:t>
                      </a:r>
                      <a:endParaRPr lang="ko-KR" altLang="en-US" sz="1800" b="0" i="0" dirty="0">
                        <a:solidFill>
                          <a:srgbClr val="646464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662502"/>
                  </a:ext>
                </a:extLst>
              </a:tr>
              <a:tr h="59557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플랫폼​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86817"/>
                  </a:ext>
                </a:extLst>
              </a:tr>
              <a:tr h="59557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개발환경​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i="0" u="none" strike="noStrike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Visual Studio 2022</a:t>
                      </a:r>
                      <a:r>
                        <a:rPr lang="en-US" altLang="ko-KR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61236"/>
                  </a:ext>
                </a:extLst>
              </a:tr>
              <a:tr h="59557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개발언어​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C#</a:t>
                      </a:r>
                      <a:endParaRPr lang="en-US" sz="1800" b="0" i="0" dirty="0">
                        <a:solidFill>
                          <a:srgbClr val="646464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46365"/>
                  </a:ext>
                </a:extLst>
              </a:tr>
              <a:tr h="59557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라이브러리​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Unity​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77951"/>
                  </a:ext>
                </a:extLst>
              </a:tr>
              <a:tr h="879417"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800" b="0" i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개발기간​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2024.05.13~</a:t>
                      </a:r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​</a:t>
                      </a:r>
                      <a:endParaRPr lang="en-US" altLang="ko-KR" sz="1800" b="0" i="0" dirty="0">
                        <a:solidFill>
                          <a:srgbClr val="646464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  <a:p>
                      <a:pPr algn="l" rtl="0" fontAlgn="base"/>
                      <a:r>
                        <a:rPr lang="en-US" altLang="ko-KR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        2024.05.27 (2</a:t>
                      </a:r>
                      <a:r>
                        <a:rPr lang="ko-KR" altLang="en-US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주</a:t>
                      </a:r>
                      <a:r>
                        <a:rPr lang="en-US" altLang="ko-KR" sz="1800" b="0" i="0" dirty="0">
                          <a:solidFill>
                            <a:srgbClr val="646464"/>
                          </a:solidFill>
                          <a:effectLst/>
                          <a:latin typeface="학교안심 몽글몽글 R" panose="02020603020101020101" pitchFamily="18" charset="-127"/>
                          <a:ea typeface="학교안심 몽글몽글 R" panose="02020603020101020101" pitchFamily="18" charset="-127"/>
                        </a:rPr>
                        <a:t>)</a:t>
                      </a:r>
                      <a:endParaRPr lang="ko-KR" altLang="en-US" sz="1800" b="0" i="0" dirty="0">
                        <a:solidFill>
                          <a:srgbClr val="646464"/>
                        </a:solidFill>
                        <a:effectLst/>
                        <a:latin typeface="학교안심 몽글몽글 R" panose="02020603020101020101" pitchFamily="18" charset="-127"/>
                        <a:ea typeface="학교안심 몽글몽글 R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9173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6F6194F-F3DD-36B5-E845-2190DA4A0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22" y="1809344"/>
            <a:ext cx="2790004" cy="3950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74DED173-D1BB-67A0-BCA3-860699FCE4F8}"/>
              </a:ext>
            </a:extLst>
          </p:cNvPr>
          <p:cNvSpPr txBox="1"/>
          <p:nvPr/>
        </p:nvSpPr>
        <p:spPr>
          <a:xfrm>
            <a:off x="817168" y="5954518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https://www.youtube.com/watch?v=DeYeDjA765g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F2C7C2-7E1C-DD2B-C0E7-CA7E042B2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79" t="-2146" r="23845" b="57089"/>
          <a:stretch/>
        </p:blipFill>
        <p:spPr>
          <a:xfrm>
            <a:off x="3677677" y="1809344"/>
            <a:ext cx="2267959" cy="12832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2" name="Picture 8" descr="이 게임을 아시나요? - 마법학교 아르피아 : 네이버 블로그">
            <a:extLst>
              <a:ext uri="{FF2B5EF4-FFF2-40B4-BE49-F238E27FC236}">
                <a16:creationId xmlns:a16="http://schemas.microsoft.com/office/drawing/2014/main" id="{142FDA6D-ACF3-F27D-4E46-BC3C85D0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32" y="3107626"/>
            <a:ext cx="3658532" cy="2749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6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게임설명 및 목표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2370A9-08DD-3691-9736-E45B6FE472C9}"/>
              </a:ext>
            </a:extLst>
          </p:cNvPr>
          <p:cNvSpPr txBox="1"/>
          <p:nvPr/>
        </p:nvSpPr>
        <p:spPr>
          <a:xfrm>
            <a:off x="926092" y="1779372"/>
            <a:ext cx="10241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턴제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RPG :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플레이어들이 차례대로 돌아가면서 명령을 수행하는 전략 게임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.!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맵 이동하다가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몬스터랑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닿으면 전투가 시작되고 최대 몬스터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3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마리까지 나옴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- </a:t>
            </a: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맵구현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및 이동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(A*)</a:t>
            </a:r>
          </a:p>
          <a:p>
            <a:pPr marL="342900" indent="-342900">
              <a:buFontTx/>
              <a:buChar char="-"/>
            </a:pPr>
            <a:r>
              <a:rPr lang="ko-KR" alt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전투씬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아이템사용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스토리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Data UI </a:t>
            </a:r>
          </a:p>
          <a:p>
            <a:pPr marL="342900" indent="-342900">
              <a:buFontTx/>
              <a:buChar char="-"/>
            </a:pP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  <a:p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++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추가적으로 하고 싶은 건 자동전투</a:t>
            </a:r>
            <a:b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</a:b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UI(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퀘스트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강화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상점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</a:t>
            </a:r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펫 등등 </a:t>
            </a:r>
            <a:r>
              <a:rPr lang="en-US" altLang="ko-KR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) </a:t>
            </a:r>
          </a:p>
          <a:p>
            <a:r>
              <a:rPr lang="ko-KR" altLang="en-US" sz="25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기존 게임에서 업그레이드된 전투 방식이고 싶은데 일단 위에 제작 다 되면 고려</a:t>
            </a:r>
            <a:endParaRPr lang="en-US" altLang="ko-KR" sz="25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A5914-12F4-7050-4DB9-CE9E123FA7A7}"/>
              </a:ext>
            </a:extLst>
          </p:cNvPr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11" name="자유형 4">
              <a:extLst>
                <a:ext uri="{FF2B5EF4-FFF2-40B4-BE49-F238E27FC236}">
                  <a16:creationId xmlns:a16="http://schemas.microsoft.com/office/drawing/2014/main" id="{4D2E4FAD-3CCE-6860-5CBE-C22FA6D7E7EE}"/>
                </a:ext>
              </a:extLst>
            </p:cNvPr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3369FC-057B-ED42-ADEB-61BDC7B30973}"/>
                </a:ext>
              </a:extLst>
            </p:cNvPr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75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개발일정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A5914-12F4-7050-4DB9-CE9E123FA7A7}"/>
              </a:ext>
            </a:extLst>
          </p:cNvPr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11" name="자유형 4">
              <a:extLst>
                <a:ext uri="{FF2B5EF4-FFF2-40B4-BE49-F238E27FC236}">
                  <a16:creationId xmlns:a16="http://schemas.microsoft.com/office/drawing/2014/main" id="{4D2E4FAD-3CCE-6860-5CBE-C22FA6D7E7EE}"/>
                </a:ext>
              </a:extLst>
            </p:cNvPr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3369FC-057B-ED42-ADEB-61BDC7B30973}"/>
                </a:ext>
              </a:extLst>
            </p:cNvPr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B2ECC29-6E89-CF45-37E9-9CC66C13C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174950"/>
            <a:ext cx="11042743" cy="25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8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21522" y="507144"/>
            <a:ext cx="653486" cy="654906"/>
            <a:chOff x="3781167" y="1655805"/>
            <a:chExt cx="947351" cy="949410"/>
          </a:xfrm>
        </p:grpSpPr>
        <p:sp>
          <p:nvSpPr>
            <p:cNvPr id="3" name="자유형 2"/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501346" y="488892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클래스 개요도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07116" y="1376695"/>
            <a:ext cx="10769338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A5914-12F4-7050-4DB9-CE9E123FA7A7}"/>
              </a:ext>
            </a:extLst>
          </p:cNvPr>
          <p:cNvGrpSpPr/>
          <p:nvPr/>
        </p:nvGrpSpPr>
        <p:grpSpPr>
          <a:xfrm>
            <a:off x="721522" y="526681"/>
            <a:ext cx="653486" cy="654906"/>
            <a:chOff x="3781167" y="1655805"/>
            <a:chExt cx="947351" cy="949410"/>
          </a:xfrm>
        </p:grpSpPr>
        <p:sp>
          <p:nvSpPr>
            <p:cNvPr id="11" name="자유형 4">
              <a:extLst>
                <a:ext uri="{FF2B5EF4-FFF2-40B4-BE49-F238E27FC236}">
                  <a16:creationId xmlns:a16="http://schemas.microsoft.com/office/drawing/2014/main" id="{4D2E4FAD-3CCE-6860-5CBE-C22FA6D7E7EE}"/>
                </a:ext>
              </a:extLst>
            </p:cNvPr>
            <p:cNvSpPr/>
            <p:nvPr/>
          </p:nvSpPr>
          <p:spPr>
            <a:xfrm>
              <a:off x="3781167" y="1655805"/>
              <a:ext cx="947351" cy="949410"/>
            </a:xfrm>
            <a:custGeom>
              <a:avLst/>
              <a:gdLst>
                <a:gd name="connsiteX0" fmla="*/ 565077 w 947351"/>
                <a:gd name="connsiteY0" fmla="*/ 367364 h 949410"/>
                <a:gd name="connsiteX1" fmla="*/ 546514 w 947351"/>
                <a:gd name="connsiteY1" fmla="*/ 379879 h 949410"/>
                <a:gd name="connsiteX2" fmla="*/ 469557 w 947351"/>
                <a:gd name="connsiteY2" fmla="*/ 395416 h 949410"/>
                <a:gd name="connsiteX3" fmla="*/ 392600 w 947351"/>
                <a:gd name="connsiteY3" fmla="*/ 379879 h 949410"/>
                <a:gd name="connsiteX4" fmla="*/ 384454 w 947351"/>
                <a:gd name="connsiteY4" fmla="*/ 374387 h 949410"/>
                <a:gd name="connsiteX5" fmla="*/ 391399 w 947351"/>
                <a:gd name="connsiteY5" fmla="*/ 396760 h 949410"/>
                <a:gd name="connsiteX6" fmla="*/ 395416 w 947351"/>
                <a:gd name="connsiteY6" fmla="*/ 436605 h 949410"/>
                <a:gd name="connsiteX7" fmla="*/ 379879 w 947351"/>
                <a:gd name="connsiteY7" fmla="*/ 513562 h 949410"/>
                <a:gd name="connsiteX8" fmla="*/ 347877 w 947351"/>
                <a:gd name="connsiteY8" fmla="*/ 561028 h 949410"/>
                <a:gd name="connsiteX9" fmla="*/ 389995 w 947351"/>
                <a:gd name="connsiteY9" fmla="*/ 569531 h 949410"/>
                <a:gd name="connsiteX10" fmla="*/ 476981 w 947351"/>
                <a:gd name="connsiteY10" fmla="*/ 641162 h 949410"/>
                <a:gd name="connsiteX11" fmla="*/ 498257 w 947351"/>
                <a:gd name="connsiteY11" fmla="*/ 685419 h 949410"/>
                <a:gd name="connsiteX12" fmla="*/ 501570 w 947351"/>
                <a:gd name="connsiteY12" fmla="*/ 674745 h 949410"/>
                <a:gd name="connsiteX13" fmla="*/ 573201 w 947351"/>
                <a:gd name="connsiteY13" fmla="*/ 587760 h 949410"/>
                <a:gd name="connsiteX14" fmla="*/ 606655 w 947351"/>
                <a:gd name="connsiteY14" fmla="*/ 571677 h 949410"/>
                <a:gd name="connsiteX15" fmla="*/ 567472 w 947351"/>
                <a:gd name="connsiteY15" fmla="*/ 513562 h 949410"/>
                <a:gd name="connsiteX16" fmla="*/ 551935 w 947351"/>
                <a:gd name="connsiteY16" fmla="*/ 436605 h 949410"/>
                <a:gd name="connsiteX17" fmla="*/ 555952 w 947351"/>
                <a:gd name="connsiteY17" fmla="*/ 396760 h 949410"/>
                <a:gd name="connsiteX18" fmla="*/ 469557 w 947351"/>
                <a:gd name="connsiteY18" fmla="*/ 0 h 949410"/>
                <a:gd name="connsiteX19" fmla="*/ 667265 w 947351"/>
                <a:gd name="connsiteY19" fmla="*/ 197708 h 949410"/>
                <a:gd name="connsiteX20" fmla="*/ 663249 w 947351"/>
                <a:gd name="connsiteY20" fmla="*/ 237553 h 949410"/>
                <a:gd name="connsiteX21" fmla="*/ 654123 w 947351"/>
                <a:gd name="connsiteY21" fmla="*/ 266950 h 949410"/>
                <a:gd name="connsiteX22" fmla="*/ 672686 w 947351"/>
                <a:gd name="connsiteY22" fmla="*/ 254434 h 949410"/>
                <a:gd name="connsiteX23" fmla="*/ 749643 w 947351"/>
                <a:gd name="connsiteY23" fmla="*/ 238897 h 949410"/>
                <a:gd name="connsiteX24" fmla="*/ 947351 w 947351"/>
                <a:gd name="connsiteY24" fmla="*/ 436605 h 949410"/>
                <a:gd name="connsiteX25" fmla="*/ 889444 w 947351"/>
                <a:gd name="connsiteY25" fmla="*/ 576406 h 949410"/>
                <a:gd name="connsiteX26" fmla="*/ 827684 w 947351"/>
                <a:gd name="connsiteY26" fmla="*/ 618045 h 949410"/>
                <a:gd name="connsiteX27" fmla="*/ 865912 w 947351"/>
                <a:gd name="connsiteY27" fmla="*/ 674745 h 949410"/>
                <a:gd name="connsiteX28" fmla="*/ 881449 w 947351"/>
                <a:gd name="connsiteY28" fmla="*/ 751702 h 949410"/>
                <a:gd name="connsiteX29" fmla="*/ 683741 w 947351"/>
                <a:gd name="connsiteY29" fmla="*/ 949410 h 949410"/>
                <a:gd name="connsiteX30" fmla="*/ 501570 w 947351"/>
                <a:gd name="connsiteY30" fmla="*/ 828659 h 949410"/>
                <a:gd name="connsiteX31" fmla="*/ 498390 w 947351"/>
                <a:gd name="connsiteY31" fmla="*/ 818413 h 949410"/>
                <a:gd name="connsiteX32" fmla="*/ 495209 w 947351"/>
                <a:gd name="connsiteY32" fmla="*/ 828659 h 949410"/>
                <a:gd name="connsiteX33" fmla="*/ 313038 w 947351"/>
                <a:gd name="connsiteY33" fmla="*/ 949410 h 949410"/>
                <a:gd name="connsiteX34" fmla="*/ 115330 w 947351"/>
                <a:gd name="connsiteY34" fmla="*/ 751702 h 949410"/>
                <a:gd name="connsiteX35" fmla="*/ 130867 w 947351"/>
                <a:gd name="connsiteY35" fmla="*/ 674745 h 949410"/>
                <a:gd name="connsiteX36" fmla="*/ 162869 w 947351"/>
                <a:gd name="connsiteY36" fmla="*/ 627279 h 949410"/>
                <a:gd name="connsiteX37" fmla="*/ 120751 w 947351"/>
                <a:gd name="connsiteY37" fmla="*/ 618776 h 949410"/>
                <a:gd name="connsiteX38" fmla="*/ 0 w 947351"/>
                <a:gd name="connsiteY38" fmla="*/ 436605 h 949410"/>
                <a:gd name="connsiteX39" fmla="*/ 197708 w 947351"/>
                <a:gd name="connsiteY39" fmla="*/ 238897 h 949410"/>
                <a:gd name="connsiteX40" fmla="*/ 274665 w 947351"/>
                <a:gd name="connsiteY40" fmla="*/ 254434 h 949410"/>
                <a:gd name="connsiteX41" fmla="*/ 282811 w 947351"/>
                <a:gd name="connsiteY41" fmla="*/ 259926 h 949410"/>
                <a:gd name="connsiteX42" fmla="*/ 275866 w 947351"/>
                <a:gd name="connsiteY42" fmla="*/ 237553 h 949410"/>
                <a:gd name="connsiteX43" fmla="*/ 271849 w 947351"/>
                <a:gd name="connsiteY43" fmla="*/ 197708 h 949410"/>
                <a:gd name="connsiteX44" fmla="*/ 469557 w 947351"/>
                <a:gd name="connsiteY44" fmla="*/ 0 h 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47351" h="949410">
                  <a:moveTo>
                    <a:pt x="565077" y="367364"/>
                  </a:moveTo>
                  <a:lnTo>
                    <a:pt x="546514" y="379879"/>
                  </a:lnTo>
                  <a:cubicBezTo>
                    <a:pt x="522861" y="389884"/>
                    <a:pt x="496855" y="395416"/>
                    <a:pt x="469557" y="395416"/>
                  </a:cubicBezTo>
                  <a:cubicBezTo>
                    <a:pt x="442260" y="395416"/>
                    <a:pt x="416254" y="389884"/>
                    <a:pt x="392600" y="379879"/>
                  </a:cubicBezTo>
                  <a:lnTo>
                    <a:pt x="384454" y="374387"/>
                  </a:lnTo>
                  <a:lnTo>
                    <a:pt x="391399" y="396760"/>
                  </a:lnTo>
                  <a:cubicBezTo>
                    <a:pt x="394033" y="409630"/>
                    <a:pt x="395416" y="422956"/>
                    <a:pt x="395416" y="436605"/>
                  </a:cubicBezTo>
                  <a:cubicBezTo>
                    <a:pt x="395416" y="463903"/>
                    <a:pt x="389884" y="489909"/>
                    <a:pt x="379879" y="513562"/>
                  </a:cubicBezTo>
                  <a:lnTo>
                    <a:pt x="347877" y="561028"/>
                  </a:lnTo>
                  <a:lnTo>
                    <a:pt x="389995" y="569531"/>
                  </a:lnTo>
                  <a:cubicBezTo>
                    <a:pt x="425475" y="584538"/>
                    <a:pt x="455663" y="609607"/>
                    <a:pt x="476981" y="641162"/>
                  </a:cubicBezTo>
                  <a:lnTo>
                    <a:pt x="498257" y="685419"/>
                  </a:lnTo>
                  <a:lnTo>
                    <a:pt x="501570" y="674745"/>
                  </a:lnTo>
                  <a:cubicBezTo>
                    <a:pt x="516577" y="639265"/>
                    <a:pt x="541647" y="609077"/>
                    <a:pt x="573201" y="587760"/>
                  </a:cubicBezTo>
                  <a:lnTo>
                    <a:pt x="606655" y="571677"/>
                  </a:lnTo>
                  <a:lnTo>
                    <a:pt x="567472" y="513562"/>
                  </a:lnTo>
                  <a:cubicBezTo>
                    <a:pt x="557468" y="489909"/>
                    <a:pt x="551935" y="463903"/>
                    <a:pt x="551935" y="436605"/>
                  </a:cubicBezTo>
                  <a:cubicBezTo>
                    <a:pt x="551935" y="422956"/>
                    <a:pt x="553318" y="409630"/>
                    <a:pt x="555952" y="396760"/>
                  </a:cubicBezTo>
                  <a:close/>
                  <a:moveTo>
                    <a:pt x="469557" y="0"/>
                  </a:moveTo>
                  <a:cubicBezTo>
                    <a:pt x="578748" y="0"/>
                    <a:pt x="667265" y="88517"/>
                    <a:pt x="667265" y="197708"/>
                  </a:cubicBezTo>
                  <a:cubicBezTo>
                    <a:pt x="667265" y="211357"/>
                    <a:pt x="665882" y="224683"/>
                    <a:pt x="663249" y="237553"/>
                  </a:cubicBezTo>
                  <a:lnTo>
                    <a:pt x="654123" y="266950"/>
                  </a:lnTo>
                  <a:lnTo>
                    <a:pt x="672686" y="254434"/>
                  </a:lnTo>
                  <a:cubicBezTo>
                    <a:pt x="696340" y="244429"/>
                    <a:pt x="722345" y="238897"/>
                    <a:pt x="749643" y="238897"/>
                  </a:cubicBezTo>
                  <a:cubicBezTo>
                    <a:pt x="858834" y="238897"/>
                    <a:pt x="947351" y="327414"/>
                    <a:pt x="947351" y="436605"/>
                  </a:cubicBezTo>
                  <a:cubicBezTo>
                    <a:pt x="947351" y="491201"/>
                    <a:pt x="925222" y="540628"/>
                    <a:pt x="889444" y="576406"/>
                  </a:cubicBezTo>
                  <a:lnTo>
                    <a:pt x="827684" y="618045"/>
                  </a:lnTo>
                  <a:lnTo>
                    <a:pt x="865912" y="674745"/>
                  </a:lnTo>
                  <a:cubicBezTo>
                    <a:pt x="875917" y="698399"/>
                    <a:pt x="881449" y="724404"/>
                    <a:pt x="881449" y="751702"/>
                  </a:cubicBezTo>
                  <a:cubicBezTo>
                    <a:pt x="881449" y="860893"/>
                    <a:pt x="792932" y="949410"/>
                    <a:pt x="683741" y="949410"/>
                  </a:cubicBezTo>
                  <a:cubicBezTo>
                    <a:pt x="601848" y="949410"/>
                    <a:pt x="531584" y="899619"/>
                    <a:pt x="501570" y="828659"/>
                  </a:cubicBezTo>
                  <a:lnTo>
                    <a:pt x="498390" y="818413"/>
                  </a:lnTo>
                  <a:lnTo>
                    <a:pt x="495209" y="828659"/>
                  </a:lnTo>
                  <a:cubicBezTo>
                    <a:pt x="465196" y="899619"/>
                    <a:pt x="394931" y="949410"/>
                    <a:pt x="313038" y="949410"/>
                  </a:cubicBezTo>
                  <a:cubicBezTo>
                    <a:pt x="203847" y="949410"/>
                    <a:pt x="115330" y="860893"/>
                    <a:pt x="115330" y="751702"/>
                  </a:cubicBezTo>
                  <a:cubicBezTo>
                    <a:pt x="115330" y="724404"/>
                    <a:pt x="120862" y="698399"/>
                    <a:pt x="130867" y="674745"/>
                  </a:cubicBezTo>
                  <a:lnTo>
                    <a:pt x="162869" y="627279"/>
                  </a:lnTo>
                  <a:lnTo>
                    <a:pt x="120751" y="618776"/>
                  </a:lnTo>
                  <a:cubicBezTo>
                    <a:pt x="49791" y="588762"/>
                    <a:pt x="0" y="518498"/>
                    <a:pt x="0" y="436605"/>
                  </a:cubicBezTo>
                  <a:cubicBezTo>
                    <a:pt x="0" y="327414"/>
                    <a:pt x="88517" y="238897"/>
                    <a:pt x="197708" y="238897"/>
                  </a:cubicBezTo>
                  <a:cubicBezTo>
                    <a:pt x="225006" y="238897"/>
                    <a:pt x="251011" y="244429"/>
                    <a:pt x="274665" y="254434"/>
                  </a:cubicBezTo>
                  <a:lnTo>
                    <a:pt x="282811" y="259926"/>
                  </a:lnTo>
                  <a:lnTo>
                    <a:pt x="275866" y="237553"/>
                  </a:lnTo>
                  <a:cubicBezTo>
                    <a:pt x="273232" y="224683"/>
                    <a:pt x="271849" y="211357"/>
                    <a:pt x="271849" y="197708"/>
                  </a:cubicBezTo>
                  <a:cubicBezTo>
                    <a:pt x="271849" y="88517"/>
                    <a:pt x="360366" y="0"/>
                    <a:pt x="469557" y="0"/>
                  </a:cubicBezTo>
                  <a:close/>
                </a:path>
              </a:pathLst>
            </a:custGeom>
            <a:solidFill>
              <a:srgbClr val="FEEC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93369FC-057B-ED42-ADEB-61BDC7B30973}"/>
                </a:ext>
              </a:extLst>
            </p:cNvPr>
            <p:cNvSpPr/>
            <p:nvPr/>
          </p:nvSpPr>
          <p:spPr>
            <a:xfrm>
              <a:off x="4077730" y="1962664"/>
              <a:ext cx="378940" cy="378940"/>
            </a:xfrm>
            <a:prstGeom prst="ellipse">
              <a:avLst/>
            </a:prstGeom>
            <a:solidFill>
              <a:srgbClr val="FCD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학교안심 몽글몽글 R" panose="02020603020101020101" pitchFamily="18" charset="-127"/>
                <a:ea typeface="학교안심 몽글몽글 R" panose="02020603020101020101" pitchFamily="18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22F81D-E4E0-08DC-30E7-F0943484FE9A}"/>
              </a:ext>
            </a:extLst>
          </p:cNvPr>
          <p:cNvSpPr/>
          <p:nvPr/>
        </p:nvSpPr>
        <p:spPr>
          <a:xfrm>
            <a:off x="2453310" y="1854978"/>
            <a:ext cx="1671193" cy="1060314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6EAAF-8148-B963-6116-FDB8C0701120}"/>
              </a:ext>
            </a:extLst>
          </p:cNvPr>
          <p:cNvSpPr txBox="1"/>
          <p:nvPr/>
        </p:nvSpPr>
        <p:spPr>
          <a:xfrm>
            <a:off x="2453310" y="1967005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Character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A2816FE-FB0A-A933-941D-44D565220756}"/>
              </a:ext>
            </a:extLst>
          </p:cNvPr>
          <p:cNvCxnSpPr>
            <a:cxnSpLocks/>
          </p:cNvCxnSpPr>
          <p:nvPr/>
        </p:nvCxnSpPr>
        <p:spPr>
          <a:xfrm>
            <a:off x="2714704" y="2347916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1B6043-60D3-3401-D38A-C96FBE035740}"/>
              </a:ext>
            </a:extLst>
          </p:cNvPr>
          <p:cNvSpPr txBox="1"/>
          <p:nvPr/>
        </p:nvSpPr>
        <p:spPr>
          <a:xfrm>
            <a:off x="2453309" y="2469600"/>
            <a:ext cx="1671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Virtual Attack()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C3D790-0381-0E93-5A3C-BCBA264A4E51}"/>
              </a:ext>
            </a:extLst>
          </p:cNvPr>
          <p:cNvSpPr/>
          <p:nvPr/>
        </p:nvSpPr>
        <p:spPr>
          <a:xfrm>
            <a:off x="4424807" y="1673448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74C58D-53C9-5138-485B-CCDF0ED161E3}"/>
              </a:ext>
            </a:extLst>
          </p:cNvPr>
          <p:cNvSpPr txBox="1"/>
          <p:nvPr/>
        </p:nvSpPr>
        <p:spPr>
          <a:xfrm>
            <a:off x="4424807" y="1785475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Wizard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57AFF2-8A8D-C946-AC60-3114D3064FF5}"/>
              </a:ext>
            </a:extLst>
          </p:cNvPr>
          <p:cNvCxnSpPr>
            <a:cxnSpLocks/>
          </p:cNvCxnSpPr>
          <p:nvPr/>
        </p:nvCxnSpPr>
        <p:spPr>
          <a:xfrm>
            <a:off x="4686201" y="2166386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542C89-0357-90AE-AE2E-1E3DEDF6BAAC}"/>
              </a:ext>
            </a:extLst>
          </p:cNvPr>
          <p:cNvSpPr/>
          <p:nvPr/>
        </p:nvSpPr>
        <p:spPr>
          <a:xfrm>
            <a:off x="4424807" y="2485867"/>
            <a:ext cx="1671193" cy="690533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482532-BF43-C0D1-DB7E-DF972C809E86}"/>
              </a:ext>
            </a:extLst>
          </p:cNvPr>
          <p:cNvSpPr txBox="1"/>
          <p:nvPr/>
        </p:nvSpPr>
        <p:spPr>
          <a:xfrm>
            <a:off x="4424807" y="2597894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Fire Warrior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A555009-2AB7-EA9C-5385-AFE9241DAECD}"/>
              </a:ext>
            </a:extLst>
          </p:cNvPr>
          <p:cNvCxnSpPr>
            <a:cxnSpLocks/>
          </p:cNvCxnSpPr>
          <p:nvPr/>
        </p:nvCxnSpPr>
        <p:spPr>
          <a:xfrm>
            <a:off x="4686201" y="2978805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FB2E56-4223-5F33-DACE-9FE6F0DE5D02}"/>
              </a:ext>
            </a:extLst>
          </p:cNvPr>
          <p:cNvSpPr/>
          <p:nvPr/>
        </p:nvSpPr>
        <p:spPr>
          <a:xfrm>
            <a:off x="4424807" y="3298288"/>
            <a:ext cx="1671193" cy="690533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BD9C60-BBE9-0A31-8F3F-C316C36D568B}"/>
              </a:ext>
            </a:extLst>
          </p:cNvPr>
          <p:cNvSpPr txBox="1"/>
          <p:nvPr/>
        </p:nvSpPr>
        <p:spPr>
          <a:xfrm>
            <a:off x="4424807" y="3410315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Ice Warrior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E5AC5F3-F6C7-1F88-F610-0E7FD119DAA3}"/>
              </a:ext>
            </a:extLst>
          </p:cNvPr>
          <p:cNvCxnSpPr>
            <a:cxnSpLocks/>
          </p:cNvCxnSpPr>
          <p:nvPr/>
        </p:nvCxnSpPr>
        <p:spPr>
          <a:xfrm>
            <a:off x="4686201" y="3791226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063E32-D08B-59E9-83F5-72C756734FE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24503" y="1970139"/>
            <a:ext cx="300304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1F9609E-491A-71F5-E842-EFC9E727D25B}"/>
              </a:ext>
            </a:extLst>
          </p:cNvPr>
          <p:cNvCxnSpPr>
            <a:cxnSpLocks/>
          </p:cNvCxnSpPr>
          <p:nvPr/>
        </p:nvCxnSpPr>
        <p:spPr>
          <a:xfrm>
            <a:off x="4276903" y="1970139"/>
            <a:ext cx="0" cy="1821087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C6132A5-504F-72B1-3126-6F921E191C4B}"/>
              </a:ext>
            </a:extLst>
          </p:cNvPr>
          <p:cNvCxnSpPr>
            <a:cxnSpLocks/>
          </p:cNvCxnSpPr>
          <p:nvPr/>
        </p:nvCxnSpPr>
        <p:spPr>
          <a:xfrm>
            <a:off x="4276903" y="2871569"/>
            <a:ext cx="150152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8DA2E8-BC96-EDE3-E62A-86AB050E86CA}"/>
              </a:ext>
            </a:extLst>
          </p:cNvPr>
          <p:cNvCxnSpPr>
            <a:cxnSpLocks/>
          </p:cNvCxnSpPr>
          <p:nvPr/>
        </p:nvCxnSpPr>
        <p:spPr>
          <a:xfrm>
            <a:off x="4276903" y="3779643"/>
            <a:ext cx="150152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40D914-5F04-E28C-2545-1023B4299A3F}"/>
              </a:ext>
            </a:extLst>
          </p:cNvPr>
          <p:cNvCxnSpPr>
            <a:cxnSpLocks/>
          </p:cNvCxnSpPr>
          <p:nvPr/>
        </p:nvCxnSpPr>
        <p:spPr>
          <a:xfrm>
            <a:off x="3257208" y="2915292"/>
            <a:ext cx="0" cy="1821087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6BBE31-255C-B933-A90A-2BA9426F4084}"/>
              </a:ext>
            </a:extLst>
          </p:cNvPr>
          <p:cNvSpPr/>
          <p:nvPr/>
        </p:nvSpPr>
        <p:spPr>
          <a:xfrm>
            <a:off x="2453309" y="4667451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8B0725-4042-AF20-AEA8-1BF87E5F4948}"/>
              </a:ext>
            </a:extLst>
          </p:cNvPr>
          <p:cNvSpPr txBox="1"/>
          <p:nvPr/>
        </p:nvSpPr>
        <p:spPr>
          <a:xfrm>
            <a:off x="2453309" y="4779478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Monster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65744AD-54C6-8B00-E435-33F2F2F792D3}"/>
              </a:ext>
            </a:extLst>
          </p:cNvPr>
          <p:cNvCxnSpPr>
            <a:cxnSpLocks/>
          </p:cNvCxnSpPr>
          <p:nvPr/>
        </p:nvCxnSpPr>
        <p:spPr>
          <a:xfrm>
            <a:off x="2714703" y="5160389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5238BA-78AC-F1C4-85C5-2F35B2C11744}"/>
              </a:ext>
            </a:extLst>
          </p:cNvPr>
          <p:cNvSpPr/>
          <p:nvPr/>
        </p:nvSpPr>
        <p:spPr>
          <a:xfrm>
            <a:off x="4424807" y="4122687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80937C-E719-33BC-DB74-57DB98461166}"/>
              </a:ext>
            </a:extLst>
          </p:cNvPr>
          <p:cNvSpPr txBox="1"/>
          <p:nvPr/>
        </p:nvSpPr>
        <p:spPr>
          <a:xfrm>
            <a:off x="4424807" y="4234714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Earth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DC7334E-2A23-DB99-EAB6-C058121C971A}"/>
              </a:ext>
            </a:extLst>
          </p:cNvPr>
          <p:cNvCxnSpPr>
            <a:cxnSpLocks/>
          </p:cNvCxnSpPr>
          <p:nvPr/>
        </p:nvCxnSpPr>
        <p:spPr>
          <a:xfrm>
            <a:off x="4686201" y="4615625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9CDA45-C364-D074-A135-4ACB48759F9C}"/>
              </a:ext>
            </a:extLst>
          </p:cNvPr>
          <p:cNvSpPr/>
          <p:nvPr/>
        </p:nvSpPr>
        <p:spPr>
          <a:xfrm>
            <a:off x="4424807" y="4885913"/>
            <a:ext cx="1671193" cy="690533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8AAD0F-0790-B6C5-03CE-4B0D26F31772}"/>
              </a:ext>
            </a:extLst>
          </p:cNvPr>
          <p:cNvSpPr txBox="1"/>
          <p:nvPr/>
        </p:nvSpPr>
        <p:spPr>
          <a:xfrm>
            <a:off x="4424807" y="4997940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Fire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60B63A7-A43D-FF9E-6C20-7AC39D4DC876}"/>
              </a:ext>
            </a:extLst>
          </p:cNvPr>
          <p:cNvCxnSpPr>
            <a:cxnSpLocks/>
          </p:cNvCxnSpPr>
          <p:nvPr/>
        </p:nvCxnSpPr>
        <p:spPr>
          <a:xfrm>
            <a:off x="4686201" y="5378851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332A4B8-1285-A82F-C79A-011C63359197}"/>
              </a:ext>
            </a:extLst>
          </p:cNvPr>
          <p:cNvSpPr/>
          <p:nvPr/>
        </p:nvSpPr>
        <p:spPr>
          <a:xfrm>
            <a:off x="4438771" y="5678575"/>
            <a:ext cx="1671193" cy="690533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0CDCF0-9C0E-7D8D-FFCC-90E94E50773B}"/>
              </a:ext>
            </a:extLst>
          </p:cNvPr>
          <p:cNvSpPr txBox="1"/>
          <p:nvPr/>
        </p:nvSpPr>
        <p:spPr>
          <a:xfrm>
            <a:off x="4424807" y="5810361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Ice</a:t>
            </a: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962B87B-5F41-DF0D-0A86-34BC6EF6FCB9}"/>
              </a:ext>
            </a:extLst>
          </p:cNvPr>
          <p:cNvCxnSpPr>
            <a:cxnSpLocks/>
          </p:cNvCxnSpPr>
          <p:nvPr/>
        </p:nvCxnSpPr>
        <p:spPr>
          <a:xfrm>
            <a:off x="4686201" y="6191272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1D781D1-F51E-D69A-3EAB-39FD5BC3C1C0}"/>
              </a:ext>
            </a:extLst>
          </p:cNvPr>
          <p:cNvCxnSpPr>
            <a:cxnSpLocks/>
          </p:cNvCxnSpPr>
          <p:nvPr/>
        </p:nvCxnSpPr>
        <p:spPr>
          <a:xfrm>
            <a:off x="4124503" y="4736379"/>
            <a:ext cx="300304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16AB12A-C421-4C79-B979-6C4293A89B7A}"/>
              </a:ext>
            </a:extLst>
          </p:cNvPr>
          <p:cNvCxnSpPr>
            <a:cxnSpLocks/>
          </p:cNvCxnSpPr>
          <p:nvPr/>
        </p:nvCxnSpPr>
        <p:spPr>
          <a:xfrm>
            <a:off x="4276903" y="4736379"/>
            <a:ext cx="0" cy="1341907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881F895-E2C9-1170-BD65-422524E62E36}"/>
              </a:ext>
            </a:extLst>
          </p:cNvPr>
          <p:cNvCxnSpPr>
            <a:cxnSpLocks/>
          </p:cNvCxnSpPr>
          <p:nvPr/>
        </p:nvCxnSpPr>
        <p:spPr>
          <a:xfrm>
            <a:off x="4276903" y="5240480"/>
            <a:ext cx="150152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FE228E-5F4C-C5E4-AFB2-C54266E9934C}"/>
              </a:ext>
            </a:extLst>
          </p:cNvPr>
          <p:cNvCxnSpPr>
            <a:cxnSpLocks/>
          </p:cNvCxnSpPr>
          <p:nvPr/>
        </p:nvCxnSpPr>
        <p:spPr>
          <a:xfrm>
            <a:off x="4271617" y="6078286"/>
            <a:ext cx="153190" cy="0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2533DD8-C0B3-A290-6460-B7CA80F87BED}"/>
              </a:ext>
            </a:extLst>
          </p:cNvPr>
          <p:cNvSpPr/>
          <p:nvPr/>
        </p:nvSpPr>
        <p:spPr>
          <a:xfrm>
            <a:off x="6396304" y="1673448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5DDCBC-0B62-A102-88F9-D28DDBA41247}"/>
              </a:ext>
            </a:extLst>
          </p:cNvPr>
          <p:cNvSpPr txBox="1"/>
          <p:nvPr/>
        </p:nvSpPr>
        <p:spPr>
          <a:xfrm>
            <a:off x="6396304" y="1785475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Skill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FF840E8-4EBB-4C26-D6D0-117AAE20C160}"/>
              </a:ext>
            </a:extLst>
          </p:cNvPr>
          <p:cNvCxnSpPr>
            <a:cxnSpLocks/>
          </p:cNvCxnSpPr>
          <p:nvPr/>
        </p:nvCxnSpPr>
        <p:spPr>
          <a:xfrm>
            <a:off x="6657698" y="2166386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30D54A-3D53-E491-3CBC-F52F907AD36C}"/>
              </a:ext>
            </a:extLst>
          </p:cNvPr>
          <p:cNvSpPr/>
          <p:nvPr/>
        </p:nvSpPr>
        <p:spPr>
          <a:xfrm>
            <a:off x="8314841" y="1668354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B6D743-95BA-D25D-D78E-108D749B8ADA}"/>
              </a:ext>
            </a:extLst>
          </p:cNvPr>
          <p:cNvSpPr txBox="1"/>
          <p:nvPr/>
        </p:nvSpPr>
        <p:spPr>
          <a:xfrm>
            <a:off x="8314841" y="1780381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UIManager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38C2E26-BF2D-A624-3340-C4B1844F81D2}"/>
              </a:ext>
            </a:extLst>
          </p:cNvPr>
          <p:cNvCxnSpPr>
            <a:cxnSpLocks/>
          </p:cNvCxnSpPr>
          <p:nvPr/>
        </p:nvCxnSpPr>
        <p:spPr>
          <a:xfrm>
            <a:off x="8576235" y="2161292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">
            <a:extLst>
              <a:ext uri="{FF2B5EF4-FFF2-40B4-BE49-F238E27FC236}">
                <a16:creationId xmlns:a16="http://schemas.microsoft.com/office/drawing/2014/main" id="{5003DDE1-D6CE-E118-E63A-3151897F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5030"/>
            <a:ext cx="742191" cy="30714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Earth</a:t>
            </a:r>
            <a:r>
              <a:rPr kumimoji="0" lang="ko-KR" altLang="ko-K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DB20DB9-C91E-5525-6794-C97C6F2A096C}"/>
              </a:ext>
            </a:extLst>
          </p:cNvPr>
          <p:cNvSpPr/>
          <p:nvPr/>
        </p:nvSpPr>
        <p:spPr>
          <a:xfrm>
            <a:off x="8314841" y="2507560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29CE42B-5682-1687-2630-B3552A857D64}"/>
              </a:ext>
            </a:extLst>
          </p:cNvPr>
          <p:cNvSpPr txBox="1"/>
          <p:nvPr/>
        </p:nvSpPr>
        <p:spPr>
          <a:xfrm>
            <a:off x="8300791" y="2565768"/>
            <a:ext cx="1671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패널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버튼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대화창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아이템 슬롯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.. 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E48A7EB-DE3B-D58D-7941-4B70DD2657CF}"/>
              </a:ext>
            </a:extLst>
          </p:cNvPr>
          <p:cNvCxnSpPr>
            <a:cxnSpLocks/>
            <a:stCxn id="71" idx="2"/>
            <a:endCxn id="75" idx="0"/>
          </p:cNvCxnSpPr>
          <p:nvPr/>
        </p:nvCxnSpPr>
        <p:spPr>
          <a:xfrm>
            <a:off x="9150438" y="2358885"/>
            <a:ext cx="0" cy="148675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32EEF6B-5073-A34D-CD13-101C659BD915}"/>
              </a:ext>
            </a:extLst>
          </p:cNvPr>
          <p:cNvSpPr/>
          <p:nvPr/>
        </p:nvSpPr>
        <p:spPr>
          <a:xfrm>
            <a:off x="8300877" y="3544183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2AFA46-6BF5-8A62-1D79-CC135A8FE0AA}"/>
              </a:ext>
            </a:extLst>
          </p:cNvPr>
          <p:cNvSpPr txBox="1"/>
          <p:nvPr/>
        </p:nvSpPr>
        <p:spPr>
          <a:xfrm>
            <a:off x="8300877" y="3656210"/>
            <a:ext cx="1671193" cy="3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TileManager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9C0ED73-066E-CEE1-84CD-AD8693573F5B}"/>
              </a:ext>
            </a:extLst>
          </p:cNvPr>
          <p:cNvCxnSpPr>
            <a:cxnSpLocks/>
          </p:cNvCxnSpPr>
          <p:nvPr/>
        </p:nvCxnSpPr>
        <p:spPr>
          <a:xfrm>
            <a:off x="8562271" y="4037121"/>
            <a:ext cx="1176335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F43A9F-8A46-5B73-6B35-9F9D89DFD073}"/>
              </a:ext>
            </a:extLst>
          </p:cNvPr>
          <p:cNvSpPr/>
          <p:nvPr/>
        </p:nvSpPr>
        <p:spPr>
          <a:xfrm>
            <a:off x="8300877" y="4383389"/>
            <a:ext cx="1671193" cy="690531"/>
          </a:xfrm>
          <a:prstGeom prst="rect">
            <a:avLst/>
          </a:prstGeom>
          <a:solidFill>
            <a:schemeClr val="bg1"/>
          </a:solidFill>
          <a:ln w="19050">
            <a:solidFill>
              <a:srgbClr val="FCDF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B3F031-5A59-3741-263C-258D8DFF32C5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>
            <a:off x="9136474" y="4234714"/>
            <a:ext cx="0" cy="148675"/>
          </a:xfrm>
          <a:prstGeom prst="line">
            <a:avLst/>
          </a:prstGeom>
          <a:ln w="19050">
            <a:solidFill>
              <a:srgbClr val="FCDF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8274890-A1B0-88F2-D016-BECEE5548DE6}"/>
              </a:ext>
            </a:extLst>
          </p:cNvPr>
          <p:cNvSpPr txBox="1"/>
          <p:nvPr/>
        </p:nvSpPr>
        <p:spPr>
          <a:xfrm>
            <a:off x="8314841" y="4530562"/>
            <a:ext cx="1671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Tile</a:t>
            </a:r>
          </a:p>
        </p:txBody>
      </p:sp>
    </p:spTree>
    <p:extLst>
      <p:ext uri="{BB962C8B-B14F-4D97-AF65-F5344CB8AC3E}">
        <p14:creationId xmlns:p14="http://schemas.microsoft.com/office/powerpoint/2010/main" val="43536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3168" y="2882839"/>
            <a:ext cx="486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solidFill>
                  <a:srgbClr val="646464"/>
                </a:solidFill>
                <a:latin typeface="학교안심 몽글몽글 R" panose="02020603020101020101" pitchFamily="18" charset="-127"/>
                <a:ea typeface="학교안심 몽글몽글 R" panose="02020603020101020101" pitchFamily="18" charset="-127"/>
              </a:rPr>
              <a:t>감사합니다</a:t>
            </a:r>
            <a:endParaRPr lang="ko-KR" altLang="en-US" sz="5400" dirty="0">
              <a:solidFill>
                <a:srgbClr val="646464"/>
              </a:solidFill>
              <a:latin typeface="학교안심 몽글몽글 R" panose="02020603020101020101" pitchFamily="18" charset="-127"/>
              <a:ea typeface="학교안심 몽글몽글 R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25795" y="3731741"/>
            <a:ext cx="5004486" cy="0"/>
          </a:xfrm>
          <a:prstGeom prst="line">
            <a:avLst/>
          </a:prstGeom>
          <a:ln w="28575">
            <a:solidFill>
              <a:srgbClr val="FCDF8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0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155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학교안심 몽글몽글 R</vt:lpstr>
      <vt:lpstr>Arial</vt:lpstr>
      <vt:lpstr>배찌체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chun sae mi</dc:creator>
  <cp:lastModifiedBy>주연 김</cp:lastModifiedBy>
  <cp:revision>5</cp:revision>
  <dcterms:created xsi:type="dcterms:W3CDTF">2019-02-27T03:04:36Z</dcterms:created>
  <dcterms:modified xsi:type="dcterms:W3CDTF">2024-05-14T04:04:02Z</dcterms:modified>
</cp:coreProperties>
</file>