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80" r:id="rId4"/>
    <p:sldId id="288" r:id="rId5"/>
    <p:sldId id="284" r:id="rId6"/>
    <p:sldId id="289" r:id="rId7"/>
    <p:sldId id="281" r:id="rId8"/>
    <p:sldId id="283" r:id="rId9"/>
    <p:sldId id="290" r:id="rId10"/>
    <p:sldId id="28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357"/>
    <a:srgbClr val="FF1C10"/>
    <a:srgbClr val="00317D"/>
    <a:srgbClr val="FF1515"/>
    <a:srgbClr val="C00000"/>
    <a:srgbClr val="DFCF00"/>
    <a:srgbClr val="0095EF"/>
    <a:srgbClr val="0153B6"/>
    <a:srgbClr val="005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06T01:05:51.59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253 234,'-4'0,"-1"4,-3 0,-4 1,-3-2,-3 0,-1-2,-1 0,-1-1,0 0,3-3,2-12,2-11,5-4,3-3,3-1,6 3,5 6,6 8,3 3,2 4,2 4,4 6,-3 10,-1 7,0 11,-5 4,-4 0,-4-1,-4-4,-6-1,-6-4,-9 0,-5-1,-9-1,-2-3,0-2,2-3,4-3,5-7,8-8,5-9,5-13,2-12,2-9,2-4,-1 4,3 6,13 12,5 10,4 9,0 6,2 8,1 14,-2 11,-1 5,-6 0,-5-2,-7-2,-3-3,-3-2,-2-5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1:05:56.38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1:06:00.38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1:06:01.20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1:06:03.11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1:06:04.37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1:06:05.73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1:06:06.88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6T01:06:08.52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0553D-88A0-4260-9E6B-097CEBAF7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6E3BF3-98BF-449E-ADCF-7977AC83F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23EB-0D66-484B-A754-3983F54E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2024-05-06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672C4-D726-4244-B34B-460C6BF0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8C414D-B338-4578-A80F-9284D9C0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5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7311B-A13C-4F88-8CB2-16C6F989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225EB8-8D68-42A9-AB17-DA5504934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30108-C868-4078-8BB9-82B29F25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2024-05-06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36EFAF-D68A-43A0-A424-F868CF51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35645-AB13-4E8F-993E-E3FB5867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6B6AE3-2A4D-4F7B-8929-FC425B9AB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9144E8-2F37-4216-AF5A-260A2EF42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6B5B3-4EFE-4ED0-8811-9F1390F6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2024-05-06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2D93D-6CC5-44E4-9142-BB2AFB2F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A8BAF-7FA9-4AEE-B155-EACEB0A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27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9A636-8193-4956-A006-F3AB0DEB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662A3-9A33-49E8-A42E-7029B7139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1FC66-B019-456E-B997-C9F3EABA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2024-05-06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8DF73-7AB2-444F-9892-ABF14087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34DF5-4B00-4D45-8935-D47B0992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94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6F3D2-6A2F-4093-913F-682E17B1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F51BC-37E0-4AB6-87C0-A66A71FCB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DAF4D-9732-413C-B1D5-576DCDD3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2024-05-06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2D48A-C2D1-446F-99B4-0A53C531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8991E-FED4-48B8-A538-1A072101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89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83CA7-D85A-435A-B591-594E9FDE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F3927-5C65-4171-9501-2755A2C04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46E724-15C1-4779-AE6E-5D1C83708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FC5308-7C49-48D3-A131-ED30CCE8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2024-05-06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29B6DB-3B45-4D41-879E-9BD55AF5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9E2E58-0BF0-4422-8BCC-94CB70C5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83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8B010-C411-4382-8BF0-0CD4DCB6A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38119-16B0-49BB-84C0-8D17ACF7D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0383DB-6AAA-45BD-8E88-E3893E536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CD71-F06D-4B98-B26E-C8D940FC1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661579-F889-42A9-AEC9-6EE25B088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30B9DB-B61E-4470-84C5-C9D85B02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2024-05-06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788943-EA53-4CED-BFED-6422EE40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3BD451-90A0-4528-9092-AD2F1C05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52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5506E-9D34-43B5-9555-1748E54E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704C4D-3D5B-4257-BCD7-CCB3D649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2024-05-06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787A24-BE84-4157-94C1-9A7A79D9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F1FFAF-AEA7-452C-A4D1-30DB6A2D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18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C4024C-82C6-4423-B6FE-9BA4FAA0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2024-05-06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F9293E-421C-4271-B305-C1DCD9CB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117AE5-D386-44E1-A33E-AF0CB98B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75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EC912-60E5-4D3D-871C-FF5DA7CB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D9E88-74F3-422C-9E59-510E80C6A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94D063-B3A4-4C3C-8069-84656AB76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F32F1B-2CCC-4D15-A803-12968F82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2024-05-06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54016-EFB9-428B-81C1-FED128C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00FA2-5102-4C8C-96F7-2B817D3A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617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21D4F-EBDD-443A-A896-AF6E7BD0A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1F57C0-F860-4BEC-809A-CA3A136A9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A4343B-537F-4B30-B217-CAD8D30C6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9E8029-4A06-46F6-8D25-4B017CF9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D5F8-769D-42A4-8431-1999C6ACF644}" type="datetimeFigureOut">
              <a:rPr lang="ko-KR" altLang="en-US" smtClean="0"/>
              <a:t>2024-05-06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EFA6CE-3D65-41B0-9261-33E1BC67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F452B-13C5-4C0B-841E-5F75AA1D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002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9A71E5-0996-4C33-9FB0-6B7DA87D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87D56C-E45E-4468-92BA-7EFD330D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1BF50-8679-45DD-AF2E-48DE0F8E0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D5F8-769D-42A4-8431-1999C6ACF644}" type="datetimeFigureOut">
              <a:rPr lang="ko-KR" altLang="en-US" smtClean="0"/>
              <a:t>2024-05-06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81FF8A-3476-41E0-8703-153F2F253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C616DB-7397-4BC5-AD2D-F85F7AABF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75ED9-BF62-42AB-B875-34A94FCC1B2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693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customXml" Target="../ink/ink4.xml"/><Relationship Id="rId18" Type="http://schemas.openxmlformats.org/officeDocument/2006/relationships/customXml" Target="../ink/ink9.xm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customXml" Target="../ink/ink3.xml"/><Relationship Id="rId17" Type="http://schemas.openxmlformats.org/officeDocument/2006/relationships/customXml" Target="../ink/ink8.xml"/><Relationship Id="rId2" Type="http://schemas.openxmlformats.org/officeDocument/2006/relationships/image" Target="../media/image8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customXml" Target="../ink/ink6.xml"/><Relationship Id="rId10" Type="http://schemas.openxmlformats.org/officeDocument/2006/relationships/customXml" Target="../ink/ink2.xml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3E8E6B-167C-42CA-A999-FEA8F2E30DA6}"/>
              </a:ext>
            </a:extLst>
          </p:cNvPr>
          <p:cNvSpPr txBox="1"/>
          <p:nvPr/>
        </p:nvSpPr>
        <p:spPr>
          <a:xfrm>
            <a:off x="1468220" y="2885007"/>
            <a:ext cx="7268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n w="0">
                  <a:solidFill>
                    <a:srgbClr val="00317D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에스코어 드림 8 Heavy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DirectX  </a:t>
            </a:r>
            <a:r>
              <a:rPr lang="ko-KR" altLang="en-US" sz="4400" dirty="0">
                <a:ln w="0">
                  <a:solidFill>
                    <a:srgbClr val="00317D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에스코어 드림 8 Heavy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포트폴리오​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AB716-4B23-446A-B27C-F24286BF861D}"/>
              </a:ext>
            </a:extLst>
          </p:cNvPr>
          <p:cNvSpPr txBox="1"/>
          <p:nvPr/>
        </p:nvSpPr>
        <p:spPr>
          <a:xfrm>
            <a:off x="5295451" y="5735682"/>
            <a:ext cx="174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rgbClr val="00317D"/>
                </a:solidFill>
                <a:latin typeface="에스코어 드림 8 Heavy"/>
                <a:ea typeface="학교안심 몽글몽글 R" panose="02020603020101020101" pitchFamily="18" charset="-127"/>
              </a:rPr>
              <a:t>김주연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C1FD5D9-0E24-4680-812C-3E57EB16C56F}"/>
              </a:ext>
            </a:extLst>
          </p:cNvPr>
          <p:cNvCxnSpPr>
            <a:cxnSpLocks/>
          </p:cNvCxnSpPr>
          <p:nvPr/>
        </p:nvCxnSpPr>
        <p:spPr>
          <a:xfrm>
            <a:off x="5651767" y="5656035"/>
            <a:ext cx="1064683" cy="0"/>
          </a:xfrm>
          <a:prstGeom prst="line">
            <a:avLst/>
          </a:prstGeom>
          <a:ln w="28575">
            <a:solidFill>
              <a:srgbClr val="00317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E23544E-6BA9-42ED-8146-B4699CFA84AD}"/>
              </a:ext>
            </a:extLst>
          </p:cNvPr>
          <p:cNvCxnSpPr>
            <a:cxnSpLocks/>
          </p:cNvCxnSpPr>
          <p:nvPr/>
        </p:nvCxnSpPr>
        <p:spPr>
          <a:xfrm>
            <a:off x="5783943" y="3269989"/>
            <a:ext cx="6408057" cy="0"/>
          </a:xfrm>
          <a:prstGeom prst="line">
            <a:avLst/>
          </a:prstGeom>
          <a:ln w="28575">
            <a:solidFill>
              <a:srgbClr val="0031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9082B28-6966-405E-98C2-B86531ACAFD2}"/>
              </a:ext>
            </a:extLst>
          </p:cNvPr>
          <p:cNvCxnSpPr>
            <a:cxnSpLocks/>
          </p:cNvCxnSpPr>
          <p:nvPr/>
        </p:nvCxnSpPr>
        <p:spPr>
          <a:xfrm>
            <a:off x="0" y="3269729"/>
            <a:ext cx="1439192" cy="0"/>
          </a:xfrm>
          <a:prstGeom prst="line">
            <a:avLst/>
          </a:prstGeom>
          <a:ln w="28575">
            <a:solidFill>
              <a:srgbClr val="0031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92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3E8E6B-167C-42CA-A999-FEA8F2E30DA6}"/>
              </a:ext>
            </a:extLst>
          </p:cNvPr>
          <p:cNvSpPr txBox="1"/>
          <p:nvPr/>
        </p:nvSpPr>
        <p:spPr>
          <a:xfrm>
            <a:off x="4131592" y="2834207"/>
            <a:ext cx="7268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n w="0">
                  <a:solidFill>
                    <a:srgbClr val="00317D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에스코어 드림 8 Heavy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 감사합니다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E23544E-6BA9-42ED-8146-B4699CFA84AD}"/>
              </a:ext>
            </a:extLst>
          </p:cNvPr>
          <p:cNvCxnSpPr>
            <a:cxnSpLocks/>
          </p:cNvCxnSpPr>
          <p:nvPr/>
        </p:nvCxnSpPr>
        <p:spPr>
          <a:xfrm>
            <a:off x="8556171" y="3269989"/>
            <a:ext cx="3635829" cy="0"/>
          </a:xfrm>
          <a:prstGeom prst="line">
            <a:avLst/>
          </a:prstGeom>
          <a:ln w="28575">
            <a:solidFill>
              <a:srgbClr val="0031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9082B28-6966-405E-98C2-B86531ACAFD2}"/>
              </a:ext>
            </a:extLst>
          </p:cNvPr>
          <p:cNvCxnSpPr>
            <a:cxnSpLocks/>
          </p:cNvCxnSpPr>
          <p:nvPr/>
        </p:nvCxnSpPr>
        <p:spPr>
          <a:xfrm>
            <a:off x="0" y="3269729"/>
            <a:ext cx="3882571" cy="0"/>
          </a:xfrm>
          <a:prstGeom prst="line">
            <a:avLst/>
          </a:prstGeom>
          <a:ln w="28575">
            <a:solidFill>
              <a:srgbClr val="0031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D1E1954-2B7E-9B0D-7871-2FB82FBB0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954" y="2332259"/>
            <a:ext cx="1195618" cy="16021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F9295B-3340-8A97-C957-40C77E4980E7}"/>
              </a:ext>
            </a:extLst>
          </p:cNvPr>
          <p:cNvSpPr txBox="1"/>
          <p:nvPr/>
        </p:nvSpPr>
        <p:spPr>
          <a:xfrm rot="1065922">
            <a:off x="7718832" y="2349579"/>
            <a:ext cx="1210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 w="0">
                  <a:solidFill>
                    <a:srgbClr val="00317D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에스코어 드림 8 Heavy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♥ </a:t>
            </a:r>
            <a:r>
              <a:rPr lang="ko-KR" altLang="en-US" sz="1400" dirty="0" err="1">
                <a:ln w="0">
                  <a:solidFill>
                    <a:srgbClr val="00317D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에스코어 드림 8 Heavy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ㅋㅋ</a:t>
            </a:r>
            <a:r>
              <a:rPr lang="ko-KR" altLang="en-US" sz="1400" dirty="0">
                <a:ln w="0">
                  <a:solidFill>
                    <a:srgbClr val="00317D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에스코어 드림 8 Heavy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 ♥</a:t>
            </a:r>
          </a:p>
        </p:txBody>
      </p:sp>
    </p:spTree>
    <p:extLst>
      <p:ext uri="{BB962C8B-B14F-4D97-AF65-F5344CB8AC3E}">
        <p14:creationId xmlns:p14="http://schemas.microsoft.com/office/powerpoint/2010/main" val="412445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3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3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A2FC9B2-6B09-4954-8A4C-9E3128852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386712"/>
            <a:ext cx="5238750" cy="36671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6CD6A78-A443-0C36-FD02-59413D79A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710918"/>
              </p:ext>
            </p:extLst>
          </p:nvPr>
        </p:nvGraphicFramePr>
        <p:xfrm>
          <a:off x="7300686" y="1113754"/>
          <a:ext cx="4371078" cy="4974771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256560">
                  <a:extLst>
                    <a:ext uri="{9D8B030D-6E8A-4147-A177-3AD203B41FA5}">
                      <a16:colId xmlns:a16="http://schemas.microsoft.com/office/drawing/2014/main" val="2732660203"/>
                    </a:ext>
                  </a:extLst>
                </a:gridCol>
                <a:gridCol w="3114518">
                  <a:extLst>
                    <a:ext uri="{9D8B030D-6E8A-4147-A177-3AD203B41FA5}">
                      <a16:colId xmlns:a16="http://schemas.microsoft.com/office/drawing/2014/main" val="2172399847"/>
                    </a:ext>
                  </a:extLst>
                </a:gridCol>
              </a:tblGrid>
              <a:tr h="202207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rgbClr val="1F0685"/>
                        </a:solidFill>
                        <a:effectLst/>
                        <a:highlight>
                          <a:srgbClr val="00FF00"/>
                        </a:highlight>
                        <a:latin typeface="학교안심 몽글몽글 R" panose="02020603020101020101" pitchFamily="18" charset="-127"/>
                        <a:ea typeface="학교안심 몽글몽글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rgbClr val="1F0685"/>
                        </a:solidFill>
                        <a:effectLst/>
                        <a:highlight>
                          <a:srgbClr val="00FF00"/>
                        </a:highlight>
                        <a:latin typeface="학교안심 몽글몽글 R" panose="02020603020101020101" pitchFamily="18" charset="-127"/>
                        <a:ea typeface="학교안심 몽글몽글 R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144058"/>
                  </a:ext>
                </a:extLst>
              </a:tr>
              <a:tr h="577734"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dirty="0">
                          <a:solidFill>
                            <a:srgbClr val="FFFFFF"/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제목​</a:t>
                      </a:r>
                      <a:endParaRPr lang="ko-KR" altLang="en-US" sz="1800" b="0" i="0" dirty="0">
                        <a:solidFill>
                          <a:srgbClr val="FFFFFF"/>
                        </a:solidFill>
                        <a:effectLst/>
                        <a:latin typeface="학교안심 몽글몽글 R" panose="02020603020101020101" pitchFamily="18" charset="-127"/>
                        <a:ea typeface="학교안심 몽글몽글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17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altLang="ko-KR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Crazy Arcade (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모작​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)</a:t>
                      </a:r>
                      <a:endParaRPr lang="ko-KR" altLang="en-US" sz="18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학교안심 몽글몽글 R" panose="02020603020101020101" pitchFamily="18" charset="-127"/>
                        <a:ea typeface="학교안심 몽글몽글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135879"/>
                  </a:ext>
                </a:extLst>
              </a:tr>
              <a:tr h="864918"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dirty="0">
                          <a:solidFill>
                            <a:srgbClr val="FFFFFF"/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장르​</a:t>
                      </a:r>
                      <a:endParaRPr lang="ko-KR" altLang="en-US" sz="1800" b="0" i="0" dirty="0">
                        <a:solidFill>
                          <a:srgbClr val="FFFFFF"/>
                        </a:solidFill>
                        <a:effectLst/>
                        <a:latin typeface="학교안심 몽글몽글 R" panose="02020603020101020101" pitchFamily="18" charset="-127"/>
                        <a:ea typeface="학교안심 몽글몽글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17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액션 게임</a:t>
                      </a:r>
                      <a:r>
                        <a:rPr lang="en-US" altLang="ko-KR" sz="18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, </a:t>
                      </a:r>
                    </a:p>
                    <a:p>
                      <a:pPr algn="l" rtl="0" fontAlgn="base"/>
                      <a:r>
                        <a:rPr lang="ko-KR" altLang="en-US" sz="18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전략 비디오 게임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​</a:t>
                      </a:r>
                      <a:endParaRPr lang="ko-KR" altLang="en-US" sz="18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학교안심 몽글몽글 R" panose="02020603020101020101" pitchFamily="18" charset="-127"/>
                        <a:ea typeface="학교안심 몽글몽글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662502"/>
                  </a:ext>
                </a:extLst>
              </a:tr>
              <a:tr h="585757"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dirty="0">
                          <a:solidFill>
                            <a:srgbClr val="FFFFFF"/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플랫폼​</a:t>
                      </a:r>
                      <a:endParaRPr lang="ko-KR" altLang="en-US" sz="1800" b="0" i="0" dirty="0">
                        <a:solidFill>
                          <a:srgbClr val="FFFFFF"/>
                        </a:solidFill>
                        <a:effectLst/>
                        <a:latin typeface="학교안심 몽글몽글 R" panose="02020603020101020101" pitchFamily="18" charset="-127"/>
                        <a:ea typeface="학교안심 몽글몽글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17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altLang="ko-KR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PC</a:t>
                      </a: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​</a:t>
                      </a:r>
                      <a:endParaRPr lang="en-US" sz="18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학교안심 몽글몽글 R" panose="02020603020101020101" pitchFamily="18" charset="-127"/>
                        <a:ea typeface="학교안심 몽글몽글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686817"/>
                  </a:ext>
                </a:extLst>
              </a:tr>
              <a:tr h="585757"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dirty="0">
                          <a:solidFill>
                            <a:srgbClr val="FFFFFF"/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개발환경​</a:t>
                      </a:r>
                      <a:endParaRPr lang="ko-KR" altLang="en-US" sz="1800" b="0" i="0" dirty="0">
                        <a:solidFill>
                          <a:srgbClr val="FFFFFF"/>
                        </a:solidFill>
                        <a:effectLst/>
                        <a:latin typeface="학교안심 몽글몽글 R" panose="02020603020101020101" pitchFamily="18" charset="-127"/>
                        <a:ea typeface="학교안심 몽글몽글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17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altLang="ko-KR" sz="1800" b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Visual Studio 2022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​</a:t>
                      </a:r>
                      <a:endParaRPr lang="en-US" altLang="ko-KR" sz="18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학교안심 몽글몽글 R" panose="02020603020101020101" pitchFamily="18" charset="-127"/>
                        <a:ea typeface="학교안심 몽글몽글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61236"/>
                  </a:ext>
                </a:extLst>
              </a:tr>
              <a:tr h="585757"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dirty="0">
                          <a:solidFill>
                            <a:srgbClr val="FFFFFF"/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개발언어​</a:t>
                      </a:r>
                      <a:endParaRPr lang="ko-KR" altLang="en-US" sz="1800" b="0" i="0" dirty="0">
                        <a:solidFill>
                          <a:srgbClr val="FFFFFF"/>
                        </a:solidFill>
                        <a:effectLst/>
                        <a:latin typeface="학교안심 몽글몽글 R" panose="02020603020101020101" pitchFamily="18" charset="-127"/>
                        <a:ea typeface="학교안심 몽글몽글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17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altLang="ko-KR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C++</a:t>
                      </a: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​, XML</a:t>
                      </a:r>
                      <a:endParaRPr lang="en-US" sz="18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학교안심 몽글몽글 R" panose="02020603020101020101" pitchFamily="18" charset="-127"/>
                        <a:ea typeface="학교안심 몽글몽글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946365"/>
                  </a:ext>
                </a:extLst>
              </a:tr>
              <a:tr h="707723"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dirty="0">
                          <a:solidFill>
                            <a:srgbClr val="FFFFFF"/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라이브러리​</a:t>
                      </a:r>
                      <a:endParaRPr lang="ko-KR" altLang="en-US" sz="1800" b="0" i="0" dirty="0">
                        <a:solidFill>
                          <a:srgbClr val="FFFFFF"/>
                        </a:solidFill>
                        <a:effectLst/>
                        <a:latin typeface="학교안심 몽글몽글 R" panose="02020603020101020101" pitchFamily="18" charset="-127"/>
                        <a:ea typeface="학교안심 몽글몽글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17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altLang="ko-KR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DirectX</a:t>
                      </a:r>
                      <a:r>
                        <a:rPr 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​</a:t>
                      </a:r>
                      <a:endParaRPr lang="en-US" sz="18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학교안심 몽글몽글 R" panose="02020603020101020101" pitchFamily="18" charset="-127"/>
                        <a:ea typeface="학교안심 몽글몽글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477951"/>
                  </a:ext>
                </a:extLst>
              </a:tr>
              <a:tr h="864918"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dirty="0">
                          <a:solidFill>
                            <a:srgbClr val="FFFFFF"/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개발기간​</a:t>
                      </a:r>
                      <a:endParaRPr lang="ko-KR" altLang="en-US" sz="1800" b="0" i="0" dirty="0">
                        <a:solidFill>
                          <a:srgbClr val="FFFFFF"/>
                        </a:solidFill>
                        <a:effectLst/>
                        <a:latin typeface="학교안심 몽글몽글 R" panose="02020603020101020101" pitchFamily="18" charset="-127"/>
                        <a:ea typeface="학교안심 몽글몽글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17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altLang="ko-KR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2024.04.08~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​</a:t>
                      </a:r>
                      <a:endParaRPr lang="en-US" altLang="ko-KR" sz="1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학교안심 몽글몽글 R" panose="02020603020101020101" pitchFamily="18" charset="-127"/>
                        <a:ea typeface="학교안심 몽글몽글 R" panose="02020603020101020101" pitchFamily="18" charset="-127"/>
                      </a:endParaRPr>
                    </a:p>
                    <a:p>
                      <a:pPr algn="l" rtl="0" fontAlgn="base"/>
                      <a:r>
                        <a:rPr lang="en-US" altLang="ko-KR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        2024.05.03 (4</a:t>
                      </a:r>
                      <a:r>
                        <a:rPr lang="ko-KR" altLang="en-US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주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)</a:t>
                      </a:r>
                      <a:endParaRPr lang="ko-KR" altLang="en-US" sz="18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학교안심 몽글몽글 R" panose="02020603020101020101" pitchFamily="18" charset="-127"/>
                        <a:ea typeface="학교안심 몽글몽글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1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9173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422E01F-CA62-E229-5B81-EB735B64832B}"/>
              </a:ext>
            </a:extLst>
          </p:cNvPr>
          <p:cNvSpPr txBox="1"/>
          <p:nvPr/>
        </p:nvSpPr>
        <p:spPr>
          <a:xfrm>
            <a:off x="58964" y="468182"/>
            <a:ext cx="15965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dirty="0">
                <a:solidFill>
                  <a:prstClr val="black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게임 소개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학교안심 몽글몽글 R" panose="02020603020101020101" pitchFamily="18" charset="-127"/>
              <a:ea typeface="학교안심 몽글몽글 R" panose="02020603020101020101" pitchFamily="18" charset="-127"/>
              <a:cs typeface="코트라 고딕체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38F0646-C12F-02A9-D89A-2A43A5159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958" y="3431488"/>
            <a:ext cx="2299344" cy="20397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noFill/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F4A3AF8-7493-33BC-6E73-1E5465FBE0FD}"/>
              </a:ext>
            </a:extLst>
          </p:cNvPr>
          <p:cNvSpPr/>
          <p:nvPr/>
        </p:nvSpPr>
        <p:spPr>
          <a:xfrm>
            <a:off x="257123" y="552824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FC0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946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3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3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2E01F-CA62-E229-5B81-EB735B64832B}"/>
              </a:ext>
            </a:extLst>
          </p:cNvPr>
          <p:cNvSpPr txBox="1"/>
          <p:nvPr/>
        </p:nvSpPr>
        <p:spPr>
          <a:xfrm>
            <a:off x="58964" y="468182"/>
            <a:ext cx="2234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spc="-150" dirty="0">
                <a:solidFill>
                  <a:prstClr val="black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Map Editor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학교안심 몽글몽글 R" panose="02020603020101020101" pitchFamily="18" charset="-127"/>
              <a:ea typeface="학교안심 몽글몽글 R" panose="02020603020101020101" pitchFamily="18" charset="-127"/>
              <a:cs typeface="코트라 고딕체" panose="020206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F4A3AF8-7493-33BC-6E73-1E5465FBE0FD}"/>
              </a:ext>
            </a:extLst>
          </p:cNvPr>
          <p:cNvSpPr/>
          <p:nvPr/>
        </p:nvSpPr>
        <p:spPr>
          <a:xfrm>
            <a:off x="257123" y="552824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FF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C4D69-61F4-AD7D-FC28-14CFCEA7111E}"/>
              </a:ext>
            </a:extLst>
          </p:cNvPr>
          <p:cNvSpPr txBox="1"/>
          <p:nvPr/>
        </p:nvSpPr>
        <p:spPr>
          <a:xfrm>
            <a:off x="1123803" y="1692138"/>
            <a:ext cx="4702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Tile,</a:t>
            </a:r>
            <a:r>
              <a:rPr lang="ko-KR" altLang="en-US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 </a:t>
            </a:r>
            <a:r>
              <a:rPr lang="en-US" altLang="ko-KR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Monster, </a:t>
            </a:r>
            <a:r>
              <a:rPr lang="en-US" altLang="ko-KR" dirty="0" err="1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PlayerPos</a:t>
            </a:r>
            <a:r>
              <a:rPr lang="en-US" altLang="ko-KR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 </a:t>
            </a:r>
            <a:r>
              <a:rPr lang="ko-KR" altLang="en-US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설정</a:t>
            </a:r>
            <a:endParaRPr lang="en-US" altLang="ko-KR" dirty="0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나만의 </a:t>
            </a:r>
            <a:r>
              <a:rPr lang="en-US" altLang="ko-KR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Map</a:t>
            </a:r>
            <a:r>
              <a:rPr lang="ko-KR" altLang="en-US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을 사용자가 만들 수 있음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8A6F376-A986-9034-5B2C-AEF7FF908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93" y="2409767"/>
            <a:ext cx="4464647" cy="333174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960E042-75BC-390B-5002-22C156A91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945" y="2305917"/>
            <a:ext cx="1296894" cy="35394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148AB9-35EF-1BC9-6208-3CE54DF0374C}"/>
              </a:ext>
            </a:extLst>
          </p:cNvPr>
          <p:cNvSpPr/>
          <p:nvPr/>
        </p:nvSpPr>
        <p:spPr>
          <a:xfrm>
            <a:off x="5491946" y="2540778"/>
            <a:ext cx="991050" cy="6665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053162B6-93D9-EFAC-8BCB-9FBA31F946D5}"/>
              </a:ext>
            </a:extLst>
          </p:cNvPr>
          <p:cNvSpPr/>
          <p:nvPr/>
        </p:nvSpPr>
        <p:spPr>
          <a:xfrm rot="16200000">
            <a:off x="5154182" y="2661261"/>
            <a:ext cx="351320" cy="419985"/>
          </a:xfrm>
          <a:prstGeom prst="downArrow">
            <a:avLst>
              <a:gd name="adj1" fmla="val 23476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F8431AD-09C5-7621-65D4-AF5EEA8E268C}"/>
              </a:ext>
            </a:extLst>
          </p:cNvPr>
          <p:cNvSpPr/>
          <p:nvPr/>
        </p:nvSpPr>
        <p:spPr>
          <a:xfrm>
            <a:off x="257123" y="562763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FC0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6B973E-2531-1A93-2FF3-28454D9074C4}"/>
              </a:ext>
            </a:extLst>
          </p:cNvPr>
          <p:cNvSpPr txBox="1"/>
          <p:nvPr/>
        </p:nvSpPr>
        <p:spPr>
          <a:xfrm>
            <a:off x="1421478" y="1184238"/>
            <a:ext cx="1698171" cy="461665"/>
          </a:xfrm>
          <a:custGeom>
            <a:avLst/>
            <a:gdLst>
              <a:gd name="connsiteX0" fmla="*/ 0 w 1698171"/>
              <a:gd name="connsiteY0" fmla="*/ 0 h 461665"/>
              <a:gd name="connsiteX1" fmla="*/ 600020 w 1698171"/>
              <a:gd name="connsiteY1" fmla="*/ 0 h 461665"/>
              <a:gd name="connsiteX2" fmla="*/ 1132114 w 1698171"/>
              <a:gd name="connsiteY2" fmla="*/ 0 h 461665"/>
              <a:gd name="connsiteX3" fmla="*/ 1698171 w 1698171"/>
              <a:gd name="connsiteY3" fmla="*/ 0 h 461665"/>
              <a:gd name="connsiteX4" fmla="*/ 1698171 w 1698171"/>
              <a:gd name="connsiteY4" fmla="*/ 461665 h 461665"/>
              <a:gd name="connsiteX5" fmla="*/ 1098151 w 1698171"/>
              <a:gd name="connsiteY5" fmla="*/ 461665 h 461665"/>
              <a:gd name="connsiteX6" fmla="*/ 532094 w 1698171"/>
              <a:gd name="connsiteY6" fmla="*/ 461665 h 461665"/>
              <a:gd name="connsiteX7" fmla="*/ 0 w 1698171"/>
              <a:gd name="connsiteY7" fmla="*/ 461665 h 461665"/>
              <a:gd name="connsiteX8" fmla="*/ 0 w 1698171"/>
              <a:gd name="connsiteY8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8171" h="461665" fill="none" extrusionOk="0">
                <a:moveTo>
                  <a:pt x="0" y="0"/>
                </a:moveTo>
                <a:cubicBezTo>
                  <a:pt x="207718" y="-516"/>
                  <a:pt x="451571" y="-10653"/>
                  <a:pt x="600020" y="0"/>
                </a:cubicBezTo>
                <a:cubicBezTo>
                  <a:pt x="748469" y="10653"/>
                  <a:pt x="884126" y="-24113"/>
                  <a:pt x="1132114" y="0"/>
                </a:cubicBezTo>
                <a:cubicBezTo>
                  <a:pt x="1380102" y="24113"/>
                  <a:pt x="1535976" y="4233"/>
                  <a:pt x="1698171" y="0"/>
                </a:cubicBezTo>
                <a:cubicBezTo>
                  <a:pt x="1715226" y="121141"/>
                  <a:pt x="1675253" y="246178"/>
                  <a:pt x="1698171" y="461665"/>
                </a:cubicBezTo>
                <a:cubicBezTo>
                  <a:pt x="1490316" y="489472"/>
                  <a:pt x="1321884" y="491050"/>
                  <a:pt x="1098151" y="461665"/>
                </a:cubicBezTo>
                <a:cubicBezTo>
                  <a:pt x="874418" y="432280"/>
                  <a:pt x="689849" y="434445"/>
                  <a:pt x="532094" y="461665"/>
                </a:cubicBezTo>
                <a:cubicBezTo>
                  <a:pt x="374339" y="488885"/>
                  <a:pt x="194647" y="475313"/>
                  <a:pt x="0" y="461665"/>
                </a:cubicBezTo>
                <a:cubicBezTo>
                  <a:pt x="-7093" y="314677"/>
                  <a:pt x="-6961" y="159705"/>
                  <a:pt x="0" y="0"/>
                </a:cubicBezTo>
                <a:close/>
              </a:path>
              <a:path w="1698171" h="461665" stroke="0" extrusionOk="0">
                <a:moveTo>
                  <a:pt x="0" y="0"/>
                </a:moveTo>
                <a:cubicBezTo>
                  <a:pt x="122319" y="9081"/>
                  <a:pt x="379846" y="-10076"/>
                  <a:pt x="532094" y="0"/>
                </a:cubicBezTo>
                <a:cubicBezTo>
                  <a:pt x="684342" y="10076"/>
                  <a:pt x="901094" y="-9412"/>
                  <a:pt x="1064187" y="0"/>
                </a:cubicBezTo>
                <a:cubicBezTo>
                  <a:pt x="1227280" y="9412"/>
                  <a:pt x="1422632" y="11088"/>
                  <a:pt x="1698171" y="0"/>
                </a:cubicBezTo>
                <a:cubicBezTo>
                  <a:pt x="1678876" y="168125"/>
                  <a:pt x="1715442" y="350325"/>
                  <a:pt x="1698171" y="461665"/>
                </a:cubicBezTo>
                <a:cubicBezTo>
                  <a:pt x="1491267" y="438160"/>
                  <a:pt x="1389035" y="435200"/>
                  <a:pt x="1166077" y="461665"/>
                </a:cubicBezTo>
                <a:cubicBezTo>
                  <a:pt x="943119" y="488130"/>
                  <a:pt x="821579" y="472743"/>
                  <a:pt x="633984" y="461665"/>
                </a:cubicBezTo>
                <a:cubicBezTo>
                  <a:pt x="446389" y="450587"/>
                  <a:pt x="296000" y="452603"/>
                  <a:pt x="0" y="461665"/>
                </a:cubicBezTo>
                <a:cubicBezTo>
                  <a:pt x="19291" y="332851"/>
                  <a:pt x="13892" y="11125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00317D"/>
            </a:solidFill>
            <a:extLst>
              <a:ext uri="{C807C97D-BFC1-408E-A445-0C87EB9F89A2}">
                <ask:lineSketchStyleProps xmlns:ask="http://schemas.microsoft.com/office/drawing/2018/sketchyshapes" sd="16900855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>
                <a:solidFill>
                  <a:prstClr val="black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Map Editor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학교안심 몽글몽글 R" panose="02020603020101020101" pitchFamily="18" charset="-127"/>
              <a:ea typeface="학교안심 몽글몽글 R" panose="02020603020101020101" pitchFamily="18" charset="-127"/>
              <a:cs typeface="코트라 고딕체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E0380A-D0C1-2596-C559-974850C9C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094" y="2305917"/>
            <a:ext cx="1412427" cy="35394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32859F-62C9-6ED4-9C88-324EB2FEF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492" y="2305917"/>
            <a:ext cx="1412427" cy="22852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6C838C-378A-C2CD-4D4D-2AE8A16D9A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56" t="14234" r="2238" b="6482"/>
          <a:stretch/>
        </p:blipFill>
        <p:spPr>
          <a:xfrm>
            <a:off x="8436492" y="5070764"/>
            <a:ext cx="2365227" cy="769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C4D65F-64A0-B5BB-E397-E793F3F26EC0}"/>
              </a:ext>
            </a:extLst>
          </p:cNvPr>
          <p:cNvSpPr txBox="1"/>
          <p:nvPr/>
        </p:nvSpPr>
        <p:spPr>
          <a:xfrm>
            <a:off x="9956592" y="3943080"/>
            <a:ext cx="2235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solidFill>
                  <a:srgbClr val="FF0000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Boss</a:t>
            </a:r>
            <a:r>
              <a:rPr lang="ko-KR" altLang="en-US" dirty="0">
                <a:solidFill>
                  <a:srgbClr val="FF0000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도 </a:t>
            </a:r>
            <a:r>
              <a:rPr lang="ko-KR" altLang="en-US" dirty="0" err="1">
                <a:solidFill>
                  <a:srgbClr val="FF0000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스폿가능</a:t>
            </a:r>
            <a:r>
              <a:rPr lang="en-US" altLang="ko-KR" dirty="0">
                <a:solidFill>
                  <a:srgbClr val="FF0000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!</a:t>
            </a:r>
            <a:endParaRPr lang="ko-KR" altLang="en-US" dirty="0">
              <a:solidFill>
                <a:srgbClr val="FF0000"/>
              </a:solidFill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BD3BF13-9437-CF4C-D2C4-ADDE5D16F9D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091050" y="3811818"/>
            <a:ext cx="865542" cy="315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129680-7F0D-85B1-E0A9-7B64B37A8C3A}"/>
              </a:ext>
            </a:extLst>
          </p:cNvPr>
          <p:cNvSpPr txBox="1"/>
          <p:nvPr/>
        </p:nvSpPr>
        <p:spPr>
          <a:xfrm>
            <a:off x="8320474" y="5825615"/>
            <a:ext cx="36256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>
                <a:solidFill>
                  <a:srgbClr val="FF0000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Player Spawn position </a:t>
            </a:r>
            <a:r>
              <a:rPr lang="ko-KR" altLang="en-US" sz="1600" dirty="0">
                <a:solidFill>
                  <a:srgbClr val="FF0000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00972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3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3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2E01F-CA62-E229-5B81-EB735B64832B}"/>
              </a:ext>
            </a:extLst>
          </p:cNvPr>
          <p:cNvSpPr txBox="1"/>
          <p:nvPr/>
        </p:nvSpPr>
        <p:spPr>
          <a:xfrm>
            <a:off x="58964" y="468182"/>
            <a:ext cx="20310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spc="-150" dirty="0">
                <a:solidFill>
                  <a:prstClr val="black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Map - Tile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학교안심 몽글몽글 R" panose="02020603020101020101" pitchFamily="18" charset="-127"/>
              <a:ea typeface="학교안심 몽글몽글 R" panose="02020603020101020101" pitchFamily="18" charset="-127"/>
              <a:cs typeface="코트라 고딕체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2FB377E-A3C9-39C0-E4F0-233B2EE1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1" y="2358822"/>
            <a:ext cx="2917762" cy="253864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EA05D7B-5305-1D6B-5BB9-6B5A97556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15" y="2312909"/>
            <a:ext cx="2666114" cy="2928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D1E1B10-00C5-9CCD-BAA4-2D027B1EF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176" y="1375266"/>
            <a:ext cx="4899008" cy="2849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D0E4909F-AD68-92D4-6686-6D521065BE7C}"/>
              </a:ext>
            </a:extLst>
          </p:cNvPr>
          <p:cNvGrpSpPr/>
          <p:nvPr/>
        </p:nvGrpSpPr>
        <p:grpSpPr>
          <a:xfrm>
            <a:off x="1021046" y="4542699"/>
            <a:ext cx="2243208" cy="1171717"/>
            <a:chOff x="6654570" y="1224079"/>
            <a:chExt cx="3159292" cy="1171717"/>
          </a:xfrm>
          <a:solidFill>
            <a:srgbClr val="FFFFFF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FBD7E4-CCD5-8BBF-3360-436713867894}"/>
                </a:ext>
              </a:extLst>
            </p:cNvPr>
            <p:cNvSpPr txBox="1"/>
            <p:nvPr/>
          </p:nvSpPr>
          <p:spPr>
            <a:xfrm>
              <a:off x="6654570" y="1224079"/>
              <a:ext cx="3148815" cy="523220"/>
            </a:xfrm>
            <a:custGeom>
              <a:avLst/>
              <a:gdLst>
                <a:gd name="connsiteX0" fmla="*/ 0 w 3148815"/>
                <a:gd name="connsiteY0" fmla="*/ 0 h 523220"/>
                <a:gd name="connsiteX1" fmla="*/ 566787 w 3148815"/>
                <a:gd name="connsiteY1" fmla="*/ 0 h 523220"/>
                <a:gd name="connsiteX2" fmla="*/ 1196550 w 3148815"/>
                <a:gd name="connsiteY2" fmla="*/ 0 h 523220"/>
                <a:gd name="connsiteX3" fmla="*/ 1857801 w 3148815"/>
                <a:gd name="connsiteY3" fmla="*/ 0 h 523220"/>
                <a:gd name="connsiteX4" fmla="*/ 2519052 w 3148815"/>
                <a:gd name="connsiteY4" fmla="*/ 0 h 523220"/>
                <a:gd name="connsiteX5" fmla="*/ 3148815 w 3148815"/>
                <a:gd name="connsiteY5" fmla="*/ 0 h 523220"/>
                <a:gd name="connsiteX6" fmla="*/ 3148815 w 3148815"/>
                <a:gd name="connsiteY6" fmla="*/ 523220 h 523220"/>
                <a:gd name="connsiteX7" fmla="*/ 2519052 w 3148815"/>
                <a:gd name="connsiteY7" fmla="*/ 523220 h 523220"/>
                <a:gd name="connsiteX8" fmla="*/ 1920777 w 3148815"/>
                <a:gd name="connsiteY8" fmla="*/ 523220 h 523220"/>
                <a:gd name="connsiteX9" fmla="*/ 1291014 w 3148815"/>
                <a:gd name="connsiteY9" fmla="*/ 523220 h 523220"/>
                <a:gd name="connsiteX10" fmla="*/ 692739 w 3148815"/>
                <a:gd name="connsiteY10" fmla="*/ 523220 h 523220"/>
                <a:gd name="connsiteX11" fmla="*/ 0 w 3148815"/>
                <a:gd name="connsiteY11" fmla="*/ 523220 h 523220"/>
                <a:gd name="connsiteX12" fmla="*/ 0 w 3148815"/>
                <a:gd name="connsiteY12" fmla="*/ 0 h 52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48815" h="523220" fill="none" extrusionOk="0">
                  <a:moveTo>
                    <a:pt x="0" y="0"/>
                  </a:moveTo>
                  <a:cubicBezTo>
                    <a:pt x="163683" y="-19739"/>
                    <a:pt x="322937" y="2730"/>
                    <a:pt x="566787" y="0"/>
                  </a:cubicBezTo>
                  <a:cubicBezTo>
                    <a:pt x="810637" y="-2730"/>
                    <a:pt x="950714" y="26598"/>
                    <a:pt x="1196550" y="0"/>
                  </a:cubicBezTo>
                  <a:cubicBezTo>
                    <a:pt x="1442386" y="-26598"/>
                    <a:pt x="1651878" y="25575"/>
                    <a:pt x="1857801" y="0"/>
                  </a:cubicBezTo>
                  <a:cubicBezTo>
                    <a:pt x="2063724" y="-25575"/>
                    <a:pt x="2343878" y="-31592"/>
                    <a:pt x="2519052" y="0"/>
                  </a:cubicBezTo>
                  <a:cubicBezTo>
                    <a:pt x="2694226" y="31592"/>
                    <a:pt x="2983333" y="18276"/>
                    <a:pt x="3148815" y="0"/>
                  </a:cubicBezTo>
                  <a:cubicBezTo>
                    <a:pt x="3148118" y="115190"/>
                    <a:pt x="3174973" y="272749"/>
                    <a:pt x="3148815" y="523220"/>
                  </a:cubicBezTo>
                  <a:cubicBezTo>
                    <a:pt x="2889034" y="512750"/>
                    <a:pt x="2801851" y="515696"/>
                    <a:pt x="2519052" y="523220"/>
                  </a:cubicBezTo>
                  <a:cubicBezTo>
                    <a:pt x="2236253" y="530744"/>
                    <a:pt x="2169245" y="529375"/>
                    <a:pt x="1920777" y="523220"/>
                  </a:cubicBezTo>
                  <a:cubicBezTo>
                    <a:pt x="1672310" y="517065"/>
                    <a:pt x="1552736" y="494843"/>
                    <a:pt x="1291014" y="523220"/>
                  </a:cubicBezTo>
                  <a:cubicBezTo>
                    <a:pt x="1029292" y="551597"/>
                    <a:pt x="820748" y="498744"/>
                    <a:pt x="692739" y="523220"/>
                  </a:cubicBezTo>
                  <a:cubicBezTo>
                    <a:pt x="564731" y="547696"/>
                    <a:pt x="327398" y="510094"/>
                    <a:pt x="0" y="523220"/>
                  </a:cubicBezTo>
                  <a:cubicBezTo>
                    <a:pt x="-15570" y="289184"/>
                    <a:pt x="-4852" y="245919"/>
                    <a:pt x="0" y="0"/>
                  </a:cubicBezTo>
                  <a:close/>
                </a:path>
                <a:path w="3148815" h="523220" stroke="0" extrusionOk="0">
                  <a:moveTo>
                    <a:pt x="0" y="0"/>
                  </a:moveTo>
                  <a:cubicBezTo>
                    <a:pt x="251818" y="28281"/>
                    <a:pt x="299522" y="12397"/>
                    <a:pt x="566787" y="0"/>
                  </a:cubicBezTo>
                  <a:cubicBezTo>
                    <a:pt x="834052" y="-12397"/>
                    <a:pt x="1018664" y="-7580"/>
                    <a:pt x="1133573" y="0"/>
                  </a:cubicBezTo>
                  <a:cubicBezTo>
                    <a:pt x="1248482" y="7580"/>
                    <a:pt x="1543437" y="-20634"/>
                    <a:pt x="1731848" y="0"/>
                  </a:cubicBezTo>
                  <a:cubicBezTo>
                    <a:pt x="1920259" y="20634"/>
                    <a:pt x="2082434" y="27047"/>
                    <a:pt x="2424588" y="0"/>
                  </a:cubicBezTo>
                  <a:cubicBezTo>
                    <a:pt x="2766742" y="-27047"/>
                    <a:pt x="2885230" y="-9963"/>
                    <a:pt x="3148815" y="0"/>
                  </a:cubicBezTo>
                  <a:cubicBezTo>
                    <a:pt x="3150483" y="255046"/>
                    <a:pt x="3150267" y="325068"/>
                    <a:pt x="3148815" y="523220"/>
                  </a:cubicBezTo>
                  <a:cubicBezTo>
                    <a:pt x="2982971" y="512762"/>
                    <a:pt x="2833000" y="521967"/>
                    <a:pt x="2582028" y="523220"/>
                  </a:cubicBezTo>
                  <a:cubicBezTo>
                    <a:pt x="2331056" y="524473"/>
                    <a:pt x="2214022" y="515843"/>
                    <a:pt x="2046730" y="523220"/>
                  </a:cubicBezTo>
                  <a:cubicBezTo>
                    <a:pt x="1879438" y="530597"/>
                    <a:pt x="1580374" y="542626"/>
                    <a:pt x="1353990" y="523220"/>
                  </a:cubicBezTo>
                  <a:cubicBezTo>
                    <a:pt x="1127606" y="503814"/>
                    <a:pt x="998601" y="500410"/>
                    <a:pt x="787204" y="523220"/>
                  </a:cubicBezTo>
                  <a:cubicBezTo>
                    <a:pt x="575807" y="546030"/>
                    <a:pt x="285419" y="541959"/>
                    <a:pt x="0" y="523220"/>
                  </a:cubicBezTo>
                  <a:cubicBezTo>
                    <a:pt x="-1255" y="296852"/>
                    <a:pt x="21746" y="167480"/>
                    <a:pt x="0" y="0"/>
                  </a:cubicBezTo>
                  <a:close/>
                </a:path>
              </a:pathLst>
            </a:custGeom>
            <a:grpFill/>
            <a:ln w="19050">
              <a:solidFill>
                <a:srgbClr val="00317D"/>
              </a:solidFill>
              <a:extLst>
                <a:ext uri="{C807C97D-BFC1-408E-A445-0C87EB9F89A2}">
                  <ask:lineSketchStyleProps xmlns:ask="http://schemas.microsoft.com/office/drawing/2018/sketchyshapes" sd="169008550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-15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학교안심 몽글몽글 R" panose="02020603020101020101" pitchFamily="18" charset="-127"/>
                  <a:ea typeface="학교안심 몽글몽글 R" panose="02020603020101020101" pitchFamily="18" charset="-127"/>
                  <a:cs typeface="코트라 고딕체" panose="02020603020101020101" pitchFamily="18" charset="-127"/>
                </a:rPr>
                <a:t>TileManager</a:t>
              </a:r>
              <a:endParaRPr kumimoji="0" lang="en-US" altLang="ko-KR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0C4D69-61F4-AD7D-FC28-14CFCEA7111E}"/>
                </a:ext>
              </a:extLst>
            </p:cNvPr>
            <p:cNvSpPr txBox="1"/>
            <p:nvPr/>
          </p:nvSpPr>
          <p:spPr>
            <a:xfrm>
              <a:off x="6654571" y="1811021"/>
              <a:ext cx="3159291" cy="584775"/>
            </a:xfrm>
            <a:custGeom>
              <a:avLst/>
              <a:gdLst>
                <a:gd name="connsiteX0" fmla="*/ 0 w 3159291"/>
                <a:gd name="connsiteY0" fmla="*/ 0 h 584775"/>
                <a:gd name="connsiteX1" fmla="*/ 695044 w 3159291"/>
                <a:gd name="connsiteY1" fmla="*/ 0 h 584775"/>
                <a:gd name="connsiteX2" fmla="*/ 1232123 w 3159291"/>
                <a:gd name="connsiteY2" fmla="*/ 0 h 584775"/>
                <a:gd name="connsiteX3" fmla="*/ 1895575 w 3159291"/>
                <a:gd name="connsiteY3" fmla="*/ 0 h 584775"/>
                <a:gd name="connsiteX4" fmla="*/ 2527433 w 3159291"/>
                <a:gd name="connsiteY4" fmla="*/ 0 h 584775"/>
                <a:gd name="connsiteX5" fmla="*/ 3159291 w 3159291"/>
                <a:gd name="connsiteY5" fmla="*/ 0 h 584775"/>
                <a:gd name="connsiteX6" fmla="*/ 3159291 w 3159291"/>
                <a:gd name="connsiteY6" fmla="*/ 584775 h 584775"/>
                <a:gd name="connsiteX7" fmla="*/ 2590619 w 3159291"/>
                <a:gd name="connsiteY7" fmla="*/ 584775 h 584775"/>
                <a:gd name="connsiteX8" fmla="*/ 1990353 w 3159291"/>
                <a:gd name="connsiteY8" fmla="*/ 584775 h 584775"/>
                <a:gd name="connsiteX9" fmla="*/ 1421681 w 3159291"/>
                <a:gd name="connsiteY9" fmla="*/ 584775 h 584775"/>
                <a:gd name="connsiteX10" fmla="*/ 789823 w 3159291"/>
                <a:gd name="connsiteY10" fmla="*/ 584775 h 584775"/>
                <a:gd name="connsiteX11" fmla="*/ 0 w 3159291"/>
                <a:gd name="connsiteY11" fmla="*/ 584775 h 584775"/>
                <a:gd name="connsiteX12" fmla="*/ 0 w 3159291"/>
                <a:gd name="connsiteY12" fmla="*/ 0 h 58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59291" h="584775" fill="none" extrusionOk="0">
                  <a:moveTo>
                    <a:pt x="0" y="0"/>
                  </a:moveTo>
                  <a:cubicBezTo>
                    <a:pt x="161730" y="-9254"/>
                    <a:pt x="462387" y="34726"/>
                    <a:pt x="695044" y="0"/>
                  </a:cubicBezTo>
                  <a:cubicBezTo>
                    <a:pt x="927701" y="-34726"/>
                    <a:pt x="1024814" y="10833"/>
                    <a:pt x="1232123" y="0"/>
                  </a:cubicBezTo>
                  <a:cubicBezTo>
                    <a:pt x="1439432" y="-10833"/>
                    <a:pt x="1633352" y="-5073"/>
                    <a:pt x="1895575" y="0"/>
                  </a:cubicBezTo>
                  <a:cubicBezTo>
                    <a:pt x="2157798" y="5073"/>
                    <a:pt x="2344168" y="-24015"/>
                    <a:pt x="2527433" y="0"/>
                  </a:cubicBezTo>
                  <a:cubicBezTo>
                    <a:pt x="2710698" y="24015"/>
                    <a:pt x="2911194" y="-2450"/>
                    <a:pt x="3159291" y="0"/>
                  </a:cubicBezTo>
                  <a:cubicBezTo>
                    <a:pt x="3141668" y="246115"/>
                    <a:pt x="3185683" y="458987"/>
                    <a:pt x="3159291" y="584775"/>
                  </a:cubicBezTo>
                  <a:cubicBezTo>
                    <a:pt x="3033528" y="574690"/>
                    <a:pt x="2788684" y="603834"/>
                    <a:pt x="2590619" y="584775"/>
                  </a:cubicBezTo>
                  <a:cubicBezTo>
                    <a:pt x="2392554" y="565716"/>
                    <a:pt x="2247429" y="581516"/>
                    <a:pt x="1990353" y="584775"/>
                  </a:cubicBezTo>
                  <a:cubicBezTo>
                    <a:pt x="1733277" y="588034"/>
                    <a:pt x="1583856" y="603368"/>
                    <a:pt x="1421681" y="584775"/>
                  </a:cubicBezTo>
                  <a:cubicBezTo>
                    <a:pt x="1259506" y="566182"/>
                    <a:pt x="995215" y="598508"/>
                    <a:pt x="789823" y="584775"/>
                  </a:cubicBezTo>
                  <a:cubicBezTo>
                    <a:pt x="584431" y="571042"/>
                    <a:pt x="207548" y="609658"/>
                    <a:pt x="0" y="584775"/>
                  </a:cubicBezTo>
                  <a:cubicBezTo>
                    <a:pt x="13119" y="317182"/>
                    <a:pt x="-19224" y="190654"/>
                    <a:pt x="0" y="0"/>
                  </a:cubicBezTo>
                  <a:close/>
                </a:path>
                <a:path w="3159291" h="584775" stroke="0" extrusionOk="0">
                  <a:moveTo>
                    <a:pt x="0" y="0"/>
                  </a:moveTo>
                  <a:cubicBezTo>
                    <a:pt x="122739" y="-2994"/>
                    <a:pt x="424900" y="-18196"/>
                    <a:pt x="568672" y="0"/>
                  </a:cubicBezTo>
                  <a:cubicBezTo>
                    <a:pt x="712444" y="18196"/>
                    <a:pt x="894476" y="-9687"/>
                    <a:pt x="1137345" y="0"/>
                  </a:cubicBezTo>
                  <a:cubicBezTo>
                    <a:pt x="1380214" y="9687"/>
                    <a:pt x="1484997" y="10136"/>
                    <a:pt x="1737610" y="0"/>
                  </a:cubicBezTo>
                  <a:cubicBezTo>
                    <a:pt x="1990223" y="-10136"/>
                    <a:pt x="2153025" y="18248"/>
                    <a:pt x="2306282" y="0"/>
                  </a:cubicBezTo>
                  <a:cubicBezTo>
                    <a:pt x="2459539" y="-18248"/>
                    <a:pt x="2926368" y="19226"/>
                    <a:pt x="3159291" y="0"/>
                  </a:cubicBezTo>
                  <a:cubicBezTo>
                    <a:pt x="3151695" y="143198"/>
                    <a:pt x="3168740" y="403363"/>
                    <a:pt x="3159291" y="584775"/>
                  </a:cubicBezTo>
                  <a:cubicBezTo>
                    <a:pt x="2931543" y="570804"/>
                    <a:pt x="2874964" y="566360"/>
                    <a:pt x="2622212" y="584775"/>
                  </a:cubicBezTo>
                  <a:cubicBezTo>
                    <a:pt x="2369460" y="603190"/>
                    <a:pt x="2213503" y="598876"/>
                    <a:pt x="1927168" y="584775"/>
                  </a:cubicBezTo>
                  <a:cubicBezTo>
                    <a:pt x="1640833" y="570674"/>
                    <a:pt x="1651229" y="607295"/>
                    <a:pt x="1390088" y="584775"/>
                  </a:cubicBezTo>
                  <a:cubicBezTo>
                    <a:pt x="1128947" y="562255"/>
                    <a:pt x="1028709" y="581457"/>
                    <a:pt x="853009" y="584775"/>
                  </a:cubicBezTo>
                  <a:cubicBezTo>
                    <a:pt x="677309" y="588093"/>
                    <a:pt x="305519" y="626219"/>
                    <a:pt x="0" y="584775"/>
                  </a:cubicBezTo>
                  <a:cubicBezTo>
                    <a:pt x="9533" y="354774"/>
                    <a:pt x="-27491" y="260289"/>
                    <a:pt x="0" y="0"/>
                  </a:cubicBezTo>
                  <a:close/>
                </a:path>
              </a:pathLst>
            </a:custGeom>
            <a:grpFill/>
            <a:ln w="19050">
              <a:solidFill>
                <a:srgbClr val="00317D"/>
              </a:solidFill>
              <a:extLst>
                <a:ext uri="{C807C97D-BFC1-408E-A445-0C87EB9F89A2}">
                  <ask:lineSketchStyleProps xmlns:ask="http://schemas.microsoft.com/office/drawing/2018/sketchyshapes" sd="4030102231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학교안심 몽글몽글 R" panose="02020603020101020101" pitchFamily="18" charset="-127"/>
                  <a:ea typeface="학교안심 몽글몽글 R" panose="02020603020101020101" pitchFamily="18" charset="-127"/>
                </a:rPr>
                <a:t>Tile</a:t>
              </a:r>
              <a:r>
                <a:rPr lang="ko-KR" altLang="en-US" sz="1600" dirty="0">
                  <a:latin typeface="학교안심 몽글몽글 R" panose="02020603020101020101" pitchFamily="18" charset="-127"/>
                  <a:ea typeface="학교안심 몽글몽글 R" panose="02020603020101020101" pitchFamily="18" charset="-127"/>
                </a:rPr>
                <a:t>을 </a:t>
              </a:r>
              <a:r>
                <a:rPr lang="en-US" altLang="ko-KR" sz="1600" dirty="0">
                  <a:latin typeface="학교안심 몽글몽글 R" panose="02020603020101020101" pitchFamily="18" charset="-127"/>
                  <a:ea typeface="학교안심 몽글몽글 R" panose="02020603020101020101" pitchFamily="18" charset="-127"/>
                </a:rPr>
                <a:t>2</a:t>
              </a:r>
              <a:r>
                <a:rPr lang="ko-KR" altLang="en-US" sz="1600" dirty="0">
                  <a:latin typeface="학교안심 몽글몽글 R" panose="02020603020101020101" pitchFamily="18" charset="-127"/>
                  <a:ea typeface="학교안심 몽글몽글 R" panose="02020603020101020101" pitchFamily="18" charset="-127"/>
                </a:rPr>
                <a:t>중배열로 관리</a:t>
              </a:r>
            </a:p>
            <a:p>
              <a:pPr algn="ctr"/>
              <a:r>
                <a:rPr lang="en-US" altLang="ko-KR" sz="1600" dirty="0">
                  <a:latin typeface="학교안심 몽글몽글 R" panose="02020603020101020101" pitchFamily="18" charset="-127"/>
                  <a:ea typeface="학교안심 몽글몽글 R" panose="02020603020101020101" pitchFamily="18" charset="-127"/>
                </a:rPr>
                <a:t>: </a:t>
              </a:r>
              <a:r>
                <a:rPr lang="ko-KR" altLang="en-US" sz="1600" dirty="0">
                  <a:latin typeface="학교안심 몽글몽글 R" panose="02020603020101020101" pitchFamily="18" charset="-127"/>
                  <a:ea typeface="학교안심 몽글몽글 R" panose="02020603020101020101" pitchFamily="18" charset="-127"/>
                </a:rPr>
                <a:t>타일 찾기 </a:t>
              </a:r>
              <a:r>
                <a:rPr lang="ko-KR" altLang="en-US" sz="1600" dirty="0" err="1">
                  <a:latin typeface="학교안심 몽글몽글 R" panose="02020603020101020101" pitchFamily="18" charset="-127"/>
                  <a:ea typeface="학교안심 몽글몽글 R" panose="02020603020101020101" pitchFamily="18" charset="-127"/>
                </a:rPr>
                <a:t>쉬워짐</a:t>
              </a:r>
              <a:endParaRPr lang="en-US" altLang="ko-KR" sz="1600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7CB6911-FE92-6215-5B5E-675B35C36028}"/>
              </a:ext>
            </a:extLst>
          </p:cNvPr>
          <p:cNvSpPr txBox="1"/>
          <p:nvPr/>
        </p:nvSpPr>
        <p:spPr>
          <a:xfrm>
            <a:off x="4369385" y="312587"/>
            <a:ext cx="2810285" cy="830997"/>
          </a:xfrm>
          <a:custGeom>
            <a:avLst/>
            <a:gdLst>
              <a:gd name="connsiteX0" fmla="*/ 0 w 2810285"/>
              <a:gd name="connsiteY0" fmla="*/ 0 h 830997"/>
              <a:gd name="connsiteX1" fmla="*/ 590160 w 2810285"/>
              <a:gd name="connsiteY1" fmla="*/ 0 h 830997"/>
              <a:gd name="connsiteX2" fmla="*/ 1180320 w 2810285"/>
              <a:gd name="connsiteY2" fmla="*/ 0 h 830997"/>
              <a:gd name="connsiteX3" fmla="*/ 1770480 w 2810285"/>
              <a:gd name="connsiteY3" fmla="*/ 0 h 830997"/>
              <a:gd name="connsiteX4" fmla="*/ 2810285 w 2810285"/>
              <a:gd name="connsiteY4" fmla="*/ 0 h 830997"/>
              <a:gd name="connsiteX5" fmla="*/ 2810285 w 2810285"/>
              <a:gd name="connsiteY5" fmla="*/ 390569 h 830997"/>
              <a:gd name="connsiteX6" fmla="*/ 2810285 w 2810285"/>
              <a:gd name="connsiteY6" fmla="*/ 830997 h 830997"/>
              <a:gd name="connsiteX7" fmla="*/ 2192022 w 2810285"/>
              <a:gd name="connsiteY7" fmla="*/ 830997 h 830997"/>
              <a:gd name="connsiteX8" fmla="*/ 1658068 w 2810285"/>
              <a:gd name="connsiteY8" fmla="*/ 830997 h 830997"/>
              <a:gd name="connsiteX9" fmla="*/ 1096011 w 2810285"/>
              <a:gd name="connsiteY9" fmla="*/ 830997 h 830997"/>
              <a:gd name="connsiteX10" fmla="*/ 0 w 2810285"/>
              <a:gd name="connsiteY10" fmla="*/ 830997 h 830997"/>
              <a:gd name="connsiteX11" fmla="*/ 0 w 2810285"/>
              <a:gd name="connsiteY11" fmla="*/ 440428 h 830997"/>
              <a:gd name="connsiteX12" fmla="*/ 0 w 2810285"/>
              <a:gd name="connsiteY12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10285" h="830997" fill="none" extrusionOk="0">
                <a:moveTo>
                  <a:pt x="0" y="0"/>
                </a:moveTo>
                <a:cubicBezTo>
                  <a:pt x="138738" y="-25916"/>
                  <a:pt x="436987" y="28836"/>
                  <a:pt x="590160" y="0"/>
                </a:cubicBezTo>
                <a:cubicBezTo>
                  <a:pt x="743333" y="-28836"/>
                  <a:pt x="1028324" y="-5280"/>
                  <a:pt x="1180320" y="0"/>
                </a:cubicBezTo>
                <a:cubicBezTo>
                  <a:pt x="1332316" y="5280"/>
                  <a:pt x="1647774" y="1419"/>
                  <a:pt x="1770480" y="0"/>
                </a:cubicBezTo>
                <a:cubicBezTo>
                  <a:pt x="1893186" y="-1419"/>
                  <a:pt x="2436286" y="9288"/>
                  <a:pt x="2810285" y="0"/>
                </a:cubicBezTo>
                <a:cubicBezTo>
                  <a:pt x="2829722" y="155157"/>
                  <a:pt x="2803116" y="277860"/>
                  <a:pt x="2810285" y="390569"/>
                </a:cubicBezTo>
                <a:cubicBezTo>
                  <a:pt x="2817454" y="503278"/>
                  <a:pt x="2805266" y="680035"/>
                  <a:pt x="2810285" y="830997"/>
                </a:cubicBezTo>
                <a:cubicBezTo>
                  <a:pt x="2579954" y="848612"/>
                  <a:pt x="2468067" y="845218"/>
                  <a:pt x="2192022" y="830997"/>
                </a:cubicBezTo>
                <a:cubicBezTo>
                  <a:pt x="1915977" y="816776"/>
                  <a:pt x="1923573" y="840646"/>
                  <a:pt x="1658068" y="830997"/>
                </a:cubicBezTo>
                <a:cubicBezTo>
                  <a:pt x="1392563" y="821348"/>
                  <a:pt x="1313698" y="807200"/>
                  <a:pt x="1096011" y="830997"/>
                </a:cubicBezTo>
                <a:cubicBezTo>
                  <a:pt x="878324" y="854794"/>
                  <a:pt x="472525" y="865531"/>
                  <a:pt x="0" y="830997"/>
                </a:cubicBezTo>
                <a:cubicBezTo>
                  <a:pt x="4220" y="653254"/>
                  <a:pt x="-1728" y="600772"/>
                  <a:pt x="0" y="440428"/>
                </a:cubicBezTo>
                <a:cubicBezTo>
                  <a:pt x="1728" y="280084"/>
                  <a:pt x="16214" y="101326"/>
                  <a:pt x="0" y="0"/>
                </a:cubicBezTo>
                <a:close/>
              </a:path>
              <a:path w="2810285" h="830997" stroke="0" extrusionOk="0">
                <a:moveTo>
                  <a:pt x="0" y="0"/>
                </a:moveTo>
                <a:cubicBezTo>
                  <a:pt x="123280" y="-22484"/>
                  <a:pt x="353911" y="-1311"/>
                  <a:pt x="505851" y="0"/>
                </a:cubicBezTo>
                <a:cubicBezTo>
                  <a:pt x="657791" y="1311"/>
                  <a:pt x="767817" y="5580"/>
                  <a:pt x="1011703" y="0"/>
                </a:cubicBezTo>
                <a:cubicBezTo>
                  <a:pt x="1255589" y="-5580"/>
                  <a:pt x="1415555" y="9879"/>
                  <a:pt x="1545657" y="0"/>
                </a:cubicBezTo>
                <a:cubicBezTo>
                  <a:pt x="1675759" y="-9879"/>
                  <a:pt x="1950105" y="19211"/>
                  <a:pt x="2163919" y="0"/>
                </a:cubicBezTo>
                <a:cubicBezTo>
                  <a:pt x="2377733" y="-19211"/>
                  <a:pt x="2506708" y="-27978"/>
                  <a:pt x="2810285" y="0"/>
                </a:cubicBezTo>
                <a:cubicBezTo>
                  <a:pt x="2807136" y="133782"/>
                  <a:pt x="2797949" y="239702"/>
                  <a:pt x="2810285" y="415499"/>
                </a:cubicBezTo>
                <a:cubicBezTo>
                  <a:pt x="2822621" y="591296"/>
                  <a:pt x="2820794" y="716637"/>
                  <a:pt x="2810285" y="830997"/>
                </a:cubicBezTo>
                <a:cubicBezTo>
                  <a:pt x="2634381" y="844845"/>
                  <a:pt x="2437318" y="804154"/>
                  <a:pt x="2220125" y="830997"/>
                </a:cubicBezTo>
                <a:cubicBezTo>
                  <a:pt x="2002932" y="857840"/>
                  <a:pt x="1840725" y="815794"/>
                  <a:pt x="1601862" y="830997"/>
                </a:cubicBezTo>
                <a:cubicBezTo>
                  <a:pt x="1362999" y="846200"/>
                  <a:pt x="1348172" y="811148"/>
                  <a:pt x="1096011" y="830997"/>
                </a:cubicBezTo>
                <a:cubicBezTo>
                  <a:pt x="843850" y="850846"/>
                  <a:pt x="744883" y="824912"/>
                  <a:pt x="562057" y="830997"/>
                </a:cubicBezTo>
                <a:cubicBezTo>
                  <a:pt x="379231" y="837082"/>
                  <a:pt x="159845" y="844145"/>
                  <a:pt x="0" y="830997"/>
                </a:cubicBezTo>
                <a:cubicBezTo>
                  <a:pt x="4123" y="696601"/>
                  <a:pt x="17433" y="515605"/>
                  <a:pt x="0" y="398879"/>
                </a:cubicBezTo>
                <a:cubicBezTo>
                  <a:pt x="-17433" y="282153"/>
                  <a:pt x="15158" y="18447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00317D"/>
            </a:solidFill>
            <a:extLst>
              <a:ext uri="{C807C97D-BFC1-408E-A445-0C87EB9F89A2}">
                <ask:lineSketchStyleProps xmlns:ask="http://schemas.microsoft.com/office/drawing/2018/sketchyshapes" sd="16900855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>
                <a:solidFill>
                  <a:prstClr val="black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Pos</a:t>
            </a:r>
            <a:r>
              <a:rPr lang="ko-KR" altLang="en-US" sz="2400" spc="-150" dirty="0">
                <a:solidFill>
                  <a:prstClr val="black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를 비교하여 </a:t>
            </a:r>
            <a:endParaRPr lang="en-US" altLang="ko-KR" sz="2400" spc="-150" dirty="0">
              <a:solidFill>
                <a:prstClr val="black"/>
              </a:solidFill>
              <a:latin typeface="학교안심 몽글몽글 R" panose="02020603020101020101" pitchFamily="18" charset="-127"/>
              <a:ea typeface="학교안심 몽글몽글 R" panose="02020603020101020101" pitchFamily="18" charset="-127"/>
              <a:cs typeface="코트라 고딕체" panose="020206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150" dirty="0">
                <a:solidFill>
                  <a:prstClr val="black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가장 가까운 </a:t>
            </a:r>
            <a:r>
              <a:rPr lang="en-US" altLang="ko-KR" sz="2400" spc="-150" dirty="0">
                <a:solidFill>
                  <a:prstClr val="black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Tile </a:t>
            </a:r>
            <a:r>
              <a:rPr lang="ko-KR" altLang="en-US" sz="2400" spc="-150" dirty="0">
                <a:solidFill>
                  <a:prstClr val="black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찾기 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학교안심 몽글몽글 R" panose="02020603020101020101" pitchFamily="18" charset="-127"/>
              <a:ea typeface="학교안심 몽글몽글 R" panose="02020603020101020101" pitchFamily="18" charset="-127"/>
              <a:cs typeface="코트라 고딕체" panose="02020603020101020101" pitchFamily="18" charset="-127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E5E5625-6697-E10C-8693-0DC3D4AB1394}"/>
              </a:ext>
            </a:extLst>
          </p:cNvPr>
          <p:cNvCxnSpPr>
            <a:cxnSpLocks/>
            <a:stCxn id="8" idx="2"/>
            <a:endCxn id="12" idx="1"/>
          </p:cNvCxnSpPr>
          <p:nvPr/>
        </p:nvCxnSpPr>
        <p:spPr>
          <a:xfrm rot="5400000" flipH="1" flipV="1">
            <a:off x="1776725" y="3165966"/>
            <a:ext cx="2914375" cy="2182525"/>
          </a:xfrm>
          <a:prstGeom prst="bentConnector4">
            <a:avLst>
              <a:gd name="adj1" fmla="val -7844"/>
              <a:gd name="adj2" fmla="val 75695"/>
            </a:avLst>
          </a:prstGeom>
          <a:ln w="28575">
            <a:solidFill>
              <a:srgbClr val="0031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56204AAB-1333-47B4-251B-4ECD8359B9A5}"/>
              </a:ext>
            </a:extLst>
          </p:cNvPr>
          <p:cNvSpPr/>
          <p:nvPr/>
        </p:nvSpPr>
        <p:spPr>
          <a:xfrm>
            <a:off x="257123" y="552824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FC0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CFA462F-BC6C-CA19-0EDF-F91E4A003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878" y="4613704"/>
            <a:ext cx="1757758" cy="17186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91E721C-502E-3FF0-125B-3F48F76A95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7011" y="4630846"/>
            <a:ext cx="1846868" cy="1684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2B9928FC-24A6-1A1D-A9F0-7B51BB5005C7}"/>
              </a:ext>
            </a:extLst>
          </p:cNvPr>
          <p:cNvSpPr/>
          <p:nvPr/>
        </p:nvSpPr>
        <p:spPr>
          <a:xfrm>
            <a:off x="6430122" y="5272903"/>
            <a:ext cx="1035513" cy="57399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93F5DA-89AC-EF3E-9854-D70266A93E6F}"/>
              </a:ext>
            </a:extLst>
          </p:cNvPr>
          <p:cNvSpPr txBox="1"/>
          <p:nvPr/>
        </p:nvSpPr>
        <p:spPr>
          <a:xfrm>
            <a:off x="6341705" y="4934349"/>
            <a:ext cx="12136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1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버블 </a:t>
            </a:r>
            <a:r>
              <a:rPr lang="ko-KR" altLang="en-US" sz="1600" b="1" dirty="0" err="1">
                <a:ln w="66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소환술</a:t>
            </a:r>
            <a:r>
              <a:rPr lang="en-US" altLang="ko-KR" sz="1600" b="1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!</a:t>
            </a:r>
            <a:endParaRPr lang="ko-KR" altLang="en-US" sz="1600" b="1" dirty="0">
              <a:ln w="6600">
                <a:solidFill>
                  <a:srgbClr val="C00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E3DF98-463D-6C4D-7892-43AC0A8168F3}"/>
              </a:ext>
            </a:extLst>
          </p:cNvPr>
          <p:cNvSpPr txBox="1"/>
          <p:nvPr/>
        </p:nvSpPr>
        <p:spPr>
          <a:xfrm>
            <a:off x="7179670" y="525600"/>
            <a:ext cx="415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: 2</a:t>
            </a:r>
            <a:r>
              <a:rPr lang="ko-KR" altLang="en-US" sz="1600" b="1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중 배열의 </a:t>
            </a:r>
            <a:r>
              <a:rPr lang="en-US" altLang="ko-KR" sz="1600" b="1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(0,0)</a:t>
            </a:r>
            <a:r>
              <a:rPr lang="ko-KR" altLang="en-US" sz="1600" b="1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을 기준점을 정하고</a:t>
            </a:r>
            <a:endParaRPr lang="en-US" altLang="ko-KR" sz="1600" b="1" dirty="0">
              <a:ln w="6600">
                <a:solidFill>
                  <a:srgbClr val="C00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  <a:p>
            <a:pPr algn="l"/>
            <a:r>
              <a:rPr lang="ko-KR" altLang="en-US" sz="1600" b="1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현재의 점 거리와 계산하여</a:t>
            </a:r>
            <a:endParaRPr lang="en-US" altLang="ko-KR" sz="1600" b="1" dirty="0">
              <a:ln w="6600">
                <a:solidFill>
                  <a:srgbClr val="C00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  <a:p>
            <a:pPr algn="l"/>
            <a:r>
              <a:rPr lang="ko-KR" altLang="en-US" sz="1600" b="1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가장 가까운 거리에 있는 </a:t>
            </a:r>
            <a:r>
              <a:rPr lang="en-US" altLang="ko-KR" sz="1600" b="1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Tile</a:t>
            </a:r>
            <a:r>
              <a:rPr lang="ko-KR" altLang="en-US" sz="1600" b="1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을 바로 알 </a:t>
            </a:r>
            <a:r>
              <a:rPr lang="ko-KR" altLang="en-US" sz="1600" b="1">
                <a:ln w="66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수 있다 </a:t>
            </a:r>
            <a:r>
              <a:rPr lang="en-US" altLang="ko-KR" sz="1600" b="1">
                <a:ln w="66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!</a:t>
            </a:r>
            <a:endParaRPr lang="ko-KR" altLang="en-US" sz="1600" b="1" dirty="0">
              <a:ln w="6600">
                <a:solidFill>
                  <a:srgbClr val="C00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01E54E-4E5D-F33A-A2F7-470F6FEBB657}"/>
              </a:ext>
            </a:extLst>
          </p:cNvPr>
          <p:cNvSpPr txBox="1"/>
          <p:nvPr/>
        </p:nvSpPr>
        <p:spPr>
          <a:xfrm>
            <a:off x="4612696" y="4472684"/>
            <a:ext cx="752668" cy="461665"/>
          </a:xfrm>
          <a:custGeom>
            <a:avLst/>
            <a:gdLst>
              <a:gd name="connsiteX0" fmla="*/ 0 w 752668"/>
              <a:gd name="connsiteY0" fmla="*/ 0 h 461665"/>
              <a:gd name="connsiteX1" fmla="*/ 353754 w 752668"/>
              <a:gd name="connsiteY1" fmla="*/ 0 h 461665"/>
              <a:gd name="connsiteX2" fmla="*/ 752668 w 752668"/>
              <a:gd name="connsiteY2" fmla="*/ 0 h 461665"/>
              <a:gd name="connsiteX3" fmla="*/ 752668 w 752668"/>
              <a:gd name="connsiteY3" fmla="*/ 461665 h 461665"/>
              <a:gd name="connsiteX4" fmla="*/ 398914 w 752668"/>
              <a:gd name="connsiteY4" fmla="*/ 461665 h 461665"/>
              <a:gd name="connsiteX5" fmla="*/ 0 w 752668"/>
              <a:gd name="connsiteY5" fmla="*/ 461665 h 461665"/>
              <a:gd name="connsiteX6" fmla="*/ 0 w 752668"/>
              <a:gd name="connsiteY6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668" h="461665" fill="none" extrusionOk="0">
                <a:moveTo>
                  <a:pt x="0" y="0"/>
                </a:moveTo>
                <a:cubicBezTo>
                  <a:pt x="136870" y="-3546"/>
                  <a:pt x="230387" y="4431"/>
                  <a:pt x="353754" y="0"/>
                </a:cubicBezTo>
                <a:cubicBezTo>
                  <a:pt x="477121" y="-4431"/>
                  <a:pt x="624624" y="15570"/>
                  <a:pt x="752668" y="0"/>
                </a:cubicBezTo>
                <a:cubicBezTo>
                  <a:pt x="731876" y="152521"/>
                  <a:pt x="757798" y="246415"/>
                  <a:pt x="752668" y="461665"/>
                </a:cubicBezTo>
                <a:cubicBezTo>
                  <a:pt x="640875" y="447776"/>
                  <a:pt x="570845" y="464733"/>
                  <a:pt x="398914" y="461665"/>
                </a:cubicBezTo>
                <a:cubicBezTo>
                  <a:pt x="226983" y="458597"/>
                  <a:pt x="191783" y="445703"/>
                  <a:pt x="0" y="461665"/>
                </a:cubicBezTo>
                <a:cubicBezTo>
                  <a:pt x="-8476" y="348454"/>
                  <a:pt x="285" y="191408"/>
                  <a:pt x="0" y="0"/>
                </a:cubicBezTo>
                <a:close/>
              </a:path>
              <a:path w="752668" h="461665" stroke="0" extrusionOk="0">
                <a:moveTo>
                  <a:pt x="0" y="0"/>
                </a:moveTo>
                <a:cubicBezTo>
                  <a:pt x="81812" y="6395"/>
                  <a:pt x="263676" y="16770"/>
                  <a:pt x="361281" y="0"/>
                </a:cubicBezTo>
                <a:cubicBezTo>
                  <a:pt x="458886" y="-16770"/>
                  <a:pt x="592126" y="15758"/>
                  <a:pt x="752668" y="0"/>
                </a:cubicBezTo>
                <a:cubicBezTo>
                  <a:pt x="748273" y="151807"/>
                  <a:pt x="731696" y="335899"/>
                  <a:pt x="752668" y="461665"/>
                </a:cubicBezTo>
                <a:cubicBezTo>
                  <a:pt x="598026" y="452692"/>
                  <a:pt x="498177" y="451740"/>
                  <a:pt x="368807" y="461665"/>
                </a:cubicBezTo>
                <a:cubicBezTo>
                  <a:pt x="239437" y="471590"/>
                  <a:pt x="138032" y="465776"/>
                  <a:pt x="0" y="461665"/>
                </a:cubicBezTo>
                <a:cubicBezTo>
                  <a:pt x="-16606" y="334757"/>
                  <a:pt x="831" y="9362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00317D"/>
            </a:solidFill>
            <a:extLst>
              <a:ext uri="{C807C97D-BFC1-408E-A445-0C87EB9F89A2}">
                <ask:lineSketchStyleProps xmlns:ask="http://schemas.microsoft.com/office/drawing/2018/sketchyshapes" sd="16900855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150">
                <a:solidFill>
                  <a:prstClr val="black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결과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학교안심 몽글몽글 R" panose="02020603020101020101" pitchFamily="18" charset="-127"/>
              <a:ea typeface="학교안심 몽글몽글 R" panose="02020603020101020101" pitchFamily="18" charset="-127"/>
              <a:cs typeface="코트라 고딕체" panose="02020603020101020101" pitchFamily="18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51FD81F6-D2DA-9603-DDE9-2BFCF18AB6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8829" y="2157603"/>
            <a:ext cx="2010056" cy="20672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C1DF1D50-DB6D-4988-CF41-E8B39CBD0897}"/>
                  </a:ext>
                </a:extLst>
              </p14:cNvPr>
              <p14:cNvContentPartPr/>
              <p14:nvPr/>
            </p14:nvContentPartPr>
            <p14:xfrm>
              <a:off x="10093030" y="2614622"/>
              <a:ext cx="93240" cy="12744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C1DF1D50-DB6D-4988-CF41-E8B39CBD08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84030" y="2560982"/>
                <a:ext cx="1108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81BA000A-FBD6-BD5C-3734-E09D8E707010}"/>
                  </a:ext>
                </a:extLst>
              </p14:cNvPr>
              <p14:cNvContentPartPr/>
              <p14:nvPr/>
            </p14:nvContentPartPr>
            <p14:xfrm>
              <a:off x="10891510" y="2698862"/>
              <a:ext cx="360" cy="360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81BA000A-FBD6-BD5C-3734-E09D8E70701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55870" y="266286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6F3DF4D6-33C5-02E9-04AC-1EE5DFA1BE70}"/>
                  </a:ext>
                </a:extLst>
              </p14:cNvPr>
              <p14:cNvContentPartPr/>
              <p14:nvPr/>
            </p14:nvContentPartPr>
            <p14:xfrm>
              <a:off x="11503510" y="2698862"/>
              <a:ext cx="360" cy="360"/>
            </p14:xfrm>
          </p:contentPart>
        </mc:Choice>
        <mc:Fallback xmlns=""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6F3DF4D6-33C5-02E9-04AC-1EE5DFA1BE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67870" y="266286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866EE7EC-C2A2-C58F-C0CF-F65A04E08CF2}"/>
                  </a:ext>
                </a:extLst>
              </p14:cNvPr>
              <p14:cNvContentPartPr/>
              <p14:nvPr/>
            </p14:nvContentPartPr>
            <p14:xfrm>
              <a:off x="11525470" y="3332822"/>
              <a:ext cx="360" cy="360"/>
            </p14:xfrm>
          </p:contentPart>
        </mc:Choice>
        <mc:Fallback xmlns=""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866EE7EC-C2A2-C58F-C0CF-F65A04E08C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89830" y="329718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70CA3060-3D66-4299-748E-D992F0751B45}"/>
                  </a:ext>
                </a:extLst>
              </p14:cNvPr>
              <p14:cNvContentPartPr/>
              <p14:nvPr/>
            </p14:nvContentPartPr>
            <p14:xfrm>
              <a:off x="10847230" y="3369902"/>
              <a:ext cx="360" cy="36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70CA3060-3D66-4299-748E-D992F0751B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11230" y="333390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8" name="잉크 77">
                <a:extLst>
                  <a:ext uri="{FF2B5EF4-FFF2-40B4-BE49-F238E27FC236}">
                    <a16:creationId xmlns:a16="http://schemas.microsoft.com/office/drawing/2014/main" id="{6870F69E-1AAB-F1CF-E481-0A329D8D327A}"/>
                  </a:ext>
                </a:extLst>
              </p14:cNvPr>
              <p14:cNvContentPartPr/>
              <p14:nvPr/>
            </p14:nvContentPartPr>
            <p14:xfrm>
              <a:off x="10190950" y="3347582"/>
              <a:ext cx="360" cy="360"/>
            </p14:xfrm>
          </p:contentPart>
        </mc:Choice>
        <mc:Fallback xmlns="">
          <p:pic>
            <p:nvPicPr>
              <p:cNvPr id="78" name="잉크 77">
                <a:extLst>
                  <a:ext uri="{FF2B5EF4-FFF2-40B4-BE49-F238E27FC236}">
                    <a16:creationId xmlns:a16="http://schemas.microsoft.com/office/drawing/2014/main" id="{6870F69E-1AAB-F1CF-E481-0A329D8D32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55310" y="331158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7AAB3D8C-61F4-10BA-30A4-F67E2A605832}"/>
                  </a:ext>
                </a:extLst>
              </p14:cNvPr>
              <p14:cNvContentPartPr/>
              <p14:nvPr/>
            </p14:nvContentPartPr>
            <p14:xfrm>
              <a:off x="10175830" y="3959582"/>
              <a:ext cx="360" cy="360"/>
            </p14:xfrm>
          </p:contentPart>
        </mc:Choice>
        <mc:Fallback xmlns=""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7AAB3D8C-61F4-10BA-30A4-F67E2A60583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40190" y="392394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6276E533-3ED0-93C3-DCCB-E41210BA330A}"/>
                  </a:ext>
                </a:extLst>
              </p14:cNvPr>
              <p14:cNvContentPartPr/>
              <p14:nvPr/>
            </p14:nvContentPartPr>
            <p14:xfrm>
              <a:off x="10891510" y="3952382"/>
              <a:ext cx="360" cy="360"/>
            </p14:xfrm>
          </p:contentPart>
        </mc:Choice>
        <mc:Fallback xmlns=""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6276E533-3ED0-93C3-DCCB-E41210BA33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55870" y="391638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773B24D4-7249-AB28-0CD9-FB25A6DEB4A2}"/>
                  </a:ext>
                </a:extLst>
              </p14:cNvPr>
              <p14:cNvContentPartPr/>
              <p14:nvPr/>
            </p14:nvContentPartPr>
            <p14:xfrm>
              <a:off x="11555350" y="3974702"/>
              <a:ext cx="36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773B24D4-7249-AB28-0CD9-FB25A6DEB4A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519350" y="3939062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별: 꼭짓점 5개 81">
            <a:extLst>
              <a:ext uri="{FF2B5EF4-FFF2-40B4-BE49-F238E27FC236}">
                <a16:creationId xmlns:a16="http://schemas.microsoft.com/office/drawing/2014/main" id="{38DE1E12-D50E-FC39-AC15-60FDA1D82CC0}"/>
              </a:ext>
            </a:extLst>
          </p:cNvPr>
          <p:cNvSpPr/>
          <p:nvPr/>
        </p:nvSpPr>
        <p:spPr>
          <a:xfrm>
            <a:off x="10379878" y="2970562"/>
            <a:ext cx="434544" cy="390472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DB2AB70D-EF28-DD99-3DF1-D63313C0C0D9}"/>
              </a:ext>
            </a:extLst>
          </p:cNvPr>
          <p:cNvSpPr/>
          <p:nvPr/>
        </p:nvSpPr>
        <p:spPr>
          <a:xfrm flipH="1">
            <a:off x="10093030" y="2609640"/>
            <a:ext cx="131246" cy="137404"/>
          </a:xfrm>
          <a:prstGeom prst="ellipse">
            <a:avLst/>
          </a:prstGeom>
          <a:solidFill>
            <a:srgbClr val="FFF3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466538EF-881D-B127-BFB2-EB27239A7512}"/>
              </a:ext>
            </a:extLst>
          </p:cNvPr>
          <p:cNvSpPr/>
          <p:nvPr/>
        </p:nvSpPr>
        <p:spPr>
          <a:xfrm flipH="1">
            <a:off x="10820334" y="2626349"/>
            <a:ext cx="131246" cy="137404"/>
          </a:xfrm>
          <a:prstGeom prst="ellipse">
            <a:avLst/>
          </a:prstGeom>
          <a:solidFill>
            <a:srgbClr val="FFF3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46E74C00-59FA-E58E-765A-65E7FA9DBE36}"/>
              </a:ext>
            </a:extLst>
          </p:cNvPr>
          <p:cNvSpPr/>
          <p:nvPr/>
        </p:nvSpPr>
        <p:spPr>
          <a:xfrm flipH="1">
            <a:off x="11437887" y="2626349"/>
            <a:ext cx="131246" cy="137404"/>
          </a:xfrm>
          <a:prstGeom prst="ellipse">
            <a:avLst/>
          </a:prstGeom>
          <a:solidFill>
            <a:srgbClr val="FFF3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0EF96573-03CB-4FD8-A9F8-E1D964EFD271}"/>
              </a:ext>
            </a:extLst>
          </p:cNvPr>
          <p:cNvSpPr/>
          <p:nvPr/>
        </p:nvSpPr>
        <p:spPr>
          <a:xfrm flipH="1">
            <a:off x="10120647" y="3278880"/>
            <a:ext cx="131246" cy="137404"/>
          </a:xfrm>
          <a:prstGeom prst="ellipse">
            <a:avLst/>
          </a:prstGeom>
          <a:solidFill>
            <a:srgbClr val="FFF3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BBD79109-3949-ADE1-C245-82E4D0D69DF5}"/>
              </a:ext>
            </a:extLst>
          </p:cNvPr>
          <p:cNvSpPr/>
          <p:nvPr/>
        </p:nvSpPr>
        <p:spPr>
          <a:xfrm flipH="1">
            <a:off x="10781607" y="3301200"/>
            <a:ext cx="131246" cy="137404"/>
          </a:xfrm>
          <a:prstGeom prst="ellipse">
            <a:avLst/>
          </a:prstGeom>
          <a:solidFill>
            <a:srgbClr val="FFF3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22CBD12-C226-E1B8-6480-F56B95D92BC2}"/>
              </a:ext>
            </a:extLst>
          </p:cNvPr>
          <p:cNvSpPr/>
          <p:nvPr/>
        </p:nvSpPr>
        <p:spPr>
          <a:xfrm flipH="1">
            <a:off x="11465553" y="3288031"/>
            <a:ext cx="131246" cy="137404"/>
          </a:xfrm>
          <a:prstGeom prst="ellipse">
            <a:avLst/>
          </a:prstGeom>
          <a:solidFill>
            <a:srgbClr val="FFF3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9A2CB63-A250-CE68-FD0E-4E61C860B682}"/>
              </a:ext>
            </a:extLst>
          </p:cNvPr>
          <p:cNvSpPr/>
          <p:nvPr/>
        </p:nvSpPr>
        <p:spPr>
          <a:xfrm flipH="1">
            <a:off x="10110207" y="3890880"/>
            <a:ext cx="131246" cy="137404"/>
          </a:xfrm>
          <a:prstGeom prst="ellipse">
            <a:avLst/>
          </a:prstGeom>
          <a:solidFill>
            <a:srgbClr val="FFF3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AE5236FC-4CD4-AAFB-55FC-48F36D5E714B}"/>
              </a:ext>
            </a:extLst>
          </p:cNvPr>
          <p:cNvSpPr/>
          <p:nvPr/>
        </p:nvSpPr>
        <p:spPr>
          <a:xfrm flipH="1">
            <a:off x="10820334" y="3890880"/>
            <a:ext cx="131246" cy="137404"/>
          </a:xfrm>
          <a:prstGeom prst="ellipse">
            <a:avLst/>
          </a:prstGeom>
          <a:solidFill>
            <a:srgbClr val="FFF3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F52BD25-DBF5-3403-E1CC-F25AA2178955}"/>
              </a:ext>
            </a:extLst>
          </p:cNvPr>
          <p:cNvSpPr/>
          <p:nvPr/>
        </p:nvSpPr>
        <p:spPr>
          <a:xfrm flipH="1">
            <a:off x="11484936" y="3897436"/>
            <a:ext cx="131246" cy="137404"/>
          </a:xfrm>
          <a:prstGeom prst="ellipse">
            <a:avLst/>
          </a:prstGeom>
          <a:solidFill>
            <a:srgbClr val="FFF3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282C373-EA2F-8761-ED01-D9EC24F12B62}"/>
              </a:ext>
            </a:extLst>
          </p:cNvPr>
          <p:cNvSpPr txBox="1"/>
          <p:nvPr/>
        </p:nvSpPr>
        <p:spPr>
          <a:xfrm>
            <a:off x="9484035" y="4154643"/>
            <a:ext cx="2625875" cy="1077218"/>
          </a:xfrm>
          <a:custGeom>
            <a:avLst/>
            <a:gdLst>
              <a:gd name="connsiteX0" fmla="*/ 0 w 2625875"/>
              <a:gd name="connsiteY0" fmla="*/ 0 h 1077218"/>
              <a:gd name="connsiteX1" fmla="*/ 603951 w 2625875"/>
              <a:gd name="connsiteY1" fmla="*/ 0 h 1077218"/>
              <a:gd name="connsiteX2" fmla="*/ 1260420 w 2625875"/>
              <a:gd name="connsiteY2" fmla="*/ 0 h 1077218"/>
              <a:gd name="connsiteX3" fmla="*/ 1943148 w 2625875"/>
              <a:gd name="connsiteY3" fmla="*/ 0 h 1077218"/>
              <a:gd name="connsiteX4" fmla="*/ 2625875 w 2625875"/>
              <a:gd name="connsiteY4" fmla="*/ 0 h 1077218"/>
              <a:gd name="connsiteX5" fmla="*/ 2625875 w 2625875"/>
              <a:gd name="connsiteY5" fmla="*/ 549381 h 1077218"/>
              <a:gd name="connsiteX6" fmla="*/ 2625875 w 2625875"/>
              <a:gd name="connsiteY6" fmla="*/ 1077218 h 1077218"/>
              <a:gd name="connsiteX7" fmla="*/ 1969406 w 2625875"/>
              <a:gd name="connsiteY7" fmla="*/ 1077218 h 1077218"/>
              <a:gd name="connsiteX8" fmla="*/ 1339196 w 2625875"/>
              <a:gd name="connsiteY8" fmla="*/ 1077218 h 1077218"/>
              <a:gd name="connsiteX9" fmla="*/ 682728 w 2625875"/>
              <a:gd name="connsiteY9" fmla="*/ 1077218 h 1077218"/>
              <a:gd name="connsiteX10" fmla="*/ 0 w 2625875"/>
              <a:gd name="connsiteY10" fmla="*/ 1077218 h 1077218"/>
              <a:gd name="connsiteX11" fmla="*/ 0 w 2625875"/>
              <a:gd name="connsiteY11" fmla="*/ 538609 h 1077218"/>
              <a:gd name="connsiteX12" fmla="*/ 0 w 2625875"/>
              <a:gd name="connsiteY12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25875" h="1077218" fill="none" extrusionOk="0">
                <a:moveTo>
                  <a:pt x="0" y="0"/>
                </a:moveTo>
                <a:cubicBezTo>
                  <a:pt x="170771" y="22520"/>
                  <a:pt x="344460" y="-29541"/>
                  <a:pt x="603951" y="0"/>
                </a:cubicBezTo>
                <a:cubicBezTo>
                  <a:pt x="863442" y="29541"/>
                  <a:pt x="976736" y="-28114"/>
                  <a:pt x="1260420" y="0"/>
                </a:cubicBezTo>
                <a:cubicBezTo>
                  <a:pt x="1544104" y="28114"/>
                  <a:pt x="1639167" y="-33409"/>
                  <a:pt x="1943148" y="0"/>
                </a:cubicBezTo>
                <a:cubicBezTo>
                  <a:pt x="2247129" y="33409"/>
                  <a:pt x="2403550" y="16409"/>
                  <a:pt x="2625875" y="0"/>
                </a:cubicBezTo>
                <a:cubicBezTo>
                  <a:pt x="2604178" y="267073"/>
                  <a:pt x="2617584" y="307613"/>
                  <a:pt x="2625875" y="549381"/>
                </a:cubicBezTo>
                <a:cubicBezTo>
                  <a:pt x="2634166" y="791149"/>
                  <a:pt x="2615473" y="869300"/>
                  <a:pt x="2625875" y="1077218"/>
                </a:cubicBezTo>
                <a:cubicBezTo>
                  <a:pt x="2469643" y="1103587"/>
                  <a:pt x="2287661" y="1093281"/>
                  <a:pt x="1969406" y="1077218"/>
                </a:cubicBezTo>
                <a:cubicBezTo>
                  <a:pt x="1651151" y="1061155"/>
                  <a:pt x="1603556" y="1108672"/>
                  <a:pt x="1339196" y="1077218"/>
                </a:cubicBezTo>
                <a:cubicBezTo>
                  <a:pt x="1074836" y="1045765"/>
                  <a:pt x="1009242" y="1064862"/>
                  <a:pt x="682728" y="1077218"/>
                </a:cubicBezTo>
                <a:cubicBezTo>
                  <a:pt x="356214" y="1089574"/>
                  <a:pt x="242124" y="1104350"/>
                  <a:pt x="0" y="1077218"/>
                </a:cubicBezTo>
                <a:cubicBezTo>
                  <a:pt x="21761" y="847101"/>
                  <a:pt x="-13964" y="677848"/>
                  <a:pt x="0" y="538609"/>
                </a:cubicBezTo>
                <a:cubicBezTo>
                  <a:pt x="13964" y="399370"/>
                  <a:pt x="-16032" y="235327"/>
                  <a:pt x="0" y="0"/>
                </a:cubicBezTo>
                <a:close/>
              </a:path>
              <a:path w="2625875" h="1077218" stroke="0" extrusionOk="0">
                <a:moveTo>
                  <a:pt x="0" y="0"/>
                </a:moveTo>
                <a:cubicBezTo>
                  <a:pt x="144402" y="-28454"/>
                  <a:pt x="414647" y="-10699"/>
                  <a:pt x="603951" y="0"/>
                </a:cubicBezTo>
                <a:cubicBezTo>
                  <a:pt x="793255" y="10699"/>
                  <a:pt x="932810" y="10764"/>
                  <a:pt x="1207903" y="0"/>
                </a:cubicBezTo>
                <a:cubicBezTo>
                  <a:pt x="1482996" y="-10764"/>
                  <a:pt x="1613892" y="29264"/>
                  <a:pt x="1838112" y="0"/>
                </a:cubicBezTo>
                <a:cubicBezTo>
                  <a:pt x="2062332" y="-29264"/>
                  <a:pt x="2464366" y="-26733"/>
                  <a:pt x="2625875" y="0"/>
                </a:cubicBezTo>
                <a:cubicBezTo>
                  <a:pt x="2629840" y="174207"/>
                  <a:pt x="2611835" y="312992"/>
                  <a:pt x="2625875" y="560153"/>
                </a:cubicBezTo>
                <a:cubicBezTo>
                  <a:pt x="2639915" y="807314"/>
                  <a:pt x="2636715" y="825545"/>
                  <a:pt x="2625875" y="1077218"/>
                </a:cubicBezTo>
                <a:cubicBezTo>
                  <a:pt x="2409659" y="1065113"/>
                  <a:pt x="2318629" y="1081391"/>
                  <a:pt x="2021924" y="1077218"/>
                </a:cubicBezTo>
                <a:cubicBezTo>
                  <a:pt x="1725219" y="1073045"/>
                  <a:pt x="1567863" y="1082273"/>
                  <a:pt x="1444231" y="1077218"/>
                </a:cubicBezTo>
                <a:cubicBezTo>
                  <a:pt x="1320599" y="1072163"/>
                  <a:pt x="979479" y="1050910"/>
                  <a:pt x="735245" y="1077218"/>
                </a:cubicBezTo>
                <a:cubicBezTo>
                  <a:pt x="491011" y="1103526"/>
                  <a:pt x="212224" y="1086296"/>
                  <a:pt x="0" y="1077218"/>
                </a:cubicBezTo>
                <a:cubicBezTo>
                  <a:pt x="-22969" y="907056"/>
                  <a:pt x="5306" y="663355"/>
                  <a:pt x="0" y="549381"/>
                </a:cubicBezTo>
                <a:cubicBezTo>
                  <a:pt x="-5306" y="435407"/>
                  <a:pt x="-3107" y="22724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00317D"/>
            </a:solidFill>
            <a:extLst>
              <a:ext uri="{C807C97D-BFC1-408E-A445-0C87EB9F89A2}">
                <ask:lineSketchStyleProps xmlns:ask="http://schemas.microsoft.com/office/drawing/2018/sketchyshapes" sd="16900855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타일 사이즈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: 100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이라 치자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학교안심 몽글몽글 R" panose="02020603020101020101" pitchFamily="18" charset="-127"/>
              <a:ea typeface="학교안심 몽글몽글 R" panose="02020603020101020101" pitchFamily="18" charset="-127"/>
              <a:cs typeface="코트라 고딕체" panose="020206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spc="-150" dirty="0">
                <a:solidFill>
                  <a:prstClr val="black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현재 </a:t>
            </a:r>
            <a:r>
              <a:rPr lang="ko-KR" altLang="en-US" sz="1600" spc="-150" dirty="0">
                <a:solidFill>
                  <a:prstClr val="black"/>
                </a:solidFill>
                <a:highlight>
                  <a:srgbClr val="FFFF00"/>
                </a:highlight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☆</a:t>
            </a:r>
            <a:r>
              <a:rPr lang="ko-KR" altLang="en-US" sz="1600" spc="-150" dirty="0">
                <a:solidFill>
                  <a:prstClr val="black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의 위치는 </a:t>
            </a:r>
            <a:r>
              <a:rPr lang="en-US" altLang="ko-KR" sz="1600" spc="-150" dirty="0">
                <a:solidFill>
                  <a:prstClr val="black"/>
                </a:solidFill>
                <a:highlight>
                  <a:srgbClr val="FFFF00"/>
                </a:highlight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(90,90)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-&gt;100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으로 나누면 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(0.9, 0.9)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-150" dirty="0">
                <a:solidFill>
                  <a:prstClr val="black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-&gt;</a:t>
            </a:r>
            <a:r>
              <a:rPr lang="ko-KR" altLang="en-US" sz="1600" spc="-150" dirty="0">
                <a:solidFill>
                  <a:prstClr val="black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올림처리 </a:t>
            </a:r>
            <a:r>
              <a:rPr lang="en-US" altLang="ko-KR" sz="1600" spc="-150" dirty="0">
                <a:solidFill>
                  <a:prstClr val="black"/>
                </a:solidFill>
                <a:highlight>
                  <a:srgbClr val="FFFF00"/>
                </a:highlight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(1, 1)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학교안심 몽글몽글 R" panose="02020603020101020101" pitchFamily="18" charset="-127"/>
              <a:ea typeface="학교안심 몽글몽글 R" panose="02020603020101020101" pitchFamily="18" charset="-127"/>
              <a:cs typeface="코트라 고딕체" panose="02020603020101020101" pitchFamily="18" charset="-127"/>
            </a:endParaRPr>
          </a:p>
        </p:txBody>
      </p:sp>
      <p:sp>
        <p:nvSpPr>
          <p:cNvPr id="95" name="오른쪽 대괄호 94">
            <a:extLst>
              <a:ext uri="{FF2B5EF4-FFF2-40B4-BE49-F238E27FC236}">
                <a16:creationId xmlns:a16="http://schemas.microsoft.com/office/drawing/2014/main" id="{43D6260C-4CAA-C308-4558-75A3C0AEA991}"/>
              </a:ext>
            </a:extLst>
          </p:cNvPr>
          <p:cNvSpPr/>
          <p:nvPr/>
        </p:nvSpPr>
        <p:spPr>
          <a:xfrm>
            <a:off x="8811986" y="2884403"/>
            <a:ext cx="171893" cy="767754"/>
          </a:xfrm>
          <a:prstGeom prst="righ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415B059-1BC3-B0EF-589C-76EF0FEB7DC9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8983879" y="3191210"/>
            <a:ext cx="6849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14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3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3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2E01F-CA62-E229-5B81-EB735B64832B}"/>
              </a:ext>
            </a:extLst>
          </p:cNvPr>
          <p:cNvSpPr txBox="1"/>
          <p:nvPr/>
        </p:nvSpPr>
        <p:spPr>
          <a:xfrm>
            <a:off x="58964" y="468182"/>
            <a:ext cx="20310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spc="-150" dirty="0">
                <a:solidFill>
                  <a:prstClr val="black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Map - Tile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학교안심 몽글몽글 R" panose="02020603020101020101" pitchFamily="18" charset="-127"/>
              <a:ea typeface="학교안심 몽글몽글 R" panose="02020603020101020101" pitchFamily="18" charset="-127"/>
              <a:cs typeface="코트라 고딕체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BA3AC25-3450-B22B-64BE-AC41AD40F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66" y="2058202"/>
            <a:ext cx="1885950" cy="1819275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75FAC6EC-A154-A4FD-D67C-6C740B0AA58F}"/>
              </a:ext>
            </a:extLst>
          </p:cNvPr>
          <p:cNvSpPr/>
          <p:nvPr/>
        </p:nvSpPr>
        <p:spPr>
          <a:xfrm>
            <a:off x="2134346" y="3058571"/>
            <a:ext cx="413658" cy="422959"/>
          </a:xfrm>
          <a:prstGeom prst="ellipse">
            <a:avLst/>
          </a:prstGeom>
          <a:noFill/>
          <a:ln w="28575">
            <a:solidFill>
              <a:srgbClr val="FF1C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D26010C-9F98-484C-04B1-E26E9D00FCC9}"/>
              </a:ext>
            </a:extLst>
          </p:cNvPr>
          <p:cNvSpPr/>
          <p:nvPr/>
        </p:nvSpPr>
        <p:spPr>
          <a:xfrm>
            <a:off x="2519758" y="2271120"/>
            <a:ext cx="413658" cy="422959"/>
          </a:xfrm>
          <a:prstGeom prst="ellipse">
            <a:avLst/>
          </a:prstGeom>
          <a:noFill/>
          <a:ln w="28575">
            <a:solidFill>
              <a:srgbClr val="FF1C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2AD1DC8-9A6A-1C71-BB1B-418A4F2DB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466" y="1342955"/>
            <a:ext cx="1885950" cy="664955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9CB80C1-112C-0AD9-5629-774F4C2CDBC0}"/>
              </a:ext>
            </a:extLst>
          </p:cNvPr>
          <p:cNvSpPr txBox="1"/>
          <p:nvPr/>
        </p:nvSpPr>
        <p:spPr>
          <a:xfrm>
            <a:off x="1912955" y="3489707"/>
            <a:ext cx="12136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ATTACK</a:t>
            </a:r>
            <a:endParaRPr lang="ko-KR" altLang="en-US" sz="1600" b="1" dirty="0">
              <a:ln w="6600">
                <a:solidFill>
                  <a:srgbClr val="C00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C248A8-3793-15F9-96CA-856D9DE7E0A3}"/>
              </a:ext>
            </a:extLst>
          </p:cNvPr>
          <p:cNvSpPr txBox="1"/>
          <p:nvPr/>
        </p:nvSpPr>
        <p:spPr>
          <a:xfrm>
            <a:off x="2157706" y="1942354"/>
            <a:ext cx="12136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OBSTACLE</a:t>
            </a:r>
            <a:endParaRPr lang="ko-KR" altLang="en-US" sz="1600" b="1" dirty="0">
              <a:ln w="6600">
                <a:solidFill>
                  <a:srgbClr val="C00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CBB05C-E62D-0398-181E-BD64A337C1D1}"/>
              </a:ext>
            </a:extLst>
          </p:cNvPr>
          <p:cNvSpPr txBox="1"/>
          <p:nvPr/>
        </p:nvSpPr>
        <p:spPr>
          <a:xfrm>
            <a:off x="2671470" y="2421753"/>
            <a:ext cx="12136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1</a:t>
            </a:r>
            <a:endParaRPr lang="ko-KR" altLang="en-US" sz="1600" b="1" dirty="0">
              <a:ln w="6600">
                <a:solidFill>
                  <a:srgbClr val="C00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E2D801-00B6-8538-F07F-3AAA2CD6313F}"/>
              </a:ext>
            </a:extLst>
          </p:cNvPr>
          <p:cNvSpPr txBox="1"/>
          <p:nvPr/>
        </p:nvSpPr>
        <p:spPr>
          <a:xfrm>
            <a:off x="2180565" y="3094487"/>
            <a:ext cx="12136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2</a:t>
            </a:r>
            <a:endParaRPr lang="ko-KR" altLang="en-US" sz="1600" b="1" dirty="0">
              <a:ln w="6600">
                <a:solidFill>
                  <a:srgbClr val="C00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646177-28EC-8DD0-B70E-613D94D52E0C}"/>
              </a:ext>
            </a:extLst>
          </p:cNvPr>
          <p:cNvSpPr txBox="1"/>
          <p:nvPr/>
        </p:nvSpPr>
        <p:spPr>
          <a:xfrm>
            <a:off x="1274169" y="4167813"/>
            <a:ext cx="1476803" cy="461665"/>
          </a:xfrm>
          <a:custGeom>
            <a:avLst/>
            <a:gdLst>
              <a:gd name="connsiteX0" fmla="*/ 0 w 1476803"/>
              <a:gd name="connsiteY0" fmla="*/ 0 h 461665"/>
              <a:gd name="connsiteX1" fmla="*/ 521804 w 1476803"/>
              <a:gd name="connsiteY1" fmla="*/ 0 h 461665"/>
              <a:gd name="connsiteX2" fmla="*/ 984535 w 1476803"/>
              <a:gd name="connsiteY2" fmla="*/ 0 h 461665"/>
              <a:gd name="connsiteX3" fmla="*/ 1476803 w 1476803"/>
              <a:gd name="connsiteY3" fmla="*/ 0 h 461665"/>
              <a:gd name="connsiteX4" fmla="*/ 1476803 w 1476803"/>
              <a:gd name="connsiteY4" fmla="*/ 461665 h 461665"/>
              <a:gd name="connsiteX5" fmla="*/ 954999 w 1476803"/>
              <a:gd name="connsiteY5" fmla="*/ 461665 h 461665"/>
              <a:gd name="connsiteX6" fmla="*/ 462732 w 1476803"/>
              <a:gd name="connsiteY6" fmla="*/ 461665 h 461665"/>
              <a:gd name="connsiteX7" fmla="*/ 0 w 1476803"/>
              <a:gd name="connsiteY7" fmla="*/ 461665 h 461665"/>
              <a:gd name="connsiteX8" fmla="*/ 0 w 1476803"/>
              <a:gd name="connsiteY8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76803" h="461665" fill="none" extrusionOk="0">
                <a:moveTo>
                  <a:pt x="0" y="0"/>
                </a:moveTo>
                <a:cubicBezTo>
                  <a:pt x="244140" y="-15996"/>
                  <a:pt x="287649" y="12036"/>
                  <a:pt x="521804" y="0"/>
                </a:cubicBezTo>
                <a:cubicBezTo>
                  <a:pt x="755959" y="-12036"/>
                  <a:pt x="762071" y="17048"/>
                  <a:pt x="984535" y="0"/>
                </a:cubicBezTo>
                <a:cubicBezTo>
                  <a:pt x="1206999" y="-17048"/>
                  <a:pt x="1350059" y="302"/>
                  <a:pt x="1476803" y="0"/>
                </a:cubicBezTo>
                <a:cubicBezTo>
                  <a:pt x="1493858" y="121141"/>
                  <a:pt x="1453885" y="246178"/>
                  <a:pt x="1476803" y="461665"/>
                </a:cubicBezTo>
                <a:cubicBezTo>
                  <a:pt x="1251578" y="443071"/>
                  <a:pt x="1192543" y="474562"/>
                  <a:pt x="954999" y="461665"/>
                </a:cubicBezTo>
                <a:cubicBezTo>
                  <a:pt x="717455" y="448768"/>
                  <a:pt x="651870" y="473967"/>
                  <a:pt x="462732" y="461665"/>
                </a:cubicBezTo>
                <a:cubicBezTo>
                  <a:pt x="273594" y="449363"/>
                  <a:pt x="198796" y="471308"/>
                  <a:pt x="0" y="461665"/>
                </a:cubicBezTo>
                <a:cubicBezTo>
                  <a:pt x="-7093" y="314677"/>
                  <a:pt x="-6961" y="159705"/>
                  <a:pt x="0" y="0"/>
                </a:cubicBezTo>
                <a:close/>
              </a:path>
              <a:path w="1476803" h="461665" stroke="0" extrusionOk="0">
                <a:moveTo>
                  <a:pt x="0" y="0"/>
                </a:moveTo>
                <a:cubicBezTo>
                  <a:pt x="111940" y="17062"/>
                  <a:pt x="268664" y="23117"/>
                  <a:pt x="462732" y="0"/>
                </a:cubicBezTo>
                <a:cubicBezTo>
                  <a:pt x="656800" y="-23117"/>
                  <a:pt x="780904" y="-9012"/>
                  <a:pt x="925463" y="0"/>
                </a:cubicBezTo>
                <a:cubicBezTo>
                  <a:pt x="1070022" y="9012"/>
                  <a:pt x="1307257" y="24737"/>
                  <a:pt x="1476803" y="0"/>
                </a:cubicBezTo>
                <a:cubicBezTo>
                  <a:pt x="1457508" y="168125"/>
                  <a:pt x="1494074" y="350325"/>
                  <a:pt x="1476803" y="461665"/>
                </a:cubicBezTo>
                <a:cubicBezTo>
                  <a:pt x="1281038" y="462740"/>
                  <a:pt x="1133255" y="444016"/>
                  <a:pt x="1014071" y="461665"/>
                </a:cubicBezTo>
                <a:cubicBezTo>
                  <a:pt x="894887" y="479314"/>
                  <a:pt x="673178" y="459556"/>
                  <a:pt x="551340" y="461665"/>
                </a:cubicBezTo>
                <a:cubicBezTo>
                  <a:pt x="429502" y="463774"/>
                  <a:pt x="225653" y="461608"/>
                  <a:pt x="0" y="461665"/>
                </a:cubicBezTo>
                <a:cubicBezTo>
                  <a:pt x="19291" y="332851"/>
                  <a:pt x="13892" y="11125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00317D"/>
            </a:solidFill>
            <a:extLst>
              <a:ext uri="{C807C97D-BFC1-408E-A445-0C87EB9F89A2}">
                <ask:lineSketchStyleProps xmlns:ask="http://schemas.microsoft.com/office/drawing/2018/sketchyshapes" sd="16900855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150" dirty="0">
                <a:solidFill>
                  <a:prstClr val="black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Tile</a:t>
            </a:r>
            <a:r>
              <a:rPr lang="ko-KR" altLang="en-US" sz="2400" spc="-150" dirty="0">
                <a:solidFill>
                  <a:prstClr val="black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 </a:t>
            </a:r>
            <a:r>
              <a:rPr lang="en-US" altLang="ko-KR" sz="2400" spc="-150" dirty="0">
                <a:solidFill>
                  <a:prstClr val="black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Type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학교안심 몽글몽글 R" panose="02020603020101020101" pitchFamily="18" charset="-127"/>
              <a:ea typeface="학교안심 몽글몽글 R" panose="02020603020101020101" pitchFamily="18" charset="-127"/>
              <a:cs typeface="코트라 고딕체" panose="02020603020101020101" pitchFamily="18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3C82B05B-0A9B-45F2-ADB0-99B8D24F3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458" y="695879"/>
            <a:ext cx="5795786" cy="358594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56204AAB-1333-47B4-251B-4ECD8359B9A5}"/>
              </a:ext>
            </a:extLst>
          </p:cNvPr>
          <p:cNvSpPr/>
          <p:nvPr/>
        </p:nvSpPr>
        <p:spPr>
          <a:xfrm>
            <a:off x="257123" y="552824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FC0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97489B-5BBB-5241-5A5C-F90F6BBA9A7F}"/>
              </a:ext>
            </a:extLst>
          </p:cNvPr>
          <p:cNvSpPr txBox="1"/>
          <p:nvPr/>
        </p:nvSpPr>
        <p:spPr>
          <a:xfrm>
            <a:off x="268591" y="4666273"/>
            <a:ext cx="55584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Bubble</a:t>
            </a:r>
            <a:r>
              <a:rPr lang="ko-KR" altLang="en-US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이 </a:t>
            </a:r>
            <a:r>
              <a:rPr lang="en-US" altLang="ko-KR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Pop()</a:t>
            </a:r>
            <a:r>
              <a:rPr lang="ko-KR" altLang="en-US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하면서 </a:t>
            </a:r>
            <a:r>
              <a:rPr lang="en-US" altLang="ko-KR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Wave </a:t>
            </a:r>
            <a:r>
              <a:rPr lang="ko-KR" altLang="en-US" dirty="0" err="1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스폰</a:t>
            </a:r>
            <a:endParaRPr lang="en-US" altLang="ko-KR" dirty="0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ko-KR" altLang="en-US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해당 </a:t>
            </a:r>
            <a:r>
              <a:rPr lang="en-US" altLang="ko-KR" u="sng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Tile</a:t>
            </a:r>
            <a:r>
              <a:rPr lang="ko-KR" altLang="en-US" u="sng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의 </a:t>
            </a:r>
            <a:r>
              <a:rPr lang="en-US" altLang="ko-KR" u="sng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Type</a:t>
            </a:r>
            <a:r>
              <a:rPr lang="ko-KR" altLang="en-US" u="sng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을 체크</a:t>
            </a:r>
            <a:r>
              <a:rPr lang="ko-KR" altLang="en-US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하여 </a:t>
            </a:r>
            <a:r>
              <a:rPr lang="en-US" altLang="ko-KR" dirty="0">
                <a:highlight>
                  <a:srgbClr val="FFFF00"/>
                </a:highligh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BASIC</a:t>
            </a:r>
            <a:r>
              <a:rPr lang="ko-KR" altLang="en-US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을 </a:t>
            </a:r>
            <a:r>
              <a:rPr lang="en-US" altLang="ko-KR" dirty="0">
                <a:highlight>
                  <a:srgbClr val="FFFF00"/>
                </a:highligh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ATTACK</a:t>
            </a:r>
            <a:r>
              <a:rPr lang="en-US" altLang="ko-KR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 </a:t>
            </a:r>
            <a:r>
              <a:rPr lang="ko-KR" altLang="en-US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변환</a:t>
            </a:r>
            <a:endParaRPr lang="en-US" altLang="ko-KR" dirty="0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en-US" altLang="ko-KR" u="sng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OBSTACLE</a:t>
            </a:r>
            <a:r>
              <a:rPr lang="ko-KR" altLang="en-US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 경우</a:t>
            </a:r>
            <a:r>
              <a:rPr lang="en-US" altLang="ko-KR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 </a:t>
            </a:r>
            <a:r>
              <a:rPr lang="en-US" altLang="ko-KR" dirty="0" err="1">
                <a:highlight>
                  <a:srgbClr val="FFFF00"/>
                </a:highligh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ObstacleTile</a:t>
            </a:r>
            <a:r>
              <a:rPr lang="ko-KR" altLang="en-US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을 </a:t>
            </a:r>
            <a:r>
              <a:rPr lang="en-US" altLang="ko-KR" dirty="0">
                <a:highlight>
                  <a:srgbClr val="FFFF00"/>
                </a:highligh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Deactivate()</a:t>
            </a:r>
            <a:r>
              <a:rPr lang="ko-KR" altLang="en-US" dirty="0">
                <a:highlight>
                  <a:srgbClr val="FFFF00"/>
                </a:highligh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 </a:t>
            </a:r>
            <a:endParaRPr lang="en-US" altLang="ko-KR" dirty="0">
              <a:highlight>
                <a:srgbClr val="FFFF00"/>
              </a:highlight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  <a:p>
            <a:pPr marL="285750" indent="-285750" algn="l">
              <a:buFont typeface="Wingdings" panose="05000000000000000000" pitchFamily="2" charset="2"/>
              <a:buChar char="à"/>
            </a:pPr>
            <a:r>
              <a:rPr lang="en-US" altLang="ko-KR" u="sng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Character</a:t>
            </a:r>
            <a:r>
              <a:rPr lang="ko-KR" altLang="en-US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는  </a:t>
            </a:r>
            <a:r>
              <a:rPr lang="en-US" altLang="ko-KR" u="sng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Tile</a:t>
            </a:r>
            <a:r>
              <a:rPr lang="ko-KR" altLang="en-US" u="sng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의 </a:t>
            </a:r>
            <a:r>
              <a:rPr lang="en-US" altLang="ko-KR" u="sng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Type</a:t>
            </a:r>
            <a:r>
              <a:rPr lang="ko-KR" altLang="en-US" u="sng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을 </a:t>
            </a:r>
            <a:r>
              <a:rPr lang="en-US" altLang="ko-KR" u="sng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Check</a:t>
            </a:r>
            <a:r>
              <a:rPr lang="ko-KR" altLang="en-US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하여 </a:t>
            </a:r>
            <a:endParaRPr lang="en-US" altLang="ko-KR" dirty="0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  <a:p>
            <a:pPr algn="l"/>
            <a:r>
              <a:rPr lang="en-US" altLang="ko-KR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    </a:t>
            </a:r>
            <a:r>
              <a:rPr lang="en-US" altLang="ko-KR" dirty="0">
                <a:highlight>
                  <a:srgbClr val="FFFF00"/>
                </a:highligh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ATTACK</a:t>
            </a:r>
            <a:r>
              <a:rPr lang="ko-KR" altLang="en-US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일 경우  </a:t>
            </a:r>
            <a:r>
              <a:rPr lang="en-US" altLang="ko-KR" dirty="0">
                <a:highlight>
                  <a:srgbClr val="FFFF00"/>
                </a:highligh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Hit()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713D007-2F8B-706F-8C96-8DA18864AF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60"/>
          <a:stretch/>
        </p:blipFill>
        <p:spPr>
          <a:xfrm>
            <a:off x="5608314" y="3916414"/>
            <a:ext cx="6315095" cy="2227187"/>
          </a:xfrm>
          <a:prstGeom prst="rect">
            <a:avLst/>
          </a:prstGeom>
          <a:ln w="3175">
            <a:solidFill>
              <a:srgbClr val="FFFFF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779A94-D3B1-A86B-B955-55BE9AFAAD5F}"/>
              </a:ext>
            </a:extLst>
          </p:cNvPr>
          <p:cNvSpPr/>
          <p:nvPr/>
        </p:nvSpPr>
        <p:spPr>
          <a:xfrm>
            <a:off x="5530645" y="971680"/>
            <a:ext cx="1312607" cy="4748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65A8CBA-EC85-A54B-ACBC-3EDCBB0A6C0B}"/>
              </a:ext>
            </a:extLst>
          </p:cNvPr>
          <p:cNvSpPr/>
          <p:nvPr/>
        </p:nvSpPr>
        <p:spPr>
          <a:xfrm>
            <a:off x="7164765" y="5522270"/>
            <a:ext cx="1312607" cy="4748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14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3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3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2E01F-CA62-E229-5B81-EB735B64832B}"/>
              </a:ext>
            </a:extLst>
          </p:cNvPr>
          <p:cNvSpPr txBox="1"/>
          <p:nvPr/>
        </p:nvSpPr>
        <p:spPr>
          <a:xfrm>
            <a:off x="58964" y="468182"/>
            <a:ext cx="2499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StageManager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학교안심 몽글몽글 R" panose="02020603020101020101" pitchFamily="18" charset="-127"/>
              <a:ea typeface="학교안심 몽글몽글 R" panose="02020603020101020101" pitchFamily="18" charset="-127"/>
              <a:cs typeface="코트라 고딕체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646177-28EC-8DD0-B70E-613D94D52E0C}"/>
              </a:ext>
            </a:extLst>
          </p:cNvPr>
          <p:cNvSpPr txBox="1"/>
          <p:nvPr/>
        </p:nvSpPr>
        <p:spPr>
          <a:xfrm>
            <a:off x="1157297" y="4101294"/>
            <a:ext cx="2583640" cy="461665"/>
          </a:xfrm>
          <a:custGeom>
            <a:avLst/>
            <a:gdLst>
              <a:gd name="connsiteX0" fmla="*/ 0 w 2583640"/>
              <a:gd name="connsiteY0" fmla="*/ 0 h 461665"/>
              <a:gd name="connsiteX1" fmla="*/ 697583 w 2583640"/>
              <a:gd name="connsiteY1" fmla="*/ 0 h 461665"/>
              <a:gd name="connsiteX2" fmla="*/ 1343493 w 2583640"/>
              <a:gd name="connsiteY2" fmla="*/ 0 h 461665"/>
              <a:gd name="connsiteX3" fmla="*/ 2015239 w 2583640"/>
              <a:gd name="connsiteY3" fmla="*/ 0 h 461665"/>
              <a:gd name="connsiteX4" fmla="*/ 2583640 w 2583640"/>
              <a:gd name="connsiteY4" fmla="*/ 0 h 461665"/>
              <a:gd name="connsiteX5" fmla="*/ 2583640 w 2583640"/>
              <a:gd name="connsiteY5" fmla="*/ 461665 h 461665"/>
              <a:gd name="connsiteX6" fmla="*/ 2015239 w 2583640"/>
              <a:gd name="connsiteY6" fmla="*/ 461665 h 461665"/>
              <a:gd name="connsiteX7" fmla="*/ 1446838 w 2583640"/>
              <a:gd name="connsiteY7" fmla="*/ 461665 h 461665"/>
              <a:gd name="connsiteX8" fmla="*/ 749256 w 2583640"/>
              <a:gd name="connsiteY8" fmla="*/ 461665 h 461665"/>
              <a:gd name="connsiteX9" fmla="*/ 0 w 2583640"/>
              <a:gd name="connsiteY9" fmla="*/ 461665 h 461665"/>
              <a:gd name="connsiteX10" fmla="*/ 0 w 2583640"/>
              <a:gd name="connsiteY10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3640" h="461665" fill="none" extrusionOk="0">
                <a:moveTo>
                  <a:pt x="0" y="0"/>
                </a:moveTo>
                <a:cubicBezTo>
                  <a:pt x="260865" y="15347"/>
                  <a:pt x="385029" y="-5574"/>
                  <a:pt x="697583" y="0"/>
                </a:cubicBezTo>
                <a:cubicBezTo>
                  <a:pt x="1010137" y="5574"/>
                  <a:pt x="1198849" y="4939"/>
                  <a:pt x="1343493" y="0"/>
                </a:cubicBezTo>
                <a:cubicBezTo>
                  <a:pt x="1488137" y="-4939"/>
                  <a:pt x="1725324" y="20581"/>
                  <a:pt x="2015239" y="0"/>
                </a:cubicBezTo>
                <a:cubicBezTo>
                  <a:pt x="2305154" y="-20581"/>
                  <a:pt x="2419125" y="24334"/>
                  <a:pt x="2583640" y="0"/>
                </a:cubicBezTo>
                <a:cubicBezTo>
                  <a:pt x="2583316" y="217096"/>
                  <a:pt x="2577665" y="335436"/>
                  <a:pt x="2583640" y="461665"/>
                </a:cubicBezTo>
                <a:cubicBezTo>
                  <a:pt x="2366290" y="434237"/>
                  <a:pt x="2189527" y="476941"/>
                  <a:pt x="2015239" y="461665"/>
                </a:cubicBezTo>
                <a:cubicBezTo>
                  <a:pt x="1840951" y="446389"/>
                  <a:pt x="1626720" y="444419"/>
                  <a:pt x="1446838" y="461665"/>
                </a:cubicBezTo>
                <a:cubicBezTo>
                  <a:pt x="1266956" y="478911"/>
                  <a:pt x="905638" y="444792"/>
                  <a:pt x="749256" y="461665"/>
                </a:cubicBezTo>
                <a:cubicBezTo>
                  <a:pt x="592874" y="478538"/>
                  <a:pt x="260323" y="452545"/>
                  <a:pt x="0" y="461665"/>
                </a:cubicBezTo>
                <a:cubicBezTo>
                  <a:pt x="10113" y="357413"/>
                  <a:pt x="-10012" y="169068"/>
                  <a:pt x="0" y="0"/>
                </a:cubicBezTo>
                <a:close/>
              </a:path>
              <a:path w="2583640" h="461665" stroke="0" extrusionOk="0">
                <a:moveTo>
                  <a:pt x="0" y="0"/>
                </a:moveTo>
                <a:cubicBezTo>
                  <a:pt x="226396" y="1881"/>
                  <a:pt x="412267" y="-16805"/>
                  <a:pt x="594237" y="0"/>
                </a:cubicBezTo>
                <a:cubicBezTo>
                  <a:pt x="776207" y="16805"/>
                  <a:pt x="960813" y="-20740"/>
                  <a:pt x="1188474" y="0"/>
                </a:cubicBezTo>
                <a:cubicBezTo>
                  <a:pt x="1416135" y="20740"/>
                  <a:pt x="1519226" y="3258"/>
                  <a:pt x="1808548" y="0"/>
                </a:cubicBezTo>
                <a:cubicBezTo>
                  <a:pt x="2097870" y="-3258"/>
                  <a:pt x="2250784" y="-15180"/>
                  <a:pt x="2583640" y="0"/>
                </a:cubicBezTo>
                <a:cubicBezTo>
                  <a:pt x="2561789" y="140371"/>
                  <a:pt x="2601161" y="253349"/>
                  <a:pt x="2583640" y="461665"/>
                </a:cubicBezTo>
                <a:cubicBezTo>
                  <a:pt x="2335496" y="478792"/>
                  <a:pt x="2125632" y="466424"/>
                  <a:pt x="1989403" y="461665"/>
                </a:cubicBezTo>
                <a:cubicBezTo>
                  <a:pt x="1853174" y="456906"/>
                  <a:pt x="1575434" y="481742"/>
                  <a:pt x="1421002" y="461665"/>
                </a:cubicBezTo>
                <a:cubicBezTo>
                  <a:pt x="1266570" y="441588"/>
                  <a:pt x="1131477" y="447665"/>
                  <a:pt x="852601" y="461665"/>
                </a:cubicBezTo>
                <a:cubicBezTo>
                  <a:pt x="573725" y="475665"/>
                  <a:pt x="341375" y="459160"/>
                  <a:pt x="0" y="461665"/>
                </a:cubicBezTo>
                <a:cubicBezTo>
                  <a:pt x="16753" y="339040"/>
                  <a:pt x="19833" y="18774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00317D"/>
            </a:solidFill>
            <a:extLst>
              <a:ext uri="{C807C97D-BFC1-408E-A445-0C87EB9F89A2}">
                <ask:lineSketchStyleProps xmlns:ask="http://schemas.microsoft.com/office/drawing/2018/sketchyshapes" sd="16900855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StageManager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학교안심 몽글몽글 R" panose="02020603020101020101" pitchFamily="18" charset="-127"/>
              <a:ea typeface="학교안심 몽글몽글 R" panose="02020603020101020101" pitchFamily="18" charset="-127"/>
              <a:cs typeface="코트라 고딕체" panose="02020603020101020101" pitchFamily="18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56204AAB-1333-47B4-251B-4ECD8359B9A5}"/>
              </a:ext>
            </a:extLst>
          </p:cNvPr>
          <p:cNvSpPr/>
          <p:nvPr/>
        </p:nvSpPr>
        <p:spPr>
          <a:xfrm>
            <a:off x="257123" y="552824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FC0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38FF4F-DA7E-F03F-CE43-65AFF9E0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08" y="1925011"/>
            <a:ext cx="1494009" cy="4648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70054D-81B8-8E1F-985E-33CE589C1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952" y="1383734"/>
            <a:ext cx="4836262" cy="3250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6CDCC36-15B8-A327-7429-42B50EE0CD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781" t="24055" r="41615" b="61080"/>
          <a:stretch/>
        </p:blipFill>
        <p:spPr>
          <a:xfrm>
            <a:off x="6186603" y="2039267"/>
            <a:ext cx="1578424" cy="1010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7A7AB56-0A5B-CF18-0572-901D6453E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840" y="2384680"/>
            <a:ext cx="4190674" cy="1136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5D78F2-00A3-AA16-8E4A-A78512078C73}"/>
              </a:ext>
            </a:extLst>
          </p:cNvPr>
          <p:cNvSpPr/>
          <p:nvPr/>
        </p:nvSpPr>
        <p:spPr>
          <a:xfrm>
            <a:off x="6327060" y="2139629"/>
            <a:ext cx="1342104" cy="878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EEF6E0D-963E-3B15-045C-2AE910839A31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V="1">
            <a:off x="2617491" y="2544633"/>
            <a:ext cx="3569112" cy="573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B5ED17-5695-59DE-A25F-7EBF80ACFEA3}"/>
              </a:ext>
            </a:extLst>
          </p:cNvPr>
          <p:cNvSpPr/>
          <p:nvPr/>
        </p:nvSpPr>
        <p:spPr>
          <a:xfrm>
            <a:off x="1894820" y="2643362"/>
            <a:ext cx="722671" cy="949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4E3BD5-48B6-6488-6E8E-952566BE3C75}"/>
              </a:ext>
            </a:extLst>
          </p:cNvPr>
          <p:cNvSpPr txBox="1"/>
          <p:nvPr/>
        </p:nvSpPr>
        <p:spPr>
          <a:xfrm>
            <a:off x="984654" y="4712023"/>
            <a:ext cx="69204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StageTable</a:t>
            </a:r>
            <a:r>
              <a:rPr lang="ko-KR" altLang="en-US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을 받아 맵 정보를 띄움</a:t>
            </a:r>
            <a:endParaRPr lang="en-US" altLang="ko-KR" dirty="0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  <a:p>
            <a:pPr algn="l"/>
            <a:r>
              <a:rPr lang="en-US" altLang="ko-KR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     </a:t>
            </a:r>
            <a:r>
              <a:rPr lang="ko-KR" altLang="en-US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선택하면 해당 맵 정보를 받아</a:t>
            </a:r>
            <a:r>
              <a:rPr lang="en-US" altLang="ko-KR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 </a:t>
            </a:r>
            <a:r>
              <a:rPr lang="ko-KR" altLang="en-US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게임 스테이지 관리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9800ADF-0409-5BCA-5D67-188D73F79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2078" y="4332127"/>
            <a:ext cx="3715268" cy="1657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F77D9EA-326B-8D69-6077-49C2AF8F5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0892" y="4165715"/>
            <a:ext cx="1888776" cy="332824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044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3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3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2E01F-CA62-E229-5B81-EB735B64832B}"/>
              </a:ext>
            </a:extLst>
          </p:cNvPr>
          <p:cNvSpPr txBox="1"/>
          <p:nvPr/>
        </p:nvSpPr>
        <p:spPr>
          <a:xfrm>
            <a:off x="58964" y="468182"/>
            <a:ext cx="1798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Render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F4A3AF8-7493-33BC-6E73-1E5465FBE0FD}"/>
              </a:ext>
            </a:extLst>
          </p:cNvPr>
          <p:cNvSpPr/>
          <p:nvPr/>
        </p:nvSpPr>
        <p:spPr>
          <a:xfrm>
            <a:off x="257123" y="552824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FF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C6BDC74-CD8A-430F-4582-0D6DA2FE2771}"/>
              </a:ext>
            </a:extLst>
          </p:cNvPr>
          <p:cNvGrpSpPr/>
          <p:nvPr/>
        </p:nvGrpSpPr>
        <p:grpSpPr>
          <a:xfrm>
            <a:off x="7421603" y="2049340"/>
            <a:ext cx="4588969" cy="1379659"/>
            <a:chOff x="6244354" y="159729"/>
            <a:chExt cx="5266385" cy="137965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9F92B7-AF77-6625-CA89-AE2F2549E065}"/>
                </a:ext>
              </a:extLst>
            </p:cNvPr>
            <p:cNvSpPr txBox="1"/>
            <p:nvPr/>
          </p:nvSpPr>
          <p:spPr>
            <a:xfrm>
              <a:off x="6463040" y="1016168"/>
              <a:ext cx="3148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5789A2-12BD-7F04-1950-69DB78DE561F}"/>
                </a:ext>
              </a:extLst>
            </p:cNvPr>
            <p:cNvSpPr txBox="1"/>
            <p:nvPr/>
          </p:nvSpPr>
          <p:spPr>
            <a:xfrm>
              <a:off x="6244354" y="159729"/>
              <a:ext cx="52663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endParaRPr lang="en-US" altLang="ko-KR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endParaRPr>
            </a:p>
          </p:txBody>
        </p:sp>
      </p:grp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0A5DBF33-0C13-4727-78A0-7EB904BA57EC}"/>
              </a:ext>
            </a:extLst>
          </p:cNvPr>
          <p:cNvSpPr/>
          <p:nvPr/>
        </p:nvSpPr>
        <p:spPr>
          <a:xfrm>
            <a:off x="257123" y="552824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FC0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DCE4DA-CEF4-1B2A-96E3-9C690DF5374E}"/>
              </a:ext>
            </a:extLst>
          </p:cNvPr>
          <p:cNvSpPr txBox="1"/>
          <p:nvPr/>
        </p:nvSpPr>
        <p:spPr>
          <a:xfrm>
            <a:off x="499911" y="977100"/>
            <a:ext cx="2572318" cy="461665"/>
          </a:xfrm>
          <a:custGeom>
            <a:avLst/>
            <a:gdLst>
              <a:gd name="connsiteX0" fmla="*/ 0 w 2572318"/>
              <a:gd name="connsiteY0" fmla="*/ 0 h 461665"/>
              <a:gd name="connsiteX1" fmla="*/ 694526 w 2572318"/>
              <a:gd name="connsiteY1" fmla="*/ 0 h 461665"/>
              <a:gd name="connsiteX2" fmla="*/ 1337605 w 2572318"/>
              <a:gd name="connsiteY2" fmla="*/ 0 h 461665"/>
              <a:gd name="connsiteX3" fmla="*/ 2006408 w 2572318"/>
              <a:gd name="connsiteY3" fmla="*/ 0 h 461665"/>
              <a:gd name="connsiteX4" fmla="*/ 2572318 w 2572318"/>
              <a:gd name="connsiteY4" fmla="*/ 0 h 461665"/>
              <a:gd name="connsiteX5" fmla="*/ 2572318 w 2572318"/>
              <a:gd name="connsiteY5" fmla="*/ 461665 h 461665"/>
              <a:gd name="connsiteX6" fmla="*/ 2006408 w 2572318"/>
              <a:gd name="connsiteY6" fmla="*/ 461665 h 461665"/>
              <a:gd name="connsiteX7" fmla="*/ 1440498 w 2572318"/>
              <a:gd name="connsiteY7" fmla="*/ 461665 h 461665"/>
              <a:gd name="connsiteX8" fmla="*/ 745972 w 2572318"/>
              <a:gd name="connsiteY8" fmla="*/ 461665 h 461665"/>
              <a:gd name="connsiteX9" fmla="*/ 0 w 2572318"/>
              <a:gd name="connsiteY9" fmla="*/ 461665 h 461665"/>
              <a:gd name="connsiteX10" fmla="*/ 0 w 2572318"/>
              <a:gd name="connsiteY10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72318" h="461665" fill="none" extrusionOk="0">
                <a:moveTo>
                  <a:pt x="0" y="0"/>
                </a:moveTo>
                <a:cubicBezTo>
                  <a:pt x="270936" y="-4607"/>
                  <a:pt x="436281" y="15327"/>
                  <a:pt x="694526" y="0"/>
                </a:cubicBezTo>
                <a:cubicBezTo>
                  <a:pt x="952771" y="-15327"/>
                  <a:pt x="1173955" y="4206"/>
                  <a:pt x="1337605" y="0"/>
                </a:cubicBezTo>
                <a:cubicBezTo>
                  <a:pt x="1501255" y="-4206"/>
                  <a:pt x="1674478" y="4540"/>
                  <a:pt x="2006408" y="0"/>
                </a:cubicBezTo>
                <a:cubicBezTo>
                  <a:pt x="2338338" y="-4540"/>
                  <a:pt x="2400395" y="26474"/>
                  <a:pt x="2572318" y="0"/>
                </a:cubicBezTo>
                <a:cubicBezTo>
                  <a:pt x="2571994" y="217096"/>
                  <a:pt x="2566343" y="335436"/>
                  <a:pt x="2572318" y="461665"/>
                </a:cubicBezTo>
                <a:cubicBezTo>
                  <a:pt x="2452102" y="439414"/>
                  <a:pt x="2125502" y="453856"/>
                  <a:pt x="2006408" y="461665"/>
                </a:cubicBezTo>
                <a:cubicBezTo>
                  <a:pt x="1887314" y="469475"/>
                  <a:pt x="1638695" y="487118"/>
                  <a:pt x="1440498" y="461665"/>
                </a:cubicBezTo>
                <a:cubicBezTo>
                  <a:pt x="1242301" y="436213"/>
                  <a:pt x="1087183" y="488293"/>
                  <a:pt x="745972" y="461665"/>
                </a:cubicBezTo>
                <a:cubicBezTo>
                  <a:pt x="404761" y="435037"/>
                  <a:pt x="291754" y="482412"/>
                  <a:pt x="0" y="461665"/>
                </a:cubicBezTo>
                <a:cubicBezTo>
                  <a:pt x="10113" y="357413"/>
                  <a:pt x="-10012" y="169068"/>
                  <a:pt x="0" y="0"/>
                </a:cubicBezTo>
                <a:close/>
              </a:path>
              <a:path w="2572318" h="461665" stroke="0" extrusionOk="0">
                <a:moveTo>
                  <a:pt x="0" y="0"/>
                </a:moveTo>
                <a:cubicBezTo>
                  <a:pt x="126607" y="12793"/>
                  <a:pt x="333649" y="4722"/>
                  <a:pt x="591633" y="0"/>
                </a:cubicBezTo>
                <a:cubicBezTo>
                  <a:pt x="849617" y="-4722"/>
                  <a:pt x="992311" y="12879"/>
                  <a:pt x="1183266" y="0"/>
                </a:cubicBezTo>
                <a:cubicBezTo>
                  <a:pt x="1374221" y="-12879"/>
                  <a:pt x="1667955" y="-8072"/>
                  <a:pt x="1800623" y="0"/>
                </a:cubicBezTo>
                <a:cubicBezTo>
                  <a:pt x="1933291" y="8072"/>
                  <a:pt x="2202964" y="32077"/>
                  <a:pt x="2572318" y="0"/>
                </a:cubicBezTo>
                <a:cubicBezTo>
                  <a:pt x="2550467" y="140371"/>
                  <a:pt x="2589839" y="253349"/>
                  <a:pt x="2572318" y="461665"/>
                </a:cubicBezTo>
                <a:cubicBezTo>
                  <a:pt x="2342254" y="450709"/>
                  <a:pt x="2158827" y="488818"/>
                  <a:pt x="1980685" y="461665"/>
                </a:cubicBezTo>
                <a:cubicBezTo>
                  <a:pt x="1802543" y="434512"/>
                  <a:pt x="1607710" y="457841"/>
                  <a:pt x="1414775" y="461665"/>
                </a:cubicBezTo>
                <a:cubicBezTo>
                  <a:pt x="1221840" y="465490"/>
                  <a:pt x="1057601" y="487172"/>
                  <a:pt x="848865" y="461665"/>
                </a:cubicBezTo>
                <a:cubicBezTo>
                  <a:pt x="640129" y="436159"/>
                  <a:pt x="215174" y="457714"/>
                  <a:pt x="0" y="461665"/>
                </a:cubicBezTo>
                <a:cubicBezTo>
                  <a:pt x="16753" y="339040"/>
                  <a:pt x="19833" y="18774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00317D"/>
            </a:solidFill>
            <a:extLst>
              <a:ext uri="{C807C97D-BFC1-408E-A445-0C87EB9F89A2}">
                <ask:lineSketchStyleProps xmlns:ask="http://schemas.microsoft.com/office/drawing/2018/sketchyshapes" sd="16900855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Render Manager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637C07-A15D-05CF-E3AC-9642F0E7F1E1}"/>
              </a:ext>
            </a:extLst>
          </p:cNvPr>
          <p:cNvSpPr txBox="1"/>
          <p:nvPr/>
        </p:nvSpPr>
        <p:spPr>
          <a:xfrm>
            <a:off x="6005948" y="977101"/>
            <a:ext cx="3877768" cy="461665"/>
          </a:xfrm>
          <a:custGeom>
            <a:avLst/>
            <a:gdLst>
              <a:gd name="connsiteX0" fmla="*/ 0 w 3877768"/>
              <a:gd name="connsiteY0" fmla="*/ 0 h 461665"/>
              <a:gd name="connsiteX1" fmla="*/ 685072 w 3877768"/>
              <a:gd name="connsiteY1" fmla="*/ 0 h 461665"/>
              <a:gd name="connsiteX2" fmla="*/ 1370145 w 3877768"/>
              <a:gd name="connsiteY2" fmla="*/ 0 h 461665"/>
              <a:gd name="connsiteX3" fmla="*/ 2055217 w 3877768"/>
              <a:gd name="connsiteY3" fmla="*/ 0 h 461665"/>
              <a:gd name="connsiteX4" fmla="*/ 2701512 w 3877768"/>
              <a:gd name="connsiteY4" fmla="*/ 0 h 461665"/>
              <a:gd name="connsiteX5" fmla="*/ 3231473 w 3877768"/>
              <a:gd name="connsiteY5" fmla="*/ 0 h 461665"/>
              <a:gd name="connsiteX6" fmla="*/ 3877768 w 3877768"/>
              <a:gd name="connsiteY6" fmla="*/ 0 h 461665"/>
              <a:gd name="connsiteX7" fmla="*/ 3877768 w 3877768"/>
              <a:gd name="connsiteY7" fmla="*/ 461665 h 461665"/>
              <a:gd name="connsiteX8" fmla="*/ 3192696 w 3877768"/>
              <a:gd name="connsiteY8" fmla="*/ 461665 h 461665"/>
              <a:gd name="connsiteX9" fmla="*/ 2546401 w 3877768"/>
              <a:gd name="connsiteY9" fmla="*/ 461665 h 461665"/>
              <a:gd name="connsiteX10" fmla="*/ 1822551 w 3877768"/>
              <a:gd name="connsiteY10" fmla="*/ 461665 h 461665"/>
              <a:gd name="connsiteX11" fmla="*/ 1292589 w 3877768"/>
              <a:gd name="connsiteY11" fmla="*/ 461665 h 461665"/>
              <a:gd name="connsiteX12" fmla="*/ 607517 w 3877768"/>
              <a:gd name="connsiteY12" fmla="*/ 461665 h 461665"/>
              <a:gd name="connsiteX13" fmla="*/ 0 w 3877768"/>
              <a:gd name="connsiteY13" fmla="*/ 461665 h 461665"/>
              <a:gd name="connsiteX14" fmla="*/ 0 w 3877768"/>
              <a:gd name="connsiteY1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768" h="461665" fill="none" extrusionOk="0">
                <a:moveTo>
                  <a:pt x="0" y="0"/>
                </a:moveTo>
                <a:cubicBezTo>
                  <a:pt x="309819" y="28674"/>
                  <a:pt x="520985" y="20666"/>
                  <a:pt x="685072" y="0"/>
                </a:cubicBezTo>
                <a:cubicBezTo>
                  <a:pt x="849159" y="-20666"/>
                  <a:pt x="1158824" y="29207"/>
                  <a:pt x="1370145" y="0"/>
                </a:cubicBezTo>
                <a:cubicBezTo>
                  <a:pt x="1581466" y="-29207"/>
                  <a:pt x="1915952" y="15181"/>
                  <a:pt x="2055217" y="0"/>
                </a:cubicBezTo>
                <a:cubicBezTo>
                  <a:pt x="2194482" y="-15181"/>
                  <a:pt x="2385352" y="4393"/>
                  <a:pt x="2701512" y="0"/>
                </a:cubicBezTo>
                <a:cubicBezTo>
                  <a:pt x="3017672" y="-4393"/>
                  <a:pt x="2991681" y="-5485"/>
                  <a:pt x="3231473" y="0"/>
                </a:cubicBezTo>
                <a:cubicBezTo>
                  <a:pt x="3471265" y="5485"/>
                  <a:pt x="3726591" y="1055"/>
                  <a:pt x="3877768" y="0"/>
                </a:cubicBezTo>
                <a:cubicBezTo>
                  <a:pt x="3877577" y="195679"/>
                  <a:pt x="3863741" y="262858"/>
                  <a:pt x="3877768" y="461665"/>
                </a:cubicBezTo>
                <a:cubicBezTo>
                  <a:pt x="3731186" y="477714"/>
                  <a:pt x="3446154" y="428477"/>
                  <a:pt x="3192696" y="461665"/>
                </a:cubicBezTo>
                <a:cubicBezTo>
                  <a:pt x="2939238" y="494853"/>
                  <a:pt x="2834324" y="485563"/>
                  <a:pt x="2546401" y="461665"/>
                </a:cubicBezTo>
                <a:cubicBezTo>
                  <a:pt x="2258479" y="437767"/>
                  <a:pt x="2060684" y="436888"/>
                  <a:pt x="1822551" y="461665"/>
                </a:cubicBezTo>
                <a:cubicBezTo>
                  <a:pt x="1584418" y="486443"/>
                  <a:pt x="1435549" y="487050"/>
                  <a:pt x="1292589" y="461665"/>
                </a:cubicBezTo>
                <a:cubicBezTo>
                  <a:pt x="1149629" y="436280"/>
                  <a:pt x="933323" y="471711"/>
                  <a:pt x="607517" y="461665"/>
                </a:cubicBezTo>
                <a:cubicBezTo>
                  <a:pt x="281711" y="451619"/>
                  <a:pt x="268049" y="491960"/>
                  <a:pt x="0" y="461665"/>
                </a:cubicBezTo>
                <a:cubicBezTo>
                  <a:pt x="-15415" y="267474"/>
                  <a:pt x="-5515" y="227307"/>
                  <a:pt x="0" y="0"/>
                </a:cubicBezTo>
                <a:close/>
              </a:path>
              <a:path w="3877768" h="461665" stroke="0" extrusionOk="0">
                <a:moveTo>
                  <a:pt x="0" y="0"/>
                </a:moveTo>
                <a:cubicBezTo>
                  <a:pt x="185248" y="-22401"/>
                  <a:pt x="320682" y="661"/>
                  <a:pt x="568739" y="0"/>
                </a:cubicBezTo>
                <a:cubicBezTo>
                  <a:pt x="816796" y="-661"/>
                  <a:pt x="928521" y="-5927"/>
                  <a:pt x="1137479" y="0"/>
                </a:cubicBezTo>
                <a:cubicBezTo>
                  <a:pt x="1346437" y="5927"/>
                  <a:pt x="1503839" y="-16714"/>
                  <a:pt x="1744996" y="0"/>
                </a:cubicBezTo>
                <a:cubicBezTo>
                  <a:pt x="1986153" y="16714"/>
                  <a:pt x="2258260" y="15375"/>
                  <a:pt x="2468846" y="0"/>
                </a:cubicBezTo>
                <a:cubicBezTo>
                  <a:pt x="2679432" y="-15375"/>
                  <a:pt x="2996251" y="-18635"/>
                  <a:pt x="3192696" y="0"/>
                </a:cubicBezTo>
                <a:cubicBezTo>
                  <a:pt x="3389141" y="18635"/>
                  <a:pt x="3625915" y="-8290"/>
                  <a:pt x="3877768" y="0"/>
                </a:cubicBezTo>
                <a:cubicBezTo>
                  <a:pt x="3900523" y="95025"/>
                  <a:pt x="3892237" y="253295"/>
                  <a:pt x="3877768" y="461665"/>
                </a:cubicBezTo>
                <a:cubicBezTo>
                  <a:pt x="3687601" y="452023"/>
                  <a:pt x="3410995" y="450897"/>
                  <a:pt x="3192696" y="461665"/>
                </a:cubicBezTo>
                <a:cubicBezTo>
                  <a:pt x="2974397" y="472433"/>
                  <a:pt x="2731610" y="454147"/>
                  <a:pt x="2468846" y="461665"/>
                </a:cubicBezTo>
                <a:cubicBezTo>
                  <a:pt x="2206082" y="469184"/>
                  <a:pt x="2112721" y="480391"/>
                  <a:pt x="1900106" y="461665"/>
                </a:cubicBezTo>
                <a:cubicBezTo>
                  <a:pt x="1687491" y="442939"/>
                  <a:pt x="1449552" y="471803"/>
                  <a:pt x="1292589" y="461665"/>
                </a:cubicBezTo>
                <a:cubicBezTo>
                  <a:pt x="1135626" y="451527"/>
                  <a:pt x="878609" y="443641"/>
                  <a:pt x="762628" y="461665"/>
                </a:cubicBezTo>
                <a:cubicBezTo>
                  <a:pt x="646647" y="479689"/>
                  <a:pt x="200428" y="457723"/>
                  <a:pt x="0" y="461665"/>
                </a:cubicBezTo>
                <a:cubicBezTo>
                  <a:pt x="22918" y="353987"/>
                  <a:pt x="-8476" y="20995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00317D"/>
            </a:solidFill>
            <a:extLst>
              <a:ext uri="{C807C97D-BFC1-408E-A445-0C87EB9F89A2}">
                <ask:lineSketchStyleProps xmlns:ask="http://schemas.microsoft.com/office/drawing/2018/sketchyshapes" sd="16900855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RenderTarget</a:t>
            </a:r>
            <a:r>
              <a:rPr kumimoji="0" lang="en-US" altLang="ko-KR" sz="24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 - </a:t>
            </a:r>
            <a:r>
              <a:rPr kumimoji="0" lang="en-US" altLang="ko-KR" sz="2400" b="0" i="0" u="none" strike="noStrike" kern="1200" cap="none" spc="-1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bgTiles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학교안심 몽글몽글 R" panose="02020603020101020101" pitchFamily="18" charset="-127"/>
              <a:ea typeface="학교안심 몽글몽글 R" panose="02020603020101020101" pitchFamily="18" charset="-127"/>
              <a:cs typeface="코트라 고딕체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18E1BF-7EE6-F4BC-6102-FE2B9DF0B577}"/>
              </a:ext>
            </a:extLst>
          </p:cNvPr>
          <p:cNvSpPr txBox="1"/>
          <p:nvPr/>
        </p:nvSpPr>
        <p:spPr>
          <a:xfrm>
            <a:off x="369767" y="1547573"/>
            <a:ext cx="45889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타일</a:t>
            </a:r>
            <a:r>
              <a:rPr lang="en-US" altLang="ko-KR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, </a:t>
            </a:r>
            <a:r>
              <a:rPr lang="ko-KR" altLang="en-US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몬스터</a:t>
            </a:r>
            <a:r>
              <a:rPr lang="en-US" altLang="ko-KR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, </a:t>
            </a:r>
            <a:r>
              <a:rPr lang="ko-KR" altLang="en-US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플레이어 </a:t>
            </a:r>
            <a:endParaRPr lang="en-US" altLang="ko-KR" dirty="0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  <a:p>
            <a:pPr algn="l"/>
            <a:r>
              <a:rPr lang="en-US" altLang="ko-KR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Depth</a:t>
            </a:r>
            <a:r>
              <a:rPr lang="ko-KR" altLang="en-US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 대로 </a:t>
            </a:r>
            <a:r>
              <a:rPr lang="en-US" altLang="ko-KR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Sort</a:t>
            </a:r>
            <a:r>
              <a:rPr lang="ko-KR" altLang="en-US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하여</a:t>
            </a:r>
            <a:r>
              <a:rPr lang="en-US" altLang="ko-KR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 </a:t>
            </a:r>
            <a:r>
              <a:rPr lang="ko-KR" altLang="en-US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화면 출력 </a:t>
            </a:r>
            <a:endParaRPr lang="en-US" altLang="ko-KR" dirty="0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  <a:p>
            <a:pPr algn="l"/>
            <a:endParaRPr lang="en-US" altLang="ko-KR" dirty="0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BA4CE9-5D21-CD09-60ED-8D5EED8ED918}"/>
              </a:ext>
            </a:extLst>
          </p:cNvPr>
          <p:cNvSpPr txBox="1"/>
          <p:nvPr/>
        </p:nvSpPr>
        <p:spPr>
          <a:xfrm>
            <a:off x="6022008" y="638214"/>
            <a:ext cx="1213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최적화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4174EEE8-FFC3-7E5A-CFED-060D6B397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948" y="1528443"/>
            <a:ext cx="5295309" cy="3870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B922277F-9753-37B3-75B8-C0CE5AE2B6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103" b="2380"/>
          <a:stretch/>
        </p:blipFill>
        <p:spPr>
          <a:xfrm>
            <a:off x="5945560" y="5602911"/>
            <a:ext cx="1366537" cy="390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CC4D28E9-4592-5FB2-EB9C-B794C9013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574" y="5603434"/>
            <a:ext cx="1384516" cy="4003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" name="화살표: 아래쪽 54">
            <a:extLst>
              <a:ext uri="{FF2B5EF4-FFF2-40B4-BE49-F238E27FC236}">
                <a16:creationId xmlns:a16="http://schemas.microsoft.com/office/drawing/2014/main" id="{08763CCF-F280-3BAC-6954-434D146321B3}"/>
              </a:ext>
            </a:extLst>
          </p:cNvPr>
          <p:cNvSpPr/>
          <p:nvPr/>
        </p:nvSpPr>
        <p:spPr>
          <a:xfrm rot="16200000">
            <a:off x="7254835" y="5580790"/>
            <a:ext cx="351320" cy="419985"/>
          </a:xfrm>
          <a:prstGeom prst="downArrow">
            <a:avLst>
              <a:gd name="adj1" fmla="val 23476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79707E-5022-D5F7-170E-89982CA026FB}"/>
              </a:ext>
            </a:extLst>
          </p:cNvPr>
          <p:cNvSpPr txBox="1"/>
          <p:nvPr/>
        </p:nvSpPr>
        <p:spPr>
          <a:xfrm>
            <a:off x="5842319" y="6126870"/>
            <a:ext cx="4588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화면에 </a:t>
            </a:r>
            <a:r>
              <a:rPr lang="ko-KR" altLang="en-US" dirty="0" err="1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그리는걸</a:t>
            </a:r>
            <a:r>
              <a:rPr lang="ko-KR" altLang="en-US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 최소화 시켜서 </a:t>
            </a:r>
            <a:r>
              <a:rPr lang="en-US" altLang="ko-KR" dirty="0">
                <a:highlight>
                  <a:srgbClr val="FFFF00"/>
                </a:highligh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Frame </a:t>
            </a:r>
            <a:r>
              <a:rPr lang="ko-KR" altLang="en-US" dirty="0">
                <a:highlight>
                  <a:srgbClr val="FFFF00"/>
                </a:highligh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상향</a:t>
            </a:r>
            <a:endParaRPr lang="en-US" altLang="ko-KR" dirty="0">
              <a:highlight>
                <a:srgbClr val="FFFF00"/>
              </a:highlight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C3A879-7ED4-BFC9-C6A7-4A9A572AF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6580" y="3836501"/>
            <a:ext cx="2895894" cy="20835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F81011-A8CB-BF41-3B85-C084E521D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617" y="2680465"/>
            <a:ext cx="2010056" cy="20576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AE1DDA-3105-16C5-95B3-EA9C7E1B859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467" t="14552" r="2425" b="5448"/>
          <a:stretch/>
        </p:blipFill>
        <p:spPr>
          <a:xfrm>
            <a:off x="3210334" y="2680465"/>
            <a:ext cx="2101646" cy="20576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81F84F-1FCB-1EEA-8013-6187E37C5D3F}"/>
              </a:ext>
            </a:extLst>
          </p:cNvPr>
          <p:cNvSpPr txBox="1"/>
          <p:nvPr/>
        </p:nvSpPr>
        <p:spPr>
          <a:xfrm>
            <a:off x="465483" y="2313607"/>
            <a:ext cx="2235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 err="1">
                <a:solidFill>
                  <a:srgbClr val="FF0000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RenderManager</a:t>
            </a:r>
            <a:r>
              <a:rPr lang="en-US" altLang="ko-KR" dirty="0">
                <a:solidFill>
                  <a:srgbClr val="FF0000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 X</a:t>
            </a:r>
            <a:endParaRPr lang="ko-KR" altLang="en-US" dirty="0">
              <a:solidFill>
                <a:srgbClr val="FF0000"/>
              </a:solidFill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EE9E09-24BD-A852-7691-907054A469AE}"/>
              </a:ext>
            </a:extLst>
          </p:cNvPr>
          <p:cNvSpPr txBox="1"/>
          <p:nvPr/>
        </p:nvSpPr>
        <p:spPr>
          <a:xfrm>
            <a:off x="3248568" y="2321356"/>
            <a:ext cx="2235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dirty="0" err="1">
                <a:solidFill>
                  <a:srgbClr val="FF0000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RenderManager</a:t>
            </a:r>
            <a:r>
              <a:rPr lang="en-US" altLang="ko-KR" dirty="0">
                <a:solidFill>
                  <a:srgbClr val="FF0000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 O</a:t>
            </a:r>
            <a:endParaRPr lang="ko-KR" altLang="en-US" dirty="0">
              <a:solidFill>
                <a:srgbClr val="FF0000"/>
              </a:solidFill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pic>
        <p:nvPicPr>
          <p:cNvPr id="1026" name="Picture 2" descr="iOS 11.1">
            <a:extLst>
              <a:ext uri="{FF2B5EF4-FFF2-40B4-BE49-F238E27FC236}">
                <a16:creationId xmlns:a16="http://schemas.microsoft.com/office/drawing/2014/main" id="{A704FCED-83F5-D4EC-0147-D06A9C7FB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730" y="4375831"/>
            <a:ext cx="880958" cy="88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ple에서하트 눈 얼굴그림 이모티콘이 어떻게 보이는지.">
            <a:extLst>
              <a:ext uri="{FF2B5EF4-FFF2-40B4-BE49-F238E27FC236}">
                <a16:creationId xmlns:a16="http://schemas.microsoft.com/office/drawing/2014/main" id="{266B402E-B92B-0BCF-C1B6-D489DDFF0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275" y="4278720"/>
            <a:ext cx="918863" cy="91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FEEEC4-8F11-A90C-1142-8762A999E9DB}"/>
              </a:ext>
            </a:extLst>
          </p:cNvPr>
          <p:cNvSpPr txBox="1"/>
          <p:nvPr/>
        </p:nvSpPr>
        <p:spPr>
          <a:xfrm>
            <a:off x="10035349" y="3621493"/>
            <a:ext cx="12136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 err="1">
                <a:ln w="66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bgTileMap</a:t>
            </a:r>
            <a:endParaRPr lang="ko-KR" altLang="en-US" sz="1600" b="1" dirty="0">
              <a:ln w="6600">
                <a:solidFill>
                  <a:srgbClr val="C00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326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3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3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2E01F-CA62-E229-5B81-EB735B64832B}"/>
              </a:ext>
            </a:extLst>
          </p:cNvPr>
          <p:cNvSpPr txBox="1"/>
          <p:nvPr/>
        </p:nvSpPr>
        <p:spPr>
          <a:xfrm>
            <a:off x="58964" y="468182"/>
            <a:ext cx="1798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pc="-150" dirty="0">
                <a:solidFill>
                  <a:prstClr val="black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몬스터 및 보스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학교안심 몽글몽글 R" panose="02020603020101020101" pitchFamily="18" charset="-127"/>
              <a:ea typeface="학교안심 몽글몽글 R" panose="02020603020101020101" pitchFamily="18" charset="-127"/>
              <a:cs typeface="코트라 고딕체" panose="020206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F4A3AF8-7493-33BC-6E73-1E5465FBE0FD}"/>
              </a:ext>
            </a:extLst>
          </p:cNvPr>
          <p:cNvSpPr/>
          <p:nvPr/>
        </p:nvSpPr>
        <p:spPr>
          <a:xfrm>
            <a:off x="257123" y="552824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FFF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0E4909F-AD68-92D4-6686-6D521065BE7C}"/>
              </a:ext>
            </a:extLst>
          </p:cNvPr>
          <p:cNvGrpSpPr/>
          <p:nvPr/>
        </p:nvGrpSpPr>
        <p:grpSpPr>
          <a:xfrm>
            <a:off x="8125953" y="4471801"/>
            <a:ext cx="5733143" cy="1272918"/>
            <a:chOff x="6452564" y="1016168"/>
            <a:chExt cx="5266385" cy="12729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FBD7E4-CCD5-8BBF-3360-436713867894}"/>
                </a:ext>
              </a:extLst>
            </p:cNvPr>
            <p:cNvSpPr txBox="1"/>
            <p:nvPr/>
          </p:nvSpPr>
          <p:spPr>
            <a:xfrm>
              <a:off x="6463038" y="1016168"/>
              <a:ext cx="3833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spc="-150" dirty="0">
                  <a:solidFill>
                    <a:prstClr val="black"/>
                  </a:solidFill>
                  <a:latin typeface="학교안심 몽글몽글 R" panose="02020603020101020101" pitchFamily="18" charset="-127"/>
                  <a:ea typeface="학교안심 몽글몽글 R" panose="02020603020101020101" pitchFamily="18" charset="-127"/>
                  <a:cs typeface="코트라 고딕체" panose="02020603020101020101" pitchFamily="18" charset="-127"/>
                </a:rPr>
                <a:t>Monster </a:t>
              </a:r>
              <a:endParaRPr kumimoji="0" lang="en-US" altLang="ko-KR" sz="28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0C4D69-61F4-AD7D-FC28-14CFCEA7111E}"/>
                </a:ext>
              </a:extLst>
            </p:cNvPr>
            <p:cNvSpPr txBox="1"/>
            <p:nvPr/>
          </p:nvSpPr>
          <p:spPr>
            <a:xfrm>
              <a:off x="6452564" y="1642755"/>
              <a:ext cx="526638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ko-KR" altLang="en-US" dirty="0">
                  <a:latin typeface="학교안심 몽글몽글 R" panose="02020603020101020101" pitchFamily="18" charset="-127"/>
                  <a:ea typeface="학교안심 몽글몽글 R" panose="02020603020101020101" pitchFamily="18" charset="-127"/>
                </a:rPr>
                <a:t>각자 고유 </a:t>
              </a:r>
              <a:r>
                <a:rPr lang="en-US" altLang="ko-KR" dirty="0">
                  <a:latin typeface="학교안심 몽글몽글 R" panose="02020603020101020101" pitchFamily="18" charset="-127"/>
                  <a:ea typeface="학교안심 몽글몽글 R" panose="02020603020101020101" pitchFamily="18" charset="-127"/>
                </a:rPr>
                <a:t>key</a:t>
              </a:r>
              <a:r>
                <a:rPr lang="ko-KR" altLang="en-US" dirty="0">
                  <a:latin typeface="학교안심 몽글몽글 R" panose="02020603020101020101" pitchFamily="18" charset="-127"/>
                  <a:ea typeface="학교안심 몽글몽글 R" panose="02020603020101020101" pitchFamily="18" charset="-127"/>
                </a:rPr>
                <a:t>값을 주어져 </a:t>
              </a:r>
              <a:endParaRPr lang="en-US" altLang="ko-KR" dirty="0">
                <a:latin typeface="학교안심 몽글몽글 R" panose="02020603020101020101" pitchFamily="18" charset="-127"/>
                <a:ea typeface="학교안심 몽글몽글 R" panose="02020603020101020101" pitchFamily="18" charset="-127"/>
              </a:endParaRPr>
            </a:p>
            <a:p>
              <a:pPr algn="l"/>
              <a:r>
                <a:rPr lang="en-US" altLang="ko-KR" dirty="0">
                  <a:latin typeface="학교안심 몽글몽글 R" panose="02020603020101020101" pitchFamily="18" charset="-127"/>
                  <a:ea typeface="학교안심 몽글몽글 R" panose="02020603020101020101" pitchFamily="18" charset="-127"/>
                </a:rPr>
                <a:t>     </a:t>
              </a:r>
              <a:r>
                <a:rPr lang="ko-KR" altLang="en-US" dirty="0">
                  <a:latin typeface="학교안심 몽글몽글 R" panose="02020603020101020101" pitchFamily="18" charset="-127"/>
                  <a:ea typeface="학교안심 몽글몽글 R" panose="02020603020101020101" pitchFamily="18" charset="-127"/>
                </a:rPr>
                <a:t>데이터를 불러와 생성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DF91080-8D5F-0359-3AD7-DB18425B7E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4378" y="1490182"/>
              <a:ext cx="2938259" cy="0"/>
            </a:xfrm>
            <a:prstGeom prst="line">
              <a:avLst/>
            </a:prstGeom>
            <a:ln w="9525">
              <a:solidFill>
                <a:srgbClr val="0031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그림 54">
            <a:extLst>
              <a:ext uri="{FF2B5EF4-FFF2-40B4-BE49-F238E27FC236}">
                <a16:creationId xmlns:a16="http://schemas.microsoft.com/office/drawing/2014/main" id="{AE870CEA-6B4D-F8B7-BC80-D07578508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09" y="4052068"/>
            <a:ext cx="2392451" cy="21459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A1D9F67F-9428-F31A-FD79-101D71F19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134" y="2711510"/>
            <a:ext cx="962159" cy="8764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A3E977FB-FAF3-B8C8-D081-D8EC2BAA7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21" y="2724286"/>
            <a:ext cx="866896" cy="8764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381B03A8-DA81-76EA-AF6E-6114578E0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207" y="3970014"/>
            <a:ext cx="1948350" cy="22236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535BAAA-CDB1-F416-8007-7B8BE9D305C2}"/>
              </a:ext>
            </a:extLst>
          </p:cNvPr>
          <p:cNvSpPr/>
          <p:nvPr/>
        </p:nvSpPr>
        <p:spPr>
          <a:xfrm>
            <a:off x="257123" y="562763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FC0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2E23E-B647-D368-8BDD-2AE6EAC07806}"/>
              </a:ext>
            </a:extLst>
          </p:cNvPr>
          <p:cNvSpPr txBox="1"/>
          <p:nvPr/>
        </p:nvSpPr>
        <p:spPr>
          <a:xfrm>
            <a:off x="5314207" y="3600708"/>
            <a:ext cx="20477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Angry</a:t>
            </a:r>
            <a:r>
              <a:rPr lang="ko-KR" altLang="en-US" sz="1600" b="1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모드 </a:t>
            </a:r>
            <a:r>
              <a:rPr lang="en-US" altLang="ko-KR" sz="1600" b="1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- Attack</a:t>
            </a:r>
            <a:endParaRPr lang="ko-KR" altLang="en-US" sz="1600" b="1" dirty="0">
              <a:ln w="6600">
                <a:solidFill>
                  <a:srgbClr val="C00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0CB6A-72FA-B3EC-A40F-FAB9F47D3CEE}"/>
              </a:ext>
            </a:extLst>
          </p:cNvPr>
          <p:cNvSpPr txBox="1"/>
          <p:nvPr/>
        </p:nvSpPr>
        <p:spPr>
          <a:xfrm>
            <a:off x="589909" y="2358656"/>
            <a:ext cx="18514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Hit Monster</a:t>
            </a:r>
            <a:endParaRPr lang="ko-KR" altLang="en-US" sz="1600" b="1" dirty="0">
              <a:ln w="6600">
                <a:solidFill>
                  <a:srgbClr val="C00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42B646-9926-DE36-BDFD-D586C2F029C2}"/>
              </a:ext>
            </a:extLst>
          </p:cNvPr>
          <p:cNvSpPr txBox="1"/>
          <p:nvPr/>
        </p:nvSpPr>
        <p:spPr>
          <a:xfrm>
            <a:off x="598638" y="3713514"/>
            <a:ext cx="24616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Boss – Bubble Monster</a:t>
            </a:r>
            <a:endParaRPr lang="ko-KR" altLang="en-US" sz="1600" b="1" dirty="0">
              <a:ln w="6600">
                <a:solidFill>
                  <a:srgbClr val="C00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DCC390D-34B6-BF98-6319-F32EB98389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288"/>
          <a:stretch/>
        </p:blipFill>
        <p:spPr>
          <a:xfrm>
            <a:off x="2439923" y="1444208"/>
            <a:ext cx="731002" cy="6986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1CA6868-1403-2B21-C567-F298458D3B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0251" y="1444209"/>
            <a:ext cx="755156" cy="7079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0E9DA10-D946-99B1-9451-DA4CDA062C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451" y="1430535"/>
            <a:ext cx="618284" cy="6975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F0321FF-1213-CD6B-FAF5-E8E60240DDEA}"/>
              </a:ext>
            </a:extLst>
          </p:cNvPr>
          <p:cNvSpPr txBox="1"/>
          <p:nvPr/>
        </p:nvSpPr>
        <p:spPr>
          <a:xfrm>
            <a:off x="554543" y="1055909"/>
            <a:ext cx="18514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>
                <a:ln w="660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Basic Monster</a:t>
            </a:r>
            <a:endParaRPr lang="ko-KR" altLang="en-US" sz="1600" b="1" dirty="0">
              <a:ln w="6600">
                <a:solidFill>
                  <a:srgbClr val="C00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25EACD6-DCA7-235B-4B37-8C78001CE6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0850" y="4022847"/>
            <a:ext cx="1948350" cy="21708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16AAADA-D227-5653-7536-DF4E25E958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9548" y="1488664"/>
            <a:ext cx="6382201" cy="1804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FF891C1-AFD2-8CA0-030D-1267261DC8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58883" y="976573"/>
            <a:ext cx="2000529" cy="5334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33450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73D789-386A-2F50-13BE-2F0AC706F0DB}"/>
              </a:ext>
            </a:extLst>
          </p:cNvPr>
          <p:cNvSpPr/>
          <p:nvPr/>
        </p:nvSpPr>
        <p:spPr>
          <a:xfrm>
            <a:off x="449156" y="4942279"/>
            <a:ext cx="11085788" cy="1454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6BE8C2-0A42-4D62-A0FF-810C364FBA98}"/>
              </a:ext>
            </a:extLst>
          </p:cNvPr>
          <p:cNvSpPr/>
          <p:nvPr/>
        </p:nvSpPr>
        <p:spPr>
          <a:xfrm>
            <a:off x="0" y="6705764"/>
            <a:ext cx="12192000" cy="152236"/>
          </a:xfrm>
          <a:prstGeom prst="rect">
            <a:avLst/>
          </a:prstGeom>
          <a:solidFill>
            <a:srgbClr val="003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E5C8F8-DDFE-4160-9FFD-B5F02225DE0B}"/>
              </a:ext>
            </a:extLst>
          </p:cNvPr>
          <p:cNvSpPr/>
          <p:nvPr/>
        </p:nvSpPr>
        <p:spPr>
          <a:xfrm>
            <a:off x="0" y="2"/>
            <a:ext cx="12192000" cy="152234"/>
          </a:xfrm>
          <a:prstGeom prst="rect">
            <a:avLst/>
          </a:prstGeom>
          <a:solidFill>
            <a:srgbClr val="003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56204AAB-1333-47B4-251B-4ECD8359B9A5}"/>
              </a:ext>
            </a:extLst>
          </p:cNvPr>
          <p:cNvSpPr/>
          <p:nvPr/>
        </p:nvSpPr>
        <p:spPr>
          <a:xfrm>
            <a:off x="257123" y="552824"/>
            <a:ext cx="57833" cy="230825"/>
          </a:xfrm>
          <a:prstGeom prst="roundRect">
            <a:avLst>
              <a:gd name="adj" fmla="val 27647"/>
            </a:avLst>
          </a:prstGeom>
          <a:solidFill>
            <a:srgbClr val="FFC000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B6AB66-91D3-9183-D02C-32A2BF552D7E}"/>
              </a:ext>
            </a:extLst>
          </p:cNvPr>
          <p:cNvSpPr/>
          <p:nvPr/>
        </p:nvSpPr>
        <p:spPr>
          <a:xfrm>
            <a:off x="449156" y="1015232"/>
            <a:ext cx="11085788" cy="1748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8E08C3-26CD-37F1-70A5-B73086AFE9D0}"/>
              </a:ext>
            </a:extLst>
          </p:cNvPr>
          <p:cNvSpPr txBox="1"/>
          <p:nvPr/>
        </p:nvSpPr>
        <p:spPr>
          <a:xfrm>
            <a:off x="415872" y="945960"/>
            <a:ext cx="3704266" cy="461665"/>
          </a:xfrm>
          <a:custGeom>
            <a:avLst/>
            <a:gdLst>
              <a:gd name="connsiteX0" fmla="*/ 0 w 3704266"/>
              <a:gd name="connsiteY0" fmla="*/ 0 h 461665"/>
              <a:gd name="connsiteX1" fmla="*/ 654420 w 3704266"/>
              <a:gd name="connsiteY1" fmla="*/ 0 h 461665"/>
              <a:gd name="connsiteX2" fmla="*/ 1308841 w 3704266"/>
              <a:gd name="connsiteY2" fmla="*/ 0 h 461665"/>
              <a:gd name="connsiteX3" fmla="*/ 1963261 w 3704266"/>
              <a:gd name="connsiteY3" fmla="*/ 0 h 461665"/>
              <a:gd name="connsiteX4" fmla="*/ 2580639 w 3704266"/>
              <a:gd name="connsiteY4" fmla="*/ 0 h 461665"/>
              <a:gd name="connsiteX5" fmla="*/ 3086888 w 3704266"/>
              <a:gd name="connsiteY5" fmla="*/ 0 h 461665"/>
              <a:gd name="connsiteX6" fmla="*/ 3704266 w 3704266"/>
              <a:gd name="connsiteY6" fmla="*/ 0 h 461665"/>
              <a:gd name="connsiteX7" fmla="*/ 3704266 w 3704266"/>
              <a:gd name="connsiteY7" fmla="*/ 461665 h 461665"/>
              <a:gd name="connsiteX8" fmla="*/ 3049846 w 3704266"/>
              <a:gd name="connsiteY8" fmla="*/ 461665 h 461665"/>
              <a:gd name="connsiteX9" fmla="*/ 2432468 w 3704266"/>
              <a:gd name="connsiteY9" fmla="*/ 461665 h 461665"/>
              <a:gd name="connsiteX10" fmla="*/ 1741005 w 3704266"/>
              <a:gd name="connsiteY10" fmla="*/ 461665 h 461665"/>
              <a:gd name="connsiteX11" fmla="*/ 1234755 w 3704266"/>
              <a:gd name="connsiteY11" fmla="*/ 461665 h 461665"/>
              <a:gd name="connsiteX12" fmla="*/ 580335 w 3704266"/>
              <a:gd name="connsiteY12" fmla="*/ 461665 h 461665"/>
              <a:gd name="connsiteX13" fmla="*/ 0 w 3704266"/>
              <a:gd name="connsiteY13" fmla="*/ 461665 h 461665"/>
              <a:gd name="connsiteX14" fmla="*/ 0 w 3704266"/>
              <a:gd name="connsiteY1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04266" h="461665" fill="none" extrusionOk="0">
                <a:moveTo>
                  <a:pt x="0" y="0"/>
                </a:moveTo>
                <a:cubicBezTo>
                  <a:pt x="133741" y="-13463"/>
                  <a:pt x="399381" y="-31401"/>
                  <a:pt x="654420" y="0"/>
                </a:cubicBezTo>
                <a:cubicBezTo>
                  <a:pt x="909459" y="31401"/>
                  <a:pt x="1168211" y="-17143"/>
                  <a:pt x="1308841" y="0"/>
                </a:cubicBezTo>
                <a:cubicBezTo>
                  <a:pt x="1449471" y="17143"/>
                  <a:pt x="1660728" y="26400"/>
                  <a:pt x="1963261" y="0"/>
                </a:cubicBezTo>
                <a:cubicBezTo>
                  <a:pt x="2265794" y="-26400"/>
                  <a:pt x="2371093" y="-30316"/>
                  <a:pt x="2580639" y="0"/>
                </a:cubicBezTo>
                <a:cubicBezTo>
                  <a:pt x="2790185" y="30316"/>
                  <a:pt x="2911294" y="-22473"/>
                  <a:pt x="3086888" y="0"/>
                </a:cubicBezTo>
                <a:cubicBezTo>
                  <a:pt x="3262482" y="22473"/>
                  <a:pt x="3416078" y="-11388"/>
                  <a:pt x="3704266" y="0"/>
                </a:cubicBezTo>
                <a:cubicBezTo>
                  <a:pt x="3704075" y="195679"/>
                  <a:pt x="3690239" y="262858"/>
                  <a:pt x="3704266" y="461665"/>
                </a:cubicBezTo>
                <a:cubicBezTo>
                  <a:pt x="3475480" y="434954"/>
                  <a:pt x="3366819" y="429072"/>
                  <a:pt x="3049846" y="461665"/>
                </a:cubicBezTo>
                <a:cubicBezTo>
                  <a:pt x="2732873" y="494258"/>
                  <a:pt x="2714637" y="437707"/>
                  <a:pt x="2432468" y="461665"/>
                </a:cubicBezTo>
                <a:cubicBezTo>
                  <a:pt x="2150299" y="485623"/>
                  <a:pt x="1944724" y="472031"/>
                  <a:pt x="1741005" y="461665"/>
                </a:cubicBezTo>
                <a:cubicBezTo>
                  <a:pt x="1537286" y="451299"/>
                  <a:pt x="1435183" y="438264"/>
                  <a:pt x="1234755" y="461665"/>
                </a:cubicBezTo>
                <a:cubicBezTo>
                  <a:pt x="1034327" y="485067"/>
                  <a:pt x="775405" y="493450"/>
                  <a:pt x="580335" y="461665"/>
                </a:cubicBezTo>
                <a:cubicBezTo>
                  <a:pt x="385265" y="429880"/>
                  <a:pt x="137361" y="472801"/>
                  <a:pt x="0" y="461665"/>
                </a:cubicBezTo>
                <a:cubicBezTo>
                  <a:pt x="-15415" y="267474"/>
                  <a:pt x="-5515" y="227307"/>
                  <a:pt x="0" y="0"/>
                </a:cubicBezTo>
                <a:close/>
              </a:path>
              <a:path w="3704266" h="461665" stroke="0" extrusionOk="0">
                <a:moveTo>
                  <a:pt x="0" y="0"/>
                </a:moveTo>
                <a:cubicBezTo>
                  <a:pt x="174610" y="8841"/>
                  <a:pt x="339273" y="2419"/>
                  <a:pt x="543292" y="0"/>
                </a:cubicBezTo>
                <a:cubicBezTo>
                  <a:pt x="747311" y="-2419"/>
                  <a:pt x="848573" y="17098"/>
                  <a:pt x="1086585" y="0"/>
                </a:cubicBezTo>
                <a:cubicBezTo>
                  <a:pt x="1324597" y="-17098"/>
                  <a:pt x="1440631" y="-20489"/>
                  <a:pt x="1666920" y="0"/>
                </a:cubicBezTo>
                <a:cubicBezTo>
                  <a:pt x="1893210" y="20489"/>
                  <a:pt x="2174662" y="23189"/>
                  <a:pt x="2358383" y="0"/>
                </a:cubicBezTo>
                <a:cubicBezTo>
                  <a:pt x="2542104" y="-23189"/>
                  <a:pt x="2808246" y="-32169"/>
                  <a:pt x="3049846" y="0"/>
                </a:cubicBezTo>
                <a:cubicBezTo>
                  <a:pt x="3291446" y="32169"/>
                  <a:pt x="3470045" y="27424"/>
                  <a:pt x="3704266" y="0"/>
                </a:cubicBezTo>
                <a:cubicBezTo>
                  <a:pt x="3727021" y="95025"/>
                  <a:pt x="3718735" y="253295"/>
                  <a:pt x="3704266" y="461665"/>
                </a:cubicBezTo>
                <a:cubicBezTo>
                  <a:pt x="3565602" y="464866"/>
                  <a:pt x="3361361" y="453329"/>
                  <a:pt x="3049846" y="461665"/>
                </a:cubicBezTo>
                <a:cubicBezTo>
                  <a:pt x="2738331" y="470001"/>
                  <a:pt x="2514107" y="480829"/>
                  <a:pt x="2358383" y="461665"/>
                </a:cubicBezTo>
                <a:cubicBezTo>
                  <a:pt x="2202659" y="442501"/>
                  <a:pt x="2000759" y="449468"/>
                  <a:pt x="1815090" y="461665"/>
                </a:cubicBezTo>
                <a:cubicBezTo>
                  <a:pt x="1629421" y="473862"/>
                  <a:pt x="1399690" y="443559"/>
                  <a:pt x="1234755" y="461665"/>
                </a:cubicBezTo>
                <a:cubicBezTo>
                  <a:pt x="1069821" y="479771"/>
                  <a:pt x="902392" y="473843"/>
                  <a:pt x="728506" y="461665"/>
                </a:cubicBezTo>
                <a:cubicBezTo>
                  <a:pt x="554620" y="449487"/>
                  <a:pt x="164470" y="480459"/>
                  <a:pt x="0" y="461665"/>
                </a:cubicBezTo>
                <a:cubicBezTo>
                  <a:pt x="22918" y="353987"/>
                  <a:pt x="-8476" y="20995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00317D"/>
            </a:solidFill>
            <a:extLst>
              <a:ext uri="{C807C97D-BFC1-408E-A445-0C87EB9F89A2}">
                <ask:lineSketchStyleProps xmlns:ask="http://schemas.microsoft.com/office/drawing/2018/sketchyshapes" sd="16900855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i="0" dirty="0">
                <a:ln w="0"/>
                <a:latin typeface="+mj-lt"/>
                <a:ea typeface="학교안심 몽글몽글 R" panose="02020603020101020101" pitchFamily="18" charset="-127"/>
              </a:rPr>
              <a:t>충돌 처리와 최적화</a:t>
            </a:r>
            <a:r>
              <a:rPr lang="ko-KR" altLang="en-US" sz="2400" dirty="0">
                <a:ln w="0"/>
                <a:latin typeface="+mj-lt"/>
                <a:ea typeface="학교안심 몽글몽글 R" panose="02020603020101020101" pitchFamily="18" charset="-127"/>
              </a:rPr>
              <a:t>의 중요성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학교안심 몽글몽글 R" panose="02020603020101020101" pitchFamily="18" charset="-127"/>
              <a:ea typeface="학교안심 몽글몽글 R" panose="02020603020101020101" pitchFamily="18" charset="-127"/>
              <a:cs typeface="코트라 고딕체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3197B5-CD08-239F-33E3-F6277A96B2B1}"/>
              </a:ext>
            </a:extLst>
          </p:cNvPr>
          <p:cNvSpPr/>
          <p:nvPr/>
        </p:nvSpPr>
        <p:spPr>
          <a:xfrm>
            <a:off x="449156" y="2989942"/>
            <a:ext cx="11085788" cy="1520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4E5D66-DAAE-ED0B-7908-40ABF09B026B}"/>
              </a:ext>
            </a:extLst>
          </p:cNvPr>
          <p:cNvSpPr txBox="1"/>
          <p:nvPr/>
        </p:nvSpPr>
        <p:spPr>
          <a:xfrm>
            <a:off x="554871" y="1184238"/>
            <a:ext cx="11109289" cy="590931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endParaRPr lang="en-US" altLang="ko-KR" dirty="0">
              <a:ln w="0"/>
              <a:latin typeface="+mj-lt"/>
              <a:ea typeface="학교안심 몽글몽글 R" panose="02020603020101020101" pitchFamily="18" charset="-127"/>
            </a:endParaRPr>
          </a:p>
          <a:p>
            <a:pPr algn="l"/>
            <a:r>
              <a:rPr lang="ko-KR" altLang="en-US" i="0" dirty="0">
                <a:ln w="0"/>
                <a:latin typeface="+mj-lt"/>
                <a:ea typeface="학교안심 몽글몽글 R" panose="02020603020101020101" pitchFamily="18" charset="-127"/>
              </a:rPr>
              <a:t>크레이지 아케이드 게임은 빠른 속도와 고밀도의 오브젝트들이 서로 충돌하는 것이 흔하기 때문에</a:t>
            </a:r>
            <a:r>
              <a:rPr lang="en-US" altLang="ko-KR" i="0" dirty="0">
                <a:ln w="0"/>
                <a:latin typeface="+mj-lt"/>
                <a:ea typeface="학교안심 몽글몽글 R" panose="02020603020101020101" pitchFamily="18" charset="-127"/>
              </a:rPr>
              <a:t>, </a:t>
            </a:r>
          </a:p>
          <a:p>
            <a:pPr algn="l"/>
            <a:r>
              <a:rPr lang="ko-KR" altLang="en-US" i="0" dirty="0">
                <a:ln w="0"/>
                <a:latin typeface="+mj-lt"/>
                <a:ea typeface="학교안심 몽글몽글 R" panose="02020603020101020101" pitchFamily="18" charset="-127"/>
              </a:rPr>
              <a:t>정확하고 효율적인 충돌 감지 및 처리가 게임에 버그 없이 들어가야 한다고 생각했습니다</a:t>
            </a:r>
            <a:r>
              <a:rPr lang="en-US" altLang="ko-KR" i="0" dirty="0">
                <a:ln w="0"/>
                <a:latin typeface="+mj-lt"/>
                <a:ea typeface="학교안심 몽글몽글 R" panose="02020603020101020101" pitchFamily="18" charset="-127"/>
              </a:rPr>
              <a:t>. </a:t>
            </a:r>
          </a:p>
          <a:p>
            <a:pPr algn="l"/>
            <a:r>
              <a:rPr lang="ko-KR" altLang="en-US" i="0" dirty="0">
                <a:ln w="0"/>
                <a:latin typeface="+mj-lt"/>
                <a:ea typeface="학교안심 몽글몽글 R" panose="02020603020101020101" pitchFamily="18" charset="-127"/>
              </a:rPr>
              <a:t>또한</a:t>
            </a:r>
            <a:r>
              <a:rPr lang="en-US" altLang="ko-KR" i="0" dirty="0">
                <a:ln w="0"/>
                <a:latin typeface="+mj-lt"/>
                <a:ea typeface="학교안심 몽글몽글 R" panose="02020603020101020101" pitchFamily="18" charset="-127"/>
              </a:rPr>
              <a:t>, </a:t>
            </a:r>
            <a:r>
              <a:rPr lang="ko-KR" altLang="en-US" i="0" dirty="0">
                <a:ln w="0"/>
                <a:latin typeface="+mj-lt"/>
                <a:ea typeface="학교안심 몽글몽글 R" panose="02020603020101020101" pitchFamily="18" charset="-127"/>
              </a:rPr>
              <a:t>게임이 화면에 표시하는 내용이 많지 않을 것으로 예상했지만</a:t>
            </a:r>
            <a:r>
              <a:rPr lang="en-US" altLang="ko-KR" i="0" dirty="0">
                <a:ln w="0"/>
                <a:latin typeface="+mj-lt"/>
                <a:ea typeface="학교안심 몽글몽글 R" panose="02020603020101020101" pitchFamily="18" charset="-127"/>
              </a:rPr>
              <a:t>, </a:t>
            </a:r>
            <a:r>
              <a:rPr lang="ko-KR" altLang="en-US" i="0" dirty="0">
                <a:ln w="0"/>
                <a:latin typeface="+mj-lt"/>
                <a:ea typeface="학교안심 몽글몽글 R" panose="02020603020101020101" pitchFamily="18" charset="-127"/>
              </a:rPr>
              <a:t>실제로는 객체 풀링이나 </a:t>
            </a:r>
            <a:r>
              <a:rPr lang="ko-KR" altLang="en-US" i="0" dirty="0" err="1">
                <a:ln w="0"/>
                <a:latin typeface="+mj-lt"/>
                <a:ea typeface="학교안심 몽글몽글 R" panose="02020603020101020101" pitchFamily="18" charset="-127"/>
              </a:rPr>
              <a:t>렌더</a:t>
            </a:r>
            <a:r>
              <a:rPr lang="ko-KR" altLang="en-US" i="0" dirty="0">
                <a:ln w="0"/>
                <a:latin typeface="+mj-lt"/>
                <a:ea typeface="학교안심 몽글몽글 R" panose="02020603020101020101" pitchFamily="18" charset="-127"/>
              </a:rPr>
              <a:t> 타겟과 같은 최적화 기술이 중요하다는 것을 </a:t>
            </a:r>
            <a:r>
              <a:rPr lang="ko-KR" altLang="en-US" i="0" dirty="0" err="1">
                <a:ln w="0"/>
                <a:latin typeface="+mj-lt"/>
                <a:ea typeface="학교안심 몽글몽글 R" panose="02020603020101020101" pitchFamily="18" charset="-127"/>
              </a:rPr>
              <a:t>깨달았습니다</a:t>
            </a:r>
            <a:r>
              <a:rPr lang="en-US" altLang="ko-KR" i="0" dirty="0">
                <a:ln w="0"/>
                <a:latin typeface="+mj-lt"/>
                <a:ea typeface="학교안심 몽글몽글 R" panose="02020603020101020101" pitchFamily="18" charset="-127"/>
              </a:rPr>
              <a:t>. </a:t>
            </a:r>
            <a:r>
              <a:rPr lang="ko-KR" altLang="en-US" i="0" dirty="0">
                <a:ln w="0"/>
                <a:latin typeface="+mj-lt"/>
                <a:ea typeface="학교안심 몽글몽글 R" panose="02020603020101020101" pitchFamily="18" charset="-127"/>
              </a:rPr>
              <a:t>이를 통해 게임의 성능을 향상시키고 원활한 플레이에 경험을 제공할 수 있습니다</a:t>
            </a:r>
            <a:r>
              <a:rPr lang="en-US" altLang="ko-KR" i="0" dirty="0">
                <a:ln w="0"/>
                <a:latin typeface="+mj-lt"/>
                <a:ea typeface="학교안심 몽글몽글 R" panose="02020603020101020101" pitchFamily="18" charset="-127"/>
              </a:rPr>
              <a:t>.</a:t>
            </a:r>
          </a:p>
          <a:p>
            <a:pPr algn="l"/>
            <a:endParaRPr lang="en-US" altLang="ko-KR" i="0" dirty="0">
              <a:ln w="0"/>
              <a:latin typeface="+mj-lt"/>
              <a:ea typeface="학교안심 몽글몽글 R" panose="02020603020101020101" pitchFamily="18" charset="-127"/>
            </a:endParaRPr>
          </a:p>
          <a:p>
            <a:pPr algn="l"/>
            <a:endParaRPr lang="en-US" altLang="ko-KR" i="0" dirty="0">
              <a:ln w="0"/>
              <a:latin typeface="+mj-lt"/>
              <a:ea typeface="학교안심 몽글몽글 R" panose="02020603020101020101" pitchFamily="18" charset="-127"/>
            </a:endParaRPr>
          </a:p>
          <a:p>
            <a:pPr algn="l"/>
            <a:endParaRPr lang="en-US" altLang="ko-KR" i="0" dirty="0">
              <a:ln w="0"/>
              <a:latin typeface="+mj-lt"/>
              <a:ea typeface="학교안심 몽글몽글 R" panose="02020603020101020101" pitchFamily="18" charset="-127"/>
            </a:endParaRPr>
          </a:p>
          <a:p>
            <a:pPr algn="l"/>
            <a:r>
              <a:rPr lang="ko-KR" altLang="en-US" i="0" dirty="0">
                <a:ln w="0"/>
                <a:latin typeface="+mj-lt"/>
                <a:ea typeface="학교안심 몽글몽글 R" panose="02020603020101020101" pitchFamily="18" charset="-127"/>
              </a:rPr>
              <a:t>타일을 처음에 일반 배열로 했다가 타일의 배치 및 위치를 동적으로 조작해야 하는 경우에는 복잡성이 증가하는데 효율적인 타일 관리 및 검색 알고리즘이 필요할 때 이중 배열로 관리하는 것이 편하다는 걸 알고 변경했습니다</a:t>
            </a:r>
            <a:r>
              <a:rPr lang="en-US" altLang="ko-KR" i="0" dirty="0">
                <a:ln w="0"/>
                <a:latin typeface="+mj-lt"/>
                <a:ea typeface="학교안심 몽글몽글 R" panose="02020603020101020101" pitchFamily="18" charset="-127"/>
              </a:rPr>
              <a:t>. </a:t>
            </a:r>
            <a:endParaRPr lang="en-US" altLang="ko-KR" dirty="0">
              <a:ln w="0"/>
              <a:latin typeface="+mj-lt"/>
              <a:ea typeface="학교안심 몽글몽글 R" panose="02020603020101020101" pitchFamily="18" charset="-127"/>
            </a:endParaRPr>
          </a:p>
          <a:p>
            <a:pPr algn="l"/>
            <a:r>
              <a:rPr lang="ko-KR" altLang="en-US" i="0" dirty="0">
                <a:ln w="0"/>
                <a:latin typeface="+mj-lt"/>
                <a:ea typeface="학교안심 몽글몽글 R" panose="02020603020101020101" pitchFamily="18" charset="-127"/>
              </a:rPr>
              <a:t>이중 배열로 변경함으로써</a:t>
            </a:r>
            <a:r>
              <a:rPr lang="en-US" altLang="ko-KR" i="0" dirty="0">
                <a:ln w="0"/>
                <a:latin typeface="+mj-lt"/>
                <a:ea typeface="학교안심 몽글몽글 R" panose="02020603020101020101" pitchFamily="18" charset="-127"/>
              </a:rPr>
              <a:t>, </a:t>
            </a:r>
            <a:r>
              <a:rPr lang="ko-KR" altLang="en-US" i="0" dirty="0">
                <a:ln w="0"/>
                <a:latin typeface="+mj-lt"/>
                <a:ea typeface="학교안심 몽글몽글 R" panose="02020603020101020101" pitchFamily="18" charset="-127"/>
              </a:rPr>
              <a:t>게임의 성능을 향상시키고 유지보수성을 향상시킬 수 있었습니다</a:t>
            </a:r>
            <a:r>
              <a:rPr lang="en-US" altLang="ko-KR" i="0" dirty="0">
                <a:ln w="0"/>
                <a:latin typeface="+mj-lt"/>
                <a:ea typeface="학교안심 몽글몽글 R" panose="02020603020101020101" pitchFamily="18" charset="-127"/>
              </a:rPr>
              <a:t>.</a:t>
            </a:r>
            <a:endParaRPr lang="en-US" altLang="ko-KR" dirty="0">
              <a:ln w="0"/>
              <a:latin typeface="+mj-lt"/>
              <a:ea typeface="학교안심 몽글몽글 R" panose="02020603020101020101" pitchFamily="18" charset="-127"/>
            </a:endParaRPr>
          </a:p>
          <a:p>
            <a:pPr algn="l"/>
            <a:endParaRPr lang="en-US" altLang="ko-KR" i="0" dirty="0">
              <a:ln w="0"/>
              <a:latin typeface="+mj-lt"/>
              <a:ea typeface="학교안심 몽글몽글 R" panose="02020603020101020101" pitchFamily="18" charset="-127"/>
            </a:endParaRPr>
          </a:p>
          <a:p>
            <a:pPr algn="l"/>
            <a:endParaRPr lang="en-US" altLang="ko-KR" dirty="0">
              <a:ln w="0"/>
              <a:latin typeface="+mj-lt"/>
              <a:ea typeface="학교안심 몽글몽글 R" panose="02020603020101020101" pitchFamily="18" charset="-127"/>
            </a:endParaRPr>
          </a:p>
          <a:p>
            <a:pPr algn="l"/>
            <a:endParaRPr lang="en-US" altLang="ko-KR" i="0" dirty="0">
              <a:ln w="0"/>
              <a:latin typeface="+mj-lt"/>
              <a:ea typeface="학교안심 몽글몽글 R" panose="02020603020101020101" pitchFamily="18" charset="-127"/>
            </a:endParaRPr>
          </a:p>
          <a:p>
            <a:pPr algn="l"/>
            <a:endParaRPr lang="en-US" altLang="ko-KR" dirty="0">
              <a:ln w="0"/>
              <a:latin typeface="+mj-lt"/>
              <a:ea typeface="학교안심 몽글몽글 R" panose="02020603020101020101" pitchFamily="18" charset="-127"/>
            </a:endParaRPr>
          </a:p>
          <a:p>
            <a:pPr algn="l"/>
            <a:r>
              <a:rPr lang="ko-KR" altLang="en-US" i="0" dirty="0">
                <a:ln w="0"/>
                <a:latin typeface="+mj-lt"/>
                <a:ea typeface="학교안심 몽글몽글 R" panose="02020603020101020101" pitchFamily="18" charset="-127"/>
              </a:rPr>
              <a:t>데이터의 저장과 불러오기는 게임의 핵심 부분으로</a:t>
            </a:r>
            <a:r>
              <a:rPr lang="en-US" altLang="ko-KR" i="0" dirty="0">
                <a:ln w="0"/>
                <a:latin typeface="+mj-lt"/>
                <a:ea typeface="학교안심 몽글몽글 R" panose="02020603020101020101" pitchFamily="18" charset="-127"/>
              </a:rPr>
              <a:t>, </a:t>
            </a:r>
            <a:r>
              <a:rPr lang="ko-KR" altLang="en-US" i="0" dirty="0">
                <a:ln w="0"/>
                <a:latin typeface="+mj-lt"/>
                <a:ea typeface="학교안심 몽글몽글 R" panose="02020603020101020101" pitchFamily="18" charset="-127"/>
              </a:rPr>
              <a:t>이를 효과적으로 관리함으로써 게임의 진행 상황을 영구적으로 보존할 수 있습니다</a:t>
            </a:r>
            <a:r>
              <a:rPr lang="en-US" altLang="ko-KR" i="0" dirty="0">
                <a:ln w="0"/>
                <a:latin typeface="+mj-lt"/>
                <a:ea typeface="학교안심 몽글몽글 R" panose="02020603020101020101" pitchFamily="18" charset="-127"/>
              </a:rPr>
              <a:t>. </a:t>
            </a:r>
            <a:r>
              <a:rPr lang="ko-KR" altLang="en-US" i="0" dirty="0">
                <a:ln w="0"/>
                <a:latin typeface="+mj-lt"/>
                <a:ea typeface="학교안심 몽글몽글 R" panose="02020603020101020101" pitchFamily="18" charset="-127"/>
              </a:rPr>
              <a:t>이를 통해 게임을 종료한 후에도 자신의 맵 데이터를 유지할 수 있어 사용자</a:t>
            </a:r>
            <a:r>
              <a:rPr lang="en-US" altLang="ko-KR" i="0" dirty="0">
                <a:ln w="0"/>
                <a:latin typeface="+mj-lt"/>
                <a:ea typeface="학교안심 몽글몽글 R" panose="02020603020101020101" pitchFamily="18" charset="-127"/>
              </a:rPr>
              <a:t>, </a:t>
            </a:r>
            <a:r>
              <a:rPr lang="ko-KR" altLang="en-US" i="0" dirty="0">
                <a:ln w="0"/>
                <a:latin typeface="+mj-lt"/>
                <a:ea typeface="학교안심 몽글몽글 R" panose="02020603020101020101" pitchFamily="18" charset="-127"/>
              </a:rPr>
              <a:t>개발자 입장에서도 편리함을 느낄 수 있습니다</a:t>
            </a:r>
            <a:r>
              <a:rPr lang="en-US" altLang="ko-KR" i="0" dirty="0">
                <a:ln w="0"/>
                <a:latin typeface="+mj-lt"/>
                <a:ea typeface="학교안심 몽글몽글 R" panose="02020603020101020101" pitchFamily="18" charset="-127"/>
              </a:rPr>
              <a:t>.</a:t>
            </a:r>
          </a:p>
          <a:p>
            <a:pPr algn="l"/>
            <a:endParaRPr lang="en-US" altLang="ko-KR" i="0" dirty="0">
              <a:ln w="0"/>
              <a:latin typeface="+mj-lt"/>
              <a:ea typeface="학교안심 몽글몽글 R" panose="02020603020101020101" pitchFamily="18" charset="-127"/>
            </a:endParaRPr>
          </a:p>
          <a:p>
            <a:pPr algn="l"/>
            <a:endParaRPr lang="en-US" altLang="ko-KR" i="0" dirty="0">
              <a:ln w="0"/>
              <a:latin typeface="+mj-lt"/>
              <a:ea typeface="학교안심 몽글몽글 R" panose="02020603020101020101" pitchFamily="18" charset="-127"/>
            </a:endParaRPr>
          </a:p>
          <a:p>
            <a:pPr algn="l"/>
            <a:endParaRPr lang="en-US" altLang="ko-KR" dirty="0">
              <a:ln w="0"/>
              <a:latin typeface="+mj-lt"/>
              <a:ea typeface="학교안심 몽글몽글 R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7DFD51-B05F-032A-81BE-85FDD63F6859}"/>
              </a:ext>
            </a:extLst>
          </p:cNvPr>
          <p:cNvSpPr txBox="1"/>
          <p:nvPr/>
        </p:nvSpPr>
        <p:spPr>
          <a:xfrm>
            <a:off x="319940" y="2896977"/>
            <a:ext cx="3704266" cy="461665"/>
          </a:xfrm>
          <a:custGeom>
            <a:avLst/>
            <a:gdLst>
              <a:gd name="connsiteX0" fmla="*/ 0 w 3704266"/>
              <a:gd name="connsiteY0" fmla="*/ 0 h 461665"/>
              <a:gd name="connsiteX1" fmla="*/ 654420 w 3704266"/>
              <a:gd name="connsiteY1" fmla="*/ 0 h 461665"/>
              <a:gd name="connsiteX2" fmla="*/ 1308841 w 3704266"/>
              <a:gd name="connsiteY2" fmla="*/ 0 h 461665"/>
              <a:gd name="connsiteX3" fmla="*/ 1963261 w 3704266"/>
              <a:gd name="connsiteY3" fmla="*/ 0 h 461665"/>
              <a:gd name="connsiteX4" fmla="*/ 2580639 w 3704266"/>
              <a:gd name="connsiteY4" fmla="*/ 0 h 461665"/>
              <a:gd name="connsiteX5" fmla="*/ 3086888 w 3704266"/>
              <a:gd name="connsiteY5" fmla="*/ 0 h 461665"/>
              <a:gd name="connsiteX6" fmla="*/ 3704266 w 3704266"/>
              <a:gd name="connsiteY6" fmla="*/ 0 h 461665"/>
              <a:gd name="connsiteX7" fmla="*/ 3704266 w 3704266"/>
              <a:gd name="connsiteY7" fmla="*/ 461665 h 461665"/>
              <a:gd name="connsiteX8" fmla="*/ 3049846 w 3704266"/>
              <a:gd name="connsiteY8" fmla="*/ 461665 h 461665"/>
              <a:gd name="connsiteX9" fmla="*/ 2432468 w 3704266"/>
              <a:gd name="connsiteY9" fmla="*/ 461665 h 461665"/>
              <a:gd name="connsiteX10" fmla="*/ 1741005 w 3704266"/>
              <a:gd name="connsiteY10" fmla="*/ 461665 h 461665"/>
              <a:gd name="connsiteX11" fmla="*/ 1234755 w 3704266"/>
              <a:gd name="connsiteY11" fmla="*/ 461665 h 461665"/>
              <a:gd name="connsiteX12" fmla="*/ 580335 w 3704266"/>
              <a:gd name="connsiteY12" fmla="*/ 461665 h 461665"/>
              <a:gd name="connsiteX13" fmla="*/ 0 w 3704266"/>
              <a:gd name="connsiteY13" fmla="*/ 461665 h 461665"/>
              <a:gd name="connsiteX14" fmla="*/ 0 w 3704266"/>
              <a:gd name="connsiteY1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04266" h="461665" fill="none" extrusionOk="0">
                <a:moveTo>
                  <a:pt x="0" y="0"/>
                </a:moveTo>
                <a:cubicBezTo>
                  <a:pt x="133741" y="-13463"/>
                  <a:pt x="399381" y="-31401"/>
                  <a:pt x="654420" y="0"/>
                </a:cubicBezTo>
                <a:cubicBezTo>
                  <a:pt x="909459" y="31401"/>
                  <a:pt x="1168211" y="-17143"/>
                  <a:pt x="1308841" y="0"/>
                </a:cubicBezTo>
                <a:cubicBezTo>
                  <a:pt x="1449471" y="17143"/>
                  <a:pt x="1660728" y="26400"/>
                  <a:pt x="1963261" y="0"/>
                </a:cubicBezTo>
                <a:cubicBezTo>
                  <a:pt x="2265794" y="-26400"/>
                  <a:pt x="2371093" y="-30316"/>
                  <a:pt x="2580639" y="0"/>
                </a:cubicBezTo>
                <a:cubicBezTo>
                  <a:pt x="2790185" y="30316"/>
                  <a:pt x="2911294" y="-22473"/>
                  <a:pt x="3086888" y="0"/>
                </a:cubicBezTo>
                <a:cubicBezTo>
                  <a:pt x="3262482" y="22473"/>
                  <a:pt x="3416078" y="-11388"/>
                  <a:pt x="3704266" y="0"/>
                </a:cubicBezTo>
                <a:cubicBezTo>
                  <a:pt x="3704075" y="195679"/>
                  <a:pt x="3690239" y="262858"/>
                  <a:pt x="3704266" y="461665"/>
                </a:cubicBezTo>
                <a:cubicBezTo>
                  <a:pt x="3475480" y="434954"/>
                  <a:pt x="3366819" y="429072"/>
                  <a:pt x="3049846" y="461665"/>
                </a:cubicBezTo>
                <a:cubicBezTo>
                  <a:pt x="2732873" y="494258"/>
                  <a:pt x="2714637" y="437707"/>
                  <a:pt x="2432468" y="461665"/>
                </a:cubicBezTo>
                <a:cubicBezTo>
                  <a:pt x="2150299" y="485623"/>
                  <a:pt x="1944724" y="472031"/>
                  <a:pt x="1741005" y="461665"/>
                </a:cubicBezTo>
                <a:cubicBezTo>
                  <a:pt x="1537286" y="451299"/>
                  <a:pt x="1435183" y="438264"/>
                  <a:pt x="1234755" y="461665"/>
                </a:cubicBezTo>
                <a:cubicBezTo>
                  <a:pt x="1034327" y="485067"/>
                  <a:pt x="775405" y="493450"/>
                  <a:pt x="580335" y="461665"/>
                </a:cubicBezTo>
                <a:cubicBezTo>
                  <a:pt x="385265" y="429880"/>
                  <a:pt x="137361" y="472801"/>
                  <a:pt x="0" y="461665"/>
                </a:cubicBezTo>
                <a:cubicBezTo>
                  <a:pt x="-15415" y="267474"/>
                  <a:pt x="-5515" y="227307"/>
                  <a:pt x="0" y="0"/>
                </a:cubicBezTo>
                <a:close/>
              </a:path>
              <a:path w="3704266" h="461665" stroke="0" extrusionOk="0">
                <a:moveTo>
                  <a:pt x="0" y="0"/>
                </a:moveTo>
                <a:cubicBezTo>
                  <a:pt x="174610" y="8841"/>
                  <a:pt x="339273" y="2419"/>
                  <a:pt x="543292" y="0"/>
                </a:cubicBezTo>
                <a:cubicBezTo>
                  <a:pt x="747311" y="-2419"/>
                  <a:pt x="848573" y="17098"/>
                  <a:pt x="1086585" y="0"/>
                </a:cubicBezTo>
                <a:cubicBezTo>
                  <a:pt x="1324597" y="-17098"/>
                  <a:pt x="1440631" y="-20489"/>
                  <a:pt x="1666920" y="0"/>
                </a:cubicBezTo>
                <a:cubicBezTo>
                  <a:pt x="1893210" y="20489"/>
                  <a:pt x="2174662" y="23189"/>
                  <a:pt x="2358383" y="0"/>
                </a:cubicBezTo>
                <a:cubicBezTo>
                  <a:pt x="2542104" y="-23189"/>
                  <a:pt x="2808246" y="-32169"/>
                  <a:pt x="3049846" y="0"/>
                </a:cubicBezTo>
                <a:cubicBezTo>
                  <a:pt x="3291446" y="32169"/>
                  <a:pt x="3470045" y="27424"/>
                  <a:pt x="3704266" y="0"/>
                </a:cubicBezTo>
                <a:cubicBezTo>
                  <a:pt x="3727021" y="95025"/>
                  <a:pt x="3718735" y="253295"/>
                  <a:pt x="3704266" y="461665"/>
                </a:cubicBezTo>
                <a:cubicBezTo>
                  <a:pt x="3565602" y="464866"/>
                  <a:pt x="3361361" y="453329"/>
                  <a:pt x="3049846" y="461665"/>
                </a:cubicBezTo>
                <a:cubicBezTo>
                  <a:pt x="2738331" y="470001"/>
                  <a:pt x="2514107" y="480829"/>
                  <a:pt x="2358383" y="461665"/>
                </a:cubicBezTo>
                <a:cubicBezTo>
                  <a:pt x="2202659" y="442501"/>
                  <a:pt x="2000759" y="449468"/>
                  <a:pt x="1815090" y="461665"/>
                </a:cubicBezTo>
                <a:cubicBezTo>
                  <a:pt x="1629421" y="473862"/>
                  <a:pt x="1399690" y="443559"/>
                  <a:pt x="1234755" y="461665"/>
                </a:cubicBezTo>
                <a:cubicBezTo>
                  <a:pt x="1069821" y="479771"/>
                  <a:pt x="902392" y="473843"/>
                  <a:pt x="728506" y="461665"/>
                </a:cubicBezTo>
                <a:cubicBezTo>
                  <a:pt x="554620" y="449487"/>
                  <a:pt x="164470" y="480459"/>
                  <a:pt x="0" y="461665"/>
                </a:cubicBezTo>
                <a:cubicBezTo>
                  <a:pt x="22918" y="353987"/>
                  <a:pt x="-8476" y="20995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00317D"/>
            </a:solidFill>
            <a:extLst>
              <a:ext uri="{C807C97D-BFC1-408E-A445-0C87EB9F89A2}">
                <ask:lineSketchStyleProps xmlns:ask="http://schemas.microsoft.com/office/drawing/2018/sketchyshapes" sd="16900855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i="0" dirty="0">
                <a:ln w="0"/>
                <a:latin typeface="+mj-lt"/>
                <a:ea typeface="학교안심 몽글몽글 R" panose="02020603020101020101" pitchFamily="18" charset="-127"/>
              </a:rPr>
              <a:t>타일 관리와 객체 상호작용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학교안심 몽글몽글 R" panose="02020603020101020101" pitchFamily="18" charset="-127"/>
              <a:ea typeface="학교안심 몽글몽글 R" panose="02020603020101020101" pitchFamily="18" charset="-127"/>
              <a:cs typeface="코트라 고딕체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9D3E07-79E7-D4EF-66E0-6ED35489381D}"/>
              </a:ext>
            </a:extLst>
          </p:cNvPr>
          <p:cNvSpPr txBox="1"/>
          <p:nvPr/>
        </p:nvSpPr>
        <p:spPr>
          <a:xfrm>
            <a:off x="415872" y="4763560"/>
            <a:ext cx="3704266" cy="461665"/>
          </a:xfrm>
          <a:custGeom>
            <a:avLst/>
            <a:gdLst>
              <a:gd name="connsiteX0" fmla="*/ 0 w 3704266"/>
              <a:gd name="connsiteY0" fmla="*/ 0 h 461665"/>
              <a:gd name="connsiteX1" fmla="*/ 654420 w 3704266"/>
              <a:gd name="connsiteY1" fmla="*/ 0 h 461665"/>
              <a:gd name="connsiteX2" fmla="*/ 1308841 w 3704266"/>
              <a:gd name="connsiteY2" fmla="*/ 0 h 461665"/>
              <a:gd name="connsiteX3" fmla="*/ 1963261 w 3704266"/>
              <a:gd name="connsiteY3" fmla="*/ 0 h 461665"/>
              <a:gd name="connsiteX4" fmla="*/ 2580639 w 3704266"/>
              <a:gd name="connsiteY4" fmla="*/ 0 h 461665"/>
              <a:gd name="connsiteX5" fmla="*/ 3086888 w 3704266"/>
              <a:gd name="connsiteY5" fmla="*/ 0 h 461665"/>
              <a:gd name="connsiteX6" fmla="*/ 3704266 w 3704266"/>
              <a:gd name="connsiteY6" fmla="*/ 0 h 461665"/>
              <a:gd name="connsiteX7" fmla="*/ 3704266 w 3704266"/>
              <a:gd name="connsiteY7" fmla="*/ 461665 h 461665"/>
              <a:gd name="connsiteX8" fmla="*/ 3049846 w 3704266"/>
              <a:gd name="connsiteY8" fmla="*/ 461665 h 461665"/>
              <a:gd name="connsiteX9" fmla="*/ 2432468 w 3704266"/>
              <a:gd name="connsiteY9" fmla="*/ 461665 h 461665"/>
              <a:gd name="connsiteX10" fmla="*/ 1741005 w 3704266"/>
              <a:gd name="connsiteY10" fmla="*/ 461665 h 461665"/>
              <a:gd name="connsiteX11" fmla="*/ 1234755 w 3704266"/>
              <a:gd name="connsiteY11" fmla="*/ 461665 h 461665"/>
              <a:gd name="connsiteX12" fmla="*/ 580335 w 3704266"/>
              <a:gd name="connsiteY12" fmla="*/ 461665 h 461665"/>
              <a:gd name="connsiteX13" fmla="*/ 0 w 3704266"/>
              <a:gd name="connsiteY13" fmla="*/ 461665 h 461665"/>
              <a:gd name="connsiteX14" fmla="*/ 0 w 3704266"/>
              <a:gd name="connsiteY1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04266" h="461665" fill="none" extrusionOk="0">
                <a:moveTo>
                  <a:pt x="0" y="0"/>
                </a:moveTo>
                <a:cubicBezTo>
                  <a:pt x="133741" y="-13463"/>
                  <a:pt x="399381" y="-31401"/>
                  <a:pt x="654420" y="0"/>
                </a:cubicBezTo>
                <a:cubicBezTo>
                  <a:pt x="909459" y="31401"/>
                  <a:pt x="1168211" y="-17143"/>
                  <a:pt x="1308841" y="0"/>
                </a:cubicBezTo>
                <a:cubicBezTo>
                  <a:pt x="1449471" y="17143"/>
                  <a:pt x="1660728" y="26400"/>
                  <a:pt x="1963261" y="0"/>
                </a:cubicBezTo>
                <a:cubicBezTo>
                  <a:pt x="2265794" y="-26400"/>
                  <a:pt x="2371093" y="-30316"/>
                  <a:pt x="2580639" y="0"/>
                </a:cubicBezTo>
                <a:cubicBezTo>
                  <a:pt x="2790185" y="30316"/>
                  <a:pt x="2911294" y="-22473"/>
                  <a:pt x="3086888" y="0"/>
                </a:cubicBezTo>
                <a:cubicBezTo>
                  <a:pt x="3262482" y="22473"/>
                  <a:pt x="3416078" y="-11388"/>
                  <a:pt x="3704266" y="0"/>
                </a:cubicBezTo>
                <a:cubicBezTo>
                  <a:pt x="3704075" y="195679"/>
                  <a:pt x="3690239" y="262858"/>
                  <a:pt x="3704266" y="461665"/>
                </a:cubicBezTo>
                <a:cubicBezTo>
                  <a:pt x="3475480" y="434954"/>
                  <a:pt x="3366819" y="429072"/>
                  <a:pt x="3049846" y="461665"/>
                </a:cubicBezTo>
                <a:cubicBezTo>
                  <a:pt x="2732873" y="494258"/>
                  <a:pt x="2714637" y="437707"/>
                  <a:pt x="2432468" y="461665"/>
                </a:cubicBezTo>
                <a:cubicBezTo>
                  <a:pt x="2150299" y="485623"/>
                  <a:pt x="1944724" y="472031"/>
                  <a:pt x="1741005" y="461665"/>
                </a:cubicBezTo>
                <a:cubicBezTo>
                  <a:pt x="1537286" y="451299"/>
                  <a:pt x="1435183" y="438264"/>
                  <a:pt x="1234755" y="461665"/>
                </a:cubicBezTo>
                <a:cubicBezTo>
                  <a:pt x="1034327" y="485067"/>
                  <a:pt x="775405" y="493450"/>
                  <a:pt x="580335" y="461665"/>
                </a:cubicBezTo>
                <a:cubicBezTo>
                  <a:pt x="385265" y="429880"/>
                  <a:pt x="137361" y="472801"/>
                  <a:pt x="0" y="461665"/>
                </a:cubicBezTo>
                <a:cubicBezTo>
                  <a:pt x="-15415" y="267474"/>
                  <a:pt x="-5515" y="227307"/>
                  <a:pt x="0" y="0"/>
                </a:cubicBezTo>
                <a:close/>
              </a:path>
              <a:path w="3704266" h="461665" stroke="0" extrusionOk="0">
                <a:moveTo>
                  <a:pt x="0" y="0"/>
                </a:moveTo>
                <a:cubicBezTo>
                  <a:pt x="174610" y="8841"/>
                  <a:pt x="339273" y="2419"/>
                  <a:pt x="543292" y="0"/>
                </a:cubicBezTo>
                <a:cubicBezTo>
                  <a:pt x="747311" y="-2419"/>
                  <a:pt x="848573" y="17098"/>
                  <a:pt x="1086585" y="0"/>
                </a:cubicBezTo>
                <a:cubicBezTo>
                  <a:pt x="1324597" y="-17098"/>
                  <a:pt x="1440631" y="-20489"/>
                  <a:pt x="1666920" y="0"/>
                </a:cubicBezTo>
                <a:cubicBezTo>
                  <a:pt x="1893210" y="20489"/>
                  <a:pt x="2174662" y="23189"/>
                  <a:pt x="2358383" y="0"/>
                </a:cubicBezTo>
                <a:cubicBezTo>
                  <a:pt x="2542104" y="-23189"/>
                  <a:pt x="2808246" y="-32169"/>
                  <a:pt x="3049846" y="0"/>
                </a:cubicBezTo>
                <a:cubicBezTo>
                  <a:pt x="3291446" y="32169"/>
                  <a:pt x="3470045" y="27424"/>
                  <a:pt x="3704266" y="0"/>
                </a:cubicBezTo>
                <a:cubicBezTo>
                  <a:pt x="3727021" y="95025"/>
                  <a:pt x="3718735" y="253295"/>
                  <a:pt x="3704266" y="461665"/>
                </a:cubicBezTo>
                <a:cubicBezTo>
                  <a:pt x="3565602" y="464866"/>
                  <a:pt x="3361361" y="453329"/>
                  <a:pt x="3049846" y="461665"/>
                </a:cubicBezTo>
                <a:cubicBezTo>
                  <a:pt x="2738331" y="470001"/>
                  <a:pt x="2514107" y="480829"/>
                  <a:pt x="2358383" y="461665"/>
                </a:cubicBezTo>
                <a:cubicBezTo>
                  <a:pt x="2202659" y="442501"/>
                  <a:pt x="2000759" y="449468"/>
                  <a:pt x="1815090" y="461665"/>
                </a:cubicBezTo>
                <a:cubicBezTo>
                  <a:pt x="1629421" y="473862"/>
                  <a:pt x="1399690" y="443559"/>
                  <a:pt x="1234755" y="461665"/>
                </a:cubicBezTo>
                <a:cubicBezTo>
                  <a:pt x="1069821" y="479771"/>
                  <a:pt x="902392" y="473843"/>
                  <a:pt x="728506" y="461665"/>
                </a:cubicBezTo>
                <a:cubicBezTo>
                  <a:pt x="554620" y="449487"/>
                  <a:pt x="164470" y="480459"/>
                  <a:pt x="0" y="461665"/>
                </a:cubicBezTo>
                <a:cubicBezTo>
                  <a:pt x="22918" y="353987"/>
                  <a:pt x="-8476" y="20995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00317D"/>
            </a:solidFill>
            <a:extLst>
              <a:ext uri="{C807C97D-BFC1-408E-A445-0C87EB9F89A2}">
                <ask:lineSketchStyleProps xmlns:ask="http://schemas.microsoft.com/office/drawing/2018/sketchyshapes" sd="16900855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spc="-150" dirty="0">
                <a:solidFill>
                  <a:prstClr val="black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데이터의 중요성</a:t>
            </a:r>
            <a:endParaRPr kumimoji="0" lang="en-US" altLang="ko-KR" sz="24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학교안심 몽글몽글 R" panose="02020603020101020101" pitchFamily="18" charset="-127"/>
              <a:ea typeface="학교안심 몽글몽글 R" panose="02020603020101020101" pitchFamily="18" charset="-127"/>
              <a:cs typeface="코트라 고딕체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FB08D5-3A5E-9A85-1C84-3EB634AD4CAA}"/>
              </a:ext>
            </a:extLst>
          </p:cNvPr>
          <p:cNvSpPr txBox="1"/>
          <p:nvPr/>
        </p:nvSpPr>
        <p:spPr>
          <a:xfrm>
            <a:off x="58964" y="468182"/>
            <a:ext cx="1798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학교안심 몽글몽글 R" panose="02020603020101020101" pitchFamily="18" charset="-127"/>
                <a:ea typeface="학교안심 몽글몽글 R" panose="02020603020101020101" pitchFamily="18" charset="-127"/>
                <a:cs typeface="코트라 고딕체" panose="02020603020101020101" pitchFamily="18" charset="-127"/>
              </a:rPr>
              <a:t>소감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학교안심 몽글몽글 R" panose="02020603020101020101" pitchFamily="18" charset="-127"/>
              <a:ea typeface="학교안심 몽글몽글 R" panose="02020603020101020101" pitchFamily="18" charset="-127"/>
              <a:cs typeface="코트라 고딕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274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434</Words>
  <Application>Microsoft Office PowerPoint</Application>
  <PresentationFormat>와이드스크린</PresentationFormat>
  <Paragraphs>94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에스코어 드림 8 Heavy</vt:lpstr>
      <vt:lpstr>학교안심 몽글몽글 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고은솔</dc:creator>
  <cp:lastModifiedBy>주연 김</cp:lastModifiedBy>
  <cp:revision>50</cp:revision>
  <dcterms:created xsi:type="dcterms:W3CDTF">2020-12-04T18:32:48Z</dcterms:created>
  <dcterms:modified xsi:type="dcterms:W3CDTF">2024-05-06T11:44:57Z</dcterms:modified>
</cp:coreProperties>
</file>