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81" r:id="rId2"/>
    <p:sldId id="282" r:id="rId3"/>
    <p:sldId id="304" r:id="rId4"/>
    <p:sldId id="305" r:id="rId5"/>
    <p:sldId id="285" r:id="rId6"/>
    <p:sldId id="283" r:id="rId7"/>
    <p:sldId id="310" r:id="rId8"/>
    <p:sldId id="311" r:id="rId9"/>
    <p:sldId id="284" r:id="rId10"/>
    <p:sldId id="287"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306" r:id="rId36"/>
    <p:sldId id="288" r:id="rId37"/>
    <p:sldId id="289" r:id="rId38"/>
    <p:sldId id="290" r:id="rId39"/>
    <p:sldId id="291" r:id="rId40"/>
    <p:sldId id="292" r:id="rId41"/>
    <p:sldId id="293" r:id="rId42"/>
    <p:sldId id="294" r:id="rId43"/>
    <p:sldId id="309" r:id="rId44"/>
    <p:sldId id="295" r:id="rId45"/>
    <p:sldId id="297" r:id="rId46"/>
    <p:sldId id="298" r:id="rId47"/>
    <p:sldId id="307" r:id="rId48"/>
    <p:sldId id="302" r:id="rId49"/>
    <p:sldId id="300" r:id="rId50"/>
    <p:sldId id="301" r:id="rId51"/>
    <p:sldId id="280" r:id="rId52"/>
  </p:sldIdLst>
  <p:sldSz cx="9144000" cy="6858000" type="screen4x3"/>
  <p:notesSz cx="6934200" cy="91186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72">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9" autoAdjust="0"/>
    <p:restoredTop sz="72348" autoAdjust="0"/>
  </p:normalViewPr>
  <p:slideViewPr>
    <p:cSldViewPr>
      <p:cViewPr varScale="1">
        <p:scale>
          <a:sx n="120" d="100"/>
          <a:sy n="120" d="100"/>
        </p:scale>
        <p:origin x="-264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3544" y="184"/>
      </p:cViewPr>
      <p:guideLst>
        <p:guide orient="horz" pos="2872"/>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8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sz="quarter" idx="3"/>
          </p:nvPr>
        </p:nvSpPr>
        <p:spPr bwMode="auto">
          <a:xfrm>
            <a:off x="923925" y="4330700"/>
            <a:ext cx="5086350" cy="41036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smtClean="0"/>
              <a:t>Click to edit Master notes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52" name="Rectangle 4"/>
          <p:cNvSpPr>
            <a:spLocks noChangeArrowheads="1"/>
          </p:cNvSpPr>
          <p:nvPr/>
        </p:nvSpPr>
        <p:spPr bwMode="auto">
          <a:xfrm>
            <a:off x="6149975" y="223838"/>
            <a:ext cx="558800" cy="452437"/>
          </a:xfrm>
          <a:prstGeom prst="rect">
            <a:avLst/>
          </a:prstGeom>
          <a:noFill/>
          <a:ln w="12700">
            <a:noFill/>
            <a:miter lim="800000"/>
            <a:headEnd/>
            <a:tailEnd/>
          </a:ln>
          <a:effectLst/>
        </p:spPr>
        <p:txBody>
          <a:bodyPr wrap="none" lIns="90488" tIns="44450" rIns="90488" bIns="44450">
            <a:spAutoFit/>
          </a:bodyPr>
          <a:lstStyle/>
          <a:p>
            <a:fld id="{BE62D11A-CBCA-4B16-A056-2E640C8D3AF4}" type="slidenum">
              <a:rPr lang="en-US">
                <a:effectLst>
                  <a:outerShdw blurRad="38100" dist="38100" dir="2700000" algn="tl">
                    <a:srgbClr val="C0C0C0"/>
                  </a:outerShdw>
                </a:effectLst>
              </a:rPr>
              <a:pPr/>
              <a:t>‹#›</a:t>
            </a:fld>
            <a:endParaRPr lang="en-US">
              <a:effectLst>
                <a:outerShdw blurRad="38100" dist="38100" dir="2700000" algn="tl">
                  <a:srgbClr val="C0C0C0"/>
                </a:outerShdw>
              </a:effectLst>
            </a:endParaRPr>
          </a:p>
        </p:txBody>
      </p:sp>
      <p:sp>
        <p:nvSpPr>
          <p:cNvPr id="3" name="Slide Image Placeholder 2"/>
          <p:cNvSpPr>
            <a:spLocks noGrp="1" noRot="1" noChangeAspect="1"/>
          </p:cNvSpPr>
          <p:nvPr>
            <p:ph type="sldImg" idx="2"/>
          </p:nvPr>
        </p:nvSpPr>
        <p:spPr>
          <a:xfrm>
            <a:off x="1414463" y="1139825"/>
            <a:ext cx="4105275" cy="3078163"/>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1988718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www.tour-eiffel.fr/teiffel/tour_uk/histodoc/page/pg_identite.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96975" y="690563"/>
            <a:ext cx="4541838" cy="3406775"/>
          </a:xfrm>
          <a:prstGeom prst="rect">
            <a:avLst/>
          </a:prstGeom>
          <a:ln/>
        </p:spPr>
      </p:sp>
      <p:sp>
        <p:nvSpPr>
          <p:cNvPr id="56323" name="Rectangle 3"/>
          <p:cNvSpPr>
            <a:spLocks noGrp="1" noChangeArrowheads="1"/>
          </p:cNvSpPr>
          <p:nvPr>
            <p:ph type="body" idx="1"/>
          </p:nvPr>
        </p:nvSpPr>
        <p:spPr/>
        <p:txBody>
          <a:bodyPr/>
          <a:lstStyle/>
          <a:p>
            <a:r>
              <a:rPr lang="en-US" dirty="0"/>
              <a:t>First introduce myself</a:t>
            </a:r>
            <a:r>
              <a:rPr lang="en-US" dirty="0" smtClean="0"/>
              <a:t>…</a:t>
            </a:r>
            <a:endParaRPr lang="en-US" dirty="0"/>
          </a:p>
          <a:p>
            <a:r>
              <a:rPr lang="en-US" dirty="0" smtClean="0"/>
              <a:t>Lecturer at CCNY,</a:t>
            </a:r>
            <a:r>
              <a:rPr lang="en-US" baseline="0" dirty="0" smtClean="0"/>
              <a:t> PHD student at CUNY Graduate Center</a:t>
            </a:r>
            <a:endParaRPr lang="en-US" dirty="0"/>
          </a:p>
        </p:txBody>
      </p:sp>
    </p:spTree>
    <p:extLst>
      <p:ext uri="{BB962C8B-B14F-4D97-AF65-F5344CB8AC3E}">
        <p14:creationId xmlns:p14="http://schemas.microsoft.com/office/powerpoint/2010/main" val="1121006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pPr>
              <a:spcAft>
                <a:spcPct val="75000"/>
              </a:spcAft>
            </a:pPr>
            <a:r>
              <a:rPr lang="en-US" dirty="0"/>
              <a:t>This is an example of a small function which simply writes the square root of a number.  The number is given as a parameter to the function, called x.   For example, if we call </a:t>
            </a:r>
            <a:r>
              <a:rPr lang="en-US" dirty="0" err="1"/>
              <a:t>write_sqrt</a:t>
            </a:r>
            <a:r>
              <a:rPr lang="en-US" dirty="0"/>
              <a:t>(9), then we would expect the function to print 3 (which is the square root of 9).</a:t>
            </a:r>
          </a:p>
          <a:p>
            <a:pPr>
              <a:spcAft>
                <a:spcPct val="75000"/>
              </a:spcAft>
            </a:pPr>
            <a:r>
              <a:rPr lang="en-US" dirty="0"/>
              <a:t>What needs to be true in order for this function to successfully carry out its work?  Since negative numbers don't have a square root, we need to ensure that the argument, x, is not negative.  This requirement is expressed in the precondition:</a:t>
            </a:r>
          </a:p>
          <a:p>
            <a:pPr>
              <a:spcAft>
                <a:spcPct val="75000"/>
              </a:spcAft>
            </a:pPr>
            <a:r>
              <a:rPr lang="en-US" dirty="0"/>
              <a:t>        Precondition: x  &gt;=  0.</a:t>
            </a:r>
          </a:p>
          <a:p>
            <a:pPr>
              <a:spcAft>
                <a:spcPct val="75000"/>
              </a:spcAft>
            </a:pPr>
            <a:r>
              <a:rPr lang="en-US" dirty="0"/>
              <a:t>The </a:t>
            </a:r>
            <a:r>
              <a:rPr lang="en-US" dirty="0" err="1"/>
              <a:t>postcondition</a:t>
            </a:r>
            <a:r>
              <a:rPr lang="en-US" dirty="0"/>
              <a:t> is simply a statement expressing what work has been accomplished by the function.  This work might involve reading or writing data, changing the values of variable parameters, or other actions.</a:t>
            </a:r>
          </a:p>
          <a:p>
            <a:pPr>
              <a:spcAft>
                <a:spcPct val="75000"/>
              </a:spcAft>
            </a:pPr>
            <a:r>
              <a:rPr lang="en-US" dirty="0"/>
              <a:t>Notice that the information shown on this slide is enough for you to </a:t>
            </a:r>
            <a:r>
              <a:rPr lang="en-US" u="sng" dirty="0"/>
              <a:t>use</a:t>
            </a:r>
            <a:r>
              <a:rPr lang="en-US" dirty="0"/>
              <a:t> the function.  You don't need to know what occurs in the function body.</a:t>
            </a:r>
          </a:p>
        </p:txBody>
      </p:sp>
      <p:sp>
        <p:nvSpPr>
          <p:cNvPr id="13315"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87153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dirty="0"/>
              <a:t>The precondition and </a:t>
            </a:r>
            <a:r>
              <a:rPr lang="en-US" dirty="0" err="1"/>
              <a:t>postcondition</a:t>
            </a:r>
            <a:r>
              <a:rPr lang="en-US" dirty="0"/>
              <a:t> are not actually part of the program. It is common to place the precondition/</a:t>
            </a:r>
            <a:r>
              <a:rPr lang="en-US" dirty="0" err="1"/>
              <a:t>postcondition</a:t>
            </a:r>
            <a:r>
              <a:rPr lang="en-US" dirty="0"/>
              <a:t> pair in a comment immediately after the function's parameter list</a:t>
            </a:r>
            <a:r>
              <a:rPr lang="en-US" dirty="0" smtClean="0"/>
              <a:t>.</a:t>
            </a:r>
          </a:p>
          <a:p>
            <a:r>
              <a:rPr lang="en-US" dirty="0" smtClean="0"/>
              <a:t>Sometimes software developer use the assert statement in debugging the software to make sure some conditions are</a:t>
            </a:r>
            <a:r>
              <a:rPr lang="en-US" baseline="0" dirty="0" smtClean="0"/>
              <a:t> true during the run time, assert will not be included in the production code and it is only for testing purposes, using assert to check preconditions might be useful during software development.</a:t>
            </a:r>
            <a:endParaRPr lang="en-US" dirty="0"/>
          </a:p>
        </p:txBody>
      </p:sp>
      <p:sp>
        <p:nvSpPr>
          <p:cNvPr id="15363"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69368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Here again you see the precondition of the example.  The right way to read this is as a warning that says: "Watch Out!  This function requires that x is greater than or equal to zero.  If you violate this condition, then the results are totally unpredictable."</a:t>
            </a:r>
          </a:p>
        </p:txBody>
      </p:sp>
      <p:sp>
        <p:nvSpPr>
          <p:cNvPr id="17411"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4689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 here are three possible function calls.  Two of the calls meet the precondition and have predictable results.  In one of the calls, the precondition fails, and the result of the function call is unpredictable. </a:t>
            </a:r>
          </a:p>
          <a:p>
            <a:endParaRPr lang="en-US"/>
          </a:p>
          <a:p>
            <a:r>
              <a:rPr lang="en-US"/>
              <a:t>Which function call is the trouble maker?</a:t>
            </a:r>
          </a:p>
        </p:txBody>
      </p:sp>
      <p:sp>
        <p:nvSpPr>
          <p:cNvPr id="19459"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210286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second and third function calls are fine.  The second call has an argument of zero, but that's acceptable since the precondition only requires that x is greater than </a:t>
            </a:r>
            <a:r>
              <a:rPr lang="en-US" u="sng"/>
              <a:t>or equal to</a:t>
            </a:r>
            <a:r>
              <a:rPr lang="en-US"/>
              <a:t> zero.</a:t>
            </a:r>
          </a:p>
        </p:txBody>
      </p:sp>
      <p:sp>
        <p:nvSpPr>
          <p:cNvPr id="21507"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668028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But the first function call causes trouble.  This function call, which violates the precondition, must never be made by a program.  In a few minutes you'll see exactly how much trouble can arise from such a violation.  For now, just take my word, </a:t>
            </a:r>
            <a:r>
              <a:rPr lang="en-US" u="sng"/>
              <a:t>do not violate preconditions</a:t>
            </a:r>
            <a:r>
              <a:rPr lang="en-US"/>
              <a:t>.</a:t>
            </a:r>
          </a:p>
        </p:txBody>
      </p:sp>
      <p:sp>
        <p:nvSpPr>
          <p:cNvPr id="23555"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30362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Before we continue, take one more quick look at the postcondition: As you know, it states what the function will accomplish between the time the function starts executing and the time the function finishes executing.  </a:t>
            </a:r>
          </a:p>
          <a:p>
            <a:endParaRPr lang="en-US"/>
          </a:p>
          <a:p>
            <a:r>
              <a:rPr lang="en-US"/>
              <a:t>One more important point which isn't written on the slide:  Provided that the precondition is valid, then the function is also required to finish executing.  Infinite loops are not permitted, and neither is crashing the computer.</a:t>
            </a:r>
          </a:p>
        </p:txBody>
      </p:sp>
      <p:sp>
        <p:nvSpPr>
          <p:cNvPr id="25603"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36065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Here's one more example, which demonstrates how you can use ordinary English to express the precondition and postcondition.</a:t>
            </a:r>
          </a:p>
          <a:p>
            <a:endParaRPr lang="en-US"/>
          </a:p>
          <a:p>
            <a:r>
              <a:rPr lang="en-US"/>
              <a:t>The writing of these expressions should be clear and concise.  The goal is to communicate to another programmer two things:</a:t>
            </a:r>
          </a:p>
          <a:p>
            <a:r>
              <a:rPr lang="en-US"/>
              <a:t>1. What must be true in order for that programmer to use the function; and</a:t>
            </a:r>
          </a:p>
          <a:p>
            <a:r>
              <a:rPr lang="en-US"/>
              <a:t>2. What work the function will accomplish.</a:t>
            </a:r>
          </a:p>
          <a:p>
            <a:endParaRPr lang="en-US"/>
          </a:p>
          <a:p>
            <a:r>
              <a:rPr lang="en-US"/>
              <a:t>In this example, the "work accomplished" is nothing more than computing a value which the function returns.  Again, notice that there is enough information for you to use the function without knowing a thing about the implementation details.</a:t>
            </a:r>
          </a:p>
        </p:txBody>
      </p:sp>
      <p:sp>
        <p:nvSpPr>
          <p:cNvPr id="27651"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209045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Another quick quiz: What values will these function calls return? If you think this is a "trick question" you are right. . .</a:t>
            </a:r>
          </a:p>
        </p:txBody>
      </p:sp>
      <p:sp>
        <p:nvSpPr>
          <p:cNvPr id="29699"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51381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The first two function calls are fine, returning </a:t>
            </a:r>
            <a:r>
              <a:rPr lang="en-US" u="sng"/>
              <a:t>true</a:t>
            </a:r>
            <a:r>
              <a:rPr lang="en-US"/>
              <a:t> (since 'A' is a vowel) and </a:t>
            </a:r>
            <a:r>
              <a:rPr lang="en-US" u="sng"/>
              <a:t>false</a:t>
            </a:r>
            <a:r>
              <a:rPr lang="en-US"/>
              <a:t> since 'Z' is not a vowel.</a:t>
            </a:r>
          </a:p>
          <a:p>
            <a:endParaRPr lang="en-US"/>
          </a:p>
          <a:p>
            <a:r>
              <a:rPr lang="en-US"/>
              <a:t>But the third function call might return true, or it might return false, nobody really knows since the precondition has been violated.</a:t>
            </a:r>
          </a:p>
          <a:p>
            <a:endParaRPr lang="en-US"/>
          </a:p>
          <a:p>
            <a:r>
              <a:rPr lang="en-US"/>
              <a:t>In fact, the situation is worse than that.  Recall that I said to </a:t>
            </a:r>
            <a:r>
              <a:rPr lang="en-US" u="sng"/>
              <a:t>never violate a precondition</a:t>
            </a:r>
            <a:r>
              <a:rPr lang="en-US"/>
              <a:t>. The reason is that the result of violating a precondition is </a:t>
            </a:r>
            <a:r>
              <a:rPr lang="en-US" u="sng"/>
              <a:t>totally unpredictable</a:t>
            </a:r>
            <a:r>
              <a:rPr lang="en-US"/>
              <a:t>, including the possibility of . . .</a:t>
            </a:r>
          </a:p>
        </p:txBody>
      </p:sp>
      <p:sp>
        <p:nvSpPr>
          <p:cNvPr id="31747"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42736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96975" y="690563"/>
            <a:ext cx="4541838" cy="3406775"/>
          </a:xfrm>
          <a:prstGeom prst="rect">
            <a:avLst/>
          </a:prstGeom>
          <a:ln/>
        </p:spPr>
      </p:sp>
      <p:sp>
        <p:nvSpPr>
          <p:cNvPr id="92163" name="Rectangle 3"/>
          <p:cNvSpPr>
            <a:spLocks noGrp="1" noChangeArrowheads="1"/>
          </p:cNvSpPr>
          <p:nvPr>
            <p:ph type="body" idx="1"/>
          </p:nvPr>
        </p:nvSpPr>
        <p:spPr/>
        <p:txBody>
          <a:bodyPr/>
          <a:lstStyle/>
          <a:p>
            <a:r>
              <a:rPr lang="en-US"/>
              <a:t>First of all, the information about this course: </a:t>
            </a:r>
          </a:p>
          <a:p>
            <a:r>
              <a:rPr lang="en-US"/>
              <a:t>WHAT is it about  </a:t>
            </a:r>
          </a:p>
          <a:p>
            <a:r>
              <a:rPr lang="en-US"/>
              <a:t>WHY do we learn it</a:t>
            </a:r>
          </a:p>
          <a:p>
            <a:r>
              <a:rPr lang="en-US"/>
              <a:t>HOW we learn this course and </a:t>
            </a:r>
          </a:p>
          <a:p>
            <a:r>
              <a:rPr lang="en-US"/>
              <a:t>WHERE will you be at the end of this course? </a:t>
            </a:r>
          </a:p>
        </p:txBody>
      </p:sp>
    </p:spTree>
    <p:extLst>
      <p:ext uri="{BB962C8B-B14F-4D97-AF65-F5344CB8AC3E}">
        <p14:creationId xmlns:p14="http://schemas.microsoft.com/office/powerpoint/2010/main" val="87977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dirty="0"/>
              <a:t>. . . crashing the computer.</a:t>
            </a:r>
          </a:p>
          <a:p>
            <a:endParaRPr lang="en-US" dirty="0"/>
          </a:p>
          <a:p>
            <a:r>
              <a:rPr lang="en-US" dirty="0"/>
              <a:t>Now, if I had written the </a:t>
            </a:r>
            <a:r>
              <a:rPr lang="en-US" dirty="0" err="1"/>
              <a:t>is_vowel</a:t>
            </a:r>
            <a:r>
              <a:rPr lang="en-US" dirty="0"/>
              <a:t> function, and the argument was a question mark,  I would try to not crash the machine, I would try to not destroy files on the hard drive, I would try my best to not cause power </a:t>
            </a:r>
            <a:r>
              <a:rPr lang="en-US" dirty="0" smtClean="0"/>
              <a:t>outages </a:t>
            </a:r>
            <a:r>
              <a:rPr lang="en-US" dirty="0"/>
              <a:t>across New York.  But you never know for sure.</a:t>
            </a:r>
          </a:p>
        </p:txBody>
      </p:sp>
      <p:sp>
        <p:nvSpPr>
          <p:cNvPr id="33795"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220541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So, let's look at the use of preconditions and postconditions in a typical situation.  The programmer who calls the function is responsible for </a:t>
            </a:r>
            <a:r>
              <a:rPr lang="en-US" u="sng"/>
              <a:t>ensuring that the precondition is valid when the function is called</a:t>
            </a:r>
            <a:r>
              <a:rPr lang="en-US"/>
              <a:t>.  </a:t>
            </a:r>
          </a:p>
          <a:p>
            <a:endParaRPr lang="en-US"/>
          </a:p>
          <a:p>
            <a:r>
              <a:rPr lang="en-US"/>
              <a:t>If she fails in this responsibility, then all bets are off.  There is no telling what might occur.</a:t>
            </a:r>
          </a:p>
        </p:txBody>
      </p:sp>
      <p:sp>
        <p:nvSpPr>
          <p:cNvPr id="35843"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589527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dirty="0"/>
              <a:t>On the other hand, if she keeps her end of the bargain, and calls the function with a valid </a:t>
            </a:r>
            <a:r>
              <a:rPr lang="en-US" dirty="0" err="1"/>
              <a:t>postcondition</a:t>
            </a:r>
            <a:r>
              <a:rPr lang="en-US" dirty="0"/>
              <a:t>, then the function has a responsibility of its own.</a:t>
            </a:r>
          </a:p>
          <a:p>
            <a:endParaRPr lang="en-US" dirty="0"/>
          </a:p>
          <a:p>
            <a:r>
              <a:rPr lang="en-US" dirty="0"/>
              <a:t>The function must complete its execution (no infinite loops), and when the function finishes, the </a:t>
            </a:r>
            <a:r>
              <a:rPr lang="en-US" dirty="0" err="1"/>
              <a:t>postcondition</a:t>
            </a:r>
            <a:r>
              <a:rPr lang="en-US" dirty="0"/>
              <a:t> will be true.</a:t>
            </a:r>
          </a:p>
          <a:p>
            <a:endParaRPr lang="en-US" dirty="0"/>
          </a:p>
          <a:p>
            <a:r>
              <a:rPr lang="en-US" dirty="0"/>
              <a:t>In some ways, you can think of the precondition/</a:t>
            </a:r>
            <a:r>
              <a:rPr lang="en-US" dirty="0" err="1"/>
              <a:t>postcondition</a:t>
            </a:r>
            <a:r>
              <a:rPr lang="en-US" dirty="0"/>
              <a:t> statements as a contract between two programmers: One programmer (who uses the function) is guaranteeing that she will make sure that the precondition is valid before the function is called.  The other programmer (who writes the function) is going to bank on the precondition being true.  This other programmer is responsible for making sure that the </a:t>
            </a:r>
            <a:r>
              <a:rPr lang="en-US" dirty="0" err="1"/>
              <a:t>postcondition</a:t>
            </a:r>
            <a:r>
              <a:rPr lang="en-US" dirty="0"/>
              <a:t> becomes true when the function finishes execution.</a:t>
            </a:r>
          </a:p>
        </p:txBody>
      </p:sp>
      <p:sp>
        <p:nvSpPr>
          <p:cNvPr id="37891"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485871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dirty="0"/>
              <a:t>Time for another quiz . . .</a:t>
            </a:r>
          </a:p>
        </p:txBody>
      </p:sp>
      <p:sp>
        <p:nvSpPr>
          <p:cNvPr id="39939"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31142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Somehow I think this quiz was too easy.</a:t>
            </a:r>
          </a:p>
        </p:txBody>
      </p:sp>
      <p:sp>
        <p:nvSpPr>
          <p:cNvPr id="41987"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48216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dirty="0"/>
              <a:t>Well, there's no way of getting around it: The programmer who calls a function is responsible for making sure the precondition is valid. However, when you are writing a function with a precondition, you should make every attempt to try to detect when a precondition is violated.  Such detections </a:t>
            </a:r>
            <a:r>
              <a:rPr lang="en-US" dirty="0" smtClean="0"/>
              <a:t>make</a:t>
            </a:r>
            <a:r>
              <a:rPr lang="en-US" baseline="0" dirty="0" smtClean="0"/>
              <a:t> </a:t>
            </a:r>
            <a:r>
              <a:rPr lang="en-US" dirty="0" smtClean="0"/>
              <a:t>things </a:t>
            </a:r>
            <a:r>
              <a:rPr lang="en-US" dirty="0"/>
              <a:t>easier on other programmers - easier for them to debug, for example.</a:t>
            </a:r>
          </a:p>
        </p:txBody>
      </p:sp>
      <p:sp>
        <p:nvSpPr>
          <p:cNvPr id="44035"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2046769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And such detections can also avoid disasters.</a:t>
            </a:r>
          </a:p>
        </p:txBody>
      </p:sp>
      <p:sp>
        <p:nvSpPr>
          <p:cNvPr id="46083"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667004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Here's an example of how you would write a friendly function which detects when its precondition is violated.  There is no need for anything fancy when the precondition fails: just print an informative error message and halt the program.  In this example, I have used the C++ assert function, which has a logical expression as its argument. If the expression is true, then the assert function does nothing. But if the expression is false, the assert function prints a useful message and halts the program. You can read about the full details of the assert function in Section 1.1 of the text.</a:t>
            </a:r>
          </a:p>
        </p:txBody>
      </p:sp>
      <p:sp>
        <p:nvSpPr>
          <p:cNvPr id="48131"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274115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Succinctly describes the behavior of a function...</a:t>
            </a:r>
          </a:p>
          <a:p>
            <a:endParaRPr lang="en-US"/>
          </a:p>
          <a:p>
            <a:r>
              <a:rPr lang="en-US"/>
              <a:t>Here are the primary advantages to using a method such as preconditions/postconditions to specify </a:t>
            </a:r>
            <a:r>
              <a:rPr lang="en-US" u="sng"/>
              <a:t>what</a:t>
            </a:r>
            <a:r>
              <a:rPr lang="en-US"/>
              <a:t> a function accomplishes without giving details of </a:t>
            </a:r>
            <a:r>
              <a:rPr lang="en-US" u="sng"/>
              <a:t>how</a:t>
            </a:r>
            <a:r>
              <a:rPr lang="en-US"/>
              <a:t> the function works.</a:t>
            </a:r>
          </a:p>
          <a:p>
            <a:endParaRPr lang="en-US"/>
          </a:p>
          <a:p>
            <a:r>
              <a:rPr lang="en-US"/>
              <a:t>One of the important advantages has to do with </a:t>
            </a:r>
            <a:r>
              <a:rPr lang="en-US" u="sng"/>
              <a:t>reimplementations</a:t>
            </a:r>
            <a:r>
              <a:rPr lang="en-US"/>
              <a:t>.  Often a programmer will think of a better method to accomplish some computation.  If the computation is part of a function that includes a precondition/postcondition pair, then the function can be rewritten and the new, better function used instead.  Any program which uses the function (and which only depends on the precondition/postcondition contract) can use the new improved function with no other changes.</a:t>
            </a:r>
          </a:p>
        </p:txBody>
      </p:sp>
      <p:sp>
        <p:nvSpPr>
          <p:cNvPr id="50179"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50168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 </a:t>
            </a:r>
          </a:p>
        </p:txBody>
      </p:sp>
      <p:sp>
        <p:nvSpPr>
          <p:cNvPr id="52227"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51232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96975" y="690563"/>
            <a:ext cx="4541838" cy="3406775"/>
          </a:xfrm>
          <a:prstGeom prst="rect">
            <a:avLst/>
          </a:prstGeom>
          <a:ln/>
        </p:spPr>
      </p:sp>
      <p:sp>
        <p:nvSpPr>
          <p:cNvPr id="105475" name="Rectangle 3"/>
          <p:cNvSpPr>
            <a:spLocks noGrp="1" noChangeArrowheads="1"/>
          </p:cNvSpPr>
          <p:nvPr>
            <p:ph type="body" idx="1"/>
          </p:nvPr>
        </p:nvSpPr>
        <p:spPr/>
        <p:txBody>
          <a:bodyPr/>
          <a:lstStyle/>
          <a:p>
            <a:r>
              <a:rPr lang="en-US"/>
              <a:t>ADTs: abstract data types</a:t>
            </a:r>
          </a:p>
        </p:txBody>
      </p:sp>
    </p:spTree>
    <p:extLst>
      <p:ext uri="{BB962C8B-B14F-4D97-AF65-F5344CB8AC3E}">
        <p14:creationId xmlns:p14="http://schemas.microsoft.com/office/powerpoint/2010/main" val="925851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r>
              <a:rPr lang="en-US" dirty="0"/>
              <a:t>Specification: </a:t>
            </a:r>
          </a:p>
          <a:p>
            <a:r>
              <a:rPr lang="en-US" dirty="0"/>
              <a:t>Y</a:t>
            </a:r>
            <a:r>
              <a:rPr lang="en-US" dirty="0" smtClean="0"/>
              <a:t>ou </a:t>
            </a:r>
            <a:r>
              <a:rPr lang="en-US" dirty="0"/>
              <a:t>need to be very clear on what are the </a:t>
            </a:r>
            <a:r>
              <a:rPr lang="en-US" dirty="0" smtClean="0"/>
              <a:t>inputs </a:t>
            </a:r>
            <a:r>
              <a:rPr lang="en-US" dirty="0"/>
              <a:t>and </a:t>
            </a:r>
            <a:r>
              <a:rPr lang="en-US" dirty="0" smtClean="0"/>
              <a:t>outputs </a:t>
            </a:r>
            <a:r>
              <a:rPr lang="en-US" dirty="0"/>
              <a:t>of your program.</a:t>
            </a:r>
          </a:p>
          <a:p>
            <a:endParaRPr lang="en-US" dirty="0"/>
          </a:p>
          <a:p>
            <a:r>
              <a:rPr lang="en-US" dirty="0"/>
              <a:t>Design: </a:t>
            </a:r>
          </a:p>
          <a:p>
            <a:r>
              <a:rPr lang="en-US" dirty="0"/>
              <a:t> 	DS and algorithm – which comes first?  -&gt; wrapped in objects</a:t>
            </a:r>
          </a:p>
          <a:p>
            <a:r>
              <a:rPr lang="en-US" dirty="0"/>
              <a:t>	pseudo-code (English_+ C) , don’t care the implementation details</a:t>
            </a:r>
          </a:p>
          <a:p>
            <a:endParaRPr lang="en-US" dirty="0"/>
          </a:p>
          <a:p>
            <a:r>
              <a:rPr lang="en-US" dirty="0"/>
              <a:t>Test and Debug</a:t>
            </a:r>
          </a:p>
          <a:p>
            <a:r>
              <a:rPr lang="en-US" dirty="0"/>
              <a:t>T</a:t>
            </a:r>
            <a:r>
              <a:rPr lang="en-US" dirty="0" smtClean="0"/>
              <a:t>ime analysis: </a:t>
            </a:r>
            <a:r>
              <a:rPr lang="en-US" dirty="0"/>
              <a:t>Big O and improving </a:t>
            </a:r>
            <a:r>
              <a:rPr lang="en-US" dirty="0" smtClean="0"/>
              <a:t>your </a:t>
            </a:r>
            <a:r>
              <a:rPr lang="en-US" dirty="0"/>
              <a:t>algorithms</a:t>
            </a:r>
          </a:p>
          <a:p>
            <a:endParaRPr lang="en-US" dirty="0"/>
          </a:p>
          <a:p>
            <a:r>
              <a:rPr lang="en-US" dirty="0"/>
              <a:t>Which steps are the most important?</a:t>
            </a:r>
          </a:p>
          <a:p>
            <a:r>
              <a:rPr lang="en-US" dirty="0" smtClean="0"/>
              <a:t>Two </a:t>
            </a:r>
            <a:r>
              <a:rPr lang="en-US" dirty="0"/>
              <a:t>important issues in addition to the "</a:t>
            </a:r>
            <a:r>
              <a:rPr lang="en-US" dirty="0" err="1"/>
              <a:t>actuall</a:t>
            </a:r>
            <a:r>
              <a:rPr lang="en-US" dirty="0"/>
              <a:t> work" in steps 2-3 are </a:t>
            </a:r>
            <a:r>
              <a:rPr lang="en-US" dirty="0" smtClean="0"/>
              <a:t>steps</a:t>
            </a:r>
            <a:r>
              <a:rPr lang="en-US" baseline="0" dirty="0" smtClean="0"/>
              <a:t> 1 and 4.</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6483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96975" y="690563"/>
            <a:ext cx="4541838" cy="3406775"/>
          </a:xfrm>
          <a:prstGeom prst="rect">
            <a:avLst/>
          </a:prstGeom>
          <a:ln/>
        </p:spPr>
      </p:sp>
      <p:sp>
        <p:nvSpPr>
          <p:cNvPr id="6861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Steps to Top: </a:t>
            </a:r>
          </a:p>
          <a:p>
            <a:r>
              <a:rPr lang="en-US">
                <a:solidFill>
                  <a:srgbClr val="000000"/>
                </a:solidFill>
                <a:latin typeface="Times New Roman" pitchFamily="18" charset="0"/>
                <a:cs typeface="Times New Roman" pitchFamily="18" charset="0"/>
              </a:rPr>
              <a:t> 1789 (Birnbaum), </a:t>
            </a:r>
          </a:p>
          <a:p>
            <a:r>
              <a:rPr lang="en-US">
                <a:solidFill>
                  <a:srgbClr val="000000"/>
                </a:solidFill>
                <a:latin typeface="Times New Roman" pitchFamily="18" charset="0"/>
                <a:cs typeface="Times New Roman" pitchFamily="18" charset="0"/>
              </a:rPr>
              <a:t> 1671 (Joseph Harriss) </a:t>
            </a:r>
          </a:p>
          <a:p>
            <a:r>
              <a:rPr lang="en-US">
                <a:solidFill>
                  <a:srgbClr val="000000"/>
                </a:solidFill>
                <a:latin typeface="Times New Roman" pitchFamily="18" charset="0"/>
                <a:cs typeface="Times New Roman" pitchFamily="18" charset="0"/>
              </a:rPr>
              <a:t> 1652 (others)</a:t>
            </a:r>
          </a:p>
          <a:p>
            <a:r>
              <a:rPr lang="en-US">
                <a:solidFill>
                  <a:srgbClr val="000000"/>
                </a:solidFill>
                <a:latin typeface="Times New Roman" pitchFamily="18" charset="0"/>
                <a:cs typeface="Times New Roman" pitchFamily="18" charset="0"/>
              </a:rPr>
              <a:t> </a:t>
            </a:r>
            <a:r>
              <a:rPr lang="en-US">
                <a:solidFill>
                  <a:srgbClr val="000000"/>
                </a:solidFill>
                <a:latin typeface="Times New Roman" pitchFamily="18" charset="0"/>
                <a:cs typeface="Times New Roman" pitchFamily="18" charset="0"/>
                <a:hlinkClick r:id="rId3"/>
              </a:rPr>
              <a:t>1665 (Official Eiffel Tower Website)</a:t>
            </a:r>
            <a:r>
              <a:rPr lang="en-US">
                <a:solidFill>
                  <a:srgbClr val="000000"/>
                </a:solidFill>
                <a:latin typeface="Times New Roman" pitchFamily="18" charset="0"/>
                <a:cs typeface="Times New Roman" pitchFamily="18" charset="0"/>
              </a:rPr>
              <a:t> </a:t>
            </a:r>
          </a:p>
          <a:p>
            <a:endParaRPr lang="en-US">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Steps walkable by visitors (Ground to 2nd floor): 704</a:t>
            </a:r>
            <a:r>
              <a:rPr lang="en-US"/>
              <a:t> </a:t>
            </a:r>
          </a:p>
        </p:txBody>
      </p:sp>
    </p:spTree>
    <p:extLst>
      <p:ext uri="{BB962C8B-B14F-4D97-AF65-F5344CB8AC3E}">
        <p14:creationId xmlns:p14="http://schemas.microsoft.com/office/powerpoint/2010/main" val="959552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96975" y="690563"/>
            <a:ext cx="4541838" cy="3406775"/>
          </a:xfrm>
          <a:prstGeom prst="rect">
            <a:avLst/>
          </a:prstGeom>
          <a:ln/>
        </p:spPr>
      </p:sp>
      <p:sp>
        <p:nvSpPr>
          <p:cNvPr id="70659" name="Rectangle 3"/>
          <p:cNvSpPr>
            <a:spLocks noGrp="1" noChangeArrowheads="1"/>
          </p:cNvSpPr>
          <p:nvPr>
            <p:ph type="body" idx="1"/>
          </p:nvPr>
        </p:nvSpPr>
        <p:spPr/>
        <p:txBody>
          <a:bodyPr/>
          <a:lstStyle/>
          <a:p>
            <a:pPr marL="228600" indent="-228600"/>
            <a:r>
              <a:rPr lang="en-US">
                <a:solidFill>
                  <a:srgbClr val="000000"/>
                </a:solidFill>
                <a:latin typeface="Times New Roman" pitchFamily="18" charset="0"/>
                <a:cs typeface="Times New Roman" pitchFamily="18" charset="0"/>
              </a:rPr>
              <a:t>Suppose you and your friend Judy are standing at the top of the Eiffel Tower. As you enjoy the beautiful landscape of France, Judy turns to you and asks</a:t>
            </a:r>
          </a:p>
          <a:p>
            <a:pPr marL="228600" indent="-228600"/>
            <a:endParaRPr lang="en-US">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 I wonder how many step there are to the bottom of the tower”</a:t>
            </a:r>
          </a:p>
          <a:p>
            <a:pPr marL="228600" indent="-228600"/>
            <a:endParaRPr lang="en-US">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You, as the host, would say” I am not sure, but I will find it out”</a:t>
            </a:r>
          </a:p>
          <a:p>
            <a:pPr marL="228600" indent="-228600"/>
            <a:endParaRPr lang="en-US">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You may use one of the three methods.  Use backboard…</a:t>
            </a:r>
          </a:p>
          <a:p>
            <a:pPr marL="228600" indent="-228600"/>
            <a:endParaRPr lang="en-US">
              <a:solidFill>
                <a:srgbClr val="000000"/>
              </a:solidFill>
              <a:latin typeface="Times New Roman" pitchFamily="18" charset="0"/>
              <a:cs typeface="Times New Roman" pitchFamily="18" charset="0"/>
            </a:endParaRPr>
          </a:p>
          <a:p>
            <a:pPr marL="228600" indent="-228600">
              <a:buFontTx/>
              <a:buAutoNum type="arabicParenBoth"/>
            </a:pPr>
            <a:r>
              <a:rPr lang="en-US">
                <a:solidFill>
                  <a:srgbClr val="000000"/>
                </a:solidFill>
                <a:latin typeface="Times New Roman" pitchFamily="18" charset="0"/>
                <a:cs typeface="Times New Roman" pitchFamily="18" charset="0"/>
              </a:rPr>
              <a:t> You borrow a pen and a piece of paper from Judy and dash down the stairs</a:t>
            </a:r>
          </a:p>
          <a:p>
            <a:pPr marL="228600" indent="-228600">
              <a:buFontTx/>
              <a:buAutoNum type="arabicParenBoth"/>
            </a:pPr>
            <a:r>
              <a:rPr lang="en-US">
                <a:solidFill>
                  <a:srgbClr val="000000"/>
                </a:solidFill>
                <a:latin typeface="Times New Roman" pitchFamily="18" charset="0"/>
                <a:cs typeface="Times New Roman" pitchFamily="18" charset="0"/>
              </a:rPr>
              <a:t> Judy is unwilling to let her pen and paper out of her sight – she might be afraid you make a mistake in putting the marks. </a:t>
            </a:r>
          </a:p>
          <a:p>
            <a:pPr marL="228600" indent="-228600">
              <a:buFontTx/>
              <a:buAutoNum type="arabicParenBoth"/>
            </a:pPr>
            <a:r>
              <a:rPr lang="en-US">
                <a:solidFill>
                  <a:srgbClr val="000000"/>
                </a:solidFill>
                <a:latin typeface="Times New Roman" pitchFamily="18" charset="0"/>
                <a:cs typeface="Times New Roman" pitchFamily="18" charset="0"/>
              </a:rPr>
              <a:t> You don’t walk down the stairs at all. Instead you spot your friend Jervis who is leading a group of tourists, holding a sign like this:</a:t>
            </a:r>
          </a:p>
          <a:p>
            <a:pPr marL="228600" indent="-228600"/>
            <a:endParaRPr lang="en-US">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In French</a:t>
            </a:r>
          </a:p>
          <a:p>
            <a:pPr marL="228600" indent="-228600"/>
            <a:r>
              <a:rPr lang="en-US">
                <a:solidFill>
                  <a:srgbClr val="000000"/>
                </a:solidFill>
                <a:latin typeface="Times New Roman" pitchFamily="18" charset="0"/>
                <a:cs typeface="Times New Roman" pitchFamily="18" charset="0"/>
              </a:rPr>
              <a:t>In Chinese</a:t>
            </a:r>
          </a:p>
        </p:txBody>
      </p:sp>
    </p:spTree>
    <p:extLst>
      <p:ext uri="{BB962C8B-B14F-4D97-AF65-F5344CB8AC3E}">
        <p14:creationId xmlns:p14="http://schemas.microsoft.com/office/powerpoint/2010/main" val="174910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96975" y="690563"/>
            <a:ext cx="4541838" cy="3406775"/>
          </a:xfrm>
          <a:prstGeom prst="rect">
            <a:avLst/>
          </a:prstGeom>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788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57870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dirty="0"/>
              <a:t>Compute twice the amount and then divided by two</a:t>
            </a:r>
          </a:p>
          <a:p>
            <a:pPr lvl="2"/>
            <a:r>
              <a:rPr lang="en-US" dirty="0"/>
              <a:t>2 (1+2+…+n) =</a:t>
            </a:r>
          </a:p>
          <a:p>
            <a:pPr lvl="2"/>
            <a:r>
              <a:rPr lang="en-US" dirty="0"/>
              <a:t>   (1+  2  +…+ n) </a:t>
            </a:r>
          </a:p>
          <a:p>
            <a:pPr lvl="2"/>
            <a:r>
              <a:rPr lang="en-US" dirty="0"/>
              <a:t>+ (n+(n-1)+…+ 1)</a:t>
            </a:r>
          </a:p>
          <a:p>
            <a:pPr lvl="2"/>
            <a:r>
              <a:rPr lang="en-US" dirty="0"/>
              <a:t>= (n+1)n</a:t>
            </a:r>
          </a:p>
          <a:p>
            <a:pPr lvl="2"/>
            <a:endParaRPr lang="en-US" dirty="0"/>
          </a:p>
          <a:p>
            <a:pPr lvl="2"/>
            <a:r>
              <a:rPr lang="en-US" dirty="0"/>
              <a:t>Base 10 logarithm of n </a:t>
            </a:r>
          </a:p>
          <a:p>
            <a:pPr lvl="2"/>
            <a:endParaRPr lang="en-US" dirty="0"/>
          </a:p>
          <a:p>
            <a:pPr lvl="2"/>
            <a:r>
              <a:rPr lang="en-US" dirty="0"/>
              <a:t>n = 1, 10, 100 …= 10</a:t>
            </a:r>
            <a:r>
              <a:rPr lang="en-US" baseline="30000" dirty="0"/>
              <a:t>0</a:t>
            </a:r>
            <a:r>
              <a:rPr lang="en-US" dirty="0"/>
              <a:t>, 10</a:t>
            </a:r>
            <a:r>
              <a:rPr lang="en-US" baseline="30000" dirty="0"/>
              <a:t>1</a:t>
            </a:r>
            <a:r>
              <a:rPr lang="en-US" dirty="0"/>
              <a:t>, 10</a:t>
            </a:r>
            <a:r>
              <a:rPr lang="en-US" baseline="30000" dirty="0"/>
              <a:t>2</a:t>
            </a:r>
            <a:r>
              <a:rPr lang="en-US" dirty="0"/>
              <a:t> …</a:t>
            </a:r>
          </a:p>
          <a:p>
            <a:pPr lvl="2"/>
            <a:r>
              <a:rPr lang="en-US" dirty="0"/>
              <a:t>Log</a:t>
            </a:r>
            <a:r>
              <a:rPr lang="en-US" baseline="-25000" dirty="0"/>
              <a:t>10</a:t>
            </a:r>
            <a:r>
              <a:rPr lang="en-US" dirty="0"/>
              <a:t> n = 0, 1,  2</a:t>
            </a:r>
          </a:p>
          <a:p>
            <a:pPr lvl="2"/>
            <a:endParaRPr lang="en-US" sz="2400" dirty="0">
              <a:solidFill>
                <a:srgbClr val="FC0128"/>
              </a:solidFill>
              <a:effectLst>
                <a:outerShdw blurRad="38100" dist="38100" dir="2700000" algn="tl">
                  <a:srgbClr val="C0C0C0"/>
                </a:outerShdw>
              </a:effectLst>
            </a:endParaRPr>
          </a:p>
        </p:txBody>
      </p:sp>
    </p:spTree>
    <p:extLst>
      <p:ext uri="{BB962C8B-B14F-4D97-AF65-F5344CB8AC3E}">
        <p14:creationId xmlns:p14="http://schemas.microsoft.com/office/powerpoint/2010/main" val="1193172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dirty="0"/>
              <a:t>Compute twice the amount and then divided by two</a:t>
            </a:r>
          </a:p>
          <a:p>
            <a:r>
              <a:rPr lang="en-US" sz="2400" dirty="0">
                <a:solidFill>
                  <a:srgbClr val="FC0128"/>
                </a:solidFill>
                <a:effectLst>
                  <a:outerShdw blurRad="38100" dist="38100" dir="2700000" algn="tl">
                    <a:srgbClr val="C0C0C0"/>
                  </a:outerShdw>
                </a:effectLst>
              </a:rPr>
              <a:t>2 (1+2+…+n) =</a:t>
            </a:r>
          </a:p>
          <a:p>
            <a:r>
              <a:rPr lang="en-US" sz="2400" dirty="0">
                <a:solidFill>
                  <a:srgbClr val="FC0128"/>
                </a:solidFill>
                <a:effectLst>
                  <a:outerShdw blurRad="38100" dist="38100" dir="2700000" algn="tl">
                    <a:srgbClr val="C0C0C0"/>
                  </a:outerShdw>
                </a:effectLst>
              </a:rPr>
              <a:t>   (1+2+…+n) </a:t>
            </a:r>
          </a:p>
          <a:p>
            <a:r>
              <a:rPr lang="en-US" sz="2400" dirty="0">
                <a:solidFill>
                  <a:srgbClr val="FC0128"/>
                </a:solidFill>
                <a:effectLst>
                  <a:outerShdw blurRad="38100" dist="38100" dir="2700000" algn="tl">
                    <a:srgbClr val="C0C0C0"/>
                  </a:outerShdw>
                </a:effectLst>
              </a:rPr>
              <a:t>+ (n+2+…+1)</a:t>
            </a:r>
          </a:p>
          <a:p>
            <a:r>
              <a:rPr lang="en-US" sz="2400" dirty="0">
                <a:solidFill>
                  <a:srgbClr val="FC0128"/>
                </a:solidFill>
                <a:effectLst>
                  <a:outerShdw blurRad="38100" dist="38100" dir="2700000" algn="tl">
                    <a:srgbClr val="C0C0C0"/>
                  </a:outerShdw>
                </a:effectLst>
              </a:rPr>
              <a:t>= (n+1)n</a:t>
            </a:r>
          </a:p>
          <a:p>
            <a:endParaRPr lang="en-US" sz="2400" dirty="0">
              <a:solidFill>
                <a:srgbClr val="FC0128"/>
              </a:solidFill>
              <a:effectLst>
                <a:outerShdw blurRad="38100" dist="38100" dir="2700000" algn="tl">
                  <a:srgbClr val="C0C0C0"/>
                </a:outerShdw>
              </a:effectLst>
            </a:endParaRPr>
          </a:p>
          <a:p>
            <a:r>
              <a:rPr lang="en-US" sz="2400" dirty="0">
                <a:solidFill>
                  <a:srgbClr val="FC0128"/>
                </a:solidFill>
                <a:effectLst>
                  <a:outerShdw blurRad="38100" dist="38100" dir="2700000" algn="tl">
                    <a:srgbClr val="C0C0C0"/>
                  </a:outerShdw>
                </a:effectLst>
              </a:rPr>
              <a:t>Base 10 logarithm of n</a:t>
            </a:r>
          </a:p>
        </p:txBody>
      </p:sp>
    </p:spTree>
    <p:extLst>
      <p:ext uri="{BB962C8B-B14F-4D97-AF65-F5344CB8AC3E}">
        <p14:creationId xmlns:p14="http://schemas.microsoft.com/office/powerpoint/2010/main" val="452063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96975" y="690563"/>
            <a:ext cx="4541838" cy="3406775"/>
          </a:xfrm>
          <a:prstGeom prst="rect">
            <a:avLst/>
          </a:prstGeom>
          <a:ln/>
        </p:spPr>
      </p:sp>
      <p:sp>
        <p:nvSpPr>
          <p:cNvPr id="101379" name="Rectangle 3"/>
          <p:cNvSpPr>
            <a:spLocks noGrp="1" noChangeArrowheads="1"/>
          </p:cNvSpPr>
          <p:nvPr>
            <p:ph type="body" idx="1"/>
          </p:nvPr>
        </p:nvSpPr>
        <p:spPr/>
        <p:txBody>
          <a:bodyPr/>
          <a:lstStyle/>
          <a:p>
            <a:r>
              <a:rPr lang="en-US"/>
              <a:t>(n+7)(n-2) = n**2 +5n-14 =&gt; O (n</a:t>
            </a:r>
            <a:r>
              <a:rPr lang="en-US" baseline="30000"/>
              <a:t>2</a:t>
            </a:r>
            <a:r>
              <a:rPr lang="en-US"/>
              <a:t>)</a:t>
            </a:r>
          </a:p>
          <a:p>
            <a:endParaRPr lang="en-US"/>
          </a:p>
          <a:p>
            <a:r>
              <a:rPr lang="en-US"/>
              <a:t>[log2n]+1 = [log n + log2]+ 1  =&gt; O(log n)</a:t>
            </a:r>
          </a:p>
        </p:txBody>
      </p:sp>
    </p:spTree>
    <p:extLst>
      <p:ext uri="{BB962C8B-B14F-4D97-AF65-F5344CB8AC3E}">
        <p14:creationId xmlns:p14="http://schemas.microsoft.com/office/powerpoint/2010/main" val="28101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96975" y="690563"/>
            <a:ext cx="4541838" cy="3406775"/>
          </a:xfrm>
          <a:prstGeom prst="rect">
            <a:avLst/>
          </a:prstGeom>
          <a:ln/>
        </p:spPr>
      </p:sp>
      <p:sp>
        <p:nvSpPr>
          <p:cNvPr id="80899" name="Rectangle 3"/>
          <p:cNvSpPr>
            <a:spLocks noGrp="1" noChangeArrowheads="1"/>
          </p:cNvSpPr>
          <p:nvPr>
            <p:ph type="body" idx="1"/>
          </p:nvPr>
        </p:nvSpPr>
        <p:spPr/>
        <p:txBody>
          <a:bodyPr/>
          <a:lstStyle/>
          <a:p>
            <a:endParaRPr lang="en-US"/>
          </a:p>
          <a:p>
            <a:r>
              <a:rPr lang="en-US"/>
              <a:t>This table illustrate </a:t>
            </a:r>
          </a:p>
          <a:p>
            <a:endParaRPr lang="en-US"/>
          </a:p>
          <a:p>
            <a:r>
              <a:rPr lang="en-US"/>
              <a:t>(1) why we use big-O instead exact numbers</a:t>
            </a:r>
          </a:p>
          <a:p>
            <a:endParaRPr lang="en-US"/>
          </a:p>
          <a:p>
            <a:r>
              <a:rPr lang="en-US"/>
              <a:t>(2) why order of algorithm is important</a:t>
            </a:r>
          </a:p>
          <a:p>
            <a:endParaRPr lang="en-US"/>
          </a:p>
          <a:p>
            <a:endParaRPr lang="en-US"/>
          </a:p>
          <a:p>
            <a:r>
              <a:rPr lang="en-US"/>
              <a:t>Laptop TP A21p (1 year old):  Pentium III 850 MHz</a:t>
            </a:r>
          </a:p>
          <a:p>
            <a:r>
              <a:rPr lang="en-US"/>
              <a:t>TP T600 (4 years old) Pentium II 266 MHz</a:t>
            </a:r>
          </a:p>
          <a:p>
            <a:r>
              <a:rPr lang="en-US"/>
              <a:t>The new one is more than 3 times faster than the old one</a:t>
            </a:r>
          </a:p>
          <a:p>
            <a:endParaRPr lang="en-US"/>
          </a:p>
          <a:p>
            <a:r>
              <a:rPr lang="en-US"/>
              <a:t>BUT look at the number of operations needed for different orders of algorithms</a:t>
            </a:r>
          </a:p>
          <a:p>
            <a:endParaRPr lang="en-US"/>
          </a:p>
        </p:txBody>
      </p:sp>
    </p:spTree>
    <p:extLst>
      <p:ext uri="{BB962C8B-B14F-4D97-AF65-F5344CB8AC3E}">
        <p14:creationId xmlns:p14="http://schemas.microsoft.com/office/powerpoint/2010/main" val="1999882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Strlen</a:t>
            </a:r>
            <a:r>
              <a:rPr lang="en-US" dirty="0" smtClean="0"/>
              <a:t> : </a:t>
            </a:r>
            <a:r>
              <a:rPr lang="en-US" smtClean="0"/>
              <a:t>get string length</a:t>
            </a:r>
            <a:endParaRPr lang="en-US" dirty="0"/>
          </a:p>
        </p:txBody>
      </p:sp>
    </p:spTree>
    <p:extLst>
      <p:ext uri="{BB962C8B-B14F-4D97-AF65-F5344CB8AC3E}">
        <p14:creationId xmlns:p14="http://schemas.microsoft.com/office/powerpoint/2010/main" val="111303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96975" y="690563"/>
            <a:ext cx="4541838" cy="3406775"/>
          </a:xfrm>
          <a:prstGeom prst="rect">
            <a:avLst/>
          </a:prstGeom>
          <a:ln/>
        </p:spPr>
      </p:sp>
      <p:sp>
        <p:nvSpPr>
          <p:cNvPr id="91139" name="Rectangle 3"/>
          <p:cNvSpPr>
            <a:spLocks noGrp="1" noChangeArrowheads="1"/>
          </p:cNvSpPr>
          <p:nvPr>
            <p:ph type="body" idx="1"/>
          </p:nvPr>
        </p:nvSpPr>
        <p:spPr/>
        <p:txBody>
          <a:bodyPr/>
          <a:lstStyle/>
          <a:p>
            <a:r>
              <a:rPr lang="en-US" dirty="0"/>
              <a:t>I will basically follow the textbook – but everyone of you is required to attend the class in order to have a good </a:t>
            </a:r>
            <a:r>
              <a:rPr lang="en-US" dirty="0" smtClean="0"/>
              <a:t>grade</a:t>
            </a:r>
            <a:endParaRPr lang="en-US" dirty="0"/>
          </a:p>
          <a:p>
            <a:r>
              <a:rPr lang="en-US" dirty="0"/>
              <a:t>I would like the course to run smoothly and enjoyable. Please do feel free to give me feedbacks – good or bad</a:t>
            </a:r>
            <a:r>
              <a:rPr lang="en-US" dirty="0" smtClean="0"/>
              <a:t>.</a:t>
            </a:r>
            <a:endParaRPr lang="en-US" dirty="0"/>
          </a:p>
          <a:p>
            <a:r>
              <a:rPr lang="en-US" dirty="0"/>
              <a:t>How many of you have </a:t>
            </a:r>
            <a:r>
              <a:rPr lang="en-US" dirty="0" smtClean="0"/>
              <a:t>learned </a:t>
            </a:r>
            <a:r>
              <a:rPr lang="en-US" dirty="0"/>
              <a:t>both of them</a:t>
            </a:r>
            <a:r>
              <a:rPr lang="en-US" dirty="0" smtClean="0"/>
              <a:t>?</a:t>
            </a:r>
            <a:endParaRPr lang="en-US" dirty="0"/>
          </a:p>
          <a:p>
            <a:r>
              <a:rPr lang="en-US" dirty="0"/>
              <a:t>How many of you have </a:t>
            </a:r>
            <a:r>
              <a:rPr lang="en-US" dirty="0" smtClean="0"/>
              <a:t>learned </a:t>
            </a:r>
            <a:r>
              <a:rPr lang="en-US" dirty="0"/>
              <a:t>C</a:t>
            </a:r>
            <a:r>
              <a:rPr lang="en-US" dirty="0" smtClean="0"/>
              <a:t>++?</a:t>
            </a:r>
            <a:endParaRPr lang="en-US" dirty="0"/>
          </a:p>
          <a:p>
            <a:r>
              <a:rPr lang="en-US" dirty="0"/>
              <a:t>How many of you </a:t>
            </a:r>
            <a:r>
              <a:rPr lang="en-US" dirty="0" smtClean="0"/>
              <a:t>learned </a:t>
            </a:r>
            <a:r>
              <a:rPr lang="en-US" dirty="0"/>
              <a:t>C or Java?</a:t>
            </a:r>
          </a:p>
        </p:txBody>
      </p:sp>
    </p:spTree>
    <p:extLst>
      <p:ext uri="{BB962C8B-B14F-4D97-AF65-F5344CB8AC3E}">
        <p14:creationId xmlns:p14="http://schemas.microsoft.com/office/powerpoint/2010/main" val="112645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96975" y="690563"/>
            <a:ext cx="4541838" cy="3406775"/>
          </a:xfrm>
          <a:prstGeom prst="rect">
            <a:avLst/>
          </a:prstGeom>
          <a:ln/>
        </p:spPr>
      </p:sp>
      <p:sp>
        <p:nvSpPr>
          <p:cNvPr id="102403" name="Rectangle 3"/>
          <p:cNvSpPr>
            <a:spLocks noGrp="1" noChangeArrowheads="1"/>
          </p:cNvSpPr>
          <p:nvPr>
            <p:ph type="body" idx="1"/>
          </p:nvPr>
        </p:nvSpPr>
        <p:spPr/>
        <p:txBody>
          <a:bodyPr/>
          <a:lstStyle/>
          <a:p>
            <a:r>
              <a:rPr lang="en-US"/>
              <a:t>Time analysis is part of the design, implementation and also test steps.</a:t>
            </a:r>
          </a:p>
        </p:txBody>
      </p:sp>
    </p:spTree>
    <p:extLst>
      <p:ext uri="{BB962C8B-B14F-4D97-AF65-F5344CB8AC3E}">
        <p14:creationId xmlns:p14="http://schemas.microsoft.com/office/powerpoint/2010/main" val="1067504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96975" y="690563"/>
            <a:ext cx="4541838" cy="3406775"/>
          </a:xfrm>
          <a:prstGeom prst="rect">
            <a:avLst/>
          </a:prstGeom>
          <a:ln/>
        </p:spPr>
      </p:sp>
      <p:sp>
        <p:nvSpPr>
          <p:cNvPr id="95235" name="Rectangle 3"/>
          <p:cNvSpPr>
            <a:spLocks noGrp="1" noChangeArrowheads="1"/>
          </p:cNvSpPr>
          <p:nvPr>
            <p:ph type="body" idx="1"/>
          </p:nvPr>
        </p:nvSpPr>
        <p:spPr/>
        <p:txBody>
          <a:bodyPr/>
          <a:lstStyle/>
          <a:p>
            <a:r>
              <a:rPr lang="en-US" dirty="0"/>
              <a:t>Two important things: </a:t>
            </a:r>
          </a:p>
          <a:p>
            <a:r>
              <a:rPr lang="en-US" dirty="0"/>
              <a:t>With a good motivation – ask yourselves the four questions: WHAT, WHY, WHERE and HOW</a:t>
            </a:r>
            <a:r>
              <a:rPr lang="en-US" dirty="0" smtClean="0"/>
              <a:t>?</a:t>
            </a:r>
            <a:endParaRPr lang="en-US" dirty="0"/>
          </a:p>
          <a:p>
            <a:r>
              <a:rPr lang="en-US" dirty="0"/>
              <a:t>Remember two important things in writing your own code in programming assignments, exams and your jobs – in your entire professional lives</a:t>
            </a:r>
          </a:p>
        </p:txBody>
      </p:sp>
    </p:spTree>
    <p:extLst>
      <p:ext uri="{BB962C8B-B14F-4D97-AF65-F5344CB8AC3E}">
        <p14:creationId xmlns:p14="http://schemas.microsoft.com/office/powerpoint/2010/main" val="1466080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 </a:t>
            </a:r>
          </a:p>
        </p:txBody>
      </p:sp>
      <p:sp>
        <p:nvSpPr>
          <p:cNvPr id="54275"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8820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96975" y="690563"/>
            <a:ext cx="4541838" cy="3406775"/>
          </a:xfrm>
          <a:prstGeom prst="rect">
            <a:avLst/>
          </a:prstGeom>
          <a:ln/>
        </p:spPr>
      </p:sp>
      <p:sp>
        <p:nvSpPr>
          <p:cNvPr id="65539" name="Rectangle 3"/>
          <p:cNvSpPr>
            <a:spLocks noGrp="1" noChangeArrowheads="1"/>
          </p:cNvSpPr>
          <p:nvPr>
            <p:ph type="body" idx="1"/>
          </p:nvPr>
        </p:nvSpPr>
        <p:spPr/>
        <p:txBody>
          <a:bodyPr/>
          <a:lstStyle/>
          <a:p>
            <a:r>
              <a:rPr lang="en-US" dirty="0"/>
              <a:t>Specification: </a:t>
            </a:r>
          </a:p>
          <a:p>
            <a:r>
              <a:rPr lang="en-US" dirty="0"/>
              <a:t>Y</a:t>
            </a:r>
            <a:r>
              <a:rPr lang="en-US" dirty="0" smtClean="0"/>
              <a:t>ou </a:t>
            </a:r>
            <a:r>
              <a:rPr lang="en-US" dirty="0"/>
              <a:t>need to be very clear on what are the </a:t>
            </a:r>
            <a:r>
              <a:rPr lang="en-US" dirty="0" smtClean="0"/>
              <a:t>inputs </a:t>
            </a:r>
            <a:r>
              <a:rPr lang="en-US" dirty="0"/>
              <a:t>and </a:t>
            </a:r>
            <a:r>
              <a:rPr lang="en-US" dirty="0" smtClean="0"/>
              <a:t>outputs </a:t>
            </a:r>
            <a:r>
              <a:rPr lang="en-US" dirty="0"/>
              <a:t>of your program.</a:t>
            </a:r>
          </a:p>
          <a:p>
            <a:endParaRPr lang="en-US" dirty="0"/>
          </a:p>
          <a:p>
            <a:r>
              <a:rPr lang="en-US" dirty="0"/>
              <a:t>Design: </a:t>
            </a:r>
          </a:p>
          <a:p>
            <a:r>
              <a:rPr lang="en-US" dirty="0"/>
              <a:t> 	DS and algorithm – which comes first?  -&gt; wrapped in objects</a:t>
            </a:r>
          </a:p>
          <a:p>
            <a:r>
              <a:rPr lang="en-US" dirty="0"/>
              <a:t>	pseudo-code (English_+ C) , don’t </a:t>
            </a:r>
            <a:r>
              <a:rPr lang="en-US" dirty="0" smtClean="0"/>
              <a:t>care about </a:t>
            </a:r>
            <a:r>
              <a:rPr lang="en-US" dirty="0"/>
              <a:t>the implementation details</a:t>
            </a:r>
          </a:p>
          <a:p>
            <a:endParaRPr lang="en-US" dirty="0"/>
          </a:p>
          <a:p>
            <a:r>
              <a:rPr lang="en-US" dirty="0"/>
              <a:t>Test and </a:t>
            </a:r>
            <a:r>
              <a:rPr lang="en-US" dirty="0" smtClean="0"/>
              <a:t>Debug</a:t>
            </a:r>
          </a:p>
          <a:p>
            <a:r>
              <a:rPr lang="en-US" dirty="0" smtClean="0"/>
              <a:t>Time analysis: </a:t>
            </a:r>
            <a:r>
              <a:rPr lang="en-US" dirty="0"/>
              <a:t>Big O and improving </a:t>
            </a:r>
            <a:r>
              <a:rPr lang="en-US" dirty="0" smtClean="0"/>
              <a:t>your algorithms</a:t>
            </a:r>
            <a:endParaRPr lang="en-US" dirty="0"/>
          </a:p>
          <a:p>
            <a:endParaRPr lang="en-US" dirty="0"/>
          </a:p>
          <a:p>
            <a:r>
              <a:rPr lang="en-US" dirty="0"/>
              <a:t>Which steps are the most important?</a:t>
            </a:r>
          </a:p>
          <a:p>
            <a:r>
              <a:rPr lang="en-US" dirty="0" smtClean="0"/>
              <a:t>Two </a:t>
            </a:r>
            <a:r>
              <a:rPr lang="en-US" dirty="0"/>
              <a:t>important issues in addition to the "actual work" in steps 2-3 are </a:t>
            </a:r>
            <a:r>
              <a:rPr lang="en-US" dirty="0" smtClean="0"/>
              <a:t>step</a:t>
            </a:r>
            <a:r>
              <a:rPr lang="en-US" baseline="0" dirty="0" smtClean="0"/>
              <a:t> 1 and 4.</a:t>
            </a:r>
            <a:endParaRPr lang="en-US" dirty="0"/>
          </a:p>
          <a:p>
            <a:endParaRPr lang="en-US" dirty="0"/>
          </a:p>
          <a:p>
            <a:endParaRPr lang="en-US" dirty="0"/>
          </a:p>
        </p:txBody>
      </p:sp>
    </p:spTree>
    <p:extLst>
      <p:ext uri="{BB962C8B-B14F-4D97-AF65-F5344CB8AC3E}">
        <p14:creationId xmlns:p14="http://schemas.microsoft.com/office/powerpoint/2010/main" val="130518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spcAft>
                <a:spcPct val="75000"/>
              </a:spcAft>
            </a:pPr>
            <a:r>
              <a:rPr lang="en-US"/>
              <a:t>This is the first of several lectures which accompany the textbook </a:t>
            </a:r>
            <a:r>
              <a:rPr lang="en-US" i="1"/>
              <a:t>Data Structures and Other Objects Using C++.</a:t>
            </a:r>
            <a:r>
              <a:rPr lang="en-US"/>
              <a:t> Each lecture chooses one topic from the book and expands on that topic - adding examples and further material to reinforce the students' understanding.</a:t>
            </a:r>
          </a:p>
          <a:p>
            <a:pPr>
              <a:spcAft>
                <a:spcPct val="75000"/>
              </a:spcAft>
            </a:pPr>
            <a:r>
              <a:rPr lang="en-US"/>
              <a:t>This first lecture covers the topic of </a:t>
            </a:r>
            <a:r>
              <a:rPr lang="en-US" u="sng"/>
              <a:t>Preconditions and Postconditions</a:t>
            </a:r>
            <a:r>
              <a:rPr lang="en-US"/>
              <a:t> from Chapter 1.</a:t>
            </a:r>
          </a:p>
        </p:txBody>
      </p:sp>
      <p:sp>
        <p:nvSpPr>
          <p:cNvPr id="5123"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87869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pPr>
              <a:spcAft>
                <a:spcPct val="75000"/>
              </a:spcAft>
            </a:pPr>
            <a:r>
              <a:rPr lang="en-US"/>
              <a:t>Throughout the book, preconditions and postconditions are used to specify precisely what a function does.  However, as we will see, a precondition/postcondition specification does not indicate anything about how a function accomplishes its work.  This separation between what a function does and how the function works is extremely important - particularly for large programs which are written by a team of programmers. </a:t>
            </a:r>
          </a:p>
        </p:txBody>
      </p:sp>
      <p:sp>
        <p:nvSpPr>
          <p:cNvPr id="7171"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77184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pPr>
              <a:spcAft>
                <a:spcPct val="75000"/>
              </a:spcAft>
            </a:pPr>
            <a:r>
              <a:rPr lang="en-US"/>
              <a:t>As an example, suppose that you are the head of a programming team.  Your team is writing a large piece of software, perhaps with millions of lines of code.  Certainly nobody can keep all those lines of code in their head at once (not even me!).  So, the large problem is broken into smaller problems.  Those smaller problems might be broken into still smaller problems, and so on, until you reach manageable problems.</a:t>
            </a:r>
          </a:p>
          <a:p>
            <a:pPr>
              <a:spcAft>
                <a:spcPct val="75000"/>
              </a:spcAft>
            </a:pPr>
            <a:r>
              <a:rPr lang="en-US"/>
              <a:t>Each of the manageable problems can be solved by a function - but you won't be writing all these functions.  The functions are written by members of your team.  </a:t>
            </a:r>
          </a:p>
          <a:p>
            <a:pPr>
              <a:spcAft>
                <a:spcPct val="75000"/>
              </a:spcAft>
            </a:pPr>
            <a:r>
              <a:rPr lang="en-US"/>
              <a:t>As each team member is given a function to write, you will specify the requirements of the function by indicating what the function must accomplish.  But most of the details about how a function works will be left up to the individual programmers.  </a:t>
            </a:r>
          </a:p>
        </p:txBody>
      </p:sp>
      <p:sp>
        <p:nvSpPr>
          <p:cNvPr id="9219"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5998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pPr>
              <a:spcAft>
                <a:spcPct val="75000"/>
              </a:spcAft>
            </a:pPr>
            <a:r>
              <a:rPr lang="en-US"/>
              <a:t>There are many ways to specify the requirements for a function.  In this class, and in the textbook, we will use a pair of statements for each function, called the function's precondition and postcondition.</a:t>
            </a:r>
          </a:p>
          <a:p>
            <a:pPr>
              <a:spcAft>
                <a:spcPct val="75000"/>
              </a:spcAft>
            </a:pPr>
            <a:r>
              <a:rPr lang="en-US"/>
              <a:t>As we will see, the two statements work together: The precondition indicates what must be true before the function is called.  The postcondition indicates what will be true when the function finishes its work.</a:t>
            </a:r>
          </a:p>
          <a:p>
            <a:pPr>
              <a:spcAft>
                <a:spcPct val="75000"/>
              </a:spcAft>
            </a:pPr>
            <a:r>
              <a:rPr lang="en-US"/>
              <a:t>An example can clarify the meanings... </a:t>
            </a:r>
          </a:p>
        </p:txBody>
      </p:sp>
      <p:sp>
        <p:nvSpPr>
          <p:cNvPr id="11267" name="Rectangle 3"/>
          <p:cNvSpPr>
            <a:spLocks noGrp="1" noRot="1" noChangeAspect="1" noChangeArrowheads="1" noTextEdit="1"/>
          </p:cNvSpPr>
          <p:nvPr>
            <p:ph type="sldImg"/>
          </p:nvPr>
        </p:nvSpPr>
        <p:spPr>
          <a:xfrm>
            <a:off x="1196975" y="690563"/>
            <a:ext cx="4541838" cy="3406775"/>
          </a:xfrm>
          <a:prstGeom prst="rect">
            <a:avLst/>
          </a:prstGeom>
          <a:ln cap="flat"/>
        </p:spPr>
      </p:sp>
    </p:spTree>
    <p:extLst>
      <p:ext uri="{BB962C8B-B14F-4D97-AF65-F5344CB8AC3E}">
        <p14:creationId xmlns:p14="http://schemas.microsoft.com/office/powerpoint/2010/main" val="170652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0383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59626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76400"/>
            <a:ext cx="3810000" cy="4724400"/>
          </a:xfrm>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676400"/>
            <a:ext cx="7772400" cy="4724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12954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12700" y="144780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5" name="Text Box 11"/>
          <p:cNvSpPr txBox="1">
            <a:spLocks noChangeArrowheads="1"/>
          </p:cNvSpPr>
          <p:nvPr userDrawn="1"/>
        </p:nvSpPr>
        <p:spPr bwMode="auto">
          <a:xfrm>
            <a:off x="8382000" y="6477000"/>
            <a:ext cx="533400" cy="304800"/>
          </a:xfrm>
          <a:prstGeom prst="rect">
            <a:avLst/>
          </a:prstGeom>
          <a:noFill/>
          <a:ln w="9525">
            <a:noFill/>
            <a:miter lim="800000"/>
            <a:headEnd/>
            <a:tailEnd/>
          </a:ln>
          <a:effectLst/>
        </p:spPr>
        <p:txBody>
          <a:bodyPr>
            <a:spAutoFit/>
          </a:bodyPr>
          <a:lstStyle/>
          <a:p>
            <a:pPr>
              <a:spcBef>
                <a:spcPct val="50000"/>
              </a:spcBef>
            </a:pPr>
            <a:fld id="{BF40F59B-B704-4D35-B29F-9B8DA4C49F82}" type="slidenum">
              <a:rPr lang="en-US" sz="1400">
                <a:effectLst>
                  <a:outerShdw blurRad="38100" dist="38100" dir="2700000" algn="tl">
                    <a:srgbClr val="000000"/>
                  </a:outerShdw>
                </a:effectLst>
              </a:rPr>
              <a:pPr>
                <a:spcBef>
                  <a:spcPct val="50000"/>
                </a:spcBef>
              </a:pPr>
              <a:t>‹#›</a:t>
            </a:fld>
            <a:endParaRPr lang="en-US" sz="14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hyperlink" Target="http://www.cs.colorado.edu/~main/" TargetMode="External"/><Relationship Id="rId4" Type="http://schemas.openxmlformats.org/officeDocument/2006/relationships/hyperlink" Target="http://cseng.awl.com/authordetail.qry?AuthorID=355" TargetMode="External"/><Relationship Id="rId5" Type="http://schemas.openxmlformats.org/officeDocument/2006/relationships/hyperlink" Target="http://vig.prenhall.com/catalog/academic/product/1,4096,0130895717,00.html"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76200"/>
            <a:ext cx="8963025" cy="1828800"/>
          </a:xfrm>
          <a:noFill/>
        </p:spPr>
        <p:txBody>
          <a:bodyPr/>
          <a:lstStyle/>
          <a:p>
            <a:r>
              <a:rPr lang="en-US" sz="3200" dirty="0" smtClean="0">
                <a:latin typeface="Arial" pitchFamily="34" charset="0"/>
              </a:rPr>
              <a:t>CSC212 </a:t>
            </a:r>
            <a:r>
              <a:rPr lang="en-US" dirty="0" smtClean="0">
                <a:latin typeface="Arial" pitchFamily="34" charset="0"/>
              </a:rPr>
              <a:t> </a:t>
            </a:r>
            <a:br>
              <a:rPr lang="en-US" dirty="0" smtClean="0">
                <a:latin typeface="Arial" pitchFamily="34" charset="0"/>
              </a:rPr>
            </a:br>
            <a:r>
              <a:rPr lang="en-US" dirty="0" smtClean="0">
                <a:latin typeface="Arial" pitchFamily="34" charset="0"/>
              </a:rPr>
              <a:t>Data Structures </a:t>
            </a:r>
            <a:br>
              <a:rPr lang="en-US" dirty="0" smtClean="0">
                <a:latin typeface="Arial" pitchFamily="34" charset="0"/>
              </a:rPr>
            </a:br>
            <a:r>
              <a:rPr lang="en-US" dirty="0" smtClean="0"/>
              <a:t> </a:t>
            </a: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dirty="0" smtClean="0"/>
              <a:t>Lecture 1: Introduction</a:t>
            </a:r>
          </a:p>
          <a:p>
            <a:endParaRPr lang="en-US" dirty="0" smtClean="0"/>
          </a:p>
          <a:p>
            <a:r>
              <a:rPr lang="en-US" dirty="0" smtClean="0"/>
              <a:t>Instructor:  Maryam Vatankhah</a:t>
            </a:r>
          </a:p>
          <a:p>
            <a:r>
              <a:rPr lang="en-US" dirty="0" smtClean="0"/>
              <a:t>Department of Computer Science </a:t>
            </a:r>
          </a:p>
          <a:p>
            <a:r>
              <a:rPr lang="en-US" dirty="0" smtClean="0"/>
              <a:t>City College of New York</a:t>
            </a:r>
            <a:endParaRPr lang="en-US" dirty="0"/>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dirty="0"/>
              <a:t>Phase of Software Development </a:t>
            </a:r>
          </a:p>
        </p:txBody>
      </p:sp>
      <p:sp>
        <p:nvSpPr>
          <p:cNvPr id="64515" name="Rectangle 1027"/>
          <p:cNvSpPr>
            <a:spLocks noGrp="1" noChangeArrowheads="1"/>
          </p:cNvSpPr>
          <p:nvPr>
            <p:ph idx="1"/>
          </p:nvPr>
        </p:nvSpPr>
        <p:spPr>
          <a:xfrm>
            <a:off x="304800" y="1676400"/>
            <a:ext cx="8763000" cy="4724400"/>
          </a:xfrm>
        </p:spPr>
        <p:txBody>
          <a:bodyPr/>
          <a:lstStyle/>
          <a:p>
            <a:pPr>
              <a:lnSpc>
                <a:spcPct val="90000"/>
              </a:lnSpc>
            </a:pPr>
            <a:r>
              <a:rPr lang="en-US" sz="2800" dirty="0"/>
              <a:t>Basic Design Strategy – four steps (Reading: Ch.1 )</a:t>
            </a:r>
          </a:p>
          <a:p>
            <a:pPr lvl="1">
              <a:lnSpc>
                <a:spcPct val="90000"/>
              </a:lnSpc>
            </a:pPr>
            <a:r>
              <a:rPr lang="en-US" sz="2400" dirty="0"/>
              <a:t> Specify the problem - </a:t>
            </a:r>
            <a:r>
              <a:rPr lang="en-US" sz="2400" dirty="0" err="1"/>
              <a:t>Input/Output</a:t>
            </a:r>
            <a:r>
              <a:rPr lang="en-US" sz="2400" dirty="0"/>
              <a:t> (I/O) </a:t>
            </a:r>
          </a:p>
          <a:p>
            <a:pPr lvl="1">
              <a:lnSpc>
                <a:spcPct val="90000"/>
              </a:lnSpc>
            </a:pPr>
            <a:r>
              <a:rPr lang="en-US" sz="2400" dirty="0"/>
              <a:t> Design data structures and algorithms (</a:t>
            </a:r>
            <a:r>
              <a:rPr lang="en-US" sz="2400" b="1" dirty="0"/>
              <a:t>pseudo code</a:t>
            </a:r>
            <a:r>
              <a:rPr lang="en-US" sz="2400" dirty="0"/>
              <a:t>)</a:t>
            </a:r>
          </a:p>
          <a:p>
            <a:pPr lvl="1">
              <a:lnSpc>
                <a:spcPct val="90000"/>
              </a:lnSpc>
            </a:pPr>
            <a:r>
              <a:rPr lang="en-US" sz="2400" dirty="0"/>
              <a:t> Implement in a language such as C++</a:t>
            </a:r>
          </a:p>
          <a:p>
            <a:pPr lvl="1">
              <a:lnSpc>
                <a:spcPct val="90000"/>
              </a:lnSpc>
            </a:pPr>
            <a:r>
              <a:rPr lang="en-US" sz="2400" dirty="0"/>
              <a:t>Test and debug the program  (Reading Ch 1.3)</a:t>
            </a:r>
          </a:p>
          <a:p>
            <a:pPr>
              <a:lnSpc>
                <a:spcPct val="90000"/>
              </a:lnSpc>
            </a:pPr>
            <a:r>
              <a:rPr lang="en-US" sz="2800" dirty="0"/>
              <a:t>Design Technique</a:t>
            </a:r>
          </a:p>
          <a:p>
            <a:pPr lvl="1">
              <a:lnSpc>
                <a:spcPct val="90000"/>
              </a:lnSpc>
            </a:pPr>
            <a:r>
              <a:rPr lang="en-US" sz="2400" dirty="0"/>
              <a:t> Decomposing the problem</a:t>
            </a:r>
          </a:p>
          <a:p>
            <a:pPr>
              <a:lnSpc>
                <a:spcPct val="90000"/>
              </a:lnSpc>
            </a:pPr>
            <a:r>
              <a:rPr lang="en-US" sz="2800" dirty="0"/>
              <a:t>Two Important Issues (along with design and Implement)</a:t>
            </a:r>
          </a:p>
          <a:p>
            <a:pPr lvl="1">
              <a:lnSpc>
                <a:spcPct val="90000"/>
              </a:lnSpc>
            </a:pPr>
            <a:r>
              <a:rPr lang="en-US" sz="2400" b="1" dirty="0">
                <a:solidFill>
                  <a:srgbClr val="FC0128"/>
                </a:solidFill>
              </a:rPr>
              <a:t> Pre-Conditions and Post-Conditions</a:t>
            </a:r>
          </a:p>
          <a:p>
            <a:pPr lvl="1">
              <a:lnSpc>
                <a:spcPct val="90000"/>
              </a:lnSpc>
            </a:pPr>
            <a:r>
              <a:rPr lang="en-US" sz="2400" b="1" dirty="0"/>
              <a:t> Running Time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a:xfrm>
            <a:off x="990600" y="266700"/>
            <a:ext cx="7772400" cy="1143000"/>
          </a:xfrm>
          <a:noFill/>
          <a:ln/>
        </p:spPr>
        <p:txBody>
          <a:bodyPr/>
          <a:lstStyle/>
          <a:p>
            <a:r>
              <a:rPr lang="en-US" dirty="0"/>
              <a:t>Preconditions and </a:t>
            </a:r>
            <a:r>
              <a:rPr lang="en-US" dirty="0" err="1"/>
              <a:t>Postconditions</a:t>
            </a:r>
            <a:endParaRPr lang="en-US" dirty="0"/>
          </a:p>
        </p:txBody>
      </p:sp>
      <p:sp>
        <p:nvSpPr>
          <p:cNvPr id="4098" name="Rectangle 2"/>
          <p:cNvSpPr>
            <a:spLocks noGrp="1" noChangeArrowheads="1"/>
          </p:cNvSpPr>
          <p:nvPr>
            <p:ph type="body" sz="half" idx="1"/>
          </p:nvPr>
        </p:nvSpPr>
        <p:spPr>
          <a:xfrm>
            <a:off x="304800" y="2057400"/>
            <a:ext cx="8610600" cy="4343400"/>
          </a:xfrm>
          <a:noFill/>
          <a:ln/>
        </p:spPr>
        <p:txBody>
          <a:bodyPr/>
          <a:lstStyle/>
          <a:p>
            <a:r>
              <a:rPr lang="en-US" sz="2800" dirty="0"/>
              <a:t>An important </a:t>
            </a:r>
            <a:r>
              <a:rPr lang="en-US" sz="2800" dirty="0" smtClean="0"/>
              <a:t>topic: </a:t>
            </a:r>
            <a:r>
              <a:rPr lang="en-US" sz="2800" b="1" u="sng" dirty="0" smtClean="0">
                <a:solidFill>
                  <a:schemeClr val="accent2"/>
                </a:solidFill>
              </a:rPr>
              <a:t>preconditions</a:t>
            </a:r>
            <a:r>
              <a:rPr lang="en-US" sz="2800" dirty="0" smtClean="0"/>
              <a:t> </a:t>
            </a:r>
            <a:r>
              <a:rPr lang="en-US" sz="2800" dirty="0"/>
              <a:t>and </a:t>
            </a:r>
            <a:r>
              <a:rPr lang="en-US" sz="2800" b="1" u="sng" dirty="0" err="1">
                <a:solidFill>
                  <a:schemeClr val="accent2"/>
                </a:solidFill>
              </a:rPr>
              <a:t>postconditions</a:t>
            </a:r>
            <a:r>
              <a:rPr lang="en-US" sz="2800" dirty="0"/>
              <a:t>.</a:t>
            </a:r>
          </a:p>
          <a:p>
            <a:endParaRPr lang="en-US" sz="2800" dirty="0"/>
          </a:p>
          <a:p>
            <a:r>
              <a:rPr lang="en-US" sz="2800" dirty="0"/>
              <a:t>They are a method of specifying what a function accomplishes.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3" name="Rectangle 7"/>
          <p:cNvSpPr>
            <a:spLocks noChangeArrowheads="1"/>
          </p:cNvSpPr>
          <p:nvPr/>
        </p:nvSpPr>
        <p:spPr bwMode="auto">
          <a:xfrm>
            <a:off x="533400" y="5638800"/>
            <a:ext cx="8077200" cy="727075"/>
          </a:xfrm>
          <a:prstGeom prst="rect">
            <a:avLst/>
          </a:prstGeom>
          <a:noFill/>
          <a:ln w="12700">
            <a:noFill/>
            <a:miter lim="800000"/>
            <a:headEnd/>
            <a:tailEnd/>
          </a:ln>
          <a:effectLst/>
        </p:spPr>
        <p:txBody>
          <a:bodyPr lIns="90488" tIns="44450" rIns="90488" bIns="44450">
            <a:spAutoFit/>
          </a:bodyPr>
          <a:lstStyle/>
          <a:p>
            <a:r>
              <a:rPr lang="en-US" sz="1400">
                <a:solidFill>
                  <a:srgbClr val="00FF00"/>
                </a:solidFill>
                <a:effectLst>
                  <a:outerShdw blurRad="38100" dist="38100" dir="2700000" algn="tl">
                    <a:srgbClr val="000000"/>
                  </a:outerShdw>
                </a:effectLst>
              </a:rPr>
              <a:t>Precondition and Postcondition Presentation copyright 1997, Addison Wesley Longman</a:t>
            </a:r>
          </a:p>
          <a:p>
            <a:r>
              <a:rPr lang="en-US" sz="1400">
                <a:solidFill>
                  <a:srgbClr val="00FF00"/>
                </a:solidFill>
                <a:effectLst>
                  <a:outerShdw blurRad="38100" dist="38100" dir="2700000" algn="tl">
                    <a:srgbClr val="000000"/>
                  </a:outerShdw>
                </a:effectLst>
              </a:rPr>
              <a:t>For use with </a:t>
            </a:r>
            <a:r>
              <a:rPr lang="en-US" sz="1400" i="1">
                <a:solidFill>
                  <a:srgbClr val="00FF00"/>
                </a:solidFill>
                <a:effectLst>
                  <a:outerShdw blurRad="38100" dist="38100" dir="2700000" algn="tl">
                    <a:srgbClr val="000000"/>
                  </a:outerShdw>
                </a:effectLst>
              </a:rPr>
              <a:t>Data Structures and Other Objects  Using C++ </a:t>
            </a:r>
            <a:r>
              <a:rPr lang="en-US" sz="1400">
                <a:solidFill>
                  <a:srgbClr val="00FF00"/>
                </a:solidFill>
                <a:effectLst>
                  <a:outerShdw blurRad="38100" dist="38100" dir="2700000" algn="tl">
                    <a:srgbClr val="000000"/>
                  </a:outerShdw>
                </a:effectLst>
              </a:rPr>
              <a:t>by Michael Main and Walter Savitch.</a:t>
            </a:r>
          </a:p>
          <a:p>
            <a:endParaRPr lang="en-US" sz="1400">
              <a:solidFill>
                <a:srgbClr val="00FF00"/>
              </a:solidFill>
              <a:effectLst>
                <a:outerShdw blurRad="38100" dist="38100" dir="2700000" algn="tl">
                  <a:srgbClr val="000000"/>
                </a:outerShdw>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42900"/>
            <a:ext cx="7772400" cy="1143000"/>
          </a:xfrm>
          <a:noFill/>
          <a:ln/>
        </p:spPr>
        <p:txBody>
          <a:bodyPr/>
          <a:lstStyle/>
          <a:p>
            <a:r>
              <a:rPr lang="en-US" dirty="0"/>
              <a:t>Preconditions and </a:t>
            </a:r>
            <a:r>
              <a:rPr lang="en-US" dirty="0" err="1"/>
              <a:t>Postconditions</a:t>
            </a:r>
            <a:endParaRPr lang="en-US" dirty="0"/>
          </a:p>
        </p:txBody>
      </p:sp>
      <p:sp>
        <p:nvSpPr>
          <p:cNvPr id="6147" name="Rectangle 3"/>
          <p:cNvSpPr>
            <a:spLocks noGrp="1" noChangeArrowheads="1"/>
          </p:cNvSpPr>
          <p:nvPr>
            <p:ph idx="1"/>
          </p:nvPr>
        </p:nvSpPr>
        <p:spPr>
          <a:noFill/>
          <a:ln/>
        </p:spPr>
        <p:txBody>
          <a:bodyPr/>
          <a:lstStyle/>
          <a:p>
            <a:pPr marL="0" indent="0">
              <a:buFont typeface="Monotype Sorts" charset="2"/>
              <a:buNone/>
            </a:pPr>
            <a:r>
              <a:rPr lang="en-US"/>
              <a:t>Frequently a programmer must communicate precisely </a:t>
            </a:r>
            <a:r>
              <a:rPr lang="en-US" b="1" u="sng">
                <a:solidFill>
                  <a:schemeClr val="accent2"/>
                </a:solidFill>
              </a:rPr>
              <a:t>what</a:t>
            </a:r>
            <a:r>
              <a:rPr lang="en-US">
                <a:solidFill>
                  <a:schemeClr val="accent2"/>
                </a:solidFill>
              </a:rPr>
              <a:t> </a:t>
            </a:r>
            <a:r>
              <a:rPr lang="en-US"/>
              <a:t>a function accomplishes, without any indication of </a:t>
            </a:r>
            <a:r>
              <a:rPr lang="en-US" b="1" u="sng">
                <a:solidFill>
                  <a:schemeClr val="accent2"/>
                </a:solidFill>
              </a:rPr>
              <a:t>how</a:t>
            </a:r>
            <a:r>
              <a:rPr lang="en-US"/>
              <a:t> the function does its work.</a:t>
            </a:r>
          </a:p>
        </p:txBody>
      </p:sp>
      <p:sp>
        <p:nvSpPr>
          <p:cNvPr id="6148" name="Rectangle 4"/>
          <p:cNvSpPr>
            <a:spLocks noChangeArrowheads="1"/>
          </p:cNvSpPr>
          <p:nvPr/>
        </p:nvSpPr>
        <p:spPr bwMode="auto">
          <a:xfrm>
            <a:off x="3719513" y="5029200"/>
            <a:ext cx="4743450"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Can you think of a situation</a:t>
            </a:r>
          </a:p>
          <a:p>
            <a:r>
              <a:rPr lang="en-US" sz="3600" b="1">
                <a:solidFill>
                  <a:srgbClr val="A2FFA3"/>
                </a:solidFill>
                <a:effectLst>
                  <a:outerShdw blurRad="38100" dist="38100" dir="2700000" algn="tl">
                    <a:srgbClr val="000000"/>
                  </a:outerShdw>
                </a:effectLst>
                <a:latin typeface="Monotype Corsiva" pitchFamily="66" charset="0"/>
              </a:rPr>
              <a:t>where this would occur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5400000">
            <a:off x="6521448" y="3321051"/>
            <a:ext cx="2062693" cy="272520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5" name="AutoShape 3"/>
          <p:cNvSpPr>
            <a:spLocks noChangeArrowheads="1"/>
          </p:cNvSpPr>
          <p:nvPr/>
        </p:nvSpPr>
        <p:spPr bwMode="auto">
          <a:xfrm>
            <a:off x="4883150" y="1835150"/>
            <a:ext cx="2654300" cy="144991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dirty="0"/>
              <a:t>Example</a:t>
            </a:r>
          </a:p>
        </p:txBody>
      </p:sp>
      <p:sp>
        <p:nvSpPr>
          <p:cNvPr id="8197" name="Rectangle 5"/>
          <p:cNvSpPr>
            <a:spLocks noGrp="1" noChangeArrowheads="1"/>
          </p:cNvSpPr>
          <p:nvPr>
            <p:ph type="body" sz="half" idx="1"/>
          </p:nvPr>
        </p:nvSpPr>
        <p:spPr>
          <a:noFill/>
          <a:ln/>
        </p:spPr>
        <p:txBody>
          <a:bodyPr/>
          <a:lstStyle/>
          <a:p>
            <a:r>
              <a:rPr lang="en-US" sz="2800"/>
              <a:t>You are the head of a programming team and you want one of your programmers to write a function for part of a project.</a:t>
            </a:r>
          </a:p>
        </p:txBody>
      </p:sp>
      <p:pic>
        <p:nvPicPr>
          <p:cNvPr id="8198" name="Picture 6"/>
          <p:cNvPicPr>
            <a:picLocks noChangeArrowheads="1"/>
          </p:cNvPicPr>
          <p:nvPr/>
        </p:nvPicPr>
        <p:blipFill>
          <a:blip r:embed="rId3" cstate="print"/>
          <a:srcRect/>
          <a:stretch>
            <a:fillRect/>
          </a:stretch>
        </p:blipFill>
        <p:spPr bwMode="auto">
          <a:xfrm>
            <a:off x="2971800" y="3440113"/>
            <a:ext cx="3375025" cy="2824162"/>
          </a:xfrm>
          <a:prstGeom prst="rect">
            <a:avLst/>
          </a:prstGeom>
          <a:noFill/>
          <a:ln w="12700">
            <a:noFill/>
            <a:miter lim="800000"/>
            <a:headEnd/>
            <a:tailEnd/>
          </a:ln>
          <a:effectLst/>
        </p:spPr>
      </p:pic>
      <p:sp>
        <p:nvSpPr>
          <p:cNvPr id="8199" name="Rectangle 7"/>
          <p:cNvSpPr>
            <a:spLocks noChangeArrowheads="1"/>
          </p:cNvSpPr>
          <p:nvPr/>
        </p:nvSpPr>
        <p:spPr bwMode="auto">
          <a:xfrm>
            <a:off x="4937125" y="1949450"/>
            <a:ext cx="2628900"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HERE ARE</a:t>
            </a:r>
          </a:p>
          <a:p>
            <a:pPr algn="ctr"/>
            <a:r>
              <a:rPr lang="en-US" sz="1600" b="1" i="1">
                <a:solidFill>
                  <a:schemeClr val="bg2"/>
                </a:solidFill>
                <a:effectLst/>
              </a:rPr>
              <a:t>THE REQUIREMENTS</a:t>
            </a:r>
          </a:p>
          <a:p>
            <a:pPr algn="ctr"/>
            <a:r>
              <a:rPr lang="en-US" sz="1600" b="1" i="1">
                <a:solidFill>
                  <a:schemeClr val="bg2"/>
                </a:solidFill>
                <a:effectLst/>
              </a:rPr>
              <a:t>FOR A FUNCTION THAT I</a:t>
            </a:r>
          </a:p>
          <a:p>
            <a:pPr algn="ctr"/>
            <a:r>
              <a:rPr lang="en-US" sz="1600" b="1" i="1">
                <a:solidFill>
                  <a:schemeClr val="bg2"/>
                </a:solidFill>
                <a:effectLst/>
              </a:rPr>
              <a:t>WANT YOU TO</a:t>
            </a:r>
          </a:p>
          <a:p>
            <a:pPr algn="ctr"/>
            <a:r>
              <a:rPr lang="en-US" sz="1600" b="1" i="1">
                <a:solidFill>
                  <a:schemeClr val="bg2"/>
                </a:solidFill>
                <a:effectLst/>
              </a:rPr>
              <a:t>WRITE.</a:t>
            </a:r>
          </a:p>
          <a:p>
            <a:pPr algn="ctr" eaLnBrk="1"/>
            <a:endParaRPr lang="en-US" sz="1600" b="1" i="1">
              <a:solidFill>
                <a:schemeClr val="bg2"/>
              </a:solidFill>
              <a:effectLst/>
            </a:endParaRPr>
          </a:p>
        </p:txBody>
      </p:sp>
      <p:sp>
        <p:nvSpPr>
          <p:cNvPr id="8200" name="Rectangle 8"/>
          <p:cNvSpPr>
            <a:spLocks noChangeArrowheads="1"/>
          </p:cNvSpPr>
          <p:nvPr/>
        </p:nvSpPr>
        <p:spPr bwMode="auto">
          <a:xfrm>
            <a:off x="6600825" y="4073525"/>
            <a:ext cx="2187575"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I DON'T CARE</a:t>
            </a:r>
          </a:p>
          <a:p>
            <a:pPr algn="ctr"/>
            <a:r>
              <a:rPr lang="en-US" sz="1600" b="1" i="1">
                <a:solidFill>
                  <a:schemeClr val="bg2"/>
                </a:solidFill>
                <a:effectLst/>
              </a:rPr>
              <a:t>WHAT METHOD THE</a:t>
            </a:r>
          </a:p>
          <a:p>
            <a:pPr algn="ctr"/>
            <a:r>
              <a:rPr lang="en-US" sz="1600" b="1" i="1">
                <a:solidFill>
                  <a:schemeClr val="bg2"/>
                </a:solidFill>
                <a:effectLst/>
              </a:rPr>
              <a:t>FUNCTION USES,</a:t>
            </a:r>
          </a:p>
          <a:p>
            <a:pPr algn="ctr"/>
            <a:r>
              <a:rPr lang="en-US" sz="1600" b="1" i="1">
                <a:solidFill>
                  <a:schemeClr val="bg2"/>
                </a:solidFill>
                <a:effectLst/>
              </a:rPr>
              <a:t>AS LONG AS THESE</a:t>
            </a:r>
          </a:p>
          <a:p>
            <a:pPr algn="ctr"/>
            <a:r>
              <a:rPr lang="en-US" sz="1600" b="1" i="1">
                <a:solidFill>
                  <a:schemeClr val="bg2"/>
                </a:solidFill>
                <a:effectLst/>
              </a:rPr>
              <a:t>REQUIREMENTS</a:t>
            </a:r>
          </a:p>
          <a:p>
            <a:pPr algn="ctr"/>
            <a:r>
              <a:rPr lang="en-US" sz="1600" b="1" i="1">
                <a:solidFill>
                  <a:schemeClr val="bg2"/>
                </a:solidFill>
                <a:effectLst/>
              </a:rPr>
              <a:t>ARE MET.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dirty="0"/>
              <a:t>What are Preconditions and </a:t>
            </a:r>
            <a:r>
              <a:rPr lang="en-US" dirty="0" err="1"/>
              <a:t>Postconditions</a:t>
            </a:r>
            <a:r>
              <a:rPr lang="en-US" dirty="0"/>
              <a:t>?</a:t>
            </a:r>
          </a:p>
        </p:txBody>
      </p:sp>
      <p:sp>
        <p:nvSpPr>
          <p:cNvPr id="10243" name="Rectangle 3"/>
          <p:cNvSpPr>
            <a:spLocks noGrp="1" noChangeArrowheads="1"/>
          </p:cNvSpPr>
          <p:nvPr>
            <p:ph idx="1"/>
          </p:nvPr>
        </p:nvSpPr>
        <p:spPr>
          <a:noFill/>
          <a:ln/>
        </p:spPr>
        <p:txBody>
          <a:bodyPr/>
          <a:lstStyle/>
          <a:p>
            <a:r>
              <a:rPr lang="en-US"/>
              <a:t>One way to specify such requirements is with a pair of statements about the function.</a:t>
            </a:r>
          </a:p>
          <a:p>
            <a:r>
              <a:rPr lang="en-US"/>
              <a:t>The </a:t>
            </a:r>
            <a:r>
              <a:rPr lang="en-US" b="1" u="sng">
                <a:solidFill>
                  <a:schemeClr val="accent2"/>
                </a:solidFill>
              </a:rPr>
              <a:t>precondition</a:t>
            </a:r>
            <a:r>
              <a:rPr lang="en-US"/>
              <a:t> statement indicates what must be true before the function is called.</a:t>
            </a:r>
          </a:p>
          <a:p>
            <a:r>
              <a:rPr lang="en-US"/>
              <a:t>The </a:t>
            </a:r>
            <a:r>
              <a:rPr lang="en-US" b="1" u="sng">
                <a:solidFill>
                  <a:schemeClr val="accent2"/>
                </a:solidFill>
              </a:rPr>
              <a:t>postcondition</a:t>
            </a:r>
            <a:r>
              <a:rPr lang="en-US"/>
              <a:t> statement indicates what will be true when the function finishes its work.</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vertic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vertic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vertic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1676400"/>
            <a:ext cx="7988300" cy="3733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291" name="Rectangle 3"/>
          <p:cNvSpPr>
            <a:spLocks noGrp="1" noChangeArrowheads="1"/>
          </p:cNvSpPr>
          <p:nvPr>
            <p:ph type="title"/>
          </p:nvPr>
        </p:nvSpPr>
        <p:spPr>
          <a:noFill/>
          <a:ln/>
        </p:spPr>
        <p:txBody>
          <a:bodyPr/>
          <a:lstStyle/>
          <a:p>
            <a:r>
              <a:rPr lang="en-US" dirty="0"/>
              <a:t>Example</a:t>
            </a:r>
          </a:p>
        </p:txBody>
      </p:sp>
      <p:sp>
        <p:nvSpPr>
          <p:cNvPr id="12292" name="Rectangle 4"/>
          <p:cNvSpPr>
            <a:spLocks noChangeArrowheads="1"/>
          </p:cNvSpPr>
          <p:nvPr/>
        </p:nvSpPr>
        <p:spPr bwMode="auto">
          <a:xfrm>
            <a:off x="747712" y="2195513"/>
            <a:ext cx="6872287" cy="2675091"/>
          </a:xfrm>
          <a:prstGeom prst="rect">
            <a:avLst/>
          </a:prstGeom>
          <a:noFill/>
          <a:ln w="12700">
            <a:noFill/>
            <a:miter lim="800000"/>
            <a:headEnd/>
            <a:tailEnd/>
          </a:ln>
          <a:effectLst/>
        </p:spPr>
        <p:txBody>
          <a:bodyPr wrap="square" lIns="90488" tIns="44450" rIns="90488" bIns="44450">
            <a:spAutoFit/>
          </a:bodyPr>
          <a:lstStyle/>
          <a:p>
            <a:r>
              <a:rPr lang="en-US" dirty="0">
                <a:solidFill>
                  <a:schemeClr val="bg2"/>
                </a:solidFill>
                <a:effectLst/>
                <a:latin typeface="Times New Roman"/>
                <a:cs typeface="Times New Roman"/>
              </a:rPr>
              <a:t>void </a:t>
            </a:r>
            <a:r>
              <a:rPr lang="en-US" dirty="0" err="1">
                <a:solidFill>
                  <a:schemeClr val="bg2"/>
                </a:solidFill>
                <a:effectLst/>
                <a:latin typeface="Times New Roman"/>
                <a:cs typeface="Times New Roman"/>
              </a:rPr>
              <a:t>write_sqrt</a:t>
            </a:r>
            <a:r>
              <a:rPr lang="en-US" dirty="0">
                <a:solidFill>
                  <a:schemeClr val="bg2"/>
                </a:solidFill>
                <a:effectLst/>
                <a:latin typeface="Times New Roman"/>
                <a:cs typeface="Times New Roman"/>
              </a:rPr>
              <a:t>( double x)</a:t>
            </a:r>
          </a:p>
          <a:p>
            <a:endParaRPr lang="en-US" dirty="0">
              <a:solidFill>
                <a:schemeClr val="bg2"/>
              </a:solidFill>
              <a:effectLst/>
              <a:latin typeface="Times New Roman"/>
              <a:cs typeface="Times New Roman"/>
            </a:endParaRPr>
          </a:p>
          <a:p>
            <a:r>
              <a:rPr lang="en-US" dirty="0">
                <a:solidFill>
                  <a:schemeClr val="accent2"/>
                </a:solidFill>
                <a:effectLst/>
                <a:latin typeface="Times New Roman"/>
                <a:cs typeface="Times New Roman"/>
              </a:rPr>
              <a:t>//   </a:t>
            </a:r>
            <a:r>
              <a:rPr lang="en-US" b="1" dirty="0">
                <a:solidFill>
                  <a:schemeClr val="accent2"/>
                </a:solidFill>
                <a:effectLst/>
                <a:latin typeface="Times New Roman"/>
                <a:cs typeface="Times New Roman"/>
              </a:rPr>
              <a:t>Precondition:  x  &gt;=  0.</a:t>
            </a:r>
            <a:endParaRPr lang="en-US" dirty="0">
              <a:solidFill>
                <a:schemeClr val="accent2"/>
              </a:solidFill>
              <a:effectLst/>
              <a:latin typeface="Times New Roman"/>
              <a:cs typeface="Times New Roman"/>
            </a:endParaRPr>
          </a:p>
          <a:p>
            <a:r>
              <a:rPr lang="en-US" dirty="0">
                <a:solidFill>
                  <a:schemeClr val="accent2"/>
                </a:solidFill>
                <a:effectLst/>
                <a:latin typeface="Times New Roman"/>
                <a:cs typeface="Times New Roman"/>
              </a:rPr>
              <a:t>//   </a:t>
            </a:r>
            <a:r>
              <a:rPr lang="en-US" b="1" dirty="0" err="1">
                <a:solidFill>
                  <a:schemeClr val="accent2"/>
                </a:solidFill>
                <a:effectLst/>
                <a:latin typeface="Times New Roman"/>
                <a:cs typeface="Times New Roman"/>
              </a:rPr>
              <a:t>Postcondition</a:t>
            </a:r>
            <a:r>
              <a:rPr lang="en-US" b="1" dirty="0">
                <a:solidFill>
                  <a:schemeClr val="accent2"/>
                </a:solidFill>
                <a:effectLst/>
                <a:latin typeface="Times New Roman"/>
                <a:cs typeface="Times New Roman"/>
              </a:rPr>
              <a:t>:  The square root of x has</a:t>
            </a:r>
          </a:p>
          <a:p>
            <a:r>
              <a:rPr lang="en-US" dirty="0">
                <a:solidFill>
                  <a:schemeClr val="accent2"/>
                </a:solidFill>
                <a:effectLst/>
                <a:latin typeface="Times New Roman"/>
                <a:cs typeface="Times New Roman"/>
              </a:rPr>
              <a:t>//   </a:t>
            </a:r>
            <a:r>
              <a:rPr lang="en-US" b="1" dirty="0">
                <a:solidFill>
                  <a:schemeClr val="accent2"/>
                </a:solidFill>
                <a:effectLst/>
                <a:latin typeface="Times New Roman"/>
                <a:cs typeface="Times New Roman"/>
              </a:rPr>
              <a:t>been written to the standard </a:t>
            </a:r>
            <a:r>
              <a:rPr lang="en-US" b="1" dirty="0" smtClean="0">
                <a:solidFill>
                  <a:schemeClr val="accent2"/>
                </a:solidFill>
                <a:effectLst/>
                <a:latin typeface="Times New Roman"/>
                <a:cs typeface="Times New Roman"/>
              </a:rPr>
              <a:t>output.</a:t>
            </a:r>
            <a:endParaRPr lang="en-US" sz="7200" dirty="0">
              <a:solidFill>
                <a:schemeClr val="bg2"/>
              </a:solidFill>
              <a:effectLst/>
              <a:latin typeface="Times New Roman"/>
              <a:cs typeface="Times New Roman"/>
            </a:endParaRPr>
          </a:p>
          <a:p>
            <a:endParaRPr lang="en-US" dirty="0">
              <a:solidFill>
                <a:schemeClr val="bg2"/>
              </a:solidFill>
              <a:effectLst/>
            </a:endParaRPr>
          </a:p>
          <a:p>
            <a:pPr eaLnBrk="1"/>
            <a:endParaRPr lang="en-US" dirty="0">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dirty="0"/>
              <a:t>Example</a:t>
            </a:r>
          </a:p>
        </p:txBody>
      </p:sp>
      <p:sp>
        <p:nvSpPr>
          <p:cNvPr id="14342" name="Rectangle 6"/>
          <p:cNvSpPr>
            <a:spLocks noGrp="1" noChangeArrowheads="1"/>
          </p:cNvSpPr>
          <p:nvPr>
            <p:ph idx="1"/>
          </p:nvPr>
        </p:nvSpPr>
        <p:spPr>
          <a:xfrm>
            <a:off x="685800" y="4387850"/>
            <a:ext cx="7848600" cy="1631950"/>
          </a:xfrm>
          <a:noFill/>
          <a:ln/>
        </p:spPr>
        <p:txBody>
          <a:bodyPr/>
          <a:lstStyle/>
          <a:p>
            <a:r>
              <a:rPr lang="en-US" sz="2400" dirty="0"/>
              <a:t>The precondition </a:t>
            </a:r>
            <a:r>
              <a:rPr lang="en-US" sz="2400" dirty="0" smtClean="0"/>
              <a:t>and </a:t>
            </a:r>
            <a:r>
              <a:rPr lang="en-US" sz="2400" dirty="0" err="1" smtClean="0"/>
              <a:t>postcondition</a:t>
            </a:r>
            <a:r>
              <a:rPr lang="en-US" sz="2400" dirty="0" smtClean="0"/>
              <a:t> </a:t>
            </a:r>
            <a:r>
              <a:rPr lang="en-US" sz="2400" dirty="0"/>
              <a:t>appear as comments in your program.</a:t>
            </a:r>
          </a:p>
          <a:p>
            <a:r>
              <a:rPr lang="en-US" sz="2400" dirty="0"/>
              <a:t>They are usually placed after the function’s parameter list.</a:t>
            </a:r>
          </a:p>
        </p:txBody>
      </p:sp>
      <p:sp>
        <p:nvSpPr>
          <p:cNvPr id="14339" name="Rectangle 3"/>
          <p:cNvSpPr>
            <a:spLocks noChangeArrowheads="1"/>
          </p:cNvSpPr>
          <p:nvPr/>
        </p:nvSpPr>
        <p:spPr bwMode="auto">
          <a:xfrm>
            <a:off x="609600" y="2057400"/>
            <a:ext cx="7988300" cy="2127250"/>
          </a:xfrm>
          <a:prstGeom prst="rect">
            <a:avLst/>
          </a:prstGeom>
          <a:solidFill>
            <a:schemeClr val="tx1"/>
          </a:solidFill>
          <a:ln w="12700">
            <a:solidFill>
              <a:schemeClr val="bg2"/>
            </a:solidFill>
            <a:miter lim="800000"/>
            <a:headEnd/>
            <a:tailEnd/>
          </a:ln>
          <a:effectLst/>
        </p:spPr>
        <p:txBody>
          <a:bodyPr wrap="none" anchor="ctr"/>
          <a:lstStyle/>
          <a:p>
            <a:endParaRPr lang="en-US" dirty="0"/>
          </a:p>
        </p:txBody>
      </p:sp>
      <p:sp>
        <p:nvSpPr>
          <p:cNvPr id="14340" name="Rectangle 4"/>
          <p:cNvSpPr>
            <a:spLocks noChangeArrowheads="1"/>
          </p:cNvSpPr>
          <p:nvPr/>
        </p:nvSpPr>
        <p:spPr bwMode="auto">
          <a:xfrm>
            <a:off x="747713" y="2195513"/>
            <a:ext cx="5808833" cy="1936428"/>
          </a:xfrm>
          <a:prstGeom prst="rect">
            <a:avLst/>
          </a:prstGeom>
          <a:noFill/>
          <a:ln w="12700">
            <a:noFill/>
            <a:miter lim="800000"/>
            <a:headEnd/>
            <a:tailEnd/>
          </a:ln>
          <a:effectLst/>
        </p:spPr>
        <p:txBody>
          <a:bodyPr wrap="none" lIns="90488" tIns="44450" rIns="90488" bIns="44450">
            <a:spAutoFit/>
          </a:bodyPr>
          <a:lstStyle/>
          <a:p>
            <a:r>
              <a:rPr lang="en-US" dirty="0">
                <a:solidFill>
                  <a:schemeClr val="bg2"/>
                </a:solidFill>
                <a:effectLst/>
                <a:latin typeface="Times New Roman"/>
                <a:cs typeface="Times New Roman"/>
              </a:rPr>
              <a:t>void </a:t>
            </a:r>
            <a:r>
              <a:rPr lang="en-US" dirty="0" err="1">
                <a:solidFill>
                  <a:schemeClr val="bg2"/>
                </a:solidFill>
                <a:effectLst/>
                <a:latin typeface="Times New Roman"/>
                <a:cs typeface="Times New Roman"/>
              </a:rPr>
              <a:t>write_sqrt</a:t>
            </a:r>
            <a:r>
              <a:rPr lang="en-US" dirty="0">
                <a:solidFill>
                  <a:schemeClr val="bg2"/>
                </a:solidFill>
                <a:effectLst/>
                <a:latin typeface="Times New Roman"/>
                <a:cs typeface="Times New Roman"/>
              </a:rPr>
              <a:t>( double x)</a:t>
            </a:r>
          </a:p>
          <a:p>
            <a:endParaRPr lang="en-US" dirty="0">
              <a:solidFill>
                <a:schemeClr val="bg2"/>
              </a:solidFill>
              <a:effectLst/>
              <a:latin typeface="Times New Roman"/>
              <a:cs typeface="Times New Roman"/>
            </a:endParaRPr>
          </a:p>
          <a:p>
            <a:r>
              <a:rPr lang="en-US" b="1" dirty="0">
                <a:solidFill>
                  <a:schemeClr val="accent2"/>
                </a:solidFill>
                <a:effectLst/>
                <a:latin typeface="Times New Roman"/>
                <a:cs typeface="Times New Roman"/>
              </a:rPr>
              <a:t>//   Precondition:  x  &gt;=  0.</a:t>
            </a:r>
          </a:p>
          <a:p>
            <a:r>
              <a:rPr lang="en-US" b="1" dirty="0">
                <a:solidFill>
                  <a:schemeClr val="accent2"/>
                </a:solidFill>
                <a:effectLst/>
                <a:latin typeface="Times New Roman"/>
                <a:cs typeface="Times New Roman"/>
              </a:rPr>
              <a:t>//   </a:t>
            </a:r>
            <a:r>
              <a:rPr lang="en-US" b="1" dirty="0" err="1">
                <a:solidFill>
                  <a:schemeClr val="accent2"/>
                </a:solidFill>
                <a:effectLst/>
                <a:latin typeface="Times New Roman"/>
                <a:cs typeface="Times New Roman"/>
              </a:rPr>
              <a:t>Postcondition</a:t>
            </a:r>
            <a:r>
              <a:rPr lang="en-US" b="1" dirty="0">
                <a:solidFill>
                  <a:schemeClr val="accent2"/>
                </a:solidFill>
                <a:effectLst/>
                <a:latin typeface="Times New Roman"/>
                <a:cs typeface="Times New Roman"/>
              </a:rPr>
              <a:t>:  The square root of x has</a:t>
            </a:r>
          </a:p>
          <a:p>
            <a:r>
              <a:rPr lang="en-US" b="1" dirty="0">
                <a:solidFill>
                  <a:schemeClr val="accent2"/>
                </a:solidFill>
                <a:effectLst/>
                <a:latin typeface="Times New Roman"/>
                <a:cs typeface="Times New Roman"/>
              </a:rPr>
              <a:t>//   been written to the standard output</a:t>
            </a:r>
            <a:r>
              <a:rPr lang="en-US" b="1" dirty="0" smtClean="0">
                <a:solidFill>
                  <a:schemeClr val="accent2"/>
                </a:solidFill>
                <a:effectLst/>
                <a:latin typeface="Times New Roman"/>
                <a:cs typeface="Times New Roman"/>
              </a:rPr>
              <a:t>.</a:t>
            </a:r>
            <a:endParaRPr lang="en-US" sz="7200" dirty="0">
              <a:solidFill>
                <a:schemeClr val="bg2"/>
              </a:solidFill>
              <a:effectLst/>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dirty="0"/>
              <a:t>Example</a:t>
            </a:r>
          </a:p>
        </p:txBody>
      </p:sp>
      <p:sp>
        <p:nvSpPr>
          <p:cNvPr id="16390" name="Rectangle 6"/>
          <p:cNvSpPr>
            <a:spLocks noGrp="1" noChangeArrowheads="1"/>
          </p:cNvSpPr>
          <p:nvPr>
            <p:ph idx="1"/>
          </p:nvPr>
        </p:nvSpPr>
        <p:spPr>
          <a:xfrm>
            <a:off x="685800" y="4387850"/>
            <a:ext cx="7620000" cy="2012950"/>
          </a:xfrm>
          <a:noFill/>
          <a:ln/>
        </p:spPr>
        <p:txBody>
          <a:bodyPr/>
          <a:lstStyle/>
          <a:p>
            <a:pPr>
              <a:lnSpc>
                <a:spcPct val="90000"/>
              </a:lnSpc>
            </a:pPr>
            <a:r>
              <a:rPr lang="en-US" sz="2400" dirty="0"/>
              <a:t>In this example, the precondition requires that</a:t>
            </a:r>
          </a:p>
          <a:p>
            <a:pPr>
              <a:lnSpc>
                <a:spcPct val="90000"/>
              </a:lnSpc>
              <a:buFont typeface="Monotype Sorts" charset="2"/>
              <a:buNone/>
            </a:pPr>
            <a:r>
              <a:rPr lang="en-US" sz="2400" dirty="0">
                <a:latin typeface="Times New Roman"/>
                <a:cs typeface="Times New Roman"/>
              </a:rPr>
              <a:t>            </a:t>
            </a:r>
            <a:r>
              <a:rPr lang="en-US" sz="2400" b="1" dirty="0">
                <a:solidFill>
                  <a:schemeClr val="accent2"/>
                </a:solidFill>
                <a:latin typeface="Times New Roman"/>
                <a:cs typeface="Times New Roman"/>
              </a:rPr>
              <a:t>x  &gt;=  0</a:t>
            </a:r>
            <a:endParaRPr lang="en-US" sz="2400" dirty="0">
              <a:latin typeface="Times New Roman"/>
              <a:cs typeface="Times New Roman"/>
            </a:endParaRPr>
          </a:p>
          <a:p>
            <a:pPr>
              <a:lnSpc>
                <a:spcPct val="90000"/>
              </a:lnSpc>
              <a:buFont typeface="Monotype Sorts" charset="2"/>
              <a:buNone/>
            </a:pPr>
            <a:r>
              <a:rPr lang="en-US" sz="2400" dirty="0">
                <a:latin typeface="Arial" pitchFamily="34" charset="0"/>
              </a:rPr>
              <a:t>    </a:t>
            </a:r>
            <a:r>
              <a:rPr lang="en-US" sz="2400" dirty="0"/>
              <a:t>be true whenever the function is called.</a:t>
            </a:r>
          </a:p>
        </p:txBody>
      </p:sp>
      <p:sp>
        <p:nvSpPr>
          <p:cNvPr id="16387" name="Rectangle 3"/>
          <p:cNvSpPr>
            <a:spLocks noChangeArrowheads="1"/>
          </p:cNvSpPr>
          <p:nvPr/>
        </p:nvSpPr>
        <p:spPr bwMode="auto">
          <a:xfrm>
            <a:off x="615950" y="1676400"/>
            <a:ext cx="7918450" cy="2432050"/>
          </a:xfrm>
          <a:prstGeom prst="rect">
            <a:avLst/>
          </a:prstGeom>
          <a:solidFill>
            <a:schemeClr val="tx1"/>
          </a:solidFill>
          <a:ln w="12700">
            <a:solidFill>
              <a:schemeClr val="bg2"/>
            </a:solidFill>
            <a:miter lim="800000"/>
            <a:headEnd/>
            <a:tailEnd/>
          </a:ln>
          <a:effectLst/>
        </p:spPr>
        <p:txBody>
          <a:bodyPr wrap="none" anchor="ctr"/>
          <a:lstStyle/>
          <a:p>
            <a:endParaRPr lang="en-US" dirty="0"/>
          </a:p>
        </p:txBody>
      </p:sp>
      <p:sp>
        <p:nvSpPr>
          <p:cNvPr id="16388" name="Rectangle 4"/>
          <p:cNvSpPr>
            <a:spLocks noChangeArrowheads="1"/>
          </p:cNvSpPr>
          <p:nvPr/>
        </p:nvSpPr>
        <p:spPr bwMode="auto">
          <a:xfrm>
            <a:off x="747712" y="1752600"/>
            <a:ext cx="6796087" cy="1936428"/>
          </a:xfrm>
          <a:prstGeom prst="rect">
            <a:avLst/>
          </a:prstGeom>
          <a:noFill/>
          <a:ln w="12700">
            <a:noFill/>
            <a:miter lim="800000"/>
            <a:headEnd/>
            <a:tailEnd/>
          </a:ln>
          <a:effectLst/>
        </p:spPr>
        <p:txBody>
          <a:bodyPr wrap="square" lIns="90488" tIns="44450" rIns="90488" bIns="44450">
            <a:spAutoFit/>
          </a:bodyPr>
          <a:lstStyle/>
          <a:p>
            <a:r>
              <a:rPr lang="en-US" dirty="0">
                <a:solidFill>
                  <a:schemeClr val="bg2"/>
                </a:solidFill>
                <a:effectLst/>
                <a:latin typeface="Times New Roman"/>
                <a:cs typeface="Times New Roman"/>
              </a:rPr>
              <a:t>void </a:t>
            </a:r>
            <a:r>
              <a:rPr lang="en-US" dirty="0" err="1">
                <a:solidFill>
                  <a:schemeClr val="bg2"/>
                </a:solidFill>
                <a:effectLst/>
                <a:latin typeface="Times New Roman"/>
                <a:cs typeface="Times New Roman"/>
              </a:rPr>
              <a:t>write_sqrt</a:t>
            </a:r>
            <a:r>
              <a:rPr lang="en-US" dirty="0">
                <a:solidFill>
                  <a:schemeClr val="bg2"/>
                </a:solidFill>
                <a:effectLst/>
                <a:latin typeface="Times New Roman"/>
                <a:cs typeface="Times New Roman"/>
              </a:rPr>
              <a:t>( double x)</a:t>
            </a:r>
          </a:p>
          <a:p>
            <a:endParaRPr lang="en-US" dirty="0">
              <a:solidFill>
                <a:schemeClr val="bg2"/>
              </a:solidFill>
              <a:effectLst/>
              <a:latin typeface="Times New Roman"/>
              <a:cs typeface="Times New Roman"/>
            </a:endParaRPr>
          </a:p>
          <a:p>
            <a:r>
              <a:rPr lang="en-US" b="1" dirty="0">
                <a:solidFill>
                  <a:schemeClr val="accent2"/>
                </a:solidFill>
                <a:effectLst/>
                <a:latin typeface="Times New Roman"/>
                <a:cs typeface="Times New Roman"/>
              </a:rPr>
              <a:t>//   Precondition:  x  &gt;=  0.</a:t>
            </a:r>
          </a:p>
          <a:p>
            <a:r>
              <a:rPr lang="en-US" b="1" dirty="0">
                <a:solidFill>
                  <a:schemeClr val="bg2"/>
                </a:solidFill>
                <a:effectLst/>
                <a:latin typeface="Times New Roman"/>
                <a:cs typeface="Times New Roman"/>
              </a:rPr>
              <a:t>//   </a:t>
            </a:r>
            <a:r>
              <a:rPr lang="en-US" b="1" dirty="0" err="1">
                <a:solidFill>
                  <a:schemeClr val="bg2"/>
                </a:solidFill>
                <a:effectLst/>
                <a:latin typeface="Times New Roman"/>
                <a:cs typeface="Times New Roman"/>
              </a:rPr>
              <a:t>Postcondition</a:t>
            </a:r>
            <a:r>
              <a:rPr lang="en-US" b="1" dirty="0">
                <a:solidFill>
                  <a:schemeClr val="bg2"/>
                </a:solidFill>
                <a:effectLst/>
                <a:latin typeface="Times New Roman"/>
                <a:cs typeface="Times New Roman"/>
              </a:rPr>
              <a:t>:  The square root of </a:t>
            </a:r>
            <a:r>
              <a:rPr lang="en-US" b="1" dirty="0" smtClean="0">
                <a:solidFill>
                  <a:schemeClr val="bg2"/>
                </a:solidFill>
                <a:effectLst/>
                <a:latin typeface="Times New Roman"/>
                <a:cs typeface="Times New Roman"/>
              </a:rPr>
              <a:t>x has</a:t>
            </a:r>
            <a:endParaRPr lang="en-US" b="1" dirty="0">
              <a:solidFill>
                <a:schemeClr val="bg2"/>
              </a:solidFill>
              <a:effectLst/>
              <a:latin typeface="Times New Roman"/>
              <a:cs typeface="Times New Roman"/>
            </a:endParaRPr>
          </a:p>
          <a:p>
            <a:r>
              <a:rPr lang="en-US" b="1" dirty="0">
                <a:solidFill>
                  <a:schemeClr val="bg2"/>
                </a:solidFill>
                <a:effectLst/>
                <a:latin typeface="Times New Roman"/>
                <a:cs typeface="Times New Roman"/>
              </a:rPr>
              <a:t>//   been written to the standard output</a:t>
            </a:r>
            <a:r>
              <a:rPr lang="en-US" b="1" dirty="0" smtClean="0">
                <a:solidFill>
                  <a:schemeClr val="bg2"/>
                </a:solidFill>
                <a:effectLst/>
                <a:latin typeface="Times New Roman"/>
                <a:cs typeface="Times New Roman"/>
              </a:rPr>
              <a:t>.</a:t>
            </a:r>
            <a:endParaRPr lang="en-US" dirty="0" smtClean="0">
              <a:solidFill>
                <a:schemeClr val="accent2"/>
              </a:solidFill>
              <a:effectLst/>
              <a:latin typeface="Times New Roman"/>
              <a:cs typeface="Times New Roman"/>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dirty="0"/>
              <a:t>Example</a:t>
            </a:r>
          </a:p>
        </p:txBody>
      </p:sp>
      <p:grpSp>
        <p:nvGrpSpPr>
          <p:cNvPr id="18437" name="Group 5"/>
          <p:cNvGrpSpPr>
            <a:grpSpLocks/>
          </p:cNvGrpSpPr>
          <p:nvPr/>
        </p:nvGrpSpPr>
        <p:grpSpPr bwMode="auto">
          <a:xfrm>
            <a:off x="1301750" y="3511550"/>
            <a:ext cx="6364288" cy="1282700"/>
            <a:chOff x="820" y="2212"/>
            <a:chExt cx="4009" cy="808"/>
          </a:xfrm>
        </p:grpSpPr>
        <p:sp>
          <p:nvSpPr>
            <p:cNvPr id="18435" name="Rectangle 3"/>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845" y="2229"/>
              <a:ext cx="3984" cy="754"/>
            </a:xfrm>
            <a:prstGeom prst="rect">
              <a:avLst/>
            </a:prstGeom>
            <a:noFill/>
            <a:ln w="12700">
              <a:noFill/>
              <a:miter lim="800000"/>
              <a:headEnd/>
              <a:tailEnd/>
            </a:ln>
            <a:effectLst/>
          </p:spPr>
          <p:txBody>
            <a:bodyPr lIns="90488" tIns="44450" rIns="90488" bIns="44450">
              <a:spAutoFit/>
            </a:bodyPr>
            <a:lstStyle/>
            <a:p>
              <a:r>
                <a:rPr lang="en-US" b="1" dirty="0" err="1">
                  <a:solidFill>
                    <a:schemeClr val="bg2"/>
                  </a:solidFill>
                  <a:effectLst/>
                  <a:latin typeface="Times New Roman"/>
                  <a:cs typeface="Times New Roman"/>
                </a:rPr>
                <a:t>write_sqrt</a:t>
              </a:r>
              <a:r>
                <a:rPr lang="en-US" b="1" dirty="0">
                  <a:solidFill>
                    <a:schemeClr val="bg2"/>
                  </a:solidFill>
                  <a:effectLst/>
                  <a:latin typeface="Times New Roman"/>
                  <a:cs typeface="Times New Roman"/>
                </a:rPr>
                <a:t>( -10 );</a:t>
              </a:r>
            </a:p>
            <a:p>
              <a:r>
                <a:rPr lang="en-US" b="1" dirty="0" err="1">
                  <a:solidFill>
                    <a:schemeClr val="bg2"/>
                  </a:solidFill>
                  <a:effectLst/>
                  <a:latin typeface="Times New Roman"/>
                  <a:cs typeface="Times New Roman"/>
                </a:rPr>
                <a:t>write_sqrt</a:t>
              </a:r>
              <a:r>
                <a:rPr lang="en-US" b="1" dirty="0">
                  <a:solidFill>
                    <a:schemeClr val="bg2"/>
                  </a:solidFill>
                  <a:effectLst/>
                  <a:latin typeface="Times New Roman"/>
                  <a:cs typeface="Times New Roman"/>
                </a:rPr>
                <a:t>( 0 );</a:t>
              </a:r>
            </a:p>
            <a:p>
              <a:r>
                <a:rPr lang="en-US" b="1" dirty="0" err="1">
                  <a:solidFill>
                    <a:schemeClr val="bg2"/>
                  </a:solidFill>
                  <a:effectLst/>
                  <a:latin typeface="Times New Roman"/>
                  <a:cs typeface="Times New Roman"/>
                </a:rPr>
                <a:t>write_sqrt</a:t>
              </a:r>
              <a:r>
                <a:rPr lang="en-US" b="1" dirty="0">
                  <a:solidFill>
                    <a:schemeClr val="bg2"/>
                  </a:solidFill>
                  <a:effectLst/>
                  <a:latin typeface="Times New Roman"/>
                  <a:cs typeface="Times New Roman"/>
                </a:rPr>
                <a:t>( 5.6 );</a:t>
              </a:r>
            </a:p>
          </p:txBody>
        </p:sp>
      </p:grpSp>
      <p:sp>
        <p:nvSpPr>
          <p:cNvPr id="18438" name="Rectangle 6"/>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dirty="0"/>
              <a:t>Example</a:t>
            </a:r>
          </a:p>
        </p:txBody>
      </p:sp>
      <p:sp>
        <p:nvSpPr>
          <p:cNvPr id="20483"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0484" name="Rectangle 4"/>
          <p:cNvSpPr>
            <a:spLocks noChangeArrowheads="1"/>
          </p:cNvSpPr>
          <p:nvPr/>
        </p:nvSpPr>
        <p:spPr bwMode="auto">
          <a:xfrm>
            <a:off x="2500313" y="5014913"/>
            <a:ext cx="5632450"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The second and third calls are fine, since</a:t>
            </a:r>
          </a:p>
          <a:p>
            <a:r>
              <a:rPr lang="en-US">
                <a:effectLst>
                  <a:outerShdw blurRad="38100" dist="38100" dir="2700000" algn="tl">
                    <a:srgbClr val="000000"/>
                  </a:outerShdw>
                </a:effectLst>
                <a:latin typeface="Times New Roman" pitchFamily="18" charset="0"/>
              </a:rPr>
              <a:t>the argument is greater than or equal to zero.</a:t>
            </a:r>
          </a:p>
        </p:txBody>
      </p:sp>
      <p:grpSp>
        <p:nvGrpSpPr>
          <p:cNvPr id="20487" name="Group 7"/>
          <p:cNvGrpSpPr>
            <a:grpSpLocks/>
          </p:cNvGrpSpPr>
          <p:nvPr/>
        </p:nvGrpSpPr>
        <p:grpSpPr bwMode="auto">
          <a:xfrm>
            <a:off x="1301750" y="3511550"/>
            <a:ext cx="6364288" cy="1282700"/>
            <a:chOff x="820" y="2212"/>
            <a:chExt cx="4009" cy="808"/>
          </a:xfrm>
        </p:grpSpPr>
        <p:sp>
          <p:nvSpPr>
            <p:cNvPr id="20485"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845" y="2229"/>
              <a:ext cx="3984" cy="754"/>
            </a:xfrm>
            <a:prstGeom prst="rect">
              <a:avLst/>
            </a:prstGeom>
            <a:noFill/>
            <a:ln w="12700">
              <a:noFill/>
              <a:miter lim="800000"/>
              <a:headEnd/>
              <a:tailEnd/>
            </a:ln>
            <a:effectLst/>
          </p:spPr>
          <p:txBody>
            <a:bodyPr lIns="90488" tIns="44450" rIns="90488" bIns="44450">
              <a:spAutoFit/>
            </a:bodyPr>
            <a:lstStyle/>
            <a:p>
              <a:r>
                <a:rPr lang="en-US" b="1" dirty="0" err="1">
                  <a:solidFill>
                    <a:schemeClr val="bg2"/>
                  </a:solidFill>
                  <a:effectLst/>
                  <a:latin typeface="Times New Roman"/>
                  <a:cs typeface="Times New Roman"/>
                </a:rPr>
                <a:t>write_sqrt</a:t>
              </a:r>
              <a:r>
                <a:rPr lang="en-US" b="1" dirty="0">
                  <a:solidFill>
                    <a:schemeClr val="bg2"/>
                  </a:solidFill>
                  <a:effectLst/>
                  <a:latin typeface="Times New Roman"/>
                  <a:cs typeface="Times New Roman"/>
                </a:rPr>
                <a:t>( -10 );</a:t>
              </a:r>
            </a:p>
            <a:p>
              <a:r>
                <a:rPr lang="en-US" b="1" dirty="0" err="1">
                  <a:solidFill>
                    <a:srgbClr val="00FF00"/>
                  </a:solidFill>
                  <a:effectLst/>
                  <a:latin typeface="Times New Roman"/>
                  <a:cs typeface="Times New Roman"/>
                </a:rPr>
                <a:t>write_sqrt</a:t>
              </a:r>
              <a:r>
                <a:rPr lang="en-US" b="1" dirty="0">
                  <a:solidFill>
                    <a:srgbClr val="00FF00"/>
                  </a:solidFill>
                  <a:effectLst/>
                  <a:latin typeface="Times New Roman"/>
                  <a:cs typeface="Times New Roman"/>
                </a:rPr>
                <a:t>( 0 );</a:t>
              </a:r>
            </a:p>
            <a:p>
              <a:r>
                <a:rPr lang="en-US" b="1" dirty="0" err="1">
                  <a:solidFill>
                    <a:srgbClr val="00FF00"/>
                  </a:solidFill>
                  <a:effectLst/>
                  <a:latin typeface="Times New Roman"/>
                  <a:cs typeface="Times New Roman"/>
                </a:rPr>
                <a:t>write_sqrt</a:t>
              </a:r>
              <a:r>
                <a:rPr lang="en-US" b="1" dirty="0">
                  <a:solidFill>
                    <a:srgbClr val="00FF00"/>
                  </a:solidFill>
                  <a:effectLst/>
                  <a:latin typeface="Times New Roman"/>
                  <a:cs typeface="Times New Roman"/>
                </a:rPr>
                <a: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Outline of this lecture</a:t>
            </a:r>
          </a:p>
        </p:txBody>
      </p:sp>
      <p:sp>
        <p:nvSpPr>
          <p:cNvPr id="57347" name="Rectangle 3"/>
          <p:cNvSpPr>
            <a:spLocks noGrp="1" noChangeArrowheads="1"/>
          </p:cNvSpPr>
          <p:nvPr>
            <p:ph idx="1"/>
          </p:nvPr>
        </p:nvSpPr>
        <p:spPr/>
        <p:txBody>
          <a:bodyPr/>
          <a:lstStyle/>
          <a:p>
            <a:r>
              <a:rPr lang="en-US" sz="2800"/>
              <a:t> </a:t>
            </a:r>
            <a:r>
              <a:rPr lang="en-US" sz="2800">
                <a:solidFill>
                  <a:srgbClr val="FC0128"/>
                </a:solidFill>
              </a:rPr>
              <a:t>Course Objectives and Schedule</a:t>
            </a:r>
          </a:p>
          <a:p>
            <a:pPr lvl="1"/>
            <a:r>
              <a:rPr lang="en-US" sz="2400">
                <a:solidFill>
                  <a:srgbClr val="FC0128"/>
                </a:solidFill>
              </a:rPr>
              <a:t>  WHAT (Topics)</a:t>
            </a:r>
          </a:p>
          <a:p>
            <a:pPr lvl="1"/>
            <a:r>
              <a:rPr lang="en-US" sz="2400">
                <a:solidFill>
                  <a:srgbClr val="FC0128"/>
                </a:solidFill>
              </a:rPr>
              <a:t>  WHY (Importance)</a:t>
            </a:r>
          </a:p>
          <a:p>
            <a:pPr lvl="1"/>
            <a:r>
              <a:rPr lang="en-US" sz="2400">
                <a:solidFill>
                  <a:srgbClr val="FC0128"/>
                </a:solidFill>
              </a:rPr>
              <a:t>  WHERE (Goals)</a:t>
            </a:r>
          </a:p>
          <a:p>
            <a:pPr lvl="1"/>
            <a:r>
              <a:rPr lang="en-US" sz="2400">
                <a:solidFill>
                  <a:srgbClr val="FC0128"/>
                </a:solidFill>
              </a:rPr>
              <a:t>  HOW (Information and Schedule)</a:t>
            </a:r>
          </a:p>
          <a:p>
            <a:pPr lvl="1"/>
            <a:endParaRPr lang="en-US" sz="2400">
              <a:solidFill>
                <a:srgbClr val="FC0128"/>
              </a:solidFill>
            </a:endParaRPr>
          </a:p>
          <a:p>
            <a:r>
              <a:rPr lang="en-US" sz="2800"/>
              <a:t> The Phase of Software Development</a:t>
            </a:r>
          </a:p>
          <a:p>
            <a:pPr lvl="1"/>
            <a:r>
              <a:rPr lang="en-US" sz="2400"/>
              <a:t> Basic design strategy</a:t>
            </a:r>
          </a:p>
          <a:p>
            <a:pPr lvl="1"/>
            <a:r>
              <a:rPr lang="en-US" sz="2400"/>
              <a:t> Pre-conditions and post-conditions</a:t>
            </a:r>
          </a:p>
          <a:p>
            <a:pPr lvl="1"/>
            <a:r>
              <a:rPr lang="en-US" sz="2400"/>
              <a:t> Running time analysis</a:t>
            </a:r>
          </a:p>
          <a:p>
            <a:endParaRPr lang="en-US" sz="2800"/>
          </a:p>
        </p:txBody>
      </p:sp>
      <p:sp>
        <p:nvSpPr>
          <p:cNvPr id="2" name="TextBox 1"/>
          <p:cNvSpPr txBox="1"/>
          <p:nvPr/>
        </p:nvSpPr>
        <p:spPr>
          <a:xfrm>
            <a:off x="13735050" y="3695700"/>
            <a:ext cx="184731" cy="461665"/>
          </a:xfrm>
          <a:prstGeom prst="rect">
            <a:avLst/>
          </a:prstGeom>
          <a:noFill/>
        </p:spPr>
        <p:txBody>
          <a:bodyPr wrap="none" rtlCol="0">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dirty="0"/>
              <a:t>Example</a:t>
            </a:r>
          </a:p>
        </p:txBody>
      </p:sp>
      <p:sp>
        <p:nvSpPr>
          <p:cNvPr id="22531"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2532" name="Rectangle 4"/>
          <p:cNvSpPr>
            <a:spLocks noChangeArrowheads="1"/>
          </p:cNvSpPr>
          <p:nvPr/>
        </p:nvSpPr>
        <p:spPr bwMode="auto">
          <a:xfrm>
            <a:off x="2500313" y="5014913"/>
            <a:ext cx="5310187"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But the first call violates the precondition,</a:t>
            </a:r>
          </a:p>
          <a:p>
            <a:r>
              <a:rPr lang="en-US">
                <a:effectLst>
                  <a:outerShdw blurRad="38100" dist="38100" dir="2700000" algn="tl">
                    <a:srgbClr val="000000"/>
                  </a:outerShdw>
                </a:effectLst>
                <a:latin typeface="Times New Roman" pitchFamily="18" charset="0"/>
              </a:rPr>
              <a:t>since the argument is less than zero.</a:t>
            </a:r>
          </a:p>
        </p:txBody>
      </p:sp>
      <p:grpSp>
        <p:nvGrpSpPr>
          <p:cNvPr id="22535" name="Group 7"/>
          <p:cNvGrpSpPr>
            <a:grpSpLocks/>
          </p:cNvGrpSpPr>
          <p:nvPr/>
        </p:nvGrpSpPr>
        <p:grpSpPr bwMode="auto">
          <a:xfrm>
            <a:off x="1301750" y="3511550"/>
            <a:ext cx="6364288" cy="1282700"/>
            <a:chOff x="820" y="2212"/>
            <a:chExt cx="4009" cy="808"/>
          </a:xfrm>
        </p:grpSpPr>
        <p:sp>
          <p:nvSpPr>
            <p:cNvPr id="22533"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845" y="2229"/>
              <a:ext cx="3984" cy="754"/>
            </a:xfrm>
            <a:prstGeom prst="rect">
              <a:avLst/>
            </a:prstGeom>
            <a:noFill/>
            <a:ln w="12700">
              <a:noFill/>
              <a:miter lim="800000"/>
              <a:headEnd/>
              <a:tailEnd/>
            </a:ln>
            <a:effectLst/>
          </p:spPr>
          <p:txBody>
            <a:bodyPr lIns="90488" tIns="44450" rIns="90488" bIns="44450">
              <a:spAutoFit/>
            </a:bodyPr>
            <a:lstStyle/>
            <a:p>
              <a:r>
                <a:rPr lang="en-US" b="1" dirty="0" err="1">
                  <a:solidFill>
                    <a:schemeClr val="accent2"/>
                  </a:solidFill>
                  <a:effectLst/>
                  <a:latin typeface="Times New Roman"/>
                  <a:cs typeface="Times New Roman"/>
                </a:rPr>
                <a:t>write_sqrt</a:t>
              </a:r>
              <a:r>
                <a:rPr lang="en-US" b="1" dirty="0">
                  <a:solidFill>
                    <a:schemeClr val="accent2"/>
                  </a:solidFill>
                  <a:effectLst/>
                  <a:latin typeface="Times New Roman"/>
                  <a:cs typeface="Times New Roman"/>
                </a:rPr>
                <a:t>( -10 );</a:t>
              </a:r>
              <a:endParaRPr lang="en-US" b="1" dirty="0">
                <a:solidFill>
                  <a:schemeClr val="bg2"/>
                </a:solidFill>
                <a:effectLst/>
                <a:latin typeface="Times New Roman"/>
                <a:cs typeface="Times New Roman"/>
              </a:endParaRPr>
            </a:p>
            <a:p>
              <a:r>
                <a:rPr lang="en-US" b="1" dirty="0" err="1">
                  <a:solidFill>
                    <a:srgbClr val="00FF00"/>
                  </a:solidFill>
                  <a:effectLst/>
                  <a:latin typeface="Times New Roman"/>
                  <a:cs typeface="Times New Roman"/>
                </a:rPr>
                <a:t>write_sqrt</a:t>
              </a:r>
              <a:r>
                <a:rPr lang="en-US" b="1" dirty="0">
                  <a:solidFill>
                    <a:srgbClr val="00FF00"/>
                  </a:solidFill>
                  <a:effectLst/>
                  <a:latin typeface="Times New Roman"/>
                  <a:cs typeface="Times New Roman"/>
                </a:rPr>
                <a:t>( 0 );</a:t>
              </a:r>
            </a:p>
            <a:p>
              <a:r>
                <a:rPr lang="en-US" b="1" dirty="0" err="1">
                  <a:solidFill>
                    <a:srgbClr val="00FF00"/>
                  </a:solidFill>
                  <a:effectLst/>
                  <a:latin typeface="Times New Roman"/>
                  <a:cs typeface="Times New Roman"/>
                </a:rPr>
                <a:t>write_sqrt</a:t>
              </a:r>
              <a:r>
                <a:rPr lang="en-US" b="1" dirty="0">
                  <a:solidFill>
                    <a:srgbClr val="00FF00"/>
                  </a:solidFill>
                  <a:effectLst/>
                  <a:latin typeface="Times New Roman"/>
                  <a:cs typeface="Times New Roman"/>
                </a:rPr>
                <a:t>( 5.6 );</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dirty="0"/>
              <a:t>Example</a:t>
            </a:r>
          </a:p>
        </p:txBody>
      </p:sp>
      <p:sp>
        <p:nvSpPr>
          <p:cNvPr id="24579" name="Rectangle 3"/>
          <p:cNvSpPr>
            <a:spLocks noChangeArrowheads="1"/>
          </p:cNvSpPr>
          <p:nvPr/>
        </p:nvSpPr>
        <p:spPr bwMode="auto">
          <a:xfrm>
            <a:off x="615950" y="1676400"/>
            <a:ext cx="7988300" cy="2743200"/>
          </a:xfrm>
          <a:prstGeom prst="rect">
            <a:avLst/>
          </a:prstGeom>
          <a:solidFill>
            <a:schemeClr val="tx1"/>
          </a:solidFill>
          <a:ln w="12700">
            <a:solidFill>
              <a:schemeClr val="bg2"/>
            </a:solidFill>
            <a:miter lim="800000"/>
            <a:headEnd/>
            <a:tailEnd/>
          </a:ln>
          <a:effectLst/>
        </p:spPr>
        <p:txBody>
          <a:bodyPr wrap="none" anchor="ctr"/>
          <a:lstStyle/>
          <a:p>
            <a:endParaRPr lang="en-US" dirty="0"/>
          </a:p>
        </p:txBody>
      </p:sp>
      <p:sp>
        <p:nvSpPr>
          <p:cNvPr id="24580" name="Rectangle 4"/>
          <p:cNvSpPr>
            <a:spLocks noChangeArrowheads="1"/>
          </p:cNvSpPr>
          <p:nvPr/>
        </p:nvSpPr>
        <p:spPr bwMode="auto">
          <a:xfrm>
            <a:off x="762000" y="1676401"/>
            <a:ext cx="6781800" cy="2305759"/>
          </a:xfrm>
          <a:prstGeom prst="rect">
            <a:avLst/>
          </a:prstGeom>
          <a:noFill/>
          <a:ln w="12700">
            <a:noFill/>
            <a:miter lim="800000"/>
            <a:headEnd/>
            <a:tailEnd/>
          </a:ln>
          <a:effectLst/>
        </p:spPr>
        <p:txBody>
          <a:bodyPr wrap="square" lIns="90488" tIns="44450" rIns="90488" bIns="44450">
            <a:spAutoFit/>
          </a:bodyPr>
          <a:lstStyle/>
          <a:p>
            <a:r>
              <a:rPr lang="en-US" dirty="0">
                <a:solidFill>
                  <a:schemeClr val="bg2"/>
                </a:solidFill>
                <a:effectLst/>
                <a:latin typeface="Times New Roman"/>
                <a:cs typeface="Times New Roman"/>
              </a:rPr>
              <a:t>void </a:t>
            </a:r>
            <a:r>
              <a:rPr lang="en-US" dirty="0" err="1">
                <a:solidFill>
                  <a:schemeClr val="bg2"/>
                </a:solidFill>
                <a:effectLst/>
                <a:latin typeface="Times New Roman"/>
                <a:cs typeface="Times New Roman"/>
              </a:rPr>
              <a:t>write_sqrt</a:t>
            </a:r>
            <a:r>
              <a:rPr lang="en-US" dirty="0">
                <a:solidFill>
                  <a:schemeClr val="bg2"/>
                </a:solidFill>
                <a:effectLst/>
                <a:latin typeface="Times New Roman"/>
                <a:cs typeface="Times New Roman"/>
              </a:rPr>
              <a:t>( double x)</a:t>
            </a:r>
          </a:p>
          <a:p>
            <a:endParaRPr lang="en-US" dirty="0">
              <a:solidFill>
                <a:schemeClr val="bg2"/>
              </a:solidFill>
              <a:effectLst/>
              <a:latin typeface="Times New Roman"/>
              <a:cs typeface="Times New Roman"/>
            </a:endParaRPr>
          </a:p>
          <a:p>
            <a:r>
              <a:rPr lang="en-US" b="1" dirty="0">
                <a:solidFill>
                  <a:schemeClr val="bg2"/>
                </a:solidFill>
                <a:effectLst/>
                <a:latin typeface="Times New Roman"/>
                <a:cs typeface="Times New Roman"/>
              </a:rPr>
              <a:t>//   Precondition:  x  &gt;=  0.</a:t>
            </a:r>
            <a:endParaRPr lang="en-US" b="1" dirty="0">
              <a:solidFill>
                <a:schemeClr val="accent2"/>
              </a:solidFill>
              <a:effectLst/>
              <a:latin typeface="Times New Roman"/>
              <a:cs typeface="Times New Roman"/>
            </a:endParaRPr>
          </a:p>
          <a:p>
            <a:r>
              <a:rPr lang="en-US" b="1" dirty="0">
                <a:solidFill>
                  <a:schemeClr val="accent2"/>
                </a:solidFill>
                <a:effectLst/>
                <a:latin typeface="Times New Roman"/>
                <a:cs typeface="Times New Roman"/>
              </a:rPr>
              <a:t>//   </a:t>
            </a:r>
            <a:r>
              <a:rPr lang="en-US" b="1" dirty="0" err="1">
                <a:solidFill>
                  <a:schemeClr val="accent2"/>
                </a:solidFill>
                <a:effectLst/>
                <a:latin typeface="Times New Roman"/>
                <a:cs typeface="Times New Roman"/>
              </a:rPr>
              <a:t>Postcondition</a:t>
            </a:r>
            <a:r>
              <a:rPr lang="en-US" b="1" dirty="0">
                <a:solidFill>
                  <a:schemeClr val="accent2"/>
                </a:solidFill>
                <a:effectLst/>
                <a:latin typeface="Times New Roman"/>
                <a:cs typeface="Times New Roman"/>
              </a:rPr>
              <a:t>:  The square root of x has</a:t>
            </a:r>
          </a:p>
          <a:p>
            <a:r>
              <a:rPr lang="en-US" b="1" dirty="0">
                <a:solidFill>
                  <a:schemeClr val="accent2"/>
                </a:solidFill>
                <a:effectLst/>
                <a:latin typeface="Times New Roman"/>
                <a:cs typeface="Times New Roman"/>
              </a:rPr>
              <a:t>//   been written to the standard output.</a:t>
            </a:r>
            <a:endParaRPr lang="en-US" dirty="0">
              <a:solidFill>
                <a:schemeClr val="accent2"/>
              </a:solidFill>
              <a:effectLst/>
              <a:latin typeface="Times New Roman"/>
              <a:cs typeface="Times New Roman"/>
            </a:endParaRPr>
          </a:p>
          <a:p>
            <a:endParaRPr lang="en-US" dirty="0">
              <a:solidFill>
                <a:schemeClr val="accent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5950" y="1676400"/>
            <a:ext cx="7988300" cy="34290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7" name="Rectangle 3"/>
          <p:cNvSpPr>
            <a:spLocks noGrp="1" noChangeArrowheads="1"/>
          </p:cNvSpPr>
          <p:nvPr>
            <p:ph type="title"/>
          </p:nvPr>
        </p:nvSpPr>
        <p:spPr>
          <a:noFill/>
          <a:ln/>
        </p:spPr>
        <p:txBody>
          <a:bodyPr/>
          <a:lstStyle/>
          <a:p>
            <a:r>
              <a:rPr lang="en-US" dirty="0"/>
              <a:t>Another Example</a:t>
            </a:r>
          </a:p>
        </p:txBody>
      </p:sp>
      <p:sp>
        <p:nvSpPr>
          <p:cNvPr id="26628" name="Rectangle 4"/>
          <p:cNvSpPr>
            <a:spLocks noChangeArrowheads="1"/>
          </p:cNvSpPr>
          <p:nvPr/>
        </p:nvSpPr>
        <p:spPr bwMode="auto">
          <a:xfrm>
            <a:off x="747713" y="2195513"/>
            <a:ext cx="7328630" cy="3044423"/>
          </a:xfrm>
          <a:prstGeom prst="rect">
            <a:avLst/>
          </a:prstGeom>
          <a:noFill/>
          <a:ln w="12700">
            <a:noFill/>
            <a:miter lim="800000"/>
            <a:headEnd/>
            <a:tailEnd/>
          </a:ln>
          <a:effectLst/>
        </p:spPr>
        <p:txBody>
          <a:bodyPr wrap="none" lIns="90488" tIns="44450" rIns="90488" bIns="44450">
            <a:spAutoFit/>
          </a:bodyPr>
          <a:lstStyle/>
          <a:p>
            <a:r>
              <a:rPr lang="en-US" dirty="0" err="1">
                <a:solidFill>
                  <a:schemeClr val="bg2"/>
                </a:solidFill>
                <a:effectLst/>
                <a:latin typeface="Times New Roman"/>
                <a:cs typeface="Times New Roman"/>
              </a:rPr>
              <a:t>bool</a:t>
            </a:r>
            <a:r>
              <a:rPr lang="en-US" dirty="0">
                <a:solidFill>
                  <a:schemeClr val="bg2"/>
                </a:solidFill>
                <a:effectLst/>
                <a:latin typeface="Times New Roman"/>
                <a:cs typeface="Times New Roman"/>
              </a:rPr>
              <a:t> </a:t>
            </a:r>
            <a:r>
              <a:rPr lang="en-US" dirty="0" err="1">
                <a:solidFill>
                  <a:schemeClr val="bg2"/>
                </a:solidFill>
                <a:effectLst/>
                <a:latin typeface="Times New Roman"/>
                <a:cs typeface="Times New Roman"/>
              </a:rPr>
              <a:t>is_vowel</a:t>
            </a:r>
            <a:r>
              <a:rPr lang="en-US" dirty="0">
                <a:solidFill>
                  <a:schemeClr val="bg2"/>
                </a:solidFill>
                <a:effectLst/>
                <a:latin typeface="Times New Roman"/>
                <a:cs typeface="Times New Roman"/>
              </a:rPr>
              <a:t>( char letter )</a:t>
            </a:r>
          </a:p>
          <a:p>
            <a:r>
              <a:rPr lang="en-US" b="1" dirty="0">
                <a:solidFill>
                  <a:schemeClr val="accent2"/>
                </a:solidFill>
                <a:effectLst/>
                <a:latin typeface="Times New Roman"/>
                <a:cs typeface="Times New Roman"/>
              </a:rPr>
              <a:t>//   Precondition:  letter is an uppercase or</a:t>
            </a:r>
          </a:p>
          <a:p>
            <a:r>
              <a:rPr lang="en-US" b="1" dirty="0">
                <a:solidFill>
                  <a:schemeClr val="accent2"/>
                </a:solidFill>
                <a:effectLst/>
                <a:latin typeface="Times New Roman"/>
                <a:cs typeface="Times New Roman"/>
              </a:rPr>
              <a:t>//   lowercase letter (in the range 'A' ... 'Z' or 'a' ... 'z') .</a:t>
            </a:r>
          </a:p>
          <a:p>
            <a:r>
              <a:rPr lang="en-US" b="1" dirty="0">
                <a:solidFill>
                  <a:schemeClr val="accent2"/>
                </a:solidFill>
                <a:effectLst/>
                <a:latin typeface="Times New Roman"/>
                <a:cs typeface="Times New Roman"/>
              </a:rPr>
              <a:t>//   </a:t>
            </a:r>
            <a:r>
              <a:rPr lang="en-US" b="1" dirty="0" err="1">
                <a:solidFill>
                  <a:schemeClr val="accent2"/>
                </a:solidFill>
                <a:effectLst/>
                <a:latin typeface="Times New Roman"/>
                <a:cs typeface="Times New Roman"/>
              </a:rPr>
              <a:t>Postcondition</a:t>
            </a:r>
            <a:r>
              <a:rPr lang="en-US" b="1" dirty="0">
                <a:solidFill>
                  <a:schemeClr val="accent2"/>
                </a:solidFill>
                <a:effectLst/>
                <a:latin typeface="Times New Roman"/>
                <a:cs typeface="Times New Roman"/>
              </a:rPr>
              <a:t>:  The value returned by the</a:t>
            </a:r>
          </a:p>
          <a:p>
            <a:r>
              <a:rPr lang="en-US" b="1" dirty="0">
                <a:solidFill>
                  <a:schemeClr val="accent2"/>
                </a:solidFill>
                <a:effectLst/>
                <a:latin typeface="Times New Roman"/>
                <a:cs typeface="Times New Roman"/>
              </a:rPr>
              <a:t>//   function is true if letter is a vowel;</a:t>
            </a:r>
          </a:p>
          <a:p>
            <a:r>
              <a:rPr lang="en-US" b="1" dirty="0">
                <a:solidFill>
                  <a:schemeClr val="accent2"/>
                </a:solidFill>
                <a:effectLst/>
                <a:latin typeface="Times New Roman"/>
                <a:cs typeface="Times New Roman"/>
              </a:rPr>
              <a:t>//   otherwise the value returned by the function is</a:t>
            </a:r>
          </a:p>
          <a:p>
            <a:r>
              <a:rPr lang="en-US" b="1" dirty="0">
                <a:solidFill>
                  <a:schemeClr val="accent2"/>
                </a:solidFill>
                <a:effectLst/>
                <a:latin typeface="Times New Roman"/>
                <a:cs typeface="Times New Roman"/>
              </a:rPr>
              <a:t>//   false. </a:t>
            </a:r>
            <a:endParaRPr lang="en-US" dirty="0">
              <a:solidFill>
                <a:schemeClr val="bg2"/>
              </a:solidFill>
              <a:effectLst/>
              <a:latin typeface="Times New Roman"/>
              <a:cs typeface="Times New Roman"/>
            </a:endParaRPr>
          </a:p>
          <a:p>
            <a:pPr eaLnBrk="1"/>
            <a:endParaRPr lang="en-US" dirty="0">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dirty="0"/>
              <a:t>Another Example</a:t>
            </a:r>
          </a:p>
        </p:txBody>
      </p:sp>
      <p:sp>
        <p:nvSpPr>
          <p:cNvPr id="28675"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1341438" y="3538538"/>
            <a:ext cx="6324600" cy="1197764"/>
          </a:xfrm>
          <a:prstGeom prst="rect">
            <a:avLst/>
          </a:prstGeom>
          <a:noFill/>
          <a:ln w="12700">
            <a:noFill/>
            <a:miter lim="800000"/>
            <a:headEnd/>
            <a:tailEnd/>
          </a:ln>
          <a:effectLst/>
        </p:spPr>
        <p:txBody>
          <a:bodyPr lIns="90488" tIns="44450" rIns="90488" bIns="44450">
            <a:spAutoFit/>
          </a:bodyPr>
          <a:lstStyle/>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'A' );</a:t>
            </a:r>
          </a:p>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Z' );</a:t>
            </a:r>
          </a:p>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 );</a:t>
            </a:r>
          </a:p>
        </p:txBody>
      </p:sp>
      <p:sp>
        <p:nvSpPr>
          <p:cNvPr id="28677"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dirty="0"/>
              <a:t>Another Example</a:t>
            </a:r>
          </a:p>
        </p:txBody>
      </p:sp>
      <p:sp>
        <p:nvSpPr>
          <p:cNvPr id="30723"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1341438" y="3538538"/>
            <a:ext cx="6324600" cy="1197764"/>
          </a:xfrm>
          <a:prstGeom prst="rect">
            <a:avLst/>
          </a:prstGeom>
          <a:noFill/>
          <a:ln w="12700">
            <a:noFill/>
            <a:miter lim="800000"/>
            <a:headEnd/>
            <a:tailEnd/>
          </a:ln>
          <a:effectLst/>
        </p:spPr>
        <p:txBody>
          <a:bodyPr lIns="90488" tIns="44450" rIns="90488" bIns="44450">
            <a:spAutoFit/>
          </a:bodyPr>
          <a:lstStyle/>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'A' );</a:t>
            </a:r>
          </a:p>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Z' );</a:t>
            </a:r>
          </a:p>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 );</a:t>
            </a:r>
          </a:p>
        </p:txBody>
      </p:sp>
      <p:sp>
        <p:nvSpPr>
          <p:cNvPr id="30725"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dirty="0">
                <a:solidFill>
                  <a:srgbClr val="A2FFA3"/>
                </a:solidFill>
                <a:effectLst>
                  <a:outerShdw blurRad="38100" dist="38100" dir="2700000" algn="tl">
                    <a:srgbClr val="000000"/>
                  </a:outerShdw>
                </a:effectLst>
                <a:latin typeface="Monotype Corsiva" pitchFamily="66" charset="0"/>
              </a:rPr>
              <a:t>What values will be returned</a:t>
            </a:r>
          </a:p>
          <a:p>
            <a:r>
              <a:rPr lang="en-US" sz="3600" b="1" dirty="0">
                <a:solidFill>
                  <a:srgbClr val="A2FFA3"/>
                </a:solidFill>
                <a:effectLst>
                  <a:outerShdw blurRad="38100" dist="38100" dir="2700000" algn="tl">
                    <a:srgbClr val="000000"/>
                  </a:outerShdw>
                </a:effectLst>
                <a:latin typeface="Monotype Corsiva" pitchFamily="66" charset="0"/>
              </a:rPr>
              <a:t>by these function calls ?</a:t>
            </a:r>
          </a:p>
        </p:txBody>
      </p:sp>
      <p:sp>
        <p:nvSpPr>
          <p:cNvPr id="30726" name="Rectangle 6"/>
          <p:cNvSpPr>
            <a:spLocks noChangeArrowheads="1"/>
          </p:cNvSpPr>
          <p:nvPr/>
        </p:nvSpPr>
        <p:spPr bwMode="auto">
          <a:xfrm>
            <a:off x="6535738" y="2347913"/>
            <a:ext cx="729618" cy="459100"/>
          </a:xfrm>
          <a:prstGeom prst="rect">
            <a:avLst/>
          </a:prstGeom>
          <a:noFill/>
          <a:ln w="12700">
            <a:noFill/>
            <a:miter lim="800000"/>
            <a:headEnd/>
            <a:tailEnd/>
          </a:ln>
          <a:effectLst/>
        </p:spPr>
        <p:txBody>
          <a:bodyPr wrap="none" lIns="90488" tIns="44450" rIns="90488" bIns="44450">
            <a:spAutoFit/>
          </a:bodyPr>
          <a:lstStyle/>
          <a:p>
            <a:r>
              <a:rPr lang="en-US" b="1" dirty="0">
                <a:solidFill>
                  <a:srgbClr val="00FF00"/>
                </a:solidFill>
                <a:effectLst>
                  <a:outerShdw blurRad="38100" dist="38100" dir="2700000" algn="tl">
                    <a:srgbClr val="000000"/>
                  </a:outerShdw>
                </a:effectLst>
                <a:latin typeface="Times New Roman"/>
                <a:cs typeface="Times New Roman"/>
              </a:rPr>
              <a:t>true</a:t>
            </a:r>
          </a:p>
        </p:txBody>
      </p:sp>
      <p:sp>
        <p:nvSpPr>
          <p:cNvPr id="30727" name="Rectangle 7"/>
          <p:cNvSpPr>
            <a:spLocks noChangeArrowheads="1"/>
          </p:cNvSpPr>
          <p:nvPr/>
        </p:nvSpPr>
        <p:spPr bwMode="auto">
          <a:xfrm>
            <a:off x="7145338" y="3795713"/>
            <a:ext cx="781014" cy="459100"/>
          </a:xfrm>
          <a:prstGeom prst="rect">
            <a:avLst/>
          </a:prstGeom>
          <a:noFill/>
          <a:ln w="12700">
            <a:noFill/>
            <a:miter lim="800000"/>
            <a:headEnd/>
            <a:tailEnd/>
          </a:ln>
          <a:effectLst/>
        </p:spPr>
        <p:txBody>
          <a:bodyPr wrap="none" lIns="90488" tIns="44450" rIns="90488" bIns="44450">
            <a:spAutoFit/>
          </a:bodyPr>
          <a:lstStyle/>
          <a:p>
            <a:r>
              <a:rPr lang="en-US" b="1" dirty="0">
                <a:solidFill>
                  <a:srgbClr val="00FF00"/>
                </a:solidFill>
                <a:effectLst>
                  <a:outerShdw blurRad="38100" dist="38100" dir="2700000" algn="tl">
                    <a:srgbClr val="000000"/>
                  </a:outerShdw>
                </a:effectLst>
                <a:latin typeface="Times New Roman"/>
                <a:cs typeface="Times New Roman"/>
              </a:rPr>
              <a:t>false</a:t>
            </a:r>
          </a:p>
        </p:txBody>
      </p:sp>
      <p:sp>
        <p:nvSpPr>
          <p:cNvPr id="30728" name="Rectangle 8"/>
          <p:cNvSpPr>
            <a:spLocks noChangeArrowheads="1"/>
          </p:cNvSpPr>
          <p:nvPr/>
        </p:nvSpPr>
        <p:spPr bwMode="auto">
          <a:xfrm>
            <a:off x="4478338" y="5167313"/>
            <a:ext cx="4227512"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Nobody knows, because the</a:t>
            </a:r>
          </a:p>
          <a:p>
            <a:r>
              <a:rPr lang="en-US" b="1">
                <a:solidFill>
                  <a:srgbClr val="FC0128"/>
                </a:solidFill>
                <a:effectLst>
                  <a:outerShdw blurRad="38100" dist="38100" dir="2700000" algn="tl">
                    <a:srgbClr val="000000"/>
                  </a:outerShdw>
                </a:effectLst>
                <a:latin typeface="Times New Roman" pitchFamily="18" charset="0"/>
              </a:rPr>
              <a:t>precondition has been violated.</a:t>
            </a:r>
          </a:p>
        </p:txBody>
      </p:sp>
      <p:sp>
        <p:nvSpPr>
          <p:cNvPr id="30729" name="Line 9"/>
          <p:cNvSpPr>
            <a:spLocks noChangeShapeType="1"/>
          </p:cNvSpPr>
          <p:nvPr/>
        </p:nvSpPr>
        <p:spPr bwMode="auto">
          <a:xfrm flipV="1">
            <a:off x="3730625" y="2590800"/>
            <a:ext cx="2819400" cy="1143000"/>
          </a:xfrm>
          <a:prstGeom prst="line">
            <a:avLst/>
          </a:prstGeom>
          <a:noFill/>
          <a:ln w="12700">
            <a:solidFill>
              <a:srgbClr val="00FF00"/>
            </a:solidFill>
            <a:round/>
            <a:headEnd/>
            <a:tailEnd/>
          </a:ln>
          <a:effectLst/>
        </p:spPr>
        <p:txBody>
          <a:bodyPr/>
          <a:lstStyle/>
          <a:p>
            <a:endParaRPr lang="en-US"/>
          </a:p>
        </p:txBody>
      </p:sp>
      <p:sp>
        <p:nvSpPr>
          <p:cNvPr id="30730" name="Line 10"/>
          <p:cNvSpPr>
            <a:spLocks noChangeShapeType="1"/>
          </p:cNvSpPr>
          <p:nvPr/>
        </p:nvSpPr>
        <p:spPr bwMode="auto">
          <a:xfrm flipV="1">
            <a:off x="3578225" y="4038600"/>
            <a:ext cx="3505200" cy="76200"/>
          </a:xfrm>
          <a:prstGeom prst="line">
            <a:avLst/>
          </a:prstGeom>
          <a:noFill/>
          <a:ln w="12700">
            <a:solidFill>
              <a:srgbClr val="00FF00"/>
            </a:solidFill>
            <a:round/>
            <a:headEnd/>
            <a:tailEnd/>
          </a:ln>
          <a:effectLst/>
        </p:spPr>
        <p:txBody>
          <a:bodyPr/>
          <a:lstStyle/>
          <a:p>
            <a:endParaRPr lang="en-US"/>
          </a:p>
        </p:txBody>
      </p:sp>
      <p:sp>
        <p:nvSpPr>
          <p:cNvPr id="30731"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dirty="0"/>
              <a:t>Consequence of Violation</a:t>
            </a:r>
          </a:p>
        </p:txBody>
      </p:sp>
      <p:sp>
        <p:nvSpPr>
          <p:cNvPr id="32771"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341438" y="3538538"/>
            <a:ext cx="6324600" cy="1197764"/>
          </a:xfrm>
          <a:prstGeom prst="rect">
            <a:avLst/>
          </a:prstGeom>
          <a:noFill/>
          <a:ln w="12700">
            <a:noFill/>
            <a:miter lim="800000"/>
            <a:headEnd/>
            <a:tailEnd/>
          </a:ln>
          <a:effectLst/>
        </p:spPr>
        <p:txBody>
          <a:bodyPr lIns="90488" tIns="44450" rIns="90488" bIns="44450">
            <a:spAutoFit/>
          </a:bodyPr>
          <a:lstStyle/>
          <a:p>
            <a:endParaRPr lang="en-US" b="1" dirty="0">
              <a:solidFill>
                <a:schemeClr val="bg2"/>
              </a:solidFill>
              <a:effectLst/>
            </a:endParaRPr>
          </a:p>
          <a:p>
            <a:r>
              <a:rPr lang="en-US" b="1" dirty="0" err="1">
                <a:solidFill>
                  <a:schemeClr val="bg2"/>
                </a:solidFill>
                <a:effectLst/>
                <a:latin typeface="Times New Roman"/>
                <a:cs typeface="Times New Roman"/>
              </a:rPr>
              <a:t>write_sqrt</a:t>
            </a:r>
            <a:r>
              <a:rPr lang="en-US" b="1" dirty="0">
                <a:solidFill>
                  <a:schemeClr val="bg2"/>
                </a:solidFill>
                <a:effectLst/>
                <a:latin typeface="Times New Roman"/>
                <a:cs typeface="Times New Roman"/>
              </a:rPr>
              <a:t>(-10.0);</a:t>
            </a:r>
          </a:p>
          <a:p>
            <a:r>
              <a:rPr lang="en-US" b="1" dirty="0" err="1">
                <a:solidFill>
                  <a:schemeClr val="bg2"/>
                </a:solidFill>
                <a:effectLst/>
                <a:latin typeface="Times New Roman"/>
                <a:cs typeface="Times New Roman"/>
              </a:rPr>
              <a:t>is_vowel</a:t>
            </a:r>
            <a:r>
              <a:rPr lang="en-US" b="1" dirty="0">
                <a:solidFill>
                  <a:schemeClr val="bg2"/>
                </a:solidFill>
                <a:effectLst/>
                <a:latin typeface="Times New Roman"/>
                <a:cs typeface="Times New Roman"/>
              </a:rPr>
              <a:t>( '?' );</a:t>
            </a:r>
          </a:p>
        </p:txBody>
      </p:sp>
      <p:sp>
        <p:nvSpPr>
          <p:cNvPr id="32773" name="Rectangle 5"/>
          <p:cNvSpPr>
            <a:spLocks noChangeArrowheads="1"/>
          </p:cNvSpPr>
          <p:nvPr/>
        </p:nvSpPr>
        <p:spPr bwMode="auto">
          <a:xfrm>
            <a:off x="228600" y="1905000"/>
            <a:ext cx="5802872" cy="643766"/>
          </a:xfrm>
          <a:prstGeom prst="rect">
            <a:avLst/>
          </a:prstGeom>
          <a:noFill/>
          <a:ln w="12700">
            <a:noFill/>
            <a:miter lim="800000"/>
            <a:headEnd/>
            <a:tailEnd/>
          </a:ln>
          <a:effectLst/>
        </p:spPr>
        <p:txBody>
          <a:bodyPr wrap="none" lIns="90488" tIns="44450" rIns="90488" bIns="44450">
            <a:spAutoFit/>
          </a:bodyPr>
          <a:lstStyle/>
          <a:p>
            <a:r>
              <a:rPr lang="en-US" sz="3600" b="1" dirty="0">
                <a:solidFill>
                  <a:srgbClr val="A2FFA3"/>
                </a:solidFill>
                <a:effectLst>
                  <a:outerShdw blurRad="38100" dist="38100" dir="2700000" algn="tl">
                    <a:srgbClr val="000000"/>
                  </a:outerShdw>
                </a:effectLst>
                <a:latin typeface="Monotype Corsiva" pitchFamily="66" charset="0"/>
              </a:rPr>
              <a:t>Who </a:t>
            </a:r>
            <a:r>
              <a:rPr lang="en-US" sz="3600" b="1" dirty="0" smtClean="0">
                <a:solidFill>
                  <a:srgbClr val="A2FFA3"/>
                </a:solidFill>
                <a:effectLst>
                  <a:outerShdw blurRad="38100" dist="38100" dir="2700000" algn="tl">
                    <a:srgbClr val="000000"/>
                  </a:outerShdw>
                </a:effectLst>
                <a:latin typeface="Monotype Corsiva" pitchFamily="66" charset="0"/>
              </a:rPr>
              <a:t>is responsible </a:t>
            </a:r>
            <a:r>
              <a:rPr lang="en-US" sz="3600" b="1" dirty="0">
                <a:solidFill>
                  <a:srgbClr val="A2FFA3"/>
                </a:solidFill>
                <a:effectLst>
                  <a:outerShdw blurRad="38100" dist="38100" dir="2700000" algn="tl">
                    <a:srgbClr val="000000"/>
                  </a:outerShdw>
                </a:effectLst>
                <a:latin typeface="Monotype Corsiva" pitchFamily="66" charset="0"/>
              </a:rPr>
              <a:t>for the crash ?</a:t>
            </a:r>
          </a:p>
        </p:txBody>
      </p:sp>
      <p:sp>
        <p:nvSpPr>
          <p:cNvPr id="32774" name="Rectangle 6"/>
          <p:cNvSpPr>
            <a:spLocks noChangeArrowheads="1"/>
          </p:cNvSpPr>
          <p:nvPr/>
        </p:nvSpPr>
        <p:spPr bwMode="auto">
          <a:xfrm>
            <a:off x="4024313" y="5167313"/>
            <a:ext cx="4286250"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Violating the precondition</a:t>
            </a:r>
          </a:p>
          <a:p>
            <a:r>
              <a:rPr lang="en-US" b="1">
                <a:solidFill>
                  <a:srgbClr val="FC0128"/>
                </a:solidFill>
                <a:effectLst>
                  <a:outerShdw blurRad="38100" dist="38100" dir="2700000" algn="tl">
                    <a:srgbClr val="000000"/>
                  </a:outerShdw>
                </a:effectLst>
                <a:latin typeface="Times New Roman" pitchFamily="18" charset="0"/>
              </a:rPr>
              <a:t>might even crash the computer.</a:t>
            </a:r>
          </a:p>
        </p:txBody>
      </p:sp>
      <p:sp>
        <p:nvSpPr>
          <p:cNvPr id="32775" name="Line 7"/>
          <p:cNvSpPr>
            <a:spLocks noChangeShapeType="1"/>
          </p:cNvSpPr>
          <p:nvPr/>
        </p:nvSpPr>
        <p:spPr bwMode="auto">
          <a:xfrm>
            <a:off x="3124200" y="4495800"/>
            <a:ext cx="914400" cy="838200"/>
          </a:xfrm>
          <a:prstGeom prst="line">
            <a:avLst/>
          </a:prstGeom>
          <a:noFill/>
          <a:ln w="12700">
            <a:solidFill>
              <a:srgbClr val="FC0128"/>
            </a:solidFill>
            <a:round/>
            <a:headEnd/>
            <a:tailEnd/>
          </a:ln>
          <a:effectLst/>
        </p:spPr>
        <p:txBody>
          <a:bodyPr/>
          <a:lstStyle/>
          <a:p>
            <a:endParaRPr lang="en-US"/>
          </a:p>
        </p:txBody>
      </p:sp>
      <p:grpSp>
        <p:nvGrpSpPr>
          <p:cNvPr id="32845" name="Group 77"/>
          <p:cNvGrpSpPr>
            <a:grpSpLocks/>
          </p:cNvGrpSpPr>
          <p:nvPr/>
        </p:nvGrpSpPr>
        <p:grpSpPr bwMode="auto">
          <a:xfrm>
            <a:off x="6094413" y="914400"/>
            <a:ext cx="2635250" cy="4400550"/>
            <a:chOff x="3839" y="576"/>
            <a:chExt cx="1660" cy="2772"/>
          </a:xfrm>
        </p:grpSpPr>
        <p:sp>
          <p:nvSpPr>
            <p:cNvPr id="32776" name="Freeform 8"/>
            <p:cNvSpPr>
              <a:spLocks/>
            </p:cNvSpPr>
            <p:nvPr/>
          </p:nvSpPr>
          <p:spPr bwMode="auto">
            <a:xfrm>
              <a:off x="3851" y="1485"/>
              <a:ext cx="1278" cy="1852"/>
            </a:xfrm>
            <a:custGeom>
              <a:avLst/>
              <a:gdLst/>
              <a:ahLst/>
              <a:cxnLst>
                <a:cxn ang="0">
                  <a:pos x="456" y="0"/>
                </a:cxn>
                <a:cxn ang="0">
                  <a:pos x="546" y="134"/>
                </a:cxn>
                <a:cxn ang="0">
                  <a:pos x="429" y="152"/>
                </a:cxn>
                <a:cxn ang="0">
                  <a:pos x="391" y="280"/>
                </a:cxn>
                <a:cxn ang="0">
                  <a:pos x="372" y="445"/>
                </a:cxn>
                <a:cxn ang="0">
                  <a:pos x="363" y="603"/>
                </a:cxn>
                <a:cxn ang="0">
                  <a:pos x="372" y="731"/>
                </a:cxn>
                <a:cxn ang="0">
                  <a:pos x="381" y="792"/>
                </a:cxn>
                <a:cxn ang="0">
                  <a:pos x="462" y="835"/>
                </a:cxn>
                <a:cxn ang="0">
                  <a:pos x="221" y="986"/>
                </a:cxn>
                <a:cxn ang="0">
                  <a:pos x="212" y="1085"/>
                </a:cxn>
                <a:cxn ang="0">
                  <a:pos x="221" y="1181"/>
                </a:cxn>
                <a:cxn ang="0">
                  <a:pos x="231" y="1230"/>
                </a:cxn>
                <a:cxn ang="0">
                  <a:pos x="193" y="1218"/>
                </a:cxn>
                <a:cxn ang="0">
                  <a:pos x="150" y="1266"/>
                </a:cxn>
                <a:cxn ang="0">
                  <a:pos x="89" y="1340"/>
                </a:cxn>
                <a:cxn ang="0">
                  <a:pos x="37" y="1407"/>
                </a:cxn>
                <a:cxn ang="0">
                  <a:pos x="0" y="1481"/>
                </a:cxn>
                <a:cxn ang="0">
                  <a:pos x="146" y="1590"/>
                </a:cxn>
                <a:cxn ang="0">
                  <a:pos x="297" y="1706"/>
                </a:cxn>
                <a:cxn ang="0">
                  <a:pos x="500" y="1851"/>
                </a:cxn>
                <a:cxn ang="0">
                  <a:pos x="617" y="1766"/>
                </a:cxn>
                <a:cxn ang="0">
                  <a:pos x="720" y="1687"/>
                </a:cxn>
                <a:cxn ang="0">
                  <a:pos x="783" y="1638"/>
                </a:cxn>
                <a:cxn ang="0">
                  <a:pos x="833" y="1669"/>
                </a:cxn>
                <a:cxn ang="0">
                  <a:pos x="980" y="1523"/>
                </a:cxn>
                <a:cxn ang="0">
                  <a:pos x="1098" y="1419"/>
                </a:cxn>
                <a:cxn ang="0">
                  <a:pos x="1174" y="1352"/>
                </a:cxn>
                <a:cxn ang="0">
                  <a:pos x="1244" y="1085"/>
                </a:cxn>
                <a:cxn ang="0">
                  <a:pos x="1060" y="962"/>
                </a:cxn>
                <a:cxn ang="0">
                  <a:pos x="1146" y="914"/>
                </a:cxn>
                <a:cxn ang="0">
                  <a:pos x="1183" y="865"/>
                </a:cxn>
                <a:cxn ang="0">
                  <a:pos x="1211" y="780"/>
                </a:cxn>
                <a:cxn ang="0">
                  <a:pos x="1277" y="530"/>
                </a:cxn>
                <a:cxn ang="0">
                  <a:pos x="1268" y="487"/>
                </a:cxn>
                <a:cxn ang="0">
                  <a:pos x="1244" y="451"/>
                </a:cxn>
                <a:cxn ang="0">
                  <a:pos x="1202" y="427"/>
                </a:cxn>
                <a:cxn ang="0">
                  <a:pos x="1215" y="365"/>
                </a:cxn>
                <a:cxn ang="0">
                  <a:pos x="1084" y="299"/>
                </a:cxn>
                <a:cxn ang="0">
                  <a:pos x="1084" y="268"/>
                </a:cxn>
                <a:cxn ang="0">
                  <a:pos x="1140" y="232"/>
                </a:cxn>
                <a:cxn ang="0">
                  <a:pos x="1111" y="214"/>
                </a:cxn>
                <a:cxn ang="0">
                  <a:pos x="1102" y="195"/>
                </a:cxn>
                <a:cxn ang="0">
                  <a:pos x="1117" y="165"/>
                </a:cxn>
                <a:cxn ang="0">
                  <a:pos x="1136" y="134"/>
                </a:cxn>
                <a:cxn ang="0">
                  <a:pos x="1056" y="177"/>
                </a:cxn>
                <a:cxn ang="0">
                  <a:pos x="1018" y="183"/>
                </a:cxn>
                <a:cxn ang="0">
                  <a:pos x="999" y="170"/>
                </a:cxn>
                <a:cxn ang="0">
                  <a:pos x="989" y="146"/>
                </a:cxn>
                <a:cxn ang="0">
                  <a:pos x="956" y="170"/>
                </a:cxn>
                <a:cxn ang="0">
                  <a:pos x="886" y="208"/>
                </a:cxn>
                <a:cxn ang="0">
                  <a:pos x="857" y="159"/>
                </a:cxn>
                <a:cxn ang="0">
                  <a:pos x="801" y="208"/>
                </a:cxn>
                <a:cxn ang="0">
                  <a:pos x="720" y="67"/>
                </a:cxn>
                <a:cxn ang="0">
                  <a:pos x="678" y="92"/>
                </a:cxn>
                <a:cxn ang="0">
                  <a:pos x="588" y="0"/>
                </a:cxn>
                <a:cxn ang="0">
                  <a:pos x="575" y="43"/>
                </a:cxn>
                <a:cxn ang="0">
                  <a:pos x="537" y="50"/>
                </a:cxn>
                <a:cxn ang="0">
                  <a:pos x="490" y="25"/>
                </a:cxn>
                <a:cxn ang="0">
                  <a:pos x="456" y="0"/>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274" y="1699"/>
              <a:ext cx="609" cy="731"/>
            </a:xfrm>
            <a:custGeom>
              <a:avLst/>
              <a:gdLst/>
              <a:ahLst/>
              <a:cxnLst>
                <a:cxn ang="0">
                  <a:pos x="608" y="176"/>
                </a:cxn>
                <a:cxn ang="0">
                  <a:pos x="566" y="317"/>
                </a:cxn>
                <a:cxn ang="0">
                  <a:pos x="505" y="512"/>
                </a:cxn>
                <a:cxn ang="0">
                  <a:pos x="453" y="730"/>
                </a:cxn>
                <a:cxn ang="0">
                  <a:pos x="317" y="682"/>
                </a:cxn>
                <a:cxn ang="0">
                  <a:pos x="174" y="615"/>
                </a:cxn>
                <a:cxn ang="0">
                  <a:pos x="52" y="548"/>
                </a:cxn>
                <a:cxn ang="0">
                  <a:pos x="0" y="505"/>
                </a:cxn>
                <a:cxn ang="0">
                  <a:pos x="0" y="341"/>
                </a:cxn>
                <a:cxn ang="0">
                  <a:pos x="15" y="194"/>
                </a:cxn>
                <a:cxn ang="0">
                  <a:pos x="43" y="79"/>
                </a:cxn>
                <a:cxn ang="0">
                  <a:pos x="66" y="0"/>
                </a:cxn>
                <a:cxn ang="0">
                  <a:pos x="231" y="30"/>
                </a:cxn>
                <a:cxn ang="0">
                  <a:pos x="429" y="98"/>
                </a:cxn>
                <a:cxn ang="0">
                  <a:pos x="566" y="152"/>
                </a:cxn>
                <a:cxn ang="0">
                  <a:pos x="608" y="176"/>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315" y="593"/>
              <a:ext cx="1028" cy="1104"/>
            </a:xfrm>
            <a:custGeom>
              <a:avLst/>
              <a:gdLst/>
              <a:ahLst/>
              <a:cxnLst>
                <a:cxn ang="0">
                  <a:pos x="552" y="1073"/>
                </a:cxn>
                <a:cxn ang="0">
                  <a:pos x="525" y="1046"/>
                </a:cxn>
                <a:cxn ang="0">
                  <a:pos x="411" y="1103"/>
                </a:cxn>
                <a:cxn ang="0">
                  <a:pos x="385" y="1054"/>
                </a:cxn>
                <a:cxn ang="0">
                  <a:pos x="350" y="1095"/>
                </a:cxn>
                <a:cxn ang="0">
                  <a:pos x="250" y="955"/>
                </a:cxn>
                <a:cxn ang="0">
                  <a:pos x="235" y="940"/>
                </a:cxn>
                <a:cxn ang="0">
                  <a:pos x="241" y="557"/>
                </a:cxn>
                <a:cxn ang="0">
                  <a:pos x="156" y="538"/>
                </a:cxn>
                <a:cxn ang="0">
                  <a:pos x="116" y="508"/>
                </a:cxn>
                <a:cxn ang="0">
                  <a:pos x="89" y="469"/>
                </a:cxn>
                <a:cxn ang="0">
                  <a:pos x="80" y="436"/>
                </a:cxn>
                <a:cxn ang="0">
                  <a:pos x="85" y="376"/>
                </a:cxn>
                <a:cxn ang="0">
                  <a:pos x="30" y="337"/>
                </a:cxn>
                <a:cxn ang="0">
                  <a:pos x="4" y="292"/>
                </a:cxn>
                <a:cxn ang="0">
                  <a:pos x="0" y="242"/>
                </a:cxn>
                <a:cxn ang="0">
                  <a:pos x="13" y="185"/>
                </a:cxn>
                <a:cxn ang="0">
                  <a:pos x="51" y="139"/>
                </a:cxn>
                <a:cxn ang="0">
                  <a:pos x="92" y="124"/>
                </a:cxn>
                <a:cxn ang="0">
                  <a:pos x="123" y="121"/>
                </a:cxn>
                <a:cxn ang="0">
                  <a:pos x="147" y="75"/>
                </a:cxn>
                <a:cxn ang="0">
                  <a:pos x="183" y="53"/>
                </a:cxn>
                <a:cxn ang="0">
                  <a:pos x="218" y="49"/>
                </a:cxn>
                <a:cxn ang="0">
                  <a:pos x="259" y="60"/>
                </a:cxn>
                <a:cxn ang="0">
                  <a:pos x="290" y="83"/>
                </a:cxn>
                <a:cxn ang="0">
                  <a:pos x="317" y="117"/>
                </a:cxn>
                <a:cxn ang="0">
                  <a:pos x="332" y="72"/>
                </a:cxn>
                <a:cxn ang="0">
                  <a:pos x="352" y="45"/>
                </a:cxn>
                <a:cxn ang="0">
                  <a:pos x="396" y="26"/>
                </a:cxn>
                <a:cxn ang="0">
                  <a:pos x="437" y="30"/>
                </a:cxn>
                <a:cxn ang="0">
                  <a:pos x="473" y="45"/>
                </a:cxn>
                <a:cxn ang="0">
                  <a:pos x="543" y="7"/>
                </a:cxn>
                <a:cxn ang="0">
                  <a:pos x="596" y="0"/>
                </a:cxn>
                <a:cxn ang="0">
                  <a:pos x="655" y="7"/>
                </a:cxn>
                <a:cxn ang="0">
                  <a:pos x="708" y="41"/>
                </a:cxn>
                <a:cxn ang="0">
                  <a:pos x="737" y="87"/>
                </a:cxn>
                <a:cxn ang="0">
                  <a:pos x="755" y="144"/>
                </a:cxn>
                <a:cxn ang="0">
                  <a:pos x="778" y="109"/>
                </a:cxn>
                <a:cxn ang="0">
                  <a:pos x="837" y="94"/>
                </a:cxn>
                <a:cxn ang="0">
                  <a:pos x="902" y="114"/>
                </a:cxn>
                <a:cxn ang="0">
                  <a:pos x="1027" y="306"/>
                </a:cxn>
                <a:cxn ang="0">
                  <a:pos x="981" y="667"/>
                </a:cxn>
                <a:cxn ang="0">
                  <a:pos x="764" y="747"/>
                </a:cxn>
                <a:cxn ang="0">
                  <a:pos x="552" y="1073"/>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4626" y="684"/>
              <a:ext cx="864" cy="694"/>
            </a:xfrm>
            <a:custGeom>
              <a:avLst/>
              <a:gdLst/>
              <a:ahLst/>
              <a:cxnLst>
                <a:cxn ang="0">
                  <a:pos x="485" y="71"/>
                </a:cxn>
                <a:cxn ang="0">
                  <a:pos x="543" y="83"/>
                </a:cxn>
                <a:cxn ang="0">
                  <a:pos x="555" y="140"/>
                </a:cxn>
                <a:cxn ang="0">
                  <a:pos x="637" y="162"/>
                </a:cxn>
                <a:cxn ang="0">
                  <a:pos x="661" y="261"/>
                </a:cxn>
                <a:cxn ang="0">
                  <a:pos x="614" y="334"/>
                </a:cxn>
                <a:cxn ang="0">
                  <a:pos x="540" y="311"/>
                </a:cxn>
                <a:cxn ang="0">
                  <a:pos x="523" y="246"/>
                </a:cxn>
                <a:cxn ang="0">
                  <a:pos x="517" y="329"/>
                </a:cxn>
                <a:cxn ang="0">
                  <a:pos x="464" y="386"/>
                </a:cxn>
                <a:cxn ang="0">
                  <a:pos x="426" y="416"/>
                </a:cxn>
                <a:cxn ang="0">
                  <a:pos x="508" y="382"/>
                </a:cxn>
                <a:cxn ang="0">
                  <a:pos x="561" y="359"/>
                </a:cxn>
                <a:cxn ang="0">
                  <a:pos x="584" y="436"/>
                </a:cxn>
                <a:cxn ang="0">
                  <a:pos x="535" y="512"/>
                </a:cxn>
                <a:cxn ang="0">
                  <a:pos x="482" y="522"/>
                </a:cxn>
                <a:cxn ang="0">
                  <a:pos x="417" y="485"/>
                </a:cxn>
                <a:cxn ang="0">
                  <a:pos x="426" y="447"/>
                </a:cxn>
                <a:cxn ang="0">
                  <a:pos x="373" y="485"/>
                </a:cxn>
                <a:cxn ang="0">
                  <a:pos x="299" y="480"/>
                </a:cxn>
                <a:cxn ang="0">
                  <a:pos x="259" y="488"/>
                </a:cxn>
                <a:cxn ang="0">
                  <a:pos x="338" y="512"/>
                </a:cxn>
                <a:cxn ang="0">
                  <a:pos x="279" y="560"/>
                </a:cxn>
                <a:cxn ang="0">
                  <a:pos x="182" y="534"/>
                </a:cxn>
                <a:cxn ang="0">
                  <a:pos x="135" y="443"/>
                </a:cxn>
                <a:cxn ang="0">
                  <a:pos x="58" y="424"/>
                </a:cxn>
                <a:cxn ang="0">
                  <a:pos x="18" y="368"/>
                </a:cxn>
                <a:cxn ang="0">
                  <a:pos x="33" y="431"/>
                </a:cxn>
                <a:cxn ang="0">
                  <a:pos x="109" y="485"/>
                </a:cxn>
                <a:cxn ang="0">
                  <a:pos x="176" y="602"/>
                </a:cxn>
                <a:cxn ang="0">
                  <a:pos x="299" y="617"/>
                </a:cxn>
                <a:cxn ang="0">
                  <a:pos x="373" y="663"/>
                </a:cxn>
                <a:cxn ang="0">
                  <a:pos x="482" y="648"/>
                </a:cxn>
                <a:cxn ang="0">
                  <a:pos x="531" y="663"/>
                </a:cxn>
                <a:cxn ang="0">
                  <a:pos x="622" y="693"/>
                </a:cxn>
                <a:cxn ang="0">
                  <a:pos x="688" y="644"/>
                </a:cxn>
                <a:cxn ang="0">
                  <a:pos x="766" y="605"/>
                </a:cxn>
                <a:cxn ang="0">
                  <a:pos x="849" y="530"/>
                </a:cxn>
                <a:cxn ang="0">
                  <a:pos x="860" y="401"/>
                </a:cxn>
                <a:cxn ang="0">
                  <a:pos x="849" y="314"/>
                </a:cxn>
                <a:cxn ang="0">
                  <a:pos x="807" y="200"/>
                </a:cxn>
                <a:cxn ang="0">
                  <a:pos x="755" y="44"/>
                </a:cxn>
                <a:cxn ang="0">
                  <a:pos x="608" y="0"/>
                </a:cxn>
                <a:cxn ang="0">
                  <a:pos x="523" y="3"/>
                </a:cxn>
                <a:cxn ang="0">
                  <a:pos x="443" y="53"/>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4768" y="1248"/>
              <a:ext cx="344" cy="426"/>
            </a:xfrm>
            <a:custGeom>
              <a:avLst/>
              <a:gdLst/>
              <a:ahLst/>
              <a:cxnLst>
                <a:cxn ang="0">
                  <a:pos x="108" y="409"/>
                </a:cxn>
                <a:cxn ang="0">
                  <a:pos x="343" y="84"/>
                </a:cxn>
                <a:cxn ang="0">
                  <a:pos x="302" y="76"/>
                </a:cxn>
                <a:cxn ang="0">
                  <a:pos x="76" y="383"/>
                </a:cxn>
                <a:cxn ang="0">
                  <a:pos x="217" y="41"/>
                </a:cxn>
                <a:cxn ang="0">
                  <a:pos x="182" y="0"/>
                </a:cxn>
                <a:cxn ang="0">
                  <a:pos x="0" y="425"/>
                </a:cxn>
                <a:cxn ang="0">
                  <a:pos x="61" y="398"/>
                </a:cxn>
                <a:cxn ang="0">
                  <a:pos x="108" y="409"/>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867" y="1357"/>
              <a:ext cx="181" cy="285"/>
            </a:xfrm>
            <a:custGeom>
              <a:avLst/>
              <a:gdLst/>
              <a:ahLst/>
              <a:cxnLst>
                <a:cxn ang="0">
                  <a:pos x="13" y="284"/>
                </a:cxn>
                <a:cxn ang="0">
                  <a:pos x="180" y="27"/>
                </a:cxn>
                <a:cxn ang="0">
                  <a:pos x="140" y="0"/>
                </a:cxn>
                <a:cxn ang="0">
                  <a:pos x="0" y="276"/>
                </a:cxn>
                <a:cxn ang="0">
                  <a:pos x="13" y="284"/>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701" y="1108"/>
              <a:ext cx="191" cy="586"/>
            </a:xfrm>
            <a:custGeom>
              <a:avLst/>
              <a:gdLst/>
              <a:ahLst/>
              <a:cxnLst>
                <a:cxn ang="0">
                  <a:pos x="50" y="567"/>
                </a:cxn>
                <a:cxn ang="0">
                  <a:pos x="130" y="309"/>
                </a:cxn>
                <a:cxn ang="0">
                  <a:pos x="110" y="293"/>
                </a:cxn>
                <a:cxn ang="0">
                  <a:pos x="190" y="17"/>
                </a:cxn>
                <a:cxn ang="0">
                  <a:pos x="123" y="0"/>
                </a:cxn>
                <a:cxn ang="0">
                  <a:pos x="0" y="537"/>
                </a:cxn>
                <a:cxn ang="0">
                  <a:pos x="30" y="585"/>
                </a:cxn>
                <a:cxn ang="0">
                  <a:pos x="50" y="567"/>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584" y="978"/>
              <a:ext cx="177" cy="698"/>
            </a:xfrm>
            <a:custGeom>
              <a:avLst/>
              <a:gdLst/>
              <a:ahLst/>
              <a:cxnLst>
                <a:cxn ang="0">
                  <a:pos x="63" y="697"/>
                </a:cxn>
                <a:cxn ang="0">
                  <a:pos x="176" y="164"/>
                </a:cxn>
                <a:cxn ang="0">
                  <a:pos x="157" y="155"/>
                </a:cxn>
                <a:cxn ang="0">
                  <a:pos x="81" y="504"/>
                </a:cxn>
                <a:cxn ang="0">
                  <a:pos x="81" y="0"/>
                </a:cxn>
                <a:cxn ang="0">
                  <a:pos x="40" y="0"/>
                </a:cxn>
                <a:cxn ang="0">
                  <a:pos x="0" y="603"/>
                </a:cxn>
                <a:cxn ang="0">
                  <a:pos x="63" y="697"/>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431" y="1292"/>
              <a:ext cx="134" cy="290"/>
            </a:xfrm>
            <a:custGeom>
              <a:avLst/>
              <a:gdLst/>
              <a:ahLst/>
              <a:cxnLst>
                <a:cxn ang="0">
                  <a:pos x="133" y="266"/>
                </a:cxn>
                <a:cxn ang="0">
                  <a:pos x="126" y="35"/>
                </a:cxn>
                <a:cxn ang="0">
                  <a:pos x="90" y="40"/>
                </a:cxn>
                <a:cxn ang="0">
                  <a:pos x="103" y="194"/>
                </a:cxn>
                <a:cxn ang="0">
                  <a:pos x="33" y="0"/>
                </a:cxn>
                <a:cxn ang="0">
                  <a:pos x="0" y="9"/>
                </a:cxn>
                <a:cxn ang="0">
                  <a:pos x="26" y="99"/>
                </a:cxn>
                <a:cxn ang="0">
                  <a:pos x="7" y="116"/>
                </a:cxn>
                <a:cxn ang="0">
                  <a:pos x="73" y="266"/>
                </a:cxn>
                <a:cxn ang="0">
                  <a:pos x="120" y="289"/>
                </a:cxn>
                <a:cxn ang="0">
                  <a:pos x="133" y="266"/>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720" y="1155"/>
              <a:ext cx="155" cy="470"/>
            </a:xfrm>
            <a:custGeom>
              <a:avLst/>
              <a:gdLst/>
              <a:ahLst/>
              <a:cxnLst>
                <a:cxn ang="0">
                  <a:pos x="18" y="464"/>
                </a:cxn>
                <a:cxn ang="0">
                  <a:pos x="154" y="5"/>
                </a:cxn>
                <a:cxn ang="0">
                  <a:pos x="130" y="0"/>
                </a:cxn>
                <a:cxn ang="0">
                  <a:pos x="0" y="469"/>
                </a:cxn>
                <a:cxn ang="0">
                  <a:pos x="18" y="464"/>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4637" y="1005"/>
              <a:ext cx="21" cy="422"/>
            </a:xfrm>
            <a:custGeom>
              <a:avLst/>
              <a:gdLst/>
              <a:ahLst/>
              <a:cxnLst>
                <a:cxn ang="0">
                  <a:pos x="14" y="421"/>
                </a:cxn>
                <a:cxn ang="0">
                  <a:pos x="20" y="0"/>
                </a:cxn>
                <a:cxn ang="0">
                  <a:pos x="0" y="0"/>
                </a:cxn>
                <a:cxn ang="0">
                  <a:pos x="0" y="416"/>
                </a:cxn>
                <a:cxn ang="0">
                  <a:pos x="14" y="421"/>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4904" y="1543"/>
              <a:ext cx="91" cy="86"/>
            </a:xfrm>
            <a:custGeom>
              <a:avLst/>
              <a:gdLst/>
              <a:ahLst/>
              <a:cxnLst>
                <a:cxn ang="0">
                  <a:pos x="0" y="81"/>
                </a:cxn>
                <a:cxn ang="0">
                  <a:pos x="77" y="0"/>
                </a:cxn>
                <a:cxn ang="0">
                  <a:pos x="90" y="7"/>
                </a:cxn>
                <a:cxn ang="0">
                  <a:pos x="13" y="85"/>
                </a:cxn>
                <a:cxn ang="0">
                  <a:pos x="0" y="81"/>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4471" y="1396"/>
              <a:ext cx="61" cy="130"/>
            </a:xfrm>
            <a:custGeom>
              <a:avLst/>
              <a:gdLst/>
              <a:ahLst/>
              <a:cxnLst>
                <a:cxn ang="0">
                  <a:pos x="60" y="120"/>
                </a:cxn>
                <a:cxn ang="0">
                  <a:pos x="17" y="0"/>
                </a:cxn>
                <a:cxn ang="0">
                  <a:pos x="0" y="8"/>
                </a:cxn>
                <a:cxn ang="0">
                  <a:pos x="53" y="129"/>
                </a:cxn>
                <a:cxn ang="0">
                  <a:pos x="60" y="120"/>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5234" y="1671"/>
              <a:ext cx="107" cy="108"/>
            </a:xfrm>
            <a:custGeom>
              <a:avLst/>
              <a:gdLst/>
              <a:ahLst/>
              <a:cxnLst>
                <a:cxn ang="0">
                  <a:pos x="106" y="31"/>
                </a:cxn>
                <a:cxn ang="0">
                  <a:pos x="72" y="107"/>
                </a:cxn>
                <a:cxn ang="0">
                  <a:pos x="0" y="56"/>
                </a:cxn>
                <a:cxn ang="0">
                  <a:pos x="59" y="0"/>
                </a:cxn>
                <a:cxn ang="0">
                  <a:pos x="106" y="31"/>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4780" y="971"/>
              <a:ext cx="108" cy="172"/>
            </a:xfrm>
            <a:custGeom>
              <a:avLst/>
              <a:gdLst/>
              <a:ahLst/>
              <a:cxnLst>
                <a:cxn ang="0">
                  <a:pos x="67" y="0"/>
                </a:cxn>
                <a:cxn ang="0">
                  <a:pos x="107" y="132"/>
                </a:cxn>
                <a:cxn ang="0">
                  <a:pos x="34" y="171"/>
                </a:cxn>
                <a:cxn ang="0">
                  <a:pos x="0" y="30"/>
                </a:cxn>
                <a:cxn ang="0">
                  <a:pos x="67" y="0"/>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4617" y="876"/>
              <a:ext cx="49" cy="87"/>
            </a:xfrm>
            <a:custGeom>
              <a:avLst/>
              <a:gdLst/>
              <a:ahLst/>
              <a:cxnLst>
                <a:cxn ang="0">
                  <a:pos x="44" y="0"/>
                </a:cxn>
                <a:cxn ang="0">
                  <a:pos x="48" y="81"/>
                </a:cxn>
                <a:cxn ang="0">
                  <a:pos x="14" y="86"/>
                </a:cxn>
                <a:cxn ang="0">
                  <a:pos x="0" y="51"/>
                </a:cxn>
                <a:cxn ang="0">
                  <a:pos x="44" y="0"/>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4198" y="1013"/>
              <a:ext cx="71" cy="79"/>
            </a:xfrm>
            <a:custGeom>
              <a:avLst/>
              <a:gdLst/>
              <a:ahLst/>
              <a:cxnLst>
                <a:cxn ang="0">
                  <a:pos x="60" y="8"/>
                </a:cxn>
                <a:cxn ang="0">
                  <a:pos x="70" y="78"/>
                </a:cxn>
                <a:cxn ang="0">
                  <a:pos x="0" y="48"/>
                </a:cxn>
                <a:cxn ang="0">
                  <a:pos x="44" y="0"/>
                </a:cxn>
                <a:cxn ang="0">
                  <a:pos x="60" y="8"/>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4315" y="1220"/>
              <a:ext cx="131" cy="151"/>
            </a:xfrm>
            <a:custGeom>
              <a:avLst/>
              <a:gdLst/>
              <a:ahLst/>
              <a:cxnLst>
                <a:cxn ang="0">
                  <a:pos x="50" y="0"/>
                </a:cxn>
                <a:cxn ang="0">
                  <a:pos x="130" y="128"/>
                </a:cxn>
                <a:cxn ang="0">
                  <a:pos x="97" y="150"/>
                </a:cxn>
                <a:cxn ang="0">
                  <a:pos x="0" y="22"/>
                </a:cxn>
                <a:cxn ang="0">
                  <a:pos x="50" y="0"/>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4818" y="1322"/>
              <a:ext cx="74" cy="63"/>
            </a:xfrm>
            <a:custGeom>
              <a:avLst/>
              <a:gdLst/>
              <a:ahLst/>
              <a:cxnLst>
                <a:cxn ang="0">
                  <a:pos x="66" y="0"/>
                </a:cxn>
                <a:cxn ang="0">
                  <a:pos x="73" y="62"/>
                </a:cxn>
                <a:cxn ang="0">
                  <a:pos x="0" y="57"/>
                </a:cxn>
                <a:cxn ang="0">
                  <a:pos x="66" y="0"/>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4950" y="1254"/>
              <a:ext cx="71" cy="91"/>
            </a:xfrm>
            <a:custGeom>
              <a:avLst/>
              <a:gdLst/>
              <a:ahLst/>
              <a:cxnLst>
                <a:cxn ang="0">
                  <a:pos x="70" y="0"/>
                </a:cxn>
                <a:cxn ang="0">
                  <a:pos x="0" y="47"/>
                </a:cxn>
                <a:cxn ang="0">
                  <a:pos x="63" y="90"/>
                </a:cxn>
                <a:cxn ang="0">
                  <a:pos x="70" y="0"/>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5037" y="1370"/>
              <a:ext cx="211" cy="147"/>
            </a:xfrm>
            <a:custGeom>
              <a:avLst/>
              <a:gdLst/>
              <a:ahLst/>
              <a:cxnLst>
                <a:cxn ang="0">
                  <a:pos x="106" y="0"/>
                </a:cxn>
                <a:cxn ang="0">
                  <a:pos x="60" y="21"/>
                </a:cxn>
                <a:cxn ang="0">
                  <a:pos x="0" y="99"/>
                </a:cxn>
                <a:cxn ang="0">
                  <a:pos x="17" y="146"/>
                </a:cxn>
                <a:cxn ang="0">
                  <a:pos x="83" y="116"/>
                </a:cxn>
                <a:cxn ang="0">
                  <a:pos x="133" y="133"/>
                </a:cxn>
                <a:cxn ang="0">
                  <a:pos x="210" y="51"/>
                </a:cxn>
                <a:cxn ang="0">
                  <a:pos x="124" y="51"/>
                </a:cxn>
                <a:cxn ang="0">
                  <a:pos x="106" y="0"/>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4810" y="742"/>
              <a:ext cx="58" cy="62"/>
            </a:xfrm>
            <a:custGeom>
              <a:avLst/>
              <a:gdLst/>
              <a:ahLst/>
              <a:cxnLst>
                <a:cxn ang="0">
                  <a:pos x="57" y="0"/>
                </a:cxn>
                <a:cxn ang="0">
                  <a:pos x="57" y="61"/>
                </a:cxn>
                <a:cxn ang="0">
                  <a:pos x="0" y="52"/>
                </a:cxn>
                <a:cxn ang="0">
                  <a:pos x="30" y="17"/>
                </a:cxn>
                <a:cxn ang="0">
                  <a:pos x="57" y="0"/>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4224" y="1319"/>
              <a:ext cx="105" cy="66"/>
            </a:xfrm>
            <a:custGeom>
              <a:avLst/>
              <a:gdLst/>
              <a:ahLst/>
              <a:cxnLst>
                <a:cxn ang="0">
                  <a:pos x="104" y="60"/>
                </a:cxn>
                <a:cxn ang="0">
                  <a:pos x="61" y="17"/>
                </a:cxn>
                <a:cxn ang="0">
                  <a:pos x="27" y="0"/>
                </a:cxn>
                <a:cxn ang="0">
                  <a:pos x="0" y="65"/>
                </a:cxn>
                <a:cxn ang="0">
                  <a:pos x="104" y="60"/>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5247" y="1958"/>
              <a:ext cx="57" cy="71"/>
            </a:xfrm>
            <a:custGeom>
              <a:avLst/>
              <a:gdLst/>
              <a:ahLst/>
              <a:cxnLst>
                <a:cxn ang="0">
                  <a:pos x="56" y="0"/>
                </a:cxn>
                <a:cxn ang="0">
                  <a:pos x="52" y="49"/>
                </a:cxn>
                <a:cxn ang="0">
                  <a:pos x="37" y="70"/>
                </a:cxn>
                <a:cxn ang="0">
                  <a:pos x="0" y="40"/>
                </a:cxn>
                <a:cxn ang="0">
                  <a:pos x="16" y="18"/>
                </a:cxn>
                <a:cxn ang="0">
                  <a:pos x="56" y="0"/>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5040" y="670"/>
              <a:ext cx="459" cy="718"/>
            </a:xfrm>
            <a:custGeom>
              <a:avLst/>
              <a:gdLst/>
              <a:ahLst/>
              <a:cxnLst>
                <a:cxn ang="0">
                  <a:pos x="44" y="660"/>
                </a:cxn>
                <a:cxn ang="0">
                  <a:pos x="69" y="636"/>
                </a:cxn>
                <a:cxn ang="0">
                  <a:pos x="111" y="658"/>
                </a:cxn>
                <a:cxn ang="0">
                  <a:pos x="175" y="695"/>
                </a:cxn>
                <a:cxn ang="0">
                  <a:pos x="244" y="681"/>
                </a:cxn>
                <a:cxn ang="0">
                  <a:pos x="269" y="623"/>
                </a:cxn>
                <a:cxn ang="0">
                  <a:pos x="313" y="611"/>
                </a:cxn>
                <a:cxn ang="0">
                  <a:pos x="384" y="602"/>
                </a:cxn>
                <a:cxn ang="0">
                  <a:pos x="423" y="539"/>
                </a:cxn>
                <a:cxn ang="0">
                  <a:pos x="433" y="437"/>
                </a:cxn>
                <a:cxn ang="0">
                  <a:pos x="409" y="378"/>
                </a:cxn>
                <a:cxn ang="0">
                  <a:pos x="421" y="335"/>
                </a:cxn>
                <a:cxn ang="0">
                  <a:pos x="421" y="281"/>
                </a:cxn>
                <a:cxn ang="0">
                  <a:pos x="386" y="239"/>
                </a:cxn>
                <a:cxn ang="0">
                  <a:pos x="375" y="179"/>
                </a:cxn>
                <a:cxn ang="0">
                  <a:pos x="346" y="92"/>
                </a:cxn>
                <a:cxn ang="0">
                  <a:pos x="277" y="35"/>
                </a:cxn>
                <a:cxn ang="0">
                  <a:pos x="192" y="29"/>
                </a:cxn>
                <a:cxn ang="0">
                  <a:pos x="127" y="27"/>
                </a:cxn>
                <a:cxn ang="0">
                  <a:pos x="66" y="37"/>
                </a:cxn>
                <a:cxn ang="0">
                  <a:pos x="35" y="87"/>
                </a:cxn>
                <a:cxn ang="0">
                  <a:pos x="11" y="87"/>
                </a:cxn>
                <a:cxn ang="0">
                  <a:pos x="61" y="15"/>
                </a:cxn>
                <a:cxn ang="0">
                  <a:pos x="133" y="5"/>
                </a:cxn>
                <a:cxn ang="0">
                  <a:pos x="198" y="2"/>
                </a:cxn>
                <a:cxn ang="0">
                  <a:pos x="296" y="17"/>
                </a:cxn>
                <a:cxn ang="0">
                  <a:pos x="360" y="70"/>
                </a:cxn>
                <a:cxn ang="0">
                  <a:pos x="394" y="144"/>
                </a:cxn>
                <a:cxn ang="0">
                  <a:pos x="400" y="214"/>
                </a:cxn>
                <a:cxn ang="0">
                  <a:pos x="454" y="284"/>
                </a:cxn>
                <a:cxn ang="0">
                  <a:pos x="439" y="350"/>
                </a:cxn>
                <a:cxn ang="0">
                  <a:pos x="448" y="398"/>
                </a:cxn>
                <a:cxn ang="0">
                  <a:pos x="458" y="490"/>
                </a:cxn>
                <a:cxn ang="0">
                  <a:pos x="433" y="587"/>
                </a:cxn>
                <a:cxn ang="0">
                  <a:pos x="363" y="636"/>
                </a:cxn>
                <a:cxn ang="0">
                  <a:pos x="288" y="634"/>
                </a:cxn>
                <a:cxn ang="0">
                  <a:pos x="250" y="698"/>
                </a:cxn>
                <a:cxn ang="0">
                  <a:pos x="179" y="717"/>
                </a:cxn>
                <a:cxn ang="0">
                  <a:pos x="113" y="693"/>
                </a:cxn>
                <a:cxn ang="0">
                  <a:pos x="84" y="656"/>
                </a:cxn>
                <a:cxn ang="0">
                  <a:pos x="47" y="683"/>
                </a:cxn>
                <a:cxn ang="0">
                  <a:pos x="0" y="676"/>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4296" y="576"/>
              <a:ext cx="777" cy="581"/>
            </a:xfrm>
            <a:custGeom>
              <a:avLst/>
              <a:gdLst/>
              <a:ahLst/>
              <a:cxnLst>
                <a:cxn ang="0">
                  <a:pos x="774" y="194"/>
                </a:cxn>
                <a:cxn ang="0">
                  <a:pos x="769" y="108"/>
                </a:cxn>
                <a:cxn ang="0">
                  <a:pos x="723" y="38"/>
                </a:cxn>
                <a:cxn ang="0">
                  <a:pos x="614" y="0"/>
                </a:cxn>
                <a:cxn ang="0">
                  <a:pos x="525" y="19"/>
                </a:cxn>
                <a:cxn ang="0">
                  <a:pos x="452" y="29"/>
                </a:cxn>
                <a:cxn ang="0">
                  <a:pos x="373" y="41"/>
                </a:cxn>
                <a:cxn ang="0">
                  <a:pos x="331" y="86"/>
                </a:cxn>
                <a:cxn ang="0">
                  <a:pos x="295" y="78"/>
                </a:cxn>
                <a:cxn ang="0">
                  <a:pos x="225" y="52"/>
                </a:cxn>
                <a:cxn ang="0">
                  <a:pos x="162" y="78"/>
                </a:cxn>
                <a:cxn ang="0">
                  <a:pos x="140" y="126"/>
                </a:cxn>
                <a:cxn ang="0">
                  <a:pos x="51" y="147"/>
                </a:cxn>
                <a:cxn ang="0">
                  <a:pos x="7" y="218"/>
                </a:cxn>
                <a:cxn ang="0">
                  <a:pos x="13" y="324"/>
                </a:cxn>
                <a:cxn ang="0">
                  <a:pos x="70" y="382"/>
                </a:cxn>
                <a:cxn ang="0">
                  <a:pos x="81" y="436"/>
                </a:cxn>
                <a:cxn ang="0">
                  <a:pos x="116" y="524"/>
                </a:cxn>
                <a:cxn ang="0">
                  <a:pos x="184" y="570"/>
                </a:cxn>
                <a:cxn ang="0">
                  <a:pos x="237" y="559"/>
                </a:cxn>
                <a:cxn ang="0">
                  <a:pos x="149" y="533"/>
                </a:cxn>
                <a:cxn ang="0">
                  <a:pos x="110" y="470"/>
                </a:cxn>
                <a:cxn ang="0">
                  <a:pos x="113" y="401"/>
                </a:cxn>
                <a:cxn ang="0">
                  <a:pos x="75" y="360"/>
                </a:cxn>
                <a:cxn ang="0">
                  <a:pos x="27" y="294"/>
                </a:cxn>
                <a:cxn ang="0">
                  <a:pos x="42" y="200"/>
                </a:cxn>
                <a:cxn ang="0">
                  <a:pos x="101" y="152"/>
                </a:cxn>
                <a:cxn ang="0">
                  <a:pos x="149" y="149"/>
                </a:cxn>
                <a:cxn ang="0">
                  <a:pos x="175" y="89"/>
                </a:cxn>
                <a:cxn ang="0">
                  <a:pos x="234" y="73"/>
                </a:cxn>
                <a:cxn ang="0">
                  <a:pos x="292" y="96"/>
                </a:cxn>
                <a:cxn ang="0">
                  <a:pos x="330" y="145"/>
                </a:cxn>
                <a:cxn ang="0">
                  <a:pos x="351" y="104"/>
                </a:cxn>
                <a:cxn ang="0">
                  <a:pos x="389" y="56"/>
                </a:cxn>
                <a:cxn ang="0">
                  <a:pos x="448" y="54"/>
                </a:cxn>
                <a:cxn ang="0">
                  <a:pos x="495" y="78"/>
                </a:cxn>
                <a:cxn ang="0">
                  <a:pos x="567" y="30"/>
                </a:cxn>
                <a:cxn ang="0">
                  <a:pos x="650" y="29"/>
                </a:cxn>
                <a:cxn ang="0">
                  <a:pos x="711" y="56"/>
                </a:cxn>
                <a:cxn ang="0">
                  <a:pos x="749" y="117"/>
                </a:cxn>
                <a:cxn ang="0">
                  <a:pos x="756" y="180"/>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4814" y="726"/>
              <a:ext cx="56" cy="81"/>
            </a:xfrm>
            <a:custGeom>
              <a:avLst/>
              <a:gdLst/>
              <a:ahLst/>
              <a:cxnLst>
                <a:cxn ang="0">
                  <a:pos x="16" y="66"/>
                </a:cxn>
                <a:cxn ang="0">
                  <a:pos x="47" y="66"/>
                </a:cxn>
                <a:cxn ang="0">
                  <a:pos x="47" y="23"/>
                </a:cxn>
                <a:cxn ang="0">
                  <a:pos x="7" y="59"/>
                </a:cxn>
                <a:cxn ang="0">
                  <a:pos x="0" y="48"/>
                </a:cxn>
                <a:cxn ang="0">
                  <a:pos x="55" y="0"/>
                </a:cxn>
                <a:cxn ang="0">
                  <a:pos x="55" y="80"/>
                </a:cxn>
                <a:cxn ang="0">
                  <a:pos x="16" y="77"/>
                </a:cxn>
                <a:cxn ang="0">
                  <a:pos x="16" y="66"/>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4604" y="874"/>
              <a:ext cx="71" cy="95"/>
            </a:xfrm>
            <a:custGeom>
              <a:avLst/>
              <a:gdLst/>
              <a:ahLst/>
              <a:cxnLst>
                <a:cxn ang="0">
                  <a:pos x="53" y="0"/>
                </a:cxn>
                <a:cxn ang="0">
                  <a:pos x="70" y="90"/>
                </a:cxn>
                <a:cxn ang="0">
                  <a:pos x="17" y="94"/>
                </a:cxn>
                <a:cxn ang="0">
                  <a:pos x="0" y="54"/>
                </a:cxn>
                <a:cxn ang="0">
                  <a:pos x="39" y="11"/>
                </a:cxn>
                <a:cxn ang="0">
                  <a:pos x="19" y="62"/>
                </a:cxn>
                <a:cxn ang="0">
                  <a:pos x="36" y="79"/>
                </a:cxn>
                <a:cxn ang="0">
                  <a:pos x="53" y="72"/>
                </a:cxn>
                <a:cxn ang="0">
                  <a:pos x="53" y="0"/>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4757" y="953"/>
              <a:ext cx="141" cy="217"/>
            </a:xfrm>
            <a:custGeom>
              <a:avLst/>
              <a:gdLst/>
              <a:ahLst/>
              <a:cxnLst>
                <a:cxn ang="0">
                  <a:pos x="93" y="0"/>
                </a:cxn>
                <a:cxn ang="0">
                  <a:pos x="140" y="167"/>
                </a:cxn>
                <a:cxn ang="0">
                  <a:pos x="19" y="216"/>
                </a:cxn>
                <a:cxn ang="0">
                  <a:pos x="17" y="202"/>
                </a:cxn>
                <a:cxn ang="0">
                  <a:pos x="45" y="188"/>
                </a:cxn>
                <a:cxn ang="0">
                  <a:pos x="0" y="29"/>
                </a:cxn>
                <a:cxn ang="0">
                  <a:pos x="19" y="25"/>
                </a:cxn>
                <a:cxn ang="0">
                  <a:pos x="58" y="177"/>
                </a:cxn>
                <a:cxn ang="0">
                  <a:pos x="118" y="144"/>
                </a:cxn>
                <a:cxn ang="0">
                  <a:pos x="76" y="5"/>
                </a:cxn>
                <a:cxn ang="0">
                  <a:pos x="93" y="0"/>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4733" y="958"/>
              <a:ext cx="110" cy="65"/>
            </a:xfrm>
            <a:custGeom>
              <a:avLst/>
              <a:gdLst/>
              <a:ahLst/>
              <a:cxnLst>
                <a:cxn ang="0">
                  <a:pos x="104" y="0"/>
                </a:cxn>
                <a:cxn ang="0">
                  <a:pos x="0" y="53"/>
                </a:cxn>
                <a:cxn ang="0">
                  <a:pos x="8" y="64"/>
                </a:cxn>
                <a:cxn ang="0">
                  <a:pos x="109" y="17"/>
                </a:cxn>
                <a:cxn ang="0">
                  <a:pos x="104" y="0"/>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760" y="1091"/>
              <a:ext cx="32" cy="36"/>
            </a:xfrm>
            <a:custGeom>
              <a:avLst/>
              <a:gdLst/>
              <a:ahLst/>
              <a:cxnLst>
                <a:cxn ang="0">
                  <a:pos x="31" y="25"/>
                </a:cxn>
                <a:cxn ang="0">
                  <a:pos x="3" y="35"/>
                </a:cxn>
                <a:cxn ang="0">
                  <a:pos x="0" y="22"/>
                </a:cxn>
                <a:cxn ang="0">
                  <a:pos x="31" y="0"/>
                </a:cxn>
                <a:cxn ang="0">
                  <a:pos x="31" y="25"/>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4750" y="1048"/>
              <a:ext cx="34" cy="36"/>
            </a:xfrm>
            <a:custGeom>
              <a:avLst/>
              <a:gdLst/>
              <a:ahLst/>
              <a:cxnLst>
                <a:cxn ang="0">
                  <a:pos x="33" y="22"/>
                </a:cxn>
                <a:cxn ang="0">
                  <a:pos x="5" y="35"/>
                </a:cxn>
                <a:cxn ang="0">
                  <a:pos x="0" y="22"/>
                </a:cxn>
                <a:cxn ang="0">
                  <a:pos x="27" y="0"/>
                </a:cxn>
                <a:cxn ang="0">
                  <a:pos x="33" y="22"/>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4744" y="1022"/>
              <a:ext cx="29" cy="27"/>
            </a:xfrm>
            <a:custGeom>
              <a:avLst/>
              <a:gdLst/>
              <a:ahLst/>
              <a:cxnLst>
                <a:cxn ang="0">
                  <a:pos x="28" y="15"/>
                </a:cxn>
                <a:cxn ang="0">
                  <a:pos x="0" y="26"/>
                </a:cxn>
                <a:cxn ang="0">
                  <a:pos x="0" y="15"/>
                </a:cxn>
                <a:cxn ang="0">
                  <a:pos x="25" y="0"/>
                </a:cxn>
                <a:cxn ang="0">
                  <a:pos x="28" y="15"/>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4947" y="1259"/>
              <a:ext cx="73" cy="88"/>
            </a:xfrm>
            <a:custGeom>
              <a:avLst/>
              <a:gdLst/>
              <a:ahLst/>
              <a:cxnLst>
                <a:cxn ang="0">
                  <a:pos x="59" y="11"/>
                </a:cxn>
                <a:cxn ang="0">
                  <a:pos x="59" y="65"/>
                </a:cxn>
                <a:cxn ang="0">
                  <a:pos x="22" y="44"/>
                </a:cxn>
                <a:cxn ang="0">
                  <a:pos x="42" y="18"/>
                </a:cxn>
                <a:cxn ang="0">
                  <a:pos x="0" y="40"/>
                </a:cxn>
                <a:cxn ang="0">
                  <a:pos x="66" y="87"/>
                </a:cxn>
                <a:cxn ang="0">
                  <a:pos x="72" y="0"/>
                </a:cxn>
                <a:cxn ang="0">
                  <a:pos x="59" y="11"/>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4757" y="1015"/>
              <a:ext cx="289" cy="667"/>
            </a:xfrm>
            <a:custGeom>
              <a:avLst/>
              <a:gdLst/>
              <a:ahLst/>
              <a:cxnLst>
                <a:cxn ang="0">
                  <a:pos x="19" y="656"/>
                </a:cxn>
                <a:cxn ang="0">
                  <a:pos x="288" y="7"/>
                </a:cxn>
                <a:cxn ang="0">
                  <a:pos x="271" y="0"/>
                </a:cxn>
                <a:cxn ang="0">
                  <a:pos x="140" y="335"/>
                </a:cxn>
                <a:cxn ang="0">
                  <a:pos x="117" y="291"/>
                </a:cxn>
                <a:cxn ang="0">
                  <a:pos x="67" y="350"/>
                </a:cxn>
                <a:cxn ang="0">
                  <a:pos x="120" y="313"/>
                </a:cxn>
                <a:cxn ang="0">
                  <a:pos x="123" y="359"/>
                </a:cxn>
                <a:cxn ang="0">
                  <a:pos x="67" y="364"/>
                </a:cxn>
                <a:cxn ang="0">
                  <a:pos x="112" y="381"/>
                </a:cxn>
                <a:cxn ang="0">
                  <a:pos x="0" y="666"/>
                </a:cxn>
                <a:cxn ang="0">
                  <a:pos x="19" y="656"/>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4557" y="1202"/>
              <a:ext cx="294" cy="505"/>
            </a:xfrm>
            <a:custGeom>
              <a:avLst/>
              <a:gdLst/>
              <a:ahLst/>
              <a:cxnLst>
                <a:cxn ang="0">
                  <a:pos x="97" y="500"/>
                </a:cxn>
                <a:cxn ang="0">
                  <a:pos x="0" y="349"/>
                </a:cxn>
                <a:cxn ang="0">
                  <a:pos x="5" y="332"/>
                </a:cxn>
                <a:cxn ang="0">
                  <a:pos x="58" y="414"/>
                </a:cxn>
                <a:cxn ang="0">
                  <a:pos x="58" y="194"/>
                </a:cxn>
                <a:cxn ang="0">
                  <a:pos x="84" y="320"/>
                </a:cxn>
                <a:cxn ang="0">
                  <a:pos x="111" y="320"/>
                </a:cxn>
                <a:cxn ang="0">
                  <a:pos x="182" y="0"/>
                </a:cxn>
                <a:cxn ang="0">
                  <a:pos x="200" y="4"/>
                </a:cxn>
                <a:cxn ang="0">
                  <a:pos x="102" y="482"/>
                </a:cxn>
                <a:cxn ang="0">
                  <a:pos x="148" y="425"/>
                </a:cxn>
                <a:cxn ang="0">
                  <a:pos x="176" y="485"/>
                </a:cxn>
                <a:cxn ang="0">
                  <a:pos x="293" y="428"/>
                </a:cxn>
                <a:cxn ang="0">
                  <a:pos x="167" y="504"/>
                </a:cxn>
                <a:cxn ang="0">
                  <a:pos x="142" y="453"/>
                </a:cxn>
                <a:cxn ang="0">
                  <a:pos x="97" y="500"/>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540" y="1055"/>
              <a:ext cx="26" cy="447"/>
            </a:xfrm>
            <a:custGeom>
              <a:avLst/>
              <a:gdLst/>
              <a:ahLst/>
              <a:cxnLst>
                <a:cxn ang="0">
                  <a:pos x="25" y="0"/>
                </a:cxn>
                <a:cxn ang="0">
                  <a:pos x="19" y="446"/>
                </a:cxn>
                <a:cxn ang="0">
                  <a:pos x="5" y="436"/>
                </a:cxn>
                <a:cxn ang="0">
                  <a:pos x="0" y="3"/>
                </a:cxn>
                <a:cxn ang="0">
                  <a:pos x="25" y="0"/>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853" y="1408"/>
              <a:ext cx="117" cy="212"/>
            </a:xfrm>
            <a:custGeom>
              <a:avLst/>
              <a:gdLst/>
              <a:ahLst/>
              <a:cxnLst>
                <a:cxn ang="0">
                  <a:pos x="0" y="204"/>
                </a:cxn>
                <a:cxn ang="0">
                  <a:pos x="103" y="0"/>
                </a:cxn>
                <a:cxn ang="0">
                  <a:pos x="116" y="10"/>
                </a:cxn>
                <a:cxn ang="0">
                  <a:pos x="10" y="211"/>
                </a:cxn>
                <a:cxn ang="0">
                  <a:pos x="0" y="204"/>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5016" y="1367"/>
              <a:ext cx="258" cy="171"/>
            </a:xfrm>
            <a:custGeom>
              <a:avLst/>
              <a:gdLst/>
              <a:ahLst/>
              <a:cxnLst>
                <a:cxn ang="0">
                  <a:pos x="120" y="4"/>
                </a:cxn>
                <a:cxn ang="0">
                  <a:pos x="117" y="62"/>
                </a:cxn>
                <a:cxn ang="0">
                  <a:pos x="209" y="62"/>
                </a:cxn>
                <a:cxn ang="0">
                  <a:pos x="145" y="123"/>
                </a:cxn>
                <a:cxn ang="0">
                  <a:pos x="111" y="97"/>
                </a:cxn>
                <a:cxn ang="0">
                  <a:pos x="43" y="138"/>
                </a:cxn>
                <a:cxn ang="0">
                  <a:pos x="22" y="102"/>
                </a:cxn>
                <a:cxn ang="0">
                  <a:pos x="84" y="18"/>
                </a:cxn>
                <a:cxn ang="0">
                  <a:pos x="67" y="18"/>
                </a:cxn>
                <a:cxn ang="0">
                  <a:pos x="0" y="112"/>
                </a:cxn>
                <a:cxn ang="0">
                  <a:pos x="31" y="170"/>
                </a:cxn>
                <a:cxn ang="0">
                  <a:pos x="101" y="126"/>
                </a:cxn>
                <a:cxn ang="0">
                  <a:pos x="154" y="149"/>
                </a:cxn>
                <a:cxn ang="0">
                  <a:pos x="257" y="47"/>
                </a:cxn>
                <a:cxn ang="0">
                  <a:pos x="145" y="47"/>
                </a:cxn>
                <a:cxn ang="0">
                  <a:pos x="129" y="0"/>
                </a:cxn>
                <a:cxn ang="0">
                  <a:pos x="120" y="4"/>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5299" y="1652"/>
              <a:ext cx="47" cy="59"/>
            </a:xfrm>
            <a:custGeom>
              <a:avLst/>
              <a:gdLst/>
              <a:ahLst/>
              <a:cxnLst>
                <a:cxn ang="0">
                  <a:pos x="0" y="29"/>
                </a:cxn>
                <a:cxn ang="0">
                  <a:pos x="36" y="58"/>
                </a:cxn>
                <a:cxn ang="0">
                  <a:pos x="46" y="36"/>
                </a:cxn>
                <a:cxn ang="0">
                  <a:pos x="3" y="0"/>
                </a:cxn>
                <a:cxn ang="0">
                  <a:pos x="0" y="2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5217" y="1660"/>
              <a:ext cx="129" cy="137"/>
            </a:xfrm>
            <a:custGeom>
              <a:avLst/>
              <a:gdLst/>
              <a:ahLst/>
              <a:cxnLst>
                <a:cxn ang="0">
                  <a:pos x="67" y="0"/>
                </a:cxn>
                <a:cxn ang="0">
                  <a:pos x="67" y="25"/>
                </a:cxn>
                <a:cxn ang="0">
                  <a:pos x="28" y="68"/>
                </a:cxn>
                <a:cxn ang="0">
                  <a:pos x="79" y="108"/>
                </a:cxn>
                <a:cxn ang="0">
                  <a:pos x="112" y="46"/>
                </a:cxn>
                <a:cxn ang="0">
                  <a:pos x="128" y="60"/>
                </a:cxn>
                <a:cxn ang="0">
                  <a:pos x="89" y="136"/>
                </a:cxn>
                <a:cxn ang="0">
                  <a:pos x="31" y="108"/>
                </a:cxn>
                <a:cxn ang="0">
                  <a:pos x="0" y="60"/>
                </a:cxn>
                <a:cxn ang="0">
                  <a:pos x="67" y="0"/>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353" y="1209"/>
              <a:ext cx="104" cy="166"/>
            </a:xfrm>
            <a:custGeom>
              <a:avLst/>
              <a:gdLst/>
              <a:ahLst/>
              <a:cxnLst>
                <a:cxn ang="0">
                  <a:pos x="59" y="158"/>
                </a:cxn>
                <a:cxn ang="0">
                  <a:pos x="81" y="134"/>
                </a:cxn>
                <a:cxn ang="0">
                  <a:pos x="26" y="40"/>
                </a:cxn>
                <a:cxn ang="0">
                  <a:pos x="0" y="4"/>
                </a:cxn>
                <a:cxn ang="0">
                  <a:pos x="8" y="0"/>
                </a:cxn>
                <a:cxn ang="0">
                  <a:pos x="26" y="26"/>
                </a:cxn>
                <a:cxn ang="0">
                  <a:pos x="50" y="36"/>
                </a:cxn>
                <a:cxn ang="0">
                  <a:pos x="84" y="94"/>
                </a:cxn>
                <a:cxn ang="0">
                  <a:pos x="103" y="148"/>
                </a:cxn>
                <a:cxn ang="0">
                  <a:pos x="67" y="165"/>
                </a:cxn>
                <a:cxn ang="0">
                  <a:pos x="59" y="158"/>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00" y="1209"/>
              <a:ext cx="119" cy="159"/>
            </a:xfrm>
            <a:custGeom>
              <a:avLst/>
              <a:gdLst/>
              <a:ahLst/>
              <a:cxnLst>
                <a:cxn ang="0">
                  <a:pos x="62" y="14"/>
                </a:cxn>
                <a:cxn ang="0">
                  <a:pos x="26" y="36"/>
                </a:cxn>
                <a:cxn ang="0">
                  <a:pos x="118" y="155"/>
                </a:cxn>
                <a:cxn ang="0">
                  <a:pos x="101" y="158"/>
                </a:cxn>
                <a:cxn ang="0">
                  <a:pos x="0" y="36"/>
                </a:cxn>
                <a:cxn ang="0">
                  <a:pos x="50" y="0"/>
                </a:cxn>
                <a:cxn ang="0">
                  <a:pos x="62" y="14"/>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4247" y="1015"/>
              <a:ext cx="30" cy="44"/>
            </a:xfrm>
            <a:custGeom>
              <a:avLst/>
              <a:gdLst/>
              <a:ahLst/>
              <a:cxnLst>
                <a:cxn ang="0">
                  <a:pos x="18" y="0"/>
                </a:cxn>
                <a:cxn ang="0">
                  <a:pos x="29" y="43"/>
                </a:cxn>
                <a:cxn ang="0">
                  <a:pos x="8" y="43"/>
                </a:cxn>
                <a:cxn ang="0">
                  <a:pos x="0" y="7"/>
                </a:cxn>
                <a:cxn ang="0">
                  <a:pos x="18" y="0"/>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4178" y="1005"/>
              <a:ext cx="82" cy="83"/>
            </a:xfrm>
            <a:custGeom>
              <a:avLst/>
              <a:gdLst/>
              <a:ahLst/>
              <a:cxnLst>
                <a:cxn ang="0">
                  <a:pos x="64" y="0"/>
                </a:cxn>
                <a:cxn ang="0">
                  <a:pos x="71" y="14"/>
                </a:cxn>
                <a:cxn ang="0">
                  <a:pos x="27" y="53"/>
                </a:cxn>
                <a:cxn ang="0">
                  <a:pos x="81" y="75"/>
                </a:cxn>
                <a:cxn ang="0">
                  <a:pos x="74" y="82"/>
                </a:cxn>
                <a:cxn ang="0">
                  <a:pos x="0" y="53"/>
                </a:cxn>
                <a:cxn ang="0">
                  <a:pos x="64" y="0"/>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4217" y="1296"/>
              <a:ext cx="104" cy="90"/>
            </a:xfrm>
            <a:custGeom>
              <a:avLst/>
              <a:gdLst/>
              <a:ahLst/>
              <a:cxnLst>
                <a:cxn ang="0">
                  <a:pos x="90" y="61"/>
                </a:cxn>
                <a:cxn ang="0">
                  <a:pos x="81" y="64"/>
                </a:cxn>
                <a:cxn ang="0">
                  <a:pos x="39" y="36"/>
                </a:cxn>
                <a:cxn ang="0">
                  <a:pos x="19" y="75"/>
                </a:cxn>
                <a:cxn ang="0">
                  <a:pos x="103" y="82"/>
                </a:cxn>
                <a:cxn ang="0">
                  <a:pos x="100" y="86"/>
                </a:cxn>
                <a:cxn ang="0">
                  <a:pos x="0" y="89"/>
                </a:cxn>
                <a:cxn ang="0">
                  <a:pos x="25" y="0"/>
                </a:cxn>
                <a:cxn ang="0">
                  <a:pos x="81" y="46"/>
                </a:cxn>
                <a:cxn ang="0">
                  <a:pos x="90" y="61"/>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5240" y="1951"/>
              <a:ext cx="66" cy="90"/>
            </a:xfrm>
            <a:custGeom>
              <a:avLst/>
              <a:gdLst/>
              <a:ahLst/>
              <a:cxnLst>
                <a:cxn ang="0">
                  <a:pos x="48" y="71"/>
                </a:cxn>
                <a:cxn ang="0">
                  <a:pos x="11" y="44"/>
                </a:cxn>
                <a:cxn ang="0">
                  <a:pos x="55" y="17"/>
                </a:cxn>
                <a:cxn ang="0">
                  <a:pos x="49" y="45"/>
                </a:cxn>
                <a:cxn ang="0">
                  <a:pos x="64" y="44"/>
                </a:cxn>
                <a:cxn ang="0">
                  <a:pos x="65" y="0"/>
                </a:cxn>
                <a:cxn ang="0">
                  <a:pos x="0" y="29"/>
                </a:cxn>
                <a:cxn ang="0">
                  <a:pos x="0" y="57"/>
                </a:cxn>
                <a:cxn ang="0">
                  <a:pos x="45" y="89"/>
                </a:cxn>
                <a:cxn ang="0">
                  <a:pos x="48" y="71"/>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4592" y="1883"/>
              <a:ext cx="95" cy="137"/>
            </a:xfrm>
            <a:custGeom>
              <a:avLst/>
              <a:gdLst/>
              <a:ahLst/>
              <a:cxnLst>
                <a:cxn ang="0">
                  <a:pos x="94" y="72"/>
                </a:cxn>
                <a:cxn ang="0">
                  <a:pos x="80" y="15"/>
                </a:cxn>
                <a:cxn ang="0">
                  <a:pos x="55" y="0"/>
                </a:cxn>
                <a:cxn ang="0">
                  <a:pos x="22" y="30"/>
                </a:cxn>
                <a:cxn ang="0">
                  <a:pos x="0" y="68"/>
                </a:cxn>
                <a:cxn ang="0">
                  <a:pos x="0" y="110"/>
                </a:cxn>
                <a:cxn ang="0">
                  <a:pos x="11" y="128"/>
                </a:cxn>
                <a:cxn ang="0">
                  <a:pos x="30" y="136"/>
                </a:cxn>
                <a:cxn ang="0">
                  <a:pos x="48" y="117"/>
                </a:cxn>
                <a:cxn ang="0">
                  <a:pos x="51" y="83"/>
                </a:cxn>
                <a:cxn ang="0">
                  <a:pos x="34" y="38"/>
                </a:cxn>
                <a:cxn ang="0">
                  <a:pos x="51" y="20"/>
                </a:cxn>
                <a:cxn ang="0">
                  <a:pos x="62" y="26"/>
                </a:cxn>
                <a:cxn ang="0">
                  <a:pos x="89" y="91"/>
                </a:cxn>
                <a:cxn ang="0">
                  <a:pos x="94" y="72"/>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4452" y="1828"/>
              <a:ext cx="91" cy="139"/>
            </a:xfrm>
            <a:custGeom>
              <a:avLst/>
              <a:gdLst/>
              <a:ahLst/>
              <a:cxnLst>
                <a:cxn ang="0">
                  <a:pos x="83" y="78"/>
                </a:cxn>
                <a:cxn ang="0">
                  <a:pos x="57" y="26"/>
                </a:cxn>
                <a:cxn ang="0">
                  <a:pos x="42" y="15"/>
                </a:cxn>
                <a:cxn ang="0">
                  <a:pos x="32" y="38"/>
                </a:cxn>
                <a:cxn ang="0">
                  <a:pos x="38" y="59"/>
                </a:cxn>
                <a:cxn ang="0">
                  <a:pos x="54" y="81"/>
                </a:cxn>
                <a:cxn ang="0">
                  <a:pos x="49" y="123"/>
                </a:cxn>
                <a:cxn ang="0">
                  <a:pos x="29" y="138"/>
                </a:cxn>
                <a:cxn ang="0">
                  <a:pos x="5" y="138"/>
                </a:cxn>
                <a:cxn ang="0">
                  <a:pos x="0" y="119"/>
                </a:cxn>
                <a:cxn ang="0">
                  <a:pos x="5" y="63"/>
                </a:cxn>
                <a:cxn ang="0">
                  <a:pos x="23" y="11"/>
                </a:cxn>
                <a:cxn ang="0">
                  <a:pos x="40" y="0"/>
                </a:cxn>
                <a:cxn ang="0">
                  <a:pos x="69" y="15"/>
                </a:cxn>
                <a:cxn ang="0">
                  <a:pos x="90" y="71"/>
                </a:cxn>
                <a:cxn ang="0">
                  <a:pos x="83" y="78"/>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704" y="1947"/>
              <a:ext cx="53" cy="129"/>
            </a:xfrm>
            <a:custGeom>
              <a:avLst/>
              <a:gdLst/>
              <a:ahLst/>
              <a:cxnLst>
                <a:cxn ang="0">
                  <a:pos x="33" y="4"/>
                </a:cxn>
                <a:cxn ang="0">
                  <a:pos x="38" y="49"/>
                </a:cxn>
                <a:cxn ang="0">
                  <a:pos x="27" y="87"/>
                </a:cxn>
                <a:cxn ang="0">
                  <a:pos x="0" y="113"/>
                </a:cxn>
                <a:cxn ang="0">
                  <a:pos x="12" y="128"/>
                </a:cxn>
                <a:cxn ang="0">
                  <a:pos x="44" y="94"/>
                </a:cxn>
                <a:cxn ang="0">
                  <a:pos x="52" y="41"/>
                </a:cxn>
                <a:cxn ang="0">
                  <a:pos x="44" y="0"/>
                </a:cxn>
                <a:cxn ang="0">
                  <a:pos x="33" y="4"/>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4383" y="1839"/>
              <a:ext cx="33" cy="109"/>
            </a:xfrm>
            <a:custGeom>
              <a:avLst/>
              <a:gdLst/>
              <a:ahLst/>
              <a:cxnLst>
                <a:cxn ang="0">
                  <a:pos x="32" y="4"/>
                </a:cxn>
                <a:cxn ang="0">
                  <a:pos x="17" y="37"/>
                </a:cxn>
                <a:cxn ang="0">
                  <a:pos x="17" y="82"/>
                </a:cxn>
                <a:cxn ang="0">
                  <a:pos x="23" y="108"/>
                </a:cxn>
                <a:cxn ang="0">
                  <a:pos x="14" y="108"/>
                </a:cxn>
                <a:cxn ang="0">
                  <a:pos x="3" y="78"/>
                </a:cxn>
                <a:cxn ang="0">
                  <a:pos x="0" y="37"/>
                </a:cxn>
                <a:cxn ang="0">
                  <a:pos x="9" y="18"/>
                </a:cxn>
                <a:cxn ang="0">
                  <a:pos x="25" y="0"/>
                </a:cxn>
                <a:cxn ang="0">
                  <a:pos x="32" y="4"/>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4457" y="2075"/>
              <a:ext cx="103" cy="53"/>
            </a:xfrm>
            <a:custGeom>
              <a:avLst/>
              <a:gdLst/>
              <a:ahLst/>
              <a:cxnLst>
                <a:cxn ang="0">
                  <a:pos x="102" y="37"/>
                </a:cxn>
                <a:cxn ang="0">
                  <a:pos x="71" y="33"/>
                </a:cxn>
                <a:cxn ang="0">
                  <a:pos x="35" y="18"/>
                </a:cxn>
                <a:cxn ang="0">
                  <a:pos x="12" y="0"/>
                </a:cxn>
                <a:cxn ang="0">
                  <a:pos x="0" y="11"/>
                </a:cxn>
                <a:cxn ang="0">
                  <a:pos x="27" y="33"/>
                </a:cxn>
                <a:cxn ang="0">
                  <a:pos x="50" y="44"/>
                </a:cxn>
                <a:cxn ang="0">
                  <a:pos x="77" y="52"/>
                </a:cxn>
                <a:cxn ang="0">
                  <a:pos x="89" y="52"/>
                </a:cxn>
                <a:cxn ang="0">
                  <a:pos x="102" y="37"/>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4374" y="2109"/>
              <a:ext cx="274" cy="233"/>
            </a:xfrm>
            <a:custGeom>
              <a:avLst/>
              <a:gdLst/>
              <a:ahLst/>
              <a:cxnLst>
                <a:cxn ang="0">
                  <a:pos x="218" y="213"/>
                </a:cxn>
                <a:cxn ang="0">
                  <a:pos x="185" y="160"/>
                </a:cxn>
                <a:cxn ang="0">
                  <a:pos x="128" y="93"/>
                </a:cxn>
                <a:cxn ang="0">
                  <a:pos x="66" y="45"/>
                </a:cxn>
                <a:cxn ang="0">
                  <a:pos x="0" y="7"/>
                </a:cxn>
                <a:cxn ang="0">
                  <a:pos x="3" y="0"/>
                </a:cxn>
                <a:cxn ang="0">
                  <a:pos x="72" y="26"/>
                </a:cxn>
                <a:cxn ang="0">
                  <a:pos x="148" y="71"/>
                </a:cxn>
                <a:cxn ang="0">
                  <a:pos x="191" y="115"/>
                </a:cxn>
                <a:cxn ang="0">
                  <a:pos x="240" y="194"/>
                </a:cxn>
                <a:cxn ang="0">
                  <a:pos x="263" y="179"/>
                </a:cxn>
                <a:cxn ang="0">
                  <a:pos x="273" y="190"/>
                </a:cxn>
                <a:cxn ang="0">
                  <a:pos x="206" y="232"/>
                </a:cxn>
                <a:cxn ang="0">
                  <a:pos x="203" y="224"/>
                </a:cxn>
                <a:cxn ang="0">
                  <a:pos x="218" y="213"/>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609" y="2330"/>
              <a:ext cx="40" cy="30"/>
            </a:xfrm>
            <a:custGeom>
              <a:avLst/>
              <a:gdLst/>
              <a:ahLst/>
              <a:cxnLst>
                <a:cxn ang="0">
                  <a:pos x="0" y="22"/>
                </a:cxn>
                <a:cxn ang="0">
                  <a:pos x="39" y="0"/>
                </a:cxn>
                <a:cxn ang="0">
                  <a:pos x="39" y="18"/>
                </a:cxn>
                <a:cxn ang="0">
                  <a:pos x="13" y="29"/>
                </a:cxn>
                <a:cxn ang="0">
                  <a:pos x="0" y="22"/>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4258" y="1682"/>
              <a:ext cx="624" cy="768"/>
            </a:xfrm>
            <a:custGeom>
              <a:avLst/>
              <a:gdLst/>
              <a:ahLst/>
              <a:cxnLst>
                <a:cxn ang="0">
                  <a:pos x="621" y="184"/>
                </a:cxn>
                <a:cxn ang="0">
                  <a:pos x="574" y="157"/>
                </a:cxn>
                <a:cxn ang="0">
                  <a:pos x="461" y="108"/>
                </a:cxn>
                <a:cxn ang="0">
                  <a:pos x="341" y="67"/>
                </a:cxn>
                <a:cxn ang="0">
                  <a:pos x="229" y="34"/>
                </a:cxn>
                <a:cxn ang="0">
                  <a:pos x="111" y="8"/>
                </a:cxn>
                <a:cxn ang="0">
                  <a:pos x="56" y="0"/>
                </a:cxn>
                <a:cxn ang="0">
                  <a:pos x="32" y="97"/>
                </a:cxn>
                <a:cxn ang="0">
                  <a:pos x="14" y="198"/>
                </a:cxn>
                <a:cxn ang="0">
                  <a:pos x="6" y="318"/>
                </a:cxn>
                <a:cxn ang="0">
                  <a:pos x="0" y="442"/>
                </a:cxn>
                <a:cxn ang="0">
                  <a:pos x="0" y="538"/>
                </a:cxn>
                <a:cxn ang="0">
                  <a:pos x="81" y="591"/>
                </a:cxn>
                <a:cxn ang="0">
                  <a:pos x="229" y="663"/>
                </a:cxn>
                <a:cxn ang="0">
                  <a:pos x="341" y="715"/>
                </a:cxn>
                <a:cxn ang="0">
                  <a:pos x="475" y="767"/>
                </a:cxn>
                <a:cxn ang="0">
                  <a:pos x="495" y="655"/>
                </a:cxn>
                <a:cxn ang="0">
                  <a:pos x="524" y="550"/>
                </a:cxn>
                <a:cxn ang="0">
                  <a:pos x="560" y="427"/>
                </a:cxn>
                <a:cxn ang="0">
                  <a:pos x="595" y="318"/>
                </a:cxn>
                <a:cxn ang="0">
                  <a:pos x="623" y="221"/>
                </a:cxn>
                <a:cxn ang="0">
                  <a:pos x="615" y="217"/>
                </a:cxn>
                <a:cxn ang="0">
                  <a:pos x="574" y="341"/>
                </a:cxn>
                <a:cxn ang="0">
                  <a:pos x="536" y="457"/>
                </a:cxn>
                <a:cxn ang="0">
                  <a:pos x="504" y="565"/>
                </a:cxn>
                <a:cxn ang="0">
                  <a:pos x="484" y="655"/>
                </a:cxn>
                <a:cxn ang="0">
                  <a:pos x="467" y="737"/>
                </a:cxn>
                <a:cxn ang="0">
                  <a:pos x="400" y="715"/>
                </a:cxn>
                <a:cxn ang="0">
                  <a:pos x="324" y="685"/>
                </a:cxn>
                <a:cxn ang="0">
                  <a:pos x="229" y="636"/>
                </a:cxn>
                <a:cxn ang="0">
                  <a:pos x="154" y="595"/>
                </a:cxn>
                <a:cxn ang="0">
                  <a:pos x="101" y="561"/>
                </a:cxn>
                <a:cxn ang="0">
                  <a:pos x="72" y="542"/>
                </a:cxn>
                <a:cxn ang="0">
                  <a:pos x="52" y="520"/>
                </a:cxn>
                <a:cxn ang="0">
                  <a:pos x="37" y="498"/>
                </a:cxn>
                <a:cxn ang="0">
                  <a:pos x="28" y="464"/>
                </a:cxn>
                <a:cxn ang="0">
                  <a:pos x="23" y="385"/>
                </a:cxn>
                <a:cxn ang="0">
                  <a:pos x="26" y="311"/>
                </a:cxn>
                <a:cxn ang="0">
                  <a:pos x="43" y="214"/>
                </a:cxn>
                <a:cxn ang="0">
                  <a:pos x="63" y="150"/>
                </a:cxn>
                <a:cxn ang="0">
                  <a:pos x="93" y="82"/>
                </a:cxn>
                <a:cxn ang="0">
                  <a:pos x="113" y="41"/>
                </a:cxn>
                <a:cxn ang="0">
                  <a:pos x="128" y="34"/>
                </a:cxn>
                <a:cxn ang="0">
                  <a:pos x="154" y="30"/>
                </a:cxn>
                <a:cxn ang="0">
                  <a:pos x="258" y="55"/>
                </a:cxn>
                <a:cxn ang="0">
                  <a:pos x="385" y="101"/>
                </a:cxn>
                <a:cxn ang="0">
                  <a:pos x="522" y="150"/>
                </a:cxn>
                <a:cxn ang="0">
                  <a:pos x="604" y="187"/>
                </a:cxn>
                <a:cxn ang="0">
                  <a:pos x="621" y="184"/>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76" y="1442"/>
              <a:ext cx="1009" cy="1113"/>
            </a:xfrm>
            <a:custGeom>
              <a:avLst/>
              <a:gdLst/>
              <a:ahLst/>
              <a:cxnLst>
                <a:cxn ang="0">
                  <a:pos x="823" y="529"/>
                </a:cxn>
                <a:cxn ang="0">
                  <a:pos x="747" y="771"/>
                </a:cxn>
                <a:cxn ang="0">
                  <a:pos x="695" y="980"/>
                </a:cxn>
                <a:cxn ang="0">
                  <a:pos x="617" y="1057"/>
                </a:cxn>
                <a:cxn ang="0">
                  <a:pos x="364" y="932"/>
                </a:cxn>
                <a:cxn ang="0">
                  <a:pos x="159" y="831"/>
                </a:cxn>
                <a:cxn ang="0">
                  <a:pos x="147" y="607"/>
                </a:cxn>
                <a:cxn ang="0">
                  <a:pos x="170" y="356"/>
                </a:cxn>
                <a:cxn ang="0">
                  <a:pos x="200" y="210"/>
                </a:cxn>
                <a:cxn ang="0">
                  <a:pos x="162" y="300"/>
                </a:cxn>
                <a:cxn ang="0">
                  <a:pos x="133" y="524"/>
                </a:cxn>
                <a:cxn ang="0">
                  <a:pos x="130" y="689"/>
                </a:cxn>
                <a:cxn ang="0">
                  <a:pos x="144" y="838"/>
                </a:cxn>
                <a:cxn ang="0">
                  <a:pos x="159" y="913"/>
                </a:cxn>
                <a:cxn ang="0">
                  <a:pos x="0" y="1018"/>
                </a:cxn>
                <a:cxn ang="0">
                  <a:pos x="113" y="1038"/>
                </a:cxn>
                <a:cxn ang="0">
                  <a:pos x="220" y="1030"/>
                </a:cxn>
                <a:cxn ang="0">
                  <a:pos x="330" y="1057"/>
                </a:cxn>
                <a:cxn ang="0">
                  <a:pos x="370" y="1090"/>
                </a:cxn>
                <a:cxn ang="0">
                  <a:pos x="686" y="1112"/>
                </a:cxn>
                <a:cxn ang="0">
                  <a:pos x="736" y="873"/>
                </a:cxn>
                <a:cxn ang="0">
                  <a:pos x="823" y="592"/>
                </a:cxn>
                <a:cxn ang="0">
                  <a:pos x="889" y="427"/>
                </a:cxn>
                <a:cxn ang="0">
                  <a:pos x="880" y="344"/>
                </a:cxn>
                <a:cxn ang="0">
                  <a:pos x="866" y="326"/>
                </a:cxn>
                <a:cxn ang="0">
                  <a:pos x="953" y="259"/>
                </a:cxn>
                <a:cxn ang="0">
                  <a:pos x="892" y="251"/>
                </a:cxn>
                <a:cxn ang="0">
                  <a:pos x="889" y="221"/>
                </a:cxn>
                <a:cxn ang="0">
                  <a:pos x="959" y="127"/>
                </a:cxn>
                <a:cxn ang="0">
                  <a:pos x="819" y="218"/>
                </a:cxn>
                <a:cxn ang="0">
                  <a:pos x="780" y="206"/>
                </a:cxn>
                <a:cxn ang="0">
                  <a:pos x="759" y="195"/>
                </a:cxn>
                <a:cxn ang="0">
                  <a:pos x="785" y="236"/>
                </a:cxn>
                <a:cxn ang="0">
                  <a:pos x="837" y="229"/>
                </a:cxn>
                <a:cxn ang="0">
                  <a:pos x="872" y="232"/>
                </a:cxn>
                <a:cxn ang="0">
                  <a:pos x="877" y="262"/>
                </a:cxn>
                <a:cxn ang="0">
                  <a:pos x="829" y="318"/>
                </a:cxn>
                <a:cxn ang="0">
                  <a:pos x="829" y="348"/>
                </a:cxn>
                <a:cxn ang="0">
                  <a:pos x="962" y="397"/>
                </a:cxn>
                <a:cxn ang="0">
                  <a:pos x="800" y="371"/>
                </a:cxn>
                <a:cxn ang="0">
                  <a:pos x="559" y="281"/>
                </a:cxn>
                <a:cxn ang="0">
                  <a:pos x="307" y="210"/>
                </a:cxn>
                <a:cxn ang="0">
                  <a:pos x="339" y="187"/>
                </a:cxn>
                <a:cxn ang="0">
                  <a:pos x="293" y="97"/>
                </a:cxn>
                <a:cxn ang="0">
                  <a:pos x="344" y="97"/>
                </a:cxn>
                <a:cxn ang="0">
                  <a:pos x="361" y="57"/>
                </a:cxn>
                <a:cxn ang="0">
                  <a:pos x="441" y="139"/>
                </a:cxn>
                <a:cxn ang="0">
                  <a:pos x="480" y="145"/>
                </a:cxn>
                <a:cxn ang="0">
                  <a:pos x="492" y="109"/>
                </a:cxn>
                <a:cxn ang="0">
                  <a:pos x="474" y="116"/>
                </a:cxn>
                <a:cxn ang="0">
                  <a:pos x="441" y="112"/>
                </a:cxn>
                <a:cxn ang="0">
                  <a:pos x="382" y="49"/>
                </a:cxn>
                <a:cxn ang="0">
                  <a:pos x="347" y="49"/>
                </a:cxn>
                <a:cxn ang="0">
                  <a:pos x="321" y="82"/>
                </a:cxn>
                <a:cxn ang="0">
                  <a:pos x="264" y="52"/>
                </a:cxn>
                <a:cxn ang="0">
                  <a:pos x="281" y="123"/>
                </a:cxn>
                <a:cxn ang="0">
                  <a:pos x="205" y="191"/>
                </a:cxn>
                <a:cxn ang="0">
                  <a:pos x="559" y="292"/>
                </a:cxn>
                <a:cxn ang="0">
                  <a:pos x="852" y="412"/>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771" y="1839"/>
              <a:ext cx="317" cy="720"/>
            </a:xfrm>
            <a:custGeom>
              <a:avLst/>
              <a:gdLst/>
              <a:ahLst/>
              <a:cxnLst>
                <a:cxn ang="0">
                  <a:pos x="316" y="0"/>
                </a:cxn>
                <a:cxn ang="0">
                  <a:pos x="274" y="101"/>
                </a:cxn>
                <a:cxn ang="0">
                  <a:pos x="245" y="194"/>
                </a:cxn>
                <a:cxn ang="0">
                  <a:pos x="212" y="314"/>
                </a:cxn>
                <a:cxn ang="0">
                  <a:pos x="200" y="385"/>
                </a:cxn>
                <a:cxn ang="0">
                  <a:pos x="231" y="396"/>
                </a:cxn>
                <a:cxn ang="0">
                  <a:pos x="208" y="423"/>
                </a:cxn>
                <a:cxn ang="0">
                  <a:pos x="194" y="445"/>
                </a:cxn>
                <a:cxn ang="0">
                  <a:pos x="194" y="468"/>
                </a:cxn>
                <a:cxn ang="0">
                  <a:pos x="206" y="472"/>
                </a:cxn>
                <a:cxn ang="0">
                  <a:pos x="220" y="472"/>
                </a:cxn>
                <a:cxn ang="0">
                  <a:pos x="229" y="468"/>
                </a:cxn>
                <a:cxn ang="0">
                  <a:pos x="231" y="476"/>
                </a:cxn>
                <a:cxn ang="0">
                  <a:pos x="212" y="491"/>
                </a:cxn>
                <a:cxn ang="0">
                  <a:pos x="188" y="494"/>
                </a:cxn>
                <a:cxn ang="0">
                  <a:pos x="173" y="494"/>
                </a:cxn>
                <a:cxn ang="0">
                  <a:pos x="157" y="558"/>
                </a:cxn>
                <a:cxn ang="0">
                  <a:pos x="142" y="648"/>
                </a:cxn>
                <a:cxn ang="0">
                  <a:pos x="6" y="719"/>
                </a:cxn>
                <a:cxn ang="0">
                  <a:pos x="0" y="704"/>
                </a:cxn>
                <a:cxn ang="0">
                  <a:pos x="127" y="633"/>
                </a:cxn>
                <a:cxn ang="0">
                  <a:pos x="139" y="535"/>
                </a:cxn>
                <a:cxn ang="0">
                  <a:pos x="162" y="427"/>
                </a:cxn>
                <a:cxn ang="0">
                  <a:pos x="194" y="296"/>
                </a:cxn>
                <a:cxn ang="0">
                  <a:pos x="223" y="198"/>
                </a:cxn>
                <a:cxn ang="0">
                  <a:pos x="255" y="97"/>
                </a:cxn>
                <a:cxn ang="0">
                  <a:pos x="283" y="29"/>
                </a:cxn>
                <a:cxn ang="0">
                  <a:pos x="292" y="4"/>
                </a:cxn>
                <a:cxn ang="0">
                  <a:pos x="316" y="0"/>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4971" y="2220"/>
              <a:ext cx="46" cy="99"/>
            </a:xfrm>
            <a:custGeom>
              <a:avLst/>
              <a:gdLst/>
              <a:ahLst/>
              <a:cxnLst>
                <a:cxn ang="0">
                  <a:pos x="0" y="0"/>
                </a:cxn>
                <a:cxn ang="0">
                  <a:pos x="37" y="11"/>
                </a:cxn>
                <a:cxn ang="0">
                  <a:pos x="45" y="41"/>
                </a:cxn>
                <a:cxn ang="0">
                  <a:pos x="45" y="79"/>
                </a:cxn>
                <a:cxn ang="0">
                  <a:pos x="31" y="98"/>
                </a:cxn>
                <a:cxn ang="0">
                  <a:pos x="20" y="95"/>
                </a:cxn>
                <a:cxn ang="0">
                  <a:pos x="29" y="83"/>
                </a:cxn>
                <a:cxn ang="0">
                  <a:pos x="31" y="57"/>
                </a:cxn>
                <a:cxn ang="0">
                  <a:pos x="26" y="38"/>
                </a:cxn>
                <a:cxn ang="0">
                  <a:pos x="8" y="23"/>
                </a:cxn>
                <a:cxn ang="0">
                  <a:pos x="0" y="0"/>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4913" y="1903"/>
              <a:ext cx="230" cy="547"/>
            </a:xfrm>
            <a:custGeom>
              <a:avLst/>
              <a:gdLst/>
              <a:ahLst/>
              <a:cxnLst>
                <a:cxn ang="0">
                  <a:pos x="142" y="18"/>
                </a:cxn>
                <a:cxn ang="0">
                  <a:pos x="186" y="44"/>
                </a:cxn>
                <a:cxn ang="0">
                  <a:pos x="202" y="74"/>
                </a:cxn>
                <a:cxn ang="0">
                  <a:pos x="206" y="101"/>
                </a:cxn>
                <a:cxn ang="0">
                  <a:pos x="202" y="142"/>
                </a:cxn>
                <a:cxn ang="0">
                  <a:pos x="110" y="456"/>
                </a:cxn>
                <a:cxn ang="0">
                  <a:pos x="84" y="486"/>
                </a:cxn>
                <a:cxn ang="0">
                  <a:pos x="52" y="509"/>
                </a:cxn>
                <a:cxn ang="0">
                  <a:pos x="0" y="524"/>
                </a:cxn>
                <a:cxn ang="0">
                  <a:pos x="0" y="546"/>
                </a:cxn>
                <a:cxn ang="0">
                  <a:pos x="81" y="512"/>
                </a:cxn>
                <a:cxn ang="0">
                  <a:pos x="110" y="486"/>
                </a:cxn>
                <a:cxn ang="0">
                  <a:pos x="136" y="445"/>
                </a:cxn>
                <a:cxn ang="0">
                  <a:pos x="223" y="142"/>
                </a:cxn>
                <a:cxn ang="0">
                  <a:pos x="229" y="101"/>
                </a:cxn>
                <a:cxn ang="0">
                  <a:pos x="220" y="68"/>
                </a:cxn>
                <a:cxn ang="0">
                  <a:pos x="202" y="41"/>
                </a:cxn>
                <a:cxn ang="0">
                  <a:pos x="182" y="22"/>
                </a:cxn>
                <a:cxn ang="0">
                  <a:pos x="142" y="0"/>
                </a:cxn>
                <a:cxn ang="0">
                  <a:pos x="142" y="18"/>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423" y="2509"/>
              <a:ext cx="300" cy="68"/>
            </a:xfrm>
            <a:custGeom>
              <a:avLst/>
              <a:gdLst/>
              <a:ahLst/>
              <a:cxnLst>
                <a:cxn ang="0">
                  <a:pos x="0" y="4"/>
                </a:cxn>
                <a:cxn ang="0">
                  <a:pos x="29" y="34"/>
                </a:cxn>
                <a:cxn ang="0">
                  <a:pos x="72" y="56"/>
                </a:cxn>
                <a:cxn ang="0">
                  <a:pos x="127" y="67"/>
                </a:cxn>
                <a:cxn ang="0">
                  <a:pos x="191" y="67"/>
                </a:cxn>
                <a:cxn ang="0">
                  <a:pos x="241" y="60"/>
                </a:cxn>
                <a:cxn ang="0">
                  <a:pos x="271" y="45"/>
                </a:cxn>
                <a:cxn ang="0">
                  <a:pos x="299" y="18"/>
                </a:cxn>
                <a:cxn ang="0">
                  <a:pos x="281" y="4"/>
                </a:cxn>
                <a:cxn ang="0">
                  <a:pos x="253" y="34"/>
                </a:cxn>
                <a:cxn ang="0">
                  <a:pos x="212" y="41"/>
                </a:cxn>
                <a:cxn ang="0">
                  <a:pos x="171" y="41"/>
                </a:cxn>
                <a:cxn ang="0">
                  <a:pos x="127" y="38"/>
                </a:cxn>
                <a:cxn ang="0">
                  <a:pos x="96" y="26"/>
                </a:cxn>
                <a:cxn ang="0">
                  <a:pos x="58" y="0"/>
                </a:cxn>
                <a:cxn ang="0">
                  <a:pos x="0" y="4"/>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904" y="2438"/>
              <a:ext cx="199" cy="144"/>
            </a:xfrm>
            <a:custGeom>
              <a:avLst/>
              <a:gdLst/>
              <a:ahLst/>
              <a:cxnLst>
                <a:cxn ang="0">
                  <a:pos x="0" y="20"/>
                </a:cxn>
                <a:cxn ang="0">
                  <a:pos x="182" y="143"/>
                </a:cxn>
                <a:cxn ang="0">
                  <a:pos x="198" y="122"/>
                </a:cxn>
                <a:cxn ang="0">
                  <a:pos x="8" y="0"/>
                </a:cxn>
                <a:cxn ang="0">
                  <a:pos x="0" y="20"/>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70" y="2454"/>
              <a:ext cx="1033" cy="696"/>
            </a:xfrm>
            <a:custGeom>
              <a:avLst/>
              <a:gdLst/>
              <a:ahLst/>
              <a:cxnLst>
                <a:cxn ang="0">
                  <a:pos x="0" y="11"/>
                </a:cxn>
                <a:cxn ang="0">
                  <a:pos x="674" y="386"/>
                </a:cxn>
                <a:cxn ang="0">
                  <a:pos x="642" y="462"/>
                </a:cxn>
                <a:cxn ang="0">
                  <a:pos x="624" y="542"/>
                </a:cxn>
                <a:cxn ang="0">
                  <a:pos x="613" y="622"/>
                </a:cxn>
                <a:cxn ang="0">
                  <a:pos x="610" y="695"/>
                </a:cxn>
                <a:cxn ang="0">
                  <a:pos x="624" y="688"/>
                </a:cxn>
                <a:cxn ang="0">
                  <a:pos x="626" y="616"/>
                </a:cxn>
                <a:cxn ang="0">
                  <a:pos x="639" y="550"/>
                </a:cxn>
                <a:cxn ang="0">
                  <a:pos x="658" y="475"/>
                </a:cxn>
                <a:cxn ang="0">
                  <a:pos x="677" y="424"/>
                </a:cxn>
                <a:cxn ang="0">
                  <a:pos x="699" y="389"/>
                </a:cxn>
                <a:cxn ang="0">
                  <a:pos x="816" y="303"/>
                </a:cxn>
                <a:cxn ang="0">
                  <a:pos x="996" y="171"/>
                </a:cxn>
                <a:cxn ang="0">
                  <a:pos x="946" y="393"/>
                </a:cxn>
                <a:cxn ang="0">
                  <a:pos x="960" y="389"/>
                </a:cxn>
                <a:cxn ang="0">
                  <a:pos x="1032" y="118"/>
                </a:cxn>
                <a:cxn ang="0">
                  <a:pos x="761" y="324"/>
                </a:cxn>
                <a:cxn ang="0">
                  <a:pos x="693" y="372"/>
                </a:cxn>
                <a:cxn ang="0">
                  <a:pos x="13" y="0"/>
                </a:cxn>
                <a:cxn ang="0">
                  <a:pos x="0" y="1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4053" y="2458"/>
              <a:ext cx="34" cy="264"/>
            </a:xfrm>
            <a:custGeom>
              <a:avLst/>
              <a:gdLst/>
              <a:ahLst/>
              <a:cxnLst>
                <a:cxn ang="0">
                  <a:pos x="27" y="13"/>
                </a:cxn>
                <a:cxn ang="0">
                  <a:pos x="19" y="76"/>
                </a:cxn>
                <a:cxn ang="0">
                  <a:pos x="22" y="191"/>
                </a:cxn>
                <a:cxn ang="0">
                  <a:pos x="33" y="263"/>
                </a:cxn>
                <a:cxn ang="0">
                  <a:pos x="17" y="257"/>
                </a:cxn>
                <a:cxn ang="0">
                  <a:pos x="6" y="198"/>
                </a:cxn>
                <a:cxn ang="0">
                  <a:pos x="0" y="125"/>
                </a:cxn>
                <a:cxn ang="0">
                  <a:pos x="0" y="55"/>
                </a:cxn>
                <a:cxn ang="0">
                  <a:pos x="0" y="13"/>
                </a:cxn>
                <a:cxn ang="0">
                  <a:pos x="22" y="0"/>
                </a:cxn>
                <a:cxn ang="0">
                  <a:pos x="27" y="13"/>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4548" y="2764"/>
              <a:ext cx="136" cy="119"/>
            </a:xfrm>
            <a:custGeom>
              <a:avLst/>
              <a:gdLst/>
              <a:ahLst/>
              <a:cxnLst>
                <a:cxn ang="0">
                  <a:pos x="5" y="0"/>
                </a:cxn>
                <a:cxn ang="0">
                  <a:pos x="56" y="34"/>
                </a:cxn>
                <a:cxn ang="0">
                  <a:pos x="94" y="56"/>
                </a:cxn>
                <a:cxn ang="0">
                  <a:pos x="135" y="79"/>
                </a:cxn>
                <a:cxn ang="0">
                  <a:pos x="129" y="94"/>
                </a:cxn>
                <a:cxn ang="0">
                  <a:pos x="127" y="118"/>
                </a:cxn>
                <a:cxn ang="0">
                  <a:pos x="118" y="114"/>
                </a:cxn>
                <a:cxn ang="0">
                  <a:pos x="118" y="97"/>
                </a:cxn>
                <a:cxn ang="0">
                  <a:pos x="122" y="83"/>
                </a:cxn>
                <a:cxn ang="0">
                  <a:pos x="65" y="52"/>
                </a:cxn>
                <a:cxn ang="0">
                  <a:pos x="24" y="23"/>
                </a:cxn>
                <a:cxn ang="0">
                  <a:pos x="0" y="6"/>
                </a:cxn>
                <a:cxn ang="0">
                  <a:pos x="5" y="0"/>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4548" y="2787"/>
              <a:ext cx="85" cy="72"/>
            </a:xfrm>
            <a:custGeom>
              <a:avLst/>
              <a:gdLst/>
              <a:ahLst/>
              <a:cxnLst>
                <a:cxn ang="0">
                  <a:pos x="80" y="71"/>
                </a:cxn>
                <a:cxn ang="0">
                  <a:pos x="2" y="18"/>
                </a:cxn>
                <a:cxn ang="0">
                  <a:pos x="0" y="0"/>
                </a:cxn>
                <a:cxn ang="0">
                  <a:pos x="8" y="18"/>
                </a:cxn>
                <a:cxn ang="0">
                  <a:pos x="84" y="66"/>
                </a:cxn>
                <a:cxn ang="0">
                  <a:pos x="80" y="7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4120" y="2520"/>
              <a:ext cx="222" cy="297"/>
            </a:xfrm>
            <a:custGeom>
              <a:avLst/>
              <a:gdLst/>
              <a:ahLst/>
              <a:cxnLst>
                <a:cxn ang="0">
                  <a:pos x="221" y="125"/>
                </a:cxn>
                <a:cxn ang="0">
                  <a:pos x="167" y="94"/>
                </a:cxn>
                <a:cxn ang="0">
                  <a:pos x="94" y="52"/>
                </a:cxn>
                <a:cxn ang="0">
                  <a:pos x="46" y="25"/>
                </a:cxn>
                <a:cxn ang="0">
                  <a:pos x="6" y="0"/>
                </a:cxn>
                <a:cxn ang="0">
                  <a:pos x="0" y="31"/>
                </a:cxn>
                <a:cxn ang="0">
                  <a:pos x="3" y="87"/>
                </a:cxn>
                <a:cxn ang="0">
                  <a:pos x="16" y="174"/>
                </a:cxn>
                <a:cxn ang="0">
                  <a:pos x="221" y="296"/>
                </a:cxn>
                <a:cxn ang="0">
                  <a:pos x="213" y="267"/>
                </a:cxn>
                <a:cxn ang="0">
                  <a:pos x="40" y="163"/>
                </a:cxn>
                <a:cxn ang="0">
                  <a:pos x="33" y="136"/>
                </a:cxn>
                <a:cxn ang="0">
                  <a:pos x="28" y="91"/>
                </a:cxn>
                <a:cxn ang="0">
                  <a:pos x="21" y="45"/>
                </a:cxn>
                <a:cxn ang="0">
                  <a:pos x="25" y="35"/>
                </a:cxn>
                <a:cxn ang="0">
                  <a:pos x="216" y="139"/>
                </a:cxn>
                <a:cxn ang="0">
                  <a:pos x="221" y="125"/>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4141" y="2590"/>
              <a:ext cx="193" cy="147"/>
            </a:xfrm>
            <a:custGeom>
              <a:avLst/>
              <a:gdLst/>
              <a:ahLst/>
              <a:cxnLst>
                <a:cxn ang="0">
                  <a:pos x="192" y="110"/>
                </a:cxn>
                <a:cxn ang="0">
                  <a:pos x="190" y="125"/>
                </a:cxn>
                <a:cxn ang="0">
                  <a:pos x="190" y="146"/>
                </a:cxn>
                <a:cxn ang="0">
                  <a:pos x="4" y="41"/>
                </a:cxn>
                <a:cxn ang="0">
                  <a:pos x="0" y="0"/>
                </a:cxn>
                <a:cxn ang="0">
                  <a:pos x="182" y="103"/>
                </a:cxn>
                <a:cxn ang="0">
                  <a:pos x="192" y="110"/>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3839" y="2688"/>
              <a:ext cx="1183" cy="660"/>
            </a:xfrm>
            <a:custGeom>
              <a:avLst/>
              <a:gdLst/>
              <a:ahLst/>
              <a:cxnLst>
                <a:cxn ang="0">
                  <a:pos x="1177" y="170"/>
                </a:cxn>
                <a:cxn ang="0">
                  <a:pos x="1074" y="260"/>
                </a:cxn>
                <a:cxn ang="0">
                  <a:pos x="983" y="350"/>
                </a:cxn>
                <a:cxn ang="0">
                  <a:pos x="883" y="451"/>
                </a:cxn>
                <a:cxn ang="0">
                  <a:pos x="845" y="486"/>
                </a:cxn>
                <a:cxn ang="0">
                  <a:pos x="789" y="448"/>
                </a:cxn>
                <a:cxn ang="0">
                  <a:pos x="666" y="548"/>
                </a:cxn>
                <a:cxn ang="0">
                  <a:pos x="505" y="659"/>
                </a:cxn>
                <a:cxn ang="0">
                  <a:pos x="0" y="277"/>
                </a:cxn>
                <a:cxn ang="0">
                  <a:pos x="53" y="180"/>
                </a:cxn>
                <a:cxn ang="0">
                  <a:pos x="166" y="44"/>
                </a:cxn>
                <a:cxn ang="0">
                  <a:pos x="176" y="44"/>
                </a:cxn>
                <a:cxn ang="0">
                  <a:pos x="79" y="170"/>
                </a:cxn>
                <a:cxn ang="0">
                  <a:pos x="29" y="253"/>
                </a:cxn>
                <a:cxn ang="0">
                  <a:pos x="21" y="277"/>
                </a:cxn>
                <a:cxn ang="0">
                  <a:pos x="134" y="367"/>
                </a:cxn>
                <a:cxn ang="0">
                  <a:pos x="335" y="517"/>
                </a:cxn>
                <a:cxn ang="0">
                  <a:pos x="505" y="639"/>
                </a:cxn>
                <a:cxn ang="0">
                  <a:pos x="606" y="573"/>
                </a:cxn>
                <a:cxn ang="0">
                  <a:pos x="690" y="510"/>
                </a:cxn>
                <a:cxn ang="0">
                  <a:pos x="778" y="440"/>
                </a:cxn>
                <a:cxn ang="0">
                  <a:pos x="760" y="364"/>
                </a:cxn>
                <a:cxn ang="0">
                  <a:pos x="585" y="241"/>
                </a:cxn>
                <a:cxn ang="0">
                  <a:pos x="405" y="124"/>
                </a:cxn>
                <a:cxn ang="0">
                  <a:pos x="281" y="62"/>
                </a:cxn>
                <a:cxn ang="0">
                  <a:pos x="182" y="10"/>
                </a:cxn>
                <a:cxn ang="0">
                  <a:pos x="195" y="0"/>
                </a:cxn>
                <a:cxn ang="0">
                  <a:pos x="386" y="97"/>
                </a:cxn>
                <a:cxn ang="0">
                  <a:pos x="520" y="177"/>
                </a:cxn>
                <a:cxn ang="0">
                  <a:pos x="658" y="274"/>
                </a:cxn>
                <a:cxn ang="0">
                  <a:pos x="776" y="358"/>
                </a:cxn>
                <a:cxn ang="0">
                  <a:pos x="794" y="434"/>
                </a:cxn>
                <a:cxn ang="0">
                  <a:pos x="844" y="457"/>
                </a:cxn>
                <a:cxn ang="0">
                  <a:pos x="962" y="346"/>
                </a:cxn>
                <a:cxn ang="0">
                  <a:pos x="1045" y="266"/>
                </a:cxn>
                <a:cxn ang="0">
                  <a:pos x="1123" y="197"/>
                </a:cxn>
                <a:cxn ang="0">
                  <a:pos x="1182" y="152"/>
                </a:cxn>
                <a:cxn ang="0">
                  <a:pos x="1177" y="170"/>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3887" y="2951"/>
              <a:ext cx="694" cy="383"/>
            </a:xfrm>
            <a:custGeom>
              <a:avLst/>
              <a:gdLst/>
              <a:ahLst/>
              <a:cxnLst>
                <a:cxn ang="0">
                  <a:pos x="693" y="136"/>
                </a:cxn>
                <a:cxn ang="0">
                  <a:pos x="613" y="205"/>
                </a:cxn>
                <a:cxn ang="0">
                  <a:pos x="538" y="272"/>
                </a:cxn>
                <a:cxn ang="0">
                  <a:pos x="479" y="333"/>
                </a:cxn>
                <a:cxn ang="0">
                  <a:pos x="464" y="382"/>
                </a:cxn>
                <a:cxn ang="0">
                  <a:pos x="451" y="376"/>
                </a:cxn>
                <a:cxn ang="0">
                  <a:pos x="460" y="330"/>
                </a:cxn>
                <a:cxn ang="0">
                  <a:pos x="0" y="3"/>
                </a:cxn>
                <a:cxn ang="0">
                  <a:pos x="5" y="0"/>
                </a:cxn>
                <a:cxn ang="0">
                  <a:pos x="470" y="317"/>
                </a:cxn>
                <a:cxn ang="0">
                  <a:pos x="532" y="257"/>
                </a:cxn>
                <a:cxn ang="0">
                  <a:pos x="615" y="185"/>
                </a:cxn>
                <a:cxn ang="0">
                  <a:pos x="689" y="132"/>
                </a:cxn>
                <a:cxn ang="0">
                  <a:pos x="693" y="136"/>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dirty="0"/>
              <a:t>Always make sure the precondition is valid . . .</a:t>
            </a:r>
          </a:p>
        </p:txBody>
      </p:sp>
      <p:sp>
        <p:nvSpPr>
          <p:cNvPr id="34819" name="Rectangle 3"/>
          <p:cNvSpPr>
            <a:spLocks noGrp="1" noChangeArrowheads="1"/>
          </p:cNvSpPr>
          <p:nvPr>
            <p:ph type="body" sz="half" idx="1"/>
          </p:nvPr>
        </p:nvSpPr>
        <p:spPr>
          <a:xfrm>
            <a:off x="685800" y="1676400"/>
            <a:ext cx="7467600" cy="2590800"/>
          </a:xfrm>
          <a:noFill/>
          <a:ln/>
        </p:spPr>
        <p:txBody>
          <a:bodyPr/>
          <a:lstStyle/>
          <a:p>
            <a:r>
              <a:rPr lang="en-US" sz="2800" dirty="0"/>
              <a:t>The programmer who calls the function is responsible for </a:t>
            </a:r>
            <a:r>
              <a:rPr lang="en-US" sz="2800" b="1" dirty="0">
                <a:solidFill>
                  <a:schemeClr val="accent2"/>
                </a:solidFill>
              </a:rPr>
              <a:t>ensuring that the precondition is valid </a:t>
            </a:r>
            <a:r>
              <a:rPr lang="en-US" sz="2800" dirty="0"/>
              <a:t>when the function is called.</a:t>
            </a:r>
          </a:p>
        </p:txBody>
      </p:sp>
      <p:pic>
        <p:nvPicPr>
          <p:cNvPr id="34820" name="Picture 4"/>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grpSp>
        <p:nvGrpSpPr>
          <p:cNvPr id="34823" name="Group 7"/>
          <p:cNvGrpSpPr>
            <a:grpSpLocks/>
          </p:cNvGrpSpPr>
          <p:nvPr/>
        </p:nvGrpSpPr>
        <p:grpSpPr bwMode="auto">
          <a:xfrm>
            <a:off x="3352800" y="4724400"/>
            <a:ext cx="3100388" cy="1706563"/>
            <a:chOff x="2167" y="2929"/>
            <a:chExt cx="1953" cy="1075"/>
          </a:xfrm>
        </p:grpSpPr>
        <p:sp>
          <p:nvSpPr>
            <p:cNvPr id="34821" name="AutoShape 5"/>
            <p:cNvSpPr>
              <a:spLocks noChangeArrowheads="1"/>
            </p:cNvSpPr>
            <p:nvPr/>
          </p:nvSpPr>
          <p:spPr bwMode="auto">
            <a:xfrm rot="16200000" flipH="1">
              <a:off x="2620" y="2476"/>
              <a:ext cx="1048" cy="1953"/>
            </a:xfrm>
            <a:prstGeom prst="wedgeRoundRectCallout">
              <a:avLst>
                <a:gd name="adj1" fmla="val -41671"/>
                <a:gd name="adj2" fmla="val 66667"/>
                <a:gd name="adj3" fmla="val 16667"/>
              </a:avLst>
            </a:prstGeom>
            <a:solidFill>
              <a:srgbClr val="FFFFFF"/>
            </a:solidFill>
            <a:ln w="12700">
              <a:solidFill>
                <a:schemeClr val="bg2"/>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2256" y="3024"/>
              <a:ext cx="1684" cy="980"/>
            </a:xfrm>
            <a:prstGeom prst="rect">
              <a:avLst/>
            </a:prstGeom>
            <a:noFill/>
            <a:ln w="12700">
              <a:noFill/>
              <a:miter lim="800000"/>
              <a:headEnd/>
              <a:tailEnd/>
            </a:ln>
            <a:effectLst/>
          </p:spPr>
          <p:txBody>
            <a:bodyPr wrap="none" lIns="90488" tIns="44450" rIns="90488" bIns="44450">
              <a:spAutoFit/>
            </a:bodyPr>
            <a:lstStyle/>
            <a:p>
              <a:pPr algn="ctr"/>
              <a:r>
                <a:rPr lang="en-US" sz="1600" b="1" i="1" dirty="0">
                  <a:solidFill>
                    <a:schemeClr val="bg2"/>
                  </a:solidFill>
                  <a:effectLst/>
                </a:rPr>
                <a:t>AT THIS POINT, MY</a:t>
              </a:r>
            </a:p>
            <a:p>
              <a:pPr algn="ctr"/>
              <a:r>
                <a:rPr lang="en-US" sz="1600" b="1" i="1" dirty="0">
                  <a:solidFill>
                    <a:schemeClr val="bg2"/>
                  </a:solidFill>
                  <a:effectLst/>
                </a:rPr>
                <a:t>PROGRAM  CALLS YOUR</a:t>
              </a:r>
            </a:p>
            <a:p>
              <a:pPr algn="ctr"/>
              <a:r>
                <a:rPr lang="en-US" sz="1600" b="1" i="1" dirty="0">
                  <a:solidFill>
                    <a:schemeClr val="bg2"/>
                  </a:solidFill>
                  <a:effectLst/>
                </a:rPr>
                <a:t>FUNCTION, AND I MAKE</a:t>
              </a:r>
            </a:p>
            <a:p>
              <a:pPr algn="ctr"/>
              <a:r>
                <a:rPr lang="en-US" sz="1600" b="1" i="1" dirty="0">
                  <a:solidFill>
                    <a:schemeClr val="bg2"/>
                  </a:solidFill>
                  <a:effectLst/>
                </a:rPr>
                <a:t>SURE THAT THE</a:t>
              </a:r>
            </a:p>
            <a:p>
              <a:pPr algn="ctr"/>
              <a:r>
                <a:rPr lang="en-US" sz="1600" b="1" i="1" dirty="0">
                  <a:solidFill>
                    <a:schemeClr val="bg2"/>
                  </a:solidFill>
                  <a:effectLst/>
                </a:rPr>
                <a:t>PRECONDITION IS</a:t>
              </a:r>
            </a:p>
            <a:p>
              <a:pPr algn="ctr"/>
              <a:r>
                <a:rPr lang="en-US" sz="1600" b="1" i="1" dirty="0">
                  <a:solidFill>
                    <a:schemeClr val="bg2"/>
                  </a:solidFill>
                  <a:effectLst/>
                </a:rPr>
                <a:t>VALID.</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dirty="0"/>
              <a:t>. . . so the </a:t>
            </a:r>
            <a:r>
              <a:rPr lang="en-US" dirty="0" err="1"/>
              <a:t>postcondition</a:t>
            </a:r>
            <a:r>
              <a:rPr lang="en-US" dirty="0"/>
              <a:t> becomes true at the function’s end. </a:t>
            </a:r>
          </a:p>
        </p:txBody>
      </p:sp>
      <p:sp>
        <p:nvSpPr>
          <p:cNvPr id="36867" name="Rectangle 3"/>
          <p:cNvSpPr>
            <a:spLocks noGrp="1" noChangeArrowheads="1"/>
          </p:cNvSpPr>
          <p:nvPr>
            <p:ph type="body" sz="half" idx="1"/>
          </p:nvPr>
        </p:nvSpPr>
        <p:spPr>
          <a:xfrm>
            <a:off x="685800" y="1676400"/>
            <a:ext cx="4495800" cy="4724400"/>
          </a:xfrm>
          <a:noFill/>
          <a:ln/>
        </p:spPr>
        <p:txBody>
          <a:bodyPr/>
          <a:lstStyle/>
          <a:p>
            <a:r>
              <a:rPr lang="en-US" sz="2800" dirty="0"/>
              <a:t>The programmer who writes the function counts on the precondition being valid, and </a:t>
            </a:r>
            <a:r>
              <a:rPr lang="en-US" sz="2800" b="1" dirty="0">
                <a:solidFill>
                  <a:schemeClr val="accent2"/>
                </a:solidFill>
              </a:rPr>
              <a:t>ensures that the </a:t>
            </a:r>
            <a:r>
              <a:rPr lang="en-US" sz="2800" b="1" dirty="0" err="1">
                <a:solidFill>
                  <a:schemeClr val="accent2"/>
                </a:solidFill>
              </a:rPr>
              <a:t>postcondition</a:t>
            </a:r>
            <a:r>
              <a:rPr lang="en-US" sz="2800" b="1" dirty="0">
                <a:solidFill>
                  <a:schemeClr val="accent2"/>
                </a:solidFill>
              </a:rPr>
              <a:t> becomes true </a:t>
            </a:r>
            <a:r>
              <a:rPr lang="en-US" sz="2800" dirty="0"/>
              <a:t>at the function’s end</a:t>
            </a:r>
            <a:r>
              <a:rPr lang="en-US" sz="2800" dirty="0" smtClean="0"/>
              <a:t>.</a:t>
            </a:r>
          </a:p>
          <a:p>
            <a:r>
              <a:rPr lang="en-US" sz="2800" dirty="0" smtClean="0"/>
              <a:t>The precondition is enforced in C++ through use of assert() function.</a:t>
            </a:r>
          </a:p>
        </p:txBody>
      </p:sp>
      <p:grpSp>
        <p:nvGrpSpPr>
          <p:cNvPr id="36870" name="Group 6"/>
          <p:cNvGrpSpPr>
            <a:grpSpLocks/>
          </p:cNvGrpSpPr>
          <p:nvPr/>
        </p:nvGrpSpPr>
        <p:grpSpPr bwMode="auto">
          <a:xfrm>
            <a:off x="5184775" y="1911350"/>
            <a:ext cx="2947988" cy="2349500"/>
            <a:chOff x="3266" y="1204"/>
            <a:chExt cx="1857" cy="1480"/>
          </a:xfrm>
        </p:grpSpPr>
        <p:sp>
          <p:nvSpPr>
            <p:cNvPr id="36868" name="AutoShape 4"/>
            <p:cNvSpPr>
              <a:spLocks noChangeArrowheads="1"/>
            </p:cNvSpPr>
            <p:nvPr/>
          </p:nvSpPr>
          <p:spPr bwMode="auto">
            <a:xfrm flipH="1">
              <a:off x="3266" y="1204"/>
              <a:ext cx="1857" cy="1233"/>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3275" y="1296"/>
              <a:ext cx="1839" cy="98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THEN MY FUNCTION</a:t>
              </a:r>
            </a:p>
            <a:p>
              <a:pPr algn="ctr"/>
              <a:r>
                <a:rPr lang="en-US" sz="1600" b="1" i="1">
                  <a:solidFill>
                    <a:schemeClr val="bg2"/>
                  </a:solidFill>
                  <a:effectLst/>
                </a:rPr>
                <a:t>WILL EXECUTE, AND WHEN</a:t>
              </a:r>
            </a:p>
            <a:p>
              <a:pPr algn="ctr"/>
              <a:r>
                <a:rPr lang="en-US" sz="1600" b="1" i="1">
                  <a:solidFill>
                    <a:schemeClr val="bg2"/>
                  </a:solidFill>
                  <a:effectLst/>
                </a:rPr>
                <a:t>IT IS DONE, THE</a:t>
              </a:r>
            </a:p>
            <a:p>
              <a:pPr algn="ctr"/>
              <a:r>
                <a:rPr lang="en-US" sz="1600" b="1" i="1">
                  <a:solidFill>
                    <a:schemeClr val="bg2"/>
                  </a:solidFill>
                  <a:effectLst/>
                </a:rPr>
                <a:t>POSTCONDITION WILL BE</a:t>
              </a:r>
            </a:p>
            <a:p>
              <a:pPr algn="ctr"/>
              <a:r>
                <a:rPr lang="en-US" sz="1600" b="1" i="1">
                  <a:solidFill>
                    <a:schemeClr val="bg2"/>
                  </a:solidFill>
                  <a:effectLst/>
                </a:rPr>
                <a:t>TRUE.</a:t>
              </a:r>
            </a:p>
            <a:p>
              <a:pPr algn="ctr"/>
              <a:r>
                <a:rPr lang="en-US" sz="1600" b="1" i="1">
                  <a:solidFill>
                    <a:schemeClr val="bg2"/>
                  </a:solidFill>
                  <a:effectLst/>
                </a:rPr>
                <a:t>I GUARANTEE IT.</a:t>
              </a:r>
            </a:p>
          </p:txBody>
        </p:sp>
      </p:grpSp>
      <p:pic>
        <p:nvPicPr>
          <p:cNvPr id="36871" name="Picture 7"/>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dirty="0"/>
              <a:t>A Quiz</a:t>
            </a:r>
          </a:p>
        </p:txBody>
      </p:sp>
      <p:sp>
        <p:nvSpPr>
          <p:cNvPr id="38916" name="Rectangle 4"/>
          <p:cNvSpPr>
            <a:spLocks noGrp="1" noChangeArrowheads="1"/>
          </p:cNvSpPr>
          <p:nvPr>
            <p:ph sz="half" idx="1"/>
          </p:nvPr>
        </p:nvSpPr>
        <p:spPr>
          <a:xfrm>
            <a:off x="4648200" y="1828800"/>
            <a:ext cx="3810000" cy="4114800"/>
          </a:xfrm>
          <a:noFill/>
          <a:ln/>
        </p:spPr>
        <p:txBody>
          <a:bodyPr/>
          <a:lstStyle/>
          <a:p>
            <a:pPr marL="344488" indent="-344488">
              <a:buClr>
                <a:schemeClr val="tx1"/>
              </a:buClr>
              <a:buSzPct val="100000"/>
              <a:buFont typeface="Monotype Sorts" charset="2"/>
              <a:buChar char="¬"/>
            </a:pPr>
            <a:r>
              <a:rPr lang="en-US" dirty="0"/>
              <a:t>You</a:t>
            </a:r>
          </a:p>
          <a:p>
            <a:pPr marL="344488" indent="-344488">
              <a:buClr>
                <a:schemeClr val="tx1"/>
              </a:buClr>
              <a:buSzPct val="100000"/>
              <a:buFont typeface="Monotype Sorts" charset="2"/>
              <a:buChar char="­"/>
            </a:pPr>
            <a:r>
              <a:rPr lang="en-US" dirty="0"/>
              <a:t>The programmer who wrote that Power Supply function</a:t>
            </a:r>
          </a:p>
          <a:p>
            <a:pPr marL="344488" indent="-344488">
              <a:buClr>
                <a:schemeClr val="tx1"/>
              </a:buClr>
              <a:buSzPct val="100000"/>
              <a:buFont typeface="Monotype Sorts" charset="2"/>
              <a:buChar char="®"/>
            </a:pPr>
            <a:r>
              <a:rPr lang="en-US" dirty="0" smtClean="0"/>
              <a:t>Mayor </a:t>
            </a:r>
            <a:r>
              <a:rPr lang="en-US" dirty="0"/>
              <a:t>Bloomberg</a:t>
            </a:r>
          </a:p>
        </p:txBody>
      </p:sp>
      <p:sp>
        <p:nvSpPr>
          <p:cNvPr id="38915" name="Rectangle 3"/>
          <p:cNvSpPr>
            <a:spLocks noGrp="1" noChangeArrowheads="1"/>
          </p:cNvSpPr>
          <p:nvPr>
            <p:ph sz="half" idx="2"/>
          </p:nvPr>
        </p:nvSpPr>
        <p:spPr>
          <a:xfrm>
            <a:off x="762000" y="2057400"/>
            <a:ext cx="3810000" cy="4114800"/>
          </a:xfrm>
          <a:noFill/>
          <a:ln/>
        </p:spPr>
        <p:txBody>
          <a:bodyPr/>
          <a:lstStyle/>
          <a:p>
            <a:pPr marL="0" indent="0">
              <a:buFont typeface="Monotype Sorts" charset="2"/>
              <a:buNone/>
            </a:pPr>
            <a:r>
              <a:rPr lang="en-US">
                <a:solidFill>
                  <a:srgbClr val="A2FFA3"/>
                </a:solidFill>
                <a:latin typeface="Monotype Corsiva" pitchFamily="66" charset="0"/>
              </a:rPr>
              <a:t>Suppose that you call a function, and you neglect to make sure that the precondition is valid.                                                      Who is responsible if this inadvertently causes a 1-day long blackout in NYC or other disaster?</a:t>
            </a:r>
          </a:p>
        </p:txBody>
      </p:sp>
      <p:grpSp>
        <p:nvGrpSpPr>
          <p:cNvPr id="38919" name="Group 7"/>
          <p:cNvGrpSpPr>
            <a:grpSpLocks/>
          </p:cNvGrpSpPr>
          <p:nvPr/>
        </p:nvGrpSpPr>
        <p:grpSpPr bwMode="auto">
          <a:xfrm>
            <a:off x="5486400" y="4556125"/>
            <a:ext cx="2667000" cy="2301875"/>
            <a:chOff x="3168" y="2592"/>
            <a:chExt cx="1968" cy="1740"/>
          </a:xfrm>
        </p:grpSpPr>
        <p:pic>
          <p:nvPicPr>
            <p:cNvPr id="38917" name="Picture 5" descr="579-pennstation"/>
            <p:cNvPicPr>
              <a:picLocks noChangeAspect="1" noChangeArrowheads="1"/>
            </p:cNvPicPr>
            <p:nvPr/>
          </p:nvPicPr>
          <p:blipFill>
            <a:blip r:embed="rId3" cstate="print"/>
            <a:srcRect/>
            <a:stretch>
              <a:fillRect/>
            </a:stretch>
          </p:blipFill>
          <p:spPr bwMode="auto">
            <a:xfrm>
              <a:off x="3168" y="2592"/>
              <a:ext cx="1968" cy="1460"/>
            </a:xfrm>
            <a:prstGeom prst="rect">
              <a:avLst/>
            </a:prstGeom>
            <a:noFill/>
          </p:spPr>
        </p:pic>
        <p:sp>
          <p:nvSpPr>
            <p:cNvPr id="38918" name="Text Box 6"/>
            <p:cNvSpPr txBox="1">
              <a:spLocks noChangeArrowheads="1"/>
            </p:cNvSpPr>
            <p:nvPr/>
          </p:nvSpPr>
          <p:spPr bwMode="auto">
            <a:xfrm>
              <a:off x="3168" y="4032"/>
              <a:ext cx="1968" cy="300"/>
            </a:xfrm>
            <a:prstGeom prst="rect">
              <a:avLst/>
            </a:prstGeom>
            <a:noFill/>
            <a:ln w="9525">
              <a:noFill/>
              <a:miter lim="800000"/>
              <a:headEnd/>
              <a:tailEnd/>
            </a:ln>
            <a:effectLst/>
          </p:spPr>
          <p:txBody>
            <a:bodyPr>
              <a:spAutoFit/>
            </a:bodyPr>
            <a:lstStyle/>
            <a:p>
              <a:pPr>
                <a:spcBef>
                  <a:spcPct val="50000"/>
                </a:spcBef>
              </a:pPr>
              <a:r>
                <a:rPr lang="en-US" sz="2000" b="1" dirty="0">
                  <a:effectLst>
                    <a:outerShdw blurRad="38100" dist="38100" dir="2700000" algn="tl">
                      <a:srgbClr val="000000"/>
                    </a:outerShdw>
                  </a:effectLst>
                </a:rPr>
                <a:t>Out of </a:t>
              </a:r>
              <a:r>
                <a:rPr lang="en-US" sz="2000" b="1" dirty="0" smtClean="0">
                  <a:effectLst>
                    <a:outerShdw blurRad="38100" dist="38100" dir="2700000" algn="tl">
                      <a:srgbClr val="000000"/>
                    </a:outerShdw>
                  </a:effectLst>
                </a:rPr>
                <a:t>Penn </a:t>
              </a:r>
              <a:r>
                <a:rPr lang="en-US" sz="2000" b="1" dirty="0">
                  <a:effectLst>
                    <a:outerShdw blurRad="38100" dist="38100" dir="2700000" algn="tl">
                      <a:srgbClr val="000000"/>
                    </a:outerShdw>
                  </a:effectLst>
                </a:rPr>
                <a:t>Station</a:t>
              </a:r>
            </a:p>
          </p:txBody>
        </p:sp>
      </p:grpSp>
      <p:grpSp>
        <p:nvGrpSpPr>
          <p:cNvPr id="38920" name="Group 8"/>
          <p:cNvGrpSpPr>
            <a:grpSpLocks/>
          </p:cNvGrpSpPr>
          <p:nvPr/>
        </p:nvGrpSpPr>
        <p:grpSpPr bwMode="auto">
          <a:xfrm>
            <a:off x="6324600" y="0"/>
            <a:ext cx="2590800" cy="2057400"/>
            <a:chOff x="3120" y="2592"/>
            <a:chExt cx="2208" cy="1545"/>
          </a:xfrm>
        </p:grpSpPr>
        <p:pic>
          <p:nvPicPr>
            <p:cNvPr id="38921" name="Picture 9" descr="151-ferry_skyline"/>
            <p:cNvPicPr>
              <a:picLocks noChangeAspect="1" noChangeArrowheads="1"/>
            </p:cNvPicPr>
            <p:nvPr/>
          </p:nvPicPr>
          <p:blipFill>
            <a:blip r:embed="rId4" cstate="print"/>
            <a:srcRect/>
            <a:stretch>
              <a:fillRect/>
            </a:stretch>
          </p:blipFill>
          <p:spPr bwMode="auto">
            <a:xfrm>
              <a:off x="3120" y="2592"/>
              <a:ext cx="2064" cy="1545"/>
            </a:xfrm>
            <a:prstGeom prst="rect">
              <a:avLst/>
            </a:prstGeom>
            <a:noFill/>
          </p:spPr>
        </p:pic>
        <p:grpSp>
          <p:nvGrpSpPr>
            <p:cNvPr id="38922" name="Group 10"/>
            <p:cNvGrpSpPr>
              <a:grpSpLocks/>
            </p:cNvGrpSpPr>
            <p:nvPr/>
          </p:nvGrpSpPr>
          <p:grpSpPr bwMode="auto">
            <a:xfrm>
              <a:off x="3216" y="3456"/>
              <a:ext cx="2112" cy="500"/>
              <a:chOff x="0" y="0"/>
              <a:chExt cx="2700" cy="116"/>
            </a:xfrm>
          </p:grpSpPr>
          <p:sp>
            <p:nvSpPr>
              <p:cNvPr id="38923" name="Rectangle 11"/>
              <p:cNvSpPr>
                <a:spLocks noChangeArrowheads="1"/>
              </p:cNvSpPr>
              <p:nvPr/>
            </p:nvSpPr>
            <p:spPr bwMode="auto">
              <a:xfrm>
                <a:off x="0" y="0"/>
                <a:ext cx="2700" cy="0"/>
              </a:xfrm>
              <a:prstGeom prst="rect">
                <a:avLst/>
              </a:prstGeom>
              <a:noFill/>
              <a:ln w="9525">
                <a:noFill/>
                <a:miter lim="800000"/>
                <a:headEnd/>
                <a:tailEnd/>
              </a:ln>
              <a:effectLst/>
            </p:spPr>
            <p:txBody>
              <a:bodyPr>
                <a:spAutoFit/>
              </a:bodyPr>
              <a:lstStyle/>
              <a:p>
                <a:endParaRPr lang="en-US"/>
              </a:p>
            </p:txBody>
          </p:sp>
          <p:grpSp>
            <p:nvGrpSpPr>
              <p:cNvPr id="38924" name="Group 12"/>
              <p:cNvGrpSpPr>
                <a:grpSpLocks/>
              </p:cNvGrpSpPr>
              <p:nvPr/>
            </p:nvGrpSpPr>
            <p:grpSpPr bwMode="auto">
              <a:xfrm>
                <a:off x="0" y="0"/>
                <a:ext cx="2475" cy="116"/>
                <a:chOff x="0" y="0"/>
                <a:chExt cx="2475" cy="116"/>
              </a:xfrm>
            </p:grpSpPr>
            <p:sp>
              <p:nvSpPr>
                <p:cNvPr id="38925" name="Rectangle 13"/>
                <p:cNvSpPr>
                  <a:spLocks noChangeArrowheads="1"/>
                </p:cNvSpPr>
                <p:nvPr/>
              </p:nvSpPr>
              <p:spPr bwMode="auto">
                <a:xfrm>
                  <a:off x="0" y="0"/>
                  <a:ext cx="2475" cy="0"/>
                </a:xfrm>
                <a:prstGeom prst="rect">
                  <a:avLst/>
                </a:prstGeom>
                <a:noFill/>
                <a:ln w="9525">
                  <a:noFill/>
                  <a:miter lim="800000"/>
                  <a:headEnd/>
                  <a:tailEnd/>
                </a:ln>
                <a:effectLst/>
              </p:spPr>
              <p:txBody>
                <a:bodyPr>
                  <a:spAutoFit/>
                </a:bodyPr>
                <a:lstStyle/>
                <a:p>
                  <a:endParaRPr lang="en-US"/>
                </a:p>
              </p:txBody>
            </p:sp>
            <p:sp>
              <p:nvSpPr>
                <p:cNvPr id="38926" name="Rectangle 14"/>
                <p:cNvSpPr>
                  <a:spLocks noChangeArrowheads="1"/>
                </p:cNvSpPr>
                <p:nvPr/>
              </p:nvSpPr>
              <p:spPr bwMode="auto">
                <a:xfrm>
                  <a:off x="0" y="0"/>
                  <a:ext cx="2475" cy="116"/>
                </a:xfrm>
                <a:prstGeom prst="rect">
                  <a:avLst/>
                </a:prstGeom>
                <a:noFill/>
                <a:ln w="9525">
                  <a:noFill/>
                  <a:miter lim="800000"/>
                  <a:headEnd/>
                  <a:tailEnd/>
                </a:ln>
                <a:effectLst/>
              </p:spPr>
              <p:txBody>
                <a:bodyPr/>
                <a:lstStyle/>
                <a:p>
                  <a:pPr eaLnBrk="1" hangingPunct="1"/>
                  <a:r>
                    <a:rPr lang="en-US" sz="1400" b="1">
                      <a:effectLst/>
                      <a:latin typeface="Times New Roman" pitchFamily="18" charset="0"/>
                    </a:rPr>
                    <a:t>The famous skyline was dark on Aug 14</a:t>
                  </a:r>
                  <a:r>
                    <a:rPr lang="en-US" sz="1400" b="1" baseline="30000">
                      <a:effectLst/>
                      <a:latin typeface="Times New Roman" pitchFamily="18" charset="0"/>
                    </a:rPr>
                    <a:t>th</a:t>
                  </a:r>
                  <a:r>
                    <a:rPr lang="en-US" sz="1400" b="1">
                      <a:effectLst/>
                      <a:latin typeface="Times New Roman" pitchFamily="18" charset="0"/>
                    </a:rPr>
                    <a:t>, 2003. </a:t>
                  </a:r>
                  <a:endParaRPr lang="en-US" sz="1400">
                    <a:effectLst/>
                    <a:latin typeface="Times New Roman" pitchFamily="18" charset="0"/>
                  </a:endParaRPr>
                </a:p>
              </p:txBody>
            </p:sp>
          </p:gr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dirty="0"/>
              <a:t>A Quiz</a:t>
            </a:r>
          </a:p>
        </p:txBody>
      </p:sp>
      <p:sp>
        <p:nvSpPr>
          <p:cNvPr id="40964" name="Rectangle 4"/>
          <p:cNvSpPr>
            <a:spLocks noGrp="1" noChangeArrowheads="1"/>
          </p:cNvSpPr>
          <p:nvPr>
            <p:ph sz="half" idx="1"/>
          </p:nvPr>
        </p:nvSpPr>
        <p:spPr>
          <a:xfrm>
            <a:off x="4648200" y="1600200"/>
            <a:ext cx="3810000" cy="4114800"/>
          </a:xfrm>
          <a:noFill/>
          <a:ln/>
        </p:spPr>
        <p:txBody>
          <a:bodyPr/>
          <a:lstStyle/>
          <a:p>
            <a:pPr marL="344488" indent="-344488">
              <a:buClr>
                <a:srgbClr val="FC0128"/>
              </a:buClr>
              <a:buSzPct val="100000"/>
              <a:buFont typeface="Monotype Sorts" charset="2"/>
              <a:buChar char="¬"/>
            </a:pPr>
            <a:r>
              <a:rPr lang="en-US">
                <a:solidFill>
                  <a:srgbClr val="FC0128"/>
                </a:solidFill>
              </a:rPr>
              <a:t>You</a:t>
            </a:r>
          </a:p>
          <a:p>
            <a:pPr marL="344488" indent="-344488">
              <a:buFont typeface="Monotype Sorts" charset="2"/>
              <a:buNone/>
            </a:pPr>
            <a:r>
              <a:rPr lang="en-US"/>
              <a:t>   The programmer who calls a function is responsible for ensuring that the precondition is valid.</a:t>
            </a:r>
          </a:p>
        </p:txBody>
      </p:sp>
      <p:sp>
        <p:nvSpPr>
          <p:cNvPr id="40963" name="Rectangle 3"/>
          <p:cNvSpPr>
            <a:spLocks noGrp="1" noChangeArrowheads="1"/>
          </p:cNvSpPr>
          <p:nvPr>
            <p:ph sz="half" idx="2"/>
          </p:nvPr>
        </p:nvSpPr>
        <p:spPr>
          <a:xfrm>
            <a:off x="762000" y="2057400"/>
            <a:ext cx="3810000" cy="4114800"/>
          </a:xfrm>
          <a:noFill/>
          <a:ln/>
        </p:spPr>
        <p:txBody>
          <a:bodyPr/>
          <a:lstStyle/>
          <a:p>
            <a:pPr marL="0" indent="0">
              <a:buFont typeface="Monotype Sorts" charset="2"/>
              <a:buNone/>
            </a:pPr>
            <a:r>
              <a:rPr lang="en-US">
                <a:solidFill>
                  <a:srgbClr val="A2FFA3"/>
                </a:solidFill>
                <a:latin typeface="Monotype Corsiva" pitchFamily="66" charset="0"/>
              </a:rPr>
              <a:t>Suppose that you call a function, and you neglect to make sure that the precondition is valid.                                                      Who is responsible if this inadvertently causes a 1-day long blackout in NYC or other disaster?</a:t>
            </a:r>
          </a:p>
        </p:txBody>
      </p:sp>
      <p:grpSp>
        <p:nvGrpSpPr>
          <p:cNvPr id="40965" name="Group 5"/>
          <p:cNvGrpSpPr>
            <a:grpSpLocks/>
          </p:cNvGrpSpPr>
          <p:nvPr/>
        </p:nvGrpSpPr>
        <p:grpSpPr bwMode="auto">
          <a:xfrm>
            <a:off x="5410200" y="4435475"/>
            <a:ext cx="2743200" cy="2422525"/>
            <a:chOff x="3168" y="2592"/>
            <a:chExt cx="1968" cy="1722"/>
          </a:xfrm>
        </p:grpSpPr>
        <p:pic>
          <p:nvPicPr>
            <p:cNvPr id="40966" name="Picture 6" descr="579-pennstation"/>
            <p:cNvPicPr>
              <a:picLocks noChangeAspect="1" noChangeArrowheads="1"/>
            </p:cNvPicPr>
            <p:nvPr/>
          </p:nvPicPr>
          <p:blipFill>
            <a:blip r:embed="rId3" cstate="print"/>
            <a:srcRect/>
            <a:stretch>
              <a:fillRect/>
            </a:stretch>
          </p:blipFill>
          <p:spPr bwMode="auto">
            <a:xfrm>
              <a:off x="3168" y="2592"/>
              <a:ext cx="1968" cy="1460"/>
            </a:xfrm>
            <a:prstGeom prst="rect">
              <a:avLst/>
            </a:prstGeom>
            <a:noFill/>
          </p:spPr>
        </p:pic>
        <p:sp>
          <p:nvSpPr>
            <p:cNvPr id="40967" name="Text Box 7"/>
            <p:cNvSpPr txBox="1">
              <a:spLocks noChangeArrowheads="1"/>
            </p:cNvSpPr>
            <p:nvPr/>
          </p:nvSpPr>
          <p:spPr bwMode="auto">
            <a:xfrm>
              <a:off x="3168" y="4032"/>
              <a:ext cx="1968" cy="282"/>
            </a:xfrm>
            <a:prstGeom prst="rect">
              <a:avLst/>
            </a:prstGeom>
            <a:noFill/>
            <a:ln w="9525">
              <a:noFill/>
              <a:miter lim="800000"/>
              <a:headEnd/>
              <a:tailEnd/>
            </a:ln>
            <a:effectLst/>
          </p:spPr>
          <p:txBody>
            <a:bodyPr>
              <a:spAutoFit/>
            </a:bodyPr>
            <a:lstStyle/>
            <a:p>
              <a:pPr>
                <a:spcBef>
                  <a:spcPct val="50000"/>
                </a:spcBef>
              </a:pPr>
              <a:r>
                <a:rPr lang="en-US" sz="2000" b="1" dirty="0">
                  <a:effectLst>
                    <a:outerShdw blurRad="38100" dist="38100" dir="2700000" algn="tl">
                      <a:srgbClr val="000000"/>
                    </a:outerShdw>
                  </a:effectLst>
                </a:rPr>
                <a:t>Out of </a:t>
              </a:r>
              <a:r>
                <a:rPr lang="en-US" sz="2000" b="1" dirty="0" smtClean="0">
                  <a:effectLst>
                    <a:outerShdw blurRad="38100" dist="38100" dir="2700000" algn="tl">
                      <a:srgbClr val="000000"/>
                    </a:outerShdw>
                  </a:effectLst>
                </a:rPr>
                <a:t>Penn </a:t>
              </a:r>
              <a:r>
                <a:rPr lang="en-US" sz="2000" b="1" dirty="0">
                  <a:effectLst>
                    <a:outerShdw blurRad="38100" dist="38100" dir="2700000" algn="tl">
                      <a:srgbClr val="000000"/>
                    </a:outerShdw>
                  </a:effectLst>
                </a:rPr>
                <a:t>Station</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Topics (WHAT)</a:t>
            </a:r>
          </a:p>
        </p:txBody>
      </p:sp>
      <p:sp>
        <p:nvSpPr>
          <p:cNvPr id="90115" name="Rectangle 3"/>
          <p:cNvSpPr>
            <a:spLocks noGrp="1" noChangeArrowheads="1"/>
          </p:cNvSpPr>
          <p:nvPr>
            <p:ph idx="1"/>
          </p:nvPr>
        </p:nvSpPr>
        <p:spPr>
          <a:xfrm>
            <a:off x="609600" y="1600200"/>
            <a:ext cx="8077200" cy="4724400"/>
          </a:xfrm>
        </p:spPr>
        <p:txBody>
          <a:bodyPr/>
          <a:lstStyle/>
          <a:p>
            <a:r>
              <a:rPr lang="en-US" sz="2800" dirty="0"/>
              <a:t> Data Structures </a:t>
            </a:r>
          </a:p>
          <a:p>
            <a:pPr lvl="1"/>
            <a:r>
              <a:rPr lang="en-US" sz="2400" dirty="0"/>
              <a:t>specification, design, implementation and use of</a:t>
            </a:r>
          </a:p>
          <a:p>
            <a:pPr lvl="2"/>
            <a:r>
              <a:rPr lang="en-US" sz="2000" dirty="0"/>
              <a:t> basic data types (arrays, lists, queues, stacks, trees…)</a:t>
            </a:r>
          </a:p>
          <a:p>
            <a:r>
              <a:rPr lang="en-US" sz="2800" dirty="0"/>
              <a:t> OOP and C++</a:t>
            </a:r>
          </a:p>
          <a:p>
            <a:pPr lvl="1"/>
            <a:r>
              <a:rPr lang="en-US" sz="2400" dirty="0"/>
              <a:t> C++ classes, container classes </a:t>
            </a:r>
          </a:p>
          <a:p>
            <a:r>
              <a:rPr lang="en-US" sz="2800" dirty="0"/>
              <a:t> Standard Template Library (STL)</a:t>
            </a:r>
          </a:p>
          <a:p>
            <a:pPr lvl="1"/>
            <a:r>
              <a:rPr lang="en-US" sz="2400" dirty="0"/>
              <a:t> templates, iterators</a:t>
            </a:r>
          </a:p>
          <a:p>
            <a:pPr lvl="1"/>
            <a:r>
              <a:rPr lang="en-US" sz="2400" dirty="0"/>
              <a:t> ADTs in our DS course cut-down version of STL  </a:t>
            </a:r>
          </a:p>
          <a:p>
            <a:r>
              <a:rPr lang="en-US" sz="2800" dirty="0"/>
              <a:t> Recursion, Searching and Sorting Algorithms</a:t>
            </a:r>
          </a:p>
          <a:p>
            <a:pPr lvl="1"/>
            <a:r>
              <a:rPr lang="en-US" sz="2400" dirty="0"/>
              <a:t> important techniques in many applications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4000" dirty="0"/>
              <a:t>On the other hand, careful programmers also follow these rules:</a:t>
            </a:r>
          </a:p>
        </p:txBody>
      </p:sp>
      <p:sp>
        <p:nvSpPr>
          <p:cNvPr id="43011" name="Rectangle 3"/>
          <p:cNvSpPr>
            <a:spLocks noGrp="1" noChangeArrowheads="1"/>
          </p:cNvSpPr>
          <p:nvPr>
            <p:ph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randombar(vertic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randombar(vertical)">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a:ln/>
        </p:spPr>
        <p:txBody>
          <a:bodyPr/>
          <a:lstStyle/>
          <a:p>
            <a:r>
              <a:rPr lang="en-US" sz="4000" dirty="0"/>
              <a:t>On the other hand, careful programmers also follow these rules:</a:t>
            </a:r>
          </a:p>
        </p:txBody>
      </p:sp>
      <p:sp>
        <p:nvSpPr>
          <p:cNvPr id="45060" name="Rectangle 4"/>
          <p:cNvSpPr>
            <a:spLocks noGrp="1" noChangeArrowheads="1"/>
          </p:cNvSpPr>
          <p:nvPr>
            <p:ph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a:p>
            <a:r>
              <a:rPr lang="en-US"/>
              <a:t>...rather than causing</a:t>
            </a:r>
          </a:p>
          <a:p>
            <a:pPr>
              <a:buFont typeface="Monotype Sorts" charset="2"/>
              <a:buNone/>
            </a:pPr>
            <a:r>
              <a:rPr lang="en-US"/>
              <a:t>    a chaos.</a:t>
            </a:r>
          </a:p>
        </p:txBody>
      </p:sp>
      <p:grpSp>
        <p:nvGrpSpPr>
          <p:cNvPr id="45067" name="Group 11"/>
          <p:cNvGrpSpPr>
            <a:grpSpLocks/>
          </p:cNvGrpSpPr>
          <p:nvPr/>
        </p:nvGrpSpPr>
        <p:grpSpPr bwMode="auto">
          <a:xfrm>
            <a:off x="5029200" y="4405313"/>
            <a:ext cx="3505200" cy="2452687"/>
            <a:chOff x="3120" y="2592"/>
            <a:chExt cx="2208" cy="1545"/>
          </a:xfrm>
        </p:grpSpPr>
        <p:pic>
          <p:nvPicPr>
            <p:cNvPr id="45066" name="Picture 10" descr="151-ferry_skyline"/>
            <p:cNvPicPr>
              <a:picLocks noChangeAspect="1" noChangeArrowheads="1"/>
            </p:cNvPicPr>
            <p:nvPr/>
          </p:nvPicPr>
          <p:blipFill>
            <a:blip r:embed="rId3" cstate="print"/>
            <a:srcRect/>
            <a:stretch>
              <a:fillRect/>
            </a:stretch>
          </p:blipFill>
          <p:spPr bwMode="auto">
            <a:xfrm>
              <a:off x="3120" y="2592"/>
              <a:ext cx="2064" cy="1545"/>
            </a:xfrm>
            <a:prstGeom prst="rect">
              <a:avLst/>
            </a:prstGeom>
            <a:noFill/>
          </p:spPr>
        </p:pic>
        <p:grpSp>
          <p:nvGrpSpPr>
            <p:cNvPr id="45065" name="Group 9"/>
            <p:cNvGrpSpPr>
              <a:grpSpLocks/>
            </p:cNvGrpSpPr>
            <p:nvPr/>
          </p:nvGrpSpPr>
          <p:grpSpPr bwMode="auto">
            <a:xfrm>
              <a:off x="3216" y="3456"/>
              <a:ext cx="2112" cy="500"/>
              <a:chOff x="0" y="0"/>
              <a:chExt cx="2700" cy="116"/>
            </a:xfrm>
          </p:grpSpPr>
          <p:sp>
            <p:nvSpPr>
              <p:cNvPr id="45061" name="Rectangle 5"/>
              <p:cNvSpPr>
                <a:spLocks noChangeArrowheads="1"/>
              </p:cNvSpPr>
              <p:nvPr/>
            </p:nvSpPr>
            <p:spPr bwMode="auto">
              <a:xfrm>
                <a:off x="0" y="0"/>
                <a:ext cx="2700" cy="0"/>
              </a:xfrm>
              <a:prstGeom prst="rect">
                <a:avLst/>
              </a:prstGeom>
              <a:noFill/>
              <a:ln w="9525">
                <a:noFill/>
                <a:miter lim="800000"/>
                <a:headEnd/>
                <a:tailEnd/>
              </a:ln>
              <a:effectLst/>
            </p:spPr>
            <p:txBody>
              <a:bodyPr>
                <a:spAutoFit/>
              </a:bodyPr>
              <a:lstStyle/>
              <a:p>
                <a:endParaRPr lang="en-US"/>
              </a:p>
            </p:txBody>
          </p:sp>
          <p:grpSp>
            <p:nvGrpSpPr>
              <p:cNvPr id="45064" name="Group 8"/>
              <p:cNvGrpSpPr>
                <a:grpSpLocks/>
              </p:cNvGrpSpPr>
              <p:nvPr/>
            </p:nvGrpSpPr>
            <p:grpSpPr bwMode="auto">
              <a:xfrm>
                <a:off x="0" y="0"/>
                <a:ext cx="2475" cy="116"/>
                <a:chOff x="0" y="0"/>
                <a:chExt cx="2475" cy="116"/>
              </a:xfrm>
            </p:grpSpPr>
            <p:sp>
              <p:nvSpPr>
                <p:cNvPr id="45062" name="Rectangle 6"/>
                <p:cNvSpPr>
                  <a:spLocks noChangeArrowheads="1"/>
                </p:cNvSpPr>
                <p:nvPr/>
              </p:nvSpPr>
              <p:spPr bwMode="auto">
                <a:xfrm>
                  <a:off x="0" y="0"/>
                  <a:ext cx="2475" cy="0"/>
                </a:xfrm>
                <a:prstGeom prst="rect">
                  <a:avLst/>
                </a:prstGeom>
                <a:noFill/>
                <a:ln w="9525">
                  <a:noFill/>
                  <a:miter lim="800000"/>
                  <a:headEnd/>
                  <a:tailEnd/>
                </a:ln>
                <a:effectLst/>
              </p:spPr>
              <p:txBody>
                <a:bodyPr>
                  <a:spAutoFit/>
                </a:bodyPr>
                <a:lstStyle/>
                <a:p>
                  <a:endParaRPr lang="en-US"/>
                </a:p>
              </p:txBody>
            </p:sp>
            <p:sp>
              <p:nvSpPr>
                <p:cNvPr id="45063" name="Rectangle 7"/>
                <p:cNvSpPr>
                  <a:spLocks noChangeArrowheads="1"/>
                </p:cNvSpPr>
                <p:nvPr/>
              </p:nvSpPr>
              <p:spPr bwMode="auto">
                <a:xfrm>
                  <a:off x="0" y="0"/>
                  <a:ext cx="2475" cy="116"/>
                </a:xfrm>
                <a:prstGeom prst="rect">
                  <a:avLst/>
                </a:prstGeom>
                <a:noFill/>
                <a:ln w="9525">
                  <a:noFill/>
                  <a:miter lim="800000"/>
                  <a:headEnd/>
                  <a:tailEnd/>
                </a:ln>
                <a:effectLst/>
              </p:spPr>
              <p:txBody>
                <a:bodyPr/>
                <a:lstStyle/>
                <a:p>
                  <a:pPr eaLnBrk="1" hangingPunct="1"/>
                  <a:r>
                    <a:rPr lang="en-US" sz="2000" b="1">
                      <a:effectLst/>
                      <a:latin typeface="Times New Roman" pitchFamily="18" charset="0"/>
                    </a:rPr>
                    <a:t>The famous skyline was dark on Aug 14</a:t>
                  </a:r>
                  <a:r>
                    <a:rPr lang="en-US" sz="2000" b="1" baseline="30000">
                      <a:effectLst/>
                      <a:latin typeface="Times New Roman" pitchFamily="18" charset="0"/>
                    </a:rPr>
                    <a:t>th</a:t>
                  </a:r>
                  <a:r>
                    <a:rPr lang="en-US" sz="2000" b="1">
                      <a:effectLst/>
                      <a:latin typeface="Times New Roman" pitchFamily="18" charset="0"/>
                    </a:rPr>
                    <a:t>, 2003. </a:t>
                  </a:r>
                  <a:endParaRPr lang="en-US" sz="2000">
                    <a:effectLst/>
                    <a:latin typeface="Times New Roman" pitchFamily="18" charset="0"/>
                  </a:endParaRPr>
                </a:p>
              </p:txBody>
            </p:sp>
          </p:grpSp>
        </p:grpSp>
      </p:gr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5950" y="175260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7" name="Rectangle 3"/>
          <p:cNvSpPr>
            <a:spLocks noGrp="1" noChangeArrowheads="1"/>
          </p:cNvSpPr>
          <p:nvPr>
            <p:ph type="title"/>
          </p:nvPr>
        </p:nvSpPr>
        <p:spPr>
          <a:noFill/>
          <a:ln/>
        </p:spPr>
        <p:txBody>
          <a:bodyPr/>
          <a:lstStyle/>
          <a:p>
            <a:r>
              <a:rPr lang="en-US" dirty="0"/>
              <a:t>Example</a:t>
            </a:r>
          </a:p>
        </p:txBody>
      </p:sp>
      <p:sp>
        <p:nvSpPr>
          <p:cNvPr id="47110" name="Rectangle 6"/>
          <p:cNvSpPr>
            <a:spLocks noGrp="1" noChangeArrowheads="1"/>
          </p:cNvSpPr>
          <p:nvPr>
            <p:ph type="body" sz="half" idx="1"/>
          </p:nvPr>
        </p:nvSpPr>
        <p:spPr>
          <a:xfrm>
            <a:off x="3657600" y="4648200"/>
            <a:ext cx="4800600" cy="1752600"/>
          </a:xfrm>
          <a:noFill/>
          <a:ln/>
        </p:spPr>
        <p:txBody>
          <a:bodyPr/>
          <a:lstStyle/>
          <a:p>
            <a:pPr>
              <a:lnSpc>
                <a:spcPct val="90000"/>
              </a:lnSpc>
            </a:pPr>
            <a:r>
              <a:rPr lang="en-US" sz="2800"/>
              <a:t>The assert function (described in Section 1.1) is useful for detecting violations of a precondition.</a:t>
            </a:r>
          </a:p>
        </p:txBody>
      </p:sp>
      <p:sp>
        <p:nvSpPr>
          <p:cNvPr id="47108" name="Rectangle 4"/>
          <p:cNvSpPr>
            <a:spLocks noChangeArrowheads="1"/>
          </p:cNvSpPr>
          <p:nvPr/>
        </p:nvSpPr>
        <p:spPr bwMode="auto">
          <a:xfrm>
            <a:off x="762000" y="1905000"/>
            <a:ext cx="5989637" cy="4106862"/>
          </a:xfrm>
          <a:prstGeom prst="rect">
            <a:avLst/>
          </a:prstGeom>
          <a:noFill/>
          <a:ln w="12700">
            <a:noFill/>
            <a:miter lim="800000"/>
            <a:headEnd/>
            <a:tailEnd/>
          </a:ln>
          <a:effectLst/>
        </p:spPr>
        <p:txBody>
          <a:bodyPr wrap="none" lIns="90488" tIns="44450" rIns="90488" bIns="44450">
            <a:spAutoFit/>
          </a:bodyPr>
          <a:lstStyle/>
          <a:p>
            <a:r>
              <a:rPr lang="en-US" dirty="0">
                <a:solidFill>
                  <a:schemeClr val="bg2"/>
                </a:solidFill>
                <a:effectLst/>
              </a:rPr>
              <a:t>void </a:t>
            </a:r>
            <a:r>
              <a:rPr lang="en-US" dirty="0" err="1">
                <a:solidFill>
                  <a:schemeClr val="bg2"/>
                </a:solidFill>
                <a:effectLst/>
              </a:rPr>
              <a:t>write_sqrt</a:t>
            </a:r>
            <a:r>
              <a:rPr lang="en-US" dirty="0">
                <a:solidFill>
                  <a:schemeClr val="bg2"/>
                </a:solidFill>
                <a:effectLst/>
              </a:rPr>
              <a:t>( double x)</a:t>
            </a:r>
          </a:p>
          <a:p>
            <a:r>
              <a:rPr lang="en-US" dirty="0">
                <a:solidFill>
                  <a:schemeClr val="bg2"/>
                </a:solidFill>
                <a:effectLst/>
              </a:rPr>
              <a:t>//   Precondition:  x  &gt;=  0.</a:t>
            </a:r>
          </a:p>
          <a:p>
            <a:r>
              <a:rPr lang="en-US" dirty="0">
                <a:solidFill>
                  <a:schemeClr val="bg2"/>
                </a:solidFill>
                <a:effectLst/>
              </a:rPr>
              <a:t>//   </a:t>
            </a:r>
            <a:r>
              <a:rPr lang="en-US" dirty="0" err="1">
                <a:solidFill>
                  <a:schemeClr val="bg2"/>
                </a:solidFill>
                <a:effectLst/>
              </a:rPr>
              <a:t>Postcondition</a:t>
            </a:r>
            <a:r>
              <a:rPr lang="en-US" dirty="0">
                <a:solidFill>
                  <a:schemeClr val="bg2"/>
                </a:solidFill>
                <a:effectLst/>
              </a:rPr>
              <a:t>:  The square root of x has</a:t>
            </a:r>
          </a:p>
          <a:p>
            <a:r>
              <a:rPr lang="en-US" dirty="0">
                <a:solidFill>
                  <a:schemeClr val="bg2"/>
                </a:solidFill>
                <a:effectLst/>
              </a:rPr>
              <a:t>//   been written to the standard output.</a:t>
            </a:r>
            <a:endParaRPr lang="en-US" dirty="0">
              <a:solidFill>
                <a:schemeClr val="accent2"/>
              </a:solidFill>
              <a:effectLst/>
            </a:endParaRPr>
          </a:p>
          <a:p>
            <a:r>
              <a:rPr lang="en-US" dirty="0">
                <a:solidFill>
                  <a:schemeClr val="bg2"/>
                </a:solidFill>
                <a:effectLst/>
              </a:rPr>
              <a:t>{</a:t>
            </a:r>
            <a:endParaRPr lang="en-US" b="1" dirty="0">
              <a:solidFill>
                <a:schemeClr val="accent2"/>
              </a:solidFill>
              <a:effectLst/>
            </a:endParaRPr>
          </a:p>
          <a:p>
            <a:r>
              <a:rPr lang="en-US" b="1" dirty="0">
                <a:solidFill>
                  <a:schemeClr val="accent2"/>
                </a:solidFill>
                <a:effectLst/>
              </a:rPr>
              <a:t>     assert(x &gt;= 0);</a:t>
            </a:r>
            <a:endParaRPr lang="en-US" dirty="0">
              <a:solidFill>
                <a:schemeClr val="bg2"/>
              </a:solidFill>
              <a:effectLst/>
            </a:endParaRPr>
          </a:p>
          <a:p>
            <a:r>
              <a:rPr lang="en-US" sz="7200" dirty="0">
                <a:solidFill>
                  <a:schemeClr val="bg2"/>
                </a:solidFill>
                <a:effectLst/>
              </a:rPr>
              <a:t> ...</a:t>
            </a:r>
          </a:p>
          <a:p>
            <a:endParaRPr lang="en-US" dirty="0">
              <a:solidFill>
                <a:schemeClr val="bg2"/>
              </a:solidFill>
              <a:effectLst/>
            </a:endParaRPr>
          </a:p>
          <a:p>
            <a:pPr eaLnBrk="1"/>
            <a:endParaRPr lang="en-US" dirty="0">
              <a:solidFill>
                <a:schemeClr val="bg2"/>
              </a:solidFill>
              <a:effectLs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152400"/>
            <a:ext cx="8610600" cy="1143000"/>
          </a:xfrm>
          <a:noFill/>
          <a:ln/>
        </p:spPr>
        <p:txBody>
          <a:bodyPr/>
          <a:lstStyle/>
          <a:p>
            <a:r>
              <a:rPr lang="en-US" dirty="0"/>
              <a:t>Advantages </a:t>
            </a:r>
            <a:r>
              <a:rPr lang="en-US" sz="3200" dirty="0"/>
              <a:t>of Using Pre- and Post-conditions</a:t>
            </a:r>
          </a:p>
        </p:txBody>
      </p:sp>
      <p:sp>
        <p:nvSpPr>
          <p:cNvPr id="49155" name="Rectangle 3"/>
          <p:cNvSpPr>
            <a:spLocks noGrp="1" noChangeArrowheads="1"/>
          </p:cNvSpPr>
          <p:nvPr>
            <p:ph idx="1"/>
          </p:nvPr>
        </p:nvSpPr>
        <p:spPr>
          <a:noFill/>
          <a:ln/>
        </p:spPr>
        <p:txBody>
          <a:bodyPr/>
          <a:lstStyle/>
          <a:p>
            <a:pPr>
              <a:lnSpc>
                <a:spcPct val="90000"/>
              </a:lnSpc>
            </a:pPr>
            <a:r>
              <a:rPr lang="en-US"/>
              <a:t>Concisely describes the behavior of a function...</a:t>
            </a:r>
          </a:p>
          <a:p>
            <a:pPr>
              <a:lnSpc>
                <a:spcPct val="90000"/>
              </a:lnSpc>
            </a:pPr>
            <a:r>
              <a:rPr lang="en-US"/>
              <a:t>... without cluttering up your thinking with details of how the function works.</a:t>
            </a:r>
          </a:p>
          <a:p>
            <a:pPr>
              <a:lnSpc>
                <a:spcPct val="90000"/>
              </a:lnSpc>
            </a:pPr>
            <a:r>
              <a:rPr lang="en-US"/>
              <a:t>At a later point, you may reimplement the function in a new way ...</a:t>
            </a:r>
          </a:p>
          <a:p>
            <a:pPr>
              <a:lnSpc>
                <a:spcPct val="90000"/>
              </a:lnSpc>
            </a:pPr>
            <a:r>
              <a:rPr lang="en-US"/>
              <a:t>... but programs (which only depend on the precondition/postcondition) will still work with no changes.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vertic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vertic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vertic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vertic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a:xfrm>
            <a:off x="914400" y="152400"/>
            <a:ext cx="7162800" cy="1143000"/>
          </a:xfrm>
          <a:noFill/>
          <a:ln/>
        </p:spPr>
        <p:txBody>
          <a:bodyPr/>
          <a:lstStyle/>
          <a:p>
            <a:r>
              <a:rPr lang="en-US" dirty="0"/>
              <a:t>Summary </a:t>
            </a:r>
            <a:r>
              <a:rPr lang="en-US" sz="3200" dirty="0"/>
              <a:t>of pre- and post-conditions</a:t>
            </a:r>
          </a:p>
        </p:txBody>
      </p:sp>
      <p:sp>
        <p:nvSpPr>
          <p:cNvPr id="51202" name="Rectangle 2"/>
          <p:cNvSpPr>
            <a:spLocks noGrp="1" noChangeArrowheads="1"/>
          </p:cNvSpPr>
          <p:nvPr>
            <p:ph sz="half" idx="1"/>
          </p:nvPr>
        </p:nvSpPr>
        <p:spPr>
          <a:xfrm>
            <a:off x="533400" y="1676400"/>
            <a:ext cx="4953000" cy="4876800"/>
          </a:xfrm>
          <a:noFill/>
          <a:ln/>
        </p:spPr>
        <p:txBody>
          <a:bodyPr/>
          <a:lstStyle/>
          <a:p>
            <a:pPr>
              <a:buFont typeface="Monotype Sorts" charset="2"/>
              <a:buNone/>
            </a:pPr>
            <a:r>
              <a:rPr lang="en-US" b="1" u="sng" dirty="0">
                <a:solidFill>
                  <a:schemeClr val="accent2"/>
                </a:solidFill>
              </a:rPr>
              <a:t>Precondition</a:t>
            </a:r>
          </a:p>
          <a:p>
            <a:r>
              <a:rPr lang="en-US" dirty="0"/>
              <a:t>The programmer who calls a function ensures that the precondition is valid.</a:t>
            </a:r>
          </a:p>
          <a:p>
            <a:r>
              <a:rPr lang="en-US" dirty="0">
                <a:solidFill>
                  <a:srgbClr val="00FF00"/>
                </a:solidFill>
              </a:rPr>
              <a:t>The programmer who writes a function can bank on the precondition being true when the function begins execution</a:t>
            </a:r>
            <a:r>
              <a:rPr lang="en-US" dirty="0" smtClean="0">
                <a:solidFill>
                  <a:srgbClr val="00FF00"/>
                </a:solidFill>
              </a:rPr>
              <a:t>. Careful programmers enforce this anyway!</a:t>
            </a:r>
            <a:endParaRPr lang="en-US" dirty="0">
              <a:solidFill>
                <a:srgbClr val="00FF00"/>
              </a:solidFill>
            </a:endParaRPr>
          </a:p>
        </p:txBody>
      </p:sp>
      <p:sp>
        <p:nvSpPr>
          <p:cNvPr id="51203" name="Rectangle 3"/>
          <p:cNvSpPr>
            <a:spLocks noGrp="1" noChangeArrowheads="1"/>
          </p:cNvSpPr>
          <p:nvPr>
            <p:ph sz="half" idx="2"/>
          </p:nvPr>
        </p:nvSpPr>
        <p:spPr>
          <a:xfrm>
            <a:off x="5486400" y="1676400"/>
            <a:ext cx="2971800" cy="4724400"/>
          </a:xfrm>
          <a:noFill/>
          <a:ln/>
        </p:spPr>
        <p:txBody>
          <a:bodyPr/>
          <a:lstStyle/>
          <a:p>
            <a:pPr>
              <a:buFont typeface="Monotype Sorts" charset="2"/>
              <a:buNone/>
            </a:pPr>
            <a:r>
              <a:rPr lang="en-US" b="1" u="sng">
                <a:solidFill>
                  <a:schemeClr val="accent2"/>
                </a:solidFill>
              </a:rPr>
              <a:t>Postcondition</a:t>
            </a:r>
          </a:p>
          <a:p>
            <a:r>
              <a:rPr lang="en-US"/>
              <a:t>The programmer who writes a function ensures that the postcondition is true when the function finishes executing.</a:t>
            </a:r>
          </a:p>
        </p:txBody>
      </p:sp>
      <p:pic>
        <p:nvPicPr>
          <p:cNvPr id="51204"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Phase of Software Development </a:t>
            </a:r>
          </a:p>
        </p:txBody>
      </p:sp>
      <p:sp>
        <p:nvSpPr>
          <p:cNvPr id="96259" name="Rectangle 3"/>
          <p:cNvSpPr>
            <a:spLocks noGrp="1" noChangeArrowheads="1"/>
          </p:cNvSpPr>
          <p:nvPr>
            <p:ph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Input/Output (I/O) </a:t>
            </a:r>
          </a:p>
          <a:p>
            <a:pPr lvl="1">
              <a:lnSpc>
                <a:spcPct val="90000"/>
              </a:lnSpc>
            </a:pPr>
            <a:r>
              <a:rPr lang="en-US" sz="2400"/>
              <a:t> Design data structures and algorithms</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 </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t> Pre-Conditions and Post-Conditions</a:t>
            </a:r>
          </a:p>
          <a:p>
            <a:pPr lvl="1">
              <a:lnSpc>
                <a:spcPct val="90000"/>
              </a:lnSpc>
            </a:pPr>
            <a:r>
              <a:rPr lang="en-US" sz="2400" b="1"/>
              <a:t> </a:t>
            </a:r>
            <a:r>
              <a:rPr lang="en-US" sz="2400" b="1">
                <a:solidFill>
                  <a:srgbClr val="FC0128"/>
                </a:solidFill>
              </a:rPr>
              <a:t>Running Time Analysis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Running Time Analysis – Big O</a:t>
            </a:r>
          </a:p>
        </p:txBody>
      </p:sp>
      <p:sp>
        <p:nvSpPr>
          <p:cNvPr id="66563" name="Rectangle 3"/>
          <p:cNvSpPr>
            <a:spLocks noGrp="1" noChangeArrowheads="1"/>
          </p:cNvSpPr>
          <p:nvPr>
            <p:ph idx="1"/>
          </p:nvPr>
        </p:nvSpPr>
        <p:spPr/>
        <p:txBody>
          <a:bodyPr/>
          <a:lstStyle/>
          <a:p>
            <a:r>
              <a:rPr lang="en-US"/>
              <a:t>Time Analysis </a:t>
            </a:r>
          </a:p>
          <a:p>
            <a:pPr lvl="1"/>
            <a:r>
              <a:rPr lang="en-US"/>
              <a:t> Fast enough?</a:t>
            </a:r>
          </a:p>
          <a:p>
            <a:pPr lvl="1"/>
            <a:r>
              <a:rPr lang="en-US"/>
              <a:t> How much longer if input gets larger?</a:t>
            </a:r>
          </a:p>
          <a:p>
            <a:pPr lvl="1"/>
            <a:r>
              <a:rPr lang="en-US"/>
              <a:t> Which among several is the fastest?</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67587" name="Rectangle 3"/>
          <p:cNvSpPr>
            <a:spLocks noGrp="1" noChangeArrowheads="1"/>
          </p:cNvSpPr>
          <p:nvPr>
            <p:ph idx="1"/>
          </p:nvPr>
        </p:nvSpPr>
        <p:spPr/>
        <p:txBody>
          <a:bodyPr/>
          <a:lstStyle/>
          <a:p>
            <a:r>
              <a:rPr lang="en-US" dirty="0"/>
              <a:t> How many steps ?</a:t>
            </a:r>
          </a:p>
          <a:p>
            <a:endParaRPr lang="en-US" dirty="0"/>
          </a:p>
          <a:p>
            <a:pPr>
              <a:buNone/>
            </a:pPr>
            <a:endParaRPr lang="en-US" dirty="0"/>
          </a:p>
          <a:p>
            <a:r>
              <a:rPr lang="en-US" dirty="0"/>
              <a:t>Find it out yourself !</a:t>
            </a:r>
          </a:p>
          <a:p>
            <a:endParaRPr lang="en-US" dirty="0"/>
          </a:p>
          <a:p>
            <a:endParaRPr lang="en-US" dirty="0"/>
          </a:p>
        </p:txBody>
      </p:sp>
      <p:grpSp>
        <p:nvGrpSpPr>
          <p:cNvPr id="67590" name="Group 6"/>
          <p:cNvGrpSpPr>
            <a:grpSpLocks/>
          </p:cNvGrpSpPr>
          <p:nvPr/>
        </p:nvGrpSpPr>
        <p:grpSpPr bwMode="auto">
          <a:xfrm>
            <a:off x="6400800" y="1524000"/>
            <a:ext cx="2616200" cy="5105400"/>
            <a:chOff x="4032" y="960"/>
            <a:chExt cx="1648" cy="3216"/>
          </a:xfrm>
        </p:grpSpPr>
        <p:pic>
          <p:nvPicPr>
            <p:cNvPr id="67588" name="Picture 4"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7589" name="Text Box 5"/>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69635" name="Rectangle 3"/>
          <p:cNvSpPr>
            <a:spLocks noGrp="1" noChangeArrowheads="1"/>
          </p:cNvSpPr>
          <p:nvPr>
            <p:ph idx="1"/>
          </p:nvPr>
        </p:nvSpPr>
        <p:spPr>
          <a:xfrm>
            <a:off x="685800" y="1676400"/>
            <a:ext cx="5715000" cy="4724400"/>
          </a:xfrm>
        </p:spPr>
        <p:txBody>
          <a:bodyPr/>
          <a:lstStyle/>
          <a:p>
            <a:r>
              <a:rPr lang="en-US"/>
              <a:t> Find it out yourself !</a:t>
            </a:r>
          </a:p>
          <a:p>
            <a:pPr lvl="1"/>
            <a:r>
              <a:rPr lang="en-US"/>
              <a:t>Method 1:  Walk down and keep a tally</a:t>
            </a:r>
          </a:p>
          <a:p>
            <a:pPr lvl="1"/>
            <a:endParaRPr lang="en-US"/>
          </a:p>
          <a:p>
            <a:pPr lvl="1"/>
            <a:r>
              <a:rPr lang="en-US"/>
              <a:t>Method 2 :  Walk down, but let Judy keep the tally</a:t>
            </a:r>
          </a:p>
          <a:p>
            <a:pPr lvl="1"/>
            <a:endParaRPr lang="en-US"/>
          </a:p>
          <a:p>
            <a:pPr lvl="1"/>
            <a:r>
              <a:rPr lang="en-US"/>
              <a:t>Method 3:  Jervis to the rescue</a:t>
            </a:r>
          </a:p>
          <a:p>
            <a:endParaRPr lang="en-US"/>
          </a:p>
          <a:p>
            <a:endParaRPr lang="en-US"/>
          </a:p>
        </p:txBody>
      </p:sp>
      <p:grpSp>
        <p:nvGrpSpPr>
          <p:cNvPr id="69636" name="Group 4"/>
          <p:cNvGrpSpPr>
            <a:grpSpLocks/>
          </p:cNvGrpSpPr>
          <p:nvPr/>
        </p:nvGrpSpPr>
        <p:grpSpPr bwMode="auto">
          <a:xfrm>
            <a:off x="6400800" y="1524000"/>
            <a:ext cx="2616200" cy="5105400"/>
            <a:chOff x="4032" y="960"/>
            <a:chExt cx="1648" cy="3216"/>
          </a:xfrm>
        </p:grpSpPr>
        <p:pic>
          <p:nvPicPr>
            <p:cNvPr id="69637"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9638"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9640" name="Text Box 8"/>
          <p:cNvSpPr txBox="1">
            <a:spLocks noChangeArrowheads="1"/>
          </p:cNvSpPr>
          <p:nvPr/>
        </p:nvSpPr>
        <p:spPr bwMode="auto">
          <a:xfrm>
            <a:off x="6400800" y="1828800"/>
            <a:ext cx="1447800" cy="2830513"/>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II y a 2689 marches dan cet escalier _______</a:t>
            </a:r>
          </a:p>
          <a:p>
            <a:pPr>
              <a:spcBef>
                <a:spcPct val="50000"/>
              </a:spcBef>
            </a:pPr>
            <a:r>
              <a:rPr lang="en-US">
                <a:solidFill>
                  <a:srgbClr val="FC0128"/>
                </a:solidFill>
                <a:effectLst>
                  <a:outerShdw blurRad="38100" dist="38100" dir="2700000" algn="tl">
                    <a:srgbClr val="000000"/>
                  </a:outerShdw>
                </a:effectLst>
              </a:rPr>
              <a:t>vraiment!</a:t>
            </a:r>
          </a:p>
        </p:txBody>
      </p:sp>
      <p:sp>
        <p:nvSpPr>
          <p:cNvPr id="69642" name="Text Box 10"/>
          <p:cNvSpPr txBox="1">
            <a:spLocks noChangeArrowheads="1"/>
          </p:cNvSpPr>
          <p:nvPr/>
        </p:nvSpPr>
        <p:spPr bwMode="auto">
          <a:xfrm>
            <a:off x="6477000" y="1905000"/>
            <a:ext cx="1524000" cy="3013075"/>
          </a:xfrm>
          <a:prstGeom prst="rect">
            <a:avLst/>
          </a:prstGeom>
          <a:solidFill>
            <a:srgbClr val="FFFFFF"/>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C0C0C0"/>
                  </a:outerShdw>
                </a:effectLst>
              </a:rPr>
              <a:t>共有</a:t>
            </a:r>
          </a:p>
          <a:p>
            <a:pPr>
              <a:spcBef>
                <a:spcPct val="50000"/>
              </a:spcBef>
            </a:pPr>
            <a:r>
              <a:rPr lang="en-US">
                <a:solidFill>
                  <a:srgbClr val="FC0128"/>
                </a:solidFill>
                <a:effectLst>
                  <a:outerShdw blurRad="38100" dist="38100" dir="2700000" algn="tl">
                    <a:srgbClr val="C0C0C0"/>
                  </a:outerShdw>
                </a:effectLst>
              </a:rPr>
              <a:t>2689 </a:t>
            </a:r>
          </a:p>
          <a:p>
            <a:pPr>
              <a:spcBef>
                <a:spcPct val="50000"/>
              </a:spcBef>
            </a:pPr>
            <a:r>
              <a:rPr lang="en-US">
                <a:solidFill>
                  <a:srgbClr val="FC0128"/>
                </a:solidFill>
                <a:effectLst>
                  <a:outerShdw blurRad="38100" dist="38100" dir="2700000" algn="tl">
                    <a:srgbClr val="C0C0C0"/>
                  </a:outerShdw>
                </a:effectLst>
              </a:rPr>
              <a:t>级台阶_______</a:t>
            </a:r>
          </a:p>
          <a:p>
            <a:pPr>
              <a:spcBef>
                <a:spcPct val="50000"/>
              </a:spcBef>
            </a:pPr>
            <a:r>
              <a:rPr lang="en-US">
                <a:solidFill>
                  <a:srgbClr val="FC0128"/>
                </a:solidFill>
                <a:effectLst>
                  <a:outerShdw blurRad="38100" dist="38100" dir="2700000" algn="tl">
                    <a:srgbClr val="C0C0C0"/>
                  </a:outerShdw>
                </a:effectLst>
              </a:rPr>
              <a:t>千真万确!</a:t>
            </a:r>
          </a:p>
          <a:p>
            <a:pPr>
              <a:spcBef>
                <a:spcPct val="50000"/>
              </a:spcBef>
            </a:pPr>
            <a:endParaRPr lang="en-US">
              <a:solidFill>
                <a:srgbClr val="FC0128"/>
              </a:solidFill>
              <a:effectLst>
                <a:outerShdw blurRad="38100" dist="38100" dir="2700000" algn="tl">
                  <a:srgbClr val="C0C0C0"/>
                </a:outerShdw>
              </a:effectLst>
            </a:endParaRPr>
          </a:p>
        </p:txBody>
      </p:sp>
      <p:sp>
        <p:nvSpPr>
          <p:cNvPr id="69644" name="Text Box 12"/>
          <p:cNvSpPr txBox="1">
            <a:spLocks noChangeArrowheads="1"/>
          </p:cNvSpPr>
          <p:nvPr/>
        </p:nvSpPr>
        <p:spPr bwMode="auto">
          <a:xfrm>
            <a:off x="762000" y="4648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Down+1, hat, back, Judy make a mark</a:t>
            </a:r>
          </a:p>
        </p:txBody>
      </p:sp>
      <p:sp>
        <p:nvSpPr>
          <p:cNvPr id="69645" name="Text Box 13"/>
          <p:cNvSpPr txBox="1">
            <a:spLocks noChangeArrowheads="1"/>
          </p:cNvSpPr>
          <p:nvPr/>
        </p:nvSpPr>
        <p:spPr bwMode="auto">
          <a:xfrm>
            <a:off x="838200" y="32766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Each time a step down, make a mark</a:t>
            </a:r>
          </a:p>
        </p:txBody>
      </p:sp>
      <p:sp>
        <p:nvSpPr>
          <p:cNvPr id="69646" name="Text Box 14"/>
          <p:cNvSpPr txBox="1">
            <a:spLocks noChangeArrowheads="1"/>
          </p:cNvSpPr>
          <p:nvPr/>
        </p:nvSpPr>
        <p:spPr bwMode="auto">
          <a:xfrm>
            <a:off x="838200" y="58674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One mark per digit </a:t>
            </a:r>
          </a:p>
        </p:txBody>
      </p:sp>
      <p:sp>
        <p:nvSpPr>
          <p:cNvPr id="69641" name="Text Box 9"/>
          <p:cNvSpPr txBox="1">
            <a:spLocks noChangeArrowheads="1"/>
          </p:cNvSpPr>
          <p:nvPr/>
        </p:nvSpPr>
        <p:spPr bwMode="auto">
          <a:xfrm>
            <a:off x="6400800" y="1752600"/>
            <a:ext cx="1524000" cy="3013075"/>
          </a:xfrm>
          <a:prstGeom prst="rect">
            <a:avLst/>
          </a:prstGeom>
          <a:solidFill>
            <a:srgbClr val="FFCC99"/>
          </a:solidFill>
          <a:ln w="9525">
            <a:noFill/>
            <a:miter lim="800000"/>
            <a:headEnd/>
            <a:tailEnd/>
          </a:ln>
          <a:effectLst/>
        </p:spPr>
        <p:txBody>
          <a:bodyPr>
            <a:spAutoFit/>
          </a:bodyPr>
          <a:lstStyle/>
          <a:p>
            <a:pPr algn="ctr">
              <a:spcBef>
                <a:spcPct val="50000"/>
              </a:spcBef>
            </a:pPr>
            <a:r>
              <a:rPr lang="en-US">
                <a:solidFill>
                  <a:srgbClr val="FC0128"/>
                </a:solidFill>
                <a:effectLst>
                  <a:outerShdw blurRad="38100" dist="38100" dir="2700000" algn="tl">
                    <a:srgbClr val="000000"/>
                  </a:outerShdw>
                </a:effectLst>
              </a:rPr>
              <a:t>There are 2689 steps in this stairway </a:t>
            </a:r>
          </a:p>
          <a:p>
            <a:pPr algn="ctr">
              <a:spcBef>
                <a:spcPct val="50000"/>
              </a:spcBef>
            </a:pPr>
            <a:r>
              <a:rPr lang="en-US">
                <a:solidFill>
                  <a:srgbClr val="FC0128"/>
                </a:solidFill>
                <a:effectLst>
                  <a:outerShdw blurRad="38100" dist="38100" dir="2700000" algn="tl">
                    <a:srgbClr val="000000"/>
                  </a:outerShdw>
                </a:effectLst>
              </a:rPr>
              <a:t>______</a:t>
            </a:r>
          </a:p>
          <a:p>
            <a:pPr algn="ctr">
              <a:spcBef>
                <a:spcPct val="50000"/>
              </a:spcBef>
            </a:pPr>
            <a:r>
              <a:rPr lang="en-US">
                <a:solidFill>
                  <a:srgbClr val="FC0128"/>
                </a:solidFill>
                <a:effectLst>
                  <a:outerShdw blurRad="38100" dist="38100" dir="2700000" algn="tl">
                    <a:srgbClr val="000000"/>
                  </a:outerShdw>
                </a:effectLst>
              </a:rPr>
              <a:t>(really!)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utoUpdateAnimBg="0"/>
      <p:bldP spid="69642" grpId="0" animBg="1" autoUpdateAnimBg="0"/>
      <p:bldP spid="69644" grpId="0" animBg="1" autoUpdateAnimBg="0"/>
      <p:bldP spid="69645" grpId="0" animBg="1" autoUpdateAnimBg="0"/>
      <p:bldP spid="69646" grpId="0" animBg="1" autoUpdateAnimBg="0"/>
      <p:bldP spid="6964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71683" name="Rectangle 3"/>
          <p:cNvSpPr>
            <a:spLocks noGrp="1" noChangeArrowheads="1"/>
          </p:cNvSpPr>
          <p:nvPr>
            <p:ph idx="1"/>
          </p:nvPr>
        </p:nvSpPr>
        <p:spPr>
          <a:xfrm>
            <a:off x="685800" y="1676400"/>
            <a:ext cx="5715000" cy="4724400"/>
          </a:xfrm>
        </p:spPr>
        <p:txBody>
          <a:bodyPr/>
          <a:lstStyle/>
          <a:p>
            <a:r>
              <a:rPr lang="en-US"/>
              <a:t> How to measure the time?</a:t>
            </a:r>
          </a:p>
          <a:p>
            <a:pPr lvl="1"/>
            <a:r>
              <a:rPr lang="en-US"/>
              <a:t> Just measure the actual time </a:t>
            </a:r>
          </a:p>
          <a:p>
            <a:pPr lvl="2"/>
            <a:r>
              <a:rPr lang="en-US"/>
              <a:t> vary from person to person</a:t>
            </a:r>
          </a:p>
          <a:p>
            <a:pPr lvl="2"/>
            <a:r>
              <a:rPr lang="en-US"/>
              <a:t> depending on many factors</a:t>
            </a:r>
          </a:p>
          <a:p>
            <a:pPr lvl="1"/>
            <a:r>
              <a:rPr lang="en-US"/>
              <a:t>Count certain operations</a:t>
            </a:r>
          </a:p>
          <a:p>
            <a:pPr lvl="2"/>
            <a:r>
              <a:rPr lang="en-US"/>
              <a:t> each time walk up/down, 1 operation</a:t>
            </a:r>
          </a:p>
          <a:p>
            <a:pPr lvl="2"/>
            <a:r>
              <a:rPr lang="en-US"/>
              <a:t> each time mark a symbol, 1 operation</a:t>
            </a:r>
          </a:p>
          <a:p>
            <a:endParaRPr lang="en-US"/>
          </a:p>
          <a:p>
            <a:endParaRPr lang="en-US"/>
          </a:p>
        </p:txBody>
      </p:sp>
      <p:grpSp>
        <p:nvGrpSpPr>
          <p:cNvPr id="71684" name="Group 4"/>
          <p:cNvGrpSpPr>
            <a:grpSpLocks/>
          </p:cNvGrpSpPr>
          <p:nvPr/>
        </p:nvGrpSpPr>
        <p:grpSpPr bwMode="auto">
          <a:xfrm>
            <a:off x="6400800" y="1524000"/>
            <a:ext cx="2616200" cy="5105400"/>
            <a:chOff x="4032" y="960"/>
            <a:chExt cx="1648" cy="3216"/>
          </a:xfrm>
        </p:grpSpPr>
        <p:pic>
          <p:nvPicPr>
            <p:cNvPr id="71685"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1686"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t>Importance (WHY)</a:t>
            </a:r>
          </a:p>
        </p:txBody>
      </p:sp>
      <p:sp>
        <p:nvSpPr>
          <p:cNvPr id="93187" name="Rectangle 1027"/>
          <p:cNvSpPr>
            <a:spLocks noGrp="1" noChangeArrowheads="1"/>
          </p:cNvSpPr>
          <p:nvPr>
            <p:ph idx="1"/>
          </p:nvPr>
        </p:nvSpPr>
        <p:spPr>
          <a:xfrm>
            <a:off x="609600" y="1600200"/>
            <a:ext cx="8229600" cy="4724400"/>
          </a:xfrm>
        </p:spPr>
        <p:txBody>
          <a:bodyPr/>
          <a:lstStyle/>
          <a:p>
            <a:r>
              <a:rPr lang="en-US" sz="2800"/>
              <a:t> Data Structures (</a:t>
            </a:r>
            <a:r>
              <a:rPr lang="en-US" sz="2800">
                <a:solidFill>
                  <a:srgbClr val="FC0128"/>
                </a:solidFill>
              </a:rPr>
              <a:t>how to organize data</a:t>
            </a:r>
            <a:r>
              <a:rPr lang="en-US" sz="2800"/>
              <a:t>) and Algorithms (</a:t>
            </a:r>
            <a:r>
              <a:rPr lang="en-US" sz="2800">
                <a:solidFill>
                  <a:srgbClr val="00FF00"/>
                </a:solidFill>
              </a:rPr>
              <a:t>how to manipulate data</a:t>
            </a:r>
            <a:r>
              <a:rPr lang="en-US" sz="2800"/>
              <a:t>) are the cores of today’s computer programming</a:t>
            </a:r>
          </a:p>
          <a:p>
            <a:endParaRPr lang="en-US" sz="2800"/>
          </a:p>
          <a:p>
            <a:r>
              <a:rPr lang="en-US" sz="2800"/>
              <a:t> The behavior of Abstract Data Types (</a:t>
            </a:r>
            <a:r>
              <a:rPr lang="en-US" sz="2800">
                <a:solidFill>
                  <a:srgbClr val="FC0128"/>
                </a:solidFill>
              </a:rPr>
              <a:t>ADTs</a:t>
            </a:r>
            <a:r>
              <a:rPr lang="en-US" sz="2800"/>
              <a:t>) in our Date Structures course is a cut-down version of Standard Template Library (</a:t>
            </a:r>
            <a:r>
              <a:rPr lang="en-US" sz="2800">
                <a:solidFill>
                  <a:srgbClr val="FC0128"/>
                </a:solidFill>
              </a:rPr>
              <a:t>STL</a:t>
            </a:r>
            <a:r>
              <a:rPr lang="en-US" sz="2800"/>
              <a:t>)  in C++</a:t>
            </a:r>
          </a:p>
          <a:p>
            <a:endParaRPr lang="en-US" sz="2800"/>
          </a:p>
          <a:p>
            <a:r>
              <a:rPr lang="en-US" sz="2800"/>
              <a:t> Lay a foundation for other aspects of “real programming” – </a:t>
            </a:r>
            <a:r>
              <a:rPr lang="en-US" sz="2800">
                <a:solidFill>
                  <a:srgbClr val="FC0128"/>
                </a:solidFill>
              </a:rPr>
              <a:t>OOP, Recursion, Sorting, Searching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73731" name="Rectangle 3"/>
          <p:cNvSpPr>
            <a:spLocks noGrp="1" noChangeArrowheads="1"/>
          </p:cNvSpPr>
          <p:nvPr>
            <p:ph idx="1"/>
          </p:nvPr>
        </p:nvSpPr>
        <p:spPr>
          <a:xfrm>
            <a:off x="0" y="1676400"/>
            <a:ext cx="8534400" cy="4724400"/>
          </a:xfrm>
        </p:spPr>
        <p:txBody>
          <a:bodyPr/>
          <a:lstStyle/>
          <a:p>
            <a:r>
              <a:rPr lang="en-US"/>
              <a:t> Find it out yourself !</a:t>
            </a:r>
          </a:p>
          <a:p>
            <a:pPr lvl="1"/>
            <a:r>
              <a:rPr lang="en-US"/>
              <a:t>Method 1:  Walk down and keep a tally</a:t>
            </a:r>
          </a:p>
          <a:p>
            <a:pPr lvl="1"/>
            <a:endParaRPr lang="en-US"/>
          </a:p>
          <a:p>
            <a:pPr lvl="1"/>
            <a:endParaRPr lang="en-US"/>
          </a:p>
          <a:p>
            <a:pPr lvl="1"/>
            <a:r>
              <a:rPr lang="en-US"/>
              <a:t>Method 2 :  Walk down, let Judy keep tally</a:t>
            </a:r>
          </a:p>
          <a:p>
            <a:pPr lvl="1"/>
            <a:endParaRPr lang="en-US"/>
          </a:p>
          <a:p>
            <a:pPr lvl="1"/>
            <a:endParaRPr lang="en-US"/>
          </a:p>
          <a:p>
            <a:pPr lvl="1"/>
            <a:endParaRPr lang="en-US"/>
          </a:p>
          <a:p>
            <a:pPr lvl="1"/>
            <a:r>
              <a:rPr lang="en-US"/>
              <a:t>Method 3:  Jervis to the rescue</a:t>
            </a:r>
          </a:p>
          <a:p>
            <a:endParaRPr lang="en-US"/>
          </a:p>
          <a:p>
            <a:endParaRPr lang="en-US"/>
          </a:p>
        </p:txBody>
      </p:sp>
      <p:grpSp>
        <p:nvGrpSpPr>
          <p:cNvPr id="73732" name="Group 4"/>
          <p:cNvGrpSpPr>
            <a:grpSpLocks/>
          </p:cNvGrpSpPr>
          <p:nvPr/>
        </p:nvGrpSpPr>
        <p:grpSpPr bwMode="auto">
          <a:xfrm>
            <a:off x="7366000" y="2214563"/>
            <a:ext cx="1778000" cy="4643437"/>
            <a:chOff x="4032" y="960"/>
            <a:chExt cx="1648" cy="3213"/>
          </a:xfrm>
        </p:grpSpPr>
        <p:pic>
          <p:nvPicPr>
            <p:cNvPr id="73733"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3734"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3736" name="Text Box 8"/>
          <p:cNvSpPr txBox="1">
            <a:spLocks noChangeArrowheads="1"/>
          </p:cNvSpPr>
          <p:nvPr/>
        </p:nvSpPr>
        <p:spPr bwMode="auto">
          <a:xfrm>
            <a:off x="636588" y="6329363"/>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only 4 marks !</a:t>
            </a:r>
          </a:p>
        </p:txBody>
      </p:sp>
      <p:sp>
        <p:nvSpPr>
          <p:cNvPr id="73737" name="Text Box 9"/>
          <p:cNvSpPr txBox="1">
            <a:spLocks noChangeArrowheads="1"/>
          </p:cNvSpPr>
          <p:nvPr/>
        </p:nvSpPr>
        <p:spPr bwMode="auto">
          <a:xfrm>
            <a:off x="630238" y="2820988"/>
            <a:ext cx="5694362" cy="82232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2689 (down) + 2689 (up) + 2689 (marks) = 8067</a:t>
            </a:r>
          </a:p>
        </p:txBody>
      </p:sp>
      <p:sp>
        <p:nvSpPr>
          <p:cNvPr id="73738" name="Text Box 10"/>
          <p:cNvSpPr txBox="1">
            <a:spLocks noChangeArrowheads="1"/>
          </p:cNvSpPr>
          <p:nvPr/>
        </p:nvSpPr>
        <p:spPr bwMode="auto">
          <a:xfrm>
            <a:off x="609600" y="4343400"/>
            <a:ext cx="4800600" cy="155257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  3,616,705 = 1+2+…+2689 </a:t>
            </a:r>
          </a:p>
          <a:p>
            <a:pPr>
              <a:spcBef>
                <a:spcPct val="50000"/>
              </a:spcBef>
            </a:pPr>
            <a:r>
              <a:rPr lang="en-US">
                <a:solidFill>
                  <a:srgbClr val="FC0128"/>
                </a:solidFill>
                <a:effectLst>
                  <a:outerShdw blurRad="38100" dist="38100" dir="2700000" algn="tl">
                    <a:srgbClr val="000000"/>
                  </a:outerShdw>
                </a:effectLst>
              </a:rPr>
              <a:t>Up:      3,616,705 = 1+2+…+2689</a:t>
            </a:r>
          </a:p>
          <a:p>
            <a:pPr>
              <a:spcBef>
                <a:spcPct val="50000"/>
              </a:spcBef>
            </a:pPr>
            <a:r>
              <a:rPr lang="en-US">
                <a:solidFill>
                  <a:srgbClr val="FC0128"/>
                </a:solidFill>
                <a:effectLst>
                  <a:outerShdw blurRad="38100" dist="38100" dir="2700000" algn="tl">
                    <a:srgbClr val="000000"/>
                  </a:outerShdw>
                </a:effectLst>
              </a:rPr>
              <a:t>Marks:        2,689 = 1+1+…+1</a:t>
            </a:r>
          </a:p>
        </p:txBody>
      </p:sp>
      <p:sp>
        <p:nvSpPr>
          <p:cNvPr id="73739" name="Text Box 11"/>
          <p:cNvSpPr txBox="1">
            <a:spLocks noChangeArrowheads="1"/>
          </p:cNvSpPr>
          <p:nvPr/>
        </p:nvSpPr>
        <p:spPr bwMode="auto">
          <a:xfrm>
            <a:off x="5638800" y="4876800"/>
            <a:ext cx="17526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7,236,099 !</a:t>
            </a:r>
          </a:p>
        </p:txBody>
      </p:sp>
      <p:sp>
        <p:nvSpPr>
          <p:cNvPr id="73740" name="AutoShape 12"/>
          <p:cNvSpPr>
            <a:spLocks/>
          </p:cNvSpPr>
          <p:nvPr/>
        </p:nvSpPr>
        <p:spPr bwMode="auto">
          <a:xfrm>
            <a:off x="5410200" y="4495800"/>
            <a:ext cx="228600" cy="1219200"/>
          </a:xfrm>
          <a:prstGeom prst="rightBrace">
            <a:avLst>
              <a:gd name="adj1" fmla="val 44444"/>
              <a:gd name="adj2" fmla="val 50000"/>
            </a:avLst>
          </a:prstGeom>
          <a:noFill/>
          <a:ln w="38100">
            <a:solidFill>
              <a:srgbClr val="FC0128"/>
            </a:solid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4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37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autoUpdateAnimBg="0"/>
      <p:bldP spid="73737" grpId="0" animBg="1" autoUpdateAnimBg="0"/>
      <p:bldP spid="73738" grpId="0" animBg="1" autoUpdateAnimBg="0"/>
      <p:bldP spid="73739" grpId="0" autoUpdateAnimBg="0"/>
      <p:bldP spid="737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75779" name="Rectangle 3"/>
          <p:cNvSpPr>
            <a:spLocks noGrp="1" noChangeArrowheads="1"/>
          </p:cNvSpPr>
          <p:nvPr>
            <p:ph idx="1"/>
          </p:nvPr>
        </p:nvSpPr>
        <p:spPr>
          <a:xfrm>
            <a:off x="0" y="1676400"/>
            <a:ext cx="8534400" cy="4724400"/>
          </a:xfrm>
        </p:spPr>
        <p:txBody>
          <a:bodyPr/>
          <a:lstStyle/>
          <a:p>
            <a:pPr>
              <a:lnSpc>
                <a:spcPct val="90000"/>
              </a:lnSpc>
            </a:pPr>
            <a:r>
              <a:rPr lang="en-US" dirty="0"/>
              <a:t>Size of the Input : n</a:t>
            </a:r>
          </a:p>
          <a:p>
            <a:pPr lvl="1">
              <a:lnSpc>
                <a:spcPct val="90000"/>
              </a:lnSpc>
            </a:pPr>
            <a:r>
              <a:rPr lang="en-US" dirty="0"/>
              <a:t>Method 1:  Walk down and keep a tally</a:t>
            </a:r>
          </a:p>
          <a:p>
            <a:pPr lvl="1">
              <a:lnSpc>
                <a:spcPct val="90000"/>
              </a:lnSpc>
            </a:pPr>
            <a:endParaRPr lang="en-US" dirty="0"/>
          </a:p>
          <a:p>
            <a:pPr lvl="1">
              <a:lnSpc>
                <a:spcPct val="90000"/>
              </a:lnSpc>
            </a:pPr>
            <a:endParaRPr lang="en-US" dirty="0"/>
          </a:p>
          <a:p>
            <a:pPr lvl="1">
              <a:lnSpc>
                <a:spcPct val="90000"/>
              </a:lnSpc>
            </a:pPr>
            <a:r>
              <a:rPr lang="en-US" dirty="0"/>
              <a:t>Method 2 :  Walk down, let Judy keep tally</a:t>
            </a:r>
          </a:p>
          <a:p>
            <a:pPr lvl="1">
              <a:lnSpc>
                <a:spcPct val="90000"/>
              </a:lnSpc>
            </a:pPr>
            <a:endParaRPr lang="en-US" dirty="0"/>
          </a:p>
          <a:p>
            <a:pPr lvl="1">
              <a:lnSpc>
                <a:spcPct val="90000"/>
              </a:lnSpc>
            </a:pPr>
            <a:endParaRPr lang="en-US" dirty="0"/>
          </a:p>
          <a:p>
            <a:pPr lvl="1">
              <a:lnSpc>
                <a:spcPct val="90000"/>
              </a:lnSpc>
            </a:pPr>
            <a:endParaRPr lang="en-US" dirty="0" smtClean="0"/>
          </a:p>
          <a:p>
            <a:pPr lvl="1">
              <a:lnSpc>
                <a:spcPct val="90000"/>
              </a:lnSpc>
            </a:pPr>
            <a:r>
              <a:rPr lang="en-US" dirty="0" smtClean="0"/>
              <a:t>Method </a:t>
            </a:r>
            <a:r>
              <a:rPr lang="en-US" dirty="0"/>
              <a:t>3:  Jervis to the rescue</a:t>
            </a:r>
          </a:p>
          <a:p>
            <a:pPr>
              <a:lnSpc>
                <a:spcPct val="90000"/>
              </a:lnSpc>
            </a:pPr>
            <a:endParaRPr lang="en-US" dirty="0"/>
          </a:p>
          <a:p>
            <a:pPr>
              <a:lnSpc>
                <a:spcPct val="90000"/>
              </a:lnSpc>
            </a:pPr>
            <a:endParaRPr lang="en-US" dirty="0"/>
          </a:p>
        </p:txBody>
      </p:sp>
      <p:grpSp>
        <p:nvGrpSpPr>
          <p:cNvPr id="75780" name="Group 4"/>
          <p:cNvGrpSpPr>
            <a:grpSpLocks/>
          </p:cNvGrpSpPr>
          <p:nvPr/>
        </p:nvGrpSpPr>
        <p:grpSpPr bwMode="auto">
          <a:xfrm>
            <a:off x="7366000" y="2214563"/>
            <a:ext cx="1778000" cy="4643437"/>
            <a:chOff x="4032" y="960"/>
            <a:chExt cx="1648" cy="3213"/>
          </a:xfrm>
        </p:grpSpPr>
        <p:pic>
          <p:nvPicPr>
            <p:cNvPr id="75781"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5782"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5783" name="Text Box 7"/>
          <p:cNvSpPr txBox="1">
            <a:spLocks noChangeArrowheads="1"/>
          </p:cNvSpPr>
          <p:nvPr/>
        </p:nvSpPr>
        <p:spPr bwMode="auto">
          <a:xfrm>
            <a:off x="660400" y="630713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The number of digits in n = [log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a:t>
            </a:r>
          </a:p>
        </p:txBody>
      </p:sp>
      <p:sp>
        <p:nvSpPr>
          <p:cNvPr id="75784" name="Text Box 8"/>
          <p:cNvSpPr txBox="1">
            <a:spLocks noChangeArrowheads="1"/>
          </p:cNvSpPr>
          <p:nvPr/>
        </p:nvSpPr>
        <p:spPr bwMode="auto">
          <a:xfrm>
            <a:off x="630238" y="282098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a:t>
            </a:r>
          </a:p>
        </p:txBody>
      </p:sp>
      <p:sp>
        <p:nvSpPr>
          <p:cNvPr id="75785" name="Text Box 9"/>
          <p:cNvSpPr txBox="1">
            <a:spLocks noChangeArrowheads="1"/>
          </p:cNvSpPr>
          <p:nvPr/>
        </p:nvSpPr>
        <p:spPr bwMode="auto">
          <a:xfrm>
            <a:off x="609600" y="4343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dirty="0" smtClean="0">
                <a:solidFill>
                  <a:srgbClr val="FC0128"/>
                </a:solidFill>
                <a:effectLst>
                  <a:outerShdw blurRad="38100" dist="38100" dir="2700000" algn="tl">
                    <a:srgbClr val="000000"/>
                  </a:outerShdw>
                </a:effectLst>
              </a:rPr>
              <a:t>2(1+2</a:t>
            </a:r>
            <a:r>
              <a:rPr lang="en-US" dirty="0">
                <a:solidFill>
                  <a:srgbClr val="FC0128"/>
                </a:solidFill>
                <a:effectLst>
                  <a:outerShdw blurRad="38100" dist="38100" dir="2700000" algn="tl">
                    <a:srgbClr val="000000"/>
                  </a:outerShdw>
                </a:effectLst>
              </a:rPr>
              <a:t>+…+n) </a:t>
            </a:r>
            <a:r>
              <a:rPr lang="en-US" dirty="0" smtClean="0">
                <a:solidFill>
                  <a:srgbClr val="FC0128"/>
                </a:solidFill>
                <a:effectLst>
                  <a:outerShdw blurRad="38100" dist="38100" dir="2700000" algn="tl">
                    <a:srgbClr val="000000"/>
                  </a:outerShdw>
                </a:effectLst>
              </a:rPr>
              <a:t>= </a:t>
            </a:r>
            <a:r>
              <a:rPr lang="en-US" dirty="0">
                <a:solidFill>
                  <a:srgbClr val="FC0128"/>
                </a:solidFill>
                <a:effectLst>
                  <a:outerShdw blurRad="38100" dist="38100" dir="2700000" algn="tl">
                    <a:srgbClr val="000000"/>
                  </a:outerShdw>
                </a:effectLst>
              </a:rPr>
              <a:t>n</a:t>
            </a:r>
            <a:r>
              <a:rPr lang="en-US" baseline="30000" dirty="0">
                <a:solidFill>
                  <a:srgbClr val="FC0128"/>
                </a:solidFill>
                <a:effectLst>
                  <a:outerShdw blurRad="38100" dist="38100" dir="2700000" algn="tl">
                    <a:srgbClr val="000000"/>
                  </a:outerShdw>
                </a:effectLst>
              </a:rPr>
              <a:t>2</a:t>
            </a:r>
            <a:r>
              <a:rPr lang="en-US" dirty="0">
                <a:solidFill>
                  <a:srgbClr val="FC0128"/>
                </a:solidFill>
                <a:effectLst>
                  <a:outerShdw blurRad="38100" dist="38100" dir="2700000" algn="tl">
                    <a:srgbClr val="000000"/>
                  </a:outerShdw>
                </a:effectLst>
              </a:rPr>
              <a:t>+2n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534400" cy="1143000"/>
          </a:xfrm>
        </p:spPr>
        <p:txBody>
          <a:bodyPr/>
          <a:lstStyle/>
          <a:p>
            <a:r>
              <a:rPr lang="en-US" dirty="0"/>
              <a:t>Example : Stair Counting Problem</a:t>
            </a:r>
          </a:p>
        </p:txBody>
      </p:sp>
      <p:sp>
        <p:nvSpPr>
          <p:cNvPr id="77827" name="Rectangle 3"/>
          <p:cNvSpPr>
            <a:spLocks noGrp="1" noChangeArrowheads="1"/>
          </p:cNvSpPr>
          <p:nvPr>
            <p:ph idx="1"/>
          </p:nvPr>
        </p:nvSpPr>
        <p:spPr>
          <a:xfrm>
            <a:off x="0" y="1676400"/>
            <a:ext cx="8534400" cy="4724400"/>
          </a:xfrm>
        </p:spPr>
        <p:txBody>
          <a:bodyPr/>
          <a:lstStyle/>
          <a:p>
            <a:r>
              <a:rPr lang="en-US"/>
              <a:t>Big-O Notation – the order of the algorithm</a:t>
            </a:r>
          </a:p>
          <a:p>
            <a:pPr lvl="2"/>
            <a:r>
              <a:rPr lang="en-US"/>
              <a:t>Use the largest term in a formula</a:t>
            </a:r>
          </a:p>
          <a:p>
            <a:pPr lvl="2"/>
            <a:r>
              <a:rPr lang="en-US"/>
              <a:t>Ignore the multiplicative constant</a:t>
            </a:r>
          </a:p>
          <a:p>
            <a:pPr lvl="1"/>
            <a:r>
              <a:rPr lang="en-US"/>
              <a:t>Method 1:  Linear time</a:t>
            </a:r>
          </a:p>
          <a:p>
            <a:pPr lvl="1"/>
            <a:endParaRPr lang="en-US"/>
          </a:p>
          <a:p>
            <a:pPr lvl="1"/>
            <a:r>
              <a:rPr lang="en-US"/>
              <a:t>Method 2 : Quadratic time</a:t>
            </a:r>
          </a:p>
          <a:p>
            <a:pPr lvl="1"/>
            <a:endParaRPr lang="en-US"/>
          </a:p>
          <a:p>
            <a:pPr lvl="1"/>
            <a:r>
              <a:rPr lang="en-US"/>
              <a:t>Method 3:  Logarithmic time</a:t>
            </a:r>
          </a:p>
          <a:p>
            <a:endParaRPr lang="en-US"/>
          </a:p>
          <a:p>
            <a:endParaRPr lang="en-US"/>
          </a:p>
        </p:txBody>
      </p:sp>
      <p:grpSp>
        <p:nvGrpSpPr>
          <p:cNvPr id="77828" name="Group 4"/>
          <p:cNvGrpSpPr>
            <a:grpSpLocks/>
          </p:cNvGrpSpPr>
          <p:nvPr/>
        </p:nvGrpSpPr>
        <p:grpSpPr bwMode="auto">
          <a:xfrm>
            <a:off x="7366000" y="2214563"/>
            <a:ext cx="1778000" cy="4643437"/>
            <a:chOff x="4032" y="960"/>
            <a:chExt cx="1648" cy="3213"/>
          </a:xfrm>
        </p:grpSpPr>
        <p:pic>
          <p:nvPicPr>
            <p:cNvPr id="77829"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7830"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7831" name="Text Box 7"/>
          <p:cNvSpPr txBox="1">
            <a:spLocks noChangeArrowheads="1"/>
          </p:cNvSpPr>
          <p:nvPr/>
        </p:nvSpPr>
        <p:spPr bwMode="auto">
          <a:xfrm>
            <a:off x="609600" y="5791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 =&gt; O(log n)</a:t>
            </a:r>
          </a:p>
        </p:txBody>
      </p:sp>
      <p:sp>
        <p:nvSpPr>
          <p:cNvPr id="77832" name="Text Box 8"/>
          <p:cNvSpPr txBox="1">
            <a:spLocks noChangeArrowheads="1"/>
          </p:cNvSpPr>
          <p:nvPr/>
        </p:nvSpPr>
        <p:spPr bwMode="auto">
          <a:xfrm>
            <a:off x="609600" y="37338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   =&gt;  O(n)</a:t>
            </a:r>
          </a:p>
        </p:txBody>
      </p:sp>
      <p:sp>
        <p:nvSpPr>
          <p:cNvPr id="77833" name="Text Box 9"/>
          <p:cNvSpPr txBox="1">
            <a:spLocks noChangeArrowheads="1"/>
          </p:cNvSpPr>
          <p:nvPr/>
        </p:nvSpPr>
        <p:spPr bwMode="auto">
          <a:xfrm>
            <a:off x="609600" y="4724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  =&gt; 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A Quiz </a:t>
            </a:r>
          </a:p>
        </p:txBody>
      </p:sp>
      <p:sp>
        <p:nvSpPr>
          <p:cNvPr id="100355" name="Text Box 3"/>
          <p:cNvSpPr txBox="1">
            <a:spLocks noChangeArrowheads="1"/>
          </p:cNvSpPr>
          <p:nvPr/>
        </p:nvSpPr>
        <p:spPr bwMode="auto">
          <a:xfrm>
            <a:off x="42672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Big-O notation</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p>
          <a:p>
            <a:pPr algn="ctr">
              <a:spcBef>
                <a:spcPct val="50000"/>
              </a:spcBef>
            </a:pPr>
            <a:r>
              <a:rPr lang="en-US">
                <a:solidFill>
                  <a:srgbClr val="FC0128"/>
                </a:solidFill>
                <a:effectLst>
                  <a:outerShdw blurRad="38100" dist="38100" dir="2700000" algn="tl">
                    <a:srgbClr val="000000"/>
                  </a:outerShdw>
                </a:effectLst>
              </a:rPr>
              <a:t>O(log n)</a:t>
            </a:r>
          </a:p>
        </p:txBody>
      </p:sp>
      <p:sp>
        <p:nvSpPr>
          <p:cNvPr id="100356" name="Text Box 4"/>
          <p:cNvSpPr txBox="1">
            <a:spLocks noChangeArrowheads="1"/>
          </p:cNvSpPr>
          <p:nvPr/>
        </p:nvSpPr>
        <p:spPr bwMode="auto">
          <a:xfrm>
            <a:off x="7620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Number of operations</a:t>
            </a:r>
          </a:p>
          <a:p>
            <a:pPr algn="ct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+5n</a:t>
            </a:r>
          </a:p>
          <a:p>
            <a:pPr algn="ctr">
              <a:spcBef>
                <a:spcPct val="50000"/>
              </a:spcBef>
            </a:pPr>
            <a:r>
              <a:rPr lang="en-US">
                <a:solidFill>
                  <a:srgbClr val="FC0128"/>
                </a:solidFill>
                <a:effectLst>
                  <a:outerShdw blurRad="38100" dist="38100" dir="2700000" algn="tl">
                    <a:srgbClr val="000000"/>
                  </a:outerShdw>
                </a:effectLst>
              </a:rPr>
              <a:t>100n+n</a:t>
            </a:r>
            <a:r>
              <a:rPr lang="en-US" baseline="30000">
                <a:solidFill>
                  <a:srgbClr val="FC0128"/>
                </a:solidFill>
                <a:effectLst>
                  <a:outerShdw blurRad="38100" dist="38100" dir="2700000" algn="tl">
                    <a:srgbClr val="000000"/>
                  </a:outerShdw>
                </a:effectLst>
              </a:rPr>
              <a:t>2</a:t>
            </a:r>
          </a:p>
          <a:p>
            <a:pPr algn="ctr">
              <a:spcBef>
                <a:spcPct val="50000"/>
              </a:spcBef>
            </a:pPr>
            <a:r>
              <a:rPr lang="en-US">
                <a:solidFill>
                  <a:srgbClr val="FC0128"/>
                </a:solidFill>
                <a:effectLst>
                  <a:outerShdw blurRad="38100" dist="38100" dir="2700000" algn="tl">
                    <a:srgbClr val="000000"/>
                  </a:outerShdw>
                </a:effectLst>
              </a:rPr>
              <a:t>(n+7)(n-2)</a:t>
            </a:r>
          </a:p>
          <a:p>
            <a:pPr algn="ctr">
              <a:spcBef>
                <a:spcPct val="50000"/>
              </a:spcBef>
            </a:pPr>
            <a:r>
              <a:rPr lang="en-US">
                <a:solidFill>
                  <a:srgbClr val="FC0128"/>
                </a:solidFill>
                <a:effectLst>
                  <a:outerShdw blurRad="38100" dist="38100" dir="2700000" algn="tl">
                    <a:srgbClr val="000000"/>
                  </a:outerShdw>
                </a:effectLst>
              </a:rPr>
              <a:t>n+100</a:t>
            </a:r>
          </a:p>
          <a:p>
            <a:pPr algn="ctr">
              <a:spcBef>
                <a:spcPct val="50000"/>
              </a:spcBef>
            </a:pPr>
            <a:r>
              <a:rPr lang="en-US">
                <a:solidFill>
                  <a:srgbClr val="FC0128"/>
                </a:solidFill>
                <a:effectLst>
                  <a:outerShdw blurRad="38100" dist="38100" dir="2700000" algn="tl">
                    <a:srgbClr val="000000"/>
                  </a:outerShdw>
                </a:effectLst>
              </a:rPr>
              <a:t>number of digits in 2n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1+#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Big-O Notation</a:t>
            </a:r>
          </a:p>
        </p:txBody>
      </p:sp>
      <p:sp>
        <p:nvSpPr>
          <p:cNvPr id="79875" name="Rectangle 3"/>
          <p:cNvSpPr>
            <a:spLocks noGrp="1" noChangeArrowheads="1"/>
          </p:cNvSpPr>
          <p:nvPr>
            <p:ph idx="1"/>
          </p:nvPr>
        </p:nvSpPr>
        <p:spPr/>
        <p:txBody>
          <a:bodyPr/>
          <a:lstStyle/>
          <a:p>
            <a:r>
              <a:rPr lang="en-US"/>
              <a:t>The order of an algorithm generally is more important than the speed of the processor</a:t>
            </a:r>
          </a:p>
        </p:txBody>
      </p:sp>
      <p:graphicFrame>
        <p:nvGraphicFramePr>
          <p:cNvPr id="79912" name="Group 40"/>
          <p:cNvGraphicFramePr>
            <a:graphicFrameLocks noGrp="1"/>
          </p:cNvGraphicFramePr>
          <p:nvPr/>
        </p:nvGraphicFramePr>
        <p:xfrm>
          <a:off x="457200" y="2971800"/>
          <a:ext cx="8382000" cy="3397250"/>
        </p:xfrm>
        <a:graphic>
          <a:graphicData uri="http://schemas.openxmlformats.org/drawingml/2006/table">
            <a:tbl>
              <a:tblPr/>
              <a:tblGrid>
                <a:gridCol w="2095500"/>
                <a:gridCol w="2095500"/>
                <a:gridCol w="2095500"/>
                <a:gridCol w="2095500"/>
              </a:tblGrid>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Input size: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O (n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of stairs: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[log</a:t>
                      </a:r>
                      <a:r>
                        <a:rPr kumimoji="0" lang="en-US" sz="2800" b="0"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rPr>
                        <a:t>10</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n</a:t>
                      </a:r>
                      <a:r>
                        <a:rPr kumimoji="0" lang="en-US" sz="2800" b="0"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1,002,000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Time Analysis of C++ Functions</a:t>
            </a:r>
          </a:p>
        </p:txBody>
      </p:sp>
      <p:sp>
        <p:nvSpPr>
          <p:cNvPr id="82947" name="Rectangle 3"/>
          <p:cNvSpPr>
            <a:spLocks noGrp="1" noChangeArrowheads="1"/>
          </p:cNvSpPr>
          <p:nvPr>
            <p:ph idx="1"/>
          </p:nvPr>
        </p:nvSpPr>
        <p:spPr/>
        <p:txBody>
          <a:bodyPr/>
          <a:lstStyle/>
          <a:p>
            <a:pPr>
              <a:lnSpc>
                <a:spcPct val="90000"/>
              </a:lnSpc>
            </a:pPr>
            <a:r>
              <a:rPr lang="en-US" sz="2800"/>
              <a:t>Example- </a:t>
            </a:r>
            <a:r>
              <a:rPr lang="en-US" sz="2400"/>
              <a:t>Quiz ( 5 minutes)</a:t>
            </a:r>
            <a:endParaRPr lang="en-US" sz="2800"/>
          </a:p>
          <a:p>
            <a:pPr lvl="1">
              <a:lnSpc>
                <a:spcPct val="90000"/>
              </a:lnSpc>
            </a:pPr>
            <a:r>
              <a:rPr lang="en-US" sz="2400"/>
              <a:t>Printout all item in an integer array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lvl="1">
              <a:lnSpc>
                <a:spcPct val="90000"/>
              </a:lnSpc>
            </a:pPr>
            <a:endParaRPr lang="en-US" sz="2400"/>
          </a:p>
          <a:p>
            <a:pPr>
              <a:lnSpc>
                <a:spcPct val="90000"/>
              </a:lnSpc>
            </a:pPr>
            <a:r>
              <a:rPr lang="en-US" sz="2800"/>
              <a:t>Frequent linear pattern</a:t>
            </a:r>
          </a:p>
          <a:p>
            <a:pPr lvl="1">
              <a:lnSpc>
                <a:spcPct val="90000"/>
              </a:lnSpc>
            </a:pPr>
            <a:r>
              <a:rPr lang="en-US" sz="2400"/>
              <a:t> A loop that does a fixed amount of operations N times requires O(N) time</a:t>
            </a:r>
          </a:p>
        </p:txBody>
      </p:sp>
      <p:grpSp>
        <p:nvGrpSpPr>
          <p:cNvPr id="82951" name="Group 7"/>
          <p:cNvGrpSpPr>
            <a:grpSpLocks/>
          </p:cNvGrpSpPr>
          <p:nvPr/>
        </p:nvGrpSpPr>
        <p:grpSpPr bwMode="auto">
          <a:xfrm>
            <a:off x="1371600" y="2667000"/>
            <a:ext cx="6019800" cy="1917700"/>
            <a:chOff x="864" y="1488"/>
            <a:chExt cx="3792" cy="1208"/>
          </a:xfrm>
        </p:grpSpPr>
        <p:sp>
          <p:nvSpPr>
            <p:cNvPr id="82948" name="Text Box 4"/>
            <p:cNvSpPr txBox="1">
              <a:spLocks noChangeArrowheads="1"/>
            </p:cNvSpPr>
            <p:nvPr/>
          </p:nvSpPr>
          <p:spPr bwMode="auto">
            <a:xfrm>
              <a:off x="864" y="1488"/>
              <a:ext cx="2160" cy="1208"/>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val = a[i];</a:t>
              </a:r>
            </a:p>
            <a:p>
              <a:r>
                <a:rPr lang="en-US">
                  <a:solidFill>
                    <a:srgbClr val="FC0128"/>
                  </a:solidFill>
                  <a:effectLst>
                    <a:outerShdw blurRad="38100" dist="38100" dir="2700000" algn="tl">
                      <a:srgbClr val="000000"/>
                    </a:outerShdw>
                  </a:effectLst>
                </a:rPr>
                <a:t>	cout &lt;&lt; val;</a:t>
              </a:r>
            </a:p>
            <a:p>
              <a:r>
                <a:rPr lang="en-US">
                  <a:solidFill>
                    <a:srgbClr val="FC0128"/>
                  </a:solidFill>
                  <a:effectLst>
                    <a:outerShdw blurRad="38100" dist="38100" dir="2700000" algn="tl">
                      <a:srgbClr val="000000"/>
                    </a:outerShdw>
                  </a:effectLst>
                </a:rPr>
                <a:t>}</a:t>
              </a:r>
            </a:p>
          </p:txBody>
        </p:sp>
        <p:sp>
          <p:nvSpPr>
            <p:cNvPr id="82949" name="Text Box 5"/>
            <p:cNvSpPr txBox="1">
              <a:spLocks noChangeArrowheads="1"/>
            </p:cNvSpPr>
            <p:nvPr/>
          </p:nvSpPr>
          <p:spPr bwMode="auto">
            <a:xfrm>
              <a:off x="3216" y="1872"/>
              <a:ext cx="1440" cy="748"/>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 2  C++ operations or more?</a:t>
              </a:r>
            </a:p>
          </p:txBody>
        </p:sp>
        <p:sp>
          <p:nvSpPr>
            <p:cNvPr id="82950" name="AutoShape 6"/>
            <p:cNvSpPr>
              <a:spLocks noChangeArrowheads="1"/>
            </p:cNvSpPr>
            <p:nvPr/>
          </p:nvSpPr>
          <p:spPr bwMode="auto">
            <a:xfrm>
              <a:off x="2832" y="2064"/>
              <a:ext cx="336" cy="240"/>
            </a:xfrm>
            <a:prstGeom prst="lef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t>Time Analysis of C++ Functions</a:t>
            </a:r>
          </a:p>
        </p:txBody>
      </p:sp>
      <p:sp>
        <p:nvSpPr>
          <p:cNvPr id="83971" name="Rectangle 3"/>
          <p:cNvSpPr>
            <a:spLocks noGrp="1" noChangeArrowheads="1"/>
          </p:cNvSpPr>
          <p:nvPr>
            <p:ph idx="1"/>
          </p:nvPr>
        </p:nvSpPr>
        <p:spPr/>
        <p:txBody>
          <a:bodyPr/>
          <a:lstStyle/>
          <a:p>
            <a:pPr>
              <a:lnSpc>
                <a:spcPct val="90000"/>
              </a:lnSpc>
            </a:pPr>
            <a:r>
              <a:rPr lang="en-US" sz="2800" dirty="0"/>
              <a:t>Another example</a:t>
            </a:r>
          </a:p>
          <a:p>
            <a:pPr lvl="1">
              <a:lnSpc>
                <a:spcPct val="90000"/>
              </a:lnSpc>
            </a:pPr>
            <a:r>
              <a:rPr lang="en-US" sz="2400" dirty="0"/>
              <a:t>Printout char one by one in a string of length N</a:t>
            </a:r>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r>
              <a:rPr lang="en-US" sz="2800" dirty="0"/>
              <a:t>What is a single operation?</a:t>
            </a:r>
          </a:p>
          <a:p>
            <a:pPr lvl="1">
              <a:lnSpc>
                <a:spcPct val="90000"/>
              </a:lnSpc>
            </a:pPr>
            <a:r>
              <a:rPr lang="en-US" sz="2400" dirty="0"/>
              <a:t> If the function calls do complex things, then count the operation carried out there</a:t>
            </a:r>
          </a:p>
          <a:p>
            <a:pPr lvl="1">
              <a:lnSpc>
                <a:spcPct val="90000"/>
              </a:lnSpc>
            </a:pPr>
            <a:r>
              <a:rPr lang="en-US" sz="2400" dirty="0"/>
              <a:t> Put a function call outside the loop if you can!</a:t>
            </a:r>
          </a:p>
          <a:p>
            <a:pPr lvl="1">
              <a:lnSpc>
                <a:spcPct val="90000"/>
              </a:lnSpc>
            </a:pPr>
            <a:endParaRPr lang="en-US" sz="2400" dirty="0"/>
          </a:p>
        </p:txBody>
      </p:sp>
      <p:sp>
        <p:nvSpPr>
          <p:cNvPr id="83973" name="Text Box 5"/>
          <p:cNvSpPr txBox="1">
            <a:spLocks noChangeArrowheads="1"/>
          </p:cNvSpPr>
          <p:nvPr/>
        </p:nvSpPr>
        <p:spPr bwMode="auto">
          <a:xfrm>
            <a:off x="1295400" y="2514600"/>
            <a:ext cx="3992563" cy="1917700"/>
          </a:xfrm>
          <a:prstGeom prst="rect">
            <a:avLst/>
          </a:prstGeom>
          <a:solidFill>
            <a:srgbClr val="FFCC99"/>
          </a:solidFill>
          <a:ln w="9525">
            <a:noFill/>
            <a:miter lim="800000"/>
            <a:headEnd/>
            <a:tailEnd/>
          </a:ln>
          <a:effectLst/>
        </p:spPr>
        <p:txBody>
          <a:bodyPr>
            <a:spAutoFit/>
          </a:bodyPr>
          <a:lstStyle/>
          <a:p>
            <a:r>
              <a:rPr lang="en-US" dirty="0">
                <a:solidFill>
                  <a:srgbClr val="FC0128"/>
                </a:solidFill>
                <a:effectLst>
                  <a:outerShdw blurRad="38100" dist="38100" dir="2700000" algn="tl">
                    <a:srgbClr val="000000"/>
                  </a:outerShdw>
                </a:effectLst>
              </a:rPr>
              <a:t>for (</a:t>
            </a:r>
            <a:r>
              <a:rPr lang="en-US" dirty="0" err="1">
                <a:solidFill>
                  <a:srgbClr val="FC0128"/>
                </a:solidFill>
                <a:effectLst>
                  <a:outerShdw blurRad="38100" dist="38100" dir="2700000" algn="tl">
                    <a:srgbClr val="000000"/>
                  </a:outerShdw>
                </a:effectLst>
              </a:rPr>
              <a:t>i</a:t>
            </a:r>
            <a:r>
              <a:rPr lang="en-US" dirty="0">
                <a:solidFill>
                  <a:srgbClr val="FC0128"/>
                </a:solidFill>
                <a:effectLst>
                  <a:outerShdw blurRad="38100" dist="38100" dir="2700000" algn="tl">
                    <a:srgbClr val="000000"/>
                  </a:outerShdw>
                </a:effectLst>
              </a:rPr>
              <a:t>=0;  </a:t>
            </a:r>
            <a:r>
              <a:rPr lang="en-US" dirty="0" err="1">
                <a:solidFill>
                  <a:srgbClr val="FC0128"/>
                </a:solidFill>
                <a:effectLst>
                  <a:outerShdw blurRad="38100" dist="38100" dir="2700000" algn="tl">
                    <a:srgbClr val="000000"/>
                  </a:outerShdw>
                </a:effectLst>
              </a:rPr>
              <a:t>i</a:t>
            </a:r>
            <a:r>
              <a:rPr lang="en-US" dirty="0">
                <a:solidFill>
                  <a:srgbClr val="FC0128"/>
                </a:solidFill>
                <a:effectLst>
                  <a:outerShdw blurRad="38100" dist="38100" dir="2700000" algn="tl">
                    <a:srgbClr val="000000"/>
                  </a:outerShdw>
                </a:effectLst>
              </a:rPr>
              <a:t>&lt; </a:t>
            </a:r>
            <a:r>
              <a:rPr lang="en-US" dirty="0" err="1">
                <a:solidFill>
                  <a:srgbClr val="FC0128"/>
                </a:solidFill>
                <a:effectLst>
                  <a:outerShdw blurRad="38100" dist="38100" dir="2700000" algn="tl">
                    <a:srgbClr val="000000"/>
                  </a:outerShdw>
                </a:effectLst>
              </a:rPr>
              <a:t>strlen</a:t>
            </a:r>
            <a:r>
              <a:rPr lang="en-US" dirty="0">
                <a:solidFill>
                  <a:srgbClr val="FC0128"/>
                </a:solidFill>
                <a:effectLst>
                  <a:outerShdw blurRad="38100" dist="38100" dir="2700000" algn="tl">
                    <a:srgbClr val="000000"/>
                  </a:outerShdw>
                </a:effectLst>
              </a:rPr>
              <a:t>(</a:t>
            </a:r>
            <a:r>
              <a:rPr lang="en-US" dirty="0" err="1">
                <a:solidFill>
                  <a:srgbClr val="FC0128"/>
                </a:solidFill>
                <a:effectLst>
                  <a:outerShdw blurRad="38100" dist="38100" dir="2700000" algn="tl">
                    <a:srgbClr val="000000"/>
                  </a:outerShdw>
                </a:effectLst>
              </a:rPr>
              <a:t>str</a:t>
            </a:r>
            <a:r>
              <a:rPr lang="en-US" dirty="0">
                <a:solidFill>
                  <a:srgbClr val="FC0128"/>
                </a:solidFill>
                <a:effectLst>
                  <a:outerShdw blurRad="38100" dist="38100" dir="2700000" algn="tl">
                    <a:srgbClr val="000000"/>
                  </a:outerShdw>
                </a:effectLst>
              </a:rPr>
              <a:t>); </a:t>
            </a:r>
            <a:r>
              <a:rPr lang="en-US" dirty="0" err="1">
                <a:solidFill>
                  <a:srgbClr val="FC0128"/>
                </a:solidFill>
                <a:effectLst>
                  <a:outerShdw blurRad="38100" dist="38100" dir="2700000" algn="tl">
                    <a:srgbClr val="000000"/>
                  </a:outerShdw>
                </a:effectLst>
              </a:rPr>
              <a:t>i</a:t>
            </a:r>
            <a:r>
              <a:rPr lang="en-US" dirty="0">
                <a:solidFill>
                  <a:srgbClr val="FC0128"/>
                </a:solidFill>
                <a:effectLst>
                  <a:outerShdw blurRad="38100" dist="38100" dir="2700000" algn="tl">
                    <a:srgbClr val="000000"/>
                  </a:outerShdw>
                </a:effectLst>
              </a:rPr>
              <a:t>++ )</a:t>
            </a:r>
          </a:p>
          <a:p>
            <a:r>
              <a:rPr lang="en-US" dirty="0">
                <a:solidFill>
                  <a:srgbClr val="FC0128"/>
                </a:solidFill>
                <a:effectLst>
                  <a:outerShdw blurRad="38100" dist="38100" dir="2700000" algn="tl">
                    <a:srgbClr val="000000"/>
                  </a:outerShdw>
                </a:effectLst>
              </a:rPr>
              <a:t>{</a:t>
            </a:r>
          </a:p>
          <a:p>
            <a:r>
              <a:rPr lang="en-US" dirty="0">
                <a:solidFill>
                  <a:srgbClr val="FC0128"/>
                </a:solidFill>
                <a:effectLst>
                  <a:outerShdw blurRad="38100" dist="38100" dir="2700000" algn="tl">
                    <a:srgbClr val="000000"/>
                  </a:outerShdw>
                </a:effectLst>
              </a:rPr>
              <a:t>	c = </a:t>
            </a:r>
            <a:r>
              <a:rPr lang="en-US" dirty="0" err="1">
                <a:solidFill>
                  <a:srgbClr val="FC0128"/>
                </a:solidFill>
                <a:effectLst>
                  <a:outerShdw blurRad="38100" dist="38100" dir="2700000" algn="tl">
                    <a:srgbClr val="000000"/>
                  </a:outerShdw>
                </a:effectLst>
              </a:rPr>
              <a:t>str</a:t>
            </a:r>
            <a:r>
              <a:rPr lang="en-US" dirty="0">
                <a:solidFill>
                  <a:srgbClr val="FC0128"/>
                </a:solidFill>
                <a:effectLst>
                  <a:outerShdw blurRad="38100" dist="38100" dir="2700000" algn="tl">
                    <a:srgbClr val="000000"/>
                  </a:outerShdw>
                </a:effectLst>
              </a:rPr>
              <a:t>[</a:t>
            </a:r>
            <a:r>
              <a:rPr lang="en-US" dirty="0" err="1">
                <a:solidFill>
                  <a:srgbClr val="FC0128"/>
                </a:solidFill>
                <a:effectLst>
                  <a:outerShdw blurRad="38100" dist="38100" dir="2700000" algn="tl">
                    <a:srgbClr val="000000"/>
                  </a:outerShdw>
                </a:effectLst>
              </a:rPr>
              <a:t>i</a:t>
            </a:r>
            <a:r>
              <a:rPr lang="en-US" dirty="0">
                <a:solidFill>
                  <a:srgbClr val="FC0128"/>
                </a:solidFill>
                <a:effectLst>
                  <a:outerShdw blurRad="38100" dist="38100" dir="2700000" algn="tl">
                    <a:srgbClr val="000000"/>
                  </a:outerShdw>
                </a:effectLst>
              </a:rPr>
              <a:t>];</a:t>
            </a:r>
          </a:p>
          <a:p>
            <a:r>
              <a:rPr lang="en-US" dirty="0">
                <a:solidFill>
                  <a:srgbClr val="FC0128"/>
                </a:solidFill>
                <a:effectLst>
                  <a:outerShdw blurRad="38100" dist="38100" dir="2700000" algn="tl">
                    <a:srgbClr val="000000"/>
                  </a:outerShdw>
                </a:effectLst>
              </a:rPr>
              <a:t>	</a:t>
            </a:r>
            <a:r>
              <a:rPr lang="en-US" dirty="0" err="1">
                <a:solidFill>
                  <a:srgbClr val="FC0128"/>
                </a:solidFill>
                <a:effectLst>
                  <a:outerShdw blurRad="38100" dist="38100" dir="2700000" algn="tl">
                    <a:srgbClr val="000000"/>
                  </a:outerShdw>
                </a:effectLst>
              </a:rPr>
              <a:t>cout</a:t>
            </a:r>
            <a:r>
              <a:rPr lang="en-US" dirty="0">
                <a:solidFill>
                  <a:srgbClr val="FC0128"/>
                </a:solidFill>
                <a:effectLst>
                  <a:outerShdw blurRad="38100" dist="38100" dir="2700000" algn="tl">
                    <a:srgbClr val="000000"/>
                  </a:outerShdw>
                </a:effectLst>
              </a:rPr>
              <a:t> &lt;&lt; c;</a:t>
            </a:r>
          </a:p>
          <a:p>
            <a:r>
              <a:rPr lang="en-US" dirty="0">
                <a:solidFill>
                  <a:srgbClr val="FC0128"/>
                </a:solidFill>
                <a:effectLst>
                  <a:outerShdw blurRad="38100" dist="38100" dir="2700000" algn="tl">
                    <a:srgbClr val="000000"/>
                  </a:outerShdw>
                </a:effectLst>
              </a:rPr>
              <a:t>}</a:t>
            </a:r>
          </a:p>
        </p:txBody>
      </p:sp>
      <p:sp>
        <p:nvSpPr>
          <p:cNvPr id="83977" name="Text Box 9"/>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r>
              <a:rPr lang="en-US" sz="4800" baseline="30000">
                <a:effectLst>
                  <a:outerShdw blurRad="38100" dist="38100" dir="2700000" algn="tl">
                    <a:srgbClr val="000000"/>
                  </a:outerShdw>
                </a:effectLst>
              </a:rPr>
              <a:t>2</a:t>
            </a:r>
            <a:r>
              <a:rPr lang="en-US" sz="4800">
                <a:effectLst>
                  <a:outerShdw blurRad="38100" dist="38100" dir="2700000" algn="tl">
                    <a:srgbClr val="00000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0-#ppt_w/2"/>
                                          </p:val>
                                        </p:tav>
                                        <p:tav tm="100000">
                                          <p:val>
                                            <p:strVal val="#ppt_x"/>
                                          </p:val>
                                        </p:tav>
                                      </p:tavLst>
                                    </p:anim>
                                    <p:anim calcmode="lin" valueType="num">
                                      <p:cBhvr additive="base">
                                        <p:cTn id="8"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Time Analysis of C++ Functions</a:t>
            </a:r>
          </a:p>
        </p:txBody>
      </p:sp>
      <p:sp>
        <p:nvSpPr>
          <p:cNvPr id="98307" name="Rectangle 3"/>
          <p:cNvSpPr>
            <a:spLocks noGrp="1" noChangeArrowheads="1"/>
          </p:cNvSpPr>
          <p:nvPr>
            <p:ph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98308" name="Text Box 4"/>
          <p:cNvSpPr txBox="1">
            <a:spLocks noChangeArrowheads="1"/>
          </p:cNvSpPr>
          <p:nvPr/>
        </p:nvSpPr>
        <p:spPr bwMode="auto">
          <a:xfrm>
            <a:off x="1295400" y="2578100"/>
            <a:ext cx="3992563" cy="228282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N = strlen(str);</a:t>
            </a:r>
          </a:p>
          <a:p>
            <a:r>
              <a:rPr lang="en-US">
                <a:solidFill>
                  <a:srgbClr val="FC0128"/>
                </a:solidFill>
                <a:effectLst>
                  <a:outerShdw blurRad="38100" dist="38100" dir="2700000" algn="tl">
                    <a:srgbClr val="000000"/>
                  </a:outerShdw>
                </a:effectLst>
              </a:rPr>
              <a:t>for (i=0;  i&lt;N;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98309" name="Text Box 5"/>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0-#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Testing and Debugging</a:t>
            </a:r>
          </a:p>
        </p:txBody>
      </p:sp>
      <p:sp>
        <p:nvSpPr>
          <p:cNvPr id="88067" name="Rectangle 3"/>
          <p:cNvSpPr>
            <a:spLocks noGrp="1" noChangeArrowheads="1"/>
          </p:cNvSpPr>
          <p:nvPr>
            <p:ph idx="1"/>
          </p:nvPr>
        </p:nvSpPr>
        <p:spPr>
          <a:xfrm>
            <a:off x="685800" y="1676400"/>
            <a:ext cx="8077200" cy="4724400"/>
          </a:xfrm>
        </p:spPr>
        <p:txBody>
          <a:bodyPr/>
          <a:lstStyle/>
          <a:p>
            <a:r>
              <a:rPr lang="en-US" sz="2800"/>
              <a:t>Test: run a program and observe its behavior</a:t>
            </a:r>
          </a:p>
          <a:p>
            <a:pPr lvl="1"/>
            <a:r>
              <a:rPr lang="en-US" sz="2400"/>
              <a:t> input -&gt; expected output?</a:t>
            </a:r>
          </a:p>
          <a:p>
            <a:pPr lvl="1"/>
            <a:r>
              <a:rPr lang="en-US" sz="2400"/>
              <a:t> how long ?</a:t>
            </a:r>
          </a:p>
          <a:p>
            <a:pPr lvl="1"/>
            <a:r>
              <a:rPr lang="en-US" sz="2400"/>
              <a:t> software engineering issues</a:t>
            </a:r>
          </a:p>
          <a:p>
            <a:r>
              <a:rPr lang="en-US" sz="2800"/>
              <a:t>Choosing Test Data : two techniques</a:t>
            </a:r>
          </a:p>
          <a:p>
            <a:pPr lvl="1"/>
            <a:r>
              <a:rPr lang="en-US" sz="2400"/>
              <a:t> boundary values</a:t>
            </a:r>
          </a:p>
          <a:p>
            <a:pPr lvl="1"/>
            <a:r>
              <a:rPr lang="en-US" sz="2400"/>
              <a:t> fully exercising code  (tool: profiler)</a:t>
            </a:r>
          </a:p>
          <a:p>
            <a:r>
              <a:rPr lang="en-US" sz="2800"/>
              <a:t>Debugging… find the bug after an error is found</a:t>
            </a:r>
          </a:p>
          <a:p>
            <a:pPr lvl="1"/>
            <a:r>
              <a:rPr lang="en-US" sz="2400"/>
              <a:t> rule: never change if you are not sure what’s the error</a:t>
            </a:r>
          </a:p>
          <a:p>
            <a:pPr lvl="1"/>
            <a:r>
              <a:rPr lang="en-US" sz="2400"/>
              <a:t> tool: debugger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Summary</a:t>
            </a:r>
          </a:p>
        </p:txBody>
      </p:sp>
      <p:sp>
        <p:nvSpPr>
          <p:cNvPr id="86019" name="Rectangle 3"/>
          <p:cNvSpPr>
            <a:spLocks noGrp="1" noChangeArrowheads="1"/>
          </p:cNvSpPr>
          <p:nvPr>
            <p:ph idx="1"/>
          </p:nvPr>
        </p:nvSpPr>
        <p:spPr/>
        <p:txBody>
          <a:bodyPr/>
          <a:lstStyle/>
          <a:p>
            <a:pPr>
              <a:lnSpc>
                <a:spcPct val="90000"/>
              </a:lnSpc>
            </a:pPr>
            <a:r>
              <a:rPr lang="en-US" sz="2800" dirty="0"/>
              <a:t> Often ask yourselves FOUR questions</a:t>
            </a:r>
          </a:p>
          <a:p>
            <a:pPr lvl="1">
              <a:lnSpc>
                <a:spcPct val="90000"/>
              </a:lnSpc>
            </a:pPr>
            <a:r>
              <a:rPr lang="en-US" sz="2400" dirty="0">
                <a:solidFill>
                  <a:srgbClr val="FC0128"/>
                </a:solidFill>
              </a:rPr>
              <a:t>WHAT, WHY, WHERE &amp; HOW </a:t>
            </a:r>
          </a:p>
          <a:p>
            <a:pPr lvl="2">
              <a:lnSpc>
                <a:spcPct val="90000"/>
              </a:lnSpc>
            </a:pPr>
            <a:r>
              <a:rPr lang="en-US" sz="2000" dirty="0"/>
              <a:t>Topics – DSs, C++, STL, basic algorithms</a:t>
            </a:r>
          </a:p>
          <a:p>
            <a:pPr lvl="2">
              <a:lnSpc>
                <a:spcPct val="90000"/>
              </a:lnSpc>
            </a:pPr>
            <a:r>
              <a:rPr lang="en-US" sz="2000" dirty="0"/>
              <a:t> Data Structure experts</a:t>
            </a:r>
          </a:p>
          <a:p>
            <a:pPr lvl="2">
              <a:lnSpc>
                <a:spcPct val="90000"/>
              </a:lnSpc>
            </a:pPr>
            <a:r>
              <a:rPr lang="en-US" sz="2000" dirty="0"/>
              <a:t> Schedule – </a:t>
            </a:r>
            <a:r>
              <a:rPr lang="en-US" sz="2000" dirty="0" smtClean="0"/>
              <a:t>22 lectures</a:t>
            </a:r>
            <a:r>
              <a:rPr lang="en-US" sz="2000" dirty="0"/>
              <a:t>, 7 assignments, 3</a:t>
            </a:r>
            <a:r>
              <a:rPr lang="en-US" sz="2000" dirty="0" smtClean="0"/>
              <a:t> </a:t>
            </a:r>
            <a:r>
              <a:rPr lang="en-US" sz="2000" dirty="0"/>
              <a:t>exams</a:t>
            </a:r>
          </a:p>
          <a:p>
            <a:pPr lvl="2">
              <a:lnSpc>
                <a:spcPct val="90000"/>
              </a:lnSpc>
            </a:pPr>
            <a:r>
              <a:rPr lang="en-US" sz="2000" dirty="0"/>
              <a:t> some credits </a:t>
            </a:r>
            <a:r>
              <a:rPr lang="en-US" sz="2000" dirty="0" smtClean="0"/>
              <a:t>(%10</a:t>
            </a:r>
            <a:r>
              <a:rPr lang="en-US" sz="2000" dirty="0"/>
              <a:t>) for attending the class</a:t>
            </a:r>
          </a:p>
          <a:p>
            <a:pPr lvl="2">
              <a:lnSpc>
                <a:spcPct val="90000"/>
              </a:lnSpc>
            </a:pPr>
            <a:r>
              <a:rPr lang="en-US" sz="2000" dirty="0"/>
              <a:t> Information – </a:t>
            </a:r>
            <a:r>
              <a:rPr lang="en-US" sz="2000" dirty="0" smtClean="0"/>
              <a:t>blackboard</a:t>
            </a:r>
            <a:endParaRPr lang="en-US" sz="2000" dirty="0"/>
          </a:p>
          <a:p>
            <a:pPr>
              <a:lnSpc>
                <a:spcPct val="90000"/>
              </a:lnSpc>
            </a:pPr>
            <a:r>
              <a:rPr lang="en-US" sz="2800" dirty="0"/>
              <a:t> Remember and apply two things (Ch 1)</a:t>
            </a:r>
          </a:p>
          <a:p>
            <a:pPr lvl="1">
              <a:lnSpc>
                <a:spcPct val="90000"/>
              </a:lnSpc>
            </a:pPr>
            <a:r>
              <a:rPr lang="en-US" sz="2400" dirty="0"/>
              <a:t> Basic design strategy</a:t>
            </a:r>
          </a:p>
          <a:p>
            <a:pPr lvl="1">
              <a:lnSpc>
                <a:spcPct val="90000"/>
              </a:lnSpc>
            </a:pPr>
            <a:r>
              <a:rPr lang="en-US" sz="2400" dirty="0">
                <a:solidFill>
                  <a:srgbClr val="FC0128"/>
                </a:solidFill>
              </a:rPr>
              <a:t> Pre-conditions and post-conditions</a:t>
            </a:r>
          </a:p>
          <a:p>
            <a:pPr lvl="1">
              <a:lnSpc>
                <a:spcPct val="90000"/>
              </a:lnSpc>
            </a:pPr>
            <a:r>
              <a:rPr lang="en-US" sz="2400" dirty="0">
                <a:solidFill>
                  <a:srgbClr val="FC0128"/>
                </a:solidFill>
              </a:rPr>
              <a:t> Running time analysis</a:t>
            </a:r>
          </a:p>
          <a:p>
            <a:pPr lvl="1">
              <a:lnSpc>
                <a:spcPct val="90000"/>
              </a:lnSpc>
            </a:pPr>
            <a:r>
              <a:rPr lang="en-US" sz="2400" dirty="0"/>
              <a:t> Testing and Debugging (reading 1.3)</a:t>
            </a:r>
          </a:p>
          <a:p>
            <a:pPr>
              <a:lnSpc>
                <a:spcPct val="90000"/>
              </a:lnSpc>
            </a:pP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dirty="0"/>
              <a:t>Goals (WHERE)</a:t>
            </a:r>
          </a:p>
        </p:txBody>
      </p:sp>
      <p:sp>
        <p:nvSpPr>
          <p:cNvPr id="62467" name="Rectangle 1027"/>
          <p:cNvSpPr>
            <a:spLocks noGrp="1" noChangeArrowheads="1"/>
          </p:cNvSpPr>
          <p:nvPr>
            <p:ph idx="1"/>
          </p:nvPr>
        </p:nvSpPr>
        <p:spPr>
          <a:xfrm>
            <a:off x="152400" y="2590800"/>
            <a:ext cx="8991600" cy="3657600"/>
          </a:xfrm>
        </p:spPr>
        <p:txBody>
          <a:bodyPr/>
          <a:lstStyle/>
          <a:p>
            <a:pPr>
              <a:lnSpc>
                <a:spcPct val="90000"/>
              </a:lnSpc>
            </a:pPr>
            <a:r>
              <a:rPr lang="en-US"/>
              <a:t>  Implement these data structures as classes in C++</a:t>
            </a:r>
          </a:p>
          <a:p>
            <a:pPr>
              <a:lnSpc>
                <a:spcPct val="90000"/>
              </a:lnSpc>
            </a:pPr>
            <a:r>
              <a:rPr lang="en-US"/>
              <a:t>  Determine which structures are appropriate in various situations</a:t>
            </a:r>
          </a:p>
          <a:p>
            <a:pPr>
              <a:lnSpc>
                <a:spcPct val="90000"/>
              </a:lnSpc>
            </a:pPr>
            <a:r>
              <a:rPr lang="en-US"/>
              <a:t>  Confidently learn new structures beyond what are presented in this class</a:t>
            </a:r>
          </a:p>
          <a:p>
            <a:pPr>
              <a:lnSpc>
                <a:spcPct val="90000"/>
              </a:lnSpc>
            </a:pPr>
            <a:r>
              <a:rPr lang="en-US">
                <a:solidFill>
                  <a:srgbClr val="00FF00"/>
                </a:solidFill>
              </a:rPr>
              <a:t>  also learn part of the OOP and software development methodology</a:t>
            </a:r>
          </a:p>
        </p:txBody>
      </p:sp>
      <p:sp>
        <p:nvSpPr>
          <p:cNvPr id="62468" name="Text Box 1028"/>
          <p:cNvSpPr txBox="1">
            <a:spLocks noChangeArrowheads="1"/>
          </p:cNvSpPr>
          <p:nvPr/>
        </p:nvSpPr>
        <p:spPr bwMode="auto">
          <a:xfrm>
            <a:off x="1524000" y="1752600"/>
            <a:ext cx="62484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understand the data types inside out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Reminder … </a:t>
            </a:r>
          </a:p>
        </p:txBody>
      </p:sp>
      <p:sp>
        <p:nvSpPr>
          <p:cNvPr id="87043" name="Text Box 3"/>
          <p:cNvSpPr txBox="1">
            <a:spLocks noChangeArrowheads="1"/>
          </p:cNvSpPr>
          <p:nvPr/>
        </p:nvSpPr>
        <p:spPr bwMode="auto">
          <a:xfrm>
            <a:off x="762000" y="1600200"/>
            <a:ext cx="7391400" cy="2677656"/>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Lecture 2:  ADT and C++ Classes</a:t>
            </a:r>
          </a:p>
          <a:p>
            <a:pPr>
              <a:spcBef>
                <a:spcPct val="50000"/>
              </a:spcBef>
            </a:pPr>
            <a:r>
              <a:rPr lang="en-US" dirty="0">
                <a:effectLst>
                  <a:outerShdw blurRad="38100" dist="38100" dir="2700000" algn="tl">
                    <a:srgbClr val="000000"/>
                  </a:outerShdw>
                </a:effectLst>
              </a:rPr>
              <a:t>Reading Assignment before the next lecture: </a:t>
            </a:r>
          </a:p>
          <a:p>
            <a:pPr>
              <a:spcBef>
                <a:spcPct val="50000"/>
              </a:spcBef>
            </a:pPr>
            <a:r>
              <a:rPr lang="en-US" dirty="0">
                <a:effectLst>
                  <a:outerShdw blurRad="38100" dist="38100" dir="2700000" algn="tl">
                    <a:srgbClr val="000000"/>
                  </a:outerShdw>
                </a:effectLst>
              </a:rPr>
              <a:t>	Chapter 1	</a:t>
            </a:r>
          </a:p>
          <a:p>
            <a:pPr>
              <a:spcBef>
                <a:spcPct val="50000"/>
              </a:spcBef>
            </a:pPr>
            <a:r>
              <a:rPr lang="en-US" dirty="0">
                <a:effectLst>
                  <a:outerShdw blurRad="38100" dist="38100" dir="2700000" algn="tl">
                    <a:srgbClr val="000000"/>
                  </a:outerShdw>
                </a:effectLst>
              </a:rPr>
              <a:t>	Chapter 2, Sections 2.1-2.3 </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86200" y="4572000"/>
            <a:ext cx="1600200" cy="1143000"/>
          </a:xfrm>
          <a:noFill/>
          <a:ln/>
        </p:spPr>
        <p:txBody>
          <a:bodyPr/>
          <a:lstStyle/>
          <a:p>
            <a:r>
              <a:rPr lang="en-US" sz="2400" dirty="0">
                <a:latin typeface="Arial" pitchFamily="34" charset="0"/>
              </a:rPr>
              <a:t>T</a:t>
            </a:r>
            <a:r>
              <a:rPr lang="en-US" sz="1800" dirty="0">
                <a:latin typeface="Arial" pitchFamily="34" charset="0"/>
              </a:rPr>
              <a:t>HE  </a:t>
            </a:r>
            <a:r>
              <a:rPr lang="en-US" sz="2400" dirty="0">
                <a:latin typeface="Arial" pitchFamily="34" charset="0"/>
              </a:rPr>
              <a:t>E</a:t>
            </a:r>
            <a:r>
              <a:rPr lang="en-US" sz="1800" dirty="0">
                <a:latin typeface="Arial" pitchFamily="34" charset="0"/>
              </a:rPr>
              <a:t>ND</a:t>
            </a:r>
          </a:p>
        </p:txBody>
      </p:sp>
      <p:pic>
        <p:nvPicPr>
          <p:cNvPr id="53251" name="Picture 3"/>
          <p:cNvPicPr>
            <a:picLocks noGrp="1" noChangeArrowheads="1"/>
          </p:cNvPicPr>
          <p:nvPr>
            <p:ph idx="1"/>
          </p:nvPr>
        </p:nvPicPr>
        <p:blipFill>
          <a:blip r:embed="rId3" cstate="print"/>
          <a:srcRect/>
          <a:stretch>
            <a:fillRect/>
          </a:stretch>
        </p:blipFill>
        <p:spPr>
          <a:xfrm>
            <a:off x="3657600" y="3276600"/>
            <a:ext cx="1878013" cy="1162050"/>
          </a:xfrm>
          <a:no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dirty="0"/>
              <a:t>Course Information (HOW)</a:t>
            </a:r>
          </a:p>
        </p:txBody>
      </p:sp>
      <p:sp>
        <p:nvSpPr>
          <p:cNvPr id="60419" name="Rectangle 1027"/>
          <p:cNvSpPr>
            <a:spLocks noGrp="1" noChangeArrowheads="1"/>
          </p:cNvSpPr>
          <p:nvPr>
            <p:ph idx="1"/>
          </p:nvPr>
        </p:nvSpPr>
        <p:spPr>
          <a:xfrm>
            <a:off x="381000" y="1295400"/>
            <a:ext cx="8763000" cy="4648200"/>
          </a:xfrm>
        </p:spPr>
        <p:txBody>
          <a:bodyPr/>
          <a:lstStyle/>
          <a:p>
            <a:pPr>
              <a:lnSpc>
                <a:spcPct val="80000"/>
              </a:lnSpc>
            </a:pPr>
            <a:r>
              <a:rPr lang="en-US" sz="2800" dirty="0"/>
              <a:t> </a:t>
            </a:r>
            <a:r>
              <a:rPr lang="en-US" sz="2400" dirty="0"/>
              <a:t>Objectives</a:t>
            </a:r>
          </a:p>
          <a:p>
            <a:pPr lvl="1">
              <a:lnSpc>
                <a:spcPct val="80000"/>
              </a:lnSpc>
            </a:pPr>
            <a:r>
              <a:rPr lang="en-US" sz="2000" dirty="0"/>
              <a:t> </a:t>
            </a:r>
            <a:r>
              <a:rPr lang="en-US" sz="1600" dirty="0"/>
              <a:t>Data Structures, with C++ and Software Engineering</a:t>
            </a:r>
          </a:p>
          <a:p>
            <a:pPr>
              <a:lnSpc>
                <a:spcPct val="80000"/>
              </a:lnSpc>
            </a:pPr>
            <a:r>
              <a:rPr lang="en-US" sz="2400" dirty="0"/>
              <a:t> Textbook and References</a:t>
            </a:r>
          </a:p>
          <a:p>
            <a:pPr lvl="1">
              <a:lnSpc>
                <a:spcPct val="80000"/>
              </a:lnSpc>
            </a:pPr>
            <a:r>
              <a:rPr lang="en-US" sz="2000" dirty="0"/>
              <a:t> </a:t>
            </a:r>
            <a:r>
              <a:rPr lang="en-US" sz="1600" dirty="0" smtClean="0"/>
              <a:t>Textbook</a:t>
            </a:r>
            <a:r>
              <a:rPr lang="en-US" sz="1600" dirty="0"/>
              <a:t>: </a:t>
            </a:r>
            <a:r>
              <a:rPr lang="en-US" sz="1600" b="1" dirty="0"/>
              <a:t>Data Structures and Other Objects Using C++ , </a:t>
            </a:r>
            <a:r>
              <a:rPr lang="en-US" sz="1600" b="1" dirty="0" smtClean="0"/>
              <a:t> by </a:t>
            </a:r>
            <a:r>
              <a:rPr lang="en-US" sz="1600" b="1" dirty="0" smtClean="0">
                <a:hlinkClick r:id="rId3"/>
              </a:rPr>
              <a:t>Michael </a:t>
            </a:r>
            <a:r>
              <a:rPr lang="en-US" sz="1600" b="1" dirty="0">
                <a:hlinkClick r:id="rId3"/>
              </a:rPr>
              <a:t>Main </a:t>
            </a:r>
            <a:endParaRPr lang="en-US" sz="1600" b="1" dirty="0" smtClean="0"/>
          </a:p>
          <a:p>
            <a:pPr lvl="1">
              <a:lnSpc>
                <a:spcPct val="80000"/>
              </a:lnSpc>
              <a:buNone/>
            </a:pPr>
            <a:r>
              <a:rPr lang="en-US" sz="1600" b="1" dirty="0" smtClean="0"/>
              <a:t>       and </a:t>
            </a:r>
            <a:r>
              <a:rPr lang="en-US" sz="1600" b="1" dirty="0">
                <a:hlinkClick r:id="rId4"/>
              </a:rPr>
              <a:t>Walter </a:t>
            </a:r>
            <a:r>
              <a:rPr lang="en-US" sz="1600" b="1" dirty="0" err="1" smtClean="0">
                <a:hlinkClick r:id="rId4"/>
              </a:rPr>
              <a:t>Savitch</a:t>
            </a:r>
            <a:r>
              <a:rPr lang="en-US" sz="1600" b="1" dirty="0" smtClean="0"/>
              <a:t>, 4th Ed., 2011.</a:t>
            </a:r>
            <a:endParaRPr lang="en-US" sz="1600" b="1" dirty="0"/>
          </a:p>
          <a:p>
            <a:pPr lvl="1">
              <a:lnSpc>
                <a:spcPct val="80000"/>
              </a:lnSpc>
            </a:pPr>
            <a:r>
              <a:rPr lang="en-US" sz="1600" dirty="0"/>
              <a:t> Reference: </a:t>
            </a:r>
            <a:r>
              <a:rPr lang="en-US" sz="1600" i="1" dirty="0">
                <a:hlinkClick r:id="rId5"/>
              </a:rPr>
              <a:t>C++ How to Program</a:t>
            </a:r>
            <a:r>
              <a:rPr lang="en-US" sz="1600" dirty="0"/>
              <a:t> by </a:t>
            </a:r>
            <a:r>
              <a:rPr lang="en-US" sz="1600" dirty="0" err="1" smtClean="0"/>
              <a:t>Deitel</a:t>
            </a:r>
            <a:r>
              <a:rPr lang="en-US" sz="1600" dirty="0" smtClean="0"/>
              <a:t> </a:t>
            </a:r>
            <a:r>
              <a:rPr lang="en-US" sz="1600" dirty="0"/>
              <a:t>&amp; </a:t>
            </a:r>
            <a:r>
              <a:rPr lang="en-US" sz="1600" dirty="0" err="1" smtClean="0"/>
              <a:t>Deitel</a:t>
            </a:r>
            <a:r>
              <a:rPr lang="en-US" sz="1600" dirty="0"/>
              <a:t>, </a:t>
            </a:r>
            <a:r>
              <a:rPr lang="en-US" sz="1600" dirty="0" smtClean="0"/>
              <a:t>9th </a:t>
            </a:r>
            <a:r>
              <a:rPr lang="en-US" sz="1600" dirty="0"/>
              <a:t>Ed., Prentice </a:t>
            </a:r>
            <a:r>
              <a:rPr lang="en-US" sz="1600" dirty="0" smtClean="0"/>
              <a:t>Hall 2014</a:t>
            </a:r>
            <a:endParaRPr lang="en-US" sz="1600" dirty="0"/>
          </a:p>
          <a:p>
            <a:pPr>
              <a:lnSpc>
                <a:spcPct val="80000"/>
              </a:lnSpc>
            </a:pPr>
            <a:r>
              <a:rPr lang="en-US" sz="2400" dirty="0"/>
              <a:t> Prerequisites</a:t>
            </a:r>
          </a:p>
          <a:p>
            <a:pPr lvl="1">
              <a:lnSpc>
                <a:spcPct val="80000"/>
              </a:lnSpc>
            </a:pPr>
            <a:r>
              <a:rPr lang="en-US" sz="1600" dirty="0"/>
              <a:t> </a:t>
            </a:r>
            <a:r>
              <a:rPr lang="en-US" sz="1600" dirty="0" smtClean="0"/>
              <a:t>CSC103  </a:t>
            </a:r>
            <a:r>
              <a:rPr lang="en-US" sz="1600" dirty="0"/>
              <a:t>C++ (Intro to Computing), </a:t>
            </a:r>
            <a:r>
              <a:rPr lang="en-US" sz="1600" dirty="0" smtClean="0"/>
              <a:t>CSC104 </a:t>
            </a:r>
            <a:r>
              <a:rPr lang="en-US" sz="1600" dirty="0"/>
              <a:t>(Discrete Math Structure I)</a:t>
            </a:r>
          </a:p>
          <a:p>
            <a:pPr>
              <a:lnSpc>
                <a:spcPct val="80000"/>
              </a:lnSpc>
            </a:pPr>
            <a:r>
              <a:rPr lang="en-US" sz="2400" dirty="0"/>
              <a:t> Assignments and Grading</a:t>
            </a:r>
          </a:p>
          <a:p>
            <a:pPr lvl="1">
              <a:lnSpc>
                <a:spcPct val="80000"/>
              </a:lnSpc>
            </a:pPr>
            <a:r>
              <a:rPr lang="en-US" sz="1800" b="1" dirty="0"/>
              <a:t> </a:t>
            </a:r>
            <a:r>
              <a:rPr lang="en-US" sz="1800" b="1" dirty="0" smtClean="0"/>
              <a:t>assignments  30%</a:t>
            </a:r>
          </a:p>
          <a:p>
            <a:pPr lvl="1">
              <a:lnSpc>
                <a:spcPct val="80000"/>
              </a:lnSpc>
            </a:pPr>
            <a:r>
              <a:rPr lang="en-US" sz="1800" b="1" dirty="0" smtClean="0"/>
              <a:t>quizzes</a:t>
            </a:r>
            <a:r>
              <a:rPr lang="en-US" sz="1800" dirty="0" smtClean="0"/>
              <a:t> 10%</a:t>
            </a:r>
            <a:endParaRPr lang="en-US" sz="1800" dirty="0"/>
          </a:p>
          <a:p>
            <a:pPr lvl="1">
              <a:lnSpc>
                <a:spcPct val="80000"/>
              </a:lnSpc>
            </a:pPr>
            <a:r>
              <a:rPr lang="en-US" sz="1800" dirty="0"/>
              <a:t> </a:t>
            </a:r>
            <a:r>
              <a:rPr lang="en-US" sz="1800" b="1" dirty="0" smtClean="0"/>
              <a:t>Midterm 20% </a:t>
            </a:r>
          </a:p>
          <a:p>
            <a:pPr lvl="1">
              <a:lnSpc>
                <a:spcPct val="80000"/>
              </a:lnSpc>
            </a:pPr>
            <a:r>
              <a:rPr lang="en-US" sz="1800" b="1" dirty="0"/>
              <a:t> </a:t>
            </a:r>
            <a:r>
              <a:rPr lang="en-US" sz="1800" b="1" dirty="0" smtClean="0"/>
              <a:t>Final 40%</a:t>
            </a:r>
            <a:endParaRPr lang="en-US" sz="1800" dirty="0" smtClean="0"/>
          </a:p>
          <a:p>
            <a:pPr lvl="1">
              <a:lnSpc>
                <a:spcPct val="80000"/>
              </a:lnSpc>
            </a:pP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1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1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Quizzes and assignments</a:t>
            </a:r>
            <a:endParaRPr lang="en-US" dirty="0"/>
          </a:p>
        </p:txBody>
      </p:sp>
      <p:sp>
        <p:nvSpPr>
          <p:cNvPr id="3" name="Content Placeholder 2"/>
          <p:cNvSpPr>
            <a:spLocks noGrp="1"/>
          </p:cNvSpPr>
          <p:nvPr>
            <p:ph idx="1"/>
          </p:nvPr>
        </p:nvSpPr>
        <p:spPr/>
        <p:txBody>
          <a:bodyPr/>
          <a:lstStyle/>
          <a:p>
            <a:r>
              <a:rPr lang="en-US" sz="2400" dirty="0"/>
              <a:t>Assignment every week or every other week on the blackboard, I will inform you. you don’t need to hand in the answer, email me with the format that I will give you. Assignments has 30% of your course grade.</a:t>
            </a:r>
          </a:p>
          <a:p>
            <a:endParaRPr lang="en-US" sz="2400" dirty="0" smtClean="0"/>
          </a:p>
          <a:p>
            <a:r>
              <a:rPr lang="en-US" sz="2400" dirty="0" smtClean="0"/>
              <a:t> you need to be ready at the beginning of each class. Quizzes and the assignments have different weights but together they have 40% of your final grade. I will specify a credit point for each quiz or assignment. I may skip grading of some quizzes or I may selectively grade some students. </a:t>
            </a:r>
            <a:endParaRPr lang="en-US" sz="2400" dirty="0"/>
          </a:p>
        </p:txBody>
      </p:sp>
    </p:spTree>
    <p:extLst>
      <p:ext uri="{BB962C8B-B14F-4D97-AF65-F5344CB8AC3E}">
        <p14:creationId xmlns:p14="http://schemas.microsoft.com/office/powerpoint/2010/main" val="7402262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Contacting me…</a:t>
            </a:r>
            <a:endParaRPr lang="en-US" dirty="0"/>
          </a:p>
        </p:txBody>
      </p:sp>
      <p:sp>
        <p:nvSpPr>
          <p:cNvPr id="3" name="Content Placeholder 2"/>
          <p:cNvSpPr>
            <a:spLocks noGrp="1"/>
          </p:cNvSpPr>
          <p:nvPr>
            <p:ph idx="1"/>
          </p:nvPr>
        </p:nvSpPr>
        <p:spPr/>
        <p:txBody>
          <a:bodyPr/>
          <a:lstStyle/>
          <a:p>
            <a:pPr lvl="1"/>
            <a:endParaRPr lang="en-US" sz="2400" dirty="0" smtClean="0"/>
          </a:p>
          <a:p>
            <a:pPr lvl="1"/>
            <a:r>
              <a:rPr lang="en-US" sz="2400" dirty="0" smtClean="0"/>
              <a:t>Example:</a:t>
            </a:r>
          </a:p>
          <a:p>
            <a:pPr lvl="2"/>
            <a:r>
              <a:rPr lang="en-US" sz="2000" dirty="0" smtClean="0"/>
              <a:t>DS_S_18 </a:t>
            </a:r>
            <a:r>
              <a:rPr lang="en-US" sz="2000" dirty="0"/>
              <a:t>&lt;</a:t>
            </a:r>
            <a:r>
              <a:rPr lang="en-US" sz="2000" dirty="0" smtClean="0"/>
              <a:t>Homework 1&gt; Family name, First name</a:t>
            </a:r>
          </a:p>
          <a:p>
            <a:pPr lvl="2"/>
            <a:r>
              <a:rPr lang="en-US" sz="2000" dirty="0" smtClean="0"/>
              <a:t> </a:t>
            </a:r>
            <a:r>
              <a:rPr lang="en-US" sz="2000" dirty="0" smtClean="0"/>
              <a:t>DS_S_18 </a:t>
            </a:r>
            <a:r>
              <a:rPr lang="en-US" sz="2000" dirty="0"/>
              <a:t>&lt;</a:t>
            </a:r>
            <a:r>
              <a:rPr lang="en-US" sz="2000" dirty="0" smtClean="0"/>
              <a:t>Question&gt; </a:t>
            </a:r>
            <a:r>
              <a:rPr lang="en-US" sz="2000" dirty="0"/>
              <a:t>Family name, First name </a:t>
            </a:r>
            <a:endParaRPr lang="en-US" sz="2000" dirty="0" smtClean="0"/>
          </a:p>
          <a:p>
            <a:pPr lvl="2"/>
            <a:r>
              <a:rPr lang="en-US" sz="2000" dirty="0" smtClean="0"/>
              <a:t>DS_S_18 </a:t>
            </a:r>
            <a:r>
              <a:rPr lang="en-US" sz="2000" dirty="0" smtClean="0"/>
              <a:t>&lt;Absent</a:t>
            </a:r>
            <a:r>
              <a:rPr lang="en-US" sz="2000" dirty="0"/>
              <a:t>&gt; Family name, First name </a:t>
            </a:r>
            <a:endParaRPr lang="en-US" sz="2000" dirty="0" smtClean="0"/>
          </a:p>
          <a:p>
            <a:pPr lvl="2"/>
            <a:r>
              <a:rPr lang="en-US" sz="2000" dirty="0" smtClean="0"/>
              <a:t>DS_S_18 </a:t>
            </a:r>
            <a:r>
              <a:rPr lang="en-US" sz="2000" dirty="0"/>
              <a:t>&lt;</a:t>
            </a:r>
            <a:r>
              <a:rPr lang="en-US" sz="2000" dirty="0" smtClean="0"/>
              <a:t>Meeting&gt; </a:t>
            </a:r>
            <a:r>
              <a:rPr lang="en-US" sz="2000" dirty="0"/>
              <a:t>Family name, First name </a:t>
            </a:r>
            <a:endParaRPr lang="en-US" sz="2000" dirty="0" smtClean="0"/>
          </a:p>
          <a:p>
            <a:pPr lvl="2"/>
            <a:endParaRPr lang="en-US" sz="2000" dirty="0"/>
          </a:p>
          <a:p>
            <a:pPr lvl="2"/>
            <a:endParaRPr lang="en-US" sz="2000" dirty="0" smtClean="0"/>
          </a:p>
          <a:p>
            <a:pPr lvl="2"/>
            <a:r>
              <a:rPr lang="en-US" sz="2000" dirty="0" err="1" smtClean="0"/>
              <a:t>mvatankhah@ccny.cuny.edu</a:t>
            </a:r>
            <a:endParaRPr lang="en-US" sz="2000" dirty="0"/>
          </a:p>
        </p:txBody>
      </p:sp>
    </p:spTree>
    <p:extLst>
      <p:ext uri="{BB962C8B-B14F-4D97-AF65-F5344CB8AC3E}">
        <p14:creationId xmlns:p14="http://schemas.microsoft.com/office/powerpoint/2010/main" val="3655720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152400"/>
            <a:ext cx="8610600" cy="1143000"/>
          </a:xfrm>
        </p:spPr>
        <p:txBody>
          <a:bodyPr/>
          <a:lstStyle/>
          <a:p>
            <a:r>
              <a:rPr lang="en-US" dirty="0"/>
              <a:t>Tentative Schedule (HOW)</a:t>
            </a:r>
            <a:r>
              <a:rPr lang="en-US" sz="2000" dirty="0"/>
              <a:t> </a:t>
            </a:r>
            <a:br>
              <a:rPr lang="en-US" sz="2000" dirty="0"/>
            </a:br>
            <a:r>
              <a:rPr lang="en-US" sz="2000" dirty="0" smtClean="0"/>
              <a:t>(28 </a:t>
            </a:r>
            <a:r>
              <a:rPr lang="en-US" sz="2000" dirty="0"/>
              <a:t>classes = </a:t>
            </a:r>
            <a:r>
              <a:rPr lang="en-US" sz="2000" dirty="0" smtClean="0"/>
              <a:t>24 lectures </a:t>
            </a:r>
            <a:r>
              <a:rPr lang="en-US" sz="2000" dirty="0"/>
              <a:t>+ </a:t>
            </a:r>
            <a:r>
              <a:rPr lang="en-US" sz="2000" dirty="0" smtClean="0"/>
              <a:t>2 </a:t>
            </a:r>
            <a:r>
              <a:rPr lang="en-US" sz="2000" dirty="0"/>
              <a:t>reviews + </a:t>
            </a:r>
            <a:r>
              <a:rPr lang="en-US" sz="2000" dirty="0" smtClean="0"/>
              <a:t>2 </a:t>
            </a:r>
            <a:r>
              <a:rPr lang="en-US" sz="2000" dirty="0"/>
              <a:t>exams, </a:t>
            </a:r>
            <a:r>
              <a:rPr lang="en-US" sz="2000" dirty="0" smtClean="0"/>
              <a:t>4/5 assignments/quizzes)</a:t>
            </a:r>
            <a:endParaRPr lang="en-US" sz="2000" dirty="0"/>
          </a:p>
        </p:txBody>
      </p:sp>
      <p:sp>
        <p:nvSpPr>
          <p:cNvPr id="61443" name="Rectangle 3"/>
          <p:cNvSpPr>
            <a:spLocks noGrp="1" noChangeArrowheads="1"/>
          </p:cNvSpPr>
          <p:nvPr>
            <p:ph idx="1"/>
          </p:nvPr>
        </p:nvSpPr>
        <p:spPr>
          <a:xfrm>
            <a:off x="457200" y="1524000"/>
            <a:ext cx="8305800" cy="5181600"/>
          </a:xfrm>
        </p:spPr>
        <p:txBody>
          <a:bodyPr/>
          <a:lstStyle/>
          <a:p>
            <a:pPr>
              <a:spcBef>
                <a:spcPts val="0"/>
              </a:spcBef>
            </a:pPr>
            <a:r>
              <a:rPr lang="en-US" sz="1800" i="1" dirty="0" smtClean="0"/>
              <a:t>		</a:t>
            </a:r>
            <a:r>
              <a:rPr lang="en-US" sz="1800" dirty="0" smtClean="0"/>
              <a:t>The </a:t>
            </a:r>
            <a:r>
              <a:rPr lang="en-US" sz="1800" dirty="0"/>
              <a:t>Phase of Software Development (</a:t>
            </a:r>
            <a:r>
              <a:rPr lang="en-US" sz="1800" dirty="0" err="1"/>
              <a:t>Ch</a:t>
            </a:r>
            <a:r>
              <a:rPr lang="en-US" sz="1800" dirty="0"/>
              <a:t> </a:t>
            </a:r>
            <a:r>
              <a:rPr lang="en-US" sz="1800" dirty="0" smtClean="0"/>
              <a:t>1)</a:t>
            </a:r>
          </a:p>
          <a:p>
            <a:pPr>
              <a:spcBef>
                <a:spcPts val="0"/>
              </a:spcBef>
            </a:pPr>
            <a:r>
              <a:rPr lang="en-US" sz="1800" dirty="0" smtClean="0"/>
              <a:t>		ADT </a:t>
            </a:r>
            <a:r>
              <a:rPr lang="en-US" sz="1800" dirty="0"/>
              <a:t>and C++ Classes (Ch 2)</a:t>
            </a:r>
          </a:p>
          <a:p>
            <a:pPr>
              <a:spcBef>
                <a:spcPts val="0"/>
              </a:spcBef>
            </a:pPr>
            <a:r>
              <a:rPr lang="en-US" sz="1800" dirty="0" smtClean="0"/>
              <a:t>		Container </a:t>
            </a:r>
            <a:r>
              <a:rPr lang="en-US" sz="1800" dirty="0"/>
              <a:t>Classes (Ch 3</a:t>
            </a:r>
            <a:r>
              <a:rPr lang="en-US" sz="1800" dirty="0" smtClean="0"/>
              <a:t>)</a:t>
            </a:r>
          </a:p>
          <a:p>
            <a:pPr>
              <a:spcBef>
                <a:spcPts val="0"/>
              </a:spcBef>
            </a:pPr>
            <a:r>
              <a:rPr lang="en-US" sz="1800" dirty="0" smtClean="0"/>
              <a:t>		Pointers </a:t>
            </a:r>
            <a:r>
              <a:rPr lang="en-US" sz="1800" dirty="0"/>
              <a:t>and Dynamic Arrays (Ch 4</a:t>
            </a:r>
            <a:r>
              <a:rPr lang="en-US" sz="1800" dirty="0" smtClean="0"/>
              <a:t>)</a:t>
            </a:r>
          </a:p>
          <a:p>
            <a:pPr>
              <a:spcBef>
                <a:spcPts val="0"/>
              </a:spcBef>
            </a:pPr>
            <a:r>
              <a:rPr lang="en-US" sz="1800" i="1" dirty="0"/>
              <a:t>	</a:t>
            </a:r>
            <a:r>
              <a:rPr lang="en-US" sz="1800" i="1" dirty="0" smtClean="0"/>
              <a:t>	</a:t>
            </a:r>
            <a:r>
              <a:rPr lang="en-US" sz="1800" dirty="0" smtClean="0"/>
              <a:t>Linked </a:t>
            </a:r>
            <a:r>
              <a:rPr lang="en-US" sz="1800" dirty="0"/>
              <a:t>Lists (Ch. </a:t>
            </a:r>
            <a:r>
              <a:rPr lang="en-US" sz="1800" dirty="0" smtClean="0"/>
              <a:t>5)</a:t>
            </a:r>
          </a:p>
          <a:p>
            <a:pPr>
              <a:spcBef>
                <a:spcPts val="0"/>
              </a:spcBef>
            </a:pPr>
            <a:r>
              <a:rPr lang="en-US" sz="1800" dirty="0" smtClean="0"/>
              <a:t>		Template </a:t>
            </a:r>
            <a:r>
              <a:rPr lang="en-US" sz="1800" dirty="0"/>
              <a:t>and STL (Ch 6)</a:t>
            </a:r>
          </a:p>
          <a:p>
            <a:pPr>
              <a:spcBef>
                <a:spcPts val="0"/>
              </a:spcBef>
            </a:pPr>
            <a:r>
              <a:rPr lang="en-US" sz="1800" dirty="0" smtClean="0"/>
              <a:t>		Stacks </a:t>
            </a:r>
            <a:r>
              <a:rPr lang="en-US" sz="1800" dirty="0"/>
              <a:t>(Ch 7) and Queues (Ch 8</a:t>
            </a:r>
            <a:r>
              <a:rPr lang="en-US" sz="1800" dirty="0" smtClean="0"/>
              <a:t>)</a:t>
            </a:r>
          </a:p>
          <a:p>
            <a:pPr>
              <a:spcBef>
                <a:spcPts val="0"/>
              </a:spcBef>
            </a:pPr>
            <a:r>
              <a:rPr lang="en-US" sz="1800" dirty="0" smtClean="0">
                <a:solidFill>
                  <a:srgbClr val="FF0000"/>
                </a:solidFill>
              </a:rPr>
              <a:t>		Review</a:t>
            </a:r>
          </a:p>
          <a:p>
            <a:pPr>
              <a:spcBef>
                <a:spcPts val="0"/>
              </a:spcBef>
            </a:pPr>
            <a:r>
              <a:rPr lang="en-US" sz="1800" dirty="0" smtClean="0">
                <a:solidFill>
                  <a:schemeClr val="accent2"/>
                </a:solidFill>
              </a:rPr>
              <a:t>		Midterm</a:t>
            </a:r>
            <a:endParaRPr lang="en-US" sz="1800" dirty="0"/>
          </a:p>
          <a:p>
            <a:pPr>
              <a:spcBef>
                <a:spcPts val="0"/>
              </a:spcBef>
            </a:pPr>
            <a:r>
              <a:rPr lang="en-US" sz="1800" dirty="0" smtClean="0"/>
              <a:t>		Recursion </a:t>
            </a:r>
            <a:r>
              <a:rPr lang="en-US" sz="1800" dirty="0"/>
              <a:t>(Ch 9)</a:t>
            </a:r>
          </a:p>
          <a:p>
            <a:pPr>
              <a:spcBef>
                <a:spcPts val="0"/>
              </a:spcBef>
            </a:pPr>
            <a:r>
              <a:rPr lang="en-US" sz="1800" i="1" dirty="0" smtClean="0"/>
              <a:t>		</a:t>
            </a:r>
            <a:r>
              <a:rPr lang="en-US" sz="1800" dirty="0" smtClean="0"/>
              <a:t>Trees </a:t>
            </a:r>
            <a:r>
              <a:rPr lang="en-US" sz="1800" dirty="0"/>
              <a:t>(Ch 10, </a:t>
            </a:r>
            <a:r>
              <a:rPr lang="en-US" sz="1800" dirty="0" err="1"/>
              <a:t>Ch</a:t>
            </a:r>
            <a:r>
              <a:rPr lang="en-US" sz="1800" dirty="0"/>
              <a:t> </a:t>
            </a:r>
            <a:r>
              <a:rPr lang="en-US" sz="1800" dirty="0" smtClean="0"/>
              <a:t>11)</a:t>
            </a:r>
          </a:p>
          <a:p>
            <a:pPr>
              <a:spcBef>
                <a:spcPts val="0"/>
              </a:spcBef>
            </a:pPr>
            <a:r>
              <a:rPr lang="en-US" sz="1800" dirty="0" smtClean="0"/>
              <a:t>		Searching </a:t>
            </a:r>
            <a:r>
              <a:rPr lang="en-US" sz="1800" dirty="0"/>
              <a:t>and Hashing (</a:t>
            </a:r>
            <a:r>
              <a:rPr lang="en-US" sz="1800" dirty="0" err="1"/>
              <a:t>Ch</a:t>
            </a:r>
            <a:r>
              <a:rPr lang="en-US" sz="1800" dirty="0"/>
              <a:t> </a:t>
            </a:r>
            <a:r>
              <a:rPr lang="en-US" sz="1800" dirty="0" smtClean="0"/>
              <a:t>12)</a:t>
            </a:r>
          </a:p>
          <a:p>
            <a:pPr>
              <a:spcBef>
                <a:spcPts val="0"/>
              </a:spcBef>
            </a:pPr>
            <a:r>
              <a:rPr lang="en-US" sz="1800" dirty="0" smtClean="0"/>
              <a:t>		Sorting </a:t>
            </a:r>
            <a:r>
              <a:rPr lang="en-US" sz="1800" dirty="0"/>
              <a:t>(Ch 13) </a:t>
            </a:r>
            <a:endParaRPr lang="en-US" sz="1800" dirty="0" smtClean="0"/>
          </a:p>
          <a:p>
            <a:pPr>
              <a:spcBef>
                <a:spcPts val="0"/>
              </a:spcBef>
            </a:pPr>
            <a:r>
              <a:rPr lang="en-US" sz="1800" dirty="0" smtClean="0"/>
              <a:t>		Graphs </a:t>
            </a:r>
            <a:r>
              <a:rPr lang="en-US" sz="1800" dirty="0"/>
              <a:t>(Ch 15) </a:t>
            </a:r>
            <a:endParaRPr lang="en-US" sz="1800" dirty="0" smtClean="0"/>
          </a:p>
          <a:p>
            <a:pPr>
              <a:spcBef>
                <a:spcPts val="0"/>
              </a:spcBef>
            </a:pPr>
            <a:r>
              <a:rPr lang="en-US" sz="1800" dirty="0" smtClean="0">
                <a:solidFill>
                  <a:schemeClr val="accent2"/>
                </a:solidFill>
              </a:rPr>
              <a:t>		Review</a:t>
            </a:r>
          </a:p>
          <a:p>
            <a:pPr>
              <a:spcBef>
                <a:spcPts val="0"/>
              </a:spcBef>
            </a:pPr>
            <a:r>
              <a:rPr lang="en-US" sz="1800" dirty="0">
                <a:solidFill>
                  <a:srgbClr val="FF0000"/>
                </a:solidFill>
              </a:rPr>
              <a:t>	</a:t>
            </a:r>
            <a:r>
              <a:rPr lang="en-US" sz="1800" dirty="0" smtClean="0">
                <a:solidFill>
                  <a:srgbClr val="FF0000"/>
                </a:solidFill>
              </a:rPr>
              <a:t>	Final Exam</a:t>
            </a:r>
            <a:endParaRPr lang="en-US" sz="11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4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4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43">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44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arkles">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spark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spar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ar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ar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ar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ar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ar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ar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2873</TotalTime>
  <Pages>25</Pages>
  <Words>5384</Words>
  <Application>Microsoft Macintosh PowerPoint</Application>
  <PresentationFormat>On-screen Show (4:3)</PresentationFormat>
  <Paragraphs>632</Paragraphs>
  <Slides>51</Slides>
  <Notes>42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sparkles</vt:lpstr>
      <vt:lpstr>CSC212   Data Structures   </vt:lpstr>
      <vt:lpstr>Outline of this lecture</vt:lpstr>
      <vt:lpstr>Topics (WHAT)</vt:lpstr>
      <vt:lpstr>Importance (WHY)</vt:lpstr>
      <vt:lpstr>Goals (WHERE)</vt:lpstr>
      <vt:lpstr>Course Information (HOW)</vt:lpstr>
      <vt:lpstr>Quizzes and assignments</vt:lpstr>
      <vt:lpstr>Contacting me…</vt:lpstr>
      <vt:lpstr>Tentative Schedule (HOW)  (28 classes = 24 lectures + 2 reviews + 2 exams, 4/5 assignments/quizzes)</vt:lpstr>
      <vt:lpstr>Phase of Software Development </vt:lpstr>
      <vt:lpstr>Preconditions and Postconditions</vt:lpstr>
      <vt:lpstr>Preconditions and Postconditions</vt:lpstr>
      <vt:lpstr>Example</vt:lpstr>
      <vt:lpstr>What are Preconditions and Postconditions?</vt:lpstr>
      <vt:lpstr>Example</vt:lpstr>
      <vt:lpstr>Example</vt:lpstr>
      <vt:lpstr>Example</vt:lpstr>
      <vt:lpstr>Example</vt:lpstr>
      <vt:lpstr>Example</vt:lpstr>
      <vt:lpstr>Example</vt:lpstr>
      <vt:lpstr>Example</vt:lpstr>
      <vt:lpstr>Another Example</vt:lpstr>
      <vt:lpstr>Another Example</vt:lpstr>
      <vt:lpstr>Another Example</vt:lpstr>
      <vt:lpstr>Consequence of Violation</vt:lpstr>
      <vt:lpstr>Always make sure the precondition is valid . . .</vt:lpstr>
      <vt:lpstr>. . . so the postcondition becomes true at the function’s end. </vt:lpstr>
      <vt:lpstr>A Quiz</vt:lpstr>
      <vt:lpstr>A Quiz</vt:lpstr>
      <vt:lpstr>On the other hand, careful programmers also follow these rules:</vt:lpstr>
      <vt:lpstr>On the other hand, careful programmers also follow these rules:</vt:lpstr>
      <vt:lpstr>Example</vt:lpstr>
      <vt:lpstr>Advantages of Using Pre- and Post-conditions</vt:lpstr>
      <vt:lpstr>Summary of pre- and post-conditions</vt:lpstr>
      <vt:lpstr>Phase of Software Development </vt:lpstr>
      <vt:lpstr>Running Time Analysis – Big O</vt:lpstr>
      <vt:lpstr>Example : Stair Counting Problem</vt:lpstr>
      <vt:lpstr>Example : Stair Counting Problem</vt:lpstr>
      <vt:lpstr>Example : Stair Counting Problem</vt:lpstr>
      <vt:lpstr>Example : Stair Counting Problem</vt:lpstr>
      <vt:lpstr>Example : Stair Counting Problem</vt:lpstr>
      <vt:lpstr>Example : Stair Counting Problem</vt:lpstr>
      <vt:lpstr>A Quiz </vt:lpstr>
      <vt:lpstr>Big-O Notation</vt:lpstr>
      <vt:lpstr>Time Analysis of C++ Functions</vt:lpstr>
      <vt:lpstr>Time Analysis of C++ Functions</vt:lpstr>
      <vt:lpstr>Time Analysis of C++ Functions</vt:lpstr>
      <vt:lpstr>Testing and Debugging</vt:lpstr>
      <vt:lpstr>Summary</vt:lpstr>
      <vt:lpstr>Reminder … </vt:lpstr>
      <vt:lpstr>THE  END</vt:lpstr>
    </vt:vector>
  </TitlesOfParts>
  <Company>City College / CUNY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Introduction to Data Sturcture</dc:subject>
  <dc:creator>George Wolberg</dc:creator>
  <cp:keywords/>
  <dc:description>Presentation from Chapter 1. of _x000d_
Michael Main and Walter Savitch's book_x000d_
In which Preconditions and Postconditions_x000d_
Copyright 1997, by Addison Wesley Longman.</dc:description>
  <cp:lastModifiedBy>Maryam</cp:lastModifiedBy>
  <cp:revision>342</cp:revision>
  <cp:lastPrinted>1997-02-17T10:34:14Z</cp:lastPrinted>
  <dcterms:created xsi:type="dcterms:W3CDTF">1994-08-01T15:08:12Z</dcterms:created>
  <dcterms:modified xsi:type="dcterms:W3CDTF">2018-01-28T18:23:01Z</dcterms:modified>
</cp:coreProperties>
</file>