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handoutMasterIdLst>
    <p:handoutMasterId r:id="rId74"/>
  </p:handoutMasterIdLst>
  <p:sldIdLst>
    <p:sldId id="297" r:id="rId2"/>
    <p:sldId id="298" r:id="rId3"/>
    <p:sldId id="256" r:id="rId4"/>
    <p:sldId id="299" r:id="rId5"/>
    <p:sldId id="367" r:id="rId6"/>
    <p:sldId id="257" r:id="rId7"/>
    <p:sldId id="300" r:id="rId8"/>
    <p:sldId id="302" r:id="rId9"/>
    <p:sldId id="301" r:id="rId10"/>
    <p:sldId id="358" r:id="rId11"/>
    <p:sldId id="262" r:id="rId12"/>
    <p:sldId id="263" r:id="rId13"/>
    <p:sldId id="264" r:id="rId14"/>
    <p:sldId id="265" r:id="rId15"/>
    <p:sldId id="266" r:id="rId16"/>
    <p:sldId id="267" r:id="rId17"/>
    <p:sldId id="268" r:id="rId18"/>
    <p:sldId id="269" r:id="rId19"/>
    <p:sldId id="35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360" r:id="rId35"/>
    <p:sldId id="284" r:id="rId36"/>
    <p:sldId id="285" r:id="rId37"/>
    <p:sldId id="286" r:id="rId38"/>
    <p:sldId id="287" r:id="rId39"/>
    <p:sldId id="288" r:id="rId40"/>
    <p:sldId id="289" r:id="rId41"/>
    <p:sldId id="290" r:id="rId42"/>
    <p:sldId id="291" r:id="rId43"/>
    <p:sldId id="292" r:id="rId44"/>
    <p:sldId id="293" r:id="rId45"/>
    <p:sldId id="303" r:id="rId46"/>
    <p:sldId id="304" r:id="rId47"/>
    <p:sldId id="294" r:id="rId48"/>
    <p:sldId id="295" r:id="rId49"/>
    <p:sldId id="361" r:id="rId50"/>
    <p:sldId id="310" r:id="rId51"/>
    <p:sldId id="311" r:id="rId52"/>
    <p:sldId id="313" r:id="rId53"/>
    <p:sldId id="314" r:id="rId54"/>
    <p:sldId id="312" r:id="rId55"/>
    <p:sldId id="309"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62" r:id="rId70"/>
    <p:sldId id="366" r:id="rId71"/>
    <p:sldId id="296" r:id="rId72"/>
  </p:sldIdLst>
  <p:sldSz cx="9144000" cy="6858000" type="screen4x3"/>
  <p:notesSz cx="6985000" cy="9271000"/>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C0128"/>
    <a:srgbClr val="FF00FF"/>
    <a:srgbClr val="A2FFA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4" autoAdjust="0"/>
    <p:restoredTop sz="72500" autoAdjust="0"/>
  </p:normalViewPr>
  <p:slideViewPr>
    <p:cSldViewPr>
      <p:cViewPr varScale="1">
        <p:scale>
          <a:sx n="67" d="100"/>
          <a:sy n="67" d="100"/>
        </p:scale>
        <p:origin x="214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358"/>
    </p:cViewPr>
  </p:sorterViewPr>
  <p:notesViewPr>
    <p:cSldViewPr>
      <p:cViewPr varScale="1">
        <p:scale>
          <a:sx n="71" d="100"/>
          <a:sy n="71" d="100"/>
        </p:scale>
        <p:origin x="2352"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notesMaster" Target="notesMasters/notesMaster1.xml"/><Relationship Id="rId74" Type="http://schemas.openxmlformats.org/officeDocument/2006/relationships/handoutMaster" Target="handoutMasters/handoutMaster1.xml"/><Relationship Id="rId75" Type="http://schemas.openxmlformats.org/officeDocument/2006/relationships/presProps" Target="presProps.xml"/><Relationship Id="rId76" Type="http://schemas.openxmlformats.org/officeDocument/2006/relationships/viewProps" Target="viewProps.xml"/><Relationship Id="rId77" Type="http://schemas.openxmlformats.org/officeDocument/2006/relationships/theme" Target="theme/theme1.xml"/><Relationship Id="rId7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61633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84275" y="701675"/>
            <a:ext cx="4618038" cy="3463925"/>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31863" y="4403725"/>
            <a:ext cx="5121275" cy="4171950"/>
          </a:xfrm>
          <a:prstGeom prst="rect">
            <a:avLst/>
          </a:prstGeom>
          <a:noFill/>
          <a:ln w="12700">
            <a:noFill/>
            <a:miter lim="800000"/>
            <a:headEnd/>
            <a:tailEnd/>
          </a:ln>
          <a:effectLst/>
        </p:spPr>
        <p:txBody>
          <a:bodyPr vert="horz" wrap="square" lIns="91918" tIns="45152" rIns="91918" bIns="45152" numCol="1" anchor="t" anchorCtr="0" compatLnSpc="1">
            <a:prstTxWarp prst="textNoShape">
              <a:avLst/>
            </a:prstTxWarp>
          </a:bodyPr>
          <a:lstStyle/>
          <a:p>
            <a:pPr lvl="0"/>
            <a:r>
              <a:rPr lang="en-US" smtClean="0"/>
              <a:t>Click to edit Master notes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2" name="Rectangle 4"/>
          <p:cNvSpPr>
            <a:spLocks noChangeArrowheads="1"/>
          </p:cNvSpPr>
          <p:nvPr/>
        </p:nvSpPr>
        <p:spPr bwMode="auto">
          <a:xfrm>
            <a:off x="6194425" y="227013"/>
            <a:ext cx="563563" cy="460375"/>
          </a:xfrm>
          <a:prstGeom prst="rect">
            <a:avLst/>
          </a:prstGeom>
          <a:noFill/>
          <a:ln w="12700">
            <a:noFill/>
            <a:miter lim="800000"/>
            <a:headEnd/>
            <a:tailEnd/>
          </a:ln>
          <a:effectLst/>
        </p:spPr>
        <p:txBody>
          <a:bodyPr wrap="none" lIns="91918" tIns="45152" rIns="91918" bIns="45152">
            <a:spAutoFit/>
          </a:bodyPr>
          <a:lstStyle/>
          <a:p>
            <a:pPr defTabSz="928688"/>
            <a:fld id="{F663CD1E-9C8A-482A-9AB5-286A50790FD5}" type="slidenum">
              <a:rPr lang="en-US">
                <a:effectLst>
                  <a:outerShdw blurRad="38100" dist="38100" dir="2700000" algn="tl">
                    <a:srgbClr val="C0C0C0"/>
                  </a:outerShdw>
                </a:effectLst>
              </a:rPr>
              <a:pPr defTabSz="928688"/>
              <a:t>‹#›</a:t>
            </a:fld>
            <a:endParaRPr lang="en-US">
              <a:effectLst>
                <a:outerShdw blurRad="38100" dist="38100" dir="2700000" algn="tl">
                  <a:srgbClr val="C0C0C0"/>
                </a:outerShdw>
              </a:effectLst>
            </a:endParaRPr>
          </a:p>
        </p:txBody>
      </p:sp>
    </p:spTree>
    <p:extLst>
      <p:ext uri="{BB962C8B-B14F-4D97-AF65-F5344CB8AC3E}">
        <p14:creationId xmlns:p14="http://schemas.microsoft.com/office/powerpoint/2010/main" val="6346518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050"/>
          <p:cNvSpPr>
            <a:spLocks noGrp="1" noRot="1" noChangeAspect="1" noChangeArrowheads="1" noTextEdit="1"/>
          </p:cNvSpPr>
          <p:nvPr>
            <p:ph type="sldImg"/>
          </p:nvPr>
        </p:nvSpPr>
        <p:spPr bwMode="auto">
          <a:xfrm>
            <a:off x="1184275" y="701675"/>
            <a:ext cx="4618038" cy="3463925"/>
          </a:xfrm>
          <a:prstGeom prst="rect">
            <a:avLst/>
          </a:prstGeom>
          <a:solidFill>
            <a:srgbClr val="FFFFFF"/>
          </a:solidFill>
          <a:ln>
            <a:solidFill>
              <a:srgbClr val="000000"/>
            </a:solidFill>
            <a:miter lim="800000"/>
            <a:headEnd/>
            <a:tailEnd/>
          </a:ln>
        </p:spPr>
      </p:sp>
      <p:sp>
        <p:nvSpPr>
          <p:cNvPr id="89091" name="Rectangle 2051"/>
          <p:cNvSpPr>
            <a:spLocks noGrp="1" noChangeArrowheads="1"/>
          </p:cNvSpPr>
          <p:nvPr>
            <p:ph type="body" idx="1"/>
          </p:nvPr>
        </p:nvSpPr>
        <p:spPr bwMode="auto">
          <a:xfrm>
            <a:off x="931863" y="4403725"/>
            <a:ext cx="5121275" cy="4171950"/>
          </a:xfrm>
          <a:prstGeom prst="rect">
            <a:avLst/>
          </a:prstGeom>
          <a:solidFill>
            <a:srgbClr val="FFFFFF"/>
          </a:solidFill>
          <a:ln>
            <a:solidFill>
              <a:srgbClr val="000000"/>
            </a:solidFill>
            <a:miter lim="800000"/>
            <a:headEnd/>
            <a:tailEnd/>
          </a:ln>
        </p:spPr>
        <p:txBody>
          <a:bodyPr lIns="92885" tIns="46442" rIns="92885" bIns="46442"/>
          <a:lstStyle/>
          <a:p>
            <a:endParaRPr lang="en-US" dirty="0"/>
          </a:p>
        </p:txBody>
      </p:sp>
    </p:spTree>
    <p:extLst>
      <p:ext uri="{BB962C8B-B14F-4D97-AF65-F5344CB8AC3E}">
        <p14:creationId xmlns:p14="http://schemas.microsoft.com/office/powerpoint/2010/main" val="479915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p:spPr>
        <p:txBody>
          <a:bodyPr/>
          <a:lstStyle/>
          <a:p>
            <a:r>
              <a:rPr lang="en-US"/>
              <a:t>The first class feature is that class components are allowed to be </a:t>
            </a:r>
            <a:r>
              <a:rPr lang="en-US" u="sng"/>
              <a:t>private</a:t>
            </a:r>
            <a:r>
              <a:rPr lang="en-US"/>
              <a:t> components. The advantage of private components is that they prevent certain programmers from accessing the components directly.  Instead, programmers are forced to use only through the operations that we provide.</a:t>
            </a:r>
          </a:p>
          <a:p>
            <a:endParaRPr lang="en-US"/>
          </a:p>
        </p:txBody>
      </p:sp>
      <p:sp>
        <p:nvSpPr>
          <p:cNvPr id="2150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109001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p:spPr>
        <p:txBody>
          <a:bodyPr/>
          <a:lstStyle/>
          <a:p>
            <a:r>
              <a:rPr lang="en-US"/>
              <a:t>In a class, the operations to manipulate the data are actually part of the class itself.  A prototype for each function is placed as part of the class definition.  </a:t>
            </a:r>
          </a:p>
        </p:txBody>
      </p:sp>
      <p:sp>
        <p:nvSpPr>
          <p:cNvPr id="2355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973520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p:spPr>
        <p:txBody>
          <a:bodyPr/>
          <a:lstStyle/>
          <a:p>
            <a:r>
              <a:rPr lang="en-US"/>
              <a:t>In the jargon of OOP programmers, the class’s functions are called it’s </a:t>
            </a:r>
            <a:r>
              <a:rPr lang="en-US" u="sng"/>
              <a:t>member functions</a:t>
            </a:r>
            <a:r>
              <a:rPr lang="en-US"/>
              <a:t>, to distinguish them from ordinary functions that are not part of a class.</a:t>
            </a:r>
          </a:p>
        </p:txBody>
      </p:sp>
      <p:sp>
        <p:nvSpPr>
          <p:cNvPr id="2560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80666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a:lstStyle/>
          <a:p>
            <a:r>
              <a:rPr lang="en-US" dirty="0"/>
              <a:t>The implementations of member functions do not normally appear within the class definition. We’ll see where they do appear later, but for now, let's just concentrate on this part of the class, which is called the </a:t>
            </a:r>
            <a:r>
              <a:rPr lang="en-US" u="sng" dirty="0"/>
              <a:t>class definition</a:t>
            </a:r>
            <a:r>
              <a:rPr lang="en-US" dirty="0"/>
              <a:t>.</a:t>
            </a:r>
          </a:p>
        </p:txBody>
      </p:sp>
      <p:sp>
        <p:nvSpPr>
          <p:cNvPr id="2765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286280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p:spPr>
        <p:txBody>
          <a:bodyPr/>
          <a:lstStyle/>
          <a:p>
            <a:r>
              <a:rPr lang="en-US"/>
              <a:t>One thing that you might have noticed in the definition is a keyword, const, which appears after two of my prototypes. This keyword means that these two functions will not change the data stored in a point ADT. In other words, when you do use these two functions, a point object remains “constant”.</a:t>
            </a:r>
          </a:p>
        </p:txBody>
      </p:sp>
      <p:sp>
        <p:nvSpPr>
          <p:cNvPr id="2969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876514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p:spPr>
        <p:txBody>
          <a:bodyPr/>
          <a:lstStyle/>
          <a:p>
            <a:r>
              <a:rPr lang="en-US"/>
              <a:t>Typically, a class definition is placed in a separate </a:t>
            </a:r>
            <a:r>
              <a:rPr lang="en-US" u="sng"/>
              <a:t>header file</a:t>
            </a:r>
            <a:r>
              <a:rPr lang="en-US"/>
              <a:t> along with documentation that tells how to use the new class. The implementations of the member functions are placed in a separate file called the </a:t>
            </a:r>
            <a:r>
              <a:rPr lang="en-US" u="sng"/>
              <a:t>implementation file</a:t>
            </a:r>
            <a:r>
              <a:rPr lang="en-US"/>
              <a:t>.</a:t>
            </a:r>
          </a:p>
          <a:p>
            <a:endParaRPr lang="en-US"/>
          </a:p>
          <a:p>
            <a:r>
              <a:rPr lang="en-US"/>
              <a:t>At this point, I still haven't shown you exactly what those three implementations of member functions look like -- and I want to continue to postpone that.  Instead, I will next show you an example program which uses this point class.</a:t>
            </a:r>
          </a:p>
        </p:txBody>
      </p:sp>
      <p:sp>
        <p:nvSpPr>
          <p:cNvPr id="3174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633706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p:spPr>
        <p:txBody>
          <a:bodyPr/>
          <a:lstStyle/>
          <a:p>
            <a:r>
              <a:rPr lang="en-US"/>
              <a:t>Any program that uses a class requires an include statement indicating the name of the header file that has the class definition. Note that we include only point.h, which is the header file, and do not include the implementation file.</a:t>
            </a:r>
          </a:p>
        </p:txBody>
      </p:sp>
      <p:sp>
        <p:nvSpPr>
          <p:cNvPr id="3379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328445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p:spPr>
        <p:txBody>
          <a:bodyPr/>
          <a:lstStyle/>
          <a:p>
            <a:r>
              <a:rPr lang="en-US"/>
              <a:t>After the include statement, we may declare and use variables of the point abstract data type.  </a:t>
            </a:r>
          </a:p>
          <a:p>
            <a:r>
              <a:rPr lang="en-US"/>
              <a:t>This example actually has two point variables, named p1 and p2.</a:t>
            </a:r>
          </a:p>
        </p:txBody>
      </p:sp>
      <p:sp>
        <p:nvSpPr>
          <p:cNvPr id="3584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948936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p:spPr>
        <p:txBody>
          <a:bodyPr/>
          <a:lstStyle/>
          <a:p>
            <a:r>
              <a:rPr lang="en-US"/>
              <a:t>In object-oriented terminology, we would call these two variables </a:t>
            </a:r>
            <a:r>
              <a:rPr lang="en-US" u="sng"/>
              <a:t>objects</a:t>
            </a:r>
            <a:r>
              <a:rPr lang="en-US"/>
              <a:t> of the point class.</a:t>
            </a:r>
          </a:p>
        </p:txBody>
      </p:sp>
      <p:sp>
        <p:nvSpPr>
          <p:cNvPr id="3789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01670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p:spPr>
        <p:txBody>
          <a:bodyPr/>
          <a:lstStyle/>
          <a:p>
            <a:r>
              <a:rPr lang="en-US"/>
              <a:t>This illustrates how we call one of the point functions for the p1 object.</a:t>
            </a:r>
          </a:p>
        </p:txBody>
      </p:sp>
      <p:sp>
        <p:nvSpPr>
          <p:cNvPr id="3993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753671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931863" y="3821113"/>
            <a:ext cx="5121275" cy="4754562"/>
          </a:xfrm>
          <a:noFill/>
          <a:ln/>
        </p:spPr>
        <p:txBody>
          <a:bodyPr/>
          <a:lstStyle/>
          <a:p>
            <a:pPr>
              <a:spcAft>
                <a:spcPct val="75000"/>
              </a:spcAft>
            </a:pPr>
            <a:r>
              <a:rPr lang="en-US"/>
              <a:t>This lecture is an introduction to classes, telling what classes are and how they are implemented in C++.  The introduction is basic, not covering constructors or operators that are covered in the text. The best time for this lecture is just before students read Chapter 2--perhaps as early as the second day of class.</a:t>
            </a:r>
          </a:p>
          <a:p>
            <a:pPr>
              <a:spcAft>
                <a:spcPct val="75000"/>
              </a:spcAft>
            </a:pPr>
            <a:r>
              <a:rPr lang="en-US"/>
              <a:t>Before this lecture, students should have a some understanding of </a:t>
            </a:r>
          </a:p>
          <a:p>
            <a:pPr>
              <a:spcAft>
                <a:spcPct val="75000"/>
              </a:spcAft>
            </a:pPr>
            <a:r>
              <a:rPr lang="en-US"/>
              <a:t>1. How an array of characters can be used as a string in C++  programming, and</a:t>
            </a:r>
          </a:p>
          <a:p>
            <a:pPr>
              <a:spcAft>
                <a:spcPct val="75000"/>
              </a:spcAft>
            </a:pPr>
            <a:r>
              <a:rPr lang="en-US"/>
              <a:t>2. The meaning of the strlen and strcpy functions from string.h.</a:t>
            </a:r>
          </a:p>
        </p:txBody>
      </p:sp>
      <p:sp>
        <p:nvSpPr>
          <p:cNvPr id="5123" name="Rectangle 3"/>
          <p:cNvSpPr>
            <a:spLocks noGrp="1" noRot="1" noChangeAspect="1" noChangeArrowheads="1" noTextEdit="1"/>
          </p:cNvSpPr>
          <p:nvPr>
            <p:ph type="sldImg"/>
          </p:nvPr>
        </p:nvSpPr>
        <p:spPr>
          <a:xfrm>
            <a:off x="1182688" y="701675"/>
            <a:ext cx="4019550" cy="3014663"/>
          </a:xfrm>
          <a:ln cap="flat"/>
        </p:spPr>
      </p:sp>
    </p:spTree>
    <p:extLst>
      <p:ext uri="{BB962C8B-B14F-4D97-AF65-F5344CB8AC3E}">
        <p14:creationId xmlns:p14="http://schemas.microsoft.com/office/powerpoint/2010/main" val="2131520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p:spPr>
        <p:txBody>
          <a:bodyPr/>
          <a:lstStyle/>
          <a:p>
            <a:r>
              <a:rPr lang="en-US"/>
              <a:t>But, again, let's use the usual OOP terminology, so that instead of saying that we are calling a function we say that we are </a:t>
            </a:r>
            <a:r>
              <a:rPr lang="en-US" u="sng"/>
              <a:t>activating a member function</a:t>
            </a:r>
            <a:r>
              <a:rPr lang="en-US"/>
              <a:t>.  In particular, we are activating the initialize member function of the p1 object. (If you go to a cocktail party and tell your OOP friends that today you called a function for an object, they will laugh behind your back. It is better to impress them by saying that you activated a member function, even though it’s just jargon.)</a:t>
            </a:r>
          </a:p>
        </p:txBody>
      </p:sp>
      <p:sp>
        <p:nvSpPr>
          <p:cNvPr id="4198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102636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p:spPr>
        <p:txBody>
          <a:bodyPr/>
          <a:lstStyle/>
          <a:p>
            <a:r>
              <a:rPr lang="en-US"/>
              <a:t>The complete activation consists of four parts, beginning with the object name.  </a:t>
            </a:r>
          </a:p>
        </p:txBody>
      </p:sp>
      <p:sp>
        <p:nvSpPr>
          <p:cNvPr id="440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371551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p:spPr>
        <p:txBody>
          <a:bodyPr/>
          <a:lstStyle/>
          <a:p>
            <a:r>
              <a:rPr lang="en-US"/>
              <a:t>The object name is followed by a period.</a:t>
            </a:r>
          </a:p>
        </p:txBody>
      </p:sp>
      <p:sp>
        <p:nvSpPr>
          <p:cNvPr id="4608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571383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p:spPr>
        <p:txBody>
          <a:bodyPr/>
          <a:lstStyle/>
          <a:p>
            <a:r>
              <a:rPr lang="en-US"/>
              <a:t>After the period is the name of the member function that  you are activating.</a:t>
            </a:r>
          </a:p>
        </p:txBody>
      </p:sp>
      <p:sp>
        <p:nvSpPr>
          <p:cNvPr id="4813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841955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a:lstStyle/>
          <a:p>
            <a:r>
              <a:rPr lang="en-US"/>
              <a:t>And finally there is the argument list.  In the case of the initialize member function, there are two double arguments: x (which is given the actual value –1.0 in this example) and y (which is given the actual value 0.8 in this example). </a:t>
            </a:r>
          </a:p>
        </p:txBody>
      </p:sp>
      <p:sp>
        <p:nvSpPr>
          <p:cNvPr id="5017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775821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p:spPr>
        <p:txBody>
          <a:bodyPr/>
          <a:lstStyle/>
          <a:p>
            <a:r>
              <a:rPr lang="en-US"/>
              <a:t>Go ahead and write your answers before I move to the next slide.</a:t>
            </a:r>
          </a:p>
        </p:txBody>
      </p:sp>
      <p:sp>
        <p:nvSpPr>
          <p:cNvPr id="5222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5009303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p:spPr>
        <p:txBody>
          <a:bodyPr/>
          <a:lstStyle/>
          <a:p>
            <a:r>
              <a:rPr lang="en-US" dirty="0"/>
              <a:t>Remember that the </a:t>
            </a:r>
            <a:r>
              <a:rPr lang="en-US" dirty="0" smtClean="0"/>
              <a:t>x(</a:t>
            </a:r>
            <a:r>
              <a:rPr lang="en-US" baseline="0" dirty="0" smtClean="0"/>
              <a:t> )</a:t>
            </a:r>
            <a:r>
              <a:rPr lang="en-US" dirty="0" smtClean="0"/>
              <a:t> </a:t>
            </a:r>
            <a:r>
              <a:rPr lang="en-US" dirty="0"/>
              <a:t>member function does not have any arguments, so the argument list is just a pair of parentheses.</a:t>
            </a:r>
          </a:p>
        </p:txBody>
      </p:sp>
      <p:sp>
        <p:nvSpPr>
          <p:cNvPr id="5427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0000256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p:spPr>
        <p:txBody>
          <a:bodyPr/>
          <a:lstStyle/>
          <a:p>
            <a:r>
              <a:rPr lang="en-US"/>
              <a:t>Here's a longer program.  What is the complete output?  Again, write your answers before I move to the next slide.</a:t>
            </a:r>
          </a:p>
        </p:txBody>
      </p:sp>
      <p:sp>
        <p:nvSpPr>
          <p:cNvPr id="5632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2234730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p:spPr>
        <p:txBody>
          <a:bodyPr/>
          <a:lstStyle/>
          <a:p>
            <a:r>
              <a:rPr lang="en-US" dirty="0"/>
              <a:t>The important thing to notice is that p1 and p2 are separate objects of the point class.  Each has its own x and y coordinates. Or to throw one more piece of jargon at you: Each has its own x and y </a:t>
            </a:r>
            <a:r>
              <a:rPr lang="en-US" u="sng" dirty="0"/>
              <a:t>member variables</a:t>
            </a:r>
            <a:r>
              <a:rPr lang="en-US" dirty="0"/>
              <a:t>.  Member variables are the data portion of a class. The activation of </a:t>
            </a:r>
            <a:r>
              <a:rPr lang="en-US" dirty="0" smtClean="0"/>
              <a:t>p1.setPosition </a:t>
            </a:r>
            <a:r>
              <a:rPr lang="en-US" dirty="0"/>
              <a:t>fills in the x and y data for p1, and the activation of </a:t>
            </a:r>
            <a:r>
              <a:rPr lang="en-US" dirty="0" smtClean="0"/>
              <a:t>p2.setPosition </a:t>
            </a:r>
            <a:r>
              <a:rPr lang="en-US" dirty="0"/>
              <a:t>fills in the x and y data </a:t>
            </a:r>
            <a:r>
              <a:rPr lang="en-US" dirty="0" smtClean="0"/>
              <a:t>for p2</a:t>
            </a:r>
            <a:r>
              <a:rPr lang="en-US" dirty="0"/>
              <a:t>.</a:t>
            </a:r>
          </a:p>
          <a:p>
            <a:endParaRPr lang="en-US" dirty="0"/>
          </a:p>
          <a:p>
            <a:r>
              <a:rPr lang="en-US" dirty="0"/>
              <a:t>Once these member variables are filled in, we can activate the </a:t>
            </a:r>
            <a:r>
              <a:rPr lang="en-US" dirty="0" smtClean="0"/>
              <a:t>x </a:t>
            </a:r>
            <a:r>
              <a:rPr lang="en-US" dirty="0"/>
              <a:t>and </a:t>
            </a:r>
            <a:r>
              <a:rPr lang="en-US" dirty="0" smtClean="0"/>
              <a:t>y </a:t>
            </a:r>
            <a:r>
              <a:rPr lang="en-US" dirty="0"/>
              <a:t>member functions.  For example, </a:t>
            </a:r>
            <a:r>
              <a:rPr lang="en-US" dirty="0" smtClean="0"/>
              <a:t>p1.x </a:t>
            </a:r>
            <a:r>
              <a:rPr lang="en-US" dirty="0"/>
              <a:t>accesses the x member variable of p1, whereas </a:t>
            </a:r>
            <a:r>
              <a:rPr lang="en-US" dirty="0" smtClean="0"/>
              <a:t>p2.x </a:t>
            </a:r>
            <a:r>
              <a:rPr lang="en-US" dirty="0"/>
              <a:t>accesses the x member variable of p2.</a:t>
            </a:r>
          </a:p>
        </p:txBody>
      </p:sp>
      <p:sp>
        <p:nvSpPr>
          <p:cNvPr id="5837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7560683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p:spPr>
        <p:txBody>
          <a:bodyPr/>
          <a:lstStyle/>
          <a:p>
            <a:r>
              <a:rPr lang="en-US"/>
              <a:t>You now know quite a bit about OOP -- but the key missing piece is how to implement a class’s member functions.</a:t>
            </a:r>
          </a:p>
        </p:txBody>
      </p:sp>
      <p:sp>
        <p:nvSpPr>
          <p:cNvPr id="604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099666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r>
              <a:rPr lang="en-US"/>
              <a:t>Information hiding by </a:t>
            </a:r>
            <a:r>
              <a:rPr lang="en-US" altLang="en-US"/>
              <a:t>Data Encapsulation</a:t>
            </a:r>
            <a:endParaRPr lang="en-US"/>
          </a:p>
        </p:txBody>
      </p:sp>
    </p:spTree>
    <p:extLst>
      <p:ext uri="{BB962C8B-B14F-4D97-AF65-F5344CB8AC3E}">
        <p14:creationId xmlns:p14="http://schemas.microsoft.com/office/powerpoint/2010/main" val="1448442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p:spPr>
        <p:txBody>
          <a:bodyPr/>
          <a:lstStyle/>
          <a:p>
            <a:r>
              <a:rPr lang="en-US" dirty="0"/>
              <a:t>You already know the location of these implementations: in a separate “implementation file” called </a:t>
            </a:r>
            <a:r>
              <a:rPr lang="en-US" dirty="0" smtClean="0"/>
              <a:t>point.cpp.</a:t>
            </a:r>
            <a:endParaRPr lang="en-US" dirty="0"/>
          </a:p>
        </p:txBody>
      </p:sp>
      <p:sp>
        <p:nvSpPr>
          <p:cNvPr id="624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856649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a:ln/>
        </p:spPr>
        <p:txBody>
          <a:bodyPr/>
          <a:lstStyle/>
          <a:p>
            <a:r>
              <a:rPr lang="en-US" dirty="0"/>
              <a:t>We'll start by looking at the implementation of the initialize member function.  The work which the function must accomplish is small: Copy the two arguments </a:t>
            </a:r>
            <a:r>
              <a:rPr lang="en-US" dirty="0" smtClean="0"/>
              <a:t>(x </a:t>
            </a:r>
            <a:r>
              <a:rPr lang="en-US" dirty="0"/>
              <a:t>and </a:t>
            </a:r>
            <a:r>
              <a:rPr lang="en-US" dirty="0" smtClean="0"/>
              <a:t>y) </a:t>
            </a:r>
            <a:r>
              <a:rPr lang="en-US" dirty="0"/>
              <a:t>to the two private member variables of the object (x and y).</a:t>
            </a:r>
          </a:p>
        </p:txBody>
      </p:sp>
      <p:sp>
        <p:nvSpPr>
          <p:cNvPr id="645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9851384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p:spPr>
        <p:txBody>
          <a:bodyPr/>
          <a:lstStyle/>
          <a:p>
            <a:endParaRPr lang="en-US"/>
          </a:p>
          <a:p>
            <a:r>
              <a:rPr lang="en-US"/>
              <a:t>But the more interesting parts of this implementation are two special features that you need to know about.</a:t>
            </a:r>
          </a:p>
        </p:txBody>
      </p:sp>
      <p:sp>
        <p:nvSpPr>
          <p:cNvPr id="6656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234813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p:spPr>
        <p:txBody>
          <a:bodyPr/>
          <a:lstStyle/>
          <a:p>
            <a:r>
              <a:rPr lang="en-US"/>
              <a:t>First of all, in the member function’s heading you must include the name of the class followed by two colons, as shown here. Otherwise, the C++ compiler will think that this is an ordinary function called initialize, rather than a member function of the point class.</a:t>
            </a:r>
          </a:p>
        </p:txBody>
      </p:sp>
      <p:sp>
        <p:nvSpPr>
          <p:cNvPr id="6861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8822834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p:spPr>
        <p:txBody>
          <a:bodyPr/>
          <a:lstStyle/>
          <a:p>
            <a:r>
              <a:rPr lang="en-US" dirty="0"/>
              <a:t>Within the body of the member function, we may access any of the members of the object.  In this example, we are accessing both the </a:t>
            </a:r>
            <a:r>
              <a:rPr lang="en-US" dirty="0" err="1" smtClean="0"/>
              <a:t>m_x</a:t>
            </a:r>
            <a:r>
              <a:rPr lang="en-US" dirty="0" smtClean="0"/>
              <a:t> </a:t>
            </a:r>
            <a:r>
              <a:rPr lang="en-US" dirty="0"/>
              <a:t>and the </a:t>
            </a:r>
            <a:r>
              <a:rPr lang="en-US" dirty="0" err="1" smtClean="0"/>
              <a:t>m_y</a:t>
            </a:r>
            <a:r>
              <a:rPr lang="en-US" dirty="0" smtClean="0"/>
              <a:t> </a:t>
            </a:r>
            <a:r>
              <a:rPr lang="en-US" dirty="0"/>
              <a:t>member variables, by assigning values to these member variables.  </a:t>
            </a:r>
          </a:p>
        </p:txBody>
      </p:sp>
      <p:sp>
        <p:nvSpPr>
          <p:cNvPr id="7065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630254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noFill/>
          <a:ln/>
        </p:spPr>
        <p:txBody>
          <a:bodyPr/>
          <a:lstStyle/>
          <a:p>
            <a:r>
              <a:rPr lang="en-US" dirty="0"/>
              <a:t>The use of these member variables is a bit confusing.  Which member variables are we talking about?  </a:t>
            </a:r>
            <a:r>
              <a:rPr lang="en-US" dirty="0" smtClean="0"/>
              <a:t>P1.m_x </a:t>
            </a:r>
            <a:r>
              <a:rPr lang="en-US" dirty="0"/>
              <a:t>and </a:t>
            </a:r>
            <a:r>
              <a:rPr lang="en-US" dirty="0" smtClean="0"/>
              <a:t>p1.m_y</a:t>
            </a:r>
            <a:r>
              <a:rPr lang="en-US" dirty="0"/>
              <a:t>?  Or are we referring to </a:t>
            </a:r>
            <a:r>
              <a:rPr lang="en-US" dirty="0" smtClean="0"/>
              <a:t>p2.m_x </a:t>
            </a:r>
            <a:r>
              <a:rPr lang="en-US" dirty="0"/>
              <a:t>and </a:t>
            </a:r>
            <a:r>
              <a:rPr lang="en-US" dirty="0" smtClean="0"/>
              <a:t>p2.m_y</a:t>
            </a:r>
            <a:r>
              <a:rPr lang="en-US" dirty="0"/>
              <a:t>?  Or member variables of some other object?</a:t>
            </a:r>
          </a:p>
        </p:txBody>
      </p:sp>
      <p:sp>
        <p:nvSpPr>
          <p:cNvPr id="7270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9275084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noFill/>
          <a:ln/>
        </p:spPr>
        <p:txBody>
          <a:bodyPr/>
          <a:lstStyle/>
          <a:p>
            <a:r>
              <a:rPr lang="en-US" dirty="0"/>
              <a:t>The answer depends on which object has activated its member function.  If </a:t>
            </a:r>
            <a:r>
              <a:rPr lang="en-US" dirty="0" smtClean="0"/>
              <a:t>p1.setPosition </a:t>
            </a:r>
            <a:r>
              <a:rPr lang="en-US" dirty="0"/>
              <a:t>is activated, then these two member variables will refer to </a:t>
            </a:r>
            <a:r>
              <a:rPr lang="en-US" dirty="0" smtClean="0"/>
              <a:t>p1.m_x </a:t>
            </a:r>
            <a:r>
              <a:rPr lang="en-US" dirty="0"/>
              <a:t>and </a:t>
            </a:r>
            <a:r>
              <a:rPr lang="en-US" dirty="0" smtClean="0"/>
              <a:t>p1.m_y.</a:t>
            </a:r>
            <a:endParaRPr lang="en-US" dirty="0"/>
          </a:p>
        </p:txBody>
      </p:sp>
      <p:sp>
        <p:nvSpPr>
          <p:cNvPr id="7475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8428638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noFill/>
          <a:ln/>
        </p:spPr>
        <p:txBody>
          <a:bodyPr/>
          <a:lstStyle/>
          <a:p>
            <a:r>
              <a:rPr lang="en-US" dirty="0"/>
              <a:t>But if </a:t>
            </a:r>
            <a:r>
              <a:rPr lang="en-US" dirty="0" smtClean="0"/>
              <a:t>p2.setPosition </a:t>
            </a:r>
            <a:r>
              <a:rPr lang="en-US" dirty="0"/>
              <a:t>is activated, then these two member variables will refer to </a:t>
            </a:r>
            <a:r>
              <a:rPr lang="en-US" dirty="0" smtClean="0"/>
              <a:t>p2.m_x </a:t>
            </a:r>
            <a:r>
              <a:rPr lang="en-US" dirty="0"/>
              <a:t>and </a:t>
            </a:r>
            <a:r>
              <a:rPr lang="en-US" dirty="0" smtClean="0"/>
              <a:t>p2.m_y</a:t>
            </a:r>
            <a:r>
              <a:rPr lang="en-US" dirty="0"/>
              <a:t>.</a:t>
            </a:r>
          </a:p>
        </p:txBody>
      </p:sp>
      <p:sp>
        <p:nvSpPr>
          <p:cNvPr id="7680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2098350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p:spPr>
        <p:txBody>
          <a:bodyPr/>
          <a:lstStyle/>
          <a:p>
            <a:r>
              <a:rPr lang="en-US" dirty="0"/>
              <a:t>Here's the implementation of the </a:t>
            </a:r>
            <a:r>
              <a:rPr lang="en-US" dirty="0" smtClean="0"/>
              <a:t>x </a:t>
            </a:r>
            <a:r>
              <a:rPr lang="en-US" dirty="0"/>
              <a:t>member function.</a:t>
            </a:r>
          </a:p>
          <a:p>
            <a:endParaRPr lang="en-US" dirty="0"/>
          </a:p>
        </p:txBody>
      </p:sp>
      <p:sp>
        <p:nvSpPr>
          <p:cNvPr id="7885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3220617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noFill/>
          <a:ln/>
        </p:spPr>
        <p:txBody>
          <a:bodyPr/>
          <a:lstStyle/>
          <a:p>
            <a:r>
              <a:rPr lang="en-US" dirty="0"/>
              <a:t>The important thing to notice is how the member function’s implementation uses the </a:t>
            </a:r>
            <a:r>
              <a:rPr lang="en-US" dirty="0" err="1" smtClean="0"/>
              <a:t>m_x</a:t>
            </a:r>
            <a:r>
              <a:rPr lang="en-US" dirty="0" smtClean="0"/>
              <a:t> </a:t>
            </a:r>
            <a:r>
              <a:rPr lang="en-US" dirty="0"/>
              <a:t>member variable of the object.  If we activate </a:t>
            </a:r>
            <a:r>
              <a:rPr lang="en-US" dirty="0" smtClean="0"/>
              <a:t>p1.x, </a:t>
            </a:r>
            <a:r>
              <a:rPr lang="en-US" dirty="0"/>
              <a:t>then the member function will use </a:t>
            </a:r>
            <a:r>
              <a:rPr lang="en-US" dirty="0" smtClean="0"/>
              <a:t>p1.m_x</a:t>
            </a:r>
            <a:r>
              <a:rPr lang="en-US" dirty="0"/>
              <a:t>. And if we activate </a:t>
            </a:r>
            <a:r>
              <a:rPr lang="en-US" dirty="0" smtClean="0"/>
              <a:t>p2.x, </a:t>
            </a:r>
            <a:r>
              <a:rPr lang="en-US" dirty="0"/>
              <a:t>then the member function will use </a:t>
            </a:r>
            <a:r>
              <a:rPr lang="en-US" dirty="0" smtClean="0"/>
              <a:t>p2.m_x</a:t>
            </a:r>
            <a:r>
              <a:rPr lang="en-US" dirty="0"/>
              <a:t>. Note that we cannot use either  </a:t>
            </a:r>
            <a:r>
              <a:rPr lang="en-US" dirty="0" smtClean="0"/>
              <a:t>p1.m_x </a:t>
            </a:r>
            <a:r>
              <a:rPr lang="en-US" dirty="0"/>
              <a:t>or </a:t>
            </a:r>
            <a:r>
              <a:rPr lang="en-US" dirty="0" smtClean="0"/>
              <a:t>p2.m_x </a:t>
            </a:r>
            <a:r>
              <a:rPr lang="en-US" dirty="0"/>
              <a:t>outside the member functions of point ADT since </a:t>
            </a:r>
            <a:r>
              <a:rPr lang="en-US" dirty="0" err="1" smtClean="0"/>
              <a:t>m_x</a:t>
            </a:r>
            <a:r>
              <a:rPr lang="en-US" dirty="0" smtClean="0"/>
              <a:t> </a:t>
            </a:r>
            <a:r>
              <a:rPr lang="en-US" dirty="0"/>
              <a:t>is private! </a:t>
            </a:r>
          </a:p>
        </p:txBody>
      </p:sp>
      <p:sp>
        <p:nvSpPr>
          <p:cNvPr id="8089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026272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noFill/>
          <a:ln/>
        </p:spPr>
        <p:txBody>
          <a:bodyPr/>
          <a:lstStyle/>
          <a:p>
            <a:r>
              <a:rPr lang="en-US"/>
              <a:t>This lecture will introduce you to object-oriented programming by using one example, a point class.</a:t>
            </a:r>
          </a:p>
        </p:txBody>
      </p:sp>
      <p:sp>
        <p:nvSpPr>
          <p:cNvPr id="717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2988251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noFill/>
          <a:ln/>
        </p:spPr>
        <p:txBody>
          <a:bodyPr/>
          <a:lstStyle/>
          <a:p>
            <a:r>
              <a:rPr lang="en-US"/>
              <a:t>On the other hand, member functions may activate other member functions as well as directly using the member variables</a:t>
            </a:r>
          </a:p>
        </p:txBody>
      </p:sp>
      <p:sp>
        <p:nvSpPr>
          <p:cNvPr id="10035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7661157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1"/>
          </p:nvPr>
        </p:nvSpPr>
        <p:spPr>
          <a:noFill/>
          <a:ln/>
        </p:spPr>
        <p:txBody>
          <a:bodyPr/>
          <a:lstStyle/>
          <a:p>
            <a:r>
              <a:rPr lang="en-US"/>
              <a:t>On the other hand, member functions may activate other member functions as well as directly using the member variables</a:t>
            </a:r>
          </a:p>
        </p:txBody>
      </p:sp>
      <p:sp>
        <p:nvSpPr>
          <p:cNvPr id="10240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9425263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noFill/>
          <a:ln/>
        </p:spPr>
        <p:txBody>
          <a:bodyPr/>
          <a:lstStyle/>
          <a:p>
            <a:r>
              <a:rPr lang="en-US" dirty="0"/>
              <a:t>The member functions of the point  are all simple, but they do illustrate a common pattern: Often some member functions (such as initialize shift) will place information in the private member variables, so that other const member functions (such as </a:t>
            </a:r>
            <a:r>
              <a:rPr lang="en-US" dirty="0" smtClean="0"/>
              <a:t>x </a:t>
            </a:r>
            <a:r>
              <a:rPr lang="en-US" dirty="0"/>
              <a:t>and </a:t>
            </a:r>
            <a:r>
              <a:rPr lang="en-US" dirty="0" smtClean="0"/>
              <a:t>y) </a:t>
            </a:r>
            <a:r>
              <a:rPr lang="en-US" dirty="0"/>
              <a:t>may access the information in those member variables.</a:t>
            </a:r>
          </a:p>
        </p:txBody>
      </p:sp>
      <p:sp>
        <p:nvSpPr>
          <p:cNvPr id="8294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9932904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noFill/>
          <a:ln/>
        </p:spPr>
        <p:txBody>
          <a:bodyPr/>
          <a:lstStyle/>
          <a:p>
            <a:r>
              <a:rPr lang="en-US" dirty="0"/>
              <a:t>A quick summary . . . This presentation has only introduced classes. You should read all of Chapter 2 to get a better understanding of classes. Pay particular attention to the notion of a constructor, which is a special </a:t>
            </a:r>
            <a:r>
              <a:rPr lang="en-US" dirty="0" smtClean="0"/>
              <a:t>member</a:t>
            </a:r>
            <a:r>
              <a:rPr lang="en-US" baseline="0" dirty="0" smtClean="0"/>
              <a:t> </a:t>
            </a:r>
            <a:r>
              <a:rPr lang="en-US" dirty="0" smtClean="0"/>
              <a:t>function </a:t>
            </a:r>
            <a:r>
              <a:rPr lang="en-US" dirty="0"/>
              <a:t>that can automatically initialize the member variables of an object. Also pay attention to the more advanced features such as operator overloading with the Point class given in Chapter 2.</a:t>
            </a:r>
          </a:p>
        </p:txBody>
      </p:sp>
      <p:sp>
        <p:nvSpPr>
          <p:cNvPr id="8499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3444465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r>
              <a:rPr lang="en-US"/>
              <a:t>But, again, let's use the usual OOP terminology, so that instead of saying that we are calling a function we say that we are </a:t>
            </a:r>
            <a:r>
              <a:rPr lang="en-US" u="sng"/>
              <a:t>activating a member function</a:t>
            </a:r>
            <a:r>
              <a:rPr lang="en-US"/>
              <a:t>.  In particular, we are activating the initialize member function of the p1 object. (If you go to a cocktail party and tell your OOP friends that today you called a function for an object, they will laugh behind your back. It is better to impress them by saying that you activated a member function, even though it’s just jargon.)</a:t>
            </a:r>
          </a:p>
        </p:txBody>
      </p:sp>
      <p:sp>
        <p:nvSpPr>
          <p:cNvPr id="110595" name="Rectangle 3"/>
          <p:cNvSpPr>
            <a:spLocks noGrp="1" noRot="1" noChangeAspect="1" noChangeArrowheads="1" noTextEdit="1"/>
          </p:cNvSpPr>
          <p:nvPr>
            <p:ph type="sldImg"/>
          </p:nvPr>
        </p:nvSpPr>
        <p:spPr bwMode="auto">
          <a:xfrm>
            <a:off x="1184275" y="701675"/>
            <a:ext cx="4618038" cy="3463925"/>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2902321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r>
              <a:rPr lang="en-US"/>
              <a:t>The implementations of member functions do not normally appear within the class definition. We’ll see where they do appear later, but for now, let's just concentrate on this part of the class, which is called the </a:t>
            </a:r>
            <a:r>
              <a:rPr lang="en-US" u="sng"/>
              <a:t>class definition</a:t>
            </a:r>
            <a:r>
              <a:rPr lang="en-US"/>
              <a:t>.</a:t>
            </a:r>
          </a:p>
        </p:txBody>
      </p:sp>
      <p:sp>
        <p:nvSpPr>
          <p:cNvPr id="112643" name="Rectangle 3"/>
          <p:cNvSpPr>
            <a:spLocks noGrp="1" noRot="1" noChangeAspect="1" noChangeArrowheads="1" noTextEdit="1"/>
          </p:cNvSpPr>
          <p:nvPr>
            <p:ph type="sldImg"/>
          </p:nvPr>
        </p:nvSpPr>
        <p:spPr bwMode="auto">
          <a:xfrm>
            <a:off x="1184275" y="701675"/>
            <a:ext cx="4618038" cy="3463925"/>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9958112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r>
              <a:rPr lang="en-US"/>
              <a:t>The implementations of member functions do not normally appear within the class definition. We’ll see where they do appear later, but for now, let's just concentrate on this part of the class, which is called the </a:t>
            </a:r>
            <a:r>
              <a:rPr lang="en-US" u="sng"/>
              <a:t>class definition</a:t>
            </a:r>
            <a:r>
              <a:rPr lang="en-US"/>
              <a:t>.</a:t>
            </a:r>
          </a:p>
        </p:txBody>
      </p:sp>
      <p:sp>
        <p:nvSpPr>
          <p:cNvPr id="116739" name="Rectangle 3"/>
          <p:cNvSpPr>
            <a:spLocks noGrp="1" noRot="1" noChangeAspect="1" noChangeArrowheads="1" noTextEdit="1"/>
          </p:cNvSpPr>
          <p:nvPr>
            <p:ph type="sldImg"/>
          </p:nvPr>
        </p:nvSpPr>
        <p:spPr bwMode="auto">
          <a:xfrm>
            <a:off x="1184275" y="701675"/>
            <a:ext cx="4618038" cy="3463925"/>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12600378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endParaRPr lang="en-US"/>
          </a:p>
          <a:p>
            <a:r>
              <a:rPr lang="en-US"/>
              <a:t>But the more interesting parts of this implementation are two special features that you need to know about.</a:t>
            </a:r>
          </a:p>
        </p:txBody>
      </p:sp>
      <p:sp>
        <p:nvSpPr>
          <p:cNvPr id="118787" name="Rectangle 3"/>
          <p:cNvSpPr>
            <a:spLocks noGrp="1" noRot="1" noChangeAspect="1" noChangeArrowheads="1" noTextEdit="1"/>
          </p:cNvSpPr>
          <p:nvPr>
            <p:ph type="sldImg"/>
          </p:nvPr>
        </p:nvSpPr>
        <p:spPr bwMode="auto">
          <a:xfrm>
            <a:off x="1184275" y="701675"/>
            <a:ext cx="4618038" cy="3463925"/>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11199691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endParaRPr lang="en-US"/>
          </a:p>
          <a:p>
            <a:r>
              <a:rPr lang="en-US"/>
              <a:t>But the more interesting parts of this implementation are two special features that you need to know about.</a:t>
            </a:r>
          </a:p>
        </p:txBody>
      </p:sp>
      <p:sp>
        <p:nvSpPr>
          <p:cNvPr id="114691" name="Rectangle 3"/>
          <p:cNvSpPr>
            <a:spLocks noGrp="1" noRot="1" noChangeAspect="1" noChangeArrowheads="1" noTextEdit="1"/>
          </p:cNvSpPr>
          <p:nvPr>
            <p:ph type="sldImg"/>
          </p:nvPr>
        </p:nvSpPr>
        <p:spPr bwMode="auto">
          <a:xfrm>
            <a:off x="1184275" y="701675"/>
            <a:ext cx="4618038" cy="3463925"/>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6266826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r>
              <a:rPr lang="en-US" dirty="0"/>
              <a:t>But, again, let's use the usual OOP terminology, so that instead of saying that we are calling a function we say that we are </a:t>
            </a:r>
            <a:r>
              <a:rPr lang="en-US" u="sng" dirty="0"/>
              <a:t>activating a member function</a:t>
            </a:r>
            <a:r>
              <a:rPr lang="en-US" dirty="0"/>
              <a:t>.  In particular, we are activating the </a:t>
            </a:r>
            <a:r>
              <a:rPr lang="en-US" dirty="0" err="1" smtClean="0"/>
              <a:t>setPosition</a:t>
            </a:r>
            <a:r>
              <a:rPr lang="en-US" dirty="0" smtClean="0"/>
              <a:t> </a:t>
            </a:r>
            <a:r>
              <a:rPr lang="en-US" dirty="0"/>
              <a:t>member function of the p1 object. (If you go to a cocktail party and tell your OOP friends that today you called a function for an object, they will laugh behind your back. It is better to impress them by saying that you activated a member function, even though it’s just jargon.)</a:t>
            </a:r>
          </a:p>
        </p:txBody>
      </p:sp>
      <p:sp>
        <p:nvSpPr>
          <p:cNvPr id="120835" name="Rectangle 3"/>
          <p:cNvSpPr>
            <a:spLocks noGrp="1" noRot="1" noChangeAspect="1" noChangeArrowheads="1" noTextEdit="1"/>
          </p:cNvSpPr>
          <p:nvPr>
            <p:ph type="sldImg"/>
          </p:nvPr>
        </p:nvSpPr>
        <p:spPr bwMode="auto">
          <a:xfrm>
            <a:off x="1184275" y="701675"/>
            <a:ext cx="4618038" cy="3463925"/>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1395023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noFill/>
          <a:ln/>
        </p:spPr>
        <p:txBody>
          <a:bodyPr/>
          <a:lstStyle/>
          <a:p>
            <a:r>
              <a:rPr lang="en-US"/>
              <a:t>This lecture will introduce you to object-oriented programming by using one example, a point class.</a:t>
            </a:r>
          </a:p>
        </p:txBody>
      </p:sp>
      <p:sp>
        <p:nvSpPr>
          <p:cNvPr id="9421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822175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r>
              <a:rPr lang="en-US" dirty="0"/>
              <a:t>But, again, let's use the usual OOP terminology, so that instead of saying that we are calling a function we say that we are </a:t>
            </a:r>
            <a:r>
              <a:rPr lang="en-US" u="sng" dirty="0"/>
              <a:t>activating a member function</a:t>
            </a:r>
            <a:r>
              <a:rPr lang="en-US" dirty="0"/>
              <a:t>.  In particular, we are activating the </a:t>
            </a:r>
            <a:r>
              <a:rPr lang="en-US" dirty="0" err="1" smtClean="0"/>
              <a:t>setPosition</a:t>
            </a:r>
            <a:r>
              <a:rPr lang="en-US" dirty="0" smtClean="0"/>
              <a:t> </a:t>
            </a:r>
            <a:r>
              <a:rPr lang="en-US" dirty="0"/>
              <a:t>member function of the p1 object. (If you go to a cocktail party and tell your OOP friends that today you called a function for an object, they will laugh behind your back. It is better to impress them by saying that you activated a member function, even though it’s just jargon.)</a:t>
            </a:r>
          </a:p>
        </p:txBody>
      </p:sp>
      <p:sp>
        <p:nvSpPr>
          <p:cNvPr id="122883" name="Rectangle 3"/>
          <p:cNvSpPr>
            <a:spLocks noGrp="1" noRot="1" noChangeAspect="1" noChangeArrowheads="1" noTextEdit="1"/>
          </p:cNvSpPr>
          <p:nvPr>
            <p:ph type="sldImg"/>
          </p:nvPr>
        </p:nvSpPr>
        <p:spPr bwMode="auto">
          <a:xfrm>
            <a:off x="1184275" y="701675"/>
            <a:ext cx="4618038" cy="3463925"/>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20736959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r>
              <a:rPr lang="en-US" dirty="0"/>
              <a:t>But, again, let's use the usual OOP terminology, so that instead of saying that we are calling a function we say that we are </a:t>
            </a:r>
            <a:r>
              <a:rPr lang="en-US" u="sng" dirty="0"/>
              <a:t>activating a member function</a:t>
            </a:r>
            <a:r>
              <a:rPr lang="en-US" dirty="0"/>
              <a:t>.  In particular, we are activating the </a:t>
            </a:r>
            <a:r>
              <a:rPr lang="en-US" dirty="0" err="1" smtClean="0"/>
              <a:t>setPosition</a:t>
            </a:r>
            <a:r>
              <a:rPr lang="en-US" dirty="0" smtClean="0"/>
              <a:t> </a:t>
            </a:r>
            <a:r>
              <a:rPr lang="en-US" dirty="0"/>
              <a:t>member function of the p1 object. (If you go to a cocktail party and tell your OOP friends that today you called a function for an object, they will laugh behind your back. It is better to impress them by saying that you activated a member function, even though it’s just jargon.)</a:t>
            </a:r>
          </a:p>
        </p:txBody>
      </p:sp>
      <p:sp>
        <p:nvSpPr>
          <p:cNvPr id="124931" name="Rectangle 3"/>
          <p:cNvSpPr>
            <a:spLocks noGrp="1" noRot="1" noChangeAspect="1" noChangeArrowheads="1" noTextEdit="1"/>
          </p:cNvSpPr>
          <p:nvPr>
            <p:ph type="sldImg"/>
          </p:nvPr>
        </p:nvSpPr>
        <p:spPr bwMode="auto">
          <a:xfrm>
            <a:off x="1184275" y="701675"/>
            <a:ext cx="4618038" cy="3463925"/>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10959429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r>
              <a:rPr lang="en-US" dirty="0"/>
              <a:t>But, again, let's use the usual OOP terminology, so that instead of saying that we are calling a function we say that we are </a:t>
            </a:r>
            <a:r>
              <a:rPr lang="en-US" u="sng" dirty="0"/>
              <a:t>activating a member function</a:t>
            </a:r>
            <a:r>
              <a:rPr lang="en-US" dirty="0"/>
              <a:t>.  In particular, we are activating the </a:t>
            </a:r>
            <a:r>
              <a:rPr lang="en-US" dirty="0" err="1" smtClean="0"/>
              <a:t>setPosition</a:t>
            </a:r>
            <a:r>
              <a:rPr lang="en-US" dirty="0" smtClean="0"/>
              <a:t> </a:t>
            </a:r>
            <a:r>
              <a:rPr lang="en-US" dirty="0"/>
              <a:t>member function of the p1 object. (If you go to a cocktail party and tell your OOP friends that today you called a function for an object, they will laugh behind your back. It is better to impress them by saying that you activated a member function, even though it’s just jargon.)</a:t>
            </a:r>
          </a:p>
        </p:txBody>
      </p:sp>
      <p:sp>
        <p:nvSpPr>
          <p:cNvPr id="126979" name="Rectangle 3"/>
          <p:cNvSpPr>
            <a:spLocks noGrp="1" noRot="1" noChangeAspect="1" noChangeArrowheads="1" noTextEdit="1"/>
          </p:cNvSpPr>
          <p:nvPr>
            <p:ph type="sldImg"/>
          </p:nvPr>
        </p:nvSpPr>
        <p:spPr bwMode="auto">
          <a:xfrm>
            <a:off x="1184275" y="701675"/>
            <a:ext cx="4618038" cy="3463925"/>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5463909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r>
              <a:rPr lang="en-US"/>
              <a:t>The implementations of member functions do not normally appear within the class definition. We’ll see where they do appear later, but for now, let's just concentrate on this part of the class, which is called the </a:t>
            </a:r>
            <a:r>
              <a:rPr lang="en-US" u="sng"/>
              <a:t>class definition</a:t>
            </a:r>
            <a:r>
              <a:rPr lang="en-US"/>
              <a:t>.</a:t>
            </a:r>
          </a:p>
        </p:txBody>
      </p:sp>
      <p:sp>
        <p:nvSpPr>
          <p:cNvPr id="129027" name="Rectangle 3"/>
          <p:cNvSpPr>
            <a:spLocks noGrp="1" noRot="1" noChangeAspect="1" noChangeArrowheads="1" noTextEdit="1"/>
          </p:cNvSpPr>
          <p:nvPr>
            <p:ph type="sldImg"/>
          </p:nvPr>
        </p:nvSpPr>
        <p:spPr bwMode="auto">
          <a:xfrm>
            <a:off x="1184275" y="701675"/>
            <a:ext cx="4618038" cy="3463925"/>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5522355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r>
              <a:rPr lang="en-US" dirty="0"/>
              <a:t>Answer: only one, since </a:t>
            </a:r>
            <a:r>
              <a:rPr lang="en-US" dirty="0" smtClean="0"/>
              <a:t>the default </a:t>
            </a:r>
            <a:r>
              <a:rPr lang="en-US" dirty="0"/>
              <a:t>constructor has no argument, which cannot have two different parameter </a:t>
            </a:r>
            <a:r>
              <a:rPr lang="en-US" dirty="0" smtClean="0"/>
              <a:t>lists.</a:t>
            </a:r>
            <a:endParaRPr lang="en-US" dirty="0"/>
          </a:p>
          <a:p>
            <a:endParaRPr lang="en-US" dirty="0"/>
          </a:p>
        </p:txBody>
      </p:sp>
    </p:spTree>
    <p:extLst>
      <p:ext uri="{BB962C8B-B14F-4D97-AF65-F5344CB8AC3E}">
        <p14:creationId xmlns:p14="http://schemas.microsoft.com/office/powerpoint/2010/main" val="21454955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r>
              <a:rPr lang="en-US"/>
              <a:t>Demo: point class in Chapter 2 – run point.dsw</a:t>
            </a:r>
          </a:p>
        </p:txBody>
      </p:sp>
    </p:spTree>
    <p:extLst>
      <p:ext uri="{BB962C8B-B14F-4D97-AF65-F5344CB8AC3E}">
        <p14:creationId xmlns:p14="http://schemas.microsoft.com/office/powerpoint/2010/main" val="19173479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ln/>
        </p:spPr>
        <p:txBody>
          <a:bodyPr/>
          <a:lstStyle/>
          <a:p>
            <a:endParaRPr lang="en-US"/>
          </a:p>
        </p:txBody>
      </p:sp>
      <p:sp>
        <p:nvSpPr>
          <p:cNvPr id="8704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875662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body" idx="1"/>
          </p:nvPr>
        </p:nvSpPr>
        <p:spPr>
          <a:noFill/>
          <a:ln/>
        </p:spPr>
        <p:txBody>
          <a:bodyPr/>
          <a:lstStyle/>
          <a:p>
            <a:r>
              <a:rPr lang="en-US"/>
              <a:t>This lecture will introduce you to object-oriented programming by using one example, a point class.</a:t>
            </a:r>
          </a:p>
        </p:txBody>
      </p:sp>
      <p:sp>
        <p:nvSpPr>
          <p:cNvPr id="9830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18833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ln/>
        </p:spPr>
        <p:txBody>
          <a:bodyPr/>
          <a:lstStyle/>
          <a:p>
            <a:endParaRPr lang="en-US"/>
          </a:p>
        </p:txBody>
      </p:sp>
      <p:sp>
        <p:nvSpPr>
          <p:cNvPr id="9625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442479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noFill/>
          <a:ln/>
        </p:spPr>
        <p:txBody>
          <a:bodyPr/>
          <a:lstStyle/>
          <a:p>
            <a:r>
              <a:rPr lang="en-US"/>
              <a:t>We will implement the thinking cap in C++ using a feature called a class.</a:t>
            </a:r>
          </a:p>
        </p:txBody>
      </p:sp>
      <p:sp>
        <p:nvSpPr>
          <p:cNvPr id="1741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811292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noFill/>
          <a:ln/>
        </p:spPr>
        <p:txBody>
          <a:bodyPr/>
          <a:lstStyle/>
          <a:p>
            <a:r>
              <a:rPr lang="en-US" dirty="0"/>
              <a:t>Some of you may have used classes before in your programming. Others might have used “</a:t>
            </a:r>
            <a:r>
              <a:rPr lang="en-US" dirty="0" err="1"/>
              <a:t>structs</a:t>
            </a:r>
            <a:r>
              <a:rPr lang="en-US" dirty="0"/>
              <a:t>”, which are similar to classes. But a C++ class has two new features that are not available in ordinary </a:t>
            </a:r>
            <a:r>
              <a:rPr lang="en-US" dirty="0" err="1"/>
              <a:t>struct</a:t>
            </a:r>
            <a:r>
              <a:rPr lang="en-US" dirty="0"/>
              <a:t> types</a:t>
            </a:r>
            <a:r>
              <a:rPr lang="en-US" dirty="0" smtClean="0"/>
              <a:t>...</a:t>
            </a:r>
          </a:p>
          <a:p>
            <a:r>
              <a:rPr lang="en-US" dirty="0" smtClean="0"/>
              <a:t>Use the m_ prefix to</a:t>
            </a:r>
            <a:r>
              <a:rPr lang="en-US" baseline="0" dirty="0" smtClean="0"/>
              <a:t> clearly mark</a:t>
            </a:r>
            <a:r>
              <a:rPr lang="en-US" dirty="0" smtClean="0"/>
              <a:t> private member variables.</a:t>
            </a:r>
            <a:endParaRPr lang="en-US" dirty="0"/>
          </a:p>
        </p:txBody>
      </p:sp>
      <p:sp>
        <p:nvSpPr>
          <p:cNvPr id="1945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018162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5" name="Title 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342900"/>
            <a:ext cx="2038350" cy="5753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42900"/>
            <a:ext cx="5962650" cy="5753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49957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429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ChangeArrowheads="1"/>
          </p:cNvSpPr>
          <p:nvPr/>
        </p:nvSpPr>
        <p:spPr bwMode="auto">
          <a:xfrm>
            <a:off x="0" y="15240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0" y="173355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
        <p:nvSpPr>
          <p:cNvPr id="1031" name="Text Box 7"/>
          <p:cNvSpPr txBox="1">
            <a:spLocks noChangeArrowheads="1"/>
          </p:cNvSpPr>
          <p:nvPr userDrawn="1"/>
        </p:nvSpPr>
        <p:spPr bwMode="auto">
          <a:xfrm>
            <a:off x="8610600" y="6477000"/>
            <a:ext cx="533400" cy="274638"/>
          </a:xfrm>
          <a:prstGeom prst="rect">
            <a:avLst/>
          </a:prstGeom>
          <a:noFill/>
          <a:ln w="12700">
            <a:noFill/>
            <a:miter lim="800000"/>
            <a:headEnd/>
            <a:tailEnd/>
          </a:ln>
          <a:effectLst/>
        </p:spPr>
        <p:txBody>
          <a:bodyPr>
            <a:spAutoFit/>
          </a:bodyPr>
          <a:lstStyle/>
          <a:p>
            <a:pPr>
              <a:spcBef>
                <a:spcPct val="50000"/>
              </a:spcBef>
            </a:pPr>
            <a:fld id="{8E813F81-05DE-4EB0-91D8-31AD7C751F19}" type="slidenum">
              <a:rPr lang="en-US" sz="1200">
                <a:effectLst>
                  <a:outerShdw blurRad="38100" dist="38100" dir="2700000" algn="tl">
                    <a:srgbClr val="000000"/>
                  </a:outerShdw>
                </a:effectLst>
              </a:rPr>
              <a:pPr>
                <a:spcBef>
                  <a:spcPct val="50000"/>
                </a:spcBef>
              </a:pPr>
              <a:t>‹#›</a:t>
            </a:fld>
            <a:endParaRPr lang="en-US" sz="1200">
              <a:effectLst>
                <a:outerShdw blurRad="38100" dist="38100" dir="2700000" algn="tl">
                  <a:srgbClr val="000000"/>
                </a:outerShdw>
              </a:effectLst>
            </a:endParaRPr>
          </a:p>
        </p:txBody>
      </p:sp>
    </p:spTree>
  </p:cSld>
  <p:clrMap bg1="dk2" tx1="lt1" bg2="dk1" tx2="lt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26"/>
          <p:cNvSpPr>
            <a:spLocks noGrp="1" noChangeArrowheads="1"/>
          </p:cNvSpPr>
          <p:nvPr>
            <p:ph type="ctrTitle"/>
          </p:nvPr>
        </p:nvSpPr>
        <p:spPr>
          <a:xfrm>
            <a:off x="180975" y="228600"/>
            <a:ext cx="8963025" cy="1828800"/>
          </a:xfrm>
          <a:noFill/>
        </p:spPr>
        <p:txBody>
          <a:bodyPr/>
          <a:lstStyle/>
          <a:p>
            <a:r>
              <a:rPr lang="en-US" sz="3200" dirty="0">
                <a:latin typeface="Arial" pitchFamily="34" charset="0"/>
              </a:rPr>
              <a:t>CSC212 </a:t>
            </a:r>
            <a:r>
              <a:rPr lang="en-US" dirty="0">
                <a:latin typeface="Arial" pitchFamily="34" charset="0"/>
              </a:rPr>
              <a:t> </a:t>
            </a:r>
            <a:br>
              <a:rPr lang="en-US" dirty="0">
                <a:latin typeface="Arial" pitchFamily="34" charset="0"/>
              </a:rPr>
            </a:br>
            <a:r>
              <a:rPr lang="en-US" dirty="0">
                <a:latin typeface="Arial" pitchFamily="34" charset="0"/>
              </a:rPr>
              <a:t>Data Structure </a:t>
            </a:r>
            <a:r>
              <a:rPr lang="en-US" dirty="0" smtClean="0">
                <a:latin typeface="Arial" pitchFamily="34" charset="0"/>
              </a:rPr>
              <a:t/>
            </a:r>
            <a:br>
              <a:rPr lang="en-US" dirty="0" smtClean="0">
                <a:latin typeface="Arial" pitchFamily="34" charset="0"/>
              </a:rPr>
            </a:br>
            <a:r>
              <a:rPr lang="en-US" dirty="0" smtClean="0"/>
              <a:t> </a:t>
            </a:r>
            <a:endParaRPr lang="en-US" dirty="0"/>
          </a:p>
        </p:txBody>
      </p:sp>
      <p:sp>
        <p:nvSpPr>
          <p:cNvPr id="88067" name="Rectangle 1027"/>
          <p:cNvSpPr>
            <a:spLocks noGrp="1" noChangeArrowheads="1"/>
          </p:cNvSpPr>
          <p:nvPr>
            <p:ph type="subTitle" idx="1"/>
          </p:nvPr>
        </p:nvSpPr>
        <p:spPr>
          <a:xfrm>
            <a:off x="838200" y="2819400"/>
            <a:ext cx="7162800" cy="3200400"/>
          </a:xfrm>
        </p:spPr>
        <p:txBody>
          <a:bodyPr/>
          <a:lstStyle/>
          <a:p>
            <a:r>
              <a:rPr lang="en-US" sz="4000" dirty="0"/>
              <a:t>Lecture 2</a:t>
            </a:r>
          </a:p>
          <a:p>
            <a:r>
              <a:rPr lang="en-US" sz="4000" dirty="0"/>
              <a:t>ADT and C++ Classes (I)</a:t>
            </a:r>
          </a:p>
          <a:p>
            <a:endParaRPr lang="en-US" dirty="0"/>
          </a:p>
          <a:p>
            <a:r>
              <a:rPr lang="en-US" dirty="0" smtClean="0"/>
              <a:t>Maryam Vatankhah</a:t>
            </a:r>
            <a:endParaRPr lang="en-US" dirty="0"/>
          </a:p>
          <a:p>
            <a:r>
              <a:rPr lang="en-US" dirty="0"/>
              <a:t>Department of Computer Science </a:t>
            </a:r>
          </a:p>
          <a:p>
            <a:r>
              <a:rPr lang="en-US" dirty="0"/>
              <a:t>City College of New York</a:t>
            </a:r>
          </a:p>
        </p:txBody>
      </p:sp>
      <p:pic>
        <p:nvPicPr>
          <p:cNvPr id="88068" name="Picture 1028" descr="cs-title"/>
          <p:cNvPicPr>
            <a:picLocks noChangeAspect="1" noChangeArrowheads="1"/>
          </p:cNvPicPr>
          <p:nvPr/>
        </p:nvPicPr>
        <p:blipFill>
          <a:blip r:embed="rId3" cstate="print"/>
          <a:srcRect/>
          <a:stretch>
            <a:fillRect/>
          </a:stretch>
        </p:blipFill>
        <p:spPr bwMode="auto">
          <a:xfrm>
            <a:off x="4703763" y="327025"/>
            <a:ext cx="4370387" cy="8763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1026"/>
          <p:cNvSpPr>
            <a:spLocks noGrp="1" noChangeArrowheads="1"/>
          </p:cNvSpPr>
          <p:nvPr>
            <p:ph type="title"/>
          </p:nvPr>
        </p:nvSpPr>
        <p:spPr/>
        <p:txBody>
          <a:bodyPr/>
          <a:lstStyle/>
          <a:p>
            <a:r>
              <a:rPr lang="en-US"/>
              <a:t>Outline</a:t>
            </a:r>
          </a:p>
        </p:txBody>
      </p:sp>
      <p:sp>
        <p:nvSpPr>
          <p:cNvPr id="184323" name="Rectangle 1027"/>
          <p:cNvSpPr>
            <a:spLocks noGrp="1" noChangeArrowheads="1"/>
          </p:cNvSpPr>
          <p:nvPr>
            <p:ph type="body" idx="1"/>
          </p:nvPr>
        </p:nvSpPr>
        <p:spPr/>
        <p:txBody>
          <a:bodyPr/>
          <a:lstStyle/>
          <a:p>
            <a:pPr>
              <a:buFont typeface="Monotype Sorts" charset="2"/>
              <a:buNone/>
            </a:pPr>
            <a:r>
              <a:rPr lang="en-US" sz="2800">
                <a:solidFill>
                  <a:srgbClr val="FF00FF"/>
                </a:solidFill>
              </a:rPr>
              <a:t> A Review of C++ Classes (Lecture 2)</a:t>
            </a:r>
          </a:p>
          <a:p>
            <a:r>
              <a:rPr lang="en-US" sz="2800"/>
              <a:t> OOP, ADTs and Classes</a:t>
            </a:r>
          </a:p>
          <a:p>
            <a:r>
              <a:rPr lang="en-US" sz="2800"/>
              <a:t> Class </a:t>
            </a:r>
            <a:r>
              <a:rPr lang="en-US" sz="2800">
                <a:solidFill>
                  <a:srgbClr val="FC0128"/>
                </a:solidFill>
              </a:rPr>
              <a:t>Definition</a:t>
            </a:r>
            <a:r>
              <a:rPr lang="en-US" sz="2800"/>
              <a:t>, Implementation and Use</a:t>
            </a:r>
          </a:p>
          <a:p>
            <a:r>
              <a:rPr lang="en-US" sz="2800"/>
              <a:t> Constructors and Value Semantics</a:t>
            </a:r>
          </a:p>
          <a:p>
            <a:pPr>
              <a:buFont typeface="Monotype Sorts" charset="2"/>
              <a:buNone/>
            </a:pPr>
            <a:r>
              <a:rPr lang="en-US" sz="2800">
                <a:solidFill>
                  <a:srgbClr val="FF00FF"/>
                </a:solidFill>
              </a:rPr>
              <a:t>More on Classes (Lecture 3)</a:t>
            </a:r>
          </a:p>
          <a:p>
            <a:r>
              <a:rPr lang="en-US" sz="2800"/>
              <a:t> Namespace and Documentation</a:t>
            </a:r>
          </a:p>
          <a:p>
            <a:r>
              <a:rPr lang="en-US" sz="2800"/>
              <a:t> Classes and Parameters</a:t>
            </a:r>
          </a:p>
          <a:p>
            <a:r>
              <a:rPr lang="en-US" sz="2800"/>
              <a:t> Operator Overloading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a:lstStyle/>
          <a:p>
            <a:r>
              <a:rPr lang="en-US">
                <a:latin typeface="Arial" pitchFamily="34" charset="0"/>
              </a:rPr>
              <a:t>point</a:t>
            </a:r>
            <a:r>
              <a:rPr lang="en-US"/>
              <a:t> Definition	</a:t>
            </a:r>
          </a:p>
        </p:txBody>
      </p:sp>
      <p:sp>
        <p:nvSpPr>
          <p:cNvPr id="16387" name="Rectangle 3"/>
          <p:cNvSpPr>
            <a:spLocks noGrp="1" noChangeArrowheads="1"/>
          </p:cNvSpPr>
          <p:nvPr>
            <p:ph type="body" sz="half" idx="1"/>
          </p:nvPr>
        </p:nvSpPr>
        <p:spPr>
          <a:noFill/>
          <a:ln/>
        </p:spPr>
        <p:txBody>
          <a:bodyPr/>
          <a:lstStyle/>
          <a:p>
            <a:r>
              <a:rPr lang="en-US"/>
              <a:t>We can implement the </a:t>
            </a:r>
            <a:r>
              <a:rPr lang="en-US">
                <a:latin typeface="Arial" pitchFamily="34" charset="0"/>
              </a:rPr>
              <a:t>point</a:t>
            </a:r>
            <a:r>
              <a:rPr lang="en-US"/>
              <a:t> object using a data type called a </a:t>
            </a:r>
            <a:r>
              <a:rPr lang="en-US" u="sng"/>
              <a:t>class</a:t>
            </a:r>
            <a:r>
              <a:rPr lang="en-US"/>
              <a:t>.</a:t>
            </a:r>
          </a:p>
        </p:txBody>
      </p:sp>
      <p:sp>
        <p:nvSpPr>
          <p:cNvPr id="16388" name="Rectangle 4"/>
          <p:cNvSpPr>
            <a:spLocks noChangeArrowheads="1"/>
          </p:cNvSpPr>
          <p:nvPr/>
        </p:nvSpPr>
        <p:spPr bwMode="auto">
          <a:xfrm>
            <a:off x="4487863" y="2030413"/>
            <a:ext cx="4432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6389" name="Rectangle 5"/>
          <p:cNvSpPr>
            <a:spLocks noChangeArrowheads="1"/>
          </p:cNvSpPr>
          <p:nvPr/>
        </p:nvSpPr>
        <p:spPr bwMode="auto">
          <a:xfrm>
            <a:off x="4664075" y="2141538"/>
            <a:ext cx="3335338" cy="3009900"/>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class point </a:t>
            </a:r>
          </a:p>
          <a:p>
            <a:r>
              <a:rPr lang="en-US" b="1">
                <a:solidFill>
                  <a:schemeClr val="bg2"/>
                </a:solidFill>
                <a:effectLst/>
              </a:rPr>
              <a:t>{ </a:t>
            </a:r>
          </a:p>
          <a:p>
            <a:endParaRPr lang="en-US" b="1">
              <a:solidFill>
                <a:schemeClr val="bg2"/>
              </a:solidFill>
              <a:effectLst/>
            </a:endParaRPr>
          </a:p>
          <a:p>
            <a:r>
              <a:rPr lang="en-US" b="1">
                <a:solidFill>
                  <a:schemeClr val="bg2"/>
                </a:solidFill>
                <a:effectLst/>
              </a:rPr>
              <a:t>            . . .</a:t>
            </a:r>
          </a:p>
          <a:p>
            <a:endParaRPr lang="en-US" b="1">
              <a:solidFill>
                <a:schemeClr val="bg2"/>
              </a:solidFill>
              <a:effectLst/>
            </a:endParaRPr>
          </a:p>
          <a:p>
            <a:r>
              <a:rPr lang="en-US" b="1">
                <a:solidFill>
                  <a:schemeClr val="bg2"/>
                </a:solidFill>
                <a:effectLst/>
              </a:rPr>
              <a:t> };</a:t>
            </a:r>
            <a:endParaRPr lang="en-US">
              <a:solidFill>
                <a:schemeClr val="bg2"/>
              </a:solidFill>
              <a:effectLst/>
            </a:endParaRPr>
          </a:p>
          <a:p>
            <a:endParaRPr lang="en-US" b="1">
              <a:solidFill>
                <a:schemeClr val="accent2"/>
              </a:solidFill>
              <a:effectLst/>
            </a:endParaRPr>
          </a:p>
          <a:p>
            <a:pPr eaLnBrk="1"/>
            <a:endParaRPr lang="en-US" b="1">
              <a:solidFill>
                <a:schemeClr val="accent2"/>
              </a:solidFill>
              <a:effectLst/>
            </a:endParaRPr>
          </a:p>
        </p:txBody>
      </p:sp>
      <p:sp>
        <p:nvSpPr>
          <p:cNvPr id="16396" name="Text Box 12"/>
          <p:cNvSpPr txBox="1">
            <a:spLocks noChangeArrowheads="1"/>
          </p:cNvSpPr>
          <p:nvPr/>
        </p:nvSpPr>
        <p:spPr bwMode="auto">
          <a:xfrm>
            <a:off x="381000" y="5715000"/>
            <a:ext cx="3200400" cy="822325"/>
          </a:xfrm>
          <a:prstGeom prst="rect">
            <a:avLst/>
          </a:prstGeom>
          <a:solidFill>
            <a:srgbClr val="FFCC99"/>
          </a:solidFill>
          <a:ln w="12700">
            <a:noFill/>
            <a:miter lim="800000"/>
            <a:headEnd/>
            <a:tailEnd/>
          </a:ln>
          <a:effectLst/>
        </p:spPr>
        <p:txBody>
          <a:bodyPr>
            <a:spAutoFit/>
          </a:bodyPr>
          <a:lstStyle/>
          <a:p>
            <a:pPr>
              <a:spcBef>
                <a:spcPct val="50000"/>
              </a:spcBef>
            </a:pPr>
            <a:r>
              <a:rPr lang="en-US">
                <a:solidFill>
                  <a:schemeClr val="accent2"/>
                </a:solidFill>
                <a:effectLst>
                  <a:outerShdw blurRad="38100" dist="38100" dir="2700000" algn="tl">
                    <a:srgbClr val="000000"/>
                  </a:outerShdw>
                </a:effectLst>
              </a:rPr>
              <a:t>Don’t forget the semicolon at the end</a:t>
            </a:r>
          </a:p>
        </p:txBody>
      </p:sp>
      <p:sp>
        <p:nvSpPr>
          <p:cNvPr id="16398" name="Freeform 14"/>
          <p:cNvSpPr>
            <a:spLocks/>
          </p:cNvSpPr>
          <p:nvPr/>
        </p:nvSpPr>
        <p:spPr bwMode="auto">
          <a:xfrm>
            <a:off x="3581400" y="4343400"/>
            <a:ext cx="1289050" cy="2268538"/>
          </a:xfrm>
          <a:custGeom>
            <a:avLst/>
            <a:gdLst/>
            <a:ahLst/>
            <a:cxnLst>
              <a:cxn ang="0">
                <a:pos x="639" y="0"/>
              </a:cxn>
              <a:cxn ang="0">
                <a:pos x="811" y="149"/>
              </a:cxn>
              <a:cxn ang="0">
                <a:pos x="765" y="447"/>
              </a:cxn>
              <a:cxn ang="0">
                <a:pos x="733" y="335"/>
              </a:cxn>
              <a:cxn ang="0">
                <a:pos x="671" y="370"/>
              </a:cxn>
              <a:cxn ang="0">
                <a:pos x="615" y="402"/>
              </a:cxn>
              <a:cxn ang="0">
                <a:pos x="527" y="473"/>
              </a:cxn>
              <a:cxn ang="0">
                <a:pos x="466" y="536"/>
              </a:cxn>
              <a:cxn ang="0">
                <a:pos x="426" y="599"/>
              </a:cxn>
              <a:cxn ang="0">
                <a:pos x="402" y="663"/>
              </a:cxn>
              <a:cxn ang="0">
                <a:pos x="392" y="722"/>
              </a:cxn>
              <a:cxn ang="0">
                <a:pos x="388" y="786"/>
              </a:cxn>
              <a:cxn ang="0">
                <a:pos x="391" y="849"/>
              </a:cxn>
              <a:cxn ang="0">
                <a:pos x="391" y="912"/>
              </a:cxn>
              <a:cxn ang="0">
                <a:pos x="387" y="979"/>
              </a:cxn>
              <a:cxn ang="0">
                <a:pos x="372" y="1044"/>
              </a:cxn>
              <a:cxn ang="0">
                <a:pos x="344" y="1115"/>
              </a:cxn>
              <a:cxn ang="0">
                <a:pos x="297" y="1188"/>
              </a:cxn>
              <a:cxn ang="0">
                <a:pos x="227" y="1264"/>
              </a:cxn>
              <a:cxn ang="0">
                <a:pos x="129" y="1344"/>
              </a:cxn>
              <a:cxn ang="0">
                <a:pos x="0" y="1428"/>
              </a:cxn>
              <a:cxn ang="0">
                <a:pos x="67" y="1381"/>
              </a:cxn>
              <a:cxn ang="0">
                <a:pos x="125" y="1335"/>
              </a:cxn>
              <a:cxn ang="0">
                <a:pos x="217" y="1242"/>
              </a:cxn>
              <a:cxn ang="0">
                <a:pos x="279" y="1152"/>
              </a:cxn>
              <a:cxn ang="0">
                <a:pos x="319" y="1069"/>
              </a:cxn>
              <a:cxn ang="0">
                <a:pos x="338" y="987"/>
              </a:cxn>
              <a:cxn ang="0">
                <a:pos x="343" y="905"/>
              </a:cxn>
              <a:cxn ang="0">
                <a:pos x="339" y="827"/>
              </a:cxn>
              <a:cxn ang="0">
                <a:pos x="329" y="748"/>
              </a:cxn>
              <a:cxn ang="0">
                <a:pos x="321" y="674"/>
              </a:cxn>
              <a:cxn ang="0">
                <a:pos x="317" y="594"/>
              </a:cxn>
              <a:cxn ang="0">
                <a:pos x="324" y="518"/>
              </a:cxn>
              <a:cxn ang="0">
                <a:pos x="343" y="439"/>
              </a:cxn>
              <a:cxn ang="0">
                <a:pos x="385" y="359"/>
              </a:cxn>
              <a:cxn ang="0">
                <a:pos x="449" y="281"/>
              </a:cxn>
              <a:cxn ang="0">
                <a:pos x="542" y="195"/>
              </a:cxn>
              <a:cxn ang="0">
                <a:pos x="670" y="112"/>
              </a:cxn>
              <a:cxn ang="0">
                <a:pos x="639" y="0"/>
              </a:cxn>
            </a:cxnLst>
            <a:rect l="0" t="0" r="r" b="b"/>
            <a:pathLst>
              <a:path w="812" h="1429">
                <a:moveTo>
                  <a:pt x="639" y="0"/>
                </a:moveTo>
                <a:lnTo>
                  <a:pt x="811" y="149"/>
                </a:lnTo>
                <a:lnTo>
                  <a:pt x="765" y="447"/>
                </a:lnTo>
                <a:lnTo>
                  <a:pt x="733" y="335"/>
                </a:lnTo>
                <a:lnTo>
                  <a:pt x="671" y="370"/>
                </a:lnTo>
                <a:lnTo>
                  <a:pt x="615" y="402"/>
                </a:lnTo>
                <a:lnTo>
                  <a:pt x="527" y="473"/>
                </a:lnTo>
                <a:lnTo>
                  <a:pt x="466" y="536"/>
                </a:lnTo>
                <a:lnTo>
                  <a:pt x="426" y="599"/>
                </a:lnTo>
                <a:lnTo>
                  <a:pt x="402" y="663"/>
                </a:lnTo>
                <a:lnTo>
                  <a:pt x="392" y="722"/>
                </a:lnTo>
                <a:lnTo>
                  <a:pt x="388" y="786"/>
                </a:lnTo>
                <a:lnTo>
                  <a:pt x="391" y="849"/>
                </a:lnTo>
                <a:lnTo>
                  <a:pt x="391" y="912"/>
                </a:lnTo>
                <a:lnTo>
                  <a:pt x="387" y="979"/>
                </a:lnTo>
                <a:lnTo>
                  <a:pt x="372" y="1044"/>
                </a:lnTo>
                <a:lnTo>
                  <a:pt x="344" y="1115"/>
                </a:lnTo>
                <a:lnTo>
                  <a:pt x="297" y="1188"/>
                </a:lnTo>
                <a:lnTo>
                  <a:pt x="227" y="1264"/>
                </a:lnTo>
                <a:lnTo>
                  <a:pt x="129" y="1344"/>
                </a:lnTo>
                <a:lnTo>
                  <a:pt x="0" y="1428"/>
                </a:lnTo>
                <a:lnTo>
                  <a:pt x="67" y="1381"/>
                </a:lnTo>
                <a:lnTo>
                  <a:pt x="125" y="1335"/>
                </a:lnTo>
                <a:lnTo>
                  <a:pt x="217" y="1242"/>
                </a:lnTo>
                <a:lnTo>
                  <a:pt x="279" y="1152"/>
                </a:lnTo>
                <a:lnTo>
                  <a:pt x="319" y="1069"/>
                </a:lnTo>
                <a:lnTo>
                  <a:pt x="338" y="987"/>
                </a:lnTo>
                <a:lnTo>
                  <a:pt x="343" y="905"/>
                </a:lnTo>
                <a:lnTo>
                  <a:pt x="339" y="827"/>
                </a:lnTo>
                <a:lnTo>
                  <a:pt x="329" y="748"/>
                </a:lnTo>
                <a:lnTo>
                  <a:pt x="321" y="674"/>
                </a:lnTo>
                <a:lnTo>
                  <a:pt x="317" y="594"/>
                </a:lnTo>
                <a:lnTo>
                  <a:pt x="324" y="518"/>
                </a:lnTo>
                <a:lnTo>
                  <a:pt x="343" y="439"/>
                </a:lnTo>
                <a:lnTo>
                  <a:pt x="385" y="359"/>
                </a:lnTo>
                <a:lnTo>
                  <a:pt x="449" y="281"/>
                </a:lnTo>
                <a:lnTo>
                  <a:pt x="542" y="195"/>
                </a:lnTo>
                <a:lnTo>
                  <a:pt x="670" y="112"/>
                </a:lnTo>
                <a:lnTo>
                  <a:pt x="639" y="0"/>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p>
        </p:txBody>
      </p:sp>
      <p:grpSp>
        <p:nvGrpSpPr>
          <p:cNvPr id="16399" name="Group 15"/>
          <p:cNvGrpSpPr>
            <a:grpSpLocks/>
          </p:cNvGrpSpPr>
          <p:nvPr/>
        </p:nvGrpSpPr>
        <p:grpSpPr bwMode="auto">
          <a:xfrm>
            <a:off x="7010400" y="152400"/>
            <a:ext cx="2057400" cy="1533525"/>
            <a:chOff x="3216" y="1440"/>
            <a:chExt cx="2160" cy="1871"/>
          </a:xfrm>
        </p:grpSpPr>
        <p:sp>
          <p:nvSpPr>
            <p:cNvPr id="16400" name="Text Box 16"/>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6401" name="Group 17"/>
            <p:cNvGrpSpPr>
              <a:grpSpLocks/>
            </p:cNvGrpSpPr>
            <p:nvPr/>
          </p:nvGrpSpPr>
          <p:grpSpPr bwMode="auto">
            <a:xfrm>
              <a:off x="3216" y="1440"/>
              <a:ext cx="2017" cy="1871"/>
              <a:chOff x="3216" y="1056"/>
              <a:chExt cx="2017" cy="1871"/>
            </a:xfrm>
          </p:grpSpPr>
          <p:sp>
            <p:nvSpPr>
              <p:cNvPr id="16402" name="Rectangle 18"/>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6403" name="Line 19"/>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6404" name="Line 20"/>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6405" name="Line 21"/>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6406" name="Line 22"/>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6407" name="Line 23"/>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6408" name="Line 24"/>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6409" name="Text Box 25"/>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6410" name="Text Box 26"/>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6411" name="Text Box 27"/>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6412" name="Oval 28"/>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6413" name="Text Box 29"/>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a:lstStyle/>
          <a:p>
            <a:r>
              <a:rPr lang="en-US">
                <a:latin typeface="Arial" pitchFamily="34" charset="0"/>
              </a:rPr>
              <a:t>point</a:t>
            </a:r>
            <a:r>
              <a:rPr lang="en-US"/>
              <a:t> Definition	</a:t>
            </a:r>
          </a:p>
        </p:txBody>
      </p:sp>
      <p:sp>
        <p:nvSpPr>
          <p:cNvPr id="18435" name="Rectangle 3"/>
          <p:cNvSpPr>
            <a:spLocks noGrp="1" noChangeArrowheads="1"/>
          </p:cNvSpPr>
          <p:nvPr>
            <p:ph type="body" sz="half" idx="1"/>
          </p:nvPr>
        </p:nvSpPr>
        <p:spPr>
          <a:noFill/>
          <a:ln/>
        </p:spPr>
        <p:txBody>
          <a:bodyPr/>
          <a:lstStyle/>
          <a:p>
            <a:r>
              <a:rPr lang="en-US" dirty="0"/>
              <a:t>The class will have two components called </a:t>
            </a:r>
            <a:r>
              <a:rPr lang="en-US" dirty="0" err="1" smtClean="0"/>
              <a:t>m_x</a:t>
            </a:r>
            <a:r>
              <a:rPr lang="en-US" dirty="0" smtClean="0"/>
              <a:t> </a:t>
            </a:r>
            <a:r>
              <a:rPr lang="en-US" dirty="0"/>
              <a:t>and </a:t>
            </a:r>
            <a:r>
              <a:rPr lang="en-US" dirty="0" err="1" smtClean="0"/>
              <a:t>m_y</a:t>
            </a:r>
            <a:r>
              <a:rPr lang="en-US" dirty="0"/>
              <a:t>.  These components are the x and y coordinates of this point.</a:t>
            </a:r>
          </a:p>
          <a:p>
            <a:r>
              <a:rPr lang="en-US" dirty="0"/>
              <a:t>Using a class permits two new features . . .</a:t>
            </a:r>
          </a:p>
        </p:txBody>
      </p:sp>
      <p:sp>
        <p:nvSpPr>
          <p:cNvPr id="18436" name="Rectangle 4"/>
          <p:cNvSpPr>
            <a:spLocks noChangeArrowheads="1"/>
          </p:cNvSpPr>
          <p:nvPr/>
        </p:nvSpPr>
        <p:spPr bwMode="auto">
          <a:xfrm>
            <a:off x="4487863" y="2030413"/>
            <a:ext cx="4432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8437" name="Rectangle 5"/>
          <p:cNvSpPr>
            <a:spLocks noChangeArrowheads="1"/>
          </p:cNvSpPr>
          <p:nvPr/>
        </p:nvSpPr>
        <p:spPr bwMode="auto">
          <a:xfrm>
            <a:off x="4664075" y="2141538"/>
            <a:ext cx="4224338" cy="3413755"/>
          </a:xfrm>
          <a:prstGeom prst="rect">
            <a:avLst/>
          </a:prstGeom>
          <a:noFill/>
          <a:ln w="12700">
            <a:noFill/>
            <a:miter lim="800000"/>
            <a:headEnd/>
            <a:tailEnd/>
          </a:ln>
          <a:effectLst/>
        </p:spPr>
        <p:txBody>
          <a:bodyPr lIns="90488" tIns="44450" rIns="90488" bIns="44450">
            <a:spAutoFit/>
          </a:bodyPr>
          <a:lstStyle/>
          <a:p>
            <a:r>
              <a:rPr lang="en-US" b="1" dirty="0">
                <a:solidFill>
                  <a:schemeClr val="bg2"/>
                </a:solidFill>
                <a:effectLst/>
              </a:rPr>
              <a:t>class point </a:t>
            </a:r>
          </a:p>
          <a:p>
            <a:r>
              <a:rPr lang="en-US" b="1" dirty="0">
                <a:solidFill>
                  <a:schemeClr val="bg2"/>
                </a:solidFill>
                <a:effectLst/>
              </a:rPr>
              <a:t>{ </a:t>
            </a:r>
          </a:p>
          <a:p>
            <a:r>
              <a:rPr lang="en-US" b="1" dirty="0">
                <a:solidFill>
                  <a:schemeClr val="bg2"/>
                </a:solidFill>
                <a:effectLst/>
              </a:rPr>
              <a:t>      . . .</a:t>
            </a:r>
          </a:p>
          <a:p>
            <a:r>
              <a:rPr lang="en-US" b="1" dirty="0">
                <a:solidFill>
                  <a:srgbClr val="00FF00"/>
                </a:solidFill>
                <a:effectLst/>
              </a:rPr>
              <a:t>      </a:t>
            </a:r>
            <a:r>
              <a:rPr lang="en-US" b="1" dirty="0">
                <a:solidFill>
                  <a:schemeClr val="bg2"/>
                </a:solidFill>
                <a:effectLst/>
              </a:rPr>
              <a:t>double </a:t>
            </a:r>
            <a:r>
              <a:rPr lang="en-US" b="1" dirty="0" err="1" smtClean="0">
                <a:solidFill>
                  <a:schemeClr val="bg2"/>
                </a:solidFill>
                <a:effectLst/>
              </a:rPr>
              <a:t>m_x</a:t>
            </a:r>
            <a:r>
              <a:rPr lang="en-US" b="1" dirty="0">
                <a:solidFill>
                  <a:schemeClr val="bg2"/>
                </a:solidFill>
                <a:effectLst/>
              </a:rPr>
              <a:t>;</a:t>
            </a:r>
          </a:p>
          <a:p>
            <a:r>
              <a:rPr lang="en-US" b="1" dirty="0">
                <a:solidFill>
                  <a:schemeClr val="bg2"/>
                </a:solidFill>
                <a:effectLst/>
              </a:rPr>
              <a:t>      double </a:t>
            </a:r>
            <a:r>
              <a:rPr lang="en-US" b="1" dirty="0" err="1" smtClean="0">
                <a:solidFill>
                  <a:schemeClr val="bg2"/>
                </a:solidFill>
                <a:effectLst/>
              </a:rPr>
              <a:t>m_y</a:t>
            </a:r>
            <a:r>
              <a:rPr lang="en-US" b="1" dirty="0">
                <a:solidFill>
                  <a:schemeClr val="bg2"/>
                </a:solidFill>
                <a:effectLst/>
              </a:rPr>
              <a:t>;</a:t>
            </a:r>
          </a:p>
          <a:p>
            <a:r>
              <a:rPr lang="en-US" dirty="0">
                <a:solidFill>
                  <a:schemeClr val="bg2"/>
                </a:solidFill>
                <a:effectLst/>
              </a:rPr>
              <a:t>      </a:t>
            </a:r>
          </a:p>
          <a:p>
            <a:r>
              <a:rPr lang="en-US" b="1" dirty="0">
                <a:solidFill>
                  <a:schemeClr val="bg2"/>
                </a:solidFill>
                <a:effectLst/>
              </a:rPr>
              <a:t>};</a:t>
            </a:r>
          </a:p>
          <a:p>
            <a:endParaRPr lang="en-US" b="1" dirty="0">
              <a:solidFill>
                <a:schemeClr val="accent2"/>
              </a:solidFill>
              <a:effectLst/>
            </a:endParaRPr>
          </a:p>
          <a:p>
            <a:pPr eaLnBrk="1"/>
            <a:endParaRPr lang="en-US" b="1" dirty="0">
              <a:solidFill>
                <a:schemeClr val="accent2"/>
              </a:solidFill>
              <a:effectLst/>
            </a:endParaRPr>
          </a:p>
        </p:txBody>
      </p:sp>
      <p:grpSp>
        <p:nvGrpSpPr>
          <p:cNvPr id="18444" name="Group 12"/>
          <p:cNvGrpSpPr>
            <a:grpSpLocks/>
          </p:cNvGrpSpPr>
          <p:nvPr/>
        </p:nvGrpSpPr>
        <p:grpSpPr bwMode="auto">
          <a:xfrm>
            <a:off x="7010400" y="152400"/>
            <a:ext cx="2057400" cy="1533525"/>
            <a:chOff x="3216" y="1440"/>
            <a:chExt cx="2160" cy="1871"/>
          </a:xfrm>
        </p:grpSpPr>
        <p:sp>
          <p:nvSpPr>
            <p:cNvPr id="18445"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8446" name="Group 14"/>
            <p:cNvGrpSpPr>
              <a:grpSpLocks/>
            </p:cNvGrpSpPr>
            <p:nvPr/>
          </p:nvGrpSpPr>
          <p:grpSpPr bwMode="auto">
            <a:xfrm>
              <a:off x="3216" y="1440"/>
              <a:ext cx="2017" cy="1871"/>
              <a:chOff x="3216" y="1056"/>
              <a:chExt cx="2017" cy="1871"/>
            </a:xfrm>
          </p:grpSpPr>
          <p:sp>
            <p:nvSpPr>
              <p:cNvPr id="18447"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8448"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8449"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8450"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8451"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8452"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8453"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8454"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8455"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8456"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8457"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8458"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p:spPr>
        <p:txBody>
          <a:bodyPr/>
          <a:lstStyle/>
          <a:p>
            <a:r>
              <a:rPr lang="en-US">
                <a:latin typeface="Arial" pitchFamily="34" charset="0"/>
              </a:rPr>
              <a:t>point</a:t>
            </a:r>
            <a:r>
              <a:rPr lang="en-US"/>
              <a:t> Definition	</a:t>
            </a:r>
          </a:p>
        </p:txBody>
      </p:sp>
      <p:sp>
        <p:nvSpPr>
          <p:cNvPr id="20483" name="Rectangle 3"/>
          <p:cNvSpPr>
            <a:spLocks noGrp="1" noChangeArrowheads="1"/>
          </p:cNvSpPr>
          <p:nvPr>
            <p:ph type="body" sz="half" idx="1"/>
          </p:nvPr>
        </p:nvSpPr>
        <p:spPr>
          <a:noFill/>
          <a:ln/>
        </p:spPr>
        <p:txBody>
          <a:bodyPr/>
          <a:lstStyle/>
          <a:p>
            <a:pPr marL="454025" indent="-454025">
              <a:buSzPct val="100000"/>
              <a:buFont typeface="Monotype Sorts" charset="2"/>
              <a:buChar char="Ê"/>
            </a:pPr>
            <a:r>
              <a:rPr lang="en-US"/>
              <a:t>The two components will be </a:t>
            </a:r>
            <a:r>
              <a:rPr lang="en-US" u="sng"/>
              <a:t>private member variables</a:t>
            </a:r>
            <a:r>
              <a:rPr lang="en-US"/>
              <a:t>.  This ensures that nobody can directly access this information.  The only access is through functions that we provide for the class.</a:t>
            </a:r>
          </a:p>
        </p:txBody>
      </p:sp>
      <p:sp>
        <p:nvSpPr>
          <p:cNvPr id="20484" name="Rectangle 4"/>
          <p:cNvSpPr>
            <a:spLocks noChangeArrowheads="1"/>
          </p:cNvSpPr>
          <p:nvPr/>
        </p:nvSpPr>
        <p:spPr bwMode="auto">
          <a:xfrm>
            <a:off x="4487863" y="2030413"/>
            <a:ext cx="4432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0485" name="Rectangle 5"/>
          <p:cNvSpPr>
            <a:spLocks noChangeArrowheads="1"/>
          </p:cNvSpPr>
          <p:nvPr/>
        </p:nvSpPr>
        <p:spPr bwMode="auto">
          <a:xfrm>
            <a:off x="4664075" y="2141538"/>
            <a:ext cx="4224338" cy="3413755"/>
          </a:xfrm>
          <a:prstGeom prst="rect">
            <a:avLst/>
          </a:prstGeom>
          <a:noFill/>
          <a:ln w="12700">
            <a:noFill/>
            <a:miter lim="800000"/>
            <a:headEnd/>
            <a:tailEnd/>
          </a:ln>
          <a:effectLst/>
        </p:spPr>
        <p:txBody>
          <a:bodyPr lIns="90488" tIns="44450" rIns="90488" bIns="44450">
            <a:spAutoFit/>
          </a:bodyPr>
          <a:lstStyle/>
          <a:p>
            <a:r>
              <a:rPr lang="en-US" b="1" dirty="0">
                <a:solidFill>
                  <a:schemeClr val="bg2"/>
                </a:solidFill>
                <a:effectLst/>
              </a:rPr>
              <a:t>class point </a:t>
            </a:r>
          </a:p>
          <a:p>
            <a:r>
              <a:rPr lang="en-US" b="1" dirty="0">
                <a:solidFill>
                  <a:schemeClr val="bg2"/>
                </a:solidFill>
                <a:effectLst/>
              </a:rPr>
              <a:t>{</a:t>
            </a:r>
          </a:p>
          <a:p>
            <a:r>
              <a:rPr lang="en-US" b="1" dirty="0">
                <a:solidFill>
                  <a:schemeClr val="bg2"/>
                </a:solidFill>
                <a:effectLst/>
              </a:rPr>
              <a:t>      . . .</a:t>
            </a:r>
          </a:p>
          <a:p>
            <a:r>
              <a:rPr lang="en-US" b="1" dirty="0">
                <a:solidFill>
                  <a:schemeClr val="accent2"/>
                </a:solidFill>
                <a:effectLst/>
              </a:rPr>
              <a:t>private:</a:t>
            </a:r>
          </a:p>
          <a:p>
            <a:r>
              <a:rPr lang="en-US" b="1" dirty="0">
                <a:solidFill>
                  <a:schemeClr val="bg2"/>
                </a:solidFill>
                <a:effectLst/>
              </a:rPr>
              <a:t>     double </a:t>
            </a:r>
            <a:r>
              <a:rPr lang="en-US" b="1" dirty="0" err="1" smtClean="0">
                <a:solidFill>
                  <a:schemeClr val="bg2"/>
                </a:solidFill>
                <a:effectLst/>
              </a:rPr>
              <a:t>m_x</a:t>
            </a:r>
            <a:r>
              <a:rPr lang="en-US" b="1" dirty="0">
                <a:solidFill>
                  <a:schemeClr val="bg2"/>
                </a:solidFill>
                <a:effectLst/>
              </a:rPr>
              <a:t>;</a:t>
            </a:r>
          </a:p>
          <a:p>
            <a:r>
              <a:rPr lang="en-US" b="1" dirty="0">
                <a:solidFill>
                  <a:schemeClr val="bg2"/>
                </a:solidFill>
                <a:effectLst/>
              </a:rPr>
              <a:t>     double </a:t>
            </a:r>
            <a:r>
              <a:rPr lang="en-US" b="1" dirty="0" err="1" smtClean="0">
                <a:solidFill>
                  <a:schemeClr val="bg2"/>
                </a:solidFill>
                <a:effectLst/>
              </a:rPr>
              <a:t>m_y</a:t>
            </a:r>
            <a:r>
              <a:rPr lang="en-US" b="1" dirty="0">
                <a:solidFill>
                  <a:schemeClr val="bg2"/>
                </a:solidFill>
                <a:effectLst/>
              </a:rPr>
              <a:t>;</a:t>
            </a:r>
          </a:p>
          <a:p>
            <a:r>
              <a:rPr lang="en-US" b="1" dirty="0">
                <a:solidFill>
                  <a:schemeClr val="bg2"/>
                </a:solidFill>
                <a:effectLst/>
              </a:rPr>
              <a:t>};</a:t>
            </a:r>
          </a:p>
          <a:p>
            <a:endParaRPr lang="en-US" b="1" dirty="0">
              <a:solidFill>
                <a:schemeClr val="accent2"/>
              </a:solidFill>
              <a:effectLst/>
            </a:endParaRPr>
          </a:p>
          <a:p>
            <a:pPr eaLnBrk="1"/>
            <a:endParaRPr lang="en-US" b="1" dirty="0">
              <a:solidFill>
                <a:schemeClr val="accent2"/>
              </a:solidFill>
              <a:effectLst/>
            </a:endParaRPr>
          </a:p>
        </p:txBody>
      </p:sp>
      <p:grpSp>
        <p:nvGrpSpPr>
          <p:cNvPr id="20492" name="Group 12"/>
          <p:cNvGrpSpPr>
            <a:grpSpLocks/>
          </p:cNvGrpSpPr>
          <p:nvPr/>
        </p:nvGrpSpPr>
        <p:grpSpPr bwMode="auto">
          <a:xfrm>
            <a:off x="7010400" y="152400"/>
            <a:ext cx="2057400" cy="1533525"/>
            <a:chOff x="3216" y="1440"/>
            <a:chExt cx="2160" cy="1871"/>
          </a:xfrm>
        </p:grpSpPr>
        <p:sp>
          <p:nvSpPr>
            <p:cNvPr id="20493"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20494" name="Group 14"/>
            <p:cNvGrpSpPr>
              <a:grpSpLocks/>
            </p:cNvGrpSpPr>
            <p:nvPr/>
          </p:nvGrpSpPr>
          <p:grpSpPr bwMode="auto">
            <a:xfrm>
              <a:off x="3216" y="1440"/>
              <a:ext cx="2017" cy="1871"/>
              <a:chOff x="3216" y="1056"/>
              <a:chExt cx="2017" cy="1871"/>
            </a:xfrm>
          </p:grpSpPr>
          <p:sp>
            <p:nvSpPr>
              <p:cNvPr id="20495"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20496"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20497"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20498"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20499"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20500"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20501"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20502"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20503"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20504"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20505"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20506"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p:spPr>
        <p:txBody>
          <a:bodyPr/>
          <a:lstStyle/>
          <a:p>
            <a:r>
              <a:rPr lang="en-US">
                <a:latin typeface="Arial" pitchFamily="34" charset="0"/>
              </a:rPr>
              <a:t>point</a:t>
            </a:r>
            <a:r>
              <a:rPr lang="en-US"/>
              <a:t> Definition	</a:t>
            </a:r>
          </a:p>
        </p:txBody>
      </p:sp>
      <p:sp>
        <p:nvSpPr>
          <p:cNvPr id="22531" name="Rectangle 3"/>
          <p:cNvSpPr>
            <a:spLocks noGrp="1" noChangeArrowheads="1"/>
          </p:cNvSpPr>
          <p:nvPr>
            <p:ph type="body" sz="half" idx="1"/>
          </p:nvPr>
        </p:nvSpPr>
        <p:spPr>
          <a:noFill/>
          <a:ln/>
        </p:spPr>
        <p:txBody>
          <a:bodyPr/>
          <a:lstStyle/>
          <a:p>
            <a:pPr marL="454025" indent="-454025">
              <a:buSzPct val="100000"/>
              <a:buFont typeface="Monotype Sorts" charset="2"/>
              <a:buChar char="Ë"/>
            </a:pPr>
            <a:r>
              <a:rPr lang="en-US"/>
              <a:t>In a class, the functions which manipulate the class are also listed.</a:t>
            </a:r>
          </a:p>
        </p:txBody>
      </p:sp>
      <p:sp>
        <p:nvSpPr>
          <p:cNvPr id="22532" name="Rectangle 4"/>
          <p:cNvSpPr>
            <a:spLocks noChangeArrowheads="1"/>
          </p:cNvSpPr>
          <p:nvPr/>
        </p:nvSpPr>
        <p:spPr bwMode="auto">
          <a:xfrm>
            <a:off x="4487863" y="2030413"/>
            <a:ext cx="4432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2533" name="Rectangle 5"/>
          <p:cNvSpPr>
            <a:spLocks noChangeArrowheads="1"/>
          </p:cNvSpPr>
          <p:nvPr/>
        </p:nvSpPr>
        <p:spPr bwMode="auto">
          <a:xfrm>
            <a:off x="4664075" y="2141538"/>
            <a:ext cx="4224338" cy="3783087"/>
          </a:xfrm>
          <a:prstGeom prst="rect">
            <a:avLst/>
          </a:prstGeom>
          <a:noFill/>
          <a:ln w="12700">
            <a:noFill/>
            <a:miter lim="800000"/>
            <a:headEnd/>
            <a:tailEnd/>
          </a:ln>
          <a:effectLst/>
        </p:spPr>
        <p:txBody>
          <a:bodyPr lIns="90488" tIns="44450" rIns="90488" bIns="44450">
            <a:spAutoFit/>
          </a:bodyPr>
          <a:lstStyle/>
          <a:p>
            <a:r>
              <a:rPr lang="en-US" b="1" dirty="0">
                <a:solidFill>
                  <a:schemeClr val="bg2"/>
                </a:solidFill>
                <a:effectLst/>
              </a:rPr>
              <a:t>class point </a:t>
            </a:r>
          </a:p>
          <a:p>
            <a:r>
              <a:rPr lang="en-US" b="1" dirty="0">
                <a:solidFill>
                  <a:schemeClr val="bg2"/>
                </a:solidFill>
                <a:effectLst/>
              </a:rPr>
              <a:t>{</a:t>
            </a:r>
          </a:p>
          <a:p>
            <a:r>
              <a:rPr lang="en-US" b="1" dirty="0">
                <a:solidFill>
                  <a:schemeClr val="accent2"/>
                </a:solidFill>
                <a:effectLst/>
              </a:rPr>
              <a:t>public:</a:t>
            </a:r>
          </a:p>
          <a:p>
            <a:r>
              <a:rPr lang="en-US" b="1" dirty="0">
                <a:solidFill>
                  <a:schemeClr val="bg2"/>
                </a:solidFill>
                <a:effectLst/>
              </a:rPr>
              <a:t>      . . .</a:t>
            </a:r>
          </a:p>
          <a:p>
            <a:r>
              <a:rPr lang="en-US" b="1" dirty="0">
                <a:solidFill>
                  <a:schemeClr val="bg2"/>
                </a:solidFill>
                <a:effectLst/>
              </a:rPr>
              <a:t>private:</a:t>
            </a:r>
          </a:p>
          <a:p>
            <a:r>
              <a:rPr lang="en-US" b="1" dirty="0">
                <a:solidFill>
                  <a:schemeClr val="bg2"/>
                </a:solidFill>
                <a:effectLst/>
              </a:rPr>
              <a:t>     double </a:t>
            </a:r>
            <a:r>
              <a:rPr lang="en-US" b="1" dirty="0" err="1" smtClean="0">
                <a:solidFill>
                  <a:schemeClr val="bg2"/>
                </a:solidFill>
                <a:effectLst/>
              </a:rPr>
              <a:t>m_x</a:t>
            </a:r>
            <a:r>
              <a:rPr lang="en-US" b="1" dirty="0">
                <a:solidFill>
                  <a:schemeClr val="bg2"/>
                </a:solidFill>
                <a:effectLst/>
              </a:rPr>
              <a:t>;</a:t>
            </a:r>
          </a:p>
          <a:p>
            <a:r>
              <a:rPr lang="en-US" b="1" dirty="0">
                <a:solidFill>
                  <a:schemeClr val="bg2"/>
                </a:solidFill>
                <a:effectLst/>
              </a:rPr>
              <a:t>     double </a:t>
            </a:r>
            <a:r>
              <a:rPr lang="en-US" b="1" dirty="0" err="1" smtClean="0">
                <a:solidFill>
                  <a:schemeClr val="bg2"/>
                </a:solidFill>
                <a:effectLst/>
              </a:rPr>
              <a:t>m_y</a:t>
            </a:r>
            <a:r>
              <a:rPr lang="en-US" b="1" dirty="0">
                <a:solidFill>
                  <a:schemeClr val="bg2"/>
                </a:solidFill>
                <a:effectLst/>
              </a:rPr>
              <a:t>;</a:t>
            </a:r>
          </a:p>
          <a:p>
            <a:r>
              <a:rPr lang="en-US" b="1" dirty="0">
                <a:solidFill>
                  <a:schemeClr val="bg2"/>
                </a:solidFill>
                <a:effectLst/>
              </a:rPr>
              <a:t>};</a:t>
            </a:r>
          </a:p>
          <a:p>
            <a:endParaRPr lang="en-US" b="1" dirty="0">
              <a:solidFill>
                <a:schemeClr val="accent2"/>
              </a:solidFill>
              <a:effectLst/>
            </a:endParaRPr>
          </a:p>
          <a:p>
            <a:pPr eaLnBrk="1"/>
            <a:endParaRPr lang="en-US" b="1" dirty="0">
              <a:solidFill>
                <a:schemeClr val="accent2"/>
              </a:solidFill>
              <a:effectLst/>
            </a:endParaRPr>
          </a:p>
        </p:txBody>
      </p:sp>
      <p:sp>
        <p:nvSpPr>
          <p:cNvPr id="22540" name="Freeform 12"/>
          <p:cNvSpPr>
            <a:spLocks/>
          </p:cNvSpPr>
          <p:nvPr/>
        </p:nvSpPr>
        <p:spPr bwMode="auto">
          <a:xfrm>
            <a:off x="3465513" y="2994025"/>
            <a:ext cx="1289050" cy="2268538"/>
          </a:xfrm>
          <a:custGeom>
            <a:avLst/>
            <a:gdLst/>
            <a:ahLst/>
            <a:cxnLst>
              <a:cxn ang="0">
                <a:pos x="639" y="0"/>
              </a:cxn>
              <a:cxn ang="0">
                <a:pos x="811" y="149"/>
              </a:cxn>
              <a:cxn ang="0">
                <a:pos x="765" y="447"/>
              </a:cxn>
              <a:cxn ang="0">
                <a:pos x="733" y="335"/>
              </a:cxn>
              <a:cxn ang="0">
                <a:pos x="671" y="370"/>
              </a:cxn>
              <a:cxn ang="0">
                <a:pos x="615" y="402"/>
              </a:cxn>
              <a:cxn ang="0">
                <a:pos x="527" y="473"/>
              </a:cxn>
              <a:cxn ang="0">
                <a:pos x="466" y="536"/>
              </a:cxn>
              <a:cxn ang="0">
                <a:pos x="426" y="599"/>
              </a:cxn>
              <a:cxn ang="0">
                <a:pos x="402" y="663"/>
              </a:cxn>
              <a:cxn ang="0">
                <a:pos x="392" y="722"/>
              </a:cxn>
              <a:cxn ang="0">
                <a:pos x="388" y="786"/>
              </a:cxn>
              <a:cxn ang="0">
                <a:pos x="391" y="849"/>
              </a:cxn>
              <a:cxn ang="0">
                <a:pos x="391" y="912"/>
              </a:cxn>
              <a:cxn ang="0">
                <a:pos x="387" y="979"/>
              </a:cxn>
              <a:cxn ang="0">
                <a:pos x="372" y="1044"/>
              </a:cxn>
              <a:cxn ang="0">
                <a:pos x="344" y="1115"/>
              </a:cxn>
              <a:cxn ang="0">
                <a:pos x="297" y="1188"/>
              </a:cxn>
              <a:cxn ang="0">
                <a:pos x="227" y="1264"/>
              </a:cxn>
              <a:cxn ang="0">
                <a:pos x="129" y="1344"/>
              </a:cxn>
              <a:cxn ang="0">
                <a:pos x="0" y="1428"/>
              </a:cxn>
              <a:cxn ang="0">
                <a:pos x="67" y="1381"/>
              </a:cxn>
              <a:cxn ang="0">
                <a:pos x="125" y="1335"/>
              </a:cxn>
              <a:cxn ang="0">
                <a:pos x="217" y="1242"/>
              </a:cxn>
              <a:cxn ang="0">
                <a:pos x="279" y="1152"/>
              </a:cxn>
              <a:cxn ang="0">
                <a:pos x="319" y="1069"/>
              </a:cxn>
              <a:cxn ang="0">
                <a:pos x="338" y="987"/>
              </a:cxn>
              <a:cxn ang="0">
                <a:pos x="343" y="905"/>
              </a:cxn>
              <a:cxn ang="0">
                <a:pos x="339" y="827"/>
              </a:cxn>
              <a:cxn ang="0">
                <a:pos x="329" y="748"/>
              </a:cxn>
              <a:cxn ang="0">
                <a:pos x="321" y="674"/>
              </a:cxn>
              <a:cxn ang="0">
                <a:pos x="317" y="594"/>
              </a:cxn>
              <a:cxn ang="0">
                <a:pos x="324" y="518"/>
              </a:cxn>
              <a:cxn ang="0">
                <a:pos x="343" y="439"/>
              </a:cxn>
              <a:cxn ang="0">
                <a:pos x="385" y="359"/>
              </a:cxn>
              <a:cxn ang="0">
                <a:pos x="449" y="281"/>
              </a:cxn>
              <a:cxn ang="0">
                <a:pos x="542" y="195"/>
              </a:cxn>
              <a:cxn ang="0">
                <a:pos x="670" y="112"/>
              </a:cxn>
              <a:cxn ang="0">
                <a:pos x="639" y="0"/>
              </a:cxn>
            </a:cxnLst>
            <a:rect l="0" t="0" r="r" b="b"/>
            <a:pathLst>
              <a:path w="812" h="1429">
                <a:moveTo>
                  <a:pt x="639" y="0"/>
                </a:moveTo>
                <a:lnTo>
                  <a:pt x="811" y="149"/>
                </a:lnTo>
                <a:lnTo>
                  <a:pt x="765" y="447"/>
                </a:lnTo>
                <a:lnTo>
                  <a:pt x="733" y="335"/>
                </a:lnTo>
                <a:lnTo>
                  <a:pt x="671" y="370"/>
                </a:lnTo>
                <a:lnTo>
                  <a:pt x="615" y="402"/>
                </a:lnTo>
                <a:lnTo>
                  <a:pt x="527" y="473"/>
                </a:lnTo>
                <a:lnTo>
                  <a:pt x="466" y="536"/>
                </a:lnTo>
                <a:lnTo>
                  <a:pt x="426" y="599"/>
                </a:lnTo>
                <a:lnTo>
                  <a:pt x="402" y="663"/>
                </a:lnTo>
                <a:lnTo>
                  <a:pt x="392" y="722"/>
                </a:lnTo>
                <a:lnTo>
                  <a:pt x="388" y="786"/>
                </a:lnTo>
                <a:lnTo>
                  <a:pt x="391" y="849"/>
                </a:lnTo>
                <a:lnTo>
                  <a:pt x="391" y="912"/>
                </a:lnTo>
                <a:lnTo>
                  <a:pt x="387" y="979"/>
                </a:lnTo>
                <a:lnTo>
                  <a:pt x="372" y="1044"/>
                </a:lnTo>
                <a:lnTo>
                  <a:pt x="344" y="1115"/>
                </a:lnTo>
                <a:lnTo>
                  <a:pt x="297" y="1188"/>
                </a:lnTo>
                <a:lnTo>
                  <a:pt x="227" y="1264"/>
                </a:lnTo>
                <a:lnTo>
                  <a:pt x="129" y="1344"/>
                </a:lnTo>
                <a:lnTo>
                  <a:pt x="0" y="1428"/>
                </a:lnTo>
                <a:lnTo>
                  <a:pt x="67" y="1381"/>
                </a:lnTo>
                <a:lnTo>
                  <a:pt x="125" y="1335"/>
                </a:lnTo>
                <a:lnTo>
                  <a:pt x="217" y="1242"/>
                </a:lnTo>
                <a:lnTo>
                  <a:pt x="279" y="1152"/>
                </a:lnTo>
                <a:lnTo>
                  <a:pt x="319" y="1069"/>
                </a:lnTo>
                <a:lnTo>
                  <a:pt x="338" y="987"/>
                </a:lnTo>
                <a:lnTo>
                  <a:pt x="343" y="905"/>
                </a:lnTo>
                <a:lnTo>
                  <a:pt x="339" y="827"/>
                </a:lnTo>
                <a:lnTo>
                  <a:pt x="329" y="748"/>
                </a:lnTo>
                <a:lnTo>
                  <a:pt x="321" y="674"/>
                </a:lnTo>
                <a:lnTo>
                  <a:pt x="317" y="594"/>
                </a:lnTo>
                <a:lnTo>
                  <a:pt x="324" y="518"/>
                </a:lnTo>
                <a:lnTo>
                  <a:pt x="343" y="439"/>
                </a:lnTo>
                <a:lnTo>
                  <a:pt x="385" y="359"/>
                </a:lnTo>
                <a:lnTo>
                  <a:pt x="449" y="281"/>
                </a:lnTo>
                <a:lnTo>
                  <a:pt x="542" y="195"/>
                </a:lnTo>
                <a:lnTo>
                  <a:pt x="670" y="112"/>
                </a:lnTo>
                <a:lnTo>
                  <a:pt x="639" y="0"/>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p>
        </p:txBody>
      </p:sp>
      <p:sp>
        <p:nvSpPr>
          <p:cNvPr id="22541" name="Rectangle 13"/>
          <p:cNvSpPr>
            <a:spLocks noChangeArrowheads="1"/>
          </p:cNvSpPr>
          <p:nvPr/>
        </p:nvSpPr>
        <p:spPr bwMode="auto">
          <a:xfrm>
            <a:off x="152400" y="4800600"/>
            <a:ext cx="3695700" cy="1370013"/>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Prototypes for the </a:t>
            </a:r>
            <a:r>
              <a:rPr lang="en-US" sz="2800">
                <a:effectLst>
                  <a:outerShdw blurRad="38100" dist="38100" dir="2700000" algn="tl">
                    <a:srgbClr val="000000"/>
                  </a:outerShdw>
                </a:effectLst>
              </a:rPr>
              <a:t>point</a:t>
            </a:r>
            <a:r>
              <a:rPr lang="en-US" sz="2800">
                <a:effectLst>
                  <a:outerShdw blurRad="38100" dist="38100" dir="2700000" algn="tl">
                    <a:srgbClr val="000000"/>
                  </a:outerShdw>
                </a:effectLst>
                <a:latin typeface="Times New Roman" pitchFamily="18" charset="0"/>
              </a:rPr>
              <a:t> functions go here,</a:t>
            </a:r>
          </a:p>
          <a:p>
            <a:r>
              <a:rPr lang="en-US" sz="2800">
                <a:effectLst>
                  <a:outerShdw blurRad="38100" dist="38100" dir="2700000" algn="tl">
                    <a:srgbClr val="000000"/>
                  </a:outerShdw>
                </a:effectLst>
                <a:latin typeface="Times New Roman" pitchFamily="18" charset="0"/>
              </a:rPr>
              <a:t>after the word </a:t>
            </a:r>
            <a:r>
              <a:rPr lang="en-US" sz="2800" u="sng">
                <a:effectLst>
                  <a:outerShdw blurRad="38100" dist="38100" dir="2700000" algn="tl">
                    <a:srgbClr val="000000"/>
                  </a:outerShdw>
                </a:effectLst>
                <a:latin typeface="Times New Roman" pitchFamily="18" charset="0"/>
              </a:rPr>
              <a:t>public:</a:t>
            </a:r>
          </a:p>
        </p:txBody>
      </p:sp>
      <p:grpSp>
        <p:nvGrpSpPr>
          <p:cNvPr id="22542" name="Group 14"/>
          <p:cNvGrpSpPr>
            <a:grpSpLocks/>
          </p:cNvGrpSpPr>
          <p:nvPr/>
        </p:nvGrpSpPr>
        <p:grpSpPr bwMode="auto">
          <a:xfrm>
            <a:off x="7010400" y="152400"/>
            <a:ext cx="2057400" cy="1533525"/>
            <a:chOff x="3216" y="1440"/>
            <a:chExt cx="2160" cy="1871"/>
          </a:xfrm>
        </p:grpSpPr>
        <p:sp>
          <p:nvSpPr>
            <p:cNvPr id="22543" name="Text Box 15"/>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22544" name="Group 16"/>
            <p:cNvGrpSpPr>
              <a:grpSpLocks/>
            </p:cNvGrpSpPr>
            <p:nvPr/>
          </p:nvGrpSpPr>
          <p:grpSpPr bwMode="auto">
            <a:xfrm>
              <a:off x="3216" y="1440"/>
              <a:ext cx="2017" cy="1871"/>
              <a:chOff x="3216" y="1056"/>
              <a:chExt cx="2017" cy="1871"/>
            </a:xfrm>
          </p:grpSpPr>
          <p:sp>
            <p:nvSpPr>
              <p:cNvPr id="22545" name="Rectangle 17"/>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22546" name="Line 18"/>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22547" name="Line 19"/>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22548" name="Line 20"/>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22549" name="Line 21"/>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22550" name="Line 22"/>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22551" name="Line 23"/>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22552" name="Text Box 24"/>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22553" name="Text Box 25"/>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22554" name="Text Box 26"/>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22555" name="Oval 27"/>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22556" name="Text Box 28"/>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a:lstStyle/>
          <a:p>
            <a:r>
              <a:rPr lang="en-US">
                <a:latin typeface="Arial" pitchFamily="34" charset="0"/>
              </a:rPr>
              <a:t>point</a:t>
            </a:r>
            <a:r>
              <a:rPr lang="en-US"/>
              <a:t> Definition	</a:t>
            </a:r>
          </a:p>
        </p:txBody>
      </p:sp>
      <p:sp>
        <p:nvSpPr>
          <p:cNvPr id="24579" name="Rectangle 3"/>
          <p:cNvSpPr>
            <a:spLocks noGrp="1" noChangeArrowheads="1"/>
          </p:cNvSpPr>
          <p:nvPr>
            <p:ph type="body" sz="half" idx="1"/>
          </p:nvPr>
        </p:nvSpPr>
        <p:spPr>
          <a:noFill/>
          <a:ln/>
        </p:spPr>
        <p:txBody>
          <a:bodyPr/>
          <a:lstStyle/>
          <a:p>
            <a:pPr marL="454025" indent="-454025">
              <a:buSzPct val="100000"/>
              <a:buFont typeface="Monotype Sorts" charset="2"/>
              <a:buChar char="Ë"/>
            </a:pPr>
            <a:r>
              <a:rPr lang="en-US"/>
              <a:t>In a class, the functions which manipulate the class are also listed.</a:t>
            </a:r>
          </a:p>
        </p:txBody>
      </p:sp>
      <p:sp>
        <p:nvSpPr>
          <p:cNvPr id="24580" name="Rectangle 4"/>
          <p:cNvSpPr>
            <a:spLocks noChangeArrowheads="1"/>
          </p:cNvSpPr>
          <p:nvPr/>
        </p:nvSpPr>
        <p:spPr bwMode="auto">
          <a:xfrm>
            <a:off x="4487863" y="2030413"/>
            <a:ext cx="4432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4581" name="Rectangle 5"/>
          <p:cNvSpPr>
            <a:spLocks noChangeArrowheads="1"/>
          </p:cNvSpPr>
          <p:nvPr/>
        </p:nvSpPr>
        <p:spPr bwMode="auto">
          <a:xfrm>
            <a:off x="4664075" y="2141538"/>
            <a:ext cx="4224338" cy="3783087"/>
          </a:xfrm>
          <a:prstGeom prst="rect">
            <a:avLst/>
          </a:prstGeom>
          <a:noFill/>
          <a:ln w="12700">
            <a:noFill/>
            <a:miter lim="800000"/>
            <a:headEnd/>
            <a:tailEnd/>
          </a:ln>
          <a:effectLst/>
        </p:spPr>
        <p:txBody>
          <a:bodyPr lIns="90488" tIns="44450" rIns="90488" bIns="44450">
            <a:spAutoFit/>
          </a:bodyPr>
          <a:lstStyle/>
          <a:p>
            <a:r>
              <a:rPr lang="en-US" b="1" dirty="0">
                <a:solidFill>
                  <a:schemeClr val="bg2"/>
                </a:solidFill>
                <a:effectLst/>
              </a:rPr>
              <a:t>class point</a:t>
            </a:r>
          </a:p>
          <a:p>
            <a:r>
              <a:rPr lang="en-US" b="1" dirty="0">
                <a:solidFill>
                  <a:schemeClr val="bg2"/>
                </a:solidFill>
                <a:effectLst/>
              </a:rPr>
              <a:t>{</a:t>
            </a:r>
          </a:p>
          <a:p>
            <a:r>
              <a:rPr lang="en-US" b="1" dirty="0">
                <a:solidFill>
                  <a:schemeClr val="bg2"/>
                </a:solidFill>
                <a:effectLst/>
              </a:rPr>
              <a:t>public:</a:t>
            </a:r>
          </a:p>
          <a:p>
            <a:r>
              <a:rPr lang="en-US" b="1" dirty="0">
                <a:solidFill>
                  <a:schemeClr val="bg2"/>
                </a:solidFill>
                <a:effectLst/>
              </a:rPr>
              <a:t>      . . .</a:t>
            </a:r>
          </a:p>
          <a:p>
            <a:r>
              <a:rPr lang="en-US" b="1" dirty="0">
                <a:solidFill>
                  <a:schemeClr val="bg2"/>
                </a:solidFill>
                <a:effectLst/>
              </a:rPr>
              <a:t>private:</a:t>
            </a:r>
          </a:p>
          <a:p>
            <a:r>
              <a:rPr lang="en-US" b="1" dirty="0">
                <a:solidFill>
                  <a:schemeClr val="bg2"/>
                </a:solidFill>
                <a:effectLst/>
              </a:rPr>
              <a:t>     double </a:t>
            </a:r>
            <a:r>
              <a:rPr lang="en-US" b="1" dirty="0" err="1" smtClean="0">
                <a:solidFill>
                  <a:schemeClr val="bg2"/>
                </a:solidFill>
                <a:effectLst/>
              </a:rPr>
              <a:t>m_x</a:t>
            </a:r>
            <a:r>
              <a:rPr lang="en-US" b="1" dirty="0">
                <a:solidFill>
                  <a:schemeClr val="bg2"/>
                </a:solidFill>
                <a:effectLst/>
              </a:rPr>
              <a:t>;</a:t>
            </a:r>
          </a:p>
          <a:p>
            <a:r>
              <a:rPr lang="en-US" b="1" dirty="0">
                <a:solidFill>
                  <a:schemeClr val="bg2"/>
                </a:solidFill>
                <a:effectLst/>
              </a:rPr>
              <a:t>     double </a:t>
            </a:r>
            <a:r>
              <a:rPr lang="en-US" b="1" dirty="0" err="1" smtClean="0">
                <a:solidFill>
                  <a:schemeClr val="bg2"/>
                </a:solidFill>
                <a:effectLst/>
              </a:rPr>
              <a:t>m_y</a:t>
            </a:r>
            <a:r>
              <a:rPr lang="en-US" b="1" dirty="0">
                <a:solidFill>
                  <a:schemeClr val="bg2"/>
                </a:solidFill>
                <a:effectLst/>
              </a:rPr>
              <a:t>;</a:t>
            </a:r>
          </a:p>
          <a:p>
            <a:r>
              <a:rPr lang="en-US" b="1" dirty="0">
                <a:solidFill>
                  <a:schemeClr val="bg2"/>
                </a:solidFill>
                <a:effectLst/>
              </a:rPr>
              <a:t>};</a:t>
            </a:r>
          </a:p>
          <a:p>
            <a:endParaRPr lang="en-US" b="1" dirty="0">
              <a:solidFill>
                <a:schemeClr val="accent2"/>
              </a:solidFill>
              <a:effectLst/>
            </a:endParaRPr>
          </a:p>
          <a:p>
            <a:pPr eaLnBrk="1"/>
            <a:endParaRPr lang="en-US" b="1" dirty="0">
              <a:solidFill>
                <a:schemeClr val="accent2"/>
              </a:solidFill>
              <a:effectLst/>
            </a:endParaRPr>
          </a:p>
        </p:txBody>
      </p:sp>
      <p:sp>
        <p:nvSpPr>
          <p:cNvPr id="24588" name="Freeform 12"/>
          <p:cNvSpPr>
            <a:spLocks/>
          </p:cNvSpPr>
          <p:nvPr/>
        </p:nvSpPr>
        <p:spPr bwMode="auto">
          <a:xfrm>
            <a:off x="3465513" y="2994025"/>
            <a:ext cx="1289050" cy="2268538"/>
          </a:xfrm>
          <a:custGeom>
            <a:avLst/>
            <a:gdLst/>
            <a:ahLst/>
            <a:cxnLst>
              <a:cxn ang="0">
                <a:pos x="639" y="0"/>
              </a:cxn>
              <a:cxn ang="0">
                <a:pos x="811" y="149"/>
              </a:cxn>
              <a:cxn ang="0">
                <a:pos x="765" y="447"/>
              </a:cxn>
              <a:cxn ang="0">
                <a:pos x="733" y="335"/>
              </a:cxn>
              <a:cxn ang="0">
                <a:pos x="671" y="370"/>
              </a:cxn>
              <a:cxn ang="0">
                <a:pos x="615" y="402"/>
              </a:cxn>
              <a:cxn ang="0">
                <a:pos x="527" y="473"/>
              </a:cxn>
              <a:cxn ang="0">
                <a:pos x="466" y="536"/>
              </a:cxn>
              <a:cxn ang="0">
                <a:pos x="426" y="599"/>
              </a:cxn>
              <a:cxn ang="0">
                <a:pos x="402" y="663"/>
              </a:cxn>
              <a:cxn ang="0">
                <a:pos x="392" y="722"/>
              </a:cxn>
              <a:cxn ang="0">
                <a:pos x="388" y="786"/>
              </a:cxn>
              <a:cxn ang="0">
                <a:pos x="391" y="849"/>
              </a:cxn>
              <a:cxn ang="0">
                <a:pos x="391" y="912"/>
              </a:cxn>
              <a:cxn ang="0">
                <a:pos x="387" y="979"/>
              </a:cxn>
              <a:cxn ang="0">
                <a:pos x="372" y="1044"/>
              </a:cxn>
              <a:cxn ang="0">
                <a:pos x="344" y="1115"/>
              </a:cxn>
              <a:cxn ang="0">
                <a:pos x="297" y="1188"/>
              </a:cxn>
              <a:cxn ang="0">
                <a:pos x="227" y="1264"/>
              </a:cxn>
              <a:cxn ang="0">
                <a:pos x="129" y="1344"/>
              </a:cxn>
              <a:cxn ang="0">
                <a:pos x="0" y="1428"/>
              </a:cxn>
              <a:cxn ang="0">
                <a:pos x="67" y="1381"/>
              </a:cxn>
              <a:cxn ang="0">
                <a:pos x="125" y="1335"/>
              </a:cxn>
              <a:cxn ang="0">
                <a:pos x="217" y="1242"/>
              </a:cxn>
              <a:cxn ang="0">
                <a:pos x="279" y="1152"/>
              </a:cxn>
              <a:cxn ang="0">
                <a:pos x="319" y="1069"/>
              </a:cxn>
              <a:cxn ang="0">
                <a:pos x="338" y="987"/>
              </a:cxn>
              <a:cxn ang="0">
                <a:pos x="343" y="905"/>
              </a:cxn>
              <a:cxn ang="0">
                <a:pos x="339" y="827"/>
              </a:cxn>
              <a:cxn ang="0">
                <a:pos x="329" y="748"/>
              </a:cxn>
              <a:cxn ang="0">
                <a:pos x="321" y="674"/>
              </a:cxn>
              <a:cxn ang="0">
                <a:pos x="317" y="594"/>
              </a:cxn>
              <a:cxn ang="0">
                <a:pos x="324" y="518"/>
              </a:cxn>
              <a:cxn ang="0">
                <a:pos x="343" y="439"/>
              </a:cxn>
              <a:cxn ang="0">
                <a:pos x="385" y="359"/>
              </a:cxn>
              <a:cxn ang="0">
                <a:pos x="449" y="281"/>
              </a:cxn>
              <a:cxn ang="0">
                <a:pos x="542" y="195"/>
              </a:cxn>
              <a:cxn ang="0">
                <a:pos x="670" y="112"/>
              </a:cxn>
              <a:cxn ang="0">
                <a:pos x="639" y="0"/>
              </a:cxn>
            </a:cxnLst>
            <a:rect l="0" t="0" r="r" b="b"/>
            <a:pathLst>
              <a:path w="812" h="1429">
                <a:moveTo>
                  <a:pt x="639" y="0"/>
                </a:moveTo>
                <a:lnTo>
                  <a:pt x="811" y="149"/>
                </a:lnTo>
                <a:lnTo>
                  <a:pt x="765" y="447"/>
                </a:lnTo>
                <a:lnTo>
                  <a:pt x="733" y="335"/>
                </a:lnTo>
                <a:lnTo>
                  <a:pt x="671" y="370"/>
                </a:lnTo>
                <a:lnTo>
                  <a:pt x="615" y="402"/>
                </a:lnTo>
                <a:lnTo>
                  <a:pt x="527" y="473"/>
                </a:lnTo>
                <a:lnTo>
                  <a:pt x="466" y="536"/>
                </a:lnTo>
                <a:lnTo>
                  <a:pt x="426" y="599"/>
                </a:lnTo>
                <a:lnTo>
                  <a:pt x="402" y="663"/>
                </a:lnTo>
                <a:lnTo>
                  <a:pt x="392" y="722"/>
                </a:lnTo>
                <a:lnTo>
                  <a:pt x="388" y="786"/>
                </a:lnTo>
                <a:lnTo>
                  <a:pt x="391" y="849"/>
                </a:lnTo>
                <a:lnTo>
                  <a:pt x="391" y="912"/>
                </a:lnTo>
                <a:lnTo>
                  <a:pt x="387" y="979"/>
                </a:lnTo>
                <a:lnTo>
                  <a:pt x="372" y="1044"/>
                </a:lnTo>
                <a:lnTo>
                  <a:pt x="344" y="1115"/>
                </a:lnTo>
                <a:lnTo>
                  <a:pt x="297" y="1188"/>
                </a:lnTo>
                <a:lnTo>
                  <a:pt x="227" y="1264"/>
                </a:lnTo>
                <a:lnTo>
                  <a:pt x="129" y="1344"/>
                </a:lnTo>
                <a:lnTo>
                  <a:pt x="0" y="1428"/>
                </a:lnTo>
                <a:lnTo>
                  <a:pt x="67" y="1381"/>
                </a:lnTo>
                <a:lnTo>
                  <a:pt x="125" y="1335"/>
                </a:lnTo>
                <a:lnTo>
                  <a:pt x="217" y="1242"/>
                </a:lnTo>
                <a:lnTo>
                  <a:pt x="279" y="1152"/>
                </a:lnTo>
                <a:lnTo>
                  <a:pt x="319" y="1069"/>
                </a:lnTo>
                <a:lnTo>
                  <a:pt x="338" y="987"/>
                </a:lnTo>
                <a:lnTo>
                  <a:pt x="343" y="905"/>
                </a:lnTo>
                <a:lnTo>
                  <a:pt x="339" y="827"/>
                </a:lnTo>
                <a:lnTo>
                  <a:pt x="329" y="748"/>
                </a:lnTo>
                <a:lnTo>
                  <a:pt x="321" y="674"/>
                </a:lnTo>
                <a:lnTo>
                  <a:pt x="317" y="594"/>
                </a:lnTo>
                <a:lnTo>
                  <a:pt x="324" y="518"/>
                </a:lnTo>
                <a:lnTo>
                  <a:pt x="343" y="439"/>
                </a:lnTo>
                <a:lnTo>
                  <a:pt x="385" y="359"/>
                </a:lnTo>
                <a:lnTo>
                  <a:pt x="449" y="281"/>
                </a:lnTo>
                <a:lnTo>
                  <a:pt x="542" y="195"/>
                </a:lnTo>
                <a:lnTo>
                  <a:pt x="670" y="112"/>
                </a:lnTo>
                <a:lnTo>
                  <a:pt x="639" y="0"/>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p>
        </p:txBody>
      </p:sp>
      <p:sp>
        <p:nvSpPr>
          <p:cNvPr id="24589" name="Rectangle 13"/>
          <p:cNvSpPr>
            <a:spLocks noChangeArrowheads="1"/>
          </p:cNvSpPr>
          <p:nvPr/>
        </p:nvSpPr>
        <p:spPr bwMode="auto">
          <a:xfrm>
            <a:off x="304800" y="4876800"/>
            <a:ext cx="3771900" cy="1797050"/>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Prototypes for the </a:t>
            </a:r>
            <a:r>
              <a:rPr lang="en-US" sz="2800">
                <a:effectLst>
                  <a:outerShdw blurRad="38100" dist="38100" dir="2700000" algn="tl">
                    <a:srgbClr val="000000"/>
                  </a:outerShdw>
                </a:effectLst>
              </a:rPr>
              <a:t>point</a:t>
            </a:r>
            <a:r>
              <a:rPr lang="en-US" sz="2800">
                <a:effectLst>
                  <a:outerShdw blurRad="38100" dist="38100" dir="2700000" algn="tl">
                    <a:srgbClr val="000000"/>
                  </a:outerShdw>
                </a:effectLst>
                <a:latin typeface="Times New Roman" pitchFamily="18" charset="0"/>
              </a:rPr>
              <a:t> </a:t>
            </a:r>
            <a:r>
              <a:rPr lang="en-US" sz="2800" u="sng">
                <a:effectLst>
                  <a:outerShdw blurRad="38100" dist="38100" dir="2700000" algn="tl">
                    <a:srgbClr val="000000"/>
                  </a:outerShdw>
                </a:effectLst>
                <a:latin typeface="Times New Roman" pitchFamily="18" charset="0"/>
              </a:rPr>
              <a:t>member functions </a:t>
            </a:r>
            <a:r>
              <a:rPr lang="en-US" sz="2800">
                <a:effectLst>
                  <a:outerShdw blurRad="38100" dist="38100" dir="2700000" algn="tl">
                    <a:srgbClr val="000000"/>
                  </a:outerShdw>
                </a:effectLst>
                <a:latin typeface="Times New Roman" pitchFamily="18" charset="0"/>
              </a:rPr>
              <a:t>go here</a:t>
            </a:r>
          </a:p>
          <a:p>
            <a:endParaRPr lang="en-US" sz="2800">
              <a:effectLst>
                <a:outerShdw blurRad="38100" dist="38100" dir="2700000" algn="tl">
                  <a:srgbClr val="000000"/>
                </a:outerShdw>
              </a:effectLst>
              <a:latin typeface="Times New Roman" pitchFamily="18" charset="0"/>
            </a:endParaRPr>
          </a:p>
        </p:txBody>
      </p:sp>
      <p:grpSp>
        <p:nvGrpSpPr>
          <p:cNvPr id="24590" name="Group 14"/>
          <p:cNvGrpSpPr>
            <a:grpSpLocks/>
          </p:cNvGrpSpPr>
          <p:nvPr/>
        </p:nvGrpSpPr>
        <p:grpSpPr bwMode="auto">
          <a:xfrm>
            <a:off x="7010400" y="152400"/>
            <a:ext cx="2057400" cy="1533525"/>
            <a:chOff x="3216" y="1440"/>
            <a:chExt cx="2160" cy="1871"/>
          </a:xfrm>
        </p:grpSpPr>
        <p:sp>
          <p:nvSpPr>
            <p:cNvPr id="24591" name="Text Box 15"/>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24592" name="Group 16"/>
            <p:cNvGrpSpPr>
              <a:grpSpLocks/>
            </p:cNvGrpSpPr>
            <p:nvPr/>
          </p:nvGrpSpPr>
          <p:grpSpPr bwMode="auto">
            <a:xfrm>
              <a:off x="3216" y="1440"/>
              <a:ext cx="2017" cy="1871"/>
              <a:chOff x="3216" y="1056"/>
              <a:chExt cx="2017" cy="1871"/>
            </a:xfrm>
          </p:grpSpPr>
          <p:sp>
            <p:nvSpPr>
              <p:cNvPr id="24593" name="Rectangle 17"/>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24594" name="Line 18"/>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24595" name="Line 19"/>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24596" name="Line 20"/>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24597" name="Line 21"/>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24598" name="Line 22"/>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24599" name="Line 23"/>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24600" name="Text Box 24"/>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24601" name="Text Box 25"/>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24602" name="Text Box 26"/>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24603" name="Oval 27"/>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24604" name="Text Box 28"/>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a:lstStyle/>
          <a:p>
            <a:r>
              <a:rPr lang="en-US">
                <a:latin typeface="Arial" pitchFamily="34" charset="0"/>
              </a:rPr>
              <a:t>point</a:t>
            </a:r>
            <a:r>
              <a:rPr lang="en-US"/>
              <a:t> Definition	</a:t>
            </a:r>
          </a:p>
        </p:txBody>
      </p:sp>
      <p:sp>
        <p:nvSpPr>
          <p:cNvPr id="26627" name="Rectangle 3"/>
          <p:cNvSpPr>
            <a:spLocks noChangeArrowheads="1"/>
          </p:cNvSpPr>
          <p:nvPr/>
        </p:nvSpPr>
        <p:spPr bwMode="auto">
          <a:xfrm>
            <a:off x="460375" y="2555875"/>
            <a:ext cx="8459788" cy="413226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6628" name="Rectangle 4"/>
          <p:cNvSpPr>
            <a:spLocks noChangeArrowheads="1"/>
          </p:cNvSpPr>
          <p:nvPr/>
        </p:nvSpPr>
        <p:spPr bwMode="auto">
          <a:xfrm>
            <a:off x="563563" y="2587625"/>
            <a:ext cx="8324850" cy="4152419"/>
          </a:xfrm>
          <a:prstGeom prst="rect">
            <a:avLst/>
          </a:prstGeom>
          <a:noFill/>
          <a:ln w="12700">
            <a:noFill/>
            <a:miter lim="800000"/>
            <a:headEnd/>
            <a:tailEnd/>
          </a:ln>
          <a:effectLst/>
        </p:spPr>
        <p:txBody>
          <a:bodyPr lIns="90488" tIns="44450" rIns="90488" bIns="44450">
            <a:spAutoFit/>
          </a:bodyPr>
          <a:lstStyle/>
          <a:p>
            <a:r>
              <a:rPr lang="en-US" b="1" dirty="0">
                <a:solidFill>
                  <a:schemeClr val="bg2"/>
                </a:solidFill>
                <a:effectLst/>
              </a:rPr>
              <a:t>class point </a:t>
            </a:r>
          </a:p>
          <a:p>
            <a:r>
              <a:rPr lang="en-US" b="1" dirty="0">
                <a:solidFill>
                  <a:schemeClr val="bg2"/>
                </a:solidFill>
                <a:effectLst/>
              </a:rPr>
              <a:t>{</a:t>
            </a:r>
          </a:p>
          <a:p>
            <a:r>
              <a:rPr lang="en-US" b="1" dirty="0">
                <a:solidFill>
                  <a:schemeClr val="bg2"/>
                </a:solidFill>
                <a:effectLst/>
              </a:rPr>
              <a:t>public:</a:t>
            </a:r>
          </a:p>
          <a:p>
            <a:r>
              <a:rPr lang="en-US" b="1" dirty="0">
                <a:solidFill>
                  <a:schemeClr val="accent2"/>
                </a:solidFill>
                <a:effectLst/>
              </a:rPr>
              <a:t>     void </a:t>
            </a:r>
            <a:r>
              <a:rPr lang="en-US" b="1" dirty="0" smtClean="0">
                <a:solidFill>
                  <a:schemeClr val="accent2"/>
                </a:solidFill>
                <a:effectLst/>
              </a:rPr>
              <a:t>     </a:t>
            </a:r>
            <a:r>
              <a:rPr lang="en-US" b="1" dirty="0" err="1" smtClean="0">
                <a:solidFill>
                  <a:schemeClr val="accent2"/>
                </a:solidFill>
                <a:effectLst/>
              </a:rPr>
              <a:t>setPosition</a:t>
            </a:r>
            <a:r>
              <a:rPr lang="en-US" b="1" dirty="0" smtClean="0">
                <a:solidFill>
                  <a:schemeClr val="accent2"/>
                </a:solidFill>
                <a:effectLst/>
              </a:rPr>
              <a:t>(double x</a:t>
            </a:r>
            <a:r>
              <a:rPr lang="en-US" b="1" dirty="0">
                <a:solidFill>
                  <a:schemeClr val="accent2"/>
                </a:solidFill>
                <a:effectLst/>
              </a:rPr>
              <a:t>, double </a:t>
            </a:r>
            <a:r>
              <a:rPr lang="en-US" b="1" dirty="0" smtClean="0">
                <a:solidFill>
                  <a:schemeClr val="accent2"/>
                </a:solidFill>
                <a:effectLst/>
              </a:rPr>
              <a:t>y</a:t>
            </a:r>
            <a:r>
              <a:rPr lang="en-US" b="1" dirty="0">
                <a:solidFill>
                  <a:schemeClr val="accent2"/>
                </a:solidFill>
                <a:effectLst/>
              </a:rPr>
              <a:t>);</a:t>
            </a:r>
          </a:p>
          <a:p>
            <a:r>
              <a:rPr lang="en-US" b="1" dirty="0">
                <a:solidFill>
                  <a:schemeClr val="accent2"/>
                </a:solidFill>
                <a:effectLst/>
              </a:rPr>
              <a:t>     void </a:t>
            </a:r>
            <a:r>
              <a:rPr lang="en-US" b="1" dirty="0" smtClean="0">
                <a:solidFill>
                  <a:schemeClr val="accent2"/>
                </a:solidFill>
                <a:effectLst/>
              </a:rPr>
              <a:t>     shift(double </a:t>
            </a:r>
            <a:r>
              <a:rPr lang="en-US" b="1" dirty="0" err="1">
                <a:solidFill>
                  <a:schemeClr val="accent2"/>
                </a:solidFill>
                <a:effectLst/>
              </a:rPr>
              <a:t>dx</a:t>
            </a:r>
            <a:r>
              <a:rPr lang="en-US" b="1" dirty="0">
                <a:solidFill>
                  <a:schemeClr val="accent2"/>
                </a:solidFill>
                <a:effectLst/>
              </a:rPr>
              <a:t>, double </a:t>
            </a:r>
            <a:r>
              <a:rPr lang="en-US" b="1" dirty="0" err="1">
                <a:solidFill>
                  <a:schemeClr val="accent2"/>
                </a:solidFill>
                <a:effectLst/>
              </a:rPr>
              <a:t>dy</a:t>
            </a:r>
            <a:r>
              <a:rPr lang="en-US" b="1" dirty="0">
                <a:solidFill>
                  <a:schemeClr val="accent2"/>
                </a:solidFill>
                <a:effectLst/>
              </a:rPr>
              <a:t>);</a:t>
            </a:r>
          </a:p>
          <a:p>
            <a:r>
              <a:rPr lang="en-US" b="1" dirty="0">
                <a:solidFill>
                  <a:schemeClr val="accent2"/>
                </a:solidFill>
                <a:effectLst/>
              </a:rPr>
              <a:t>     double  </a:t>
            </a:r>
            <a:r>
              <a:rPr lang="en-US" b="1" dirty="0" smtClean="0">
                <a:solidFill>
                  <a:schemeClr val="accent2"/>
                </a:solidFill>
                <a:effectLst/>
              </a:rPr>
              <a:t>x</a:t>
            </a:r>
            <a:r>
              <a:rPr lang="en-US" b="1" dirty="0">
                <a:solidFill>
                  <a:schemeClr val="accent2"/>
                </a:solidFill>
                <a:effectLst/>
              </a:rPr>
              <a:t>() const;</a:t>
            </a:r>
          </a:p>
          <a:p>
            <a:r>
              <a:rPr lang="en-US" b="1" dirty="0">
                <a:solidFill>
                  <a:schemeClr val="accent2"/>
                </a:solidFill>
                <a:effectLst/>
              </a:rPr>
              <a:t>     double  </a:t>
            </a:r>
            <a:r>
              <a:rPr lang="en-US" b="1" dirty="0" smtClean="0">
                <a:solidFill>
                  <a:schemeClr val="accent2"/>
                </a:solidFill>
                <a:effectLst/>
              </a:rPr>
              <a:t>y() </a:t>
            </a:r>
            <a:r>
              <a:rPr lang="en-US" b="1" dirty="0">
                <a:solidFill>
                  <a:schemeClr val="accent2"/>
                </a:solidFill>
                <a:effectLst/>
              </a:rPr>
              <a:t>const;</a:t>
            </a:r>
          </a:p>
          <a:p>
            <a:r>
              <a:rPr lang="en-US" b="1" dirty="0">
                <a:solidFill>
                  <a:schemeClr val="bg2"/>
                </a:solidFill>
                <a:effectLst/>
              </a:rPr>
              <a:t>private:</a:t>
            </a:r>
          </a:p>
          <a:p>
            <a:r>
              <a:rPr lang="en-US" b="1" dirty="0">
                <a:solidFill>
                  <a:schemeClr val="bg2"/>
                </a:solidFill>
                <a:effectLst/>
              </a:rPr>
              <a:t>     double </a:t>
            </a:r>
            <a:r>
              <a:rPr lang="en-US" b="1" dirty="0" err="1" smtClean="0">
                <a:solidFill>
                  <a:schemeClr val="bg2"/>
                </a:solidFill>
                <a:effectLst/>
              </a:rPr>
              <a:t>m_x</a:t>
            </a:r>
            <a:r>
              <a:rPr lang="en-US" b="1" dirty="0">
                <a:solidFill>
                  <a:schemeClr val="bg2"/>
                </a:solidFill>
                <a:effectLst/>
              </a:rPr>
              <a:t>;</a:t>
            </a:r>
          </a:p>
          <a:p>
            <a:r>
              <a:rPr lang="en-US" b="1" dirty="0">
                <a:solidFill>
                  <a:schemeClr val="bg2"/>
                </a:solidFill>
                <a:effectLst/>
              </a:rPr>
              <a:t>     double </a:t>
            </a:r>
            <a:r>
              <a:rPr lang="en-US" b="1" dirty="0" err="1" smtClean="0">
                <a:solidFill>
                  <a:schemeClr val="bg2"/>
                </a:solidFill>
                <a:effectLst/>
              </a:rPr>
              <a:t>m_y</a:t>
            </a:r>
            <a:r>
              <a:rPr lang="en-US" b="1" dirty="0">
                <a:solidFill>
                  <a:schemeClr val="bg2"/>
                </a:solidFill>
                <a:effectLst/>
              </a:rPr>
              <a:t>;</a:t>
            </a:r>
          </a:p>
          <a:p>
            <a:r>
              <a:rPr lang="en-US" b="1" dirty="0">
                <a:solidFill>
                  <a:schemeClr val="bg2"/>
                </a:solidFill>
                <a:effectLst/>
              </a:rPr>
              <a:t>};</a:t>
            </a:r>
          </a:p>
        </p:txBody>
      </p:sp>
      <p:sp>
        <p:nvSpPr>
          <p:cNvPr id="26635" name="Rectangle 11"/>
          <p:cNvSpPr>
            <a:spLocks noChangeArrowheads="1"/>
          </p:cNvSpPr>
          <p:nvPr/>
        </p:nvSpPr>
        <p:spPr bwMode="auto">
          <a:xfrm>
            <a:off x="490538" y="1995488"/>
            <a:ext cx="8180387" cy="515937"/>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Our </a:t>
            </a:r>
            <a:r>
              <a:rPr lang="en-US" sz="2800">
                <a:effectLst>
                  <a:outerShdw blurRad="38100" dist="38100" dir="2700000" algn="tl">
                    <a:srgbClr val="000000"/>
                  </a:outerShdw>
                </a:effectLst>
              </a:rPr>
              <a:t>point</a:t>
            </a:r>
            <a:r>
              <a:rPr lang="en-US" sz="2800">
                <a:effectLst>
                  <a:outerShdw blurRad="38100" dist="38100" dir="2700000" algn="tl">
                    <a:srgbClr val="000000"/>
                  </a:outerShdw>
                </a:effectLst>
                <a:latin typeface="Times New Roman" pitchFamily="18" charset="0"/>
              </a:rPr>
              <a:t> has at least four member functions:</a:t>
            </a:r>
          </a:p>
        </p:txBody>
      </p:sp>
      <p:sp>
        <p:nvSpPr>
          <p:cNvPr id="26636" name="AutoShape 12"/>
          <p:cNvSpPr>
            <a:spLocks noChangeArrowheads="1"/>
          </p:cNvSpPr>
          <p:nvPr/>
        </p:nvSpPr>
        <p:spPr bwMode="auto">
          <a:xfrm rot="18960000" flipH="1">
            <a:off x="5646738" y="4849813"/>
            <a:ext cx="3219450" cy="1552575"/>
          </a:xfrm>
          <a:prstGeom prst="rightArrow">
            <a:avLst>
              <a:gd name="adj1" fmla="val 50000"/>
              <a:gd name="adj2" fmla="val 103691"/>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sz="2000" b="1">
                <a:solidFill>
                  <a:schemeClr val="bg2"/>
                </a:solidFill>
                <a:effectLst/>
              </a:rPr>
              <a:t>Function bodies</a:t>
            </a:r>
          </a:p>
          <a:p>
            <a:pPr algn="ctr"/>
            <a:r>
              <a:rPr lang="en-US" sz="2000" b="1">
                <a:solidFill>
                  <a:schemeClr val="bg2"/>
                </a:solidFill>
                <a:effectLst/>
              </a:rPr>
              <a:t>will be elsewhere.</a:t>
            </a:r>
          </a:p>
        </p:txBody>
      </p:sp>
      <p:grpSp>
        <p:nvGrpSpPr>
          <p:cNvPr id="26637" name="Group 13"/>
          <p:cNvGrpSpPr>
            <a:grpSpLocks/>
          </p:cNvGrpSpPr>
          <p:nvPr/>
        </p:nvGrpSpPr>
        <p:grpSpPr bwMode="auto">
          <a:xfrm>
            <a:off x="7010400" y="152400"/>
            <a:ext cx="2057400" cy="1533525"/>
            <a:chOff x="3216" y="1440"/>
            <a:chExt cx="2160" cy="1871"/>
          </a:xfrm>
        </p:grpSpPr>
        <p:sp>
          <p:nvSpPr>
            <p:cNvPr id="26638"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26639" name="Group 15"/>
            <p:cNvGrpSpPr>
              <a:grpSpLocks/>
            </p:cNvGrpSpPr>
            <p:nvPr/>
          </p:nvGrpSpPr>
          <p:grpSpPr bwMode="auto">
            <a:xfrm>
              <a:off x="3216" y="1440"/>
              <a:ext cx="2017" cy="1871"/>
              <a:chOff x="3216" y="1056"/>
              <a:chExt cx="2017" cy="1871"/>
            </a:xfrm>
          </p:grpSpPr>
          <p:sp>
            <p:nvSpPr>
              <p:cNvPr id="26640"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26641"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26642"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26643"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26644"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26645"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26646"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26647"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26648"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26649"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26650"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26651"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a:lstStyle/>
          <a:p>
            <a:r>
              <a:rPr lang="en-US">
                <a:latin typeface="Arial" pitchFamily="34" charset="0"/>
              </a:rPr>
              <a:t>point</a:t>
            </a:r>
            <a:r>
              <a:rPr lang="en-US"/>
              <a:t> Definition	</a:t>
            </a:r>
          </a:p>
        </p:txBody>
      </p:sp>
      <p:sp>
        <p:nvSpPr>
          <p:cNvPr id="28675" name="Rectangle 3"/>
          <p:cNvSpPr>
            <a:spLocks noChangeArrowheads="1"/>
          </p:cNvSpPr>
          <p:nvPr/>
        </p:nvSpPr>
        <p:spPr bwMode="auto">
          <a:xfrm>
            <a:off x="460375" y="2625725"/>
            <a:ext cx="8459788" cy="4135438"/>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8676" name="Rectangle 4"/>
          <p:cNvSpPr>
            <a:spLocks noChangeArrowheads="1"/>
          </p:cNvSpPr>
          <p:nvPr/>
        </p:nvSpPr>
        <p:spPr bwMode="auto">
          <a:xfrm>
            <a:off x="563563" y="2657475"/>
            <a:ext cx="8324850" cy="4152419"/>
          </a:xfrm>
          <a:prstGeom prst="rect">
            <a:avLst/>
          </a:prstGeom>
          <a:noFill/>
          <a:ln w="12700">
            <a:noFill/>
            <a:miter lim="800000"/>
            <a:headEnd/>
            <a:tailEnd/>
          </a:ln>
          <a:effectLst/>
        </p:spPr>
        <p:txBody>
          <a:bodyPr lIns="90488" tIns="44450" rIns="90488" bIns="44450">
            <a:spAutoFit/>
          </a:bodyPr>
          <a:lstStyle/>
          <a:p>
            <a:r>
              <a:rPr lang="en-US" b="1" dirty="0">
                <a:solidFill>
                  <a:schemeClr val="bg2"/>
                </a:solidFill>
                <a:effectLst/>
              </a:rPr>
              <a:t>class point </a:t>
            </a:r>
          </a:p>
          <a:p>
            <a:r>
              <a:rPr lang="en-US" b="1" dirty="0">
                <a:solidFill>
                  <a:schemeClr val="bg2"/>
                </a:solidFill>
                <a:effectLst/>
              </a:rPr>
              <a:t>{</a:t>
            </a:r>
          </a:p>
          <a:p>
            <a:r>
              <a:rPr lang="en-US" b="1" dirty="0">
                <a:solidFill>
                  <a:schemeClr val="bg2"/>
                </a:solidFill>
                <a:effectLst/>
              </a:rPr>
              <a:t>public:</a:t>
            </a:r>
          </a:p>
          <a:p>
            <a:r>
              <a:rPr lang="en-US" b="1" dirty="0">
                <a:solidFill>
                  <a:schemeClr val="bg2"/>
                </a:solidFill>
                <a:effectLst/>
              </a:rPr>
              <a:t>     void </a:t>
            </a:r>
            <a:r>
              <a:rPr lang="en-US" b="1" dirty="0" smtClean="0">
                <a:solidFill>
                  <a:schemeClr val="bg2"/>
                </a:solidFill>
                <a:effectLst/>
              </a:rPr>
              <a:t>    </a:t>
            </a:r>
            <a:r>
              <a:rPr lang="en-US" b="1" dirty="0" err="1" smtClean="0">
                <a:solidFill>
                  <a:schemeClr val="bg2"/>
                </a:solidFill>
                <a:effectLst/>
              </a:rPr>
              <a:t>setPosition</a:t>
            </a:r>
            <a:r>
              <a:rPr lang="en-US" b="1" dirty="0" smtClean="0">
                <a:solidFill>
                  <a:schemeClr val="bg2"/>
                </a:solidFill>
                <a:effectLst/>
              </a:rPr>
              <a:t>(double x</a:t>
            </a:r>
            <a:r>
              <a:rPr lang="en-US" b="1" dirty="0">
                <a:solidFill>
                  <a:schemeClr val="bg2"/>
                </a:solidFill>
                <a:effectLst/>
              </a:rPr>
              <a:t>, double </a:t>
            </a:r>
            <a:r>
              <a:rPr lang="en-US" b="1" dirty="0" smtClean="0">
                <a:solidFill>
                  <a:schemeClr val="bg2"/>
                </a:solidFill>
                <a:effectLst/>
              </a:rPr>
              <a:t>y</a:t>
            </a:r>
            <a:r>
              <a:rPr lang="en-US" b="1" dirty="0">
                <a:solidFill>
                  <a:schemeClr val="bg2"/>
                </a:solidFill>
                <a:effectLst/>
              </a:rPr>
              <a:t>);</a:t>
            </a:r>
          </a:p>
          <a:p>
            <a:r>
              <a:rPr lang="en-US" b="1" dirty="0">
                <a:solidFill>
                  <a:schemeClr val="bg2"/>
                </a:solidFill>
                <a:effectLst/>
              </a:rPr>
              <a:t>     void </a:t>
            </a:r>
            <a:r>
              <a:rPr lang="en-US" b="1" dirty="0" smtClean="0">
                <a:solidFill>
                  <a:schemeClr val="bg2"/>
                </a:solidFill>
                <a:effectLst/>
              </a:rPr>
              <a:t>    shift(double </a:t>
            </a:r>
            <a:r>
              <a:rPr lang="en-US" b="1" dirty="0" err="1">
                <a:solidFill>
                  <a:schemeClr val="bg2"/>
                </a:solidFill>
                <a:effectLst/>
              </a:rPr>
              <a:t>dx</a:t>
            </a:r>
            <a:r>
              <a:rPr lang="en-US" b="1" dirty="0">
                <a:solidFill>
                  <a:schemeClr val="bg2"/>
                </a:solidFill>
                <a:effectLst/>
              </a:rPr>
              <a:t>, double </a:t>
            </a:r>
            <a:r>
              <a:rPr lang="en-US" b="1" dirty="0" err="1">
                <a:solidFill>
                  <a:schemeClr val="bg2"/>
                </a:solidFill>
                <a:effectLst/>
              </a:rPr>
              <a:t>dy</a:t>
            </a:r>
            <a:r>
              <a:rPr lang="en-US" b="1" dirty="0">
                <a:solidFill>
                  <a:schemeClr val="bg2"/>
                </a:solidFill>
                <a:effectLst/>
              </a:rPr>
              <a:t>);</a:t>
            </a:r>
          </a:p>
          <a:p>
            <a:r>
              <a:rPr lang="en-US" b="1" dirty="0">
                <a:solidFill>
                  <a:schemeClr val="bg2"/>
                </a:solidFill>
                <a:effectLst/>
              </a:rPr>
              <a:t>     </a:t>
            </a:r>
            <a:r>
              <a:rPr lang="en-US" b="1" dirty="0" smtClean="0">
                <a:solidFill>
                  <a:schemeClr val="bg2"/>
                </a:solidFill>
                <a:effectLst/>
              </a:rPr>
              <a:t>double x</a:t>
            </a:r>
            <a:r>
              <a:rPr lang="en-US" b="1" dirty="0">
                <a:solidFill>
                  <a:schemeClr val="bg2"/>
                </a:solidFill>
                <a:effectLst/>
              </a:rPr>
              <a:t>( ) </a:t>
            </a:r>
            <a:r>
              <a:rPr lang="en-US" b="1" dirty="0">
                <a:solidFill>
                  <a:schemeClr val="accent2"/>
                </a:solidFill>
                <a:effectLst/>
              </a:rPr>
              <a:t>const</a:t>
            </a:r>
            <a:r>
              <a:rPr lang="en-US" b="1" dirty="0">
                <a:solidFill>
                  <a:schemeClr val="bg2"/>
                </a:solidFill>
                <a:effectLst/>
              </a:rPr>
              <a:t>;</a:t>
            </a:r>
          </a:p>
          <a:p>
            <a:r>
              <a:rPr lang="en-US" b="1" dirty="0">
                <a:solidFill>
                  <a:schemeClr val="bg2"/>
                </a:solidFill>
                <a:effectLst/>
              </a:rPr>
              <a:t>     double </a:t>
            </a:r>
            <a:r>
              <a:rPr lang="en-US" b="1" dirty="0" smtClean="0">
                <a:solidFill>
                  <a:schemeClr val="bg2"/>
                </a:solidFill>
                <a:effectLst/>
              </a:rPr>
              <a:t>y</a:t>
            </a:r>
            <a:r>
              <a:rPr lang="en-US" b="1" dirty="0">
                <a:solidFill>
                  <a:schemeClr val="bg2"/>
                </a:solidFill>
                <a:effectLst/>
              </a:rPr>
              <a:t>( ) </a:t>
            </a:r>
            <a:r>
              <a:rPr lang="en-US" b="1" dirty="0">
                <a:solidFill>
                  <a:schemeClr val="accent2"/>
                </a:solidFill>
                <a:effectLst/>
              </a:rPr>
              <a:t>const</a:t>
            </a:r>
            <a:r>
              <a:rPr lang="en-US" b="1" dirty="0">
                <a:solidFill>
                  <a:schemeClr val="bg2"/>
                </a:solidFill>
                <a:effectLst/>
              </a:rPr>
              <a:t>;</a:t>
            </a:r>
            <a:endParaRPr lang="en-US" b="1" dirty="0">
              <a:solidFill>
                <a:schemeClr val="accent2"/>
              </a:solidFill>
              <a:effectLst/>
            </a:endParaRPr>
          </a:p>
          <a:p>
            <a:r>
              <a:rPr lang="en-US" b="1" dirty="0">
                <a:solidFill>
                  <a:schemeClr val="bg2"/>
                </a:solidFill>
                <a:effectLst/>
              </a:rPr>
              <a:t>private:</a:t>
            </a:r>
          </a:p>
          <a:p>
            <a:r>
              <a:rPr lang="en-US" b="1" dirty="0">
                <a:solidFill>
                  <a:schemeClr val="bg2"/>
                </a:solidFill>
                <a:effectLst/>
              </a:rPr>
              <a:t>     double </a:t>
            </a:r>
            <a:r>
              <a:rPr lang="en-US" b="1" dirty="0" err="1" smtClean="0">
                <a:solidFill>
                  <a:schemeClr val="bg2"/>
                </a:solidFill>
                <a:effectLst/>
              </a:rPr>
              <a:t>m_x</a:t>
            </a:r>
            <a:r>
              <a:rPr lang="en-US" b="1" dirty="0">
                <a:solidFill>
                  <a:schemeClr val="bg2"/>
                </a:solidFill>
                <a:effectLst/>
              </a:rPr>
              <a:t>;</a:t>
            </a:r>
          </a:p>
          <a:p>
            <a:r>
              <a:rPr lang="en-US" b="1" dirty="0">
                <a:solidFill>
                  <a:schemeClr val="bg2"/>
                </a:solidFill>
                <a:effectLst/>
              </a:rPr>
              <a:t>     double </a:t>
            </a:r>
            <a:r>
              <a:rPr lang="en-US" b="1" dirty="0" err="1" smtClean="0">
                <a:solidFill>
                  <a:schemeClr val="bg2"/>
                </a:solidFill>
                <a:effectLst/>
              </a:rPr>
              <a:t>m_y</a:t>
            </a:r>
            <a:r>
              <a:rPr lang="en-US" b="1" dirty="0">
                <a:solidFill>
                  <a:schemeClr val="bg2"/>
                </a:solidFill>
                <a:effectLst/>
              </a:rPr>
              <a:t>;</a:t>
            </a:r>
          </a:p>
          <a:p>
            <a:r>
              <a:rPr lang="en-US" b="1" dirty="0">
                <a:solidFill>
                  <a:schemeClr val="bg2"/>
                </a:solidFill>
                <a:effectLst/>
              </a:rPr>
              <a:t>};</a:t>
            </a:r>
          </a:p>
        </p:txBody>
      </p:sp>
      <p:sp>
        <p:nvSpPr>
          <p:cNvPr id="28683" name="Rectangle 11"/>
          <p:cNvSpPr>
            <a:spLocks noChangeArrowheads="1"/>
          </p:cNvSpPr>
          <p:nvPr/>
        </p:nvSpPr>
        <p:spPr bwMode="auto">
          <a:xfrm>
            <a:off x="490538" y="1873250"/>
            <a:ext cx="8180387" cy="515938"/>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The keyword </a:t>
            </a:r>
            <a:r>
              <a:rPr lang="en-US" b="1">
                <a:effectLst>
                  <a:outerShdw blurRad="38100" dist="38100" dir="2700000" algn="tl">
                    <a:srgbClr val="000000"/>
                  </a:outerShdw>
                </a:effectLst>
              </a:rPr>
              <a:t>const</a:t>
            </a:r>
            <a:r>
              <a:rPr lang="en-US" sz="2800" b="1">
                <a:effectLst>
                  <a:outerShdw blurRad="38100" dist="38100" dir="2700000" algn="tl">
                    <a:srgbClr val="000000"/>
                  </a:outerShdw>
                </a:effectLst>
                <a:latin typeface="Times New Roman" pitchFamily="18" charset="0"/>
              </a:rPr>
              <a:t> </a:t>
            </a:r>
            <a:r>
              <a:rPr lang="en-US" sz="2800">
                <a:effectLst>
                  <a:outerShdw blurRad="38100" dist="38100" dir="2700000" algn="tl">
                    <a:srgbClr val="000000"/>
                  </a:outerShdw>
                </a:effectLst>
                <a:latin typeface="Times New Roman" pitchFamily="18" charset="0"/>
              </a:rPr>
              <a:t>appears after two prototypes:</a:t>
            </a:r>
          </a:p>
        </p:txBody>
      </p:sp>
      <p:sp>
        <p:nvSpPr>
          <p:cNvPr id="28684" name="AutoShape 12"/>
          <p:cNvSpPr>
            <a:spLocks noChangeArrowheads="1"/>
          </p:cNvSpPr>
          <p:nvPr/>
        </p:nvSpPr>
        <p:spPr bwMode="auto">
          <a:xfrm rot="300000" flipH="1">
            <a:off x="3929024" y="3617553"/>
            <a:ext cx="4454525" cy="2925762"/>
          </a:xfrm>
          <a:prstGeom prst="rightArrow">
            <a:avLst>
              <a:gd name="adj1" fmla="val 50000"/>
              <a:gd name="adj2" fmla="val 76133"/>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sz="2000" b="1" dirty="0">
                <a:solidFill>
                  <a:schemeClr val="bg2"/>
                </a:solidFill>
                <a:effectLst/>
                <a:latin typeface="Times New Roman" pitchFamily="18" charset="0"/>
              </a:rPr>
              <a:t>This means that these</a:t>
            </a:r>
          </a:p>
          <a:p>
            <a:pPr algn="ctr"/>
            <a:r>
              <a:rPr lang="en-US" sz="2000" b="1" dirty="0">
                <a:solidFill>
                  <a:schemeClr val="bg2"/>
                </a:solidFill>
                <a:effectLst/>
                <a:latin typeface="Times New Roman" pitchFamily="18" charset="0"/>
              </a:rPr>
              <a:t>functions will not change</a:t>
            </a:r>
          </a:p>
          <a:p>
            <a:pPr algn="ctr"/>
            <a:r>
              <a:rPr lang="en-US" sz="2000" b="1" dirty="0">
                <a:solidFill>
                  <a:schemeClr val="bg2"/>
                </a:solidFill>
                <a:effectLst/>
                <a:latin typeface="Times New Roman" pitchFamily="18" charset="0"/>
              </a:rPr>
              <a:t>the data stored in a</a:t>
            </a:r>
          </a:p>
          <a:p>
            <a:pPr algn="ctr"/>
            <a:r>
              <a:rPr lang="en-US" sz="2000" b="1" dirty="0">
                <a:solidFill>
                  <a:schemeClr val="bg2"/>
                </a:solidFill>
                <a:effectLst/>
              </a:rPr>
              <a:t>point ADT.</a:t>
            </a:r>
          </a:p>
        </p:txBody>
      </p:sp>
      <p:grpSp>
        <p:nvGrpSpPr>
          <p:cNvPr id="28685" name="Group 13"/>
          <p:cNvGrpSpPr>
            <a:grpSpLocks/>
          </p:cNvGrpSpPr>
          <p:nvPr/>
        </p:nvGrpSpPr>
        <p:grpSpPr bwMode="auto">
          <a:xfrm>
            <a:off x="7010400" y="152400"/>
            <a:ext cx="2057400" cy="1533525"/>
            <a:chOff x="3216" y="1440"/>
            <a:chExt cx="2160" cy="1871"/>
          </a:xfrm>
        </p:grpSpPr>
        <p:sp>
          <p:nvSpPr>
            <p:cNvPr id="28686"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28687" name="Group 15"/>
            <p:cNvGrpSpPr>
              <a:grpSpLocks/>
            </p:cNvGrpSpPr>
            <p:nvPr/>
          </p:nvGrpSpPr>
          <p:grpSpPr bwMode="auto">
            <a:xfrm>
              <a:off x="3216" y="1440"/>
              <a:ext cx="2017" cy="1871"/>
              <a:chOff x="3216" y="1056"/>
              <a:chExt cx="2017" cy="1871"/>
            </a:xfrm>
          </p:grpSpPr>
          <p:sp>
            <p:nvSpPr>
              <p:cNvPr id="28688"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28689"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28690"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28691"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28692"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28693"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28694"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28695"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28696"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28697"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28698"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28699"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a:lstStyle/>
          <a:p>
            <a:r>
              <a:rPr lang="en-US"/>
              <a:t>Files for the </a:t>
            </a:r>
            <a:r>
              <a:rPr lang="en-US">
                <a:latin typeface="Arial" pitchFamily="34" charset="0"/>
              </a:rPr>
              <a:t>point</a:t>
            </a:r>
            <a:r>
              <a:rPr lang="en-US"/>
              <a:t> ADT	</a:t>
            </a:r>
          </a:p>
        </p:txBody>
      </p:sp>
      <p:sp>
        <p:nvSpPr>
          <p:cNvPr id="30729" name="Rectangle 9"/>
          <p:cNvSpPr>
            <a:spLocks noGrp="1" noChangeArrowheads="1"/>
          </p:cNvSpPr>
          <p:nvPr>
            <p:ph type="body" sz="half" idx="1"/>
          </p:nvPr>
        </p:nvSpPr>
        <p:spPr>
          <a:xfrm>
            <a:off x="685800" y="1876424"/>
            <a:ext cx="4792663" cy="4524375"/>
          </a:xfrm>
          <a:noFill/>
          <a:ln/>
        </p:spPr>
        <p:txBody>
          <a:bodyPr/>
          <a:lstStyle/>
          <a:p>
            <a:r>
              <a:rPr lang="en-US" sz="2400" dirty="0"/>
              <a:t>The </a:t>
            </a:r>
            <a:r>
              <a:rPr lang="en-US" sz="2400" dirty="0">
                <a:latin typeface="Arial" pitchFamily="34" charset="0"/>
              </a:rPr>
              <a:t>point</a:t>
            </a:r>
            <a:r>
              <a:rPr lang="en-US" sz="2400" dirty="0"/>
              <a:t> class definition, which we have just seen, is placed with documentation in a file called </a:t>
            </a:r>
            <a:r>
              <a:rPr lang="en-US" sz="2400" u="sng" dirty="0" err="1">
                <a:solidFill>
                  <a:srgbClr val="FC0128"/>
                </a:solidFill>
              </a:rPr>
              <a:t>point.h</a:t>
            </a:r>
            <a:r>
              <a:rPr lang="en-US" sz="2400" dirty="0"/>
              <a:t>, outlined here.</a:t>
            </a:r>
          </a:p>
          <a:p>
            <a:r>
              <a:rPr lang="en-US" sz="2400" dirty="0"/>
              <a:t>The implementations of the                                      four member functions will be placed in a separate file called </a:t>
            </a:r>
            <a:r>
              <a:rPr lang="en-US" sz="2400" u="sng" dirty="0" smtClean="0">
                <a:solidFill>
                  <a:srgbClr val="FC0128"/>
                </a:solidFill>
              </a:rPr>
              <a:t>point.cpp</a:t>
            </a:r>
            <a:r>
              <a:rPr lang="en-US" sz="2400" dirty="0" smtClean="0"/>
              <a:t>, </a:t>
            </a:r>
            <a:r>
              <a:rPr lang="en-US" sz="2400" dirty="0"/>
              <a:t>which we will examine in a few </a:t>
            </a:r>
            <a:r>
              <a:rPr lang="en-US" sz="2400" dirty="0" smtClean="0"/>
              <a:t>minutes</a:t>
            </a:r>
          </a:p>
          <a:p>
            <a:r>
              <a:rPr lang="en-US" sz="2400" dirty="0" smtClean="0"/>
              <a:t>Use .</a:t>
            </a:r>
            <a:r>
              <a:rPr lang="en-US" sz="2400" dirty="0" err="1" smtClean="0"/>
              <a:t>cpp</a:t>
            </a:r>
            <a:r>
              <a:rPr lang="en-US" sz="2400" dirty="0" smtClean="0"/>
              <a:t> suffix instead of .</a:t>
            </a:r>
            <a:r>
              <a:rPr lang="en-US" sz="2400" dirty="0" err="1" smtClean="0"/>
              <a:t>cxx</a:t>
            </a:r>
            <a:r>
              <a:rPr lang="en-US" sz="2400" dirty="0" smtClean="0"/>
              <a:t> for C++ implementation files..</a:t>
            </a:r>
            <a:endParaRPr lang="en-US" sz="2400" dirty="0"/>
          </a:p>
        </p:txBody>
      </p:sp>
      <p:sp>
        <p:nvSpPr>
          <p:cNvPr id="30730" name="Rectangle 10"/>
          <p:cNvSpPr>
            <a:spLocks noChangeArrowheads="1"/>
          </p:cNvSpPr>
          <p:nvPr/>
        </p:nvSpPr>
        <p:spPr bwMode="auto">
          <a:xfrm>
            <a:off x="5503863" y="2030413"/>
            <a:ext cx="3416300" cy="3695700"/>
          </a:xfrm>
          <a:prstGeom prst="rect">
            <a:avLst/>
          </a:prstGeom>
          <a:pattFill prst="dkUpDiag">
            <a:fgClr>
              <a:schemeClr val="tx1"/>
            </a:fgClr>
            <a:bgClr>
              <a:schemeClr val="bg2"/>
            </a:bgClr>
          </a:pattFill>
          <a:ln w="12700">
            <a:solidFill>
              <a:schemeClr val="bg2"/>
            </a:solidFill>
            <a:miter lim="800000"/>
            <a:headEnd/>
            <a:tailEnd/>
          </a:ln>
          <a:effectLst/>
        </p:spPr>
        <p:txBody>
          <a:bodyPr wrap="none" anchor="ctr"/>
          <a:lstStyle/>
          <a:p>
            <a:endParaRPr lang="en-US"/>
          </a:p>
        </p:txBody>
      </p:sp>
      <p:sp>
        <p:nvSpPr>
          <p:cNvPr id="30731" name="Rectangle 11"/>
          <p:cNvSpPr>
            <a:spLocks noChangeArrowheads="1"/>
          </p:cNvSpPr>
          <p:nvPr/>
        </p:nvSpPr>
        <p:spPr bwMode="auto">
          <a:xfrm>
            <a:off x="5703888" y="2274888"/>
            <a:ext cx="3035300" cy="1463675"/>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algn="ctr"/>
            <a:r>
              <a:rPr lang="en-US" sz="2000">
                <a:solidFill>
                  <a:schemeClr val="bg2"/>
                </a:solidFill>
                <a:effectLst/>
              </a:rPr>
              <a:t>Documentation:</a:t>
            </a:r>
          </a:p>
          <a:p>
            <a:pPr algn="ctr"/>
            <a:r>
              <a:rPr lang="en-US" sz="2000">
                <a:solidFill>
                  <a:schemeClr val="bg2"/>
                </a:solidFill>
                <a:effectLst/>
              </a:rPr>
              <a:t>(Preconditions and </a:t>
            </a:r>
          </a:p>
          <a:p>
            <a:pPr algn="ctr"/>
            <a:r>
              <a:rPr lang="en-US" sz="2000">
                <a:solidFill>
                  <a:schemeClr val="bg2"/>
                </a:solidFill>
                <a:effectLst/>
              </a:rPr>
              <a:t>Postconditions)</a:t>
            </a:r>
          </a:p>
        </p:txBody>
      </p:sp>
      <p:sp>
        <p:nvSpPr>
          <p:cNvPr id="30732" name="Rectangle 12"/>
          <p:cNvSpPr>
            <a:spLocks noChangeArrowheads="1"/>
          </p:cNvSpPr>
          <p:nvPr/>
        </p:nvSpPr>
        <p:spPr bwMode="auto">
          <a:xfrm>
            <a:off x="5703888" y="4022725"/>
            <a:ext cx="3035300" cy="1485900"/>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marL="290513" indent="-127000"/>
            <a:r>
              <a:rPr lang="en-US" sz="2000">
                <a:solidFill>
                  <a:schemeClr val="bg2"/>
                </a:solidFill>
                <a:effectLst/>
              </a:rPr>
              <a:t>Class definition:</a:t>
            </a:r>
          </a:p>
          <a:p>
            <a:pPr marL="290513" indent="-127000">
              <a:buSzPct val="100000"/>
              <a:buFontTx/>
              <a:buChar char="•"/>
            </a:pPr>
            <a:r>
              <a:rPr lang="en-US">
                <a:solidFill>
                  <a:schemeClr val="bg2"/>
                </a:solidFill>
                <a:effectLst/>
              </a:rPr>
              <a:t>point</a:t>
            </a:r>
            <a:r>
              <a:rPr lang="en-US" sz="2000">
                <a:solidFill>
                  <a:schemeClr val="bg2"/>
                </a:solidFill>
                <a:effectLst/>
              </a:rPr>
              <a:t> class </a:t>
            </a:r>
          </a:p>
          <a:p>
            <a:pPr marL="290513" indent="-127000"/>
            <a:r>
              <a:rPr lang="en-US" sz="2000">
                <a:solidFill>
                  <a:schemeClr val="bg2"/>
                </a:solidFill>
                <a:effectLst/>
              </a:rPr>
              <a:t>  definition which we </a:t>
            </a:r>
          </a:p>
          <a:p>
            <a:pPr marL="290513" indent="-127000"/>
            <a:r>
              <a:rPr lang="en-US" sz="2000">
                <a:solidFill>
                  <a:schemeClr val="bg2"/>
                </a:solidFill>
                <a:effectLst/>
              </a:rPr>
              <a:t>  have already seen</a:t>
            </a:r>
          </a:p>
        </p:txBody>
      </p:sp>
      <p:grpSp>
        <p:nvGrpSpPr>
          <p:cNvPr id="30733" name="Group 13"/>
          <p:cNvGrpSpPr>
            <a:grpSpLocks/>
          </p:cNvGrpSpPr>
          <p:nvPr/>
        </p:nvGrpSpPr>
        <p:grpSpPr bwMode="auto">
          <a:xfrm>
            <a:off x="7010400" y="152400"/>
            <a:ext cx="2057400" cy="1533525"/>
            <a:chOff x="3216" y="1440"/>
            <a:chExt cx="2160" cy="1871"/>
          </a:xfrm>
        </p:grpSpPr>
        <p:sp>
          <p:nvSpPr>
            <p:cNvPr id="30734"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30735" name="Group 15"/>
            <p:cNvGrpSpPr>
              <a:grpSpLocks/>
            </p:cNvGrpSpPr>
            <p:nvPr/>
          </p:nvGrpSpPr>
          <p:grpSpPr bwMode="auto">
            <a:xfrm>
              <a:off x="3216" y="1440"/>
              <a:ext cx="2017" cy="1871"/>
              <a:chOff x="3216" y="1056"/>
              <a:chExt cx="2017" cy="1871"/>
            </a:xfrm>
          </p:grpSpPr>
          <p:sp>
            <p:nvSpPr>
              <p:cNvPr id="30736"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30737"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30738"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30739"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30740"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30741"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30742"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30743"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30744"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30745"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30746"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30747"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1026"/>
          <p:cNvSpPr>
            <a:spLocks noGrp="1" noChangeArrowheads="1"/>
          </p:cNvSpPr>
          <p:nvPr>
            <p:ph type="title"/>
          </p:nvPr>
        </p:nvSpPr>
        <p:spPr/>
        <p:txBody>
          <a:bodyPr/>
          <a:lstStyle/>
          <a:p>
            <a:r>
              <a:rPr lang="en-US"/>
              <a:t>Outline</a:t>
            </a:r>
          </a:p>
        </p:txBody>
      </p:sp>
      <p:sp>
        <p:nvSpPr>
          <p:cNvPr id="185347" name="Rectangle 1027"/>
          <p:cNvSpPr>
            <a:spLocks noGrp="1" noChangeArrowheads="1"/>
          </p:cNvSpPr>
          <p:nvPr>
            <p:ph type="body" idx="1"/>
          </p:nvPr>
        </p:nvSpPr>
        <p:spPr/>
        <p:txBody>
          <a:bodyPr/>
          <a:lstStyle/>
          <a:p>
            <a:pPr>
              <a:buFont typeface="Monotype Sorts" charset="2"/>
              <a:buNone/>
            </a:pPr>
            <a:r>
              <a:rPr lang="en-US" sz="2800">
                <a:solidFill>
                  <a:srgbClr val="FF00FF"/>
                </a:solidFill>
              </a:rPr>
              <a:t> A Review of C++ Classes (Lecture 2)</a:t>
            </a:r>
          </a:p>
          <a:p>
            <a:r>
              <a:rPr lang="en-US" sz="2800"/>
              <a:t> OOP, ADTs and Classes</a:t>
            </a:r>
          </a:p>
          <a:p>
            <a:r>
              <a:rPr lang="en-US" sz="2800"/>
              <a:t> Class </a:t>
            </a:r>
            <a:r>
              <a:rPr lang="en-US" sz="2800">
                <a:solidFill>
                  <a:srgbClr val="00FF00"/>
                </a:solidFill>
              </a:rPr>
              <a:t>Definition</a:t>
            </a:r>
            <a:r>
              <a:rPr lang="en-US" sz="2800"/>
              <a:t>, Implementation and </a:t>
            </a:r>
            <a:r>
              <a:rPr lang="en-US" sz="2800">
                <a:solidFill>
                  <a:srgbClr val="FC0128"/>
                </a:solidFill>
              </a:rPr>
              <a:t>Use</a:t>
            </a:r>
          </a:p>
          <a:p>
            <a:r>
              <a:rPr lang="en-US" sz="2800"/>
              <a:t> Constructors and Value Semantics</a:t>
            </a:r>
          </a:p>
          <a:p>
            <a:pPr>
              <a:buFont typeface="Monotype Sorts" charset="2"/>
              <a:buNone/>
            </a:pPr>
            <a:r>
              <a:rPr lang="en-US" sz="2800">
                <a:solidFill>
                  <a:srgbClr val="FF00FF"/>
                </a:solidFill>
              </a:rPr>
              <a:t>More on Classes (Lecture 3)</a:t>
            </a:r>
          </a:p>
          <a:p>
            <a:r>
              <a:rPr lang="en-US" sz="2800"/>
              <a:t> Namespace and Documentation</a:t>
            </a:r>
          </a:p>
          <a:p>
            <a:r>
              <a:rPr lang="en-US" sz="2800"/>
              <a:t> Classes and Parameters</a:t>
            </a:r>
          </a:p>
          <a:p>
            <a:r>
              <a:rPr lang="en-US" sz="2800"/>
              <a:t> Operator Overloading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Outline</a:t>
            </a:r>
          </a:p>
        </p:txBody>
      </p:sp>
      <p:sp>
        <p:nvSpPr>
          <p:cNvPr id="90115" name="Rectangle 3"/>
          <p:cNvSpPr>
            <a:spLocks noGrp="1" noChangeArrowheads="1"/>
          </p:cNvSpPr>
          <p:nvPr>
            <p:ph type="body" idx="1"/>
          </p:nvPr>
        </p:nvSpPr>
        <p:spPr/>
        <p:txBody>
          <a:bodyPr/>
          <a:lstStyle/>
          <a:p>
            <a:pPr>
              <a:buFont typeface="Monotype Sorts" charset="2"/>
              <a:buNone/>
            </a:pPr>
            <a:r>
              <a:rPr lang="en-US" sz="2800" dirty="0"/>
              <a:t> </a:t>
            </a:r>
            <a:r>
              <a:rPr lang="en-US" sz="2800" dirty="0">
                <a:solidFill>
                  <a:srgbClr val="FC0128"/>
                </a:solidFill>
              </a:rPr>
              <a:t>A Review of C++ Classes (Lecture 2)</a:t>
            </a:r>
            <a:endParaRPr lang="en-US" sz="2800" dirty="0"/>
          </a:p>
          <a:p>
            <a:r>
              <a:rPr lang="en-US" sz="2800" dirty="0"/>
              <a:t> OOP, ADTs and Classes</a:t>
            </a:r>
          </a:p>
          <a:p>
            <a:r>
              <a:rPr lang="en-US" sz="2800" dirty="0"/>
              <a:t> Class Definition, Implementation and Use</a:t>
            </a:r>
          </a:p>
          <a:p>
            <a:r>
              <a:rPr lang="en-US" sz="2800" dirty="0"/>
              <a:t> Constructors and Value Semantics</a:t>
            </a:r>
          </a:p>
          <a:p>
            <a:pPr>
              <a:buFont typeface="Monotype Sorts" charset="2"/>
              <a:buNone/>
            </a:pPr>
            <a:r>
              <a:rPr lang="en-US" sz="2800" dirty="0">
                <a:solidFill>
                  <a:srgbClr val="FC0128"/>
                </a:solidFill>
              </a:rPr>
              <a:t>More on Classes (Lecture 3)</a:t>
            </a:r>
            <a:endParaRPr lang="en-US" sz="2800" dirty="0"/>
          </a:p>
          <a:p>
            <a:r>
              <a:rPr lang="en-US" sz="2800" dirty="0"/>
              <a:t> Namespace and Documentation</a:t>
            </a:r>
          </a:p>
          <a:p>
            <a:r>
              <a:rPr lang="en-US" sz="2800" dirty="0"/>
              <a:t> Classes and Parameters</a:t>
            </a:r>
          </a:p>
          <a:p>
            <a:r>
              <a:rPr lang="en-US" sz="2800" dirty="0"/>
              <a:t> Operator Overloading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	</a:t>
            </a:r>
          </a:p>
        </p:txBody>
      </p:sp>
      <p:sp>
        <p:nvSpPr>
          <p:cNvPr id="32771" name="Rectangle 3"/>
          <p:cNvSpPr>
            <a:spLocks noGrp="1" noChangeArrowheads="1"/>
          </p:cNvSpPr>
          <p:nvPr>
            <p:ph type="body" sz="half" idx="1"/>
          </p:nvPr>
        </p:nvSpPr>
        <p:spPr>
          <a:xfrm>
            <a:off x="685800" y="1981200"/>
            <a:ext cx="2943225" cy="4114800"/>
          </a:xfrm>
          <a:noFill/>
          <a:ln/>
        </p:spPr>
        <p:txBody>
          <a:bodyPr/>
          <a:lstStyle/>
          <a:p>
            <a:pPr>
              <a:lnSpc>
                <a:spcPct val="90000"/>
              </a:lnSpc>
            </a:pPr>
            <a:r>
              <a:rPr lang="en-US" dirty="0"/>
              <a:t>A program that wants to use the </a:t>
            </a:r>
            <a:r>
              <a:rPr lang="en-US" dirty="0">
                <a:latin typeface="Arial" pitchFamily="34" charset="0"/>
              </a:rPr>
              <a:t>point</a:t>
            </a:r>
            <a:r>
              <a:rPr lang="en-US" dirty="0"/>
              <a:t> ADT must </a:t>
            </a:r>
            <a:r>
              <a:rPr lang="en-US" b="1" dirty="0"/>
              <a:t>include</a:t>
            </a:r>
            <a:r>
              <a:rPr lang="en-US" dirty="0"/>
              <a:t> the </a:t>
            </a:r>
            <a:r>
              <a:rPr lang="en-US" dirty="0" err="1"/>
              <a:t>point.h</a:t>
            </a:r>
            <a:r>
              <a:rPr lang="en-US" dirty="0"/>
              <a:t> header file (along with its other header inclusions).</a:t>
            </a:r>
          </a:p>
          <a:p>
            <a:pPr>
              <a:lnSpc>
                <a:spcPct val="90000"/>
              </a:lnSpc>
            </a:pPr>
            <a:r>
              <a:rPr lang="en-US" dirty="0"/>
              <a:t>File </a:t>
            </a:r>
            <a:r>
              <a:rPr lang="en-US" dirty="0" smtClean="0">
                <a:solidFill>
                  <a:srgbClr val="FC0128"/>
                </a:solidFill>
              </a:rPr>
              <a:t>pointmain1.cpp</a:t>
            </a:r>
            <a:endParaRPr lang="en-US" dirty="0">
              <a:solidFill>
                <a:srgbClr val="FC0128"/>
              </a:solidFill>
            </a:endParaRPr>
          </a:p>
        </p:txBody>
      </p:sp>
      <p:sp>
        <p:nvSpPr>
          <p:cNvPr id="32772" name="Rectangle 4"/>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2773" name="Rectangle 5"/>
          <p:cNvSpPr>
            <a:spLocks noChangeArrowheads="1"/>
          </p:cNvSpPr>
          <p:nvPr/>
        </p:nvSpPr>
        <p:spPr bwMode="auto">
          <a:xfrm>
            <a:off x="3865563" y="2157413"/>
            <a:ext cx="4913312" cy="1612900"/>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effectLst/>
              </a:rPr>
              <a:t>#include &lt;iostream.h&gt;</a:t>
            </a:r>
          </a:p>
          <a:p>
            <a:r>
              <a:rPr lang="en-US" sz="2000" b="1">
                <a:solidFill>
                  <a:schemeClr val="bg2"/>
                </a:solidFill>
                <a:effectLst/>
              </a:rPr>
              <a:t>#include &lt;stdlib.h&gt;</a:t>
            </a:r>
          </a:p>
          <a:p>
            <a:r>
              <a:rPr lang="en-US" sz="2000" b="1">
                <a:solidFill>
                  <a:schemeClr val="bg2"/>
                </a:solidFill>
                <a:effectLst/>
              </a:rPr>
              <a:t>#include “point.h"</a:t>
            </a:r>
          </a:p>
          <a:p>
            <a:endParaRPr lang="en-US" sz="2000" b="1">
              <a:solidFill>
                <a:schemeClr val="bg2"/>
              </a:solidFill>
              <a:effectLst/>
            </a:endParaRPr>
          </a:p>
          <a:p>
            <a:r>
              <a:rPr lang="en-US" sz="2000" b="1">
                <a:solidFill>
                  <a:schemeClr val="bg2"/>
                </a:solidFill>
                <a:effectLst/>
              </a:rPr>
              <a:t>...</a:t>
            </a:r>
          </a:p>
        </p:txBody>
      </p:sp>
      <p:grpSp>
        <p:nvGrpSpPr>
          <p:cNvPr id="32780" name="Group 12"/>
          <p:cNvGrpSpPr>
            <a:grpSpLocks/>
          </p:cNvGrpSpPr>
          <p:nvPr/>
        </p:nvGrpSpPr>
        <p:grpSpPr bwMode="auto">
          <a:xfrm>
            <a:off x="7010400" y="152400"/>
            <a:ext cx="2057400" cy="1533525"/>
            <a:chOff x="3216" y="1440"/>
            <a:chExt cx="2160" cy="1871"/>
          </a:xfrm>
        </p:grpSpPr>
        <p:sp>
          <p:nvSpPr>
            <p:cNvPr id="32781"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32782" name="Group 14"/>
            <p:cNvGrpSpPr>
              <a:grpSpLocks/>
            </p:cNvGrpSpPr>
            <p:nvPr/>
          </p:nvGrpSpPr>
          <p:grpSpPr bwMode="auto">
            <a:xfrm>
              <a:off x="3216" y="1440"/>
              <a:ext cx="2017" cy="1871"/>
              <a:chOff x="3216" y="1056"/>
              <a:chExt cx="2017" cy="1871"/>
            </a:xfrm>
          </p:grpSpPr>
          <p:sp>
            <p:nvSpPr>
              <p:cNvPr id="32783"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32784"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32785"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32786"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32787"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32788"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32789"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32790"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32791"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32792"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32793"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32794"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34819" name="Rectangle 3"/>
          <p:cNvSpPr>
            <a:spLocks noGrp="1" noChangeArrowheads="1"/>
          </p:cNvSpPr>
          <p:nvPr>
            <p:ph type="body" sz="half" idx="1"/>
          </p:nvPr>
        </p:nvSpPr>
        <p:spPr>
          <a:xfrm>
            <a:off x="228601" y="1981200"/>
            <a:ext cx="3429000" cy="4114800"/>
          </a:xfrm>
          <a:noFill/>
          <a:ln/>
        </p:spPr>
        <p:txBody>
          <a:bodyPr/>
          <a:lstStyle/>
          <a:p>
            <a:r>
              <a:rPr lang="en-US" dirty="0"/>
              <a:t>Just for illustration, the example program will declare two </a:t>
            </a:r>
            <a:r>
              <a:rPr lang="en-US" dirty="0">
                <a:latin typeface="Arial" pitchFamily="34" charset="0"/>
              </a:rPr>
              <a:t>point</a:t>
            </a:r>
            <a:r>
              <a:rPr lang="en-US" dirty="0"/>
              <a:t> variables named p1 and p2.</a:t>
            </a:r>
          </a:p>
        </p:txBody>
      </p:sp>
      <p:sp>
        <p:nvSpPr>
          <p:cNvPr id="34826" name="Rectangle 10"/>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4827" name="Rectangle 11"/>
          <p:cNvSpPr>
            <a:spLocks noChangeArrowheads="1"/>
          </p:cNvSpPr>
          <p:nvPr/>
        </p:nvSpPr>
        <p:spPr bwMode="auto">
          <a:xfrm>
            <a:off x="3865563" y="2157413"/>
            <a:ext cx="4913312" cy="2527300"/>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effectLst/>
              </a:rPr>
              <a:t>#include &lt;iostream.h&gt;</a:t>
            </a:r>
          </a:p>
          <a:p>
            <a:r>
              <a:rPr lang="en-US" sz="2000" b="1">
                <a:solidFill>
                  <a:schemeClr val="bg2"/>
                </a:solidFill>
                <a:effectLst/>
              </a:rPr>
              <a:t>#include &lt;stdlib.h&gt;</a:t>
            </a:r>
          </a:p>
          <a:p>
            <a:r>
              <a:rPr lang="en-US" sz="2000" b="1">
                <a:solidFill>
                  <a:schemeClr val="bg2"/>
                </a:solidFill>
                <a:effectLst/>
              </a:rPr>
              <a:t>#include “point.h"</a:t>
            </a:r>
          </a:p>
          <a:p>
            <a:endParaRPr lang="en-US" sz="2000" b="1">
              <a:solidFill>
                <a:schemeClr val="bg2"/>
              </a:solidFill>
              <a:effectLst/>
            </a:endParaRPr>
          </a:p>
          <a:p>
            <a:r>
              <a:rPr lang="en-US" sz="2000" b="1">
                <a:solidFill>
                  <a:schemeClr val="bg2"/>
                </a:solidFill>
                <a:effectLst/>
              </a:rPr>
              <a:t>int main( )</a:t>
            </a:r>
          </a:p>
          <a:p>
            <a:r>
              <a:rPr lang="en-US" sz="2000" b="1">
                <a:solidFill>
                  <a:schemeClr val="bg2"/>
                </a:solidFill>
                <a:effectLst/>
              </a:rPr>
              <a:t>{</a:t>
            </a:r>
          </a:p>
          <a:p>
            <a:r>
              <a:rPr lang="en-US" sz="2000">
                <a:solidFill>
                  <a:schemeClr val="bg2"/>
                </a:solidFill>
                <a:effectLst/>
              </a:rPr>
              <a:t>    </a:t>
            </a:r>
            <a:r>
              <a:rPr lang="en-US" sz="2000" b="1">
                <a:solidFill>
                  <a:schemeClr val="accent2"/>
                </a:solidFill>
                <a:effectLst/>
              </a:rPr>
              <a:t>point p1;</a:t>
            </a:r>
          </a:p>
          <a:p>
            <a:r>
              <a:rPr lang="en-US" sz="2000" b="1">
                <a:solidFill>
                  <a:schemeClr val="accent2"/>
                </a:solidFill>
                <a:effectLst/>
              </a:rPr>
              <a:t>    point p2;</a:t>
            </a:r>
          </a:p>
        </p:txBody>
      </p:sp>
      <p:grpSp>
        <p:nvGrpSpPr>
          <p:cNvPr id="34828" name="Group 12"/>
          <p:cNvGrpSpPr>
            <a:grpSpLocks/>
          </p:cNvGrpSpPr>
          <p:nvPr/>
        </p:nvGrpSpPr>
        <p:grpSpPr bwMode="auto">
          <a:xfrm>
            <a:off x="7010400" y="152400"/>
            <a:ext cx="2057400" cy="1533525"/>
            <a:chOff x="3216" y="1440"/>
            <a:chExt cx="2160" cy="1871"/>
          </a:xfrm>
        </p:grpSpPr>
        <p:sp>
          <p:nvSpPr>
            <p:cNvPr id="34829"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34830" name="Group 14"/>
            <p:cNvGrpSpPr>
              <a:grpSpLocks/>
            </p:cNvGrpSpPr>
            <p:nvPr/>
          </p:nvGrpSpPr>
          <p:grpSpPr bwMode="auto">
            <a:xfrm>
              <a:off x="3216" y="1440"/>
              <a:ext cx="2017" cy="1871"/>
              <a:chOff x="3216" y="1056"/>
              <a:chExt cx="2017" cy="1871"/>
            </a:xfrm>
          </p:grpSpPr>
          <p:sp>
            <p:nvSpPr>
              <p:cNvPr id="34831"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34832"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34833"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34834"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34835"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34836"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34837"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34838"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34839"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34840"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34841"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34842"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36867" name="Rectangle 3"/>
          <p:cNvSpPr>
            <a:spLocks noGrp="1" noChangeArrowheads="1"/>
          </p:cNvSpPr>
          <p:nvPr>
            <p:ph type="body" sz="half" idx="1"/>
          </p:nvPr>
        </p:nvSpPr>
        <p:spPr>
          <a:xfrm>
            <a:off x="304801" y="1981200"/>
            <a:ext cx="3428999" cy="4114800"/>
          </a:xfrm>
          <a:noFill/>
          <a:ln/>
        </p:spPr>
        <p:txBody>
          <a:bodyPr/>
          <a:lstStyle/>
          <a:p>
            <a:r>
              <a:rPr lang="en-US" dirty="0"/>
              <a:t>Just for illustration, the example program will declare two </a:t>
            </a:r>
            <a:r>
              <a:rPr lang="en-US" dirty="0">
                <a:latin typeface="Arial" pitchFamily="34" charset="0"/>
              </a:rPr>
              <a:t>point</a:t>
            </a:r>
            <a:r>
              <a:rPr lang="en-US" dirty="0"/>
              <a:t> </a:t>
            </a:r>
            <a:r>
              <a:rPr lang="en-US" u="sng" dirty="0"/>
              <a:t>objects</a:t>
            </a:r>
            <a:r>
              <a:rPr lang="en-US" dirty="0">
                <a:solidFill>
                  <a:schemeClr val="folHlink"/>
                </a:solidFill>
              </a:rPr>
              <a:t> </a:t>
            </a:r>
            <a:r>
              <a:rPr lang="en-US" dirty="0"/>
              <a:t>named p1 and p2</a:t>
            </a:r>
            <a:r>
              <a:rPr lang="en-US" dirty="0" smtClean="0"/>
              <a:t>.</a:t>
            </a:r>
          </a:p>
          <a:p>
            <a:r>
              <a:rPr lang="en-US" dirty="0" smtClean="0"/>
              <a:t>In OOP we call these two variables objects of the point class</a:t>
            </a:r>
            <a:endParaRPr lang="en-US" dirty="0"/>
          </a:p>
        </p:txBody>
      </p:sp>
      <p:sp>
        <p:nvSpPr>
          <p:cNvPr id="36874" name="Rectangle 10"/>
          <p:cNvSpPr>
            <a:spLocks noChangeArrowheads="1"/>
          </p:cNvSpPr>
          <p:nvPr/>
        </p:nvSpPr>
        <p:spPr bwMode="auto">
          <a:xfrm>
            <a:off x="3733800" y="2030413"/>
            <a:ext cx="5186363"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6875" name="Rectangle 11"/>
          <p:cNvSpPr>
            <a:spLocks noChangeArrowheads="1"/>
          </p:cNvSpPr>
          <p:nvPr/>
        </p:nvSpPr>
        <p:spPr bwMode="auto">
          <a:xfrm>
            <a:off x="3865563" y="2157413"/>
            <a:ext cx="4913312" cy="2527300"/>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effectLst/>
              </a:rPr>
              <a:t>#include &lt;iostream.h&gt;</a:t>
            </a:r>
          </a:p>
          <a:p>
            <a:r>
              <a:rPr lang="en-US" sz="2000" b="1">
                <a:solidFill>
                  <a:schemeClr val="bg2"/>
                </a:solidFill>
                <a:effectLst/>
              </a:rPr>
              <a:t>#include &lt;stdlib.h&gt;</a:t>
            </a:r>
          </a:p>
          <a:p>
            <a:r>
              <a:rPr lang="en-US" sz="2000" b="1">
                <a:solidFill>
                  <a:schemeClr val="bg2"/>
                </a:solidFill>
                <a:effectLst/>
              </a:rPr>
              <a:t>#include “point.h"</a:t>
            </a:r>
          </a:p>
          <a:p>
            <a:endParaRPr lang="en-US" sz="2000" b="1">
              <a:solidFill>
                <a:schemeClr val="bg2"/>
              </a:solidFill>
              <a:effectLst/>
            </a:endParaRPr>
          </a:p>
          <a:p>
            <a:r>
              <a:rPr lang="en-US" sz="2000" b="1">
                <a:solidFill>
                  <a:schemeClr val="bg2"/>
                </a:solidFill>
                <a:effectLst/>
              </a:rPr>
              <a:t>int main( ) </a:t>
            </a:r>
          </a:p>
          <a:p>
            <a:r>
              <a:rPr lang="en-US" sz="2000" b="1">
                <a:solidFill>
                  <a:schemeClr val="bg2"/>
                </a:solidFill>
                <a:effectLst/>
              </a:rPr>
              <a:t>{</a:t>
            </a:r>
          </a:p>
          <a:p>
            <a:r>
              <a:rPr lang="en-US" sz="2000">
                <a:solidFill>
                  <a:schemeClr val="bg2"/>
                </a:solidFill>
                <a:effectLst/>
              </a:rPr>
              <a:t>    </a:t>
            </a:r>
            <a:r>
              <a:rPr lang="en-US" sz="2000" b="1">
                <a:solidFill>
                  <a:schemeClr val="accent2"/>
                </a:solidFill>
                <a:effectLst/>
              </a:rPr>
              <a:t>point p1;</a:t>
            </a:r>
          </a:p>
          <a:p>
            <a:r>
              <a:rPr lang="en-US" sz="2000" b="1">
                <a:solidFill>
                  <a:schemeClr val="accent2"/>
                </a:solidFill>
                <a:effectLst/>
              </a:rPr>
              <a:t>    point p2;</a:t>
            </a:r>
          </a:p>
        </p:txBody>
      </p:sp>
      <p:grpSp>
        <p:nvGrpSpPr>
          <p:cNvPr id="36876" name="Group 12"/>
          <p:cNvGrpSpPr>
            <a:grpSpLocks/>
          </p:cNvGrpSpPr>
          <p:nvPr/>
        </p:nvGrpSpPr>
        <p:grpSpPr bwMode="auto">
          <a:xfrm>
            <a:off x="7010400" y="152400"/>
            <a:ext cx="2057400" cy="1533525"/>
            <a:chOff x="3216" y="1440"/>
            <a:chExt cx="2160" cy="1871"/>
          </a:xfrm>
        </p:grpSpPr>
        <p:sp>
          <p:nvSpPr>
            <p:cNvPr id="36877"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36878" name="Group 14"/>
            <p:cNvGrpSpPr>
              <a:grpSpLocks/>
            </p:cNvGrpSpPr>
            <p:nvPr/>
          </p:nvGrpSpPr>
          <p:grpSpPr bwMode="auto">
            <a:xfrm>
              <a:off x="3216" y="1440"/>
              <a:ext cx="2017" cy="1871"/>
              <a:chOff x="3216" y="1056"/>
              <a:chExt cx="2017" cy="1871"/>
            </a:xfrm>
          </p:grpSpPr>
          <p:sp>
            <p:nvSpPr>
              <p:cNvPr id="36879"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36880"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36881"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36882"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36883"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36884"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36885"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36886"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36887"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36888"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36889"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36890"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36891" name="Comment 27"/>
          <p:cNvSpPr>
            <a:spLocks noRot="1" noChangeAspect="1" noEditPoints="1" noChangeArrowheads="1" noChangeShapeType="1" noTextEdit="1"/>
          </p:cNvSpPr>
          <p:nvPr/>
        </p:nvSpPr>
        <p:spPr bwMode="auto">
          <a:xfrm>
            <a:off x="4027488" y="5983288"/>
            <a:ext cx="103187" cy="284162"/>
          </a:xfrm>
          <a:custGeom>
            <a:avLst/>
            <a:gdLst>
              <a:gd name="T0" fmla="+- 0 11353 11189"/>
              <a:gd name="T1" fmla="*/ T0 w 283"/>
              <a:gd name="T2" fmla="+- 0 16622 16622"/>
              <a:gd name="T3" fmla="*/ 16622 h 788"/>
              <a:gd name="T4" fmla="+- 0 11344 11189"/>
              <a:gd name="T5" fmla="*/ T4 w 283"/>
              <a:gd name="T6" fmla="+- 0 16630 16622"/>
              <a:gd name="T7" fmla="*/ 16630 h 788"/>
              <a:gd name="T8" fmla="+- 0 11333 11189"/>
              <a:gd name="T9" fmla="*/ T8 w 283"/>
              <a:gd name="T10" fmla="+- 0 16636 16622"/>
              <a:gd name="T11" fmla="*/ 16636 h 788"/>
              <a:gd name="T12" fmla="+- 0 11325 11189"/>
              <a:gd name="T13" fmla="*/ T12 w 283"/>
              <a:gd name="T14" fmla="+- 0 16643 16622"/>
              <a:gd name="T15" fmla="*/ 16643 h 788"/>
              <a:gd name="T16" fmla="+- 0 11316 11189"/>
              <a:gd name="T17" fmla="*/ T16 w 283"/>
              <a:gd name="T18" fmla="+- 0 16652 16622"/>
              <a:gd name="T19" fmla="*/ 16652 h 788"/>
              <a:gd name="T20" fmla="+- 0 11304 11189"/>
              <a:gd name="T21" fmla="*/ T20 w 283"/>
              <a:gd name="T22" fmla="+- 0 16667 16622"/>
              <a:gd name="T23" fmla="*/ 16667 h 788"/>
              <a:gd name="T24" fmla="+- 0 11299 11189"/>
              <a:gd name="T25" fmla="*/ T24 w 283"/>
              <a:gd name="T26" fmla="+- 0 16679 16622"/>
              <a:gd name="T27" fmla="*/ 16679 h 788"/>
              <a:gd name="T28" fmla="+- 0 11290 11189"/>
              <a:gd name="T29" fmla="*/ T28 w 283"/>
              <a:gd name="T30" fmla="+- 0 16700 16622"/>
              <a:gd name="T31" fmla="*/ 16700 h 788"/>
              <a:gd name="T32" fmla="+- 0 11286 11189"/>
              <a:gd name="T33" fmla="*/ T32 w 283"/>
              <a:gd name="T34" fmla="+- 0 16724 16622"/>
              <a:gd name="T35" fmla="*/ 16724 h 788"/>
              <a:gd name="T36" fmla="+- 0 11285 11189"/>
              <a:gd name="T37" fmla="*/ T36 w 283"/>
              <a:gd name="T38" fmla="+- 0 16747 16622"/>
              <a:gd name="T39" fmla="*/ 16747 h 788"/>
              <a:gd name="T40" fmla="+- 0 11282 11189"/>
              <a:gd name="T41" fmla="*/ T40 w 283"/>
              <a:gd name="T42" fmla="+- 0 16812 16622"/>
              <a:gd name="T43" fmla="*/ 16812 h 788"/>
              <a:gd name="T44" fmla="+- 0 11285 11189"/>
              <a:gd name="T45" fmla="*/ T44 w 283"/>
              <a:gd name="T46" fmla="+- 0 16883 16622"/>
              <a:gd name="T47" fmla="*/ 16883 h 788"/>
              <a:gd name="T48" fmla="+- 0 11336 11189"/>
              <a:gd name="T49" fmla="*/ T48 w 283"/>
              <a:gd name="T50" fmla="+- 0 16929 16622"/>
              <a:gd name="T51" fmla="*/ 16929 h 788"/>
              <a:gd name="T52" fmla="+- 0 11361 11189"/>
              <a:gd name="T53" fmla="*/ T52 w 283"/>
              <a:gd name="T54" fmla="+- 0 16951 16622"/>
              <a:gd name="T55" fmla="*/ 16951 h 788"/>
              <a:gd name="T56" fmla="+- 0 11393 11189"/>
              <a:gd name="T57" fmla="*/ T56 w 283"/>
              <a:gd name="T58" fmla="+- 0 16962 16622"/>
              <a:gd name="T59" fmla="*/ 16962 h 788"/>
              <a:gd name="T60" fmla="+- 0 11425 11189"/>
              <a:gd name="T61" fmla="*/ T60 w 283"/>
              <a:gd name="T62" fmla="+- 0 16970 16622"/>
              <a:gd name="T63" fmla="*/ 16970 h 788"/>
              <a:gd name="T64" fmla="+- 0 11440 11189"/>
              <a:gd name="T65" fmla="*/ T64 w 283"/>
              <a:gd name="T66" fmla="+- 0 16974 16622"/>
              <a:gd name="T67" fmla="*/ 16974 h 788"/>
              <a:gd name="T68" fmla="+- 0 11455 11189"/>
              <a:gd name="T69" fmla="*/ T68 w 283"/>
              <a:gd name="T70" fmla="+- 0 16977 16622"/>
              <a:gd name="T71" fmla="*/ 16977 h 788"/>
              <a:gd name="T72" fmla="+- 0 11470 11189"/>
              <a:gd name="T73" fmla="*/ T72 w 283"/>
              <a:gd name="T74" fmla="+- 0 16981 16622"/>
              <a:gd name="T75" fmla="*/ 16981 h 788"/>
              <a:gd name="T76" fmla="+- 0 11463 11189"/>
              <a:gd name="T77" fmla="*/ T76 w 283"/>
              <a:gd name="T78" fmla="+- 0 16994 16622"/>
              <a:gd name="T79" fmla="*/ 16994 h 788"/>
              <a:gd name="T80" fmla="+- 0 11460 11189"/>
              <a:gd name="T81" fmla="*/ T80 w 283"/>
              <a:gd name="T82" fmla="+- 0 17001 16622"/>
              <a:gd name="T83" fmla="*/ 17001 h 788"/>
              <a:gd name="T84" fmla="+- 0 11447 11189"/>
              <a:gd name="T85" fmla="*/ T84 w 283"/>
              <a:gd name="T86" fmla="+- 0 17013 16622"/>
              <a:gd name="T87" fmla="*/ 17013 h 788"/>
              <a:gd name="T88" fmla="+- 0 11423 11189"/>
              <a:gd name="T89" fmla="*/ T88 w 283"/>
              <a:gd name="T90" fmla="+- 0 17036 16622"/>
              <a:gd name="T91" fmla="*/ 17036 h 788"/>
              <a:gd name="T92" fmla="+- 0 11397 11189"/>
              <a:gd name="T93" fmla="*/ T92 w 283"/>
              <a:gd name="T94" fmla="+- 0 17056 16622"/>
              <a:gd name="T95" fmla="*/ 17056 h 788"/>
              <a:gd name="T96" fmla="+- 0 11373 11189"/>
              <a:gd name="T97" fmla="*/ T96 w 283"/>
              <a:gd name="T98" fmla="+- 0 17078 16622"/>
              <a:gd name="T99" fmla="*/ 17078 h 788"/>
              <a:gd name="T100" fmla="+- 0 11356 11189"/>
              <a:gd name="T101" fmla="*/ T100 w 283"/>
              <a:gd name="T102" fmla="+- 0 17094 16622"/>
              <a:gd name="T103" fmla="*/ 17094 h 788"/>
              <a:gd name="T104" fmla="+- 0 11325 11189"/>
              <a:gd name="T105" fmla="*/ T104 w 283"/>
              <a:gd name="T106" fmla="+- 0 17117 16622"/>
              <a:gd name="T107" fmla="*/ 17117 h 788"/>
              <a:gd name="T108" fmla="+- 0 11318 11189"/>
              <a:gd name="T109" fmla="*/ T108 w 283"/>
              <a:gd name="T110" fmla="+- 0 17141 16622"/>
              <a:gd name="T111" fmla="*/ 17141 h 788"/>
              <a:gd name="T112" fmla="+- 0 11308 11189"/>
              <a:gd name="T113" fmla="*/ T112 w 283"/>
              <a:gd name="T114" fmla="+- 0 17176 16622"/>
              <a:gd name="T115" fmla="*/ 17176 h 788"/>
              <a:gd name="T116" fmla="+- 0 11324 11189"/>
              <a:gd name="T117" fmla="*/ T116 w 283"/>
              <a:gd name="T118" fmla="+- 0 17200 16622"/>
              <a:gd name="T119" fmla="*/ 17200 h 788"/>
              <a:gd name="T120" fmla="+- 0 11346 11189"/>
              <a:gd name="T121" fmla="*/ T120 w 283"/>
              <a:gd name="T122" fmla="+- 0 17227 16622"/>
              <a:gd name="T123" fmla="*/ 17227 h 788"/>
              <a:gd name="T124" fmla="+- 0 11363 11189"/>
              <a:gd name="T125" fmla="*/ T124 w 283"/>
              <a:gd name="T126" fmla="+- 0 17248 16622"/>
              <a:gd name="T127" fmla="*/ 17248 h 788"/>
              <a:gd name="T128" fmla="+- 0 11381 11189"/>
              <a:gd name="T129" fmla="*/ T128 w 283"/>
              <a:gd name="T130" fmla="+- 0 17269 16622"/>
              <a:gd name="T131" fmla="*/ 17269 h 788"/>
              <a:gd name="T132" fmla="+- 0 11395 11189"/>
              <a:gd name="T133" fmla="*/ T132 w 283"/>
              <a:gd name="T134" fmla="+- 0 17293 16622"/>
              <a:gd name="T135" fmla="*/ 17293 h 788"/>
              <a:gd name="T136" fmla="+- 0 11409 11189"/>
              <a:gd name="T137" fmla="*/ T136 w 283"/>
              <a:gd name="T138" fmla="+- 0 17318 16622"/>
              <a:gd name="T139" fmla="*/ 17318 h 788"/>
              <a:gd name="T140" fmla="+- 0 11424 11189"/>
              <a:gd name="T141" fmla="*/ T140 w 283"/>
              <a:gd name="T142" fmla="+- 0 17355 16622"/>
              <a:gd name="T143" fmla="*/ 17355 h 788"/>
              <a:gd name="T144" fmla="+- 0 11410 11189"/>
              <a:gd name="T145" fmla="*/ T144 w 283"/>
              <a:gd name="T146" fmla="+- 0 17383 16622"/>
              <a:gd name="T147" fmla="*/ 17383 h 788"/>
              <a:gd name="T148" fmla="+- 0 11399 11189"/>
              <a:gd name="T149" fmla="*/ T148 w 283"/>
              <a:gd name="T150" fmla="+- 0 17405 16622"/>
              <a:gd name="T151" fmla="*/ 17405 h 788"/>
              <a:gd name="T152" fmla="+- 0 11381 11189"/>
              <a:gd name="T153" fmla="*/ T152 w 283"/>
              <a:gd name="T154" fmla="+- 0 17406 16622"/>
              <a:gd name="T155" fmla="*/ 17406 h 788"/>
              <a:gd name="T156" fmla="+- 0 11358 11189"/>
              <a:gd name="T157" fmla="*/ T156 w 283"/>
              <a:gd name="T158" fmla="+- 0 17408 16622"/>
              <a:gd name="T159" fmla="*/ 17408 h 788"/>
              <a:gd name="T160" fmla="+- 0 11322 11189"/>
              <a:gd name="T161" fmla="*/ T160 w 283"/>
              <a:gd name="T162" fmla="+- 0 17412 16622"/>
              <a:gd name="T163" fmla="*/ 17412 h 788"/>
              <a:gd name="T164" fmla="+- 0 11277 11189"/>
              <a:gd name="T165" fmla="*/ T164 w 283"/>
              <a:gd name="T166" fmla="+- 0 17410 16622"/>
              <a:gd name="T167" fmla="*/ 17410 h 788"/>
              <a:gd name="T168" fmla="+- 0 11243 11189"/>
              <a:gd name="T169" fmla="*/ T168 w 283"/>
              <a:gd name="T170" fmla="+- 0 17397 16622"/>
              <a:gd name="T171" fmla="*/ 17397 h 788"/>
              <a:gd name="T172" fmla="+- 0 11216 11189"/>
              <a:gd name="T173" fmla="*/ T172 w 283"/>
              <a:gd name="T174" fmla="+- 0 17384 16622"/>
              <a:gd name="T175" fmla="*/ 17384 h 788"/>
              <a:gd name="T176" fmla="+- 0 11206 11189"/>
              <a:gd name="T177" fmla="*/ T176 w 283"/>
              <a:gd name="T178" fmla="+- 0 17380 16622"/>
              <a:gd name="T179" fmla="*/ 17380 h 788"/>
              <a:gd name="T180" fmla="+- 0 11189 11189"/>
              <a:gd name="T181" fmla="*/ T180 w 283"/>
              <a:gd name="T182" fmla="+- 0 17367 16622"/>
              <a:gd name="T183" fmla="*/ 17367 h 7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283" h="788" extrusionOk="0">
                <a:moveTo>
                  <a:pt x="164" y="0"/>
                </a:moveTo>
                <a:cubicBezTo>
                  <a:pt x="155" y="8"/>
                  <a:pt x="144" y="14"/>
                  <a:pt x="136" y="21"/>
                </a:cubicBezTo>
                <a:cubicBezTo>
                  <a:pt x="127" y="30"/>
                  <a:pt x="115" y="45"/>
                  <a:pt x="110" y="57"/>
                </a:cubicBezTo>
                <a:cubicBezTo>
                  <a:pt x="101" y="78"/>
                  <a:pt x="97" y="102"/>
                  <a:pt x="96" y="125"/>
                </a:cubicBezTo>
                <a:cubicBezTo>
                  <a:pt x="93" y="190"/>
                  <a:pt x="96" y="261"/>
                  <a:pt x="147" y="307"/>
                </a:cubicBezTo>
                <a:cubicBezTo>
                  <a:pt x="172" y="329"/>
                  <a:pt x="204" y="340"/>
                  <a:pt x="236" y="348"/>
                </a:cubicBezTo>
                <a:cubicBezTo>
                  <a:pt x="251" y="352"/>
                  <a:pt x="266" y="355"/>
                  <a:pt x="281" y="359"/>
                </a:cubicBezTo>
                <a:cubicBezTo>
                  <a:pt x="274" y="372"/>
                  <a:pt x="271" y="379"/>
                  <a:pt x="258" y="391"/>
                </a:cubicBezTo>
                <a:cubicBezTo>
                  <a:pt x="234" y="414"/>
                  <a:pt x="208" y="434"/>
                  <a:pt x="184" y="456"/>
                </a:cubicBezTo>
                <a:cubicBezTo>
                  <a:pt x="167" y="472"/>
                  <a:pt x="136" y="495"/>
                  <a:pt x="129" y="519"/>
                </a:cubicBezTo>
                <a:cubicBezTo>
                  <a:pt x="119" y="554"/>
                  <a:pt x="135" y="578"/>
                  <a:pt x="157" y="605"/>
                </a:cubicBezTo>
                <a:cubicBezTo>
                  <a:pt x="174" y="626"/>
                  <a:pt x="192" y="647"/>
                  <a:pt x="206" y="671"/>
                </a:cubicBezTo>
                <a:cubicBezTo>
                  <a:pt x="220" y="696"/>
                  <a:pt x="235" y="733"/>
                  <a:pt x="221" y="761"/>
                </a:cubicBezTo>
                <a:cubicBezTo>
                  <a:pt x="210" y="783"/>
                  <a:pt x="192" y="784"/>
                  <a:pt x="169" y="786"/>
                </a:cubicBezTo>
                <a:cubicBezTo>
                  <a:pt x="133" y="790"/>
                  <a:pt x="88" y="788"/>
                  <a:pt x="54" y="775"/>
                </a:cubicBezTo>
                <a:cubicBezTo>
                  <a:pt x="27" y="762"/>
                  <a:pt x="17" y="758"/>
                  <a:pt x="0" y="745"/>
                </a:cubicBezTo>
              </a:path>
            </a:pathLst>
          </a:custGeom>
          <a:noFill/>
          <a:ln w="19050" cap="rnd">
            <a:solidFill>
              <a:schemeClr val="accent2"/>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38915" name="Rectangle 3"/>
          <p:cNvSpPr>
            <a:spLocks noGrp="1" noChangeArrowheads="1"/>
          </p:cNvSpPr>
          <p:nvPr>
            <p:ph type="body" sz="half" idx="1"/>
          </p:nvPr>
        </p:nvSpPr>
        <p:spPr>
          <a:xfrm>
            <a:off x="381000" y="1981200"/>
            <a:ext cx="3284538" cy="4114800"/>
          </a:xfrm>
          <a:noFill/>
          <a:ln/>
        </p:spPr>
        <p:txBody>
          <a:bodyPr/>
          <a:lstStyle/>
          <a:p>
            <a:r>
              <a:rPr lang="en-US" dirty="0"/>
              <a:t>The program starts by     calling the  </a:t>
            </a:r>
            <a:r>
              <a:rPr lang="en-US" dirty="0" err="1" smtClean="0"/>
              <a:t>setPosition</a:t>
            </a:r>
            <a:r>
              <a:rPr lang="en-US" dirty="0" smtClean="0"/>
              <a:t>( ) member </a:t>
            </a:r>
            <a:r>
              <a:rPr lang="en-US" dirty="0"/>
              <a:t>function for p1.</a:t>
            </a:r>
          </a:p>
        </p:txBody>
      </p:sp>
      <p:sp>
        <p:nvSpPr>
          <p:cNvPr id="38922" name="Rectangle 10"/>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8923" name="Rectangle 11"/>
          <p:cNvSpPr>
            <a:spLocks noChangeArrowheads="1"/>
          </p:cNvSpPr>
          <p:nvPr/>
        </p:nvSpPr>
        <p:spPr bwMode="auto">
          <a:xfrm>
            <a:off x="3865563" y="2157413"/>
            <a:ext cx="4913312" cy="2954337"/>
          </a:xfrm>
          <a:prstGeom prst="rect">
            <a:avLst/>
          </a:prstGeom>
          <a:noFill/>
          <a:ln w="12700">
            <a:noFill/>
            <a:miter lim="800000"/>
            <a:headEnd/>
            <a:tailEnd/>
          </a:ln>
          <a:effectLst/>
        </p:spPr>
        <p:txBody>
          <a:bodyPr lIns="90488" tIns="44450" rIns="90488" bIns="44450">
            <a:spAutoFit/>
          </a:bodyPr>
          <a:lstStyle/>
          <a:p>
            <a:r>
              <a:rPr lang="en-US" sz="2000" b="1" dirty="0">
                <a:solidFill>
                  <a:schemeClr val="bg2"/>
                </a:solidFill>
                <a:effectLst/>
              </a:rPr>
              <a:t>#include &lt;</a:t>
            </a:r>
            <a:r>
              <a:rPr lang="en-US" sz="2000" b="1" dirty="0" err="1">
                <a:solidFill>
                  <a:schemeClr val="bg2"/>
                </a:solidFill>
                <a:effectLst/>
              </a:rPr>
              <a:t>iostream.h</a:t>
            </a:r>
            <a:r>
              <a:rPr lang="en-US" sz="2000" b="1" dirty="0">
                <a:solidFill>
                  <a:schemeClr val="bg2"/>
                </a:solidFill>
                <a:effectLst/>
              </a:rPr>
              <a:t>&gt;</a:t>
            </a:r>
          </a:p>
          <a:p>
            <a:r>
              <a:rPr lang="en-US" sz="2000" b="1" dirty="0">
                <a:solidFill>
                  <a:schemeClr val="bg2"/>
                </a:solidFill>
                <a:effectLst/>
              </a:rPr>
              <a:t>#include &lt;</a:t>
            </a:r>
            <a:r>
              <a:rPr lang="en-US" sz="2000" b="1" dirty="0" err="1">
                <a:solidFill>
                  <a:schemeClr val="bg2"/>
                </a:solidFill>
                <a:effectLst/>
              </a:rPr>
              <a:t>stdlib.h</a:t>
            </a:r>
            <a:r>
              <a:rPr lang="en-US" sz="2000" b="1" dirty="0">
                <a:solidFill>
                  <a:schemeClr val="bg2"/>
                </a:solidFill>
                <a:effectLst/>
              </a:rPr>
              <a:t>&gt;</a:t>
            </a:r>
          </a:p>
          <a:p>
            <a:r>
              <a:rPr lang="en-US" sz="2000" b="1" dirty="0">
                <a:solidFill>
                  <a:schemeClr val="bg2"/>
                </a:solidFill>
                <a:effectLst/>
              </a:rPr>
              <a:t>#include “</a:t>
            </a:r>
            <a:r>
              <a:rPr lang="en-US" sz="2000" b="1" dirty="0" err="1">
                <a:solidFill>
                  <a:schemeClr val="bg2"/>
                </a:solidFill>
                <a:effectLst/>
              </a:rPr>
              <a:t>point.h</a:t>
            </a:r>
            <a:r>
              <a:rPr lang="en-US" sz="2000" b="1" dirty="0">
                <a:solidFill>
                  <a:schemeClr val="bg2"/>
                </a:solidFill>
                <a:effectLst/>
              </a:rPr>
              <a:t>"</a:t>
            </a:r>
          </a:p>
          <a:p>
            <a:endParaRPr lang="en-US" sz="2000" b="1" dirty="0">
              <a:solidFill>
                <a:schemeClr val="bg2"/>
              </a:solidFill>
              <a:effectLst/>
            </a:endParaRPr>
          </a:p>
          <a:p>
            <a:r>
              <a:rPr lang="en-US" sz="2000" b="1" dirty="0" err="1">
                <a:solidFill>
                  <a:schemeClr val="bg2"/>
                </a:solidFill>
                <a:effectLst/>
              </a:rPr>
              <a:t>int</a:t>
            </a:r>
            <a:r>
              <a:rPr lang="en-US" sz="2000" b="1" dirty="0">
                <a:solidFill>
                  <a:schemeClr val="bg2"/>
                </a:solidFill>
                <a:effectLst/>
              </a:rPr>
              <a:t> main( ) </a:t>
            </a:r>
          </a:p>
          <a:p>
            <a:r>
              <a:rPr lang="en-US" sz="2000" b="1" dirty="0">
                <a:solidFill>
                  <a:schemeClr val="bg2"/>
                </a:solidFill>
                <a:effectLst/>
              </a:rPr>
              <a:t>{</a:t>
            </a:r>
          </a:p>
          <a:p>
            <a:r>
              <a:rPr lang="en-US" sz="2000" dirty="0">
                <a:solidFill>
                  <a:schemeClr val="bg2"/>
                </a:solidFill>
                <a:effectLst/>
              </a:rPr>
              <a:t>    </a:t>
            </a:r>
            <a:r>
              <a:rPr lang="en-US" sz="2000" b="1" dirty="0">
                <a:solidFill>
                  <a:schemeClr val="accent2"/>
                </a:solidFill>
                <a:effectLst/>
              </a:rPr>
              <a:t>point p1;</a:t>
            </a:r>
          </a:p>
          <a:p>
            <a:r>
              <a:rPr lang="en-US" sz="2000" b="1" dirty="0">
                <a:solidFill>
                  <a:schemeClr val="accent2"/>
                </a:solidFill>
                <a:effectLst/>
              </a:rPr>
              <a:t>    point p2;</a:t>
            </a:r>
            <a:endParaRPr lang="en-US" sz="2000" b="1" dirty="0">
              <a:solidFill>
                <a:schemeClr val="bg2"/>
              </a:solidFill>
              <a:effectLst/>
            </a:endParaRPr>
          </a:p>
          <a:p>
            <a:r>
              <a:rPr lang="en-US" sz="2000" b="1" dirty="0">
                <a:solidFill>
                  <a:schemeClr val="accent2"/>
                </a:solidFill>
                <a:effectLst/>
              </a:rPr>
              <a:t>    </a:t>
            </a:r>
            <a:r>
              <a:rPr lang="en-US" sz="2000" b="1" dirty="0" smtClean="0">
                <a:solidFill>
                  <a:schemeClr val="accent2"/>
                </a:solidFill>
                <a:effectLst/>
              </a:rPr>
              <a:t>p1</a:t>
            </a:r>
            <a:r>
              <a:rPr lang="en-US" sz="2800" b="1" dirty="0" smtClean="0">
                <a:solidFill>
                  <a:schemeClr val="accent2"/>
                </a:solidFill>
                <a:effectLst/>
              </a:rPr>
              <a:t>.</a:t>
            </a:r>
            <a:r>
              <a:rPr lang="en-US" sz="2000" b="1" dirty="0" smtClean="0">
                <a:solidFill>
                  <a:schemeClr val="accent2"/>
                </a:solidFill>
                <a:effectLst/>
              </a:rPr>
              <a:t>setPosition(-</a:t>
            </a:r>
            <a:r>
              <a:rPr lang="en-US" sz="2000" b="1" dirty="0">
                <a:solidFill>
                  <a:schemeClr val="accent2"/>
                </a:solidFill>
                <a:effectLst/>
              </a:rPr>
              <a:t>1.0, 0.8);</a:t>
            </a:r>
          </a:p>
        </p:txBody>
      </p:sp>
      <p:grpSp>
        <p:nvGrpSpPr>
          <p:cNvPr id="38924" name="Group 12"/>
          <p:cNvGrpSpPr>
            <a:grpSpLocks/>
          </p:cNvGrpSpPr>
          <p:nvPr/>
        </p:nvGrpSpPr>
        <p:grpSpPr bwMode="auto">
          <a:xfrm>
            <a:off x="7010400" y="152400"/>
            <a:ext cx="2057400" cy="1533525"/>
            <a:chOff x="3216" y="1440"/>
            <a:chExt cx="2160" cy="1871"/>
          </a:xfrm>
        </p:grpSpPr>
        <p:sp>
          <p:nvSpPr>
            <p:cNvPr id="38925"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38926" name="Group 14"/>
            <p:cNvGrpSpPr>
              <a:grpSpLocks/>
            </p:cNvGrpSpPr>
            <p:nvPr/>
          </p:nvGrpSpPr>
          <p:grpSpPr bwMode="auto">
            <a:xfrm>
              <a:off x="3216" y="1440"/>
              <a:ext cx="2017" cy="1871"/>
              <a:chOff x="3216" y="1056"/>
              <a:chExt cx="2017" cy="1871"/>
            </a:xfrm>
          </p:grpSpPr>
          <p:sp>
            <p:nvSpPr>
              <p:cNvPr id="38927"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38928"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38929"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38930"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38931"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38932"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38933"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38934"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38935"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38936"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38937"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38938"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40963" name="Rectangle 3"/>
          <p:cNvSpPr>
            <a:spLocks noGrp="1" noChangeArrowheads="1"/>
          </p:cNvSpPr>
          <p:nvPr>
            <p:ph type="body" sz="half" idx="1"/>
          </p:nvPr>
        </p:nvSpPr>
        <p:spPr>
          <a:xfrm>
            <a:off x="685800" y="1981200"/>
            <a:ext cx="2979738" cy="4114800"/>
          </a:xfrm>
          <a:noFill/>
          <a:ln/>
        </p:spPr>
        <p:txBody>
          <a:bodyPr/>
          <a:lstStyle/>
          <a:p>
            <a:r>
              <a:rPr lang="en-US" dirty="0"/>
              <a:t>The program starts by     </a:t>
            </a:r>
            <a:r>
              <a:rPr lang="en-US" u="sng" dirty="0"/>
              <a:t>activating</a:t>
            </a:r>
            <a:r>
              <a:rPr lang="en-US" dirty="0"/>
              <a:t> the     </a:t>
            </a:r>
            <a:r>
              <a:rPr lang="en-US" dirty="0" err="1" smtClean="0"/>
              <a:t>setPosition</a:t>
            </a:r>
            <a:r>
              <a:rPr lang="en-US" dirty="0" smtClean="0"/>
              <a:t>( ) </a:t>
            </a:r>
            <a:r>
              <a:rPr lang="en-US" u="sng" dirty="0"/>
              <a:t>member function </a:t>
            </a:r>
            <a:r>
              <a:rPr lang="en-US" dirty="0"/>
              <a:t>for p1.</a:t>
            </a:r>
          </a:p>
        </p:txBody>
      </p:sp>
      <p:sp>
        <p:nvSpPr>
          <p:cNvPr id="40970" name="Rectangle 10"/>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0971" name="Rectangle 11"/>
          <p:cNvSpPr>
            <a:spLocks noChangeArrowheads="1"/>
          </p:cNvSpPr>
          <p:nvPr/>
        </p:nvSpPr>
        <p:spPr bwMode="auto">
          <a:xfrm>
            <a:off x="3865563" y="2157413"/>
            <a:ext cx="4913312" cy="3076575"/>
          </a:xfrm>
          <a:prstGeom prst="rect">
            <a:avLst/>
          </a:prstGeom>
          <a:noFill/>
          <a:ln w="12700">
            <a:noFill/>
            <a:miter lim="800000"/>
            <a:headEnd/>
            <a:tailEnd/>
          </a:ln>
          <a:effectLst/>
        </p:spPr>
        <p:txBody>
          <a:bodyPr lIns="90488" tIns="44450" rIns="90488" bIns="44450">
            <a:spAutoFit/>
          </a:bodyPr>
          <a:lstStyle/>
          <a:p>
            <a:r>
              <a:rPr lang="en-US" sz="2000" b="1" dirty="0">
                <a:solidFill>
                  <a:schemeClr val="bg2"/>
                </a:solidFill>
                <a:effectLst/>
              </a:rPr>
              <a:t>#include &lt;</a:t>
            </a:r>
            <a:r>
              <a:rPr lang="en-US" sz="2000" b="1" dirty="0" err="1">
                <a:solidFill>
                  <a:schemeClr val="bg2"/>
                </a:solidFill>
                <a:effectLst/>
              </a:rPr>
              <a:t>iostream.h</a:t>
            </a:r>
            <a:r>
              <a:rPr lang="en-US" sz="2000" b="1" dirty="0">
                <a:solidFill>
                  <a:schemeClr val="bg2"/>
                </a:solidFill>
                <a:effectLst/>
              </a:rPr>
              <a:t>&gt;</a:t>
            </a:r>
          </a:p>
          <a:p>
            <a:r>
              <a:rPr lang="en-US" sz="2000" b="1" dirty="0">
                <a:solidFill>
                  <a:schemeClr val="bg2"/>
                </a:solidFill>
                <a:effectLst/>
              </a:rPr>
              <a:t>#include &lt;</a:t>
            </a:r>
            <a:r>
              <a:rPr lang="en-US" sz="2000" b="1" dirty="0" err="1">
                <a:solidFill>
                  <a:schemeClr val="bg2"/>
                </a:solidFill>
                <a:effectLst/>
              </a:rPr>
              <a:t>stdlib.h</a:t>
            </a:r>
            <a:r>
              <a:rPr lang="en-US" sz="2000" b="1" dirty="0">
                <a:solidFill>
                  <a:schemeClr val="bg2"/>
                </a:solidFill>
                <a:effectLst/>
              </a:rPr>
              <a:t>&gt;</a:t>
            </a:r>
          </a:p>
          <a:p>
            <a:r>
              <a:rPr lang="en-US" sz="2000" b="1" dirty="0">
                <a:solidFill>
                  <a:schemeClr val="bg2"/>
                </a:solidFill>
                <a:effectLst/>
              </a:rPr>
              <a:t>#include “</a:t>
            </a:r>
            <a:r>
              <a:rPr lang="en-US" sz="2000" b="1" dirty="0" err="1">
                <a:solidFill>
                  <a:schemeClr val="bg2"/>
                </a:solidFill>
                <a:effectLst/>
              </a:rPr>
              <a:t>point.h</a:t>
            </a:r>
            <a:r>
              <a:rPr lang="en-US" sz="2000" b="1" dirty="0">
                <a:solidFill>
                  <a:schemeClr val="bg2"/>
                </a:solidFill>
                <a:effectLst/>
              </a:rPr>
              <a:t>"</a:t>
            </a:r>
          </a:p>
          <a:p>
            <a:endParaRPr lang="en-US" sz="2000" b="1" dirty="0">
              <a:solidFill>
                <a:schemeClr val="bg2"/>
              </a:solidFill>
              <a:effectLst/>
            </a:endParaRPr>
          </a:p>
          <a:p>
            <a:r>
              <a:rPr lang="en-US" sz="2000" b="1" dirty="0" err="1">
                <a:solidFill>
                  <a:schemeClr val="bg2"/>
                </a:solidFill>
                <a:effectLst/>
              </a:rPr>
              <a:t>int</a:t>
            </a:r>
            <a:r>
              <a:rPr lang="en-US" sz="2000" b="1" dirty="0">
                <a:solidFill>
                  <a:schemeClr val="bg2"/>
                </a:solidFill>
                <a:effectLst/>
              </a:rPr>
              <a:t> main( ) </a:t>
            </a:r>
          </a:p>
          <a:p>
            <a:r>
              <a:rPr lang="en-US" sz="2000" b="1" dirty="0">
                <a:solidFill>
                  <a:schemeClr val="bg2"/>
                </a:solidFill>
                <a:effectLst/>
              </a:rPr>
              <a:t>{</a:t>
            </a:r>
          </a:p>
          <a:p>
            <a:r>
              <a:rPr lang="en-US" sz="2000" dirty="0">
                <a:solidFill>
                  <a:schemeClr val="bg2"/>
                </a:solidFill>
                <a:effectLst/>
              </a:rPr>
              <a:t>    </a:t>
            </a:r>
            <a:r>
              <a:rPr lang="en-US" sz="2000" b="1" dirty="0">
                <a:solidFill>
                  <a:schemeClr val="accent2"/>
                </a:solidFill>
                <a:effectLst/>
              </a:rPr>
              <a:t>point p1:</a:t>
            </a:r>
          </a:p>
          <a:p>
            <a:r>
              <a:rPr lang="en-US" sz="2000" b="1" dirty="0">
                <a:solidFill>
                  <a:schemeClr val="accent2"/>
                </a:solidFill>
                <a:effectLst/>
              </a:rPr>
              <a:t>    point p2;</a:t>
            </a:r>
            <a:endParaRPr lang="en-US" sz="2000" b="1" dirty="0">
              <a:solidFill>
                <a:schemeClr val="bg2"/>
              </a:solidFill>
              <a:effectLst/>
            </a:endParaRPr>
          </a:p>
          <a:p>
            <a:r>
              <a:rPr lang="en-US" sz="2000" b="1" dirty="0">
                <a:solidFill>
                  <a:schemeClr val="accent2"/>
                </a:solidFill>
                <a:effectLst/>
              </a:rPr>
              <a:t>    </a:t>
            </a:r>
            <a:r>
              <a:rPr lang="en-US" sz="2000" b="1" dirty="0" smtClean="0">
                <a:solidFill>
                  <a:schemeClr val="accent2"/>
                </a:solidFill>
                <a:effectLst/>
              </a:rPr>
              <a:t>p1</a:t>
            </a:r>
            <a:r>
              <a:rPr lang="en-US" sz="3600" b="1" dirty="0" smtClean="0">
                <a:solidFill>
                  <a:schemeClr val="accent2"/>
                </a:solidFill>
                <a:effectLst/>
              </a:rPr>
              <a:t>.</a:t>
            </a:r>
            <a:r>
              <a:rPr lang="en-US" sz="2000" b="1" dirty="0" smtClean="0">
                <a:solidFill>
                  <a:schemeClr val="accent2"/>
                </a:solidFill>
                <a:effectLst/>
              </a:rPr>
              <a:t>setPosition(-</a:t>
            </a:r>
            <a:r>
              <a:rPr lang="en-US" sz="2000" b="1" dirty="0">
                <a:solidFill>
                  <a:schemeClr val="accent2"/>
                </a:solidFill>
                <a:effectLst/>
              </a:rPr>
              <a:t>1.0,  0.8);</a:t>
            </a:r>
          </a:p>
        </p:txBody>
      </p:sp>
      <p:grpSp>
        <p:nvGrpSpPr>
          <p:cNvPr id="40972" name="Group 12"/>
          <p:cNvGrpSpPr>
            <a:grpSpLocks/>
          </p:cNvGrpSpPr>
          <p:nvPr/>
        </p:nvGrpSpPr>
        <p:grpSpPr bwMode="auto">
          <a:xfrm>
            <a:off x="7010400" y="152400"/>
            <a:ext cx="2057400" cy="1533525"/>
            <a:chOff x="3216" y="1440"/>
            <a:chExt cx="2160" cy="1871"/>
          </a:xfrm>
        </p:grpSpPr>
        <p:sp>
          <p:nvSpPr>
            <p:cNvPr id="40973"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40974" name="Group 14"/>
            <p:cNvGrpSpPr>
              <a:grpSpLocks/>
            </p:cNvGrpSpPr>
            <p:nvPr/>
          </p:nvGrpSpPr>
          <p:grpSpPr bwMode="auto">
            <a:xfrm>
              <a:off x="3216" y="1440"/>
              <a:ext cx="2017" cy="1871"/>
              <a:chOff x="3216" y="1056"/>
              <a:chExt cx="2017" cy="1871"/>
            </a:xfrm>
          </p:grpSpPr>
          <p:sp>
            <p:nvSpPr>
              <p:cNvPr id="40975"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40976"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40977"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40978"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40979"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40980"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40981"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40982"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40983"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40984"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40985"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40986"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43011" name="Rectangle 3"/>
          <p:cNvSpPr>
            <a:spLocks noGrp="1" noChangeArrowheads="1"/>
          </p:cNvSpPr>
          <p:nvPr>
            <p:ph type="body" sz="half" idx="1"/>
          </p:nvPr>
        </p:nvSpPr>
        <p:spPr>
          <a:xfrm>
            <a:off x="685800" y="1981200"/>
            <a:ext cx="2979738" cy="4114800"/>
          </a:xfrm>
          <a:noFill/>
          <a:ln/>
        </p:spPr>
        <p:txBody>
          <a:bodyPr/>
          <a:lstStyle/>
          <a:p>
            <a:pPr>
              <a:buSzPct val="100000"/>
              <a:buFont typeface="Monotype Sorts" charset="2"/>
              <a:buChar char="Ê"/>
            </a:pPr>
            <a:r>
              <a:rPr lang="en-US"/>
              <a:t>The member function activation consists of four parts, starting with the object name.</a:t>
            </a:r>
          </a:p>
        </p:txBody>
      </p:sp>
      <p:sp>
        <p:nvSpPr>
          <p:cNvPr id="43018" name="Rectangle 10"/>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3019" name="Rectangle 11"/>
          <p:cNvSpPr>
            <a:spLocks noChangeArrowheads="1"/>
          </p:cNvSpPr>
          <p:nvPr/>
        </p:nvSpPr>
        <p:spPr bwMode="auto">
          <a:xfrm>
            <a:off x="3865563" y="2157413"/>
            <a:ext cx="4913312" cy="2466975"/>
          </a:xfrm>
          <a:prstGeom prst="rect">
            <a:avLst/>
          </a:prstGeom>
          <a:noFill/>
          <a:ln w="12700">
            <a:noFill/>
            <a:miter lim="800000"/>
            <a:headEnd/>
            <a:tailEnd/>
          </a:ln>
          <a:effectLst/>
        </p:spPr>
        <p:txBody>
          <a:bodyPr lIns="90488" tIns="44450" rIns="90488" bIns="44450">
            <a:spAutoFit/>
          </a:bodyPr>
          <a:lstStyle/>
          <a:p>
            <a:endParaRPr lang="en-US" sz="2000" b="1" dirty="0">
              <a:solidFill>
                <a:schemeClr val="bg2"/>
              </a:solidFill>
              <a:effectLst/>
            </a:endParaRPr>
          </a:p>
          <a:p>
            <a:endParaRPr lang="en-US" sz="2000" b="1" dirty="0">
              <a:solidFill>
                <a:schemeClr val="bg2"/>
              </a:solidFill>
              <a:effectLst/>
            </a:endParaRPr>
          </a:p>
          <a:p>
            <a:r>
              <a:rPr lang="en-US" sz="2000" b="1" dirty="0" err="1">
                <a:solidFill>
                  <a:schemeClr val="bg2"/>
                </a:solidFill>
                <a:effectLst/>
              </a:rPr>
              <a:t>int</a:t>
            </a:r>
            <a:r>
              <a:rPr lang="en-US" sz="2000" b="1" dirty="0">
                <a:solidFill>
                  <a:schemeClr val="bg2"/>
                </a:solidFill>
                <a:effectLst/>
              </a:rPr>
              <a:t> main( )</a:t>
            </a:r>
          </a:p>
          <a:p>
            <a:r>
              <a:rPr lang="en-US" sz="2000" b="1" dirty="0">
                <a:solidFill>
                  <a:schemeClr val="bg2"/>
                </a:solidFill>
                <a:effectLst/>
              </a:rPr>
              <a:t> {</a:t>
            </a:r>
          </a:p>
          <a:p>
            <a:r>
              <a:rPr lang="en-US" sz="2000" dirty="0">
                <a:solidFill>
                  <a:schemeClr val="bg2"/>
                </a:solidFill>
                <a:effectLst/>
              </a:rPr>
              <a:t>    </a:t>
            </a:r>
            <a:r>
              <a:rPr lang="en-US" sz="2000" b="1" dirty="0">
                <a:solidFill>
                  <a:schemeClr val="bg2"/>
                </a:solidFill>
                <a:effectLst/>
              </a:rPr>
              <a:t>point p1;</a:t>
            </a:r>
          </a:p>
          <a:p>
            <a:r>
              <a:rPr lang="en-US" sz="2000" b="1" dirty="0">
                <a:solidFill>
                  <a:schemeClr val="bg2"/>
                </a:solidFill>
                <a:effectLst/>
              </a:rPr>
              <a:t>    point p2;</a:t>
            </a:r>
          </a:p>
          <a:p>
            <a:r>
              <a:rPr lang="en-US" sz="2000" b="1" dirty="0">
                <a:solidFill>
                  <a:schemeClr val="accent2"/>
                </a:solidFill>
                <a:effectLst/>
              </a:rPr>
              <a:t>    </a:t>
            </a:r>
            <a:r>
              <a:rPr lang="en-US" sz="2000" b="1" dirty="0" smtClean="0">
                <a:solidFill>
                  <a:schemeClr val="accent2"/>
                </a:solidFill>
                <a:effectLst/>
              </a:rPr>
              <a:t>p1</a:t>
            </a:r>
            <a:r>
              <a:rPr lang="en-US" sz="3600" b="1" dirty="0" smtClean="0">
                <a:solidFill>
                  <a:schemeClr val="bg2"/>
                </a:solidFill>
                <a:effectLst/>
              </a:rPr>
              <a:t>.</a:t>
            </a:r>
            <a:r>
              <a:rPr lang="en-US" sz="2000" b="1" dirty="0" smtClean="0">
                <a:solidFill>
                  <a:schemeClr val="bg2"/>
                </a:solidFill>
                <a:effectLst/>
              </a:rPr>
              <a:t>setPosition(-</a:t>
            </a:r>
            <a:r>
              <a:rPr lang="en-US" sz="2000" b="1" dirty="0">
                <a:solidFill>
                  <a:schemeClr val="bg2"/>
                </a:solidFill>
                <a:effectLst/>
              </a:rPr>
              <a:t>1.0, 0.8);</a:t>
            </a:r>
          </a:p>
        </p:txBody>
      </p:sp>
      <p:sp>
        <p:nvSpPr>
          <p:cNvPr id="43020" name="AutoShape 12"/>
          <p:cNvSpPr>
            <a:spLocks noChangeArrowheads="1"/>
          </p:cNvSpPr>
          <p:nvPr/>
        </p:nvSpPr>
        <p:spPr bwMode="auto">
          <a:xfrm rot="20160000">
            <a:off x="762000" y="4876800"/>
            <a:ext cx="3730625" cy="895350"/>
          </a:xfrm>
          <a:prstGeom prst="rightArrow">
            <a:avLst>
              <a:gd name="adj1" fmla="val 50000"/>
              <a:gd name="adj2" fmla="val 208353"/>
            </a:avLst>
          </a:prstGeom>
          <a:solidFill>
            <a:schemeClr val="folHlink"/>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sz="2000" b="1">
                <a:solidFill>
                  <a:schemeClr val="bg2"/>
                </a:solidFill>
                <a:effectLst/>
              </a:rPr>
              <a:t>Name of the object</a:t>
            </a:r>
          </a:p>
        </p:txBody>
      </p:sp>
      <p:grpSp>
        <p:nvGrpSpPr>
          <p:cNvPr id="43021" name="Group 13"/>
          <p:cNvGrpSpPr>
            <a:grpSpLocks/>
          </p:cNvGrpSpPr>
          <p:nvPr/>
        </p:nvGrpSpPr>
        <p:grpSpPr bwMode="auto">
          <a:xfrm>
            <a:off x="7010400" y="152400"/>
            <a:ext cx="2057400" cy="1533525"/>
            <a:chOff x="3216" y="1440"/>
            <a:chExt cx="2160" cy="1871"/>
          </a:xfrm>
        </p:grpSpPr>
        <p:sp>
          <p:nvSpPr>
            <p:cNvPr id="43022"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43023" name="Group 15"/>
            <p:cNvGrpSpPr>
              <a:grpSpLocks/>
            </p:cNvGrpSpPr>
            <p:nvPr/>
          </p:nvGrpSpPr>
          <p:grpSpPr bwMode="auto">
            <a:xfrm>
              <a:off x="3216" y="1440"/>
              <a:ext cx="2017" cy="1871"/>
              <a:chOff x="3216" y="1056"/>
              <a:chExt cx="2017" cy="1871"/>
            </a:xfrm>
          </p:grpSpPr>
          <p:sp>
            <p:nvSpPr>
              <p:cNvPr id="43024"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43025"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43026"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43027"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43028"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43029"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43030"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43031"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43032"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43033"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43034"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43035"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45059" name="Rectangle 3"/>
          <p:cNvSpPr>
            <a:spLocks noGrp="1" noChangeArrowheads="1"/>
          </p:cNvSpPr>
          <p:nvPr>
            <p:ph type="body" sz="half" idx="1"/>
          </p:nvPr>
        </p:nvSpPr>
        <p:spPr>
          <a:xfrm>
            <a:off x="685800" y="1981200"/>
            <a:ext cx="2979738" cy="4114800"/>
          </a:xfrm>
          <a:noFill/>
          <a:ln/>
        </p:spPr>
        <p:txBody>
          <a:bodyPr/>
          <a:lstStyle/>
          <a:p>
            <a:pPr>
              <a:buSzPct val="100000"/>
              <a:buFont typeface="Monotype Sorts" charset="2"/>
              <a:buChar char="Ë"/>
            </a:pPr>
            <a:r>
              <a:rPr lang="en-US"/>
              <a:t>The instance  (object) name is followed by a period.</a:t>
            </a:r>
          </a:p>
        </p:txBody>
      </p:sp>
      <p:sp>
        <p:nvSpPr>
          <p:cNvPr id="45066" name="Rectangle 10"/>
          <p:cNvSpPr>
            <a:spLocks noChangeArrowheads="1"/>
          </p:cNvSpPr>
          <p:nvPr/>
        </p:nvSpPr>
        <p:spPr bwMode="auto">
          <a:xfrm>
            <a:off x="3652838" y="2222500"/>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5067" name="Rectangle 11"/>
          <p:cNvSpPr>
            <a:spLocks noChangeArrowheads="1"/>
          </p:cNvSpPr>
          <p:nvPr/>
        </p:nvSpPr>
        <p:spPr bwMode="auto">
          <a:xfrm>
            <a:off x="3865563" y="2157413"/>
            <a:ext cx="4913312" cy="2466975"/>
          </a:xfrm>
          <a:prstGeom prst="rect">
            <a:avLst/>
          </a:prstGeom>
          <a:noFill/>
          <a:ln w="12700">
            <a:noFill/>
            <a:miter lim="800000"/>
            <a:headEnd/>
            <a:tailEnd/>
          </a:ln>
          <a:effectLst/>
        </p:spPr>
        <p:txBody>
          <a:bodyPr lIns="90488" tIns="44450" rIns="90488" bIns="44450">
            <a:spAutoFit/>
          </a:bodyPr>
          <a:lstStyle/>
          <a:p>
            <a:endParaRPr lang="en-US" sz="2000" b="1" dirty="0">
              <a:solidFill>
                <a:schemeClr val="bg2"/>
              </a:solidFill>
              <a:effectLst/>
            </a:endParaRPr>
          </a:p>
          <a:p>
            <a:endParaRPr lang="en-US" sz="2000" b="1" dirty="0">
              <a:solidFill>
                <a:schemeClr val="bg2"/>
              </a:solidFill>
              <a:effectLst/>
            </a:endParaRPr>
          </a:p>
          <a:p>
            <a:r>
              <a:rPr lang="en-US" sz="2000" b="1" dirty="0" err="1">
                <a:solidFill>
                  <a:schemeClr val="bg2"/>
                </a:solidFill>
                <a:effectLst/>
              </a:rPr>
              <a:t>int</a:t>
            </a:r>
            <a:r>
              <a:rPr lang="en-US" sz="2000" b="1" dirty="0">
                <a:solidFill>
                  <a:schemeClr val="bg2"/>
                </a:solidFill>
                <a:effectLst/>
              </a:rPr>
              <a:t> main( ) </a:t>
            </a:r>
          </a:p>
          <a:p>
            <a:r>
              <a:rPr lang="en-US" sz="2000" b="1" dirty="0">
                <a:solidFill>
                  <a:schemeClr val="bg2"/>
                </a:solidFill>
                <a:effectLst/>
              </a:rPr>
              <a:t>{</a:t>
            </a:r>
          </a:p>
          <a:p>
            <a:r>
              <a:rPr lang="en-US" sz="2000" dirty="0">
                <a:solidFill>
                  <a:schemeClr val="bg2"/>
                </a:solidFill>
                <a:effectLst/>
              </a:rPr>
              <a:t>    </a:t>
            </a:r>
            <a:r>
              <a:rPr lang="en-US" sz="2000" b="1" dirty="0">
                <a:solidFill>
                  <a:schemeClr val="bg2"/>
                </a:solidFill>
                <a:effectLst/>
              </a:rPr>
              <a:t>point p1;</a:t>
            </a:r>
          </a:p>
          <a:p>
            <a:r>
              <a:rPr lang="en-US" sz="2000" b="1" dirty="0">
                <a:solidFill>
                  <a:schemeClr val="bg2"/>
                </a:solidFill>
                <a:effectLst/>
              </a:rPr>
              <a:t>    point p2;</a:t>
            </a:r>
          </a:p>
          <a:p>
            <a:r>
              <a:rPr lang="en-US" sz="2000" b="1" dirty="0">
                <a:solidFill>
                  <a:schemeClr val="bg2"/>
                </a:solidFill>
                <a:effectLst/>
              </a:rPr>
              <a:t>    </a:t>
            </a:r>
            <a:r>
              <a:rPr lang="en-US" sz="2000" b="1" dirty="0" smtClean="0">
                <a:solidFill>
                  <a:schemeClr val="bg2"/>
                </a:solidFill>
                <a:effectLst/>
              </a:rPr>
              <a:t>p1</a:t>
            </a:r>
            <a:r>
              <a:rPr lang="en-US" sz="3600" b="1" dirty="0" smtClean="0">
                <a:solidFill>
                  <a:schemeClr val="accent2"/>
                </a:solidFill>
                <a:effectLst/>
              </a:rPr>
              <a:t>.</a:t>
            </a:r>
            <a:r>
              <a:rPr lang="en-US" sz="2000" b="1" dirty="0" smtClean="0">
                <a:solidFill>
                  <a:schemeClr val="bg2"/>
                </a:solidFill>
                <a:effectLst/>
              </a:rPr>
              <a:t>setPosition(-</a:t>
            </a:r>
            <a:r>
              <a:rPr lang="en-US" sz="2000" b="1" dirty="0">
                <a:solidFill>
                  <a:schemeClr val="bg2"/>
                </a:solidFill>
                <a:effectLst/>
              </a:rPr>
              <a:t>1.0, 0.8);</a:t>
            </a:r>
          </a:p>
        </p:txBody>
      </p:sp>
      <p:sp>
        <p:nvSpPr>
          <p:cNvPr id="45068" name="AutoShape 12"/>
          <p:cNvSpPr>
            <a:spLocks noChangeArrowheads="1"/>
          </p:cNvSpPr>
          <p:nvPr/>
        </p:nvSpPr>
        <p:spPr bwMode="auto">
          <a:xfrm rot="18000000">
            <a:off x="3032125" y="5121275"/>
            <a:ext cx="2016125" cy="765175"/>
          </a:xfrm>
          <a:prstGeom prst="rightArrow">
            <a:avLst>
              <a:gd name="adj1" fmla="val 50000"/>
              <a:gd name="adj2" fmla="val 131755"/>
            </a:avLst>
          </a:prstGeom>
          <a:solidFill>
            <a:schemeClr val="folHlink"/>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sz="2000" b="1">
                <a:solidFill>
                  <a:schemeClr val="bg2"/>
                </a:solidFill>
                <a:effectLst/>
              </a:rPr>
              <a:t>A Period</a:t>
            </a:r>
          </a:p>
        </p:txBody>
      </p:sp>
      <p:grpSp>
        <p:nvGrpSpPr>
          <p:cNvPr id="45069" name="Group 13"/>
          <p:cNvGrpSpPr>
            <a:grpSpLocks/>
          </p:cNvGrpSpPr>
          <p:nvPr/>
        </p:nvGrpSpPr>
        <p:grpSpPr bwMode="auto">
          <a:xfrm>
            <a:off x="7010400" y="152400"/>
            <a:ext cx="2057400" cy="1533525"/>
            <a:chOff x="3216" y="1440"/>
            <a:chExt cx="2160" cy="1871"/>
          </a:xfrm>
        </p:grpSpPr>
        <p:sp>
          <p:nvSpPr>
            <p:cNvPr id="45070"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45071" name="Group 15"/>
            <p:cNvGrpSpPr>
              <a:grpSpLocks/>
            </p:cNvGrpSpPr>
            <p:nvPr/>
          </p:nvGrpSpPr>
          <p:grpSpPr bwMode="auto">
            <a:xfrm>
              <a:off x="3216" y="1440"/>
              <a:ext cx="2017" cy="1871"/>
              <a:chOff x="3216" y="1056"/>
              <a:chExt cx="2017" cy="1871"/>
            </a:xfrm>
          </p:grpSpPr>
          <p:sp>
            <p:nvSpPr>
              <p:cNvPr id="45072"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45073"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45074"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45075"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45076"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45077"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45078"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45079"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45080"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45081"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45082"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45083"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47107" name="Rectangle 3"/>
          <p:cNvSpPr>
            <a:spLocks noGrp="1" noChangeArrowheads="1"/>
          </p:cNvSpPr>
          <p:nvPr>
            <p:ph type="body" sz="half" idx="1"/>
          </p:nvPr>
        </p:nvSpPr>
        <p:spPr>
          <a:xfrm>
            <a:off x="685800" y="1981200"/>
            <a:ext cx="2979738" cy="4114800"/>
          </a:xfrm>
          <a:noFill/>
          <a:ln/>
        </p:spPr>
        <p:txBody>
          <a:bodyPr/>
          <a:lstStyle/>
          <a:p>
            <a:pPr>
              <a:buSzPct val="100000"/>
              <a:buFont typeface="Monotype Sorts" charset="2"/>
              <a:buChar char="Ì"/>
            </a:pPr>
            <a:r>
              <a:rPr lang="en-US"/>
              <a:t>After the period is the name of the member function that you are activating.</a:t>
            </a:r>
          </a:p>
        </p:txBody>
      </p:sp>
      <p:sp>
        <p:nvSpPr>
          <p:cNvPr id="47114" name="Rectangle 10"/>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7115" name="Rectangle 11"/>
          <p:cNvSpPr>
            <a:spLocks noChangeArrowheads="1"/>
          </p:cNvSpPr>
          <p:nvPr/>
        </p:nvSpPr>
        <p:spPr bwMode="auto">
          <a:xfrm>
            <a:off x="3865563" y="2157413"/>
            <a:ext cx="4913312" cy="2162175"/>
          </a:xfrm>
          <a:prstGeom prst="rect">
            <a:avLst/>
          </a:prstGeom>
          <a:noFill/>
          <a:ln w="12700">
            <a:noFill/>
            <a:miter lim="800000"/>
            <a:headEnd/>
            <a:tailEnd/>
          </a:ln>
          <a:effectLst/>
        </p:spPr>
        <p:txBody>
          <a:bodyPr lIns="90488" tIns="44450" rIns="90488" bIns="44450">
            <a:spAutoFit/>
          </a:bodyPr>
          <a:lstStyle/>
          <a:p>
            <a:endParaRPr lang="en-US" sz="2000" b="1" dirty="0">
              <a:solidFill>
                <a:schemeClr val="bg2"/>
              </a:solidFill>
              <a:effectLst/>
            </a:endParaRPr>
          </a:p>
          <a:p>
            <a:endParaRPr lang="en-US" sz="2000" b="1" dirty="0">
              <a:solidFill>
                <a:schemeClr val="bg2"/>
              </a:solidFill>
              <a:effectLst/>
            </a:endParaRPr>
          </a:p>
          <a:p>
            <a:r>
              <a:rPr lang="en-US" sz="2000" b="1" dirty="0" err="1">
                <a:solidFill>
                  <a:schemeClr val="bg2"/>
                </a:solidFill>
                <a:effectLst/>
              </a:rPr>
              <a:t>int</a:t>
            </a:r>
            <a:r>
              <a:rPr lang="en-US" sz="2000" b="1" dirty="0">
                <a:solidFill>
                  <a:schemeClr val="bg2"/>
                </a:solidFill>
                <a:effectLst/>
              </a:rPr>
              <a:t> main( ) {</a:t>
            </a:r>
          </a:p>
          <a:p>
            <a:r>
              <a:rPr lang="en-US" sz="2000" dirty="0">
                <a:solidFill>
                  <a:schemeClr val="bg2"/>
                </a:solidFill>
                <a:effectLst/>
              </a:rPr>
              <a:t>    </a:t>
            </a:r>
            <a:r>
              <a:rPr lang="en-US" sz="2000" b="1" dirty="0">
                <a:solidFill>
                  <a:schemeClr val="bg2"/>
                </a:solidFill>
                <a:effectLst/>
              </a:rPr>
              <a:t>point p1;</a:t>
            </a:r>
          </a:p>
          <a:p>
            <a:r>
              <a:rPr lang="en-US" sz="2000" b="1" dirty="0">
                <a:solidFill>
                  <a:schemeClr val="bg2"/>
                </a:solidFill>
                <a:effectLst/>
              </a:rPr>
              <a:t>    point p2;</a:t>
            </a:r>
          </a:p>
          <a:p>
            <a:r>
              <a:rPr lang="en-US" sz="2000" b="1" dirty="0">
                <a:solidFill>
                  <a:schemeClr val="bg2"/>
                </a:solidFill>
                <a:effectLst/>
              </a:rPr>
              <a:t>    </a:t>
            </a:r>
            <a:r>
              <a:rPr lang="en-US" sz="2000" b="1" dirty="0" smtClean="0">
                <a:solidFill>
                  <a:schemeClr val="bg2"/>
                </a:solidFill>
                <a:effectLst/>
              </a:rPr>
              <a:t>p1</a:t>
            </a:r>
            <a:r>
              <a:rPr lang="en-US" sz="3600" b="1" dirty="0" smtClean="0">
                <a:solidFill>
                  <a:schemeClr val="bg2"/>
                </a:solidFill>
                <a:effectLst/>
              </a:rPr>
              <a:t>.</a:t>
            </a:r>
            <a:r>
              <a:rPr lang="en-US" sz="2000" b="1" dirty="0" smtClean="0">
                <a:solidFill>
                  <a:schemeClr val="accent2"/>
                </a:solidFill>
                <a:effectLst/>
              </a:rPr>
              <a:t>setPosition</a:t>
            </a:r>
            <a:r>
              <a:rPr lang="en-US" sz="2000" b="1" dirty="0" smtClean="0">
                <a:solidFill>
                  <a:schemeClr val="bg2"/>
                </a:solidFill>
                <a:effectLst/>
              </a:rPr>
              <a:t>(-</a:t>
            </a:r>
            <a:r>
              <a:rPr lang="en-US" sz="2000" b="1" dirty="0">
                <a:solidFill>
                  <a:schemeClr val="bg2"/>
                </a:solidFill>
                <a:effectLst/>
              </a:rPr>
              <a:t>1.0, 0.8);</a:t>
            </a:r>
          </a:p>
        </p:txBody>
      </p:sp>
      <p:sp>
        <p:nvSpPr>
          <p:cNvPr id="47116" name="AutoShape 12"/>
          <p:cNvSpPr>
            <a:spLocks noChangeArrowheads="1"/>
          </p:cNvSpPr>
          <p:nvPr/>
        </p:nvSpPr>
        <p:spPr bwMode="auto">
          <a:xfrm rot="2220000" flipH="1">
            <a:off x="4876800" y="4953000"/>
            <a:ext cx="3460750" cy="901700"/>
          </a:xfrm>
          <a:prstGeom prst="rightArrow">
            <a:avLst>
              <a:gd name="adj1" fmla="val 50000"/>
              <a:gd name="adj2" fmla="val 191919"/>
            </a:avLst>
          </a:prstGeom>
          <a:solidFill>
            <a:schemeClr val="folHlink"/>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sz="2000" b="1">
                <a:solidFill>
                  <a:schemeClr val="bg2"/>
                </a:solidFill>
                <a:effectLst/>
              </a:rPr>
              <a:t>Name of the Function</a:t>
            </a:r>
          </a:p>
        </p:txBody>
      </p:sp>
      <p:grpSp>
        <p:nvGrpSpPr>
          <p:cNvPr id="47117" name="Group 13"/>
          <p:cNvGrpSpPr>
            <a:grpSpLocks/>
          </p:cNvGrpSpPr>
          <p:nvPr/>
        </p:nvGrpSpPr>
        <p:grpSpPr bwMode="auto">
          <a:xfrm>
            <a:off x="7010400" y="152400"/>
            <a:ext cx="2057400" cy="1533525"/>
            <a:chOff x="3216" y="1440"/>
            <a:chExt cx="2160" cy="1871"/>
          </a:xfrm>
        </p:grpSpPr>
        <p:sp>
          <p:nvSpPr>
            <p:cNvPr id="47118"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47119" name="Group 15"/>
            <p:cNvGrpSpPr>
              <a:grpSpLocks/>
            </p:cNvGrpSpPr>
            <p:nvPr/>
          </p:nvGrpSpPr>
          <p:grpSpPr bwMode="auto">
            <a:xfrm>
              <a:off x="3216" y="1440"/>
              <a:ext cx="2017" cy="1871"/>
              <a:chOff x="3216" y="1056"/>
              <a:chExt cx="2017" cy="1871"/>
            </a:xfrm>
          </p:grpSpPr>
          <p:sp>
            <p:nvSpPr>
              <p:cNvPr id="47120"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47121"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47122"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47123"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47124"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47125"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47126"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47127"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47128"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47129"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47130"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47131"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49155" name="Rectangle 3"/>
          <p:cNvSpPr>
            <a:spLocks noGrp="1" noChangeArrowheads="1"/>
          </p:cNvSpPr>
          <p:nvPr>
            <p:ph type="body" sz="half" idx="1"/>
          </p:nvPr>
        </p:nvSpPr>
        <p:spPr>
          <a:xfrm>
            <a:off x="685800" y="1981200"/>
            <a:ext cx="2979738" cy="4114800"/>
          </a:xfrm>
          <a:noFill/>
          <a:ln/>
        </p:spPr>
        <p:txBody>
          <a:bodyPr/>
          <a:lstStyle/>
          <a:p>
            <a:pPr>
              <a:lnSpc>
                <a:spcPct val="90000"/>
              </a:lnSpc>
              <a:buSzPct val="100000"/>
              <a:buFont typeface="Monotype Sorts" charset="2"/>
              <a:buChar char="Í"/>
            </a:pPr>
            <a:r>
              <a:rPr lang="en-US"/>
              <a:t>Finally, the arguments for the member function.  In this example the first argument (x coordinate) and the second argument (y coordinate)</a:t>
            </a:r>
          </a:p>
        </p:txBody>
      </p:sp>
      <p:sp>
        <p:nvSpPr>
          <p:cNvPr id="49162" name="Rectangle 10"/>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9163" name="Rectangle 11"/>
          <p:cNvSpPr>
            <a:spLocks noChangeArrowheads="1"/>
          </p:cNvSpPr>
          <p:nvPr/>
        </p:nvSpPr>
        <p:spPr bwMode="auto">
          <a:xfrm>
            <a:off x="3865563" y="2157413"/>
            <a:ext cx="4913312" cy="2162175"/>
          </a:xfrm>
          <a:prstGeom prst="rect">
            <a:avLst/>
          </a:prstGeom>
          <a:noFill/>
          <a:ln w="12700">
            <a:noFill/>
            <a:miter lim="800000"/>
            <a:headEnd/>
            <a:tailEnd/>
          </a:ln>
          <a:effectLst/>
        </p:spPr>
        <p:txBody>
          <a:bodyPr lIns="90488" tIns="44450" rIns="90488" bIns="44450">
            <a:spAutoFit/>
          </a:bodyPr>
          <a:lstStyle/>
          <a:p>
            <a:endParaRPr lang="en-US" sz="2000" b="1" dirty="0">
              <a:solidFill>
                <a:schemeClr val="bg2"/>
              </a:solidFill>
              <a:effectLst/>
            </a:endParaRPr>
          </a:p>
          <a:p>
            <a:endParaRPr lang="en-US" sz="2000" b="1" dirty="0">
              <a:solidFill>
                <a:schemeClr val="bg2"/>
              </a:solidFill>
              <a:effectLst/>
            </a:endParaRPr>
          </a:p>
          <a:p>
            <a:r>
              <a:rPr lang="en-US" sz="2000" b="1" dirty="0" err="1">
                <a:solidFill>
                  <a:schemeClr val="bg2"/>
                </a:solidFill>
                <a:effectLst/>
              </a:rPr>
              <a:t>int</a:t>
            </a:r>
            <a:r>
              <a:rPr lang="en-US" sz="2000" b="1" dirty="0">
                <a:solidFill>
                  <a:schemeClr val="bg2"/>
                </a:solidFill>
                <a:effectLst/>
              </a:rPr>
              <a:t> main( ) {</a:t>
            </a:r>
          </a:p>
          <a:p>
            <a:r>
              <a:rPr lang="en-US" sz="2000" dirty="0">
                <a:solidFill>
                  <a:schemeClr val="bg2"/>
                </a:solidFill>
                <a:effectLst/>
              </a:rPr>
              <a:t>    </a:t>
            </a:r>
            <a:r>
              <a:rPr lang="en-US" sz="2000" b="1" dirty="0">
                <a:solidFill>
                  <a:schemeClr val="bg2"/>
                </a:solidFill>
                <a:effectLst/>
              </a:rPr>
              <a:t>point p1;</a:t>
            </a:r>
          </a:p>
          <a:p>
            <a:r>
              <a:rPr lang="en-US" sz="2000" b="1" dirty="0">
                <a:solidFill>
                  <a:schemeClr val="bg2"/>
                </a:solidFill>
                <a:effectLst/>
              </a:rPr>
              <a:t>    point p2;</a:t>
            </a:r>
          </a:p>
          <a:p>
            <a:r>
              <a:rPr lang="en-US" sz="2000" b="1" dirty="0">
                <a:solidFill>
                  <a:schemeClr val="bg2"/>
                </a:solidFill>
                <a:effectLst/>
              </a:rPr>
              <a:t>    </a:t>
            </a:r>
            <a:r>
              <a:rPr lang="en-US" sz="2000" b="1" dirty="0" smtClean="0">
                <a:solidFill>
                  <a:schemeClr val="bg2"/>
                </a:solidFill>
                <a:effectLst/>
              </a:rPr>
              <a:t>p1</a:t>
            </a:r>
            <a:r>
              <a:rPr lang="en-US" sz="3600" b="1" dirty="0" smtClean="0">
                <a:solidFill>
                  <a:schemeClr val="bg2"/>
                </a:solidFill>
                <a:effectLst/>
              </a:rPr>
              <a:t>.</a:t>
            </a:r>
            <a:r>
              <a:rPr lang="en-US" sz="2000" b="1" dirty="0" smtClean="0">
                <a:solidFill>
                  <a:schemeClr val="bg2"/>
                </a:solidFill>
                <a:effectLst/>
              </a:rPr>
              <a:t>setPosition</a:t>
            </a:r>
            <a:r>
              <a:rPr lang="en-US" sz="2000" b="1" dirty="0" smtClean="0">
                <a:solidFill>
                  <a:schemeClr val="accent2"/>
                </a:solidFill>
                <a:effectLst/>
              </a:rPr>
              <a:t>(-</a:t>
            </a:r>
            <a:r>
              <a:rPr lang="en-US" sz="2000" b="1" dirty="0">
                <a:solidFill>
                  <a:schemeClr val="accent2"/>
                </a:solidFill>
                <a:effectLst/>
              </a:rPr>
              <a:t>1.0, 0.8)</a:t>
            </a:r>
            <a:r>
              <a:rPr lang="en-US" sz="2000" b="1" dirty="0">
                <a:solidFill>
                  <a:schemeClr val="bg2"/>
                </a:solidFill>
                <a:effectLst/>
              </a:rPr>
              <a:t>;</a:t>
            </a:r>
          </a:p>
        </p:txBody>
      </p:sp>
      <p:sp>
        <p:nvSpPr>
          <p:cNvPr id="49164" name="AutoShape 12"/>
          <p:cNvSpPr>
            <a:spLocks noChangeArrowheads="1"/>
          </p:cNvSpPr>
          <p:nvPr/>
        </p:nvSpPr>
        <p:spPr bwMode="auto">
          <a:xfrm rot="18540000" flipH="1">
            <a:off x="6053138" y="2557462"/>
            <a:ext cx="2457450" cy="695325"/>
          </a:xfrm>
          <a:prstGeom prst="rightArrow">
            <a:avLst>
              <a:gd name="adj1" fmla="val 50000"/>
              <a:gd name="adj2" fmla="val 176729"/>
            </a:avLst>
          </a:prstGeom>
          <a:solidFill>
            <a:schemeClr val="folHlink"/>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sz="2000" b="1">
                <a:solidFill>
                  <a:schemeClr val="bg2"/>
                </a:solidFill>
                <a:effectLst/>
              </a:rPr>
              <a:t>Arguments</a:t>
            </a:r>
          </a:p>
        </p:txBody>
      </p:sp>
      <p:grpSp>
        <p:nvGrpSpPr>
          <p:cNvPr id="49165" name="Group 13"/>
          <p:cNvGrpSpPr>
            <a:grpSpLocks/>
          </p:cNvGrpSpPr>
          <p:nvPr/>
        </p:nvGrpSpPr>
        <p:grpSpPr bwMode="auto">
          <a:xfrm>
            <a:off x="7010400" y="152400"/>
            <a:ext cx="2057400" cy="1533525"/>
            <a:chOff x="3216" y="1440"/>
            <a:chExt cx="2160" cy="1871"/>
          </a:xfrm>
        </p:grpSpPr>
        <p:sp>
          <p:nvSpPr>
            <p:cNvPr id="49166"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49167" name="Group 15"/>
            <p:cNvGrpSpPr>
              <a:grpSpLocks/>
            </p:cNvGrpSpPr>
            <p:nvPr/>
          </p:nvGrpSpPr>
          <p:grpSpPr bwMode="auto">
            <a:xfrm>
              <a:off x="3216" y="1440"/>
              <a:ext cx="2017" cy="1871"/>
              <a:chOff x="3216" y="1056"/>
              <a:chExt cx="2017" cy="1871"/>
            </a:xfrm>
          </p:grpSpPr>
          <p:sp>
            <p:nvSpPr>
              <p:cNvPr id="49168"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49169"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49170"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49171"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49172"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49173"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49174"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49175"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49176"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49177"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49178"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49179"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a:lstStyle/>
          <a:p>
            <a:r>
              <a:rPr lang="en-US"/>
              <a:t>A Quiz	</a:t>
            </a:r>
          </a:p>
        </p:txBody>
      </p:sp>
      <p:sp>
        <p:nvSpPr>
          <p:cNvPr id="51203" name="Rectangle 3"/>
          <p:cNvSpPr>
            <a:spLocks noGrp="1" noChangeArrowheads="1"/>
          </p:cNvSpPr>
          <p:nvPr>
            <p:ph type="body" sz="half" idx="1"/>
          </p:nvPr>
        </p:nvSpPr>
        <p:spPr>
          <a:xfrm>
            <a:off x="685800" y="1981200"/>
            <a:ext cx="2979738" cy="4114800"/>
          </a:xfrm>
          <a:noFill/>
          <a:ln/>
        </p:spPr>
        <p:txBody>
          <a:bodyPr/>
          <a:lstStyle/>
          <a:p>
            <a:pPr marL="0" indent="0">
              <a:buFont typeface="Monotype Sorts" charset="2"/>
              <a:buNone/>
            </a:pPr>
            <a:r>
              <a:rPr lang="en-US" sz="2400" b="1" i="1" dirty="0">
                <a:latin typeface="Arial" pitchFamily="34" charset="0"/>
              </a:rPr>
              <a:t>How would you activate  p1's </a:t>
            </a:r>
            <a:r>
              <a:rPr lang="en-US" sz="2400" b="1" i="1" dirty="0" smtClean="0">
                <a:latin typeface="Arial" pitchFamily="34" charset="0"/>
              </a:rPr>
              <a:t>x( ) member </a:t>
            </a:r>
            <a:r>
              <a:rPr lang="en-US" sz="2400" b="1" i="1" dirty="0">
                <a:latin typeface="Arial" pitchFamily="34" charset="0"/>
              </a:rPr>
              <a:t>function ?</a:t>
            </a:r>
          </a:p>
          <a:p>
            <a:pPr marL="0" indent="0">
              <a:buFont typeface="Monotype Sorts" charset="2"/>
              <a:buNone/>
            </a:pPr>
            <a:endParaRPr lang="en-US" sz="2400" b="1" i="1" dirty="0">
              <a:latin typeface="Arial" pitchFamily="34" charset="0"/>
            </a:endParaRPr>
          </a:p>
          <a:p>
            <a:pPr marL="0" indent="0">
              <a:buFont typeface="Monotype Sorts" charset="2"/>
              <a:buNone/>
            </a:pPr>
            <a:r>
              <a:rPr lang="en-US" sz="2400" b="1" i="1" dirty="0">
                <a:latin typeface="Arial" pitchFamily="34" charset="0"/>
              </a:rPr>
              <a:t>What would be the output of p1's </a:t>
            </a:r>
            <a:r>
              <a:rPr lang="en-US" sz="2400" b="1" i="1" dirty="0" smtClean="0">
                <a:latin typeface="Arial" pitchFamily="34" charset="0"/>
              </a:rPr>
              <a:t>x( ) </a:t>
            </a:r>
            <a:r>
              <a:rPr lang="en-US" sz="2400" b="1" i="1" dirty="0">
                <a:latin typeface="Arial" pitchFamily="34" charset="0"/>
              </a:rPr>
              <a:t>member function at this point in the program ?</a:t>
            </a:r>
          </a:p>
        </p:txBody>
      </p:sp>
      <p:sp>
        <p:nvSpPr>
          <p:cNvPr id="51210" name="Rectangle 10"/>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51211" name="Rectangle 11"/>
          <p:cNvSpPr>
            <a:spLocks noChangeArrowheads="1"/>
          </p:cNvSpPr>
          <p:nvPr/>
        </p:nvSpPr>
        <p:spPr bwMode="auto">
          <a:xfrm>
            <a:off x="3865563" y="2157413"/>
            <a:ext cx="4913312" cy="2466975"/>
          </a:xfrm>
          <a:prstGeom prst="rect">
            <a:avLst/>
          </a:prstGeom>
          <a:noFill/>
          <a:ln w="12700">
            <a:noFill/>
            <a:miter lim="800000"/>
            <a:headEnd/>
            <a:tailEnd/>
          </a:ln>
          <a:effectLst/>
        </p:spPr>
        <p:txBody>
          <a:bodyPr lIns="90488" tIns="44450" rIns="90488" bIns="44450">
            <a:spAutoFit/>
          </a:bodyPr>
          <a:lstStyle/>
          <a:p>
            <a:endParaRPr lang="en-US" sz="2000" b="1" dirty="0">
              <a:solidFill>
                <a:schemeClr val="bg2"/>
              </a:solidFill>
              <a:effectLst/>
            </a:endParaRPr>
          </a:p>
          <a:p>
            <a:endParaRPr lang="en-US" sz="2000" b="1" dirty="0">
              <a:solidFill>
                <a:schemeClr val="bg2"/>
              </a:solidFill>
              <a:effectLst/>
            </a:endParaRPr>
          </a:p>
          <a:p>
            <a:r>
              <a:rPr lang="en-US" sz="2000" b="1" dirty="0" err="1">
                <a:solidFill>
                  <a:schemeClr val="bg2"/>
                </a:solidFill>
                <a:effectLst/>
              </a:rPr>
              <a:t>int</a:t>
            </a:r>
            <a:r>
              <a:rPr lang="en-US" sz="2000" b="1" dirty="0">
                <a:solidFill>
                  <a:schemeClr val="bg2"/>
                </a:solidFill>
                <a:effectLst/>
              </a:rPr>
              <a:t> main( ) </a:t>
            </a:r>
          </a:p>
          <a:p>
            <a:r>
              <a:rPr lang="en-US" sz="2000" b="1" dirty="0">
                <a:solidFill>
                  <a:schemeClr val="bg2"/>
                </a:solidFill>
                <a:effectLst/>
              </a:rPr>
              <a:t>{</a:t>
            </a:r>
          </a:p>
          <a:p>
            <a:r>
              <a:rPr lang="en-US" sz="2000" dirty="0">
                <a:solidFill>
                  <a:schemeClr val="bg2"/>
                </a:solidFill>
                <a:effectLst/>
              </a:rPr>
              <a:t>    </a:t>
            </a:r>
            <a:r>
              <a:rPr lang="en-US" sz="2000" b="1" dirty="0">
                <a:solidFill>
                  <a:schemeClr val="bg2"/>
                </a:solidFill>
                <a:effectLst/>
              </a:rPr>
              <a:t>point p1;</a:t>
            </a:r>
          </a:p>
          <a:p>
            <a:r>
              <a:rPr lang="en-US" sz="2000" b="1" dirty="0">
                <a:solidFill>
                  <a:schemeClr val="bg2"/>
                </a:solidFill>
                <a:effectLst/>
              </a:rPr>
              <a:t>    point p2;</a:t>
            </a:r>
          </a:p>
          <a:p>
            <a:r>
              <a:rPr lang="en-US" sz="2000" b="1" dirty="0">
                <a:solidFill>
                  <a:schemeClr val="bg2"/>
                </a:solidFill>
                <a:effectLst/>
              </a:rPr>
              <a:t>    </a:t>
            </a:r>
            <a:r>
              <a:rPr lang="en-US" sz="2000" b="1" dirty="0" smtClean="0">
                <a:solidFill>
                  <a:schemeClr val="bg2"/>
                </a:solidFill>
                <a:effectLst/>
              </a:rPr>
              <a:t>p1</a:t>
            </a:r>
            <a:r>
              <a:rPr lang="en-US" sz="3600" b="1" dirty="0" smtClean="0">
                <a:solidFill>
                  <a:schemeClr val="bg2"/>
                </a:solidFill>
                <a:effectLst/>
              </a:rPr>
              <a:t>.</a:t>
            </a:r>
            <a:r>
              <a:rPr lang="en-US" sz="2000" b="1" dirty="0" smtClean="0">
                <a:solidFill>
                  <a:schemeClr val="bg2"/>
                </a:solidFill>
                <a:effectLst/>
              </a:rPr>
              <a:t>setPosition(-</a:t>
            </a:r>
            <a:r>
              <a:rPr lang="en-US" sz="2000" b="1" dirty="0">
                <a:solidFill>
                  <a:schemeClr val="bg2"/>
                </a:solidFill>
                <a:effectLst/>
              </a:rPr>
              <a:t>1.0,  0.8);</a:t>
            </a:r>
          </a:p>
        </p:txBody>
      </p:sp>
      <p:grpSp>
        <p:nvGrpSpPr>
          <p:cNvPr id="51212" name="Group 12"/>
          <p:cNvGrpSpPr>
            <a:grpSpLocks/>
          </p:cNvGrpSpPr>
          <p:nvPr/>
        </p:nvGrpSpPr>
        <p:grpSpPr bwMode="auto">
          <a:xfrm>
            <a:off x="7010400" y="152400"/>
            <a:ext cx="2057400" cy="1533525"/>
            <a:chOff x="3216" y="1440"/>
            <a:chExt cx="2160" cy="1871"/>
          </a:xfrm>
        </p:grpSpPr>
        <p:sp>
          <p:nvSpPr>
            <p:cNvPr id="51213"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51214" name="Group 14"/>
            <p:cNvGrpSpPr>
              <a:grpSpLocks/>
            </p:cNvGrpSpPr>
            <p:nvPr/>
          </p:nvGrpSpPr>
          <p:grpSpPr bwMode="auto">
            <a:xfrm>
              <a:off x="3216" y="1440"/>
              <a:ext cx="2017" cy="1871"/>
              <a:chOff x="3216" y="1056"/>
              <a:chExt cx="2017" cy="1871"/>
            </a:xfrm>
          </p:grpSpPr>
          <p:sp>
            <p:nvSpPr>
              <p:cNvPr id="51215"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51216"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51217"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51218"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51219"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51220"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51221"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51222"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51223"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51224"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51225"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51226"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sz="half" idx="1"/>
          </p:nvPr>
        </p:nvSpPr>
        <p:spPr>
          <a:xfrm>
            <a:off x="381000" y="1981200"/>
            <a:ext cx="8382000" cy="4114800"/>
          </a:xfrm>
          <a:noFill/>
          <a:ln/>
        </p:spPr>
        <p:txBody>
          <a:bodyPr/>
          <a:lstStyle/>
          <a:p>
            <a:r>
              <a:rPr lang="en-US" sz="2800"/>
              <a:t>Chapter 2 introduces Object Oriented Programming.</a:t>
            </a:r>
          </a:p>
          <a:p>
            <a:endParaRPr lang="en-US" sz="2800"/>
          </a:p>
          <a:p>
            <a:r>
              <a:rPr lang="en-US" sz="2800"/>
              <a:t>OOP is the typical approach to programming which supports the creation of new data types and operations to manipulate those types.</a:t>
            </a:r>
          </a:p>
          <a:p>
            <a:endParaRPr lang="en-US" sz="2800"/>
          </a:p>
          <a:p>
            <a:r>
              <a:rPr lang="en-US" sz="2800"/>
              <a:t>This lecture gives a review of C++ Classes and introduces ADTs.</a:t>
            </a:r>
          </a:p>
        </p:txBody>
      </p:sp>
      <p:pic>
        <p:nvPicPr>
          <p:cNvPr id="4100" name="Picture 4"/>
          <p:cNvPicPr>
            <a:picLocks noChangeArrowheads="1"/>
          </p:cNvPicPr>
          <p:nvPr/>
        </p:nvPicPr>
        <p:blipFill>
          <a:blip r:embed="rId3"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4101" name="Rectangle 5"/>
          <p:cNvSpPr>
            <a:spLocks noGrp="1" noChangeArrowheads="1"/>
          </p:cNvSpPr>
          <p:nvPr>
            <p:ph type="title"/>
          </p:nvPr>
        </p:nvSpPr>
        <p:spPr>
          <a:xfrm>
            <a:off x="990600" y="266700"/>
            <a:ext cx="7772400" cy="1143000"/>
          </a:xfrm>
          <a:noFill/>
          <a:ln/>
        </p:spPr>
        <p:txBody>
          <a:bodyPr/>
          <a:lstStyle/>
          <a:p>
            <a:r>
              <a:rPr lang="en-US"/>
              <a:t>Object Oriented Programming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a:lstStyle/>
          <a:p>
            <a:r>
              <a:rPr lang="en-US"/>
              <a:t>A Quiz	</a:t>
            </a:r>
          </a:p>
        </p:txBody>
      </p:sp>
      <p:sp>
        <p:nvSpPr>
          <p:cNvPr id="53251" name="Rectangle 3"/>
          <p:cNvSpPr>
            <a:spLocks noGrp="1" noChangeArrowheads="1"/>
          </p:cNvSpPr>
          <p:nvPr>
            <p:ph type="body" sz="half" idx="1"/>
          </p:nvPr>
        </p:nvSpPr>
        <p:spPr>
          <a:xfrm>
            <a:off x="493713" y="1981200"/>
            <a:ext cx="3287712" cy="4114800"/>
          </a:xfrm>
          <a:noFill/>
          <a:ln/>
        </p:spPr>
        <p:txBody>
          <a:bodyPr/>
          <a:lstStyle/>
          <a:p>
            <a:pPr marL="0" indent="0">
              <a:lnSpc>
                <a:spcPct val="90000"/>
              </a:lnSpc>
              <a:buFont typeface="Monotype Sorts" charset="2"/>
              <a:buNone/>
            </a:pPr>
            <a:r>
              <a:rPr lang="en-US" dirty="0"/>
              <a:t>Notice that the </a:t>
            </a:r>
            <a:r>
              <a:rPr lang="en-US" sz="2400" b="1" dirty="0" smtClean="0">
                <a:latin typeface="Arial" pitchFamily="34" charset="0"/>
              </a:rPr>
              <a:t>x( ) </a:t>
            </a:r>
            <a:r>
              <a:rPr lang="en-US" dirty="0" smtClean="0"/>
              <a:t>member </a:t>
            </a:r>
            <a:r>
              <a:rPr lang="en-US" dirty="0"/>
              <a:t>function has no arguments.</a:t>
            </a:r>
          </a:p>
          <a:p>
            <a:pPr marL="0" indent="0">
              <a:lnSpc>
                <a:spcPct val="90000"/>
              </a:lnSpc>
              <a:buFont typeface="Monotype Sorts" charset="2"/>
              <a:buNone/>
            </a:pPr>
            <a:endParaRPr lang="en-US" dirty="0"/>
          </a:p>
          <a:p>
            <a:pPr marL="0" indent="0">
              <a:lnSpc>
                <a:spcPct val="90000"/>
              </a:lnSpc>
              <a:buFont typeface="Monotype Sorts" charset="2"/>
              <a:buNone/>
            </a:pPr>
            <a:r>
              <a:rPr lang="en-US" dirty="0"/>
              <a:t>At this point, activating </a:t>
            </a:r>
            <a:r>
              <a:rPr lang="en-US" sz="2400" b="1" dirty="0" smtClean="0">
                <a:latin typeface="Arial" pitchFamily="34" charset="0"/>
              </a:rPr>
              <a:t>p1.x( ) </a:t>
            </a:r>
            <a:r>
              <a:rPr lang="en-US" dirty="0"/>
              <a:t>will return a double value</a:t>
            </a:r>
          </a:p>
          <a:p>
            <a:pPr marL="0" indent="0">
              <a:lnSpc>
                <a:spcPct val="90000"/>
              </a:lnSpc>
              <a:buFont typeface="Monotype Sorts" charset="2"/>
              <a:buNone/>
            </a:pPr>
            <a:r>
              <a:rPr lang="en-US" sz="2400" b="1" dirty="0">
                <a:latin typeface="Arial" pitchFamily="34" charset="0"/>
              </a:rPr>
              <a:t>-1.0</a:t>
            </a:r>
            <a:r>
              <a:rPr lang="en-US" dirty="0"/>
              <a:t>.</a:t>
            </a:r>
          </a:p>
        </p:txBody>
      </p:sp>
      <p:sp>
        <p:nvSpPr>
          <p:cNvPr id="53258" name="Rectangle 10"/>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53259" name="Rectangle 11"/>
          <p:cNvSpPr>
            <a:spLocks noChangeArrowheads="1"/>
          </p:cNvSpPr>
          <p:nvPr/>
        </p:nvSpPr>
        <p:spPr bwMode="auto">
          <a:xfrm>
            <a:off x="3865563" y="2157413"/>
            <a:ext cx="4913312" cy="2589212"/>
          </a:xfrm>
          <a:prstGeom prst="rect">
            <a:avLst/>
          </a:prstGeom>
          <a:noFill/>
          <a:ln w="12700">
            <a:noFill/>
            <a:miter lim="800000"/>
            <a:headEnd/>
            <a:tailEnd/>
          </a:ln>
          <a:effectLst/>
        </p:spPr>
        <p:txBody>
          <a:bodyPr lIns="90488" tIns="44450" rIns="90488" bIns="44450">
            <a:spAutoFit/>
          </a:bodyPr>
          <a:lstStyle/>
          <a:p>
            <a:endParaRPr lang="en-US" sz="2000" b="1" dirty="0">
              <a:solidFill>
                <a:schemeClr val="bg2"/>
              </a:solidFill>
              <a:effectLst/>
            </a:endParaRPr>
          </a:p>
          <a:p>
            <a:endParaRPr lang="en-US" sz="2000" b="1" dirty="0">
              <a:solidFill>
                <a:schemeClr val="bg2"/>
              </a:solidFill>
              <a:effectLst/>
            </a:endParaRPr>
          </a:p>
          <a:p>
            <a:r>
              <a:rPr lang="en-US" sz="2000" b="1" dirty="0" err="1">
                <a:solidFill>
                  <a:schemeClr val="bg2"/>
                </a:solidFill>
                <a:effectLst/>
              </a:rPr>
              <a:t>int</a:t>
            </a:r>
            <a:r>
              <a:rPr lang="en-US" sz="2000" b="1" dirty="0">
                <a:solidFill>
                  <a:schemeClr val="bg2"/>
                </a:solidFill>
                <a:effectLst/>
              </a:rPr>
              <a:t> main( ) {</a:t>
            </a:r>
          </a:p>
          <a:p>
            <a:r>
              <a:rPr lang="en-US" sz="2000" dirty="0">
                <a:solidFill>
                  <a:schemeClr val="bg2"/>
                </a:solidFill>
                <a:effectLst/>
              </a:rPr>
              <a:t>    </a:t>
            </a:r>
            <a:r>
              <a:rPr lang="en-US" sz="2000" b="1" dirty="0">
                <a:solidFill>
                  <a:schemeClr val="bg2"/>
                </a:solidFill>
                <a:effectLst/>
              </a:rPr>
              <a:t>point p1;</a:t>
            </a:r>
          </a:p>
          <a:p>
            <a:r>
              <a:rPr lang="en-US" sz="2000" b="1" dirty="0">
                <a:solidFill>
                  <a:schemeClr val="bg2"/>
                </a:solidFill>
                <a:effectLst/>
              </a:rPr>
              <a:t>    point p2;</a:t>
            </a:r>
          </a:p>
          <a:p>
            <a:r>
              <a:rPr lang="en-US" sz="2000" b="1" dirty="0">
                <a:solidFill>
                  <a:schemeClr val="bg2"/>
                </a:solidFill>
                <a:effectLst/>
              </a:rPr>
              <a:t>    </a:t>
            </a:r>
            <a:r>
              <a:rPr lang="en-US" sz="2000" b="1" dirty="0" smtClean="0">
                <a:solidFill>
                  <a:schemeClr val="bg2"/>
                </a:solidFill>
                <a:effectLst/>
              </a:rPr>
              <a:t>p1</a:t>
            </a:r>
            <a:r>
              <a:rPr lang="en-US" sz="3600" b="1" dirty="0" smtClean="0">
                <a:solidFill>
                  <a:schemeClr val="bg2"/>
                </a:solidFill>
                <a:effectLst/>
              </a:rPr>
              <a:t>.</a:t>
            </a:r>
            <a:r>
              <a:rPr lang="en-US" sz="2000" b="1" dirty="0" smtClean="0">
                <a:solidFill>
                  <a:schemeClr val="bg2"/>
                </a:solidFill>
                <a:effectLst/>
              </a:rPr>
              <a:t>setPosition(-</a:t>
            </a:r>
            <a:r>
              <a:rPr lang="en-US" sz="2000" b="1" dirty="0">
                <a:solidFill>
                  <a:schemeClr val="bg2"/>
                </a:solidFill>
                <a:effectLst/>
              </a:rPr>
              <a:t>1.0,  0.8);</a:t>
            </a:r>
          </a:p>
          <a:p>
            <a:r>
              <a:rPr lang="en-US" sz="2000" b="1" dirty="0">
                <a:solidFill>
                  <a:schemeClr val="bg2"/>
                </a:solidFill>
                <a:effectLst/>
              </a:rPr>
              <a:t>    </a:t>
            </a:r>
            <a:r>
              <a:rPr lang="en-US" sz="2000" b="1" dirty="0" err="1">
                <a:solidFill>
                  <a:schemeClr val="bg2"/>
                </a:solidFill>
                <a:effectLst/>
              </a:rPr>
              <a:t>cout</a:t>
            </a:r>
            <a:r>
              <a:rPr lang="en-US" sz="2000" b="1" dirty="0">
                <a:solidFill>
                  <a:schemeClr val="bg2"/>
                </a:solidFill>
                <a:effectLst/>
              </a:rPr>
              <a:t> &lt;&lt; </a:t>
            </a:r>
            <a:r>
              <a:rPr lang="en-US" sz="2000" b="1" dirty="0" smtClean="0">
                <a:solidFill>
                  <a:schemeClr val="accent2"/>
                </a:solidFill>
                <a:effectLst/>
              </a:rPr>
              <a:t>p1</a:t>
            </a:r>
            <a:r>
              <a:rPr lang="en-US" sz="2800" b="1" dirty="0" smtClean="0">
                <a:solidFill>
                  <a:schemeClr val="accent2"/>
                </a:solidFill>
                <a:effectLst/>
              </a:rPr>
              <a:t>.</a:t>
            </a:r>
            <a:r>
              <a:rPr lang="en-US" sz="2000" b="1" dirty="0" smtClean="0">
                <a:solidFill>
                  <a:schemeClr val="accent2"/>
                </a:solidFill>
                <a:effectLst/>
              </a:rPr>
              <a:t>x</a:t>
            </a:r>
            <a:r>
              <a:rPr lang="en-US" sz="2000" b="1" dirty="0">
                <a:solidFill>
                  <a:schemeClr val="accent2"/>
                </a:solidFill>
                <a:effectLst/>
              </a:rPr>
              <a:t>( ) </a:t>
            </a:r>
            <a:r>
              <a:rPr lang="en-US" sz="2000" b="1" dirty="0">
                <a:solidFill>
                  <a:schemeClr val="bg2"/>
                </a:solidFill>
                <a:effectLst/>
              </a:rPr>
              <a:t>&lt;&lt;</a:t>
            </a:r>
            <a:r>
              <a:rPr lang="en-US" sz="2000" b="1" dirty="0" err="1">
                <a:solidFill>
                  <a:schemeClr val="bg2"/>
                </a:solidFill>
                <a:effectLst/>
              </a:rPr>
              <a:t>endl</a:t>
            </a:r>
            <a:r>
              <a:rPr lang="en-US" sz="2000" b="1" dirty="0">
                <a:solidFill>
                  <a:schemeClr val="bg2"/>
                </a:solidFill>
                <a:effectLst/>
              </a:rPr>
              <a:t>;</a:t>
            </a:r>
          </a:p>
        </p:txBody>
      </p:sp>
      <p:grpSp>
        <p:nvGrpSpPr>
          <p:cNvPr id="53260" name="Group 12"/>
          <p:cNvGrpSpPr>
            <a:grpSpLocks/>
          </p:cNvGrpSpPr>
          <p:nvPr/>
        </p:nvGrpSpPr>
        <p:grpSpPr bwMode="auto">
          <a:xfrm>
            <a:off x="7010400" y="152400"/>
            <a:ext cx="2057400" cy="1533525"/>
            <a:chOff x="3216" y="1440"/>
            <a:chExt cx="2160" cy="1871"/>
          </a:xfrm>
        </p:grpSpPr>
        <p:sp>
          <p:nvSpPr>
            <p:cNvPr id="53261"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53262" name="Group 14"/>
            <p:cNvGrpSpPr>
              <a:grpSpLocks/>
            </p:cNvGrpSpPr>
            <p:nvPr/>
          </p:nvGrpSpPr>
          <p:grpSpPr bwMode="auto">
            <a:xfrm>
              <a:off x="3216" y="1440"/>
              <a:ext cx="2017" cy="1871"/>
              <a:chOff x="3216" y="1056"/>
              <a:chExt cx="2017" cy="1871"/>
            </a:xfrm>
          </p:grpSpPr>
          <p:sp>
            <p:nvSpPr>
              <p:cNvPr id="53263"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53264"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53265"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53266"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53267"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53268"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53269"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53270"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53271"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53272"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53273"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53274"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a:ln/>
        </p:spPr>
        <p:txBody>
          <a:bodyPr/>
          <a:lstStyle/>
          <a:p>
            <a:r>
              <a:rPr lang="en-US"/>
              <a:t>A Quiz	</a:t>
            </a:r>
          </a:p>
        </p:txBody>
      </p:sp>
      <p:sp>
        <p:nvSpPr>
          <p:cNvPr id="55299" name="Rectangle 3"/>
          <p:cNvSpPr>
            <a:spLocks noGrp="1" noChangeArrowheads="1"/>
          </p:cNvSpPr>
          <p:nvPr>
            <p:ph type="body" sz="half" idx="1"/>
          </p:nvPr>
        </p:nvSpPr>
        <p:spPr>
          <a:xfrm>
            <a:off x="5892800" y="2017713"/>
            <a:ext cx="2979738" cy="2898775"/>
          </a:xfrm>
          <a:noFill/>
          <a:ln/>
        </p:spPr>
        <p:txBody>
          <a:bodyPr/>
          <a:lstStyle/>
          <a:p>
            <a:pPr marL="0" indent="0">
              <a:buFont typeface="Monotype Sorts" charset="2"/>
              <a:buNone/>
            </a:pPr>
            <a:r>
              <a:rPr lang="en-US" sz="2400" b="1" i="1">
                <a:latin typeface="Arial" pitchFamily="34" charset="0"/>
              </a:rPr>
              <a:t>Trace through this program, and tell me the complete output.</a:t>
            </a:r>
            <a:endParaRPr lang="en-US" sz="2400" b="1" i="1">
              <a:solidFill>
                <a:schemeClr val="folHlink"/>
              </a:solidFill>
              <a:latin typeface="Arial" pitchFamily="34" charset="0"/>
            </a:endParaRPr>
          </a:p>
          <a:p>
            <a:pPr marL="0" indent="0">
              <a:buFont typeface="Monotype Sorts" charset="2"/>
              <a:buNone/>
            </a:pPr>
            <a:endParaRPr lang="en-US" sz="2400" b="1" i="1">
              <a:solidFill>
                <a:schemeClr val="folHlink"/>
              </a:solidFill>
              <a:latin typeface="Arial" pitchFamily="34" charset="0"/>
            </a:endParaRPr>
          </a:p>
        </p:txBody>
      </p:sp>
      <p:sp>
        <p:nvSpPr>
          <p:cNvPr id="55306" name="Rectangle 10"/>
          <p:cNvSpPr>
            <a:spLocks noChangeArrowheads="1"/>
          </p:cNvSpPr>
          <p:nvPr/>
        </p:nvSpPr>
        <p:spPr bwMode="auto">
          <a:xfrm>
            <a:off x="387350" y="1957388"/>
            <a:ext cx="5267325" cy="4748212"/>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55307" name="Rectangle 11"/>
          <p:cNvSpPr>
            <a:spLocks noChangeArrowheads="1"/>
          </p:cNvSpPr>
          <p:nvPr/>
        </p:nvSpPr>
        <p:spPr bwMode="auto">
          <a:xfrm>
            <a:off x="381000" y="2057400"/>
            <a:ext cx="5419725" cy="4356100"/>
          </a:xfrm>
          <a:prstGeom prst="rect">
            <a:avLst/>
          </a:prstGeom>
          <a:noFill/>
          <a:ln w="12700">
            <a:noFill/>
            <a:miter lim="800000"/>
            <a:headEnd/>
            <a:tailEnd/>
          </a:ln>
          <a:effectLst/>
        </p:spPr>
        <p:txBody>
          <a:bodyPr lIns="90488" tIns="44450" rIns="90488" bIns="44450">
            <a:spAutoFit/>
          </a:bodyPr>
          <a:lstStyle/>
          <a:p>
            <a:r>
              <a:rPr lang="en-US" sz="2000" b="1" dirty="0" err="1">
                <a:solidFill>
                  <a:schemeClr val="bg2"/>
                </a:solidFill>
                <a:effectLst/>
              </a:rPr>
              <a:t>int</a:t>
            </a:r>
            <a:r>
              <a:rPr lang="en-US" sz="2000" b="1" dirty="0">
                <a:solidFill>
                  <a:schemeClr val="bg2"/>
                </a:solidFill>
                <a:effectLst/>
              </a:rPr>
              <a:t> main( ) </a:t>
            </a:r>
          </a:p>
          <a:p>
            <a:r>
              <a:rPr lang="en-US" sz="2000" b="1" dirty="0">
                <a:solidFill>
                  <a:schemeClr val="bg2"/>
                </a:solidFill>
                <a:effectLst/>
              </a:rPr>
              <a:t>{</a:t>
            </a:r>
            <a:r>
              <a:rPr lang="en-US" sz="2000" dirty="0">
                <a:solidFill>
                  <a:schemeClr val="bg2"/>
                </a:solidFill>
                <a:effectLst/>
              </a:rPr>
              <a:t>   </a:t>
            </a:r>
            <a:endParaRPr lang="en-US" sz="2000" b="1" dirty="0">
              <a:solidFill>
                <a:schemeClr val="bg2"/>
              </a:solidFill>
              <a:effectLst/>
            </a:endParaRPr>
          </a:p>
          <a:p>
            <a:r>
              <a:rPr lang="en-US" sz="2000" dirty="0">
                <a:solidFill>
                  <a:schemeClr val="bg2"/>
                </a:solidFill>
                <a:effectLst/>
              </a:rPr>
              <a:t>    </a:t>
            </a:r>
            <a:r>
              <a:rPr lang="en-US" sz="2000" b="1" dirty="0">
                <a:solidFill>
                  <a:schemeClr val="bg2"/>
                </a:solidFill>
                <a:effectLst/>
              </a:rPr>
              <a:t>point p1;</a:t>
            </a:r>
          </a:p>
          <a:p>
            <a:r>
              <a:rPr lang="en-US" sz="2000" b="1" dirty="0">
                <a:solidFill>
                  <a:schemeClr val="bg2"/>
                </a:solidFill>
                <a:effectLst/>
              </a:rPr>
              <a:t>    point p2;</a:t>
            </a:r>
          </a:p>
          <a:p>
            <a:endParaRPr lang="en-US" sz="2000" b="1" dirty="0">
              <a:solidFill>
                <a:schemeClr val="bg2"/>
              </a:solidFill>
              <a:effectLst/>
            </a:endParaRPr>
          </a:p>
          <a:p>
            <a:r>
              <a:rPr lang="en-US" sz="2000" b="1" dirty="0">
                <a:solidFill>
                  <a:schemeClr val="bg2"/>
                </a:solidFill>
                <a:effectLst/>
              </a:rPr>
              <a:t>    </a:t>
            </a:r>
            <a:r>
              <a:rPr lang="en-US" sz="2000" b="1" dirty="0" smtClean="0">
                <a:solidFill>
                  <a:schemeClr val="bg2"/>
                </a:solidFill>
                <a:effectLst/>
              </a:rPr>
              <a:t>p1.setPosition(-</a:t>
            </a:r>
            <a:r>
              <a:rPr lang="en-US" sz="2000" b="1" dirty="0">
                <a:solidFill>
                  <a:schemeClr val="bg2"/>
                </a:solidFill>
                <a:effectLst/>
              </a:rPr>
              <a:t>1.0,  0.8);  </a:t>
            </a:r>
          </a:p>
          <a:p>
            <a:r>
              <a:rPr lang="en-US" sz="2000" b="1" dirty="0">
                <a:solidFill>
                  <a:schemeClr val="bg2"/>
                </a:solidFill>
                <a:effectLst/>
              </a:rPr>
              <a:t>    </a:t>
            </a:r>
            <a:r>
              <a:rPr lang="en-US" sz="2000" b="1" dirty="0" err="1">
                <a:solidFill>
                  <a:schemeClr val="bg2"/>
                </a:solidFill>
                <a:effectLst/>
              </a:rPr>
              <a:t>cout</a:t>
            </a:r>
            <a:r>
              <a:rPr lang="en-US" sz="2000" b="1" dirty="0">
                <a:solidFill>
                  <a:schemeClr val="bg2"/>
                </a:solidFill>
                <a:effectLst/>
              </a:rPr>
              <a:t> &lt;&lt; </a:t>
            </a:r>
            <a:r>
              <a:rPr lang="en-US" sz="2000" b="1" dirty="0" smtClean="0">
                <a:solidFill>
                  <a:schemeClr val="accent2"/>
                </a:solidFill>
                <a:effectLst/>
              </a:rPr>
              <a:t>p1.x</a:t>
            </a:r>
            <a:r>
              <a:rPr lang="en-US" sz="2000" b="1" dirty="0">
                <a:solidFill>
                  <a:schemeClr val="accent2"/>
                </a:solidFill>
                <a:effectLst/>
              </a:rPr>
              <a:t>( ) </a:t>
            </a:r>
            <a:r>
              <a:rPr lang="en-US" sz="2000" b="1" dirty="0">
                <a:solidFill>
                  <a:schemeClr val="bg2"/>
                </a:solidFill>
                <a:effectLst/>
              </a:rPr>
              <a:t>&lt;&lt;</a:t>
            </a:r>
            <a:r>
              <a:rPr lang="en-US" sz="2000" b="1" dirty="0">
                <a:solidFill>
                  <a:schemeClr val="accent2"/>
                </a:solidFill>
                <a:effectLst/>
              </a:rPr>
              <a:t> </a:t>
            </a:r>
            <a:r>
              <a:rPr lang="en-US" sz="2000" b="1" dirty="0" smtClean="0">
                <a:solidFill>
                  <a:schemeClr val="accent2"/>
                </a:solidFill>
                <a:effectLst/>
              </a:rPr>
              <a:t>p1.y</a:t>
            </a:r>
            <a:r>
              <a:rPr lang="en-US" sz="2000" b="1" dirty="0">
                <a:solidFill>
                  <a:schemeClr val="accent2"/>
                </a:solidFill>
                <a:effectLst/>
              </a:rPr>
              <a:t>() </a:t>
            </a:r>
            <a:r>
              <a:rPr lang="en-US" sz="2000" b="1" dirty="0">
                <a:solidFill>
                  <a:schemeClr val="bg2"/>
                </a:solidFill>
                <a:effectLst/>
              </a:rPr>
              <a:t>&lt;&lt; </a:t>
            </a:r>
            <a:r>
              <a:rPr lang="en-US" sz="2000" b="1" dirty="0" err="1">
                <a:solidFill>
                  <a:schemeClr val="bg2"/>
                </a:solidFill>
                <a:effectLst/>
              </a:rPr>
              <a:t>endl</a:t>
            </a:r>
            <a:r>
              <a:rPr lang="en-US" sz="2000" b="1" dirty="0">
                <a:solidFill>
                  <a:schemeClr val="bg2"/>
                </a:solidFill>
                <a:effectLst/>
              </a:rPr>
              <a:t>;</a:t>
            </a:r>
          </a:p>
          <a:p>
            <a:r>
              <a:rPr lang="en-US" sz="2000" b="1" dirty="0">
                <a:solidFill>
                  <a:schemeClr val="bg2"/>
                </a:solidFill>
                <a:effectLst/>
              </a:rPr>
              <a:t>    </a:t>
            </a:r>
            <a:r>
              <a:rPr lang="en-US" sz="2000" b="1" dirty="0" smtClean="0">
                <a:solidFill>
                  <a:schemeClr val="bg2"/>
                </a:solidFill>
                <a:effectLst/>
              </a:rPr>
              <a:t>p2.setPosition(p1.x</a:t>
            </a:r>
            <a:r>
              <a:rPr lang="en-US" sz="2000" b="1" dirty="0">
                <a:solidFill>
                  <a:schemeClr val="bg2"/>
                </a:solidFill>
                <a:effectLst/>
              </a:rPr>
              <a:t>(),  </a:t>
            </a:r>
            <a:r>
              <a:rPr lang="en-US" sz="2000" b="1" dirty="0" smtClean="0">
                <a:solidFill>
                  <a:schemeClr val="bg2"/>
                </a:solidFill>
                <a:effectLst/>
              </a:rPr>
              <a:t>p1.y</a:t>
            </a:r>
            <a:r>
              <a:rPr lang="en-US" sz="2000" b="1" dirty="0">
                <a:solidFill>
                  <a:schemeClr val="bg2"/>
                </a:solidFill>
                <a:effectLst/>
              </a:rPr>
              <a:t>());</a:t>
            </a:r>
          </a:p>
          <a:p>
            <a:r>
              <a:rPr lang="en-US" sz="2000" b="1" dirty="0">
                <a:solidFill>
                  <a:schemeClr val="bg2"/>
                </a:solidFill>
                <a:effectLst/>
              </a:rPr>
              <a:t>    </a:t>
            </a:r>
            <a:r>
              <a:rPr lang="en-US" sz="2000" b="1" dirty="0" err="1">
                <a:solidFill>
                  <a:schemeClr val="bg2"/>
                </a:solidFill>
                <a:effectLst/>
              </a:rPr>
              <a:t>cout</a:t>
            </a:r>
            <a:r>
              <a:rPr lang="en-US" sz="2000" b="1" dirty="0">
                <a:solidFill>
                  <a:schemeClr val="bg2"/>
                </a:solidFill>
                <a:effectLst/>
              </a:rPr>
              <a:t> &lt;&lt; </a:t>
            </a:r>
            <a:r>
              <a:rPr lang="en-US" sz="2000" b="1" dirty="0" smtClean="0">
                <a:solidFill>
                  <a:schemeClr val="accent2"/>
                </a:solidFill>
                <a:effectLst/>
              </a:rPr>
              <a:t>p2.x</a:t>
            </a:r>
            <a:r>
              <a:rPr lang="en-US" sz="2000" b="1" dirty="0">
                <a:solidFill>
                  <a:schemeClr val="accent2"/>
                </a:solidFill>
                <a:effectLst/>
              </a:rPr>
              <a:t>( ) </a:t>
            </a:r>
            <a:r>
              <a:rPr lang="en-US" sz="2000" b="1" dirty="0">
                <a:solidFill>
                  <a:schemeClr val="bg2"/>
                </a:solidFill>
                <a:effectLst/>
              </a:rPr>
              <a:t>&lt;&lt;</a:t>
            </a:r>
            <a:r>
              <a:rPr lang="en-US" sz="2000" b="1" dirty="0">
                <a:solidFill>
                  <a:schemeClr val="accent2"/>
                </a:solidFill>
                <a:effectLst/>
              </a:rPr>
              <a:t> </a:t>
            </a:r>
            <a:r>
              <a:rPr lang="en-US" sz="2000" b="1" dirty="0" smtClean="0">
                <a:solidFill>
                  <a:schemeClr val="accent2"/>
                </a:solidFill>
                <a:effectLst/>
              </a:rPr>
              <a:t>p2.y</a:t>
            </a:r>
            <a:r>
              <a:rPr lang="en-US" sz="2000" b="1" dirty="0">
                <a:solidFill>
                  <a:schemeClr val="accent2"/>
                </a:solidFill>
                <a:effectLst/>
              </a:rPr>
              <a:t>() </a:t>
            </a:r>
            <a:r>
              <a:rPr lang="en-US" sz="2000" b="1" dirty="0">
                <a:solidFill>
                  <a:schemeClr val="bg2"/>
                </a:solidFill>
                <a:effectLst/>
              </a:rPr>
              <a:t>&lt;&lt; </a:t>
            </a:r>
            <a:r>
              <a:rPr lang="en-US" sz="2000" b="1" dirty="0" err="1">
                <a:solidFill>
                  <a:schemeClr val="bg2"/>
                </a:solidFill>
                <a:effectLst/>
              </a:rPr>
              <a:t>endl</a:t>
            </a:r>
            <a:r>
              <a:rPr lang="en-US" sz="2000" b="1" dirty="0">
                <a:solidFill>
                  <a:schemeClr val="bg2"/>
                </a:solidFill>
                <a:effectLst/>
              </a:rPr>
              <a:t>;</a:t>
            </a:r>
          </a:p>
          <a:p>
            <a:r>
              <a:rPr lang="en-US" sz="2000" b="1" dirty="0">
                <a:solidFill>
                  <a:schemeClr val="bg2"/>
                </a:solidFill>
                <a:effectLst/>
              </a:rPr>
              <a:t>    p2.shift(1.3, -1.4);</a:t>
            </a:r>
          </a:p>
          <a:p>
            <a:r>
              <a:rPr lang="en-US" sz="2000" b="1" dirty="0">
                <a:solidFill>
                  <a:schemeClr val="bg2"/>
                </a:solidFill>
                <a:effectLst/>
              </a:rPr>
              <a:t>    </a:t>
            </a:r>
            <a:r>
              <a:rPr lang="en-US" sz="2000" b="1" dirty="0" err="1">
                <a:solidFill>
                  <a:schemeClr val="bg2"/>
                </a:solidFill>
                <a:effectLst/>
              </a:rPr>
              <a:t>cout</a:t>
            </a:r>
            <a:r>
              <a:rPr lang="en-US" sz="2000" b="1" dirty="0">
                <a:solidFill>
                  <a:schemeClr val="bg2"/>
                </a:solidFill>
                <a:effectLst/>
              </a:rPr>
              <a:t> &lt;&lt; </a:t>
            </a:r>
            <a:r>
              <a:rPr lang="en-US" sz="2000" b="1" dirty="0" smtClean="0">
                <a:solidFill>
                  <a:schemeClr val="accent2"/>
                </a:solidFill>
                <a:effectLst/>
              </a:rPr>
              <a:t>p2.x</a:t>
            </a:r>
            <a:r>
              <a:rPr lang="en-US" sz="2000" b="1" dirty="0">
                <a:solidFill>
                  <a:schemeClr val="accent2"/>
                </a:solidFill>
                <a:effectLst/>
              </a:rPr>
              <a:t>( ) </a:t>
            </a:r>
            <a:r>
              <a:rPr lang="en-US" sz="2000" b="1" dirty="0">
                <a:solidFill>
                  <a:schemeClr val="bg2"/>
                </a:solidFill>
                <a:effectLst/>
              </a:rPr>
              <a:t>&lt;&lt;</a:t>
            </a:r>
            <a:r>
              <a:rPr lang="en-US" sz="2000" b="1" dirty="0">
                <a:solidFill>
                  <a:schemeClr val="accent2"/>
                </a:solidFill>
                <a:effectLst/>
              </a:rPr>
              <a:t> </a:t>
            </a:r>
            <a:r>
              <a:rPr lang="en-US" sz="2000" b="1" dirty="0" smtClean="0">
                <a:solidFill>
                  <a:schemeClr val="accent2"/>
                </a:solidFill>
                <a:effectLst/>
              </a:rPr>
              <a:t>p2.y</a:t>
            </a:r>
            <a:r>
              <a:rPr lang="en-US" sz="2000" b="1" dirty="0">
                <a:solidFill>
                  <a:schemeClr val="accent2"/>
                </a:solidFill>
                <a:effectLst/>
              </a:rPr>
              <a:t>() </a:t>
            </a:r>
            <a:r>
              <a:rPr lang="en-US" sz="2000" b="1" dirty="0">
                <a:solidFill>
                  <a:schemeClr val="bg2"/>
                </a:solidFill>
                <a:effectLst/>
              </a:rPr>
              <a:t>&lt;&lt; </a:t>
            </a:r>
            <a:r>
              <a:rPr lang="en-US" sz="2000" b="1" dirty="0" err="1">
                <a:solidFill>
                  <a:schemeClr val="bg2"/>
                </a:solidFill>
                <a:effectLst/>
              </a:rPr>
              <a:t>endl</a:t>
            </a:r>
            <a:r>
              <a:rPr lang="en-US" sz="2000" b="1" dirty="0">
                <a:solidFill>
                  <a:schemeClr val="bg2"/>
                </a:solidFill>
                <a:effectLst/>
              </a:rPr>
              <a:t>;</a:t>
            </a:r>
          </a:p>
          <a:p>
            <a:endParaRPr lang="en-US" sz="2000" b="1" dirty="0">
              <a:solidFill>
                <a:schemeClr val="bg2"/>
              </a:solidFill>
              <a:effectLst/>
            </a:endParaRPr>
          </a:p>
          <a:p>
            <a:r>
              <a:rPr lang="en-US" sz="2000" b="1" dirty="0">
                <a:solidFill>
                  <a:schemeClr val="bg2"/>
                </a:solidFill>
                <a:effectLst/>
              </a:rPr>
              <a:t>    . . .</a:t>
            </a:r>
          </a:p>
          <a:p>
            <a:endParaRPr lang="en-US" sz="2000" b="1" dirty="0">
              <a:solidFill>
                <a:schemeClr val="bg2"/>
              </a:solidFill>
              <a:effectLst/>
            </a:endParaRPr>
          </a:p>
        </p:txBody>
      </p:sp>
      <p:grpSp>
        <p:nvGrpSpPr>
          <p:cNvPr id="55308" name="Group 12"/>
          <p:cNvGrpSpPr>
            <a:grpSpLocks/>
          </p:cNvGrpSpPr>
          <p:nvPr/>
        </p:nvGrpSpPr>
        <p:grpSpPr bwMode="auto">
          <a:xfrm>
            <a:off x="7010400" y="152400"/>
            <a:ext cx="2057400" cy="1533525"/>
            <a:chOff x="3216" y="1440"/>
            <a:chExt cx="2160" cy="1871"/>
          </a:xfrm>
        </p:grpSpPr>
        <p:sp>
          <p:nvSpPr>
            <p:cNvPr id="55309"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55310" name="Group 14"/>
            <p:cNvGrpSpPr>
              <a:grpSpLocks/>
            </p:cNvGrpSpPr>
            <p:nvPr/>
          </p:nvGrpSpPr>
          <p:grpSpPr bwMode="auto">
            <a:xfrm>
              <a:off x="3216" y="1440"/>
              <a:ext cx="2017" cy="1871"/>
              <a:chOff x="3216" y="1056"/>
              <a:chExt cx="2017" cy="1871"/>
            </a:xfrm>
          </p:grpSpPr>
          <p:sp>
            <p:nvSpPr>
              <p:cNvPr id="55311"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55312"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55313"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55314"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55315"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55316"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55317"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55318"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55319"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55320"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55321"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55322"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a:lstStyle/>
          <a:p>
            <a:r>
              <a:rPr lang="en-US"/>
              <a:t>A Quiz	</a:t>
            </a:r>
          </a:p>
        </p:txBody>
      </p:sp>
      <p:sp>
        <p:nvSpPr>
          <p:cNvPr id="57347" name="Rectangle 3"/>
          <p:cNvSpPr>
            <a:spLocks noGrp="1" noChangeArrowheads="1"/>
          </p:cNvSpPr>
          <p:nvPr>
            <p:ph type="body" sz="half" idx="1"/>
          </p:nvPr>
        </p:nvSpPr>
        <p:spPr>
          <a:xfrm>
            <a:off x="5892800" y="2017713"/>
            <a:ext cx="2979738" cy="2898775"/>
          </a:xfrm>
          <a:noFill/>
          <a:ln/>
        </p:spPr>
        <p:txBody>
          <a:bodyPr/>
          <a:lstStyle/>
          <a:p>
            <a:pPr marL="0" indent="0">
              <a:buFont typeface="Monotype Sorts" charset="2"/>
              <a:buNone/>
            </a:pPr>
            <a:r>
              <a:rPr lang="en-US" sz="2400" b="1">
                <a:solidFill>
                  <a:schemeClr val="folHlink"/>
                </a:solidFill>
                <a:latin typeface="Arial" pitchFamily="34" charset="0"/>
              </a:rPr>
              <a:t>-1.0  0.8</a:t>
            </a:r>
          </a:p>
          <a:p>
            <a:pPr marL="0" indent="0">
              <a:buFont typeface="Monotype Sorts" charset="2"/>
              <a:buNone/>
            </a:pPr>
            <a:r>
              <a:rPr lang="en-US" sz="2400" b="1">
                <a:solidFill>
                  <a:schemeClr val="folHlink"/>
                </a:solidFill>
                <a:latin typeface="Arial" pitchFamily="34" charset="0"/>
              </a:rPr>
              <a:t>-1.0  0.8</a:t>
            </a:r>
          </a:p>
          <a:p>
            <a:pPr marL="0" indent="0">
              <a:buFont typeface="Monotype Sorts" charset="2"/>
              <a:buNone/>
            </a:pPr>
            <a:r>
              <a:rPr lang="en-US" sz="2400" b="1">
                <a:solidFill>
                  <a:schemeClr val="folHlink"/>
                </a:solidFill>
                <a:latin typeface="Arial" pitchFamily="34" charset="0"/>
              </a:rPr>
              <a:t> 0.3  -0.6</a:t>
            </a:r>
            <a:endParaRPr lang="en-US">
              <a:solidFill>
                <a:schemeClr val="folHlink"/>
              </a:solidFill>
              <a:latin typeface="Monotype Corsiva" pitchFamily="66" charset="0"/>
            </a:endParaRPr>
          </a:p>
        </p:txBody>
      </p:sp>
      <p:sp>
        <p:nvSpPr>
          <p:cNvPr id="57358" name="Rectangle 14"/>
          <p:cNvSpPr>
            <a:spLocks noChangeArrowheads="1"/>
          </p:cNvSpPr>
          <p:nvPr/>
        </p:nvSpPr>
        <p:spPr bwMode="auto">
          <a:xfrm>
            <a:off x="387350" y="1787525"/>
            <a:ext cx="5267325" cy="4748213"/>
          </a:xfrm>
          <a:prstGeom prst="rect">
            <a:avLst/>
          </a:prstGeom>
          <a:solidFill>
            <a:schemeClr val="tx1"/>
          </a:solidFill>
          <a:ln w="12700">
            <a:solidFill>
              <a:schemeClr val="bg2"/>
            </a:solidFill>
            <a:miter lim="800000"/>
            <a:headEnd/>
            <a:tailEnd/>
          </a:ln>
          <a:effectLst/>
        </p:spPr>
        <p:txBody>
          <a:bodyPr wrap="none" anchor="ctr"/>
          <a:lstStyle/>
          <a:p>
            <a:endParaRPr lang="en-US"/>
          </a:p>
        </p:txBody>
      </p:sp>
      <p:grpSp>
        <p:nvGrpSpPr>
          <p:cNvPr id="57360" name="Group 16"/>
          <p:cNvGrpSpPr>
            <a:grpSpLocks/>
          </p:cNvGrpSpPr>
          <p:nvPr/>
        </p:nvGrpSpPr>
        <p:grpSpPr bwMode="auto">
          <a:xfrm>
            <a:off x="7010400" y="152400"/>
            <a:ext cx="2057400" cy="1533525"/>
            <a:chOff x="3216" y="1440"/>
            <a:chExt cx="2160" cy="1871"/>
          </a:xfrm>
        </p:grpSpPr>
        <p:sp>
          <p:nvSpPr>
            <p:cNvPr id="57361" name="Text Box 1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57362" name="Group 18"/>
            <p:cNvGrpSpPr>
              <a:grpSpLocks/>
            </p:cNvGrpSpPr>
            <p:nvPr/>
          </p:nvGrpSpPr>
          <p:grpSpPr bwMode="auto">
            <a:xfrm>
              <a:off x="3216" y="1440"/>
              <a:ext cx="2017" cy="1871"/>
              <a:chOff x="3216" y="1056"/>
              <a:chExt cx="2017" cy="1871"/>
            </a:xfrm>
          </p:grpSpPr>
          <p:sp>
            <p:nvSpPr>
              <p:cNvPr id="57363" name="Rectangle 1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57364" name="Line 2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57365" name="Line 2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57366" name="Line 2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57367" name="Line 2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57368" name="Line 2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57369" name="Line 2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57370" name="Text Box 2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57371" name="Text Box 2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57372" name="Text Box 2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57373" name="Oval 2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57374" name="Text Box 3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57375" name="Rectangle 31"/>
          <p:cNvSpPr>
            <a:spLocks noChangeArrowheads="1"/>
          </p:cNvSpPr>
          <p:nvPr/>
        </p:nvSpPr>
        <p:spPr bwMode="auto">
          <a:xfrm>
            <a:off x="381000" y="2057400"/>
            <a:ext cx="5419725" cy="4356100"/>
          </a:xfrm>
          <a:prstGeom prst="rect">
            <a:avLst/>
          </a:prstGeom>
          <a:noFill/>
          <a:ln w="12700">
            <a:noFill/>
            <a:miter lim="800000"/>
            <a:headEnd/>
            <a:tailEnd/>
          </a:ln>
          <a:effectLst/>
        </p:spPr>
        <p:txBody>
          <a:bodyPr lIns="90488" tIns="44450" rIns="90488" bIns="44450">
            <a:spAutoFit/>
          </a:bodyPr>
          <a:lstStyle/>
          <a:p>
            <a:r>
              <a:rPr lang="en-US" sz="2000" b="1" dirty="0" err="1">
                <a:solidFill>
                  <a:schemeClr val="bg2"/>
                </a:solidFill>
                <a:effectLst/>
              </a:rPr>
              <a:t>int</a:t>
            </a:r>
            <a:r>
              <a:rPr lang="en-US" sz="2000" b="1" dirty="0">
                <a:solidFill>
                  <a:schemeClr val="bg2"/>
                </a:solidFill>
                <a:effectLst/>
              </a:rPr>
              <a:t> main( ) </a:t>
            </a:r>
          </a:p>
          <a:p>
            <a:r>
              <a:rPr lang="en-US" sz="2000" b="1" dirty="0">
                <a:solidFill>
                  <a:schemeClr val="bg2"/>
                </a:solidFill>
                <a:effectLst/>
              </a:rPr>
              <a:t>{</a:t>
            </a:r>
            <a:r>
              <a:rPr lang="en-US" sz="2000" dirty="0">
                <a:solidFill>
                  <a:schemeClr val="bg2"/>
                </a:solidFill>
                <a:effectLst/>
              </a:rPr>
              <a:t>   </a:t>
            </a:r>
            <a:endParaRPr lang="en-US" sz="2000" b="1" dirty="0">
              <a:solidFill>
                <a:schemeClr val="bg2"/>
              </a:solidFill>
              <a:effectLst/>
            </a:endParaRPr>
          </a:p>
          <a:p>
            <a:r>
              <a:rPr lang="en-US" sz="2000" dirty="0">
                <a:solidFill>
                  <a:schemeClr val="bg2"/>
                </a:solidFill>
                <a:effectLst/>
              </a:rPr>
              <a:t>    </a:t>
            </a:r>
            <a:r>
              <a:rPr lang="en-US" sz="2000" b="1" dirty="0">
                <a:solidFill>
                  <a:schemeClr val="bg2"/>
                </a:solidFill>
                <a:effectLst/>
              </a:rPr>
              <a:t>point p1;</a:t>
            </a:r>
          </a:p>
          <a:p>
            <a:r>
              <a:rPr lang="en-US" sz="2000" b="1" dirty="0">
                <a:solidFill>
                  <a:schemeClr val="bg2"/>
                </a:solidFill>
                <a:effectLst/>
              </a:rPr>
              <a:t>    point p2;</a:t>
            </a:r>
          </a:p>
          <a:p>
            <a:endParaRPr lang="en-US" sz="2000" b="1" dirty="0">
              <a:solidFill>
                <a:schemeClr val="bg2"/>
              </a:solidFill>
              <a:effectLst/>
            </a:endParaRPr>
          </a:p>
          <a:p>
            <a:r>
              <a:rPr lang="en-US" sz="2000" b="1" dirty="0">
                <a:solidFill>
                  <a:schemeClr val="bg2"/>
                </a:solidFill>
                <a:effectLst/>
              </a:rPr>
              <a:t>    </a:t>
            </a:r>
            <a:r>
              <a:rPr lang="en-US" sz="2000" b="1" dirty="0" smtClean="0">
                <a:solidFill>
                  <a:schemeClr val="bg2"/>
                </a:solidFill>
                <a:effectLst/>
              </a:rPr>
              <a:t>p1.setPosition(-</a:t>
            </a:r>
            <a:r>
              <a:rPr lang="en-US" sz="2000" b="1" dirty="0">
                <a:solidFill>
                  <a:schemeClr val="bg2"/>
                </a:solidFill>
                <a:effectLst/>
              </a:rPr>
              <a:t>1.0,  0.8);  </a:t>
            </a:r>
          </a:p>
          <a:p>
            <a:r>
              <a:rPr lang="en-US" sz="2000" b="1" dirty="0">
                <a:solidFill>
                  <a:schemeClr val="bg2"/>
                </a:solidFill>
                <a:effectLst/>
              </a:rPr>
              <a:t>    </a:t>
            </a:r>
            <a:r>
              <a:rPr lang="en-US" sz="2000" b="1" dirty="0" err="1">
                <a:solidFill>
                  <a:schemeClr val="bg2"/>
                </a:solidFill>
                <a:effectLst/>
              </a:rPr>
              <a:t>cout</a:t>
            </a:r>
            <a:r>
              <a:rPr lang="en-US" sz="2000" b="1" dirty="0">
                <a:solidFill>
                  <a:schemeClr val="bg2"/>
                </a:solidFill>
                <a:effectLst/>
              </a:rPr>
              <a:t> &lt;&lt; </a:t>
            </a:r>
            <a:r>
              <a:rPr lang="en-US" sz="2000" b="1" dirty="0" smtClean="0">
                <a:solidFill>
                  <a:schemeClr val="accent2"/>
                </a:solidFill>
                <a:effectLst/>
              </a:rPr>
              <a:t>p1.x( </a:t>
            </a:r>
            <a:r>
              <a:rPr lang="en-US" sz="2000" b="1" dirty="0">
                <a:solidFill>
                  <a:schemeClr val="accent2"/>
                </a:solidFill>
                <a:effectLst/>
              </a:rPr>
              <a:t>) </a:t>
            </a:r>
            <a:r>
              <a:rPr lang="en-US" sz="2000" b="1" dirty="0">
                <a:solidFill>
                  <a:schemeClr val="bg2"/>
                </a:solidFill>
                <a:effectLst/>
              </a:rPr>
              <a:t>&lt;&lt;</a:t>
            </a:r>
            <a:r>
              <a:rPr lang="en-US" sz="2000" b="1" dirty="0">
                <a:solidFill>
                  <a:schemeClr val="accent2"/>
                </a:solidFill>
                <a:effectLst/>
              </a:rPr>
              <a:t> </a:t>
            </a:r>
            <a:r>
              <a:rPr lang="en-US" sz="2000" b="1" dirty="0" smtClean="0">
                <a:solidFill>
                  <a:schemeClr val="accent2"/>
                </a:solidFill>
                <a:effectLst/>
              </a:rPr>
              <a:t>p1.y() </a:t>
            </a:r>
            <a:r>
              <a:rPr lang="en-US" sz="2000" b="1" dirty="0">
                <a:solidFill>
                  <a:schemeClr val="bg2"/>
                </a:solidFill>
                <a:effectLst/>
              </a:rPr>
              <a:t>&lt;&lt; </a:t>
            </a:r>
            <a:r>
              <a:rPr lang="en-US" sz="2000" b="1" dirty="0" err="1">
                <a:solidFill>
                  <a:schemeClr val="bg2"/>
                </a:solidFill>
                <a:effectLst/>
              </a:rPr>
              <a:t>endl</a:t>
            </a:r>
            <a:r>
              <a:rPr lang="en-US" sz="2000" b="1" dirty="0">
                <a:solidFill>
                  <a:schemeClr val="bg2"/>
                </a:solidFill>
                <a:effectLst/>
              </a:rPr>
              <a:t>;</a:t>
            </a:r>
          </a:p>
          <a:p>
            <a:r>
              <a:rPr lang="en-US" sz="2000" b="1" dirty="0">
                <a:solidFill>
                  <a:schemeClr val="bg2"/>
                </a:solidFill>
                <a:effectLst/>
              </a:rPr>
              <a:t>    </a:t>
            </a:r>
            <a:r>
              <a:rPr lang="en-US" sz="2000" b="1" dirty="0" smtClean="0">
                <a:solidFill>
                  <a:schemeClr val="bg2"/>
                </a:solidFill>
                <a:effectLst/>
              </a:rPr>
              <a:t>p2.setPosition(p1.x(),  p1.y());</a:t>
            </a:r>
            <a:endParaRPr lang="en-US" sz="2000" b="1" dirty="0">
              <a:solidFill>
                <a:schemeClr val="bg2"/>
              </a:solidFill>
              <a:effectLst/>
            </a:endParaRPr>
          </a:p>
          <a:p>
            <a:r>
              <a:rPr lang="en-US" sz="2000" b="1" dirty="0">
                <a:solidFill>
                  <a:schemeClr val="bg2"/>
                </a:solidFill>
                <a:effectLst/>
              </a:rPr>
              <a:t>    </a:t>
            </a:r>
            <a:r>
              <a:rPr lang="en-US" sz="2000" b="1" dirty="0" err="1">
                <a:solidFill>
                  <a:schemeClr val="bg2"/>
                </a:solidFill>
                <a:effectLst/>
              </a:rPr>
              <a:t>cout</a:t>
            </a:r>
            <a:r>
              <a:rPr lang="en-US" sz="2000" b="1" dirty="0">
                <a:solidFill>
                  <a:schemeClr val="bg2"/>
                </a:solidFill>
                <a:effectLst/>
              </a:rPr>
              <a:t> &lt;&lt; </a:t>
            </a:r>
            <a:r>
              <a:rPr lang="en-US" sz="2000" b="1" dirty="0" smtClean="0">
                <a:solidFill>
                  <a:schemeClr val="accent2"/>
                </a:solidFill>
                <a:effectLst/>
              </a:rPr>
              <a:t>p2.x( </a:t>
            </a:r>
            <a:r>
              <a:rPr lang="en-US" sz="2000" b="1" dirty="0">
                <a:solidFill>
                  <a:schemeClr val="accent2"/>
                </a:solidFill>
                <a:effectLst/>
              </a:rPr>
              <a:t>) </a:t>
            </a:r>
            <a:r>
              <a:rPr lang="en-US" sz="2000" b="1" dirty="0">
                <a:solidFill>
                  <a:schemeClr val="bg2"/>
                </a:solidFill>
                <a:effectLst/>
              </a:rPr>
              <a:t>&lt;&lt;</a:t>
            </a:r>
            <a:r>
              <a:rPr lang="en-US" sz="2000" b="1" dirty="0">
                <a:solidFill>
                  <a:schemeClr val="accent2"/>
                </a:solidFill>
                <a:effectLst/>
              </a:rPr>
              <a:t> </a:t>
            </a:r>
            <a:r>
              <a:rPr lang="en-US" sz="2000" b="1" dirty="0" smtClean="0">
                <a:solidFill>
                  <a:schemeClr val="accent2"/>
                </a:solidFill>
                <a:effectLst/>
              </a:rPr>
              <a:t>p2.y() </a:t>
            </a:r>
            <a:r>
              <a:rPr lang="en-US" sz="2000" b="1" dirty="0">
                <a:solidFill>
                  <a:schemeClr val="bg2"/>
                </a:solidFill>
                <a:effectLst/>
              </a:rPr>
              <a:t>&lt;&lt; </a:t>
            </a:r>
            <a:r>
              <a:rPr lang="en-US" sz="2000" b="1" dirty="0" err="1">
                <a:solidFill>
                  <a:schemeClr val="bg2"/>
                </a:solidFill>
                <a:effectLst/>
              </a:rPr>
              <a:t>endl</a:t>
            </a:r>
            <a:r>
              <a:rPr lang="en-US" sz="2000" b="1" dirty="0">
                <a:solidFill>
                  <a:schemeClr val="bg2"/>
                </a:solidFill>
                <a:effectLst/>
              </a:rPr>
              <a:t>;</a:t>
            </a:r>
          </a:p>
          <a:p>
            <a:r>
              <a:rPr lang="en-US" sz="2000" b="1" dirty="0">
                <a:solidFill>
                  <a:schemeClr val="bg2"/>
                </a:solidFill>
                <a:effectLst/>
              </a:rPr>
              <a:t>    p2.shift(1.3, -1.4);</a:t>
            </a:r>
          </a:p>
          <a:p>
            <a:r>
              <a:rPr lang="en-US" sz="2000" b="1" dirty="0">
                <a:solidFill>
                  <a:schemeClr val="bg2"/>
                </a:solidFill>
                <a:effectLst/>
              </a:rPr>
              <a:t>    </a:t>
            </a:r>
            <a:r>
              <a:rPr lang="en-US" sz="2000" b="1" dirty="0" err="1">
                <a:solidFill>
                  <a:schemeClr val="bg2"/>
                </a:solidFill>
                <a:effectLst/>
              </a:rPr>
              <a:t>cout</a:t>
            </a:r>
            <a:r>
              <a:rPr lang="en-US" sz="2000" b="1" dirty="0">
                <a:solidFill>
                  <a:schemeClr val="bg2"/>
                </a:solidFill>
                <a:effectLst/>
              </a:rPr>
              <a:t> &lt;&lt; </a:t>
            </a:r>
            <a:r>
              <a:rPr lang="en-US" sz="2000" b="1" dirty="0" smtClean="0">
                <a:solidFill>
                  <a:schemeClr val="accent2"/>
                </a:solidFill>
                <a:effectLst/>
              </a:rPr>
              <a:t>p2.x( </a:t>
            </a:r>
            <a:r>
              <a:rPr lang="en-US" sz="2000" b="1" dirty="0">
                <a:solidFill>
                  <a:schemeClr val="accent2"/>
                </a:solidFill>
                <a:effectLst/>
              </a:rPr>
              <a:t>) </a:t>
            </a:r>
            <a:r>
              <a:rPr lang="en-US" sz="2000" b="1" dirty="0">
                <a:solidFill>
                  <a:schemeClr val="bg2"/>
                </a:solidFill>
                <a:effectLst/>
              </a:rPr>
              <a:t>&lt;&lt;</a:t>
            </a:r>
            <a:r>
              <a:rPr lang="en-US" sz="2000" b="1" dirty="0">
                <a:solidFill>
                  <a:schemeClr val="accent2"/>
                </a:solidFill>
                <a:effectLst/>
              </a:rPr>
              <a:t> </a:t>
            </a:r>
            <a:r>
              <a:rPr lang="en-US" sz="2000" b="1" dirty="0" smtClean="0">
                <a:solidFill>
                  <a:schemeClr val="accent2"/>
                </a:solidFill>
                <a:effectLst/>
              </a:rPr>
              <a:t>p2.y() </a:t>
            </a:r>
            <a:r>
              <a:rPr lang="en-US" sz="2000" b="1" dirty="0">
                <a:solidFill>
                  <a:schemeClr val="bg2"/>
                </a:solidFill>
                <a:effectLst/>
              </a:rPr>
              <a:t>&lt;&lt; </a:t>
            </a:r>
            <a:r>
              <a:rPr lang="en-US" sz="2000" b="1" dirty="0" err="1">
                <a:solidFill>
                  <a:schemeClr val="bg2"/>
                </a:solidFill>
                <a:effectLst/>
              </a:rPr>
              <a:t>endl</a:t>
            </a:r>
            <a:r>
              <a:rPr lang="en-US" sz="2000" b="1" dirty="0">
                <a:solidFill>
                  <a:schemeClr val="bg2"/>
                </a:solidFill>
                <a:effectLst/>
              </a:rPr>
              <a:t>;</a:t>
            </a:r>
          </a:p>
          <a:p>
            <a:endParaRPr lang="en-US" sz="2000" b="1" dirty="0">
              <a:solidFill>
                <a:schemeClr val="bg2"/>
              </a:solidFill>
              <a:effectLst/>
            </a:endParaRPr>
          </a:p>
          <a:p>
            <a:r>
              <a:rPr lang="en-US" sz="2000" b="1" dirty="0">
                <a:solidFill>
                  <a:schemeClr val="bg2"/>
                </a:solidFill>
                <a:effectLst/>
              </a:rPr>
              <a:t>    . . .</a:t>
            </a:r>
          </a:p>
          <a:p>
            <a:endParaRPr lang="en-US" sz="2000" b="1" dirty="0">
              <a:solidFill>
                <a:schemeClr val="bg2"/>
              </a:solidFill>
              <a:effectLst/>
            </a:endParaRPr>
          </a:p>
        </p:txBody>
      </p:sp>
    </p:spTree>
  </p:cSld>
  <p:clrMapOvr>
    <a:masterClrMapping/>
  </p:clrMapOvr>
  <p:transition>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a:lstStyle/>
          <a:p>
            <a:r>
              <a:rPr lang="en-US"/>
              <a:t>What you know about Objects</a:t>
            </a:r>
          </a:p>
        </p:txBody>
      </p:sp>
      <p:sp>
        <p:nvSpPr>
          <p:cNvPr id="59395" name="Rectangle 3"/>
          <p:cNvSpPr>
            <a:spLocks noGrp="1" noChangeArrowheads="1"/>
          </p:cNvSpPr>
          <p:nvPr>
            <p:ph type="body" idx="1"/>
          </p:nvPr>
        </p:nvSpPr>
        <p:spPr>
          <a:xfrm>
            <a:off x="685800" y="1981200"/>
            <a:ext cx="8258175" cy="4114800"/>
          </a:xfrm>
          <a:noFill/>
          <a:ln/>
        </p:spPr>
        <p:txBody>
          <a:bodyPr/>
          <a:lstStyle/>
          <a:p>
            <a:pPr>
              <a:buSzPct val="90000"/>
              <a:buFont typeface="Monotype Sorts" charset="2"/>
              <a:buChar char="4"/>
            </a:pPr>
            <a:r>
              <a:rPr lang="en-US" sz="2800"/>
              <a:t>Class = Data + Member Functions.</a:t>
            </a:r>
          </a:p>
          <a:p>
            <a:pPr>
              <a:buSzPct val="90000"/>
              <a:buFont typeface="Monotype Sorts" charset="2"/>
              <a:buChar char="4"/>
            </a:pPr>
            <a:r>
              <a:rPr lang="en-US" sz="2800"/>
              <a:t>You know how to </a:t>
            </a:r>
            <a:r>
              <a:rPr lang="en-US" sz="2800">
                <a:solidFill>
                  <a:srgbClr val="00FF00"/>
                </a:solidFill>
              </a:rPr>
              <a:t>define</a:t>
            </a:r>
            <a:r>
              <a:rPr lang="en-US" sz="2800"/>
              <a:t> a new class type, and place the definition in a header file.</a:t>
            </a:r>
          </a:p>
          <a:p>
            <a:pPr>
              <a:buSzPct val="90000"/>
              <a:buFont typeface="Monotype Sorts" charset="2"/>
              <a:buChar char="4"/>
            </a:pPr>
            <a:r>
              <a:rPr lang="en-US" sz="2800"/>
              <a:t>You know how to </a:t>
            </a:r>
            <a:r>
              <a:rPr lang="en-US" sz="2800">
                <a:solidFill>
                  <a:srgbClr val="00FF00"/>
                </a:solidFill>
              </a:rPr>
              <a:t>use</a:t>
            </a:r>
            <a:r>
              <a:rPr lang="en-US" sz="2800"/>
              <a:t> the header file in a program which declares instances of the class type.</a:t>
            </a:r>
          </a:p>
          <a:p>
            <a:pPr>
              <a:buSzPct val="90000"/>
              <a:buFont typeface="Monotype Sorts" charset="2"/>
              <a:buChar char="4"/>
            </a:pPr>
            <a:r>
              <a:rPr lang="en-US" sz="2800"/>
              <a:t>You know how to </a:t>
            </a:r>
            <a:r>
              <a:rPr lang="en-US" sz="2800">
                <a:solidFill>
                  <a:srgbClr val="00FF00"/>
                </a:solidFill>
              </a:rPr>
              <a:t>activate</a:t>
            </a:r>
            <a:r>
              <a:rPr lang="en-US" sz="2800"/>
              <a:t> member functions.</a:t>
            </a:r>
          </a:p>
          <a:p>
            <a:pPr>
              <a:buClr>
                <a:srgbClr val="FC0128"/>
              </a:buClr>
              <a:buFont typeface="Monotype Sorts" charset="2"/>
              <a:buChar char="6"/>
            </a:pPr>
            <a:r>
              <a:rPr lang="en-US" sz="2800"/>
              <a:t>But you still need to learn how to </a:t>
            </a:r>
            <a:r>
              <a:rPr lang="en-US" sz="2800">
                <a:solidFill>
                  <a:srgbClr val="FC0128"/>
                </a:solidFill>
              </a:rPr>
              <a:t>write</a:t>
            </a:r>
            <a:r>
              <a:rPr lang="en-US" sz="2800"/>
              <a:t> the bodies of a class’s member functions.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1026"/>
          <p:cNvSpPr>
            <a:spLocks noGrp="1" noChangeArrowheads="1"/>
          </p:cNvSpPr>
          <p:nvPr>
            <p:ph type="title"/>
          </p:nvPr>
        </p:nvSpPr>
        <p:spPr/>
        <p:txBody>
          <a:bodyPr/>
          <a:lstStyle/>
          <a:p>
            <a:r>
              <a:rPr lang="en-US"/>
              <a:t>Outline</a:t>
            </a:r>
          </a:p>
        </p:txBody>
      </p:sp>
      <p:sp>
        <p:nvSpPr>
          <p:cNvPr id="186371" name="Rectangle 1027"/>
          <p:cNvSpPr>
            <a:spLocks noGrp="1" noChangeArrowheads="1"/>
          </p:cNvSpPr>
          <p:nvPr>
            <p:ph type="body" idx="1"/>
          </p:nvPr>
        </p:nvSpPr>
        <p:spPr/>
        <p:txBody>
          <a:bodyPr/>
          <a:lstStyle/>
          <a:p>
            <a:pPr>
              <a:buFont typeface="Monotype Sorts" charset="2"/>
              <a:buNone/>
            </a:pPr>
            <a:r>
              <a:rPr lang="en-US" sz="2800">
                <a:solidFill>
                  <a:srgbClr val="FF00FF"/>
                </a:solidFill>
              </a:rPr>
              <a:t> A Review of C++ Classes (Lecture 2)</a:t>
            </a:r>
          </a:p>
          <a:p>
            <a:r>
              <a:rPr lang="en-US" sz="2800"/>
              <a:t> OOP, ADTs and Classes</a:t>
            </a:r>
          </a:p>
          <a:p>
            <a:r>
              <a:rPr lang="en-US" sz="2800"/>
              <a:t> Class </a:t>
            </a:r>
            <a:r>
              <a:rPr lang="en-US" sz="2800">
                <a:solidFill>
                  <a:srgbClr val="00FF00"/>
                </a:solidFill>
              </a:rPr>
              <a:t>Definition</a:t>
            </a:r>
            <a:r>
              <a:rPr lang="en-US" sz="2800"/>
              <a:t>, </a:t>
            </a:r>
            <a:r>
              <a:rPr lang="en-US" sz="2800">
                <a:solidFill>
                  <a:srgbClr val="FC0128"/>
                </a:solidFill>
              </a:rPr>
              <a:t>Implementation</a:t>
            </a:r>
            <a:r>
              <a:rPr lang="en-US" sz="2800"/>
              <a:t> and </a:t>
            </a:r>
            <a:r>
              <a:rPr lang="en-US" sz="2800">
                <a:solidFill>
                  <a:srgbClr val="00FF00"/>
                </a:solidFill>
              </a:rPr>
              <a:t>Use</a:t>
            </a:r>
          </a:p>
          <a:p>
            <a:r>
              <a:rPr lang="en-US" sz="2800"/>
              <a:t> Constructors and Value Semantics</a:t>
            </a:r>
          </a:p>
          <a:p>
            <a:pPr>
              <a:buFont typeface="Monotype Sorts" charset="2"/>
              <a:buNone/>
            </a:pPr>
            <a:r>
              <a:rPr lang="en-US" sz="2800">
                <a:solidFill>
                  <a:srgbClr val="FF00FF"/>
                </a:solidFill>
              </a:rPr>
              <a:t>More on Classes (Lecture 3)</a:t>
            </a:r>
          </a:p>
          <a:p>
            <a:r>
              <a:rPr lang="en-US" sz="2800"/>
              <a:t> Namespace and Documentation</a:t>
            </a:r>
          </a:p>
          <a:p>
            <a:r>
              <a:rPr lang="en-US" sz="2800"/>
              <a:t> Classes and Parameters</a:t>
            </a:r>
          </a:p>
          <a:p>
            <a:r>
              <a:rPr lang="en-US" sz="2800"/>
              <a:t> Operator Overloading</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61443" name="Rectangle 3"/>
          <p:cNvSpPr>
            <a:spLocks noChangeArrowheads="1"/>
          </p:cNvSpPr>
          <p:nvPr/>
        </p:nvSpPr>
        <p:spPr bwMode="auto">
          <a:xfrm>
            <a:off x="457200" y="2800350"/>
            <a:ext cx="8462963" cy="398145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61451" name="Rectangle 11"/>
          <p:cNvSpPr>
            <a:spLocks noChangeArrowheads="1"/>
          </p:cNvSpPr>
          <p:nvPr/>
        </p:nvSpPr>
        <p:spPr bwMode="auto">
          <a:xfrm>
            <a:off x="454025" y="1851025"/>
            <a:ext cx="7672388" cy="942975"/>
          </a:xfrm>
          <a:prstGeom prst="rect">
            <a:avLst/>
          </a:prstGeom>
          <a:noFill/>
          <a:ln w="12700">
            <a:noFill/>
            <a:miter lim="800000"/>
            <a:headEnd/>
            <a:tailEnd/>
          </a:ln>
          <a:effectLst/>
        </p:spPr>
        <p:txBody>
          <a:bodyPr lIns="90488" tIns="44450" rIns="90488" bIns="44450">
            <a:spAutoFit/>
          </a:bodyPr>
          <a:lstStyle/>
          <a:p>
            <a:r>
              <a:rPr lang="en-US" sz="2800" dirty="0">
                <a:effectLst>
                  <a:outerShdw blurRad="38100" dist="38100" dir="2700000" algn="tl">
                    <a:srgbClr val="000000"/>
                  </a:outerShdw>
                </a:effectLst>
                <a:latin typeface="Times New Roman" pitchFamily="18" charset="0"/>
              </a:rPr>
              <a:t>Remember that the member function’s bodies generally appear in a separate </a:t>
            </a:r>
            <a:r>
              <a:rPr lang="en-US" sz="2800" dirty="0" smtClean="0">
                <a:solidFill>
                  <a:srgbClr val="FC0128"/>
                </a:solidFill>
                <a:effectLst>
                  <a:outerShdw blurRad="38100" dist="38100" dir="2700000" algn="tl">
                    <a:srgbClr val="000000"/>
                  </a:outerShdw>
                </a:effectLst>
                <a:latin typeface="Times New Roman" pitchFamily="18" charset="0"/>
              </a:rPr>
              <a:t>point.cpp</a:t>
            </a:r>
            <a:r>
              <a:rPr lang="en-US" sz="2800" dirty="0" smtClean="0">
                <a:effectLst>
                  <a:outerShdw blurRad="38100" dist="38100" dir="2700000" algn="tl">
                    <a:srgbClr val="000000"/>
                  </a:outerShdw>
                </a:effectLst>
                <a:latin typeface="Times New Roman" pitchFamily="18" charset="0"/>
              </a:rPr>
              <a:t> </a:t>
            </a:r>
            <a:r>
              <a:rPr lang="en-US" sz="2800" dirty="0">
                <a:effectLst>
                  <a:outerShdw blurRad="38100" dist="38100" dir="2700000" algn="tl">
                    <a:srgbClr val="000000"/>
                  </a:outerShdw>
                </a:effectLst>
                <a:latin typeface="Times New Roman" pitchFamily="18" charset="0"/>
              </a:rPr>
              <a:t>file.</a:t>
            </a:r>
          </a:p>
        </p:txBody>
      </p:sp>
      <p:sp>
        <p:nvSpPr>
          <p:cNvPr id="61452" name="AutoShape 12"/>
          <p:cNvSpPr>
            <a:spLocks noChangeArrowheads="1"/>
          </p:cNvSpPr>
          <p:nvPr/>
        </p:nvSpPr>
        <p:spPr bwMode="auto">
          <a:xfrm rot="18960000" flipH="1">
            <a:off x="5646738" y="4849813"/>
            <a:ext cx="3219450" cy="1552575"/>
          </a:xfrm>
          <a:prstGeom prst="rightArrow">
            <a:avLst>
              <a:gd name="adj1" fmla="val 50000"/>
              <a:gd name="adj2" fmla="val 103691"/>
            </a:avLst>
          </a:prstGeom>
          <a:solidFill>
            <a:schemeClr val="folHlink"/>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sz="2000" b="1" dirty="0">
                <a:solidFill>
                  <a:schemeClr val="bg2"/>
                </a:solidFill>
                <a:effectLst/>
              </a:rPr>
              <a:t>Function bodies</a:t>
            </a:r>
          </a:p>
          <a:p>
            <a:pPr algn="ctr"/>
            <a:r>
              <a:rPr lang="en-US" sz="2000" b="1" dirty="0">
                <a:solidFill>
                  <a:schemeClr val="bg2"/>
                </a:solidFill>
                <a:effectLst/>
              </a:rPr>
              <a:t>will be in </a:t>
            </a:r>
            <a:r>
              <a:rPr lang="en-US" sz="2000" b="1" dirty="0" smtClean="0">
                <a:solidFill>
                  <a:schemeClr val="bg2"/>
                </a:solidFill>
                <a:effectLst/>
              </a:rPr>
              <a:t>.</a:t>
            </a:r>
            <a:r>
              <a:rPr lang="en-US" sz="2000" b="1" dirty="0" err="1" smtClean="0">
                <a:solidFill>
                  <a:schemeClr val="bg2"/>
                </a:solidFill>
                <a:effectLst/>
              </a:rPr>
              <a:t>cpp</a:t>
            </a:r>
            <a:r>
              <a:rPr lang="en-US" sz="2000" b="1" dirty="0" smtClean="0">
                <a:solidFill>
                  <a:schemeClr val="bg2"/>
                </a:solidFill>
                <a:effectLst/>
              </a:rPr>
              <a:t> </a:t>
            </a:r>
            <a:r>
              <a:rPr lang="en-US" sz="2000" b="1" dirty="0">
                <a:solidFill>
                  <a:schemeClr val="bg2"/>
                </a:solidFill>
                <a:effectLst/>
              </a:rPr>
              <a:t>file.</a:t>
            </a:r>
          </a:p>
        </p:txBody>
      </p:sp>
      <p:grpSp>
        <p:nvGrpSpPr>
          <p:cNvPr id="61453" name="Group 13"/>
          <p:cNvGrpSpPr>
            <a:grpSpLocks/>
          </p:cNvGrpSpPr>
          <p:nvPr/>
        </p:nvGrpSpPr>
        <p:grpSpPr bwMode="auto">
          <a:xfrm>
            <a:off x="7010400" y="152400"/>
            <a:ext cx="2057400" cy="1533525"/>
            <a:chOff x="3216" y="1440"/>
            <a:chExt cx="2160" cy="1871"/>
          </a:xfrm>
        </p:grpSpPr>
        <p:sp>
          <p:nvSpPr>
            <p:cNvPr id="61454"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61455" name="Group 15"/>
            <p:cNvGrpSpPr>
              <a:grpSpLocks/>
            </p:cNvGrpSpPr>
            <p:nvPr/>
          </p:nvGrpSpPr>
          <p:grpSpPr bwMode="auto">
            <a:xfrm>
              <a:off x="3216" y="1440"/>
              <a:ext cx="2017" cy="1871"/>
              <a:chOff x="3216" y="1056"/>
              <a:chExt cx="2017" cy="1871"/>
            </a:xfrm>
          </p:grpSpPr>
          <p:sp>
            <p:nvSpPr>
              <p:cNvPr id="61456"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61457"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61458"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61459"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61460"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61461"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61462"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61463"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61464"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61465"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61466"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61467"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61468" name="Rectangle 28"/>
          <p:cNvSpPr>
            <a:spLocks noChangeArrowheads="1"/>
          </p:cNvSpPr>
          <p:nvPr/>
        </p:nvSpPr>
        <p:spPr bwMode="auto">
          <a:xfrm>
            <a:off x="533400" y="2752725"/>
            <a:ext cx="8324850" cy="4152419"/>
          </a:xfrm>
          <a:prstGeom prst="rect">
            <a:avLst/>
          </a:prstGeom>
          <a:noFill/>
          <a:ln w="12700">
            <a:noFill/>
            <a:miter lim="800000"/>
            <a:headEnd/>
            <a:tailEnd/>
          </a:ln>
          <a:effectLst/>
        </p:spPr>
        <p:txBody>
          <a:bodyPr lIns="90488" tIns="44450" rIns="90488" bIns="44450">
            <a:spAutoFit/>
          </a:bodyPr>
          <a:lstStyle/>
          <a:p>
            <a:r>
              <a:rPr lang="en-US" b="1" dirty="0">
                <a:solidFill>
                  <a:schemeClr val="bg2"/>
                </a:solidFill>
                <a:effectLst/>
              </a:rPr>
              <a:t>class point </a:t>
            </a:r>
          </a:p>
          <a:p>
            <a:r>
              <a:rPr lang="en-US" b="1" dirty="0">
                <a:solidFill>
                  <a:schemeClr val="bg2"/>
                </a:solidFill>
                <a:effectLst/>
              </a:rPr>
              <a:t>{</a:t>
            </a:r>
          </a:p>
          <a:p>
            <a:r>
              <a:rPr lang="en-US" b="1" dirty="0">
                <a:solidFill>
                  <a:schemeClr val="bg2"/>
                </a:solidFill>
                <a:effectLst/>
              </a:rPr>
              <a:t>public:</a:t>
            </a:r>
          </a:p>
          <a:p>
            <a:r>
              <a:rPr lang="en-US" b="1" dirty="0">
                <a:solidFill>
                  <a:schemeClr val="bg2"/>
                </a:solidFill>
                <a:effectLst/>
              </a:rPr>
              <a:t>     void </a:t>
            </a:r>
            <a:r>
              <a:rPr lang="en-US" b="1" dirty="0" err="1" smtClean="0">
                <a:solidFill>
                  <a:schemeClr val="bg2"/>
                </a:solidFill>
                <a:effectLst/>
              </a:rPr>
              <a:t>setPosition</a:t>
            </a:r>
            <a:r>
              <a:rPr lang="en-US" b="1" dirty="0" smtClean="0">
                <a:solidFill>
                  <a:schemeClr val="bg2"/>
                </a:solidFill>
                <a:effectLst/>
              </a:rPr>
              <a:t>(double x, </a:t>
            </a:r>
            <a:r>
              <a:rPr lang="en-US" b="1" dirty="0">
                <a:solidFill>
                  <a:schemeClr val="bg2"/>
                </a:solidFill>
                <a:effectLst/>
              </a:rPr>
              <a:t>double </a:t>
            </a:r>
            <a:r>
              <a:rPr lang="en-US" b="1" dirty="0" smtClean="0">
                <a:solidFill>
                  <a:schemeClr val="bg2"/>
                </a:solidFill>
                <a:effectLst/>
              </a:rPr>
              <a:t>y);</a:t>
            </a:r>
            <a:endParaRPr lang="en-US" b="1" dirty="0">
              <a:solidFill>
                <a:schemeClr val="bg2"/>
              </a:solidFill>
              <a:effectLst/>
            </a:endParaRPr>
          </a:p>
          <a:p>
            <a:r>
              <a:rPr lang="en-US" b="1" dirty="0">
                <a:solidFill>
                  <a:schemeClr val="bg2"/>
                </a:solidFill>
                <a:effectLst/>
              </a:rPr>
              <a:t>     void shift(double </a:t>
            </a:r>
            <a:r>
              <a:rPr lang="en-US" b="1" dirty="0" err="1">
                <a:solidFill>
                  <a:schemeClr val="bg2"/>
                </a:solidFill>
                <a:effectLst/>
              </a:rPr>
              <a:t>dx</a:t>
            </a:r>
            <a:r>
              <a:rPr lang="en-US" b="1" dirty="0">
                <a:solidFill>
                  <a:schemeClr val="bg2"/>
                </a:solidFill>
                <a:effectLst/>
              </a:rPr>
              <a:t>, double </a:t>
            </a:r>
            <a:r>
              <a:rPr lang="en-US" b="1" dirty="0" err="1">
                <a:solidFill>
                  <a:schemeClr val="bg2"/>
                </a:solidFill>
                <a:effectLst/>
              </a:rPr>
              <a:t>dy</a:t>
            </a:r>
            <a:r>
              <a:rPr lang="en-US" b="1" dirty="0">
                <a:solidFill>
                  <a:schemeClr val="bg2"/>
                </a:solidFill>
                <a:effectLst/>
              </a:rPr>
              <a:t>);</a:t>
            </a:r>
          </a:p>
          <a:p>
            <a:r>
              <a:rPr lang="en-US" b="1" dirty="0">
                <a:solidFill>
                  <a:schemeClr val="bg2"/>
                </a:solidFill>
                <a:effectLst/>
              </a:rPr>
              <a:t>     double </a:t>
            </a:r>
            <a:r>
              <a:rPr lang="en-US" b="1" dirty="0" smtClean="0">
                <a:solidFill>
                  <a:schemeClr val="bg2"/>
                </a:solidFill>
                <a:effectLst/>
              </a:rPr>
              <a:t>x( </a:t>
            </a:r>
            <a:r>
              <a:rPr lang="en-US" b="1" dirty="0">
                <a:solidFill>
                  <a:schemeClr val="bg2"/>
                </a:solidFill>
                <a:effectLst/>
              </a:rPr>
              <a:t>) const;</a:t>
            </a:r>
          </a:p>
          <a:p>
            <a:r>
              <a:rPr lang="en-US" b="1" dirty="0">
                <a:solidFill>
                  <a:schemeClr val="bg2"/>
                </a:solidFill>
                <a:effectLst/>
              </a:rPr>
              <a:t>     double </a:t>
            </a:r>
            <a:r>
              <a:rPr lang="en-US" b="1" dirty="0" smtClean="0">
                <a:solidFill>
                  <a:schemeClr val="bg2"/>
                </a:solidFill>
                <a:effectLst/>
              </a:rPr>
              <a:t>y( </a:t>
            </a:r>
            <a:r>
              <a:rPr lang="en-US" b="1" dirty="0">
                <a:solidFill>
                  <a:schemeClr val="bg2"/>
                </a:solidFill>
                <a:effectLst/>
              </a:rPr>
              <a:t>) const;</a:t>
            </a:r>
          </a:p>
          <a:p>
            <a:r>
              <a:rPr lang="en-US" b="1" dirty="0">
                <a:solidFill>
                  <a:schemeClr val="bg2"/>
                </a:solidFill>
                <a:effectLst/>
              </a:rPr>
              <a:t>private:</a:t>
            </a:r>
          </a:p>
          <a:p>
            <a:r>
              <a:rPr lang="en-US" b="1" dirty="0">
                <a:solidFill>
                  <a:schemeClr val="bg2"/>
                </a:solidFill>
                <a:effectLst/>
              </a:rPr>
              <a:t>     double </a:t>
            </a:r>
            <a:r>
              <a:rPr lang="en-US" b="1" dirty="0" err="1" smtClean="0">
                <a:solidFill>
                  <a:schemeClr val="bg2"/>
                </a:solidFill>
                <a:effectLst/>
              </a:rPr>
              <a:t>m_x</a:t>
            </a:r>
            <a:r>
              <a:rPr lang="en-US" b="1" dirty="0">
                <a:solidFill>
                  <a:schemeClr val="bg2"/>
                </a:solidFill>
                <a:effectLst/>
              </a:rPr>
              <a:t>;</a:t>
            </a:r>
          </a:p>
          <a:p>
            <a:r>
              <a:rPr lang="en-US" b="1" dirty="0">
                <a:solidFill>
                  <a:schemeClr val="bg2"/>
                </a:solidFill>
                <a:effectLst/>
              </a:rPr>
              <a:t>     double </a:t>
            </a:r>
            <a:r>
              <a:rPr lang="en-US" b="1" dirty="0" err="1" smtClean="0">
                <a:solidFill>
                  <a:schemeClr val="bg2"/>
                </a:solidFill>
                <a:effectLst/>
              </a:rPr>
              <a:t>m_y</a:t>
            </a:r>
            <a:r>
              <a:rPr lang="en-US" b="1" dirty="0">
                <a:solidFill>
                  <a:schemeClr val="bg2"/>
                </a:solidFill>
                <a:effectLst/>
              </a:rPr>
              <a:t>;</a:t>
            </a:r>
          </a:p>
          <a:p>
            <a:r>
              <a:rPr lang="en-US" b="1" dirty="0">
                <a:solidFill>
                  <a:schemeClr val="bg2"/>
                </a:solidFill>
                <a:effectLst/>
              </a:rPr>
              <a:t>};</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63491" name="Rectangle 3"/>
          <p:cNvSpPr>
            <a:spLocks noChangeArrowheads="1"/>
          </p:cNvSpPr>
          <p:nvPr/>
        </p:nvSpPr>
        <p:spPr bwMode="auto">
          <a:xfrm>
            <a:off x="460375" y="2800350"/>
            <a:ext cx="8459788" cy="405765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63499" name="Rectangle 11"/>
          <p:cNvSpPr>
            <a:spLocks noChangeArrowheads="1"/>
          </p:cNvSpPr>
          <p:nvPr/>
        </p:nvSpPr>
        <p:spPr bwMode="auto">
          <a:xfrm>
            <a:off x="454025" y="1851025"/>
            <a:ext cx="8397875" cy="1382430"/>
          </a:xfrm>
          <a:prstGeom prst="rect">
            <a:avLst/>
          </a:prstGeom>
          <a:noFill/>
          <a:ln w="12700">
            <a:noFill/>
            <a:miter lim="800000"/>
            <a:headEnd/>
            <a:tailEnd/>
          </a:ln>
          <a:effectLst/>
        </p:spPr>
        <p:txBody>
          <a:bodyPr lIns="90488" tIns="44450" rIns="90488" bIns="44450">
            <a:spAutoFit/>
          </a:bodyPr>
          <a:lstStyle/>
          <a:p>
            <a:r>
              <a:rPr lang="en-US" sz="2800" dirty="0">
                <a:effectLst>
                  <a:outerShdw blurRad="38100" dist="38100" dir="2700000" algn="tl">
                    <a:srgbClr val="000000"/>
                  </a:outerShdw>
                </a:effectLst>
                <a:latin typeface="Times New Roman" pitchFamily="18" charset="0"/>
              </a:rPr>
              <a:t>We will look at the body of </a:t>
            </a:r>
            <a:r>
              <a:rPr lang="en-US" sz="2800" dirty="0" err="1" smtClean="0">
                <a:effectLst>
                  <a:outerShdw blurRad="38100" dist="38100" dir="2700000" algn="tl">
                    <a:srgbClr val="000000"/>
                  </a:outerShdw>
                </a:effectLst>
              </a:rPr>
              <a:t>setPosition</a:t>
            </a:r>
            <a:r>
              <a:rPr lang="en-US" sz="2800" dirty="0" smtClean="0">
                <a:effectLst>
                  <a:outerShdw blurRad="38100" dist="38100" dir="2700000" algn="tl">
                    <a:srgbClr val="000000"/>
                  </a:outerShdw>
                </a:effectLst>
              </a:rPr>
              <a:t>( )</a:t>
            </a:r>
            <a:r>
              <a:rPr lang="en-US" sz="2800" dirty="0" smtClean="0">
                <a:effectLst>
                  <a:outerShdw blurRad="38100" dist="38100" dir="2700000" algn="tl">
                    <a:srgbClr val="000000"/>
                  </a:outerShdw>
                </a:effectLst>
                <a:latin typeface="Times New Roman" pitchFamily="18" charset="0"/>
              </a:rPr>
              <a:t>, </a:t>
            </a:r>
            <a:r>
              <a:rPr lang="en-US" sz="2800" dirty="0">
                <a:effectLst>
                  <a:outerShdw blurRad="38100" dist="38100" dir="2700000" algn="tl">
                    <a:srgbClr val="000000"/>
                  </a:outerShdw>
                </a:effectLst>
                <a:latin typeface="Times New Roman" pitchFamily="18" charset="0"/>
              </a:rPr>
              <a:t>which must assign its two arguments to the two private member variables.</a:t>
            </a:r>
          </a:p>
        </p:txBody>
      </p:sp>
      <p:grpSp>
        <p:nvGrpSpPr>
          <p:cNvPr id="63500" name="Group 12"/>
          <p:cNvGrpSpPr>
            <a:grpSpLocks/>
          </p:cNvGrpSpPr>
          <p:nvPr/>
        </p:nvGrpSpPr>
        <p:grpSpPr bwMode="auto">
          <a:xfrm>
            <a:off x="7010400" y="152400"/>
            <a:ext cx="2057400" cy="1533525"/>
            <a:chOff x="3216" y="1440"/>
            <a:chExt cx="2160" cy="1871"/>
          </a:xfrm>
        </p:grpSpPr>
        <p:sp>
          <p:nvSpPr>
            <p:cNvPr id="63501"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63502" name="Group 14"/>
            <p:cNvGrpSpPr>
              <a:grpSpLocks/>
            </p:cNvGrpSpPr>
            <p:nvPr/>
          </p:nvGrpSpPr>
          <p:grpSpPr bwMode="auto">
            <a:xfrm>
              <a:off x="3216" y="1440"/>
              <a:ext cx="2017" cy="1871"/>
              <a:chOff x="3216" y="1056"/>
              <a:chExt cx="2017" cy="1871"/>
            </a:xfrm>
          </p:grpSpPr>
          <p:sp>
            <p:nvSpPr>
              <p:cNvPr id="63503"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63504"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63505"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63506"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63507"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63508"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63509"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63510"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63511"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63512"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63513"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63514"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63515" name="Rectangle 27"/>
          <p:cNvSpPr>
            <a:spLocks noChangeArrowheads="1"/>
          </p:cNvSpPr>
          <p:nvPr/>
        </p:nvSpPr>
        <p:spPr bwMode="auto">
          <a:xfrm>
            <a:off x="533400" y="2747963"/>
            <a:ext cx="8324850" cy="4152419"/>
          </a:xfrm>
          <a:prstGeom prst="rect">
            <a:avLst/>
          </a:prstGeom>
          <a:noFill/>
          <a:ln w="12700">
            <a:noFill/>
            <a:miter lim="800000"/>
            <a:headEnd/>
            <a:tailEnd/>
          </a:ln>
          <a:effectLst/>
        </p:spPr>
        <p:txBody>
          <a:bodyPr lIns="90488" tIns="44450" rIns="90488" bIns="44450">
            <a:spAutoFit/>
          </a:bodyPr>
          <a:lstStyle/>
          <a:p>
            <a:r>
              <a:rPr lang="en-US" b="1" dirty="0">
                <a:solidFill>
                  <a:schemeClr val="bg2"/>
                </a:solidFill>
                <a:effectLst/>
              </a:rPr>
              <a:t>class point </a:t>
            </a:r>
          </a:p>
          <a:p>
            <a:r>
              <a:rPr lang="en-US" b="1" dirty="0">
                <a:solidFill>
                  <a:schemeClr val="bg2"/>
                </a:solidFill>
                <a:effectLst/>
              </a:rPr>
              <a:t>{</a:t>
            </a:r>
          </a:p>
          <a:p>
            <a:r>
              <a:rPr lang="en-US" b="1" dirty="0">
                <a:solidFill>
                  <a:schemeClr val="bg2"/>
                </a:solidFill>
                <a:effectLst/>
              </a:rPr>
              <a:t>public:</a:t>
            </a:r>
          </a:p>
          <a:p>
            <a:r>
              <a:rPr lang="en-US" b="1" dirty="0">
                <a:solidFill>
                  <a:srgbClr val="FC0128"/>
                </a:solidFill>
                <a:effectLst/>
              </a:rPr>
              <a:t>     void </a:t>
            </a:r>
            <a:r>
              <a:rPr lang="en-US" b="1" dirty="0" err="1" smtClean="0">
                <a:solidFill>
                  <a:srgbClr val="FC0128"/>
                </a:solidFill>
                <a:effectLst/>
              </a:rPr>
              <a:t>setPosition</a:t>
            </a:r>
            <a:r>
              <a:rPr lang="en-US" b="1" dirty="0" smtClean="0">
                <a:solidFill>
                  <a:srgbClr val="FC0128"/>
                </a:solidFill>
                <a:effectLst/>
              </a:rPr>
              <a:t>(double x, </a:t>
            </a:r>
            <a:r>
              <a:rPr lang="en-US" b="1" dirty="0">
                <a:solidFill>
                  <a:srgbClr val="FC0128"/>
                </a:solidFill>
                <a:effectLst/>
              </a:rPr>
              <a:t>double </a:t>
            </a:r>
            <a:r>
              <a:rPr lang="en-US" b="1" dirty="0" smtClean="0">
                <a:solidFill>
                  <a:srgbClr val="FC0128"/>
                </a:solidFill>
                <a:effectLst/>
              </a:rPr>
              <a:t>y);</a:t>
            </a:r>
            <a:endParaRPr lang="en-US" b="1" dirty="0">
              <a:solidFill>
                <a:srgbClr val="FC0128"/>
              </a:solidFill>
              <a:effectLst/>
            </a:endParaRPr>
          </a:p>
          <a:p>
            <a:r>
              <a:rPr lang="en-US" b="1" dirty="0">
                <a:solidFill>
                  <a:schemeClr val="bg2"/>
                </a:solidFill>
                <a:effectLst/>
              </a:rPr>
              <a:t>     void shift(double </a:t>
            </a:r>
            <a:r>
              <a:rPr lang="en-US" b="1" dirty="0" err="1">
                <a:solidFill>
                  <a:schemeClr val="bg2"/>
                </a:solidFill>
                <a:effectLst/>
              </a:rPr>
              <a:t>dx</a:t>
            </a:r>
            <a:r>
              <a:rPr lang="en-US" b="1" dirty="0">
                <a:solidFill>
                  <a:schemeClr val="bg2"/>
                </a:solidFill>
                <a:effectLst/>
              </a:rPr>
              <a:t>, double </a:t>
            </a:r>
            <a:r>
              <a:rPr lang="en-US" b="1" dirty="0" err="1">
                <a:solidFill>
                  <a:schemeClr val="bg2"/>
                </a:solidFill>
                <a:effectLst/>
              </a:rPr>
              <a:t>dy</a:t>
            </a:r>
            <a:r>
              <a:rPr lang="en-US" b="1" dirty="0">
                <a:solidFill>
                  <a:schemeClr val="bg2"/>
                </a:solidFill>
                <a:effectLst/>
              </a:rPr>
              <a:t>);</a:t>
            </a:r>
          </a:p>
          <a:p>
            <a:r>
              <a:rPr lang="en-US" b="1" dirty="0">
                <a:solidFill>
                  <a:schemeClr val="bg2"/>
                </a:solidFill>
                <a:effectLst/>
              </a:rPr>
              <a:t>     double </a:t>
            </a:r>
            <a:r>
              <a:rPr lang="en-US" b="1" dirty="0" smtClean="0">
                <a:solidFill>
                  <a:schemeClr val="bg2"/>
                </a:solidFill>
                <a:effectLst/>
              </a:rPr>
              <a:t>x( </a:t>
            </a:r>
            <a:r>
              <a:rPr lang="en-US" b="1" dirty="0">
                <a:solidFill>
                  <a:schemeClr val="bg2"/>
                </a:solidFill>
                <a:effectLst/>
              </a:rPr>
              <a:t>) const;</a:t>
            </a:r>
          </a:p>
          <a:p>
            <a:r>
              <a:rPr lang="en-US" b="1" dirty="0">
                <a:solidFill>
                  <a:schemeClr val="bg2"/>
                </a:solidFill>
                <a:effectLst/>
              </a:rPr>
              <a:t>     double </a:t>
            </a:r>
            <a:r>
              <a:rPr lang="en-US" b="1" dirty="0" smtClean="0">
                <a:solidFill>
                  <a:schemeClr val="bg2"/>
                </a:solidFill>
                <a:effectLst/>
              </a:rPr>
              <a:t>y( </a:t>
            </a:r>
            <a:r>
              <a:rPr lang="en-US" b="1" dirty="0">
                <a:solidFill>
                  <a:schemeClr val="bg2"/>
                </a:solidFill>
                <a:effectLst/>
              </a:rPr>
              <a:t>) const;</a:t>
            </a:r>
          </a:p>
          <a:p>
            <a:r>
              <a:rPr lang="en-US" b="1" dirty="0">
                <a:solidFill>
                  <a:schemeClr val="bg2"/>
                </a:solidFill>
                <a:effectLst/>
              </a:rPr>
              <a:t>private:</a:t>
            </a:r>
          </a:p>
          <a:p>
            <a:r>
              <a:rPr lang="en-US" b="1" dirty="0">
                <a:solidFill>
                  <a:schemeClr val="bg2"/>
                </a:solidFill>
                <a:effectLst/>
              </a:rPr>
              <a:t>     double </a:t>
            </a:r>
            <a:r>
              <a:rPr lang="en-US" b="1" dirty="0" err="1" smtClean="0">
                <a:solidFill>
                  <a:schemeClr val="bg2"/>
                </a:solidFill>
                <a:effectLst/>
              </a:rPr>
              <a:t>m_x</a:t>
            </a:r>
            <a:r>
              <a:rPr lang="en-US" b="1" dirty="0">
                <a:solidFill>
                  <a:schemeClr val="bg2"/>
                </a:solidFill>
                <a:effectLst/>
              </a:rPr>
              <a:t>;</a:t>
            </a:r>
          </a:p>
          <a:p>
            <a:r>
              <a:rPr lang="en-US" b="1" dirty="0">
                <a:solidFill>
                  <a:schemeClr val="bg2"/>
                </a:solidFill>
                <a:effectLst/>
              </a:rPr>
              <a:t>     double </a:t>
            </a:r>
            <a:r>
              <a:rPr lang="en-US" b="1" dirty="0" err="1" smtClean="0">
                <a:solidFill>
                  <a:schemeClr val="bg2"/>
                </a:solidFill>
                <a:effectLst/>
              </a:rPr>
              <a:t>m_y</a:t>
            </a:r>
            <a:r>
              <a:rPr lang="en-US" b="1" dirty="0">
                <a:solidFill>
                  <a:schemeClr val="bg2"/>
                </a:solidFill>
                <a:effectLst/>
              </a:rPr>
              <a:t>;</a:t>
            </a:r>
          </a:p>
          <a:p>
            <a:r>
              <a:rPr lang="en-US" b="1" dirty="0">
                <a:solidFill>
                  <a:schemeClr val="bg2"/>
                </a:solidFill>
                <a:effectLst/>
              </a:rPr>
              <a:t>};</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65539" name="Rectangle 3"/>
          <p:cNvSpPr>
            <a:spLocks noChangeArrowheads="1"/>
          </p:cNvSpPr>
          <p:nvPr/>
        </p:nvSpPr>
        <p:spPr bwMode="auto">
          <a:xfrm>
            <a:off x="388938" y="3048000"/>
            <a:ext cx="8567737" cy="267811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65540" name="Rectangle 4"/>
          <p:cNvSpPr>
            <a:spLocks noChangeArrowheads="1"/>
          </p:cNvSpPr>
          <p:nvPr/>
        </p:nvSpPr>
        <p:spPr bwMode="auto">
          <a:xfrm>
            <a:off x="419100" y="3048000"/>
            <a:ext cx="8651875" cy="2644314"/>
          </a:xfrm>
          <a:prstGeom prst="rect">
            <a:avLst/>
          </a:prstGeom>
          <a:noFill/>
          <a:ln w="12700">
            <a:noFill/>
            <a:miter lim="800000"/>
            <a:headEnd/>
            <a:tailEnd/>
          </a:ln>
          <a:effectLst/>
        </p:spPr>
        <p:txBody>
          <a:bodyPr lIns="90488" tIns="44450" rIns="90488" bIns="44450">
            <a:spAutoFit/>
          </a:bodyPr>
          <a:lstStyle/>
          <a:p>
            <a:endParaRPr lang="en-US" b="1" dirty="0">
              <a:solidFill>
                <a:schemeClr val="bg2"/>
              </a:solidFill>
              <a:effectLst/>
            </a:endParaRPr>
          </a:p>
          <a:p>
            <a:r>
              <a:rPr lang="en-US" sz="2300" b="1" dirty="0">
                <a:solidFill>
                  <a:schemeClr val="bg2"/>
                </a:solidFill>
                <a:effectLst/>
              </a:rPr>
              <a:t>void point</a:t>
            </a:r>
            <a:r>
              <a:rPr lang="en-US" sz="2300" b="1" dirty="0" smtClean="0">
                <a:solidFill>
                  <a:schemeClr val="bg2"/>
                </a:solidFill>
                <a:effectLst/>
              </a:rPr>
              <a:t>::</a:t>
            </a:r>
            <a:r>
              <a:rPr lang="en-US" sz="2300" b="1" dirty="0" err="1" smtClean="0">
                <a:solidFill>
                  <a:schemeClr val="bg2"/>
                </a:solidFill>
                <a:effectLst/>
              </a:rPr>
              <a:t>setPosition</a:t>
            </a:r>
            <a:r>
              <a:rPr lang="en-US" sz="2300" b="1" dirty="0" smtClean="0">
                <a:solidFill>
                  <a:schemeClr val="bg2"/>
                </a:solidFill>
                <a:effectLst/>
              </a:rPr>
              <a:t>(double x, </a:t>
            </a:r>
            <a:r>
              <a:rPr lang="en-US" sz="2300" b="1" dirty="0">
                <a:solidFill>
                  <a:schemeClr val="bg2"/>
                </a:solidFill>
                <a:effectLst/>
              </a:rPr>
              <a:t>double </a:t>
            </a:r>
            <a:r>
              <a:rPr lang="en-US" sz="2300" b="1" dirty="0" smtClean="0">
                <a:solidFill>
                  <a:schemeClr val="bg2"/>
                </a:solidFill>
                <a:effectLst/>
              </a:rPr>
              <a:t>y)</a:t>
            </a:r>
            <a:endParaRPr lang="en-US" sz="2300" b="1" dirty="0">
              <a:solidFill>
                <a:schemeClr val="bg2"/>
              </a:solidFill>
              <a:effectLst/>
            </a:endParaRPr>
          </a:p>
          <a:p>
            <a:r>
              <a:rPr lang="en-US" sz="2300" b="1" dirty="0">
                <a:solidFill>
                  <a:schemeClr val="bg2"/>
                </a:solidFill>
                <a:effectLst/>
              </a:rPr>
              <a:t>{</a:t>
            </a:r>
          </a:p>
          <a:p>
            <a:r>
              <a:rPr lang="en-US" b="1" dirty="0">
                <a:solidFill>
                  <a:schemeClr val="bg2"/>
                </a:solidFill>
                <a:effectLst/>
              </a:rPr>
              <a:t>     </a:t>
            </a:r>
            <a:r>
              <a:rPr lang="en-US" b="1" dirty="0" err="1" smtClean="0">
                <a:solidFill>
                  <a:schemeClr val="bg2"/>
                </a:solidFill>
                <a:effectLst/>
              </a:rPr>
              <a:t>m_x</a:t>
            </a:r>
            <a:r>
              <a:rPr lang="en-US" b="1" dirty="0" smtClean="0">
                <a:solidFill>
                  <a:schemeClr val="bg2"/>
                </a:solidFill>
                <a:effectLst/>
              </a:rPr>
              <a:t> </a:t>
            </a:r>
            <a:r>
              <a:rPr lang="en-US" b="1" dirty="0">
                <a:solidFill>
                  <a:schemeClr val="bg2"/>
                </a:solidFill>
                <a:effectLst/>
              </a:rPr>
              <a:t>= </a:t>
            </a:r>
            <a:r>
              <a:rPr lang="en-US" b="1" dirty="0" smtClean="0">
                <a:solidFill>
                  <a:schemeClr val="bg2"/>
                </a:solidFill>
                <a:effectLst/>
              </a:rPr>
              <a:t>x;</a:t>
            </a:r>
            <a:endParaRPr lang="en-US" b="1" dirty="0">
              <a:solidFill>
                <a:schemeClr val="bg2"/>
              </a:solidFill>
              <a:effectLst/>
            </a:endParaRPr>
          </a:p>
          <a:p>
            <a:r>
              <a:rPr lang="en-US" b="1" dirty="0">
                <a:solidFill>
                  <a:schemeClr val="bg2"/>
                </a:solidFill>
                <a:effectLst/>
              </a:rPr>
              <a:t>     </a:t>
            </a:r>
            <a:r>
              <a:rPr lang="en-US" b="1" dirty="0" err="1" smtClean="0">
                <a:solidFill>
                  <a:schemeClr val="bg2"/>
                </a:solidFill>
                <a:effectLst/>
              </a:rPr>
              <a:t>m_y</a:t>
            </a:r>
            <a:r>
              <a:rPr lang="en-US" b="1" dirty="0" smtClean="0">
                <a:solidFill>
                  <a:schemeClr val="bg2"/>
                </a:solidFill>
                <a:effectLst/>
              </a:rPr>
              <a:t> </a:t>
            </a:r>
            <a:r>
              <a:rPr lang="en-US" b="1" dirty="0">
                <a:solidFill>
                  <a:schemeClr val="bg2"/>
                </a:solidFill>
                <a:effectLst/>
              </a:rPr>
              <a:t>= </a:t>
            </a:r>
            <a:r>
              <a:rPr lang="en-US" b="1" dirty="0" smtClean="0">
                <a:solidFill>
                  <a:schemeClr val="bg2"/>
                </a:solidFill>
                <a:effectLst/>
              </a:rPr>
              <a:t>y;</a:t>
            </a:r>
            <a:endParaRPr lang="en-US" b="1" dirty="0">
              <a:solidFill>
                <a:schemeClr val="bg2"/>
              </a:solidFill>
              <a:effectLst/>
            </a:endParaRPr>
          </a:p>
          <a:p>
            <a:r>
              <a:rPr lang="en-US" b="1" dirty="0">
                <a:solidFill>
                  <a:schemeClr val="bg2"/>
                </a:solidFill>
                <a:effectLst/>
              </a:rPr>
              <a:t>}</a:t>
            </a:r>
          </a:p>
          <a:p>
            <a:pPr eaLnBrk="1"/>
            <a:endParaRPr lang="en-US" b="1" dirty="0">
              <a:solidFill>
                <a:schemeClr val="bg2"/>
              </a:solidFill>
              <a:effectLst/>
            </a:endParaRPr>
          </a:p>
        </p:txBody>
      </p:sp>
      <p:sp>
        <p:nvSpPr>
          <p:cNvPr id="65547" name="Rectangle 11"/>
          <p:cNvSpPr>
            <a:spLocks noChangeArrowheads="1"/>
          </p:cNvSpPr>
          <p:nvPr/>
        </p:nvSpPr>
        <p:spPr bwMode="auto">
          <a:xfrm>
            <a:off x="454025" y="1851025"/>
            <a:ext cx="7672388" cy="942975"/>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For the most part, the function’s body is no different than any other function body.</a:t>
            </a:r>
          </a:p>
        </p:txBody>
      </p:sp>
      <p:sp>
        <p:nvSpPr>
          <p:cNvPr id="65548" name="Rectangle 12"/>
          <p:cNvSpPr>
            <a:spLocks noGrp="1" noChangeArrowheads="1"/>
          </p:cNvSpPr>
          <p:nvPr>
            <p:ph type="body" idx="1"/>
          </p:nvPr>
        </p:nvSpPr>
        <p:spPr>
          <a:xfrm>
            <a:off x="1143000" y="5791200"/>
            <a:ext cx="7019925" cy="835025"/>
          </a:xfrm>
          <a:noFill/>
          <a:ln/>
        </p:spPr>
        <p:txBody>
          <a:bodyPr/>
          <a:lstStyle/>
          <a:p>
            <a:pPr>
              <a:lnSpc>
                <a:spcPct val="90000"/>
              </a:lnSpc>
              <a:buFont typeface="Monotype Sorts" charset="2"/>
              <a:buNone/>
            </a:pPr>
            <a:r>
              <a:rPr lang="en-US" sz="2800"/>
              <a:t>But there are two special features about a member function’s body . . .</a:t>
            </a:r>
          </a:p>
        </p:txBody>
      </p:sp>
      <p:grpSp>
        <p:nvGrpSpPr>
          <p:cNvPr id="65549" name="Group 13"/>
          <p:cNvGrpSpPr>
            <a:grpSpLocks/>
          </p:cNvGrpSpPr>
          <p:nvPr/>
        </p:nvGrpSpPr>
        <p:grpSpPr bwMode="auto">
          <a:xfrm>
            <a:off x="7010400" y="152400"/>
            <a:ext cx="2057400" cy="1533525"/>
            <a:chOff x="3216" y="1440"/>
            <a:chExt cx="2160" cy="1871"/>
          </a:xfrm>
        </p:grpSpPr>
        <p:sp>
          <p:nvSpPr>
            <p:cNvPr id="65550"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65551" name="Group 15"/>
            <p:cNvGrpSpPr>
              <a:grpSpLocks/>
            </p:cNvGrpSpPr>
            <p:nvPr/>
          </p:nvGrpSpPr>
          <p:grpSpPr bwMode="auto">
            <a:xfrm>
              <a:off x="3216" y="1440"/>
              <a:ext cx="2017" cy="1871"/>
              <a:chOff x="3216" y="1056"/>
              <a:chExt cx="2017" cy="1871"/>
            </a:xfrm>
          </p:grpSpPr>
          <p:sp>
            <p:nvSpPr>
              <p:cNvPr id="65552"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65553"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65554"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65555"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65556"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65557"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65558"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65559"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65560"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65561"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65562"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65563"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65548">
                                            <p:txEl>
                                              <p:pRg st="0" end="0"/>
                                            </p:txEl>
                                          </p:spTgt>
                                        </p:tgtEl>
                                        <p:attrNameLst>
                                          <p:attrName>style.visibility</p:attrName>
                                        </p:attrNameLst>
                                      </p:cBhvr>
                                      <p:to>
                                        <p:strVal val="visible"/>
                                      </p:to>
                                    </p:set>
                                    <p:animEffect transition="in" filter="randombar(vertical)">
                                      <p:cBhvr>
                                        <p:cTn id="7" dur="500"/>
                                        <p:tgtEl>
                                          <p:spTgt spid="655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8"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67594" name="Rectangle 10"/>
          <p:cNvSpPr>
            <a:spLocks noGrp="1" noChangeArrowheads="1"/>
          </p:cNvSpPr>
          <p:nvPr>
            <p:ph type="body" idx="1"/>
          </p:nvPr>
        </p:nvSpPr>
        <p:spPr>
          <a:xfrm>
            <a:off x="471488" y="2068513"/>
            <a:ext cx="8181975" cy="835025"/>
          </a:xfrm>
          <a:noFill/>
          <a:ln/>
        </p:spPr>
        <p:txBody>
          <a:bodyPr/>
          <a:lstStyle/>
          <a:p>
            <a:pPr>
              <a:buSzPct val="100000"/>
              <a:buFont typeface="Monotype Sorts" charset="2"/>
              <a:buChar char="Ê"/>
            </a:pPr>
            <a:r>
              <a:rPr lang="en-US" sz="2800"/>
              <a:t>In the heading, the function's name is preceded by the class name and :: - otherwise C++ won't realize this is a class’s member function.</a:t>
            </a:r>
          </a:p>
        </p:txBody>
      </p:sp>
      <p:grpSp>
        <p:nvGrpSpPr>
          <p:cNvPr id="67596" name="Group 12"/>
          <p:cNvGrpSpPr>
            <a:grpSpLocks/>
          </p:cNvGrpSpPr>
          <p:nvPr/>
        </p:nvGrpSpPr>
        <p:grpSpPr bwMode="auto">
          <a:xfrm>
            <a:off x="7010400" y="152400"/>
            <a:ext cx="2057400" cy="1533525"/>
            <a:chOff x="3216" y="1440"/>
            <a:chExt cx="2160" cy="1871"/>
          </a:xfrm>
        </p:grpSpPr>
        <p:sp>
          <p:nvSpPr>
            <p:cNvPr id="67597"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67598" name="Group 14"/>
            <p:cNvGrpSpPr>
              <a:grpSpLocks/>
            </p:cNvGrpSpPr>
            <p:nvPr/>
          </p:nvGrpSpPr>
          <p:grpSpPr bwMode="auto">
            <a:xfrm>
              <a:off x="3216" y="1440"/>
              <a:ext cx="2017" cy="1871"/>
              <a:chOff x="3216" y="1056"/>
              <a:chExt cx="2017" cy="1871"/>
            </a:xfrm>
          </p:grpSpPr>
          <p:sp>
            <p:nvSpPr>
              <p:cNvPr id="67599"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67600"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67601"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67602"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67603"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67604"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67605"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67606"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67607"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67608"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67609"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67610"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67611" name="Rectangle 27"/>
          <p:cNvSpPr>
            <a:spLocks noChangeArrowheads="1"/>
          </p:cNvSpPr>
          <p:nvPr/>
        </p:nvSpPr>
        <p:spPr bwMode="auto">
          <a:xfrm>
            <a:off x="388938" y="3657600"/>
            <a:ext cx="8567737" cy="267811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67612" name="Rectangle 28"/>
          <p:cNvSpPr>
            <a:spLocks noChangeArrowheads="1"/>
          </p:cNvSpPr>
          <p:nvPr/>
        </p:nvSpPr>
        <p:spPr bwMode="auto">
          <a:xfrm>
            <a:off x="419100" y="3657600"/>
            <a:ext cx="8651875" cy="2644314"/>
          </a:xfrm>
          <a:prstGeom prst="rect">
            <a:avLst/>
          </a:prstGeom>
          <a:noFill/>
          <a:ln w="12700">
            <a:noFill/>
            <a:miter lim="800000"/>
            <a:headEnd/>
            <a:tailEnd/>
          </a:ln>
          <a:effectLst/>
        </p:spPr>
        <p:txBody>
          <a:bodyPr lIns="90488" tIns="44450" rIns="90488" bIns="44450">
            <a:spAutoFit/>
          </a:bodyPr>
          <a:lstStyle/>
          <a:p>
            <a:endParaRPr lang="en-US" b="1" dirty="0">
              <a:solidFill>
                <a:schemeClr val="bg2"/>
              </a:solidFill>
              <a:effectLst/>
            </a:endParaRPr>
          </a:p>
          <a:p>
            <a:r>
              <a:rPr lang="en-US" sz="2300" b="1" dirty="0">
                <a:solidFill>
                  <a:schemeClr val="bg2"/>
                </a:solidFill>
                <a:effectLst/>
              </a:rPr>
              <a:t>void </a:t>
            </a:r>
            <a:r>
              <a:rPr lang="en-US" sz="2300" b="1" dirty="0">
                <a:solidFill>
                  <a:schemeClr val="accent2"/>
                </a:solidFill>
                <a:effectLst/>
              </a:rPr>
              <a:t>point</a:t>
            </a:r>
            <a:r>
              <a:rPr lang="en-US" sz="2300" b="1" dirty="0" smtClean="0">
                <a:solidFill>
                  <a:schemeClr val="accent2"/>
                </a:solidFill>
                <a:effectLst/>
              </a:rPr>
              <a:t>::</a:t>
            </a:r>
            <a:r>
              <a:rPr lang="en-US" sz="2300" b="1" dirty="0" err="1" smtClean="0">
                <a:solidFill>
                  <a:schemeClr val="bg2"/>
                </a:solidFill>
                <a:effectLst/>
              </a:rPr>
              <a:t>setPosition</a:t>
            </a:r>
            <a:r>
              <a:rPr lang="en-US" sz="2300" b="1" dirty="0" smtClean="0">
                <a:solidFill>
                  <a:schemeClr val="bg2"/>
                </a:solidFill>
                <a:effectLst/>
              </a:rPr>
              <a:t>(double x, </a:t>
            </a:r>
            <a:r>
              <a:rPr lang="en-US" sz="2300" b="1" dirty="0">
                <a:solidFill>
                  <a:schemeClr val="bg2"/>
                </a:solidFill>
                <a:effectLst/>
              </a:rPr>
              <a:t>double </a:t>
            </a:r>
            <a:r>
              <a:rPr lang="en-US" sz="2300" b="1" dirty="0" smtClean="0">
                <a:solidFill>
                  <a:schemeClr val="bg2"/>
                </a:solidFill>
                <a:effectLst/>
              </a:rPr>
              <a:t>y)</a:t>
            </a:r>
            <a:endParaRPr lang="en-US" sz="2300" b="1" dirty="0">
              <a:solidFill>
                <a:schemeClr val="bg2"/>
              </a:solidFill>
              <a:effectLst/>
            </a:endParaRPr>
          </a:p>
          <a:p>
            <a:r>
              <a:rPr lang="en-US" sz="2300" b="1" dirty="0">
                <a:solidFill>
                  <a:schemeClr val="bg2"/>
                </a:solidFill>
                <a:effectLst/>
              </a:rPr>
              <a:t>{</a:t>
            </a:r>
          </a:p>
          <a:p>
            <a:r>
              <a:rPr lang="en-US" b="1" dirty="0">
                <a:solidFill>
                  <a:schemeClr val="bg2"/>
                </a:solidFill>
                <a:effectLst/>
              </a:rPr>
              <a:t>     </a:t>
            </a:r>
            <a:r>
              <a:rPr lang="en-US" b="1" dirty="0" err="1" smtClean="0">
                <a:solidFill>
                  <a:schemeClr val="bg2"/>
                </a:solidFill>
                <a:effectLst/>
              </a:rPr>
              <a:t>m_x</a:t>
            </a:r>
            <a:r>
              <a:rPr lang="en-US" b="1" dirty="0" smtClean="0">
                <a:solidFill>
                  <a:schemeClr val="bg2"/>
                </a:solidFill>
                <a:effectLst/>
              </a:rPr>
              <a:t> </a:t>
            </a:r>
            <a:r>
              <a:rPr lang="en-US" b="1" dirty="0">
                <a:solidFill>
                  <a:schemeClr val="bg2"/>
                </a:solidFill>
                <a:effectLst/>
              </a:rPr>
              <a:t>= </a:t>
            </a:r>
            <a:r>
              <a:rPr lang="en-US" b="1" dirty="0" smtClean="0">
                <a:solidFill>
                  <a:schemeClr val="bg2"/>
                </a:solidFill>
                <a:effectLst/>
              </a:rPr>
              <a:t>x;</a:t>
            </a:r>
            <a:endParaRPr lang="en-US" b="1" dirty="0">
              <a:solidFill>
                <a:schemeClr val="bg2"/>
              </a:solidFill>
              <a:effectLst/>
            </a:endParaRPr>
          </a:p>
          <a:p>
            <a:r>
              <a:rPr lang="en-US" b="1" dirty="0">
                <a:solidFill>
                  <a:schemeClr val="bg2"/>
                </a:solidFill>
                <a:effectLst/>
              </a:rPr>
              <a:t>     </a:t>
            </a:r>
            <a:r>
              <a:rPr lang="en-US" b="1" dirty="0" err="1" smtClean="0">
                <a:solidFill>
                  <a:schemeClr val="bg2"/>
                </a:solidFill>
                <a:effectLst/>
              </a:rPr>
              <a:t>m_y</a:t>
            </a:r>
            <a:r>
              <a:rPr lang="en-US" b="1" dirty="0" smtClean="0">
                <a:solidFill>
                  <a:schemeClr val="bg2"/>
                </a:solidFill>
                <a:effectLst/>
              </a:rPr>
              <a:t> </a:t>
            </a:r>
            <a:r>
              <a:rPr lang="en-US" b="1" dirty="0">
                <a:solidFill>
                  <a:schemeClr val="bg2"/>
                </a:solidFill>
                <a:effectLst/>
              </a:rPr>
              <a:t>= </a:t>
            </a:r>
            <a:r>
              <a:rPr lang="en-US" b="1" dirty="0" smtClean="0">
                <a:solidFill>
                  <a:schemeClr val="bg2"/>
                </a:solidFill>
                <a:effectLst/>
              </a:rPr>
              <a:t>y;</a:t>
            </a:r>
            <a:endParaRPr lang="en-US" b="1" dirty="0">
              <a:solidFill>
                <a:schemeClr val="bg2"/>
              </a:solidFill>
              <a:effectLst/>
            </a:endParaRPr>
          </a:p>
          <a:p>
            <a:r>
              <a:rPr lang="en-US" b="1" dirty="0">
                <a:solidFill>
                  <a:schemeClr val="bg2"/>
                </a:solidFill>
                <a:effectLst/>
              </a:rPr>
              <a:t>}</a:t>
            </a:r>
          </a:p>
          <a:p>
            <a:pPr eaLnBrk="1"/>
            <a:endParaRPr lang="en-US" b="1" dirty="0">
              <a:solidFill>
                <a:schemeClr val="bg2"/>
              </a:solidFill>
              <a:effectLst/>
            </a:endParaRP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69641" name="Rectangle 9"/>
          <p:cNvSpPr>
            <a:spLocks noGrp="1" noChangeArrowheads="1"/>
          </p:cNvSpPr>
          <p:nvPr>
            <p:ph type="body" idx="1"/>
          </p:nvPr>
        </p:nvSpPr>
        <p:spPr>
          <a:xfrm>
            <a:off x="471488" y="2068513"/>
            <a:ext cx="8181975" cy="835025"/>
          </a:xfrm>
          <a:noFill/>
          <a:ln/>
        </p:spPr>
        <p:txBody>
          <a:bodyPr/>
          <a:lstStyle/>
          <a:p>
            <a:pPr>
              <a:buSzPct val="100000"/>
              <a:buFont typeface="Monotype Sorts" charset="2"/>
              <a:buChar char="Ë"/>
            </a:pPr>
            <a:r>
              <a:rPr lang="en-US" sz="2800"/>
              <a:t>Within the body of the function, the class’s member  variables and other member functions may all be accessed.</a:t>
            </a:r>
          </a:p>
        </p:txBody>
      </p:sp>
      <p:sp>
        <p:nvSpPr>
          <p:cNvPr id="69642" name="Rectangle 10"/>
          <p:cNvSpPr>
            <a:spLocks noChangeArrowheads="1"/>
          </p:cNvSpPr>
          <p:nvPr/>
        </p:nvSpPr>
        <p:spPr bwMode="auto">
          <a:xfrm>
            <a:off x="260350" y="3635375"/>
            <a:ext cx="8659813" cy="2581275"/>
          </a:xfrm>
          <a:prstGeom prst="rect">
            <a:avLst/>
          </a:prstGeom>
          <a:solidFill>
            <a:schemeClr val="tx1"/>
          </a:solidFill>
          <a:ln w="12700">
            <a:solidFill>
              <a:schemeClr val="bg2"/>
            </a:solidFill>
            <a:miter lim="800000"/>
            <a:headEnd/>
            <a:tailEnd/>
          </a:ln>
          <a:effectLst/>
        </p:spPr>
        <p:txBody>
          <a:bodyPr wrap="none" anchor="ctr"/>
          <a:lstStyle/>
          <a:p>
            <a:endParaRPr lang="en-US"/>
          </a:p>
        </p:txBody>
      </p:sp>
      <p:grpSp>
        <p:nvGrpSpPr>
          <p:cNvPr id="69644" name="Group 12"/>
          <p:cNvGrpSpPr>
            <a:grpSpLocks/>
          </p:cNvGrpSpPr>
          <p:nvPr/>
        </p:nvGrpSpPr>
        <p:grpSpPr bwMode="auto">
          <a:xfrm>
            <a:off x="7010400" y="152400"/>
            <a:ext cx="2057400" cy="1533525"/>
            <a:chOff x="3216" y="1440"/>
            <a:chExt cx="2160" cy="1871"/>
          </a:xfrm>
        </p:grpSpPr>
        <p:sp>
          <p:nvSpPr>
            <p:cNvPr id="69645"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69646" name="Group 14"/>
            <p:cNvGrpSpPr>
              <a:grpSpLocks/>
            </p:cNvGrpSpPr>
            <p:nvPr/>
          </p:nvGrpSpPr>
          <p:grpSpPr bwMode="auto">
            <a:xfrm>
              <a:off x="3216" y="1440"/>
              <a:ext cx="2017" cy="1871"/>
              <a:chOff x="3216" y="1056"/>
              <a:chExt cx="2017" cy="1871"/>
            </a:xfrm>
          </p:grpSpPr>
          <p:sp>
            <p:nvSpPr>
              <p:cNvPr id="69647"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69648"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69649"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69650"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69651"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69652"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69653"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69654"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69655"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69656"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69657"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69658"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69660" name="Rectangle 28"/>
          <p:cNvSpPr>
            <a:spLocks noChangeArrowheads="1"/>
          </p:cNvSpPr>
          <p:nvPr/>
        </p:nvSpPr>
        <p:spPr bwMode="auto">
          <a:xfrm>
            <a:off x="419100" y="3657600"/>
            <a:ext cx="8651875" cy="2644314"/>
          </a:xfrm>
          <a:prstGeom prst="rect">
            <a:avLst/>
          </a:prstGeom>
          <a:noFill/>
          <a:ln w="12700">
            <a:noFill/>
            <a:miter lim="800000"/>
            <a:headEnd/>
            <a:tailEnd/>
          </a:ln>
          <a:effectLst/>
        </p:spPr>
        <p:txBody>
          <a:bodyPr lIns="90488" tIns="44450" rIns="90488" bIns="44450">
            <a:spAutoFit/>
          </a:bodyPr>
          <a:lstStyle/>
          <a:p>
            <a:endParaRPr lang="en-US" b="1" dirty="0">
              <a:solidFill>
                <a:schemeClr val="bg2"/>
              </a:solidFill>
              <a:effectLst/>
            </a:endParaRPr>
          </a:p>
          <a:p>
            <a:r>
              <a:rPr lang="en-US" sz="2300" b="1" dirty="0">
                <a:solidFill>
                  <a:schemeClr val="bg2"/>
                </a:solidFill>
                <a:effectLst/>
              </a:rPr>
              <a:t>void </a:t>
            </a:r>
            <a:r>
              <a:rPr lang="en-US" sz="2300" b="1" dirty="0">
                <a:solidFill>
                  <a:srgbClr val="FC0128"/>
                </a:solidFill>
                <a:effectLst/>
              </a:rPr>
              <a:t>point</a:t>
            </a:r>
            <a:r>
              <a:rPr lang="en-US" sz="2300" b="1" dirty="0" smtClean="0">
                <a:solidFill>
                  <a:srgbClr val="FC0128"/>
                </a:solidFill>
                <a:effectLst/>
              </a:rPr>
              <a:t>::</a:t>
            </a:r>
            <a:r>
              <a:rPr lang="en-US" sz="2300" b="1" dirty="0" err="1" smtClean="0">
                <a:solidFill>
                  <a:schemeClr val="bg2"/>
                </a:solidFill>
                <a:effectLst/>
              </a:rPr>
              <a:t>setPosition</a:t>
            </a:r>
            <a:r>
              <a:rPr lang="en-US" sz="2300" b="1" dirty="0" smtClean="0">
                <a:solidFill>
                  <a:schemeClr val="bg2"/>
                </a:solidFill>
                <a:effectLst/>
              </a:rPr>
              <a:t>(double x, </a:t>
            </a:r>
            <a:r>
              <a:rPr lang="en-US" sz="2300" b="1" dirty="0">
                <a:solidFill>
                  <a:schemeClr val="bg2"/>
                </a:solidFill>
                <a:effectLst/>
              </a:rPr>
              <a:t>double </a:t>
            </a:r>
            <a:r>
              <a:rPr lang="en-US" sz="2300" b="1" dirty="0" smtClean="0">
                <a:solidFill>
                  <a:schemeClr val="bg2"/>
                </a:solidFill>
                <a:effectLst/>
              </a:rPr>
              <a:t>y)</a:t>
            </a:r>
            <a:endParaRPr lang="en-US" sz="2300" b="1" dirty="0">
              <a:solidFill>
                <a:schemeClr val="bg2"/>
              </a:solidFill>
              <a:effectLst/>
            </a:endParaRPr>
          </a:p>
          <a:p>
            <a:r>
              <a:rPr lang="en-US" sz="2300" b="1" dirty="0">
                <a:solidFill>
                  <a:schemeClr val="bg2"/>
                </a:solidFill>
                <a:effectLst/>
              </a:rPr>
              <a:t>{</a:t>
            </a:r>
          </a:p>
          <a:p>
            <a:r>
              <a:rPr lang="en-US" b="1" dirty="0">
                <a:solidFill>
                  <a:schemeClr val="bg2"/>
                </a:solidFill>
                <a:effectLst/>
              </a:rPr>
              <a:t>     </a:t>
            </a:r>
            <a:r>
              <a:rPr lang="en-US" b="1" dirty="0" err="1" smtClean="0">
                <a:solidFill>
                  <a:srgbClr val="FC0128"/>
                </a:solidFill>
                <a:effectLst/>
              </a:rPr>
              <a:t>m_x</a:t>
            </a:r>
            <a:r>
              <a:rPr lang="en-US" b="1" dirty="0" smtClean="0">
                <a:solidFill>
                  <a:schemeClr val="bg2"/>
                </a:solidFill>
                <a:effectLst/>
              </a:rPr>
              <a:t> </a:t>
            </a:r>
            <a:r>
              <a:rPr lang="en-US" b="1" dirty="0">
                <a:solidFill>
                  <a:schemeClr val="bg2"/>
                </a:solidFill>
                <a:effectLst/>
              </a:rPr>
              <a:t>= </a:t>
            </a:r>
            <a:r>
              <a:rPr lang="en-US" b="1" dirty="0" smtClean="0">
                <a:solidFill>
                  <a:schemeClr val="bg2"/>
                </a:solidFill>
                <a:effectLst/>
              </a:rPr>
              <a:t>x;</a:t>
            </a:r>
            <a:endParaRPr lang="en-US" b="1" dirty="0">
              <a:solidFill>
                <a:schemeClr val="bg2"/>
              </a:solidFill>
              <a:effectLst/>
            </a:endParaRPr>
          </a:p>
          <a:p>
            <a:r>
              <a:rPr lang="en-US" b="1" dirty="0">
                <a:solidFill>
                  <a:schemeClr val="bg2"/>
                </a:solidFill>
                <a:effectLst/>
              </a:rPr>
              <a:t>     </a:t>
            </a:r>
            <a:r>
              <a:rPr lang="en-US" b="1" dirty="0" err="1" smtClean="0">
                <a:solidFill>
                  <a:srgbClr val="FC0128"/>
                </a:solidFill>
                <a:effectLst/>
              </a:rPr>
              <a:t>m_y</a:t>
            </a:r>
            <a:r>
              <a:rPr lang="en-US" b="1" dirty="0" smtClean="0">
                <a:solidFill>
                  <a:schemeClr val="bg2"/>
                </a:solidFill>
                <a:effectLst/>
              </a:rPr>
              <a:t> </a:t>
            </a:r>
            <a:r>
              <a:rPr lang="en-US" b="1" dirty="0">
                <a:solidFill>
                  <a:schemeClr val="bg2"/>
                </a:solidFill>
                <a:effectLst/>
              </a:rPr>
              <a:t>= </a:t>
            </a:r>
            <a:r>
              <a:rPr lang="en-US" b="1" dirty="0" smtClean="0">
                <a:solidFill>
                  <a:schemeClr val="bg2"/>
                </a:solidFill>
                <a:effectLst/>
              </a:rPr>
              <a:t>y;</a:t>
            </a:r>
            <a:endParaRPr lang="en-US" b="1" dirty="0">
              <a:solidFill>
                <a:schemeClr val="bg2"/>
              </a:solidFill>
              <a:effectLst/>
            </a:endParaRPr>
          </a:p>
          <a:p>
            <a:r>
              <a:rPr lang="en-US" b="1" dirty="0">
                <a:solidFill>
                  <a:schemeClr val="bg2"/>
                </a:solidFill>
                <a:effectLst/>
              </a:rPr>
              <a:t>}</a:t>
            </a:r>
          </a:p>
          <a:p>
            <a:pPr eaLnBrk="1"/>
            <a:endParaRPr lang="en-US" b="1" dirty="0">
              <a:solidFill>
                <a:schemeClr val="bg2"/>
              </a:solidFill>
              <a:effectLst/>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C++ Classes and ADTs</a:t>
            </a:r>
          </a:p>
        </p:txBody>
      </p:sp>
      <p:sp>
        <p:nvSpPr>
          <p:cNvPr id="92163" name="Rectangle 3"/>
          <p:cNvSpPr>
            <a:spLocks noGrp="1" noChangeArrowheads="1"/>
          </p:cNvSpPr>
          <p:nvPr>
            <p:ph type="body" idx="1"/>
          </p:nvPr>
        </p:nvSpPr>
        <p:spPr/>
        <p:txBody>
          <a:bodyPr/>
          <a:lstStyle/>
          <a:p>
            <a:pPr>
              <a:lnSpc>
                <a:spcPct val="90000"/>
              </a:lnSpc>
            </a:pPr>
            <a:r>
              <a:rPr lang="en-US"/>
              <a:t> Class</a:t>
            </a:r>
          </a:p>
          <a:p>
            <a:pPr lvl="1">
              <a:lnSpc>
                <a:spcPct val="90000"/>
              </a:lnSpc>
            </a:pPr>
            <a:r>
              <a:rPr lang="en-US"/>
              <a:t>Mechanism to create objects and member functions</a:t>
            </a:r>
          </a:p>
          <a:p>
            <a:pPr lvl="1">
              <a:lnSpc>
                <a:spcPct val="90000"/>
              </a:lnSpc>
            </a:pPr>
            <a:r>
              <a:rPr lang="en-US"/>
              <a:t>Support information hiding</a:t>
            </a:r>
          </a:p>
          <a:p>
            <a:pPr>
              <a:lnSpc>
                <a:spcPct val="90000"/>
              </a:lnSpc>
            </a:pPr>
            <a:r>
              <a:rPr lang="en-US"/>
              <a:t>Abstract Date Types (ADTs)</a:t>
            </a:r>
          </a:p>
          <a:p>
            <a:pPr lvl="1">
              <a:lnSpc>
                <a:spcPct val="90000"/>
              </a:lnSpc>
            </a:pPr>
            <a:r>
              <a:rPr lang="en-US"/>
              <a:t> mathematical data type</a:t>
            </a:r>
          </a:p>
          <a:p>
            <a:pPr lvl="1">
              <a:lnSpc>
                <a:spcPct val="90000"/>
              </a:lnSpc>
            </a:pPr>
            <a:r>
              <a:rPr lang="en-US"/>
              <a:t>Class as an ADT that programmers can use without knowing how the member functions are implemented  - i.e. with information hiding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1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260350" y="3635375"/>
            <a:ext cx="8659813" cy="2581275"/>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71711" name="Rectangle 31"/>
          <p:cNvSpPr>
            <a:spLocks noChangeArrowheads="1"/>
          </p:cNvSpPr>
          <p:nvPr/>
        </p:nvSpPr>
        <p:spPr bwMode="auto">
          <a:xfrm>
            <a:off x="419100" y="3657600"/>
            <a:ext cx="8651875" cy="2644314"/>
          </a:xfrm>
          <a:prstGeom prst="rect">
            <a:avLst/>
          </a:prstGeom>
          <a:noFill/>
          <a:ln w="12700">
            <a:noFill/>
            <a:miter lim="800000"/>
            <a:headEnd/>
            <a:tailEnd/>
          </a:ln>
          <a:effectLst/>
        </p:spPr>
        <p:txBody>
          <a:bodyPr lIns="90488" tIns="44450" rIns="90488" bIns="44450">
            <a:spAutoFit/>
          </a:bodyPr>
          <a:lstStyle/>
          <a:p>
            <a:endParaRPr lang="en-US" b="1" dirty="0">
              <a:solidFill>
                <a:schemeClr val="bg2"/>
              </a:solidFill>
              <a:effectLst/>
            </a:endParaRPr>
          </a:p>
          <a:p>
            <a:r>
              <a:rPr lang="en-US" sz="2300" b="1" dirty="0">
                <a:solidFill>
                  <a:schemeClr val="bg2"/>
                </a:solidFill>
                <a:effectLst/>
              </a:rPr>
              <a:t>void </a:t>
            </a:r>
            <a:r>
              <a:rPr lang="en-US" sz="2300" b="1" dirty="0">
                <a:solidFill>
                  <a:srgbClr val="FC0128"/>
                </a:solidFill>
                <a:effectLst/>
              </a:rPr>
              <a:t>point</a:t>
            </a:r>
            <a:r>
              <a:rPr lang="en-US" sz="2300" b="1" dirty="0" smtClean="0">
                <a:solidFill>
                  <a:srgbClr val="FC0128"/>
                </a:solidFill>
                <a:effectLst/>
              </a:rPr>
              <a:t>::</a:t>
            </a:r>
            <a:r>
              <a:rPr lang="en-US" sz="2300" b="1" dirty="0" err="1" smtClean="0">
                <a:solidFill>
                  <a:schemeClr val="bg2"/>
                </a:solidFill>
                <a:effectLst/>
              </a:rPr>
              <a:t>setPosition</a:t>
            </a:r>
            <a:r>
              <a:rPr lang="en-US" sz="2300" b="1" dirty="0" smtClean="0">
                <a:solidFill>
                  <a:schemeClr val="bg2"/>
                </a:solidFill>
                <a:effectLst/>
              </a:rPr>
              <a:t>(double x, </a:t>
            </a:r>
            <a:r>
              <a:rPr lang="en-US" sz="2300" b="1" dirty="0">
                <a:solidFill>
                  <a:schemeClr val="bg2"/>
                </a:solidFill>
                <a:effectLst/>
              </a:rPr>
              <a:t>double </a:t>
            </a:r>
            <a:r>
              <a:rPr lang="en-US" sz="2300" b="1" dirty="0" smtClean="0">
                <a:solidFill>
                  <a:schemeClr val="bg2"/>
                </a:solidFill>
                <a:effectLst/>
              </a:rPr>
              <a:t>y)</a:t>
            </a:r>
            <a:endParaRPr lang="en-US" sz="2300" b="1" dirty="0">
              <a:solidFill>
                <a:schemeClr val="bg2"/>
              </a:solidFill>
              <a:effectLst/>
            </a:endParaRPr>
          </a:p>
          <a:p>
            <a:r>
              <a:rPr lang="en-US" sz="2300" b="1" dirty="0">
                <a:solidFill>
                  <a:schemeClr val="bg2"/>
                </a:solidFill>
                <a:effectLst/>
              </a:rPr>
              <a:t>{</a:t>
            </a:r>
          </a:p>
          <a:p>
            <a:r>
              <a:rPr lang="en-US" b="1" dirty="0">
                <a:solidFill>
                  <a:schemeClr val="bg2"/>
                </a:solidFill>
                <a:effectLst/>
              </a:rPr>
              <a:t>     </a:t>
            </a:r>
            <a:r>
              <a:rPr lang="en-US" b="1" dirty="0" err="1" smtClean="0">
                <a:solidFill>
                  <a:srgbClr val="FC0128"/>
                </a:solidFill>
                <a:effectLst/>
              </a:rPr>
              <a:t>m_x</a:t>
            </a:r>
            <a:r>
              <a:rPr lang="en-US" b="1" dirty="0" smtClean="0">
                <a:solidFill>
                  <a:schemeClr val="bg2"/>
                </a:solidFill>
                <a:effectLst/>
              </a:rPr>
              <a:t> </a:t>
            </a:r>
            <a:r>
              <a:rPr lang="en-US" b="1" dirty="0">
                <a:solidFill>
                  <a:schemeClr val="bg2"/>
                </a:solidFill>
                <a:effectLst/>
              </a:rPr>
              <a:t>= </a:t>
            </a:r>
            <a:r>
              <a:rPr lang="en-US" b="1" dirty="0" smtClean="0">
                <a:solidFill>
                  <a:schemeClr val="bg2"/>
                </a:solidFill>
                <a:effectLst/>
              </a:rPr>
              <a:t>x;</a:t>
            </a:r>
            <a:endParaRPr lang="en-US" b="1" dirty="0">
              <a:solidFill>
                <a:schemeClr val="bg2"/>
              </a:solidFill>
              <a:effectLst/>
            </a:endParaRPr>
          </a:p>
          <a:p>
            <a:r>
              <a:rPr lang="en-US" b="1" dirty="0">
                <a:solidFill>
                  <a:schemeClr val="bg2"/>
                </a:solidFill>
                <a:effectLst/>
              </a:rPr>
              <a:t>     </a:t>
            </a:r>
            <a:r>
              <a:rPr lang="en-US" b="1" dirty="0" err="1" smtClean="0">
                <a:solidFill>
                  <a:srgbClr val="FC0128"/>
                </a:solidFill>
                <a:effectLst/>
              </a:rPr>
              <a:t>m_y</a:t>
            </a:r>
            <a:r>
              <a:rPr lang="en-US" b="1" dirty="0" smtClean="0">
                <a:solidFill>
                  <a:srgbClr val="FC0128"/>
                </a:solidFill>
                <a:effectLst/>
              </a:rPr>
              <a:t> </a:t>
            </a:r>
            <a:r>
              <a:rPr lang="en-US" b="1" dirty="0" smtClean="0">
                <a:solidFill>
                  <a:schemeClr val="bg2"/>
                </a:solidFill>
                <a:effectLst/>
              </a:rPr>
              <a:t>= y;</a:t>
            </a:r>
            <a:endParaRPr lang="en-US" b="1" dirty="0">
              <a:solidFill>
                <a:schemeClr val="bg2"/>
              </a:solidFill>
              <a:effectLst/>
            </a:endParaRPr>
          </a:p>
          <a:p>
            <a:r>
              <a:rPr lang="en-US" b="1" dirty="0">
                <a:solidFill>
                  <a:schemeClr val="bg2"/>
                </a:solidFill>
                <a:effectLst/>
              </a:rPr>
              <a:t>}</a:t>
            </a:r>
          </a:p>
          <a:p>
            <a:pPr eaLnBrk="1"/>
            <a:endParaRPr lang="en-US" b="1" dirty="0">
              <a:solidFill>
                <a:schemeClr val="bg2"/>
              </a:solidFill>
              <a:effectLst/>
            </a:endParaRPr>
          </a:p>
        </p:txBody>
      </p:sp>
      <p:sp>
        <p:nvSpPr>
          <p:cNvPr id="71683" name="Rectangle 3"/>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71690" name="Rectangle 10"/>
          <p:cNvSpPr>
            <a:spLocks noGrp="1" noChangeArrowheads="1"/>
          </p:cNvSpPr>
          <p:nvPr>
            <p:ph type="body" idx="1"/>
          </p:nvPr>
        </p:nvSpPr>
        <p:spPr>
          <a:xfrm>
            <a:off x="471488" y="2068513"/>
            <a:ext cx="8181975" cy="835025"/>
          </a:xfrm>
          <a:noFill/>
          <a:ln/>
        </p:spPr>
        <p:txBody>
          <a:bodyPr/>
          <a:lstStyle/>
          <a:p>
            <a:pPr>
              <a:buSzPct val="100000"/>
              <a:buFont typeface="Monotype Sorts" charset="2"/>
              <a:buChar char="Ë"/>
            </a:pPr>
            <a:r>
              <a:rPr lang="en-US" sz="2800"/>
              <a:t>Within the body of the function, the class’s member variables and other member functions may all be accessed.</a:t>
            </a:r>
          </a:p>
        </p:txBody>
      </p:sp>
      <p:sp>
        <p:nvSpPr>
          <p:cNvPr id="71692" name="AutoShape 12"/>
          <p:cNvSpPr>
            <a:spLocks noChangeArrowheads="1"/>
          </p:cNvSpPr>
          <p:nvPr/>
        </p:nvSpPr>
        <p:spPr bwMode="auto">
          <a:xfrm>
            <a:off x="4814888" y="3198813"/>
            <a:ext cx="3978275" cy="3525837"/>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71693" name="Rectangle 13"/>
          <p:cNvSpPr>
            <a:spLocks noChangeArrowheads="1"/>
          </p:cNvSpPr>
          <p:nvPr/>
        </p:nvSpPr>
        <p:spPr bwMode="auto">
          <a:xfrm>
            <a:off x="5119688" y="3408363"/>
            <a:ext cx="3932237" cy="3044423"/>
          </a:xfrm>
          <a:prstGeom prst="rect">
            <a:avLst/>
          </a:prstGeom>
          <a:noFill/>
          <a:ln w="12700">
            <a:noFill/>
            <a:miter lim="800000"/>
            <a:headEnd/>
            <a:tailEnd/>
          </a:ln>
          <a:effectLst/>
        </p:spPr>
        <p:txBody>
          <a:bodyPr lIns="90488" tIns="44450" rIns="90488" bIns="44450">
            <a:spAutoFit/>
          </a:bodyPr>
          <a:lstStyle/>
          <a:p>
            <a:pPr>
              <a:spcBef>
                <a:spcPct val="20000"/>
              </a:spcBef>
            </a:pPr>
            <a:r>
              <a:rPr lang="en-US" b="1" i="1" dirty="0">
                <a:solidFill>
                  <a:schemeClr val="bg2"/>
                </a:solidFill>
                <a:effectLst/>
              </a:rPr>
              <a:t>But, whose member variables are </a:t>
            </a:r>
          </a:p>
          <a:p>
            <a:pPr>
              <a:spcBef>
                <a:spcPct val="20000"/>
              </a:spcBef>
            </a:pPr>
            <a:r>
              <a:rPr lang="en-US" b="1" i="1" dirty="0">
                <a:solidFill>
                  <a:schemeClr val="bg2"/>
                </a:solidFill>
                <a:effectLst/>
              </a:rPr>
              <a:t>these?  Are they</a:t>
            </a:r>
          </a:p>
          <a:p>
            <a:pPr>
              <a:spcBef>
                <a:spcPct val="20000"/>
              </a:spcBef>
            </a:pPr>
            <a:r>
              <a:rPr lang="en-US" b="1" i="1" dirty="0">
                <a:solidFill>
                  <a:schemeClr val="bg2"/>
                </a:solidFill>
                <a:effectLst/>
              </a:rPr>
              <a:t>	</a:t>
            </a:r>
            <a:r>
              <a:rPr lang="en-US" b="1" i="1" dirty="0" smtClean="0">
                <a:solidFill>
                  <a:schemeClr val="bg2"/>
                </a:solidFill>
                <a:effectLst/>
              </a:rPr>
              <a:t>p1.m_x</a:t>
            </a:r>
            <a:endParaRPr lang="en-US" b="1" i="1" dirty="0">
              <a:solidFill>
                <a:schemeClr val="bg2"/>
              </a:solidFill>
              <a:effectLst/>
            </a:endParaRPr>
          </a:p>
          <a:p>
            <a:pPr>
              <a:spcBef>
                <a:spcPct val="20000"/>
              </a:spcBef>
            </a:pPr>
            <a:r>
              <a:rPr lang="en-US" b="1" i="1" dirty="0">
                <a:solidFill>
                  <a:schemeClr val="bg2"/>
                </a:solidFill>
                <a:effectLst/>
              </a:rPr>
              <a:t>	</a:t>
            </a:r>
            <a:r>
              <a:rPr lang="en-US" b="1" i="1" dirty="0" smtClean="0">
                <a:solidFill>
                  <a:schemeClr val="bg2"/>
                </a:solidFill>
                <a:effectLst/>
              </a:rPr>
              <a:t>p1.m_y</a:t>
            </a:r>
            <a:endParaRPr lang="en-US" b="1" i="1" dirty="0">
              <a:solidFill>
                <a:schemeClr val="bg2"/>
              </a:solidFill>
              <a:effectLst/>
            </a:endParaRPr>
          </a:p>
          <a:p>
            <a:pPr>
              <a:spcBef>
                <a:spcPct val="20000"/>
              </a:spcBef>
            </a:pPr>
            <a:r>
              <a:rPr lang="en-US" b="1" i="1" dirty="0">
                <a:solidFill>
                  <a:schemeClr val="bg2"/>
                </a:solidFill>
                <a:effectLst/>
              </a:rPr>
              <a:t>  	</a:t>
            </a:r>
            <a:r>
              <a:rPr lang="en-US" b="1" i="1" dirty="0" smtClean="0">
                <a:solidFill>
                  <a:schemeClr val="bg2"/>
                </a:solidFill>
                <a:effectLst/>
              </a:rPr>
              <a:t>p2.m_x</a:t>
            </a:r>
            <a:endParaRPr lang="en-US" b="1" i="1" dirty="0">
              <a:solidFill>
                <a:schemeClr val="bg2"/>
              </a:solidFill>
              <a:effectLst/>
            </a:endParaRPr>
          </a:p>
          <a:p>
            <a:pPr>
              <a:spcBef>
                <a:spcPct val="20000"/>
              </a:spcBef>
            </a:pPr>
            <a:r>
              <a:rPr lang="en-US" b="1" i="1" dirty="0">
                <a:solidFill>
                  <a:schemeClr val="bg2"/>
                </a:solidFill>
                <a:effectLst/>
              </a:rPr>
              <a:t>	</a:t>
            </a:r>
            <a:r>
              <a:rPr lang="en-US" b="1" i="1" dirty="0" smtClean="0">
                <a:solidFill>
                  <a:schemeClr val="bg2"/>
                </a:solidFill>
                <a:effectLst/>
              </a:rPr>
              <a:t>p2.m_y</a:t>
            </a:r>
            <a:endParaRPr lang="en-US" b="1" i="1" dirty="0">
              <a:solidFill>
                <a:schemeClr val="bg2"/>
              </a:solidFill>
              <a:effectLst/>
            </a:endParaRPr>
          </a:p>
        </p:txBody>
      </p:sp>
      <p:sp>
        <p:nvSpPr>
          <p:cNvPr id="71694" name="Rectangle 14"/>
          <p:cNvSpPr>
            <a:spLocks noChangeArrowheads="1"/>
          </p:cNvSpPr>
          <p:nvPr/>
        </p:nvSpPr>
        <p:spPr bwMode="auto">
          <a:xfrm>
            <a:off x="7891463" y="5378450"/>
            <a:ext cx="600075" cy="911225"/>
          </a:xfrm>
          <a:prstGeom prst="rect">
            <a:avLst/>
          </a:prstGeom>
          <a:noFill/>
          <a:ln w="12700">
            <a:noFill/>
            <a:miter lim="800000"/>
            <a:headEnd/>
            <a:tailEnd/>
          </a:ln>
          <a:effectLst/>
        </p:spPr>
        <p:txBody>
          <a:bodyPr wrap="none" lIns="90488" tIns="44450" rIns="90488" bIns="44450">
            <a:spAutoFit/>
          </a:bodyPr>
          <a:lstStyle/>
          <a:p>
            <a:pPr>
              <a:spcBef>
                <a:spcPct val="20000"/>
              </a:spcBef>
            </a:pPr>
            <a:r>
              <a:rPr lang="en-US" sz="5400" b="1" i="1">
                <a:solidFill>
                  <a:schemeClr val="folHlink"/>
                </a:solidFill>
                <a:effectLst/>
              </a:rPr>
              <a:t>?</a:t>
            </a:r>
          </a:p>
        </p:txBody>
      </p:sp>
      <p:grpSp>
        <p:nvGrpSpPr>
          <p:cNvPr id="71695" name="Group 15"/>
          <p:cNvGrpSpPr>
            <a:grpSpLocks/>
          </p:cNvGrpSpPr>
          <p:nvPr/>
        </p:nvGrpSpPr>
        <p:grpSpPr bwMode="auto">
          <a:xfrm>
            <a:off x="7010400" y="152400"/>
            <a:ext cx="2057400" cy="1533525"/>
            <a:chOff x="3216" y="1440"/>
            <a:chExt cx="2160" cy="1871"/>
          </a:xfrm>
        </p:grpSpPr>
        <p:sp>
          <p:nvSpPr>
            <p:cNvPr id="71696" name="Text Box 16"/>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71697" name="Group 17"/>
            <p:cNvGrpSpPr>
              <a:grpSpLocks/>
            </p:cNvGrpSpPr>
            <p:nvPr/>
          </p:nvGrpSpPr>
          <p:grpSpPr bwMode="auto">
            <a:xfrm>
              <a:off x="3216" y="1440"/>
              <a:ext cx="2017" cy="1871"/>
              <a:chOff x="3216" y="1056"/>
              <a:chExt cx="2017" cy="1871"/>
            </a:xfrm>
          </p:grpSpPr>
          <p:sp>
            <p:nvSpPr>
              <p:cNvPr id="71698" name="Rectangle 18"/>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71699" name="Line 19"/>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71700" name="Line 20"/>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71701" name="Line 21"/>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71702" name="Line 22"/>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71703" name="Line 23"/>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71704" name="Line 24"/>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71705" name="Text Box 25"/>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71706" name="Text Box 26"/>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71707" name="Text Box 27"/>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71708" name="Oval 28"/>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71709" name="Text Box 29"/>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58" name="Group 30"/>
          <p:cNvGrpSpPr>
            <a:grpSpLocks/>
          </p:cNvGrpSpPr>
          <p:nvPr/>
        </p:nvGrpSpPr>
        <p:grpSpPr bwMode="auto">
          <a:xfrm>
            <a:off x="260350" y="3635375"/>
            <a:ext cx="8810625" cy="2667000"/>
            <a:chOff x="164" y="2290"/>
            <a:chExt cx="5550" cy="1680"/>
          </a:xfrm>
        </p:grpSpPr>
        <p:sp>
          <p:nvSpPr>
            <p:cNvPr id="73730" name="Rectangle 2"/>
            <p:cNvSpPr>
              <a:spLocks noChangeArrowheads="1"/>
            </p:cNvSpPr>
            <p:nvPr/>
          </p:nvSpPr>
          <p:spPr bwMode="auto">
            <a:xfrm>
              <a:off x="164" y="2290"/>
              <a:ext cx="5455" cy="1626"/>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73757" name="Rectangle 29"/>
            <p:cNvSpPr>
              <a:spLocks noChangeArrowheads="1"/>
            </p:cNvSpPr>
            <p:nvPr/>
          </p:nvSpPr>
          <p:spPr bwMode="auto">
            <a:xfrm>
              <a:off x="264" y="2304"/>
              <a:ext cx="5450" cy="1666"/>
            </a:xfrm>
            <a:prstGeom prst="rect">
              <a:avLst/>
            </a:prstGeom>
            <a:noFill/>
            <a:ln w="12700">
              <a:noFill/>
              <a:miter lim="800000"/>
              <a:headEnd/>
              <a:tailEnd/>
            </a:ln>
            <a:effectLst/>
          </p:spPr>
          <p:txBody>
            <a:bodyPr lIns="90488" tIns="44450" rIns="90488" bIns="44450">
              <a:spAutoFit/>
            </a:bodyPr>
            <a:lstStyle/>
            <a:p>
              <a:endParaRPr lang="en-US" b="1" dirty="0">
                <a:solidFill>
                  <a:schemeClr val="bg2"/>
                </a:solidFill>
                <a:effectLst/>
              </a:endParaRPr>
            </a:p>
            <a:p>
              <a:r>
                <a:rPr lang="en-US" sz="2300" b="1" dirty="0">
                  <a:solidFill>
                    <a:schemeClr val="bg2"/>
                  </a:solidFill>
                  <a:effectLst/>
                </a:rPr>
                <a:t>void </a:t>
              </a:r>
              <a:r>
                <a:rPr lang="en-US" sz="2300" b="1" dirty="0">
                  <a:solidFill>
                    <a:srgbClr val="FC0128"/>
                  </a:solidFill>
                  <a:effectLst/>
                </a:rPr>
                <a:t>point</a:t>
              </a:r>
              <a:r>
                <a:rPr lang="en-US" sz="2300" b="1" dirty="0" smtClean="0">
                  <a:solidFill>
                    <a:srgbClr val="FC0128"/>
                  </a:solidFill>
                  <a:effectLst/>
                </a:rPr>
                <a:t>::</a:t>
              </a:r>
              <a:r>
                <a:rPr lang="en-US" sz="2300" b="1" dirty="0" err="1" smtClean="0">
                  <a:solidFill>
                    <a:schemeClr val="bg2"/>
                  </a:solidFill>
                  <a:effectLst/>
                </a:rPr>
                <a:t>setPosition</a:t>
              </a:r>
              <a:r>
                <a:rPr lang="en-US" sz="2300" b="1" dirty="0" smtClean="0">
                  <a:solidFill>
                    <a:schemeClr val="bg2"/>
                  </a:solidFill>
                  <a:effectLst/>
                </a:rPr>
                <a:t>(double x, </a:t>
              </a:r>
              <a:r>
                <a:rPr lang="en-US" sz="2300" b="1" dirty="0">
                  <a:solidFill>
                    <a:schemeClr val="bg2"/>
                  </a:solidFill>
                  <a:effectLst/>
                </a:rPr>
                <a:t>double </a:t>
              </a:r>
              <a:r>
                <a:rPr lang="en-US" sz="2300" b="1" dirty="0" smtClean="0">
                  <a:solidFill>
                    <a:schemeClr val="bg2"/>
                  </a:solidFill>
                  <a:effectLst/>
                </a:rPr>
                <a:t>y)</a:t>
              </a:r>
              <a:endParaRPr lang="en-US" sz="2300" b="1" dirty="0">
                <a:solidFill>
                  <a:schemeClr val="bg2"/>
                </a:solidFill>
                <a:effectLst/>
              </a:endParaRPr>
            </a:p>
            <a:p>
              <a:r>
                <a:rPr lang="en-US" sz="2300" b="1" dirty="0">
                  <a:solidFill>
                    <a:schemeClr val="bg2"/>
                  </a:solidFill>
                  <a:effectLst/>
                </a:rPr>
                <a:t>{</a:t>
              </a:r>
            </a:p>
            <a:p>
              <a:r>
                <a:rPr lang="en-US" b="1" dirty="0">
                  <a:solidFill>
                    <a:schemeClr val="bg2"/>
                  </a:solidFill>
                  <a:effectLst/>
                </a:rPr>
                <a:t>     </a:t>
              </a:r>
              <a:r>
                <a:rPr lang="en-US" b="1" dirty="0" err="1" smtClean="0">
                  <a:solidFill>
                    <a:srgbClr val="FC0128"/>
                  </a:solidFill>
                  <a:effectLst/>
                </a:rPr>
                <a:t>m_x</a:t>
              </a:r>
              <a:r>
                <a:rPr lang="en-US" b="1" dirty="0" smtClean="0">
                  <a:solidFill>
                    <a:schemeClr val="bg2"/>
                  </a:solidFill>
                  <a:effectLst/>
                </a:rPr>
                <a:t> </a:t>
              </a:r>
              <a:r>
                <a:rPr lang="en-US" b="1" dirty="0">
                  <a:solidFill>
                    <a:schemeClr val="bg2"/>
                  </a:solidFill>
                  <a:effectLst/>
                </a:rPr>
                <a:t>= </a:t>
              </a:r>
              <a:r>
                <a:rPr lang="en-US" b="1" dirty="0" smtClean="0">
                  <a:solidFill>
                    <a:schemeClr val="bg2"/>
                  </a:solidFill>
                  <a:effectLst/>
                </a:rPr>
                <a:t>x;</a:t>
              </a:r>
              <a:endParaRPr lang="en-US" b="1" dirty="0">
                <a:solidFill>
                  <a:schemeClr val="bg2"/>
                </a:solidFill>
                <a:effectLst/>
              </a:endParaRPr>
            </a:p>
            <a:p>
              <a:r>
                <a:rPr lang="en-US" b="1" dirty="0">
                  <a:solidFill>
                    <a:schemeClr val="bg2"/>
                  </a:solidFill>
                  <a:effectLst/>
                </a:rPr>
                <a:t>     </a:t>
              </a:r>
              <a:r>
                <a:rPr lang="en-US" b="1" dirty="0" err="1" smtClean="0">
                  <a:solidFill>
                    <a:srgbClr val="FC0128"/>
                  </a:solidFill>
                  <a:effectLst/>
                </a:rPr>
                <a:t>m_y</a:t>
              </a:r>
              <a:r>
                <a:rPr lang="en-US" b="1" dirty="0" smtClean="0">
                  <a:solidFill>
                    <a:schemeClr val="bg2"/>
                  </a:solidFill>
                  <a:effectLst/>
                </a:rPr>
                <a:t> </a:t>
              </a:r>
              <a:r>
                <a:rPr lang="en-US" b="1" dirty="0">
                  <a:solidFill>
                    <a:schemeClr val="bg2"/>
                  </a:solidFill>
                  <a:effectLst/>
                </a:rPr>
                <a:t>= </a:t>
              </a:r>
              <a:r>
                <a:rPr lang="en-US" b="1" dirty="0" smtClean="0">
                  <a:solidFill>
                    <a:schemeClr val="bg2"/>
                  </a:solidFill>
                  <a:effectLst/>
                </a:rPr>
                <a:t>y;</a:t>
              </a:r>
              <a:endParaRPr lang="en-US" b="1" dirty="0">
                <a:solidFill>
                  <a:schemeClr val="bg2"/>
                </a:solidFill>
                <a:effectLst/>
              </a:endParaRPr>
            </a:p>
            <a:p>
              <a:r>
                <a:rPr lang="en-US" b="1" dirty="0">
                  <a:solidFill>
                    <a:schemeClr val="bg2"/>
                  </a:solidFill>
                  <a:effectLst/>
                </a:rPr>
                <a:t>}</a:t>
              </a:r>
            </a:p>
            <a:p>
              <a:pPr eaLnBrk="1"/>
              <a:endParaRPr lang="en-US" b="1" dirty="0">
                <a:solidFill>
                  <a:schemeClr val="bg2"/>
                </a:solidFill>
                <a:effectLst/>
              </a:endParaRPr>
            </a:p>
          </p:txBody>
        </p:sp>
      </p:grpSp>
      <p:sp>
        <p:nvSpPr>
          <p:cNvPr id="73731" name="Rectangle 3"/>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73738" name="Rectangle 10"/>
          <p:cNvSpPr>
            <a:spLocks noGrp="1" noChangeArrowheads="1"/>
          </p:cNvSpPr>
          <p:nvPr>
            <p:ph type="body" idx="1"/>
          </p:nvPr>
        </p:nvSpPr>
        <p:spPr>
          <a:xfrm>
            <a:off x="471488" y="2068513"/>
            <a:ext cx="8181975" cy="835025"/>
          </a:xfrm>
          <a:noFill/>
          <a:ln/>
        </p:spPr>
        <p:txBody>
          <a:bodyPr/>
          <a:lstStyle/>
          <a:p>
            <a:pPr>
              <a:buSzPct val="100000"/>
              <a:buFont typeface="Monotype Sorts" charset="2"/>
              <a:buChar char="Ë"/>
            </a:pPr>
            <a:r>
              <a:rPr lang="en-US" sz="2800"/>
              <a:t>Within the body of the function, the class’s member variables and other member functions may all be accessed.</a:t>
            </a:r>
          </a:p>
        </p:txBody>
      </p:sp>
      <p:sp>
        <p:nvSpPr>
          <p:cNvPr id="73740" name="AutoShape 12"/>
          <p:cNvSpPr>
            <a:spLocks noChangeArrowheads="1"/>
          </p:cNvSpPr>
          <p:nvPr/>
        </p:nvSpPr>
        <p:spPr bwMode="auto">
          <a:xfrm>
            <a:off x="4814888" y="3198813"/>
            <a:ext cx="3978275" cy="3525837"/>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73741" name="Rectangle 13"/>
          <p:cNvSpPr>
            <a:spLocks noChangeArrowheads="1"/>
          </p:cNvSpPr>
          <p:nvPr/>
        </p:nvSpPr>
        <p:spPr bwMode="auto">
          <a:xfrm>
            <a:off x="5119688" y="3408363"/>
            <a:ext cx="3932237" cy="2305759"/>
          </a:xfrm>
          <a:prstGeom prst="rect">
            <a:avLst/>
          </a:prstGeom>
          <a:noFill/>
          <a:ln w="12700">
            <a:noFill/>
            <a:miter lim="800000"/>
            <a:headEnd/>
            <a:tailEnd/>
          </a:ln>
          <a:effectLst/>
        </p:spPr>
        <p:txBody>
          <a:bodyPr lIns="90488" tIns="44450" rIns="90488" bIns="44450">
            <a:spAutoFit/>
          </a:bodyPr>
          <a:lstStyle/>
          <a:p>
            <a:pPr>
              <a:spcBef>
                <a:spcPct val="20000"/>
              </a:spcBef>
            </a:pPr>
            <a:r>
              <a:rPr lang="en-US" b="1" i="1" dirty="0">
                <a:solidFill>
                  <a:schemeClr val="bg2"/>
                </a:solidFill>
                <a:effectLst/>
              </a:rPr>
              <a:t>If we activate </a:t>
            </a:r>
          </a:p>
          <a:p>
            <a:pPr>
              <a:spcBef>
                <a:spcPct val="20000"/>
              </a:spcBef>
            </a:pPr>
            <a:r>
              <a:rPr lang="en-US" b="1" i="1" dirty="0">
                <a:solidFill>
                  <a:schemeClr val="bg2"/>
                </a:solidFill>
                <a:effectLst/>
              </a:rPr>
              <a:t>	</a:t>
            </a:r>
            <a:r>
              <a:rPr lang="en-US" b="1" i="1" dirty="0" smtClean="0">
                <a:solidFill>
                  <a:schemeClr val="bg2"/>
                </a:solidFill>
                <a:effectLst/>
              </a:rPr>
              <a:t>p1.setPosition:</a:t>
            </a:r>
            <a:endParaRPr lang="en-US" b="1" i="1" dirty="0">
              <a:solidFill>
                <a:schemeClr val="bg2"/>
              </a:solidFill>
              <a:effectLst/>
            </a:endParaRPr>
          </a:p>
          <a:p>
            <a:pPr lvl="1">
              <a:spcBef>
                <a:spcPct val="20000"/>
              </a:spcBef>
            </a:pPr>
            <a:r>
              <a:rPr lang="en-US" b="1" i="1" dirty="0" smtClean="0">
                <a:solidFill>
                  <a:schemeClr val="bg2"/>
                </a:solidFill>
                <a:effectLst/>
              </a:rPr>
              <a:t>p1.m_x</a:t>
            </a:r>
            <a:endParaRPr lang="en-US" b="1" i="1" dirty="0">
              <a:solidFill>
                <a:schemeClr val="bg2"/>
              </a:solidFill>
              <a:effectLst/>
            </a:endParaRPr>
          </a:p>
          <a:p>
            <a:pPr lvl="1">
              <a:spcBef>
                <a:spcPct val="20000"/>
              </a:spcBef>
            </a:pPr>
            <a:r>
              <a:rPr lang="en-US" b="1" i="1" dirty="0" smtClean="0">
                <a:solidFill>
                  <a:schemeClr val="bg2"/>
                </a:solidFill>
                <a:effectLst/>
              </a:rPr>
              <a:t>p1.m_y</a:t>
            </a:r>
            <a:endParaRPr lang="en-US" sz="2800" dirty="0">
              <a:solidFill>
                <a:schemeClr val="bg2"/>
              </a:solidFill>
              <a:effectLst>
                <a:outerShdw blurRad="38100" dist="38100" dir="2700000" algn="tl">
                  <a:srgbClr val="000000"/>
                </a:outerShdw>
              </a:effectLst>
              <a:latin typeface="Monotype Corsiva" pitchFamily="66" charset="0"/>
            </a:endParaRPr>
          </a:p>
          <a:p>
            <a:pPr eaLnBrk="1">
              <a:spcBef>
                <a:spcPct val="20000"/>
              </a:spcBef>
            </a:pPr>
            <a:endParaRPr lang="en-US" sz="2800" dirty="0">
              <a:solidFill>
                <a:schemeClr val="bg2"/>
              </a:solidFill>
              <a:effectLst>
                <a:outerShdw blurRad="38100" dist="38100" dir="2700000" algn="tl">
                  <a:srgbClr val="000000"/>
                </a:outerShdw>
              </a:effectLst>
              <a:latin typeface="Monotype Corsiva" pitchFamily="66" charset="0"/>
            </a:endParaRPr>
          </a:p>
        </p:txBody>
      </p:sp>
      <p:grpSp>
        <p:nvGrpSpPr>
          <p:cNvPr id="73742" name="Group 14"/>
          <p:cNvGrpSpPr>
            <a:grpSpLocks/>
          </p:cNvGrpSpPr>
          <p:nvPr/>
        </p:nvGrpSpPr>
        <p:grpSpPr bwMode="auto">
          <a:xfrm>
            <a:off x="7010400" y="152400"/>
            <a:ext cx="2057400" cy="1533525"/>
            <a:chOff x="3216" y="1440"/>
            <a:chExt cx="2160" cy="1871"/>
          </a:xfrm>
        </p:grpSpPr>
        <p:sp>
          <p:nvSpPr>
            <p:cNvPr id="73743" name="Text Box 15"/>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73744" name="Group 16"/>
            <p:cNvGrpSpPr>
              <a:grpSpLocks/>
            </p:cNvGrpSpPr>
            <p:nvPr/>
          </p:nvGrpSpPr>
          <p:grpSpPr bwMode="auto">
            <a:xfrm>
              <a:off x="3216" y="1440"/>
              <a:ext cx="2017" cy="1871"/>
              <a:chOff x="3216" y="1056"/>
              <a:chExt cx="2017" cy="1871"/>
            </a:xfrm>
          </p:grpSpPr>
          <p:sp>
            <p:nvSpPr>
              <p:cNvPr id="73745" name="Rectangle 17"/>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73746" name="Line 18"/>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73747" name="Line 19"/>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73748" name="Line 20"/>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73749" name="Line 21"/>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73750" name="Line 22"/>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73751" name="Line 23"/>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73752" name="Text Box 24"/>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73753" name="Text Box 25"/>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73754" name="Text Box 26"/>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73755" name="Oval 27"/>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73756" name="Text Box 28"/>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807" name="Group 31"/>
          <p:cNvGrpSpPr>
            <a:grpSpLocks/>
          </p:cNvGrpSpPr>
          <p:nvPr/>
        </p:nvGrpSpPr>
        <p:grpSpPr bwMode="auto">
          <a:xfrm>
            <a:off x="260350" y="3635375"/>
            <a:ext cx="8810625" cy="2667000"/>
            <a:chOff x="164" y="2290"/>
            <a:chExt cx="5550" cy="1680"/>
          </a:xfrm>
        </p:grpSpPr>
        <p:sp>
          <p:nvSpPr>
            <p:cNvPr id="75808" name="Rectangle 32"/>
            <p:cNvSpPr>
              <a:spLocks noChangeArrowheads="1"/>
            </p:cNvSpPr>
            <p:nvPr/>
          </p:nvSpPr>
          <p:spPr bwMode="auto">
            <a:xfrm>
              <a:off x="164" y="2290"/>
              <a:ext cx="5455" cy="1626"/>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75809" name="Rectangle 33"/>
            <p:cNvSpPr>
              <a:spLocks noChangeArrowheads="1"/>
            </p:cNvSpPr>
            <p:nvPr/>
          </p:nvSpPr>
          <p:spPr bwMode="auto">
            <a:xfrm>
              <a:off x="264" y="2304"/>
              <a:ext cx="5450" cy="1666"/>
            </a:xfrm>
            <a:prstGeom prst="rect">
              <a:avLst/>
            </a:prstGeom>
            <a:noFill/>
            <a:ln w="12700">
              <a:noFill/>
              <a:miter lim="800000"/>
              <a:headEnd/>
              <a:tailEnd/>
            </a:ln>
            <a:effectLst/>
          </p:spPr>
          <p:txBody>
            <a:bodyPr lIns="90488" tIns="44450" rIns="90488" bIns="44450">
              <a:spAutoFit/>
            </a:bodyPr>
            <a:lstStyle/>
            <a:p>
              <a:endParaRPr lang="en-US" b="1" dirty="0">
                <a:solidFill>
                  <a:schemeClr val="bg2"/>
                </a:solidFill>
                <a:effectLst/>
              </a:endParaRPr>
            </a:p>
            <a:p>
              <a:r>
                <a:rPr lang="en-US" sz="2300" b="1" dirty="0">
                  <a:solidFill>
                    <a:schemeClr val="bg2"/>
                  </a:solidFill>
                  <a:effectLst/>
                </a:rPr>
                <a:t>void </a:t>
              </a:r>
              <a:r>
                <a:rPr lang="en-US" sz="2300" b="1" dirty="0">
                  <a:solidFill>
                    <a:srgbClr val="FC0128"/>
                  </a:solidFill>
                  <a:effectLst/>
                </a:rPr>
                <a:t>point</a:t>
              </a:r>
              <a:r>
                <a:rPr lang="en-US" sz="2300" b="1" dirty="0" smtClean="0">
                  <a:solidFill>
                    <a:srgbClr val="FC0128"/>
                  </a:solidFill>
                  <a:effectLst/>
                </a:rPr>
                <a:t>::</a:t>
              </a:r>
              <a:r>
                <a:rPr lang="en-US" sz="2300" b="1" dirty="0" err="1" smtClean="0">
                  <a:solidFill>
                    <a:schemeClr val="bg2"/>
                  </a:solidFill>
                  <a:effectLst/>
                </a:rPr>
                <a:t>setPosition</a:t>
              </a:r>
              <a:r>
                <a:rPr lang="en-US" sz="2300" b="1" dirty="0" smtClean="0">
                  <a:solidFill>
                    <a:schemeClr val="bg2"/>
                  </a:solidFill>
                  <a:effectLst/>
                </a:rPr>
                <a:t>(double x, </a:t>
              </a:r>
              <a:r>
                <a:rPr lang="en-US" sz="2300" b="1" dirty="0">
                  <a:solidFill>
                    <a:schemeClr val="bg2"/>
                  </a:solidFill>
                  <a:effectLst/>
                </a:rPr>
                <a:t>double </a:t>
              </a:r>
              <a:r>
                <a:rPr lang="en-US" sz="2300" b="1" dirty="0" smtClean="0">
                  <a:solidFill>
                    <a:schemeClr val="bg2"/>
                  </a:solidFill>
                  <a:effectLst/>
                </a:rPr>
                <a:t>y)</a:t>
              </a:r>
              <a:endParaRPr lang="en-US" sz="2300" b="1" dirty="0">
                <a:solidFill>
                  <a:schemeClr val="bg2"/>
                </a:solidFill>
                <a:effectLst/>
              </a:endParaRPr>
            </a:p>
            <a:p>
              <a:r>
                <a:rPr lang="en-US" sz="2300" b="1" dirty="0">
                  <a:solidFill>
                    <a:schemeClr val="bg2"/>
                  </a:solidFill>
                  <a:effectLst/>
                </a:rPr>
                <a:t>{</a:t>
              </a:r>
            </a:p>
            <a:p>
              <a:r>
                <a:rPr lang="en-US" b="1" dirty="0">
                  <a:solidFill>
                    <a:schemeClr val="bg2"/>
                  </a:solidFill>
                  <a:effectLst/>
                </a:rPr>
                <a:t>     </a:t>
              </a:r>
              <a:r>
                <a:rPr lang="en-US" b="1" dirty="0" err="1" smtClean="0">
                  <a:solidFill>
                    <a:srgbClr val="FC0128"/>
                  </a:solidFill>
                  <a:effectLst/>
                </a:rPr>
                <a:t>m_x</a:t>
              </a:r>
              <a:r>
                <a:rPr lang="en-US" b="1" dirty="0" smtClean="0">
                  <a:solidFill>
                    <a:schemeClr val="bg2"/>
                  </a:solidFill>
                  <a:effectLst/>
                </a:rPr>
                <a:t> </a:t>
              </a:r>
              <a:r>
                <a:rPr lang="en-US" b="1" dirty="0">
                  <a:solidFill>
                    <a:schemeClr val="bg2"/>
                  </a:solidFill>
                  <a:effectLst/>
                </a:rPr>
                <a:t>= </a:t>
              </a:r>
              <a:r>
                <a:rPr lang="en-US" b="1" dirty="0" smtClean="0">
                  <a:solidFill>
                    <a:schemeClr val="bg2"/>
                  </a:solidFill>
                  <a:effectLst/>
                </a:rPr>
                <a:t>x;</a:t>
              </a:r>
              <a:endParaRPr lang="en-US" b="1" dirty="0">
                <a:solidFill>
                  <a:schemeClr val="bg2"/>
                </a:solidFill>
                <a:effectLst/>
              </a:endParaRPr>
            </a:p>
            <a:p>
              <a:r>
                <a:rPr lang="en-US" b="1" dirty="0">
                  <a:solidFill>
                    <a:schemeClr val="bg2"/>
                  </a:solidFill>
                  <a:effectLst/>
                </a:rPr>
                <a:t>     </a:t>
              </a:r>
              <a:r>
                <a:rPr lang="en-US" b="1" dirty="0" err="1" smtClean="0">
                  <a:solidFill>
                    <a:srgbClr val="FC0128"/>
                  </a:solidFill>
                  <a:effectLst/>
                </a:rPr>
                <a:t>m_y</a:t>
              </a:r>
              <a:r>
                <a:rPr lang="en-US" b="1" dirty="0" smtClean="0">
                  <a:solidFill>
                    <a:srgbClr val="FC0128"/>
                  </a:solidFill>
                  <a:effectLst/>
                </a:rPr>
                <a:t> </a:t>
              </a:r>
              <a:r>
                <a:rPr lang="en-US" b="1" dirty="0" smtClean="0">
                  <a:solidFill>
                    <a:schemeClr val="bg2"/>
                  </a:solidFill>
                  <a:effectLst/>
                </a:rPr>
                <a:t>= y;</a:t>
              </a:r>
              <a:endParaRPr lang="en-US" b="1" dirty="0">
                <a:solidFill>
                  <a:schemeClr val="bg2"/>
                </a:solidFill>
                <a:effectLst/>
              </a:endParaRPr>
            </a:p>
            <a:p>
              <a:r>
                <a:rPr lang="en-US" b="1" dirty="0">
                  <a:solidFill>
                    <a:schemeClr val="bg2"/>
                  </a:solidFill>
                  <a:effectLst/>
                </a:rPr>
                <a:t>}</a:t>
              </a:r>
            </a:p>
            <a:p>
              <a:pPr eaLnBrk="1"/>
              <a:endParaRPr lang="en-US" b="1" dirty="0">
                <a:solidFill>
                  <a:schemeClr val="bg2"/>
                </a:solidFill>
                <a:effectLst/>
              </a:endParaRPr>
            </a:p>
          </p:txBody>
        </p:sp>
      </p:grpSp>
      <p:sp>
        <p:nvSpPr>
          <p:cNvPr id="75779" name="Rectangle 3"/>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75786" name="Rectangle 10"/>
          <p:cNvSpPr>
            <a:spLocks noGrp="1" noChangeArrowheads="1"/>
          </p:cNvSpPr>
          <p:nvPr>
            <p:ph type="body" idx="1"/>
          </p:nvPr>
        </p:nvSpPr>
        <p:spPr>
          <a:xfrm>
            <a:off x="471488" y="2068513"/>
            <a:ext cx="8181975" cy="835025"/>
          </a:xfrm>
          <a:noFill/>
          <a:ln/>
        </p:spPr>
        <p:txBody>
          <a:bodyPr/>
          <a:lstStyle/>
          <a:p>
            <a:pPr>
              <a:buSzPct val="100000"/>
              <a:buFont typeface="Monotype Sorts" charset="2"/>
              <a:buChar char="Ë"/>
            </a:pPr>
            <a:r>
              <a:rPr lang="en-US" sz="2800"/>
              <a:t>Within the body of the function, the class’s member variables and other member functions may all be accessed.</a:t>
            </a:r>
          </a:p>
        </p:txBody>
      </p:sp>
      <p:sp>
        <p:nvSpPr>
          <p:cNvPr id="75788" name="AutoShape 12"/>
          <p:cNvSpPr>
            <a:spLocks noChangeArrowheads="1"/>
          </p:cNvSpPr>
          <p:nvPr/>
        </p:nvSpPr>
        <p:spPr bwMode="auto">
          <a:xfrm>
            <a:off x="4814888" y="3198813"/>
            <a:ext cx="3978275" cy="3525837"/>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grpSp>
        <p:nvGrpSpPr>
          <p:cNvPr id="75790" name="Group 14"/>
          <p:cNvGrpSpPr>
            <a:grpSpLocks/>
          </p:cNvGrpSpPr>
          <p:nvPr/>
        </p:nvGrpSpPr>
        <p:grpSpPr bwMode="auto">
          <a:xfrm>
            <a:off x="7010400" y="152400"/>
            <a:ext cx="2057400" cy="1533525"/>
            <a:chOff x="3216" y="1440"/>
            <a:chExt cx="2160" cy="1871"/>
          </a:xfrm>
        </p:grpSpPr>
        <p:sp>
          <p:nvSpPr>
            <p:cNvPr id="75791" name="Text Box 15"/>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75792" name="Group 16"/>
            <p:cNvGrpSpPr>
              <a:grpSpLocks/>
            </p:cNvGrpSpPr>
            <p:nvPr/>
          </p:nvGrpSpPr>
          <p:grpSpPr bwMode="auto">
            <a:xfrm>
              <a:off x="3216" y="1440"/>
              <a:ext cx="2017" cy="1871"/>
              <a:chOff x="3216" y="1056"/>
              <a:chExt cx="2017" cy="1871"/>
            </a:xfrm>
          </p:grpSpPr>
          <p:sp>
            <p:nvSpPr>
              <p:cNvPr id="75793" name="Rectangle 17"/>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75794" name="Line 18"/>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75795" name="Line 19"/>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75796" name="Line 20"/>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75797" name="Line 21"/>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75798" name="Line 22"/>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75799" name="Line 23"/>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75800" name="Text Box 24"/>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75801" name="Text Box 25"/>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75802" name="Text Box 26"/>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75803" name="Oval 27"/>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75804" name="Text Box 28"/>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75806" name="Rectangle 30"/>
          <p:cNvSpPr>
            <a:spLocks noChangeArrowheads="1"/>
          </p:cNvSpPr>
          <p:nvPr/>
        </p:nvSpPr>
        <p:spPr bwMode="auto">
          <a:xfrm>
            <a:off x="5119688" y="3408363"/>
            <a:ext cx="3932237" cy="2305759"/>
          </a:xfrm>
          <a:prstGeom prst="rect">
            <a:avLst/>
          </a:prstGeom>
          <a:noFill/>
          <a:ln w="12700">
            <a:noFill/>
            <a:miter lim="800000"/>
            <a:headEnd/>
            <a:tailEnd/>
          </a:ln>
          <a:effectLst/>
        </p:spPr>
        <p:txBody>
          <a:bodyPr lIns="90488" tIns="44450" rIns="90488" bIns="44450">
            <a:spAutoFit/>
          </a:bodyPr>
          <a:lstStyle/>
          <a:p>
            <a:pPr>
              <a:spcBef>
                <a:spcPct val="20000"/>
              </a:spcBef>
            </a:pPr>
            <a:r>
              <a:rPr lang="en-US" b="1" i="1" dirty="0">
                <a:solidFill>
                  <a:schemeClr val="bg2"/>
                </a:solidFill>
                <a:effectLst/>
              </a:rPr>
              <a:t>If we activate </a:t>
            </a:r>
          </a:p>
          <a:p>
            <a:pPr>
              <a:spcBef>
                <a:spcPct val="20000"/>
              </a:spcBef>
            </a:pPr>
            <a:r>
              <a:rPr lang="en-US" b="1" i="1" dirty="0">
                <a:solidFill>
                  <a:schemeClr val="bg2"/>
                </a:solidFill>
                <a:effectLst/>
              </a:rPr>
              <a:t>	</a:t>
            </a:r>
            <a:r>
              <a:rPr lang="en-US" b="1" i="1" dirty="0" smtClean="0">
                <a:solidFill>
                  <a:schemeClr val="bg2"/>
                </a:solidFill>
                <a:effectLst/>
              </a:rPr>
              <a:t>p2.setPosition:</a:t>
            </a:r>
            <a:endParaRPr lang="en-US" b="1" i="1" dirty="0">
              <a:solidFill>
                <a:schemeClr val="bg2"/>
              </a:solidFill>
              <a:effectLst/>
            </a:endParaRPr>
          </a:p>
          <a:p>
            <a:pPr lvl="1">
              <a:spcBef>
                <a:spcPct val="20000"/>
              </a:spcBef>
            </a:pPr>
            <a:r>
              <a:rPr lang="en-US" b="1" i="1" dirty="0" smtClean="0">
                <a:solidFill>
                  <a:schemeClr val="bg2"/>
                </a:solidFill>
                <a:effectLst/>
              </a:rPr>
              <a:t>p2.m_x</a:t>
            </a:r>
            <a:endParaRPr lang="en-US" b="1" i="1" dirty="0">
              <a:solidFill>
                <a:schemeClr val="bg2"/>
              </a:solidFill>
              <a:effectLst/>
            </a:endParaRPr>
          </a:p>
          <a:p>
            <a:pPr lvl="1">
              <a:spcBef>
                <a:spcPct val="20000"/>
              </a:spcBef>
            </a:pPr>
            <a:r>
              <a:rPr lang="en-US" b="1" i="1" dirty="0" smtClean="0">
                <a:solidFill>
                  <a:schemeClr val="bg2"/>
                </a:solidFill>
                <a:effectLst/>
              </a:rPr>
              <a:t>p2.m_y</a:t>
            </a:r>
            <a:endParaRPr lang="en-US" sz="2800" dirty="0">
              <a:solidFill>
                <a:schemeClr val="bg2"/>
              </a:solidFill>
              <a:effectLst>
                <a:outerShdw blurRad="38100" dist="38100" dir="2700000" algn="tl">
                  <a:srgbClr val="000000"/>
                </a:outerShdw>
              </a:effectLst>
              <a:latin typeface="Monotype Corsiva" pitchFamily="66" charset="0"/>
            </a:endParaRPr>
          </a:p>
          <a:p>
            <a:pPr eaLnBrk="1">
              <a:spcBef>
                <a:spcPct val="20000"/>
              </a:spcBef>
            </a:pPr>
            <a:endParaRPr lang="en-US" sz="2800" dirty="0">
              <a:solidFill>
                <a:schemeClr val="bg2"/>
              </a:solidFill>
              <a:effectLst>
                <a:outerShdw blurRad="38100" dist="38100" dir="2700000" algn="tl">
                  <a:srgbClr val="000000"/>
                </a:outerShdw>
              </a:effectLst>
              <a:latin typeface="Monotype Corsiva" pitchFamily="66" charset="0"/>
            </a:endParaRP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77827" name="Rectangle 3"/>
          <p:cNvSpPr>
            <a:spLocks noChangeArrowheads="1"/>
          </p:cNvSpPr>
          <p:nvPr/>
        </p:nvSpPr>
        <p:spPr bwMode="auto">
          <a:xfrm>
            <a:off x="388938" y="2924175"/>
            <a:ext cx="8567737" cy="2581275"/>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77828" name="Rectangle 4"/>
          <p:cNvSpPr>
            <a:spLocks noChangeArrowheads="1"/>
          </p:cNvSpPr>
          <p:nvPr/>
        </p:nvSpPr>
        <p:spPr bwMode="auto">
          <a:xfrm>
            <a:off x="419100" y="2868613"/>
            <a:ext cx="8651875" cy="3044423"/>
          </a:xfrm>
          <a:prstGeom prst="rect">
            <a:avLst/>
          </a:prstGeom>
          <a:noFill/>
          <a:ln w="12700">
            <a:noFill/>
            <a:miter lim="800000"/>
            <a:headEnd/>
            <a:tailEnd/>
          </a:ln>
          <a:effectLst/>
        </p:spPr>
        <p:txBody>
          <a:bodyPr lIns="90488" tIns="44450" rIns="90488" bIns="44450">
            <a:spAutoFit/>
          </a:bodyPr>
          <a:lstStyle/>
          <a:p>
            <a:endParaRPr lang="en-US" b="1" dirty="0">
              <a:solidFill>
                <a:schemeClr val="bg2"/>
              </a:solidFill>
              <a:effectLst/>
            </a:endParaRPr>
          </a:p>
          <a:p>
            <a:r>
              <a:rPr lang="en-US" b="1" dirty="0">
                <a:solidFill>
                  <a:schemeClr val="bg2"/>
                </a:solidFill>
                <a:effectLst/>
              </a:rPr>
              <a:t>double point</a:t>
            </a:r>
            <a:r>
              <a:rPr lang="en-US" b="1" dirty="0" smtClean="0">
                <a:solidFill>
                  <a:schemeClr val="bg2"/>
                </a:solidFill>
                <a:effectLst/>
              </a:rPr>
              <a:t>::x() </a:t>
            </a:r>
            <a:r>
              <a:rPr lang="en-US" b="1" dirty="0" smtClean="0">
                <a:solidFill>
                  <a:srgbClr val="FF0000"/>
                </a:solidFill>
                <a:effectLst/>
              </a:rPr>
              <a:t>const</a:t>
            </a:r>
            <a:r>
              <a:rPr lang="en-US" b="1" dirty="0" smtClean="0">
                <a:solidFill>
                  <a:schemeClr val="bg2"/>
                </a:solidFill>
                <a:effectLst/>
              </a:rPr>
              <a:t> </a:t>
            </a:r>
            <a:endParaRPr lang="en-US" b="1" dirty="0">
              <a:solidFill>
                <a:schemeClr val="bg2"/>
              </a:solidFill>
              <a:effectLst/>
            </a:endParaRPr>
          </a:p>
          <a:p>
            <a:r>
              <a:rPr lang="en-US" b="1" dirty="0">
                <a:solidFill>
                  <a:schemeClr val="bg2"/>
                </a:solidFill>
                <a:effectLst/>
              </a:rPr>
              <a:t>{</a:t>
            </a:r>
          </a:p>
          <a:p>
            <a:endParaRPr lang="en-US" b="1" dirty="0">
              <a:solidFill>
                <a:schemeClr val="bg2"/>
              </a:solidFill>
              <a:effectLst/>
            </a:endParaRPr>
          </a:p>
          <a:p>
            <a:r>
              <a:rPr lang="en-US" b="1" dirty="0">
                <a:solidFill>
                  <a:schemeClr val="bg2"/>
                </a:solidFill>
                <a:effectLst/>
              </a:rPr>
              <a:t>     return </a:t>
            </a:r>
            <a:r>
              <a:rPr lang="en-US" b="1" dirty="0" err="1" smtClean="0">
                <a:solidFill>
                  <a:schemeClr val="bg2"/>
                </a:solidFill>
                <a:effectLst/>
              </a:rPr>
              <a:t>m_x</a:t>
            </a:r>
            <a:r>
              <a:rPr lang="en-US" b="1" dirty="0">
                <a:solidFill>
                  <a:schemeClr val="bg2"/>
                </a:solidFill>
                <a:effectLst/>
              </a:rPr>
              <a:t>;</a:t>
            </a:r>
          </a:p>
          <a:p>
            <a:endParaRPr lang="en-US" b="1" dirty="0">
              <a:solidFill>
                <a:schemeClr val="bg2"/>
              </a:solidFill>
              <a:effectLst/>
            </a:endParaRPr>
          </a:p>
          <a:p>
            <a:r>
              <a:rPr lang="en-US" b="1" dirty="0">
                <a:solidFill>
                  <a:schemeClr val="bg2"/>
                </a:solidFill>
                <a:effectLst/>
              </a:rPr>
              <a:t>}</a:t>
            </a:r>
          </a:p>
          <a:p>
            <a:pPr eaLnBrk="1"/>
            <a:endParaRPr lang="en-US" b="1" dirty="0">
              <a:solidFill>
                <a:schemeClr val="bg2"/>
              </a:solidFill>
              <a:effectLst/>
            </a:endParaRPr>
          </a:p>
        </p:txBody>
      </p:sp>
      <p:sp>
        <p:nvSpPr>
          <p:cNvPr id="77835" name="Rectangle 11"/>
          <p:cNvSpPr>
            <a:spLocks noGrp="1" noChangeArrowheads="1"/>
          </p:cNvSpPr>
          <p:nvPr>
            <p:ph type="body" idx="1"/>
          </p:nvPr>
        </p:nvSpPr>
        <p:spPr>
          <a:xfrm>
            <a:off x="381000" y="1831975"/>
            <a:ext cx="7439025" cy="835025"/>
          </a:xfrm>
          <a:noFill/>
          <a:ln/>
        </p:spPr>
        <p:txBody>
          <a:bodyPr/>
          <a:lstStyle/>
          <a:p>
            <a:pPr marL="0" indent="0">
              <a:lnSpc>
                <a:spcPct val="90000"/>
              </a:lnSpc>
              <a:buFont typeface="Monotype Sorts" charset="2"/>
              <a:buNone/>
            </a:pPr>
            <a:r>
              <a:rPr lang="en-US" sz="2800" dirty="0"/>
              <a:t>Here is the implementation of the </a:t>
            </a:r>
            <a:r>
              <a:rPr lang="en-US" sz="2800" dirty="0" smtClean="0">
                <a:latin typeface="Arial" pitchFamily="34" charset="0"/>
              </a:rPr>
              <a:t>x</a:t>
            </a:r>
            <a:r>
              <a:rPr lang="en-US" sz="2800" dirty="0" smtClean="0"/>
              <a:t> </a:t>
            </a:r>
            <a:r>
              <a:rPr lang="en-US" sz="2800" dirty="0"/>
              <a:t>member function, which </a:t>
            </a:r>
            <a:r>
              <a:rPr lang="en-US" sz="2800" dirty="0" smtClean="0"/>
              <a:t>returns the </a:t>
            </a:r>
            <a:r>
              <a:rPr lang="en-US" sz="2800" dirty="0"/>
              <a:t>x coordinate:</a:t>
            </a:r>
          </a:p>
        </p:txBody>
      </p:sp>
      <p:grpSp>
        <p:nvGrpSpPr>
          <p:cNvPr id="77836" name="Group 12"/>
          <p:cNvGrpSpPr>
            <a:grpSpLocks/>
          </p:cNvGrpSpPr>
          <p:nvPr/>
        </p:nvGrpSpPr>
        <p:grpSpPr bwMode="auto">
          <a:xfrm>
            <a:off x="7010400" y="152400"/>
            <a:ext cx="2057400" cy="1533525"/>
            <a:chOff x="3216" y="1440"/>
            <a:chExt cx="2160" cy="1871"/>
          </a:xfrm>
        </p:grpSpPr>
        <p:sp>
          <p:nvSpPr>
            <p:cNvPr id="77837"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77838" name="Group 14"/>
            <p:cNvGrpSpPr>
              <a:grpSpLocks/>
            </p:cNvGrpSpPr>
            <p:nvPr/>
          </p:nvGrpSpPr>
          <p:grpSpPr bwMode="auto">
            <a:xfrm>
              <a:off x="3216" y="1440"/>
              <a:ext cx="2017" cy="1871"/>
              <a:chOff x="3216" y="1056"/>
              <a:chExt cx="2017" cy="1871"/>
            </a:xfrm>
          </p:grpSpPr>
          <p:sp>
            <p:nvSpPr>
              <p:cNvPr id="77839"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77840"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77841"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77842"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77843"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77844"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77845"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77846"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77847"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77848"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77849"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77850"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79875" name="Rectangle 3"/>
          <p:cNvSpPr>
            <a:spLocks noChangeArrowheads="1"/>
          </p:cNvSpPr>
          <p:nvPr/>
        </p:nvSpPr>
        <p:spPr bwMode="auto">
          <a:xfrm>
            <a:off x="388938" y="2924175"/>
            <a:ext cx="8567737" cy="2581275"/>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79883" name="Rectangle 11"/>
          <p:cNvSpPr>
            <a:spLocks noGrp="1" noChangeArrowheads="1"/>
          </p:cNvSpPr>
          <p:nvPr>
            <p:ph type="body" idx="1"/>
          </p:nvPr>
        </p:nvSpPr>
        <p:spPr>
          <a:xfrm>
            <a:off x="381000" y="1831975"/>
            <a:ext cx="7546975" cy="835025"/>
          </a:xfrm>
          <a:noFill/>
          <a:ln/>
        </p:spPr>
        <p:txBody>
          <a:bodyPr/>
          <a:lstStyle/>
          <a:p>
            <a:pPr marL="0" indent="0">
              <a:lnSpc>
                <a:spcPct val="90000"/>
              </a:lnSpc>
              <a:buFont typeface="Monotype Sorts" charset="2"/>
              <a:buNone/>
            </a:pPr>
            <a:r>
              <a:rPr lang="en-US" sz="2800" dirty="0"/>
              <a:t>Here is the implementation of the </a:t>
            </a:r>
            <a:r>
              <a:rPr lang="en-US" sz="2800" dirty="0" smtClean="0">
                <a:latin typeface="Arial" pitchFamily="34" charset="0"/>
              </a:rPr>
              <a:t>x</a:t>
            </a:r>
            <a:r>
              <a:rPr lang="en-US" sz="2800" dirty="0" smtClean="0"/>
              <a:t> </a:t>
            </a:r>
            <a:r>
              <a:rPr lang="en-US" sz="2800" dirty="0"/>
              <a:t>member function, which </a:t>
            </a:r>
            <a:r>
              <a:rPr lang="en-US" sz="2800" dirty="0" smtClean="0"/>
              <a:t>returns </a:t>
            </a:r>
            <a:r>
              <a:rPr lang="en-US" sz="2800" dirty="0"/>
              <a:t>the x coordinate:</a:t>
            </a:r>
          </a:p>
        </p:txBody>
      </p:sp>
      <p:sp>
        <p:nvSpPr>
          <p:cNvPr id="79884" name="Rectangle 12"/>
          <p:cNvSpPr>
            <a:spLocks noChangeArrowheads="1"/>
          </p:cNvSpPr>
          <p:nvPr/>
        </p:nvSpPr>
        <p:spPr bwMode="auto">
          <a:xfrm>
            <a:off x="762000" y="5638800"/>
            <a:ext cx="7848600" cy="835025"/>
          </a:xfrm>
          <a:prstGeom prst="rect">
            <a:avLst/>
          </a:prstGeom>
          <a:noFill/>
          <a:ln w="12700">
            <a:noFill/>
            <a:miter lim="800000"/>
            <a:headEnd/>
            <a:tailEnd/>
          </a:ln>
          <a:effectLst/>
        </p:spPr>
        <p:txBody>
          <a:bodyPr lIns="90488" tIns="44450" rIns="90488" bIns="44450"/>
          <a:lstStyle/>
          <a:p>
            <a:pPr>
              <a:spcBef>
                <a:spcPct val="20000"/>
              </a:spcBef>
            </a:pPr>
            <a:r>
              <a:rPr lang="en-US" sz="2800" dirty="0">
                <a:effectLst>
                  <a:outerShdw blurRad="38100" dist="38100" dir="2700000" algn="tl">
                    <a:srgbClr val="000000"/>
                  </a:outerShdw>
                </a:effectLst>
                <a:latin typeface="Times New Roman" pitchFamily="18" charset="0"/>
              </a:rPr>
              <a:t>Notice how this member function implementation uses the member variable </a:t>
            </a:r>
            <a:r>
              <a:rPr lang="en-US" sz="2800" dirty="0" err="1" smtClean="0">
                <a:effectLst>
                  <a:outerShdw blurRad="38100" dist="38100" dir="2700000" algn="tl">
                    <a:srgbClr val="000000"/>
                  </a:outerShdw>
                </a:effectLst>
                <a:latin typeface="Times New Roman" pitchFamily="18" charset="0"/>
              </a:rPr>
              <a:t>m_x</a:t>
            </a:r>
            <a:r>
              <a:rPr lang="en-US" sz="2800" dirty="0" smtClean="0">
                <a:effectLst>
                  <a:outerShdw blurRad="38100" dist="38100" dir="2700000" algn="tl">
                    <a:srgbClr val="000000"/>
                  </a:outerShdw>
                </a:effectLst>
                <a:latin typeface="Times New Roman" pitchFamily="18" charset="0"/>
              </a:rPr>
              <a:t> </a:t>
            </a:r>
            <a:r>
              <a:rPr lang="en-US" sz="2800" dirty="0">
                <a:effectLst>
                  <a:outerShdw blurRad="38100" dist="38100" dir="2700000" algn="tl">
                    <a:srgbClr val="000000"/>
                  </a:outerShdw>
                </a:effectLst>
                <a:latin typeface="Times New Roman" pitchFamily="18" charset="0"/>
              </a:rPr>
              <a:t>of the point object.</a:t>
            </a:r>
          </a:p>
        </p:txBody>
      </p:sp>
      <p:grpSp>
        <p:nvGrpSpPr>
          <p:cNvPr id="79885" name="Group 13"/>
          <p:cNvGrpSpPr>
            <a:grpSpLocks/>
          </p:cNvGrpSpPr>
          <p:nvPr/>
        </p:nvGrpSpPr>
        <p:grpSpPr bwMode="auto">
          <a:xfrm>
            <a:off x="7010400" y="152400"/>
            <a:ext cx="2057400" cy="1533525"/>
            <a:chOff x="3216" y="1440"/>
            <a:chExt cx="2160" cy="1871"/>
          </a:xfrm>
        </p:grpSpPr>
        <p:sp>
          <p:nvSpPr>
            <p:cNvPr id="79886"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79887" name="Group 15"/>
            <p:cNvGrpSpPr>
              <a:grpSpLocks/>
            </p:cNvGrpSpPr>
            <p:nvPr/>
          </p:nvGrpSpPr>
          <p:grpSpPr bwMode="auto">
            <a:xfrm>
              <a:off x="3216" y="1440"/>
              <a:ext cx="2017" cy="1871"/>
              <a:chOff x="3216" y="1056"/>
              <a:chExt cx="2017" cy="1871"/>
            </a:xfrm>
          </p:grpSpPr>
          <p:sp>
            <p:nvSpPr>
              <p:cNvPr id="79888"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79889"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79890"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79891"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79892"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79893"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79894"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79895"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79896"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79897"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79898"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79899"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79900" name="Rectangle 28"/>
          <p:cNvSpPr>
            <a:spLocks noChangeArrowheads="1"/>
          </p:cNvSpPr>
          <p:nvPr/>
        </p:nvSpPr>
        <p:spPr bwMode="auto">
          <a:xfrm>
            <a:off x="419100" y="2868613"/>
            <a:ext cx="8651875" cy="3044423"/>
          </a:xfrm>
          <a:prstGeom prst="rect">
            <a:avLst/>
          </a:prstGeom>
          <a:noFill/>
          <a:ln w="12700">
            <a:noFill/>
            <a:miter lim="800000"/>
            <a:headEnd/>
            <a:tailEnd/>
          </a:ln>
          <a:effectLst/>
        </p:spPr>
        <p:txBody>
          <a:bodyPr lIns="90488" tIns="44450" rIns="90488" bIns="44450">
            <a:spAutoFit/>
          </a:bodyPr>
          <a:lstStyle/>
          <a:p>
            <a:endParaRPr lang="en-US" b="1" dirty="0">
              <a:solidFill>
                <a:schemeClr val="bg2"/>
              </a:solidFill>
              <a:effectLst/>
            </a:endParaRPr>
          </a:p>
          <a:p>
            <a:r>
              <a:rPr lang="en-US" b="1" dirty="0">
                <a:solidFill>
                  <a:schemeClr val="bg2"/>
                </a:solidFill>
                <a:effectLst/>
              </a:rPr>
              <a:t>double point</a:t>
            </a:r>
            <a:r>
              <a:rPr lang="en-US" b="1" dirty="0" smtClean="0">
                <a:solidFill>
                  <a:schemeClr val="bg2"/>
                </a:solidFill>
                <a:effectLst/>
              </a:rPr>
              <a:t>::x() const </a:t>
            </a:r>
            <a:endParaRPr lang="en-US" b="1" dirty="0">
              <a:solidFill>
                <a:schemeClr val="bg2"/>
              </a:solidFill>
              <a:effectLst/>
            </a:endParaRPr>
          </a:p>
          <a:p>
            <a:r>
              <a:rPr lang="en-US" b="1" dirty="0">
                <a:solidFill>
                  <a:schemeClr val="bg2"/>
                </a:solidFill>
                <a:effectLst/>
              </a:rPr>
              <a:t>{</a:t>
            </a:r>
          </a:p>
          <a:p>
            <a:endParaRPr lang="en-US" b="1" dirty="0">
              <a:solidFill>
                <a:schemeClr val="bg2"/>
              </a:solidFill>
              <a:effectLst/>
            </a:endParaRPr>
          </a:p>
          <a:p>
            <a:r>
              <a:rPr lang="en-US" b="1" dirty="0">
                <a:solidFill>
                  <a:schemeClr val="bg2"/>
                </a:solidFill>
                <a:effectLst/>
              </a:rPr>
              <a:t>     return </a:t>
            </a:r>
            <a:r>
              <a:rPr lang="en-US" b="1" dirty="0" err="1" smtClean="0">
                <a:solidFill>
                  <a:schemeClr val="bg2"/>
                </a:solidFill>
                <a:effectLst/>
              </a:rPr>
              <a:t>m_x</a:t>
            </a:r>
            <a:r>
              <a:rPr lang="en-US" b="1" dirty="0">
                <a:solidFill>
                  <a:schemeClr val="bg2"/>
                </a:solidFill>
                <a:effectLst/>
              </a:rPr>
              <a:t>;</a:t>
            </a:r>
          </a:p>
          <a:p>
            <a:endParaRPr lang="en-US" b="1" dirty="0">
              <a:solidFill>
                <a:schemeClr val="bg2"/>
              </a:solidFill>
              <a:effectLst/>
            </a:endParaRPr>
          </a:p>
          <a:p>
            <a:r>
              <a:rPr lang="en-US" b="1" dirty="0">
                <a:solidFill>
                  <a:schemeClr val="bg2"/>
                </a:solidFill>
                <a:effectLst/>
              </a:rPr>
              <a:t>}</a:t>
            </a:r>
          </a:p>
          <a:p>
            <a:pPr eaLnBrk="1"/>
            <a:endParaRPr lang="en-US" b="1" dirty="0">
              <a:solidFill>
                <a:schemeClr val="bg2"/>
              </a:solidFill>
              <a:effectLst/>
            </a:endParaRP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99331" name="Rectangle 3"/>
          <p:cNvSpPr>
            <a:spLocks noChangeArrowheads="1"/>
          </p:cNvSpPr>
          <p:nvPr/>
        </p:nvSpPr>
        <p:spPr bwMode="auto">
          <a:xfrm>
            <a:off x="388938" y="2924175"/>
            <a:ext cx="8567737" cy="2581275"/>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99332" name="Rectangle 4"/>
          <p:cNvSpPr>
            <a:spLocks noGrp="1" noChangeArrowheads="1"/>
          </p:cNvSpPr>
          <p:nvPr>
            <p:ph type="body" idx="1"/>
          </p:nvPr>
        </p:nvSpPr>
        <p:spPr>
          <a:xfrm>
            <a:off x="381000" y="1831975"/>
            <a:ext cx="8382000" cy="835025"/>
          </a:xfrm>
          <a:noFill/>
          <a:ln/>
        </p:spPr>
        <p:txBody>
          <a:bodyPr/>
          <a:lstStyle/>
          <a:p>
            <a:pPr marL="0" indent="0">
              <a:lnSpc>
                <a:spcPct val="90000"/>
              </a:lnSpc>
              <a:buFont typeface="Monotype Sorts" charset="2"/>
              <a:buNone/>
            </a:pPr>
            <a:r>
              <a:rPr lang="en-US" sz="2800" dirty="0"/>
              <a:t>Member functions may activate other member functions</a:t>
            </a:r>
          </a:p>
        </p:txBody>
      </p:sp>
      <p:sp>
        <p:nvSpPr>
          <p:cNvPr id="99333" name="Rectangle 5"/>
          <p:cNvSpPr>
            <a:spLocks noChangeArrowheads="1"/>
          </p:cNvSpPr>
          <p:nvPr/>
        </p:nvSpPr>
        <p:spPr bwMode="auto">
          <a:xfrm>
            <a:off x="315913" y="5486400"/>
            <a:ext cx="7848600" cy="835025"/>
          </a:xfrm>
          <a:prstGeom prst="rect">
            <a:avLst/>
          </a:prstGeom>
          <a:noFill/>
          <a:ln w="12700">
            <a:noFill/>
            <a:miter lim="800000"/>
            <a:headEnd/>
            <a:tailEnd/>
          </a:ln>
          <a:effectLst/>
        </p:spPr>
        <p:txBody>
          <a:bodyPr lIns="90488" tIns="44450" rIns="90488" bIns="44450"/>
          <a:lstStyle/>
          <a:p>
            <a:pPr>
              <a:spcBef>
                <a:spcPct val="20000"/>
              </a:spcBef>
            </a:pPr>
            <a:r>
              <a:rPr lang="en-US" sz="2800" dirty="0">
                <a:effectLst>
                  <a:outerShdw blurRad="38100" dist="38100" dir="2700000" algn="tl">
                    <a:srgbClr val="000000"/>
                  </a:outerShdw>
                </a:effectLst>
                <a:latin typeface="Times New Roman" pitchFamily="18" charset="0"/>
              </a:rPr>
              <a:t>Notice this member function implementation still directly assign the member variables </a:t>
            </a:r>
            <a:r>
              <a:rPr lang="en-US" sz="2800" dirty="0" err="1" smtClean="0">
                <a:effectLst>
                  <a:outerShdw blurRad="38100" dist="38100" dir="2700000" algn="tl">
                    <a:srgbClr val="000000"/>
                  </a:outerShdw>
                </a:effectLst>
                <a:latin typeface="Times New Roman" pitchFamily="18" charset="0"/>
              </a:rPr>
              <a:t>m_x</a:t>
            </a:r>
            <a:r>
              <a:rPr lang="en-US" sz="2800" dirty="0" smtClean="0">
                <a:effectLst>
                  <a:outerShdw blurRad="38100" dist="38100" dir="2700000" algn="tl">
                    <a:srgbClr val="000000"/>
                  </a:outerShdw>
                </a:effectLst>
                <a:latin typeface="Times New Roman" pitchFamily="18" charset="0"/>
              </a:rPr>
              <a:t> </a:t>
            </a:r>
            <a:r>
              <a:rPr lang="en-US" sz="2800" dirty="0">
                <a:effectLst>
                  <a:outerShdw blurRad="38100" dist="38100" dir="2700000" algn="tl">
                    <a:srgbClr val="000000"/>
                  </a:outerShdw>
                </a:effectLst>
                <a:latin typeface="Times New Roman" pitchFamily="18" charset="0"/>
              </a:rPr>
              <a:t>and </a:t>
            </a:r>
            <a:r>
              <a:rPr lang="en-US" sz="2800" dirty="0" err="1" smtClean="0">
                <a:effectLst>
                  <a:outerShdw blurRad="38100" dist="38100" dir="2700000" algn="tl">
                    <a:srgbClr val="000000"/>
                  </a:outerShdw>
                </a:effectLst>
                <a:latin typeface="Times New Roman" pitchFamily="18" charset="0"/>
              </a:rPr>
              <a:t>m_y</a:t>
            </a:r>
            <a:r>
              <a:rPr lang="en-US" sz="2800" dirty="0">
                <a:effectLst>
                  <a:outerShdw blurRad="38100" dist="38100" dir="2700000" algn="tl">
                    <a:srgbClr val="000000"/>
                  </a:outerShdw>
                </a:effectLst>
                <a:latin typeface="Times New Roman" pitchFamily="18" charset="0"/>
              </a:rPr>
              <a:t>.</a:t>
            </a:r>
          </a:p>
        </p:txBody>
      </p:sp>
      <p:grpSp>
        <p:nvGrpSpPr>
          <p:cNvPr id="99334" name="Group 6"/>
          <p:cNvGrpSpPr>
            <a:grpSpLocks/>
          </p:cNvGrpSpPr>
          <p:nvPr/>
        </p:nvGrpSpPr>
        <p:grpSpPr bwMode="auto">
          <a:xfrm>
            <a:off x="7010400" y="152400"/>
            <a:ext cx="2057400" cy="1533525"/>
            <a:chOff x="3216" y="1440"/>
            <a:chExt cx="2160" cy="1871"/>
          </a:xfrm>
        </p:grpSpPr>
        <p:sp>
          <p:nvSpPr>
            <p:cNvPr id="99335" name="Text Box 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99336" name="Group 8"/>
            <p:cNvGrpSpPr>
              <a:grpSpLocks/>
            </p:cNvGrpSpPr>
            <p:nvPr/>
          </p:nvGrpSpPr>
          <p:grpSpPr bwMode="auto">
            <a:xfrm>
              <a:off x="3216" y="1440"/>
              <a:ext cx="2017" cy="1871"/>
              <a:chOff x="3216" y="1056"/>
              <a:chExt cx="2017" cy="1871"/>
            </a:xfrm>
          </p:grpSpPr>
          <p:sp>
            <p:nvSpPr>
              <p:cNvPr id="99337" name="Rectangle 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99338" name="Line 1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99339" name="Line 1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99340" name="Line 1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99341" name="Line 1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99342" name="Line 1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99343" name="Line 1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99344" name="Text Box 1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99345" name="Text Box 1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99346" name="Text Box 1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99347" name="Oval 1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99348" name="Text Box 2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99350" name="Rectangle 22"/>
          <p:cNvSpPr>
            <a:spLocks noChangeArrowheads="1"/>
          </p:cNvSpPr>
          <p:nvPr/>
        </p:nvSpPr>
        <p:spPr bwMode="auto">
          <a:xfrm>
            <a:off x="609600" y="2743200"/>
            <a:ext cx="8651875" cy="2675091"/>
          </a:xfrm>
          <a:prstGeom prst="rect">
            <a:avLst/>
          </a:prstGeom>
          <a:noFill/>
          <a:ln w="12700">
            <a:noFill/>
            <a:miter lim="800000"/>
            <a:headEnd/>
            <a:tailEnd/>
          </a:ln>
          <a:effectLst/>
        </p:spPr>
        <p:txBody>
          <a:bodyPr lIns="90488" tIns="44450" rIns="90488" bIns="44450">
            <a:spAutoFit/>
          </a:bodyPr>
          <a:lstStyle/>
          <a:p>
            <a:endParaRPr lang="en-US" b="1" dirty="0">
              <a:solidFill>
                <a:schemeClr val="bg2"/>
              </a:solidFill>
              <a:effectLst/>
            </a:endParaRPr>
          </a:p>
          <a:p>
            <a:r>
              <a:rPr lang="en-US" b="1" dirty="0">
                <a:solidFill>
                  <a:schemeClr val="bg2"/>
                </a:solidFill>
                <a:effectLst/>
              </a:rPr>
              <a:t>void point::origin() </a:t>
            </a:r>
          </a:p>
          <a:p>
            <a:r>
              <a:rPr lang="en-US" b="1" dirty="0">
                <a:solidFill>
                  <a:schemeClr val="bg2"/>
                </a:solidFill>
                <a:effectLst/>
              </a:rPr>
              <a:t>{</a:t>
            </a:r>
          </a:p>
          <a:p>
            <a:r>
              <a:rPr lang="en-US" b="1" dirty="0">
                <a:solidFill>
                  <a:schemeClr val="bg2"/>
                </a:solidFill>
                <a:effectLst/>
              </a:rPr>
              <a:t>     </a:t>
            </a:r>
            <a:r>
              <a:rPr lang="en-US" b="1" dirty="0" err="1" smtClean="0">
                <a:solidFill>
                  <a:schemeClr val="bg2"/>
                </a:solidFill>
                <a:effectLst/>
              </a:rPr>
              <a:t>m_x</a:t>
            </a:r>
            <a:r>
              <a:rPr lang="en-US" b="1" dirty="0" smtClean="0">
                <a:solidFill>
                  <a:schemeClr val="bg2"/>
                </a:solidFill>
                <a:effectLst/>
              </a:rPr>
              <a:t> </a:t>
            </a:r>
            <a:r>
              <a:rPr lang="en-US" b="1" dirty="0">
                <a:solidFill>
                  <a:schemeClr val="bg2"/>
                </a:solidFill>
                <a:effectLst/>
              </a:rPr>
              <a:t>= 0.0;</a:t>
            </a:r>
          </a:p>
          <a:p>
            <a:r>
              <a:rPr lang="en-US" b="1" dirty="0">
                <a:solidFill>
                  <a:schemeClr val="bg2"/>
                </a:solidFill>
                <a:effectLst/>
              </a:rPr>
              <a:t>     </a:t>
            </a:r>
            <a:r>
              <a:rPr lang="en-US" b="1" dirty="0" err="1" smtClean="0">
                <a:solidFill>
                  <a:schemeClr val="bg2"/>
                </a:solidFill>
                <a:effectLst/>
              </a:rPr>
              <a:t>m_y</a:t>
            </a:r>
            <a:r>
              <a:rPr lang="en-US" b="1" dirty="0" smtClean="0">
                <a:solidFill>
                  <a:schemeClr val="bg2"/>
                </a:solidFill>
                <a:effectLst/>
              </a:rPr>
              <a:t> </a:t>
            </a:r>
            <a:r>
              <a:rPr lang="en-US" b="1" dirty="0">
                <a:solidFill>
                  <a:schemeClr val="bg2"/>
                </a:solidFill>
                <a:effectLst/>
              </a:rPr>
              <a:t>= 0.0;</a:t>
            </a:r>
          </a:p>
          <a:p>
            <a:r>
              <a:rPr lang="en-US" b="1" dirty="0">
                <a:solidFill>
                  <a:schemeClr val="bg2"/>
                </a:solidFill>
                <a:effectLst/>
              </a:rPr>
              <a:t>}</a:t>
            </a:r>
          </a:p>
          <a:p>
            <a:pPr eaLnBrk="1"/>
            <a:endParaRPr lang="en-US" b="1" dirty="0">
              <a:solidFill>
                <a:schemeClr val="bg2"/>
              </a:solidFill>
              <a:effectLst/>
            </a:endParaRPr>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101379" name="Rectangle 3"/>
          <p:cNvSpPr>
            <a:spLocks noChangeArrowheads="1"/>
          </p:cNvSpPr>
          <p:nvPr/>
        </p:nvSpPr>
        <p:spPr bwMode="auto">
          <a:xfrm>
            <a:off x="388938" y="2924175"/>
            <a:ext cx="8567737" cy="2581275"/>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01380" name="Rectangle 4"/>
          <p:cNvSpPr>
            <a:spLocks noGrp="1" noChangeArrowheads="1"/>
          </p:cNvSpPr>
          <p:nvPr>
            <p:ph type="body" idx="1"/>
          </p:nvPr>
        </p:nvSpPr>
        <p:spPr>
          <a:xfrm>
            <a:off x="381000" y="1831975"/>
            <a:ext cx="8229600" cy="835025"/>
          </a:xfrm>
          <a:noFill/>
          <a:ln/>
        </p:spPr>
        <p:txBody>
          <a:bodyPr/>
          <a:lstStyle/>
          <a:p>
            <a:pPr marL="0" indent="0">
              <a:lnSpc>
                <a:spcPct val="90000"/>
              </a:lnSpc>
              <a:buFont typeface="Monotype Sorts" charset="2"/>
              <a:buNone/>
            </a:pPr>
            <a:r>
              <a:rPr lang="en-US" sz="2800" dirty="0"/>
              <a:t>Member functions may activate other member functions</a:t>
            </a:r>
          </a:p>
        </p:txBody>
      </p:sp>
      <p:sp>
        <p:nvSpPr>
          <p:cNvPr id="101381" name="Rectangle 5"/>
          <p:cNvSpPr>
            <a:spLocks noChangeArrowheads="1"/>
          </p:cNvSpPr>
          <p:nvPr/>
        </p:nvSpPr>
        <p:spPr bwMode="auto">
          <a:xfrm>
            <a:off x="685800" y="5638800"/>
            <a:ext cx="7848600" cy="835025"/>
          </a:xfrm>
          <a:prstGeom prst="rect">
            <a:avLst/>
          </a:prstGeom>
          <a:noFill/>
          <a:ln w="12700">
            <a:noFill/>
            <a:miter lim="800000"/>
            <a:headEnd/>
            <a:tailEnd/>
          </a:ln>
          <a:effectLst/>
        </p:spPr>
        <p:txBody>
          <a:bodyPr lIns="90488" tIns="44450" rIns="90488" bIns="44450"/>
          <a:lstStyle/>
          <a:p>
            <a:pPr>
              <a:spcBef>
                <a:spcPct val="20000"/>
              </a:spcBef>
            </a:pPr>
            <a:r>
              <a:rPr lang="en-US" sz="2800" dirty="0">
                <a:effectLst>
                  <a:outerShdw blurRad="38100" dist="38100" dir="2700000" algn="tl">
                    <a:srgbClr val="000000"/>
                  </a:outerShdw>
                </a:effectLst>
                <a:latin typeface="Times New Roman" pitchFamily="18" charset="0"/>
              </a:rPr>
              <a:t>Notice how this member function implementation uses the member function </a:t>
            </a:r>
            <a:r>
              <a:rPr lang="en-US" sz="2800" dirty="0" err="1" smtClean="0">
                <a:effectLst>
                  <a:outerShdw blurRad="38100" dist="38100" dir="2700000" algn="tl">
                    <a:srgbClr val="000000"/>
                  </a:outerShdw>
                </a:effectLst>
                <a:latin typeface="Times New Roman" pitchFamily="18" charset="0"/>
              </a:rPr>
              <a:t>setPosition</a:t>
            </a:r>
            <a:r>
              <a:rPr lang="en-US" sz="2800" dirty="0" smtClean="0">
                <a:effectLst>
                  <a:outerShdw blurRad="38100" dist="38100" dir="2700000" algn="tl">
                    <a:srgbClr val="000000"/>
                  </a:outerShdw>
                </a:effectLst>
                <a:latin typeface="Times New Roman" pitchFamily="18" charset="0"/>
              </a:rPr>
              <a:t>( ).</a:t>
            </a:r>
            <a:endParaRPr lang="en-US" sz="2800" dirty="0">
              <a:effectLst>
                <a:outerShdw blurRad="38100" dist="38100" dir="2700000" algn="tl">
                  <a:srgbClr val="000000"/>
                </a:outerShdw>
              </a:effectLst>
              <a:latin typeface="Times New Roman" pitchFamily="18" charset="0"/>
            </a:endParaRPr>
          </a:p>
        </p:txBody>
      </p:sp>
      <p:grpSp>
        <p:nvGrpSpPr>
          <p:cNvPr id="101382" name="Group 6"/>
          <p:cNvGrpSpPr>
            <a:grpSpLocks/>
          </p:cNvGrpSpPr>
          <p:nvPr/>
        </p:nvGrpSpPr>
        <p:grpSpPr bwMode="auto">
          <a:xfrm>
            <a:off x="7010400" y="152400"/>
            <a:ext cx="2057400" cy="1533525"/>
            <a:chOff x="3216" y="1440"/>
            <a:chExt cx="2160" cy="1871"/>
          </a:xfrm>
        </p:grpSpPr>
        <p:sp>
          <p:nvSpPr>
            <p:cNvPr id="101383" name="Text Box 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01384" name="Group 8"/>
            <p:cNvGrpSpPr>
              <a:grpSpLocks/>
            </p:cNvGrpSpPr>
            <p:nvPr/>
          </p:nvGrpSpPr>
          <p:grpSpPr bwMode="auto">
            <a:xfrm>
              <a:off x="3216" y="1440"/>
              <a:ext cx="2017" cy="1871"/>
              <a:chOff x="3216" y="1056"/>
              <a:chExt cx="2017" cy="1871"/>
            </a:xfrm>
          </p:grpSpPr>
          <p:sp>
            <p:nvSpPr>
              <p:cNvPr id="101385" name="Rectangle 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01386" name="Line 1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01387" name="Line 1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01388" name="Line 1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01389" name="Line 1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01390" name="Line 1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01391" name="Line 1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01392" name="Text Box 1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01393" name="Text Box 1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01394" name="Text Box 1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01395" name="Oval 1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01396" name="Text Box 2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101400" name="Rectangle 24"/>
          <p:cNvSpPr>
            <a:spLocks noChangeArrowheads="1"/>
          </p:cNvSpPr>
          <p:nvPr/>
        </p:nvSpPr>
        <p:spPr bwMode="auto">
          <a:xfrm>
            <a:off x="492125" y="2667000"/>
            <a:ext cx="8651875" cy="2305759"/>
          </a:xfrm>
          <a:prstGeom prst="rect">
            <a:avLst/>
          </a:prstGeom>
          <a:noFill/>
          <a:ln w="12700">
            <a:noFill/>
            <a:miter lim="800000"/>
            <a:headEnd/>
            <a:tailEnd/>
          </a:ln>
          <a:effectLst/>
        </p:spPr>
        <p:txBody>
          <a:bodyPr lIns="90488" tIns="44450" rIns="90488" bIns="44450">
            <a:spAutoFit/>
          </a:bodyPr>
          <a:lstStyle/>
          <a:p>
            <a:endParaRPr lang="en-US" b="1" dirty="0">
              <a:solidFill>
                <a:schemeClr val="bg2"/>
              </a:solidFill>
              <a:effectLst/>
            </a:endParaRPr>
          </a:p>
          <a:p>
            <a:r>
              <a:rPr lang="en-US" b="1" dirty="0">
                <a:solidFill>
                  <a:schemeClr val="bg2"/>
                </a:solidFill>
                <a:effectLst/>
              </a:rPr>
              <a:t>void point::origin() </a:t>
            </a:r>
          </a:p>
          <a:p>
            <a:r>
              <a:rPr lang="en-US" b="1" dirty="0">
                <a:solidFill>
                  <a:schemeClr val="bg2"/>
                </a:solidFill>
                <a:effectLst/>
              </a:rPr>
              <a:t>{</a:t>
            </a:r>
          </a:p>
          <a:p>
            <a:r>
              <a:rPr lang="en-US" b="1" dirty="0">
                <a:solidFill>
                  <a:schemeClr val="bg2"/>
                </a:solidFill>
                <a:effectLst/>
              </a:rPr>
              <a:t>     </a:t>
            </a:r>
            <a:r>
              <a:rPr lang="en-US" b="1" dirty="0" err="1" smtClean="0">
                <a:solidFill>
                  <a:schemeClr val="bg2"/>
                </a:solidFill>
                <a:effectLst/>
              </a:rPr>
              <a:t>setPosition</a:t>
            </a:r>
            <a:r>
              <a:rPr lang="en-US" b="1" dirty="0" smtClean="0">
                <a:solidFill>
                  <a:schemeClr val="bg2"/>
                </a:solidFill>
                <a:effectLst/>
              </a:rPr>
              <a:t>(0.0</a:t>
            </a:r>
            <a:r>
              <a:rPr lang="en-US" b="1" dirty="0">
                <a:solidFill>
                  <a:schemeClr val="bg2"/>
                </a:solidFill>
                <a:effectLst/>
              </a:rPr>
              <a:t>, 0.0);</a:t>
            </a:r>
          </a:p>
          <a:p>
            <a:r>
              <a:rPr lang="en-US" b="1" dirty="0">
                <a:solidFill>
                  <a:schemeClr val="bg2"/>
                </a:solidFill>
                <a:effectLst/>
              </a:rPr>
              <a:t>}</a:t>
            </a:r>
          </a:p>
          <a:p>
            <a:pPr eaLnBrk="1"/>
            <a:endParaRPr lang="en-US" b="1" dirty="0">
              <a:solidFill>
                <a:schemeClr val="bg2"/>
              </a:solidFill>
              <a:effectLst/>
            </a:endParaRPr>
          </a:p>
        </p:txBody>
      </p:sp>
      <p:sp>
        <p:nvSpPr>
          <p:cNvPr id="101401" name="AutoShape 25"/>
          <p:cNvSpPr>
            <a:spLocks noChangeArrowheads="1"/>
          </p:cNvSpPr>
          <p:nvPr/>
        </p:nvSpPr>
        <p:spPr bwMode="auto">
          <a:xfrm rot="1156445" flipH="1">
            <a:off x="914400" y="4267200"/>
            <a:ext cx="3240088" cy="901700"/>
          </a:xfrm>
          <a:prstGeom prst="rightArrow">
            <a:avLst>
              <a:gd name="adj1" fmla="val 50000"/>
              <a:gd name="adj2" fmla="val 179682"/>
            </a:avLst>
          </a:prstGeom>
          <a:solidFill>
            <a:schemeClr val="folHlink"/>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sz="2000" b="1">
                <a:solidFill>
                  <a:schemeClr val="bg2"/>
                </a:solidFill>
                <a:effectLst/>
              </a:rPr>
              <a:t>Without object name</a:t>
            </a: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30" name="Group 10"/>
          <p:cNvGrpSpPr>
            <a:grpSpLocks/>
          </p:cNvGrpSpPr>
          <p:nvPr/>
        </p:nvGrpSpPr>
        <p:grpSpPr bwMode="auto">
          <a:xfrm>
            <a:off x="3200400" y="2819400"/>
            <a:ext cx="4852988" cy="2846388"/>
            <a:chOff x="288" y="1734"/>
            <a:chExt cx="5331" cy="2538"/>
          </a:xfrm>
        </p:grpSpPr>
        <p:sp>
          <p:nvSpPr>
            <p:cNvPr id="81931" name="Rectangle 11"/>
            <p:cNvSpPr>
              <a:spLocks noChangeArrowheads="1"/>
            </p:cNvSpPr>
            <p:nvPr/>
          </p:nvSpPr>
          <p:spPr bwMode="auto">
            <a:xfrm>
              <a:off x="288" y="1764"/>
              <a:ext cx="5331" cy="2508"/>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81932" name="Rectangle 12"/>
            <p:cNvSpPr>
              <a:spLocks noChangeArrowheads="1"/>
            </p:cNvSpPr>
            <p:nvPr/>
          </p:nvSpPr>
          <p:spPr bwMode="auto">
            <a:xfrm>
              <a:off x="335" y="1734"/>
              <a:ext cx="5245" cy="2495"/>
            </a:xfrm>
            <a:prstGeom prst="rect">
              <a:avLst/>
            </a:prstGeom>
            <a:noFill/>
            <a:ln w="12700">
              <a:noFill/>
              <a:miter lim="800000"/>
              <a:headEnd/>
              <a:tailEnd/>
            </a:ln>
            <a:effectLst/>
          </p:spPr>
          <p:txBody>
            <a:bodyPr lIns="90488" tIns="44450" rIns="90488" bIns="44450">
              <a:spAutoFit/>
            </a:bodyPr>
            <a:lstStyle/>
            <a:p>
              <a:r>
                <a:rPr lang="en-US" sz="1600" b="1" dirty="0">
                  <a:solidFill>
                    <a:schemeClr val="bg2"/>
                  </a:solidFill>
                  <a:effectLst/>
                </a:rPr>
                <a:t>class point </a:t>
              </a:r>
            </a:p>
            <a:p>
              <a:r>
                <a:rPr lang="en-US" sz="1600" b="1" dirty="0">
                  <a:solidFill>
                    <a:schemeClr val="bg2"/>
                  </a:solidFill>
                  <a:effectLst/>
                </a:rPr>
                <a:t>{</a:t>
              </a:r>
            </a:p>
            <a:p>
              <a:r>
                <a:rPr lang="en-US" sz="1600" b="1" dirty="0">
                  <a:solidFill>
                    <a:schemeClr val="bg2"/>
                  </a:solidFill>
                  <a:effectLst/>
                </a:rPr>
                <a:t>public:</a:t>
              </a:r>
            </a:p>
            <a:p>
              <a:r>
                <a:rPr lang="en-US" sz="1600" b="1" dirty="0">
                  <a:solidFill>
                    <a:schemeClr val="bg2"/>
                  </a:solidFill>
                  <a:effectLst/>
                </a:rPr>
                <a:t>     void </a:t>
              </a:r>
              <a:r>
                <a:rPr lang="en-US" sz="1600" b="1" dirty="0" err="1" smtClean="0">
                  <a:solidFill>
                    <a:schemeClr val="bg2"/>
                  </a:solidFill>
                  <a:effectLst/>
                </a:rPr>
                <a:t>setPosition</a:t>
              </a:r>
              <a:r>
                <a:rPr lang="en-US" sz="1600" b="1" dirty="0" smtClean="0">
                  <a:solidFill>
                    <a:schemeClr val="bg2"/>
                  </a:solidFill>
                  <a:effectLst/>
                </a:rPr>
                <a:t>(double x, </a:t>
              </a:r>
              <a:r>
                <a:rPr lang="en-US" sz="1600" b="1" dirty="0">
                  <a:solidFill>
                    <a:schemeClr val="bg2"/>
                  </a:solidFill>
                  <a:effectLst/>
                </a:rPr>
                <a:t>double </a:t>
              </a:r>
              <a:r>
                <a:rPr lang="en-US" sz="1600" b="1" dirty="0" smtClean="0">
                  <a:solidFill>
                    <a:schemeClr val="bg2"/>
                  </a:solidFill>
                  <a:effectLst/>
                </a:rPr>
                <a:t>y);</a:t>
              </a:r>
              <a:endParaRPr lang="en-US" sz="1600" b="1" dirty="0">
                <a:solidFill>
                  <a:schemeClr val="bg2"/>
                </a:solidFill>
                <a:effectLst/>
              </a:endParaRPr>
            </a:p>
            <a:p>
              <a:r>
                <a:rPr lang="en-US" sz="1600" b="1" dirty="0">
                  <a:solidFill>
                    <a:schemeClr val="bg2"/>
                  </a:solidFill>
                  <a:effectLst/>
                </a:rPr>
                <a:t>     void shift(double </a:t>
              </a:r>
              <a:r>
                <a:rPr lang="en-US" sz="1600" b="1" dirty="0" err="1">
                  <a:solidFill>
                    <a:schemeClr val="bg2"/>
                  </a:solidFill>
                  <a:effectLst/>
                </a:rPr>
                <a:t>dx</a:t>
              </a:r>
              <a:r>
                <a:rPr lang="en-US" sz="1600" b="1" dirty="0">
                  <a:solidFill>
                    <a:schemeClr val="bg2"/>
                  </a:solidFill>
                  <a:effectLst/>
                </a:rPr>
                <a:t>, double </a:t>
              </a:r>
              <a:r>
                <a:rPr lang="en-US" sz="1600" b="1" dirty="0" err="1">
                  <a:solidFill>
                    <a:schemeClr val="bg2"/>
                  </a:solidFill>
                  <a:effectLst/>
                </a:rPr>
                <a:t>dy</a:t>
              </a:r>
              <a:r>
                <a:rPr lang="en-US" sz="1600" b="1" dirty="0">
                  <a:solidFill>
                    <a:schemeClr val="bg2"/>
                  </a:solidFill>
                  <a:effectLst/>
                </a:rPr>
                <a:t>);</a:t>
              </a:r>
            </a:p>
            <a:p>
              <a:r>
                <a:rPr lang="en-US" sz="1600" b="1" dirty="0">
                  <a:solidFill>
                    <a:schemeClr val="bg2"/>
                  </a:solidFill>
                  <a:effectLst/>
                </a:rPr>
                <a:t>     double </a:t>
              </a:r>
              <a:r>
                <a:rPr lang="en-US" sz="1600" b="1" dirty="0" smtClean="0">
                  <a:solidFill>
                    <a:schemeClr val="bg2"/>
                  </a:solidFill>
                  <a:effectLst/>
                </a:rPr>
                <a:t>x( </a:t>
              </a:r>
              <a:r>
                <a:rPr lang="en-US" sz="1600" b="1" dirty="0">
                  <a:solidFill>
                    <a:schemeClr val="bg2"/>
                  </a:solidFill>
                  <a:effectLst/>
                </a:rPr>
                <a:t>) const;</a:t>
              </a:r>
            </a:p>
            <a:p>
              <a:r>
                <a:rPr lang="en-US" sz="1600" b="1" dirty="0">
                  <a:solidFill>
                    <a:schemeClr val="bg2"/>
                  </a:solidFill>
                  <a:effectLst/>
                </a:rPr>
                <a:t>     double </a:t>
              </a:r>
              <a:r>
                <a:rPr lang="en-US" sz="1600" b="1" dirty="0" smtClean="0">
                  <a:solidFill>
                    <a:schemeClr val="bg2"/>
                  </a:solidFill>
                  <a:effectLst/>
                </a:rPr>
                <a:t>y( </a:t>
              </a:r>
              <a:r>
                <a:rPr lang="en-US" sz="1600" b="1" dirty="0">
                  <a:solidFill>
                    <a:schemeClr val="bg2"/>
                  </a:solidFill>
                  <a:effectLst/>
                </a:rPr>
                <a:t>) const;</a:t>
              </a:r>
            </a:p>
            <a:p>
              <a:r>
                <a:rPr lang="en-US" sz="1600" b="1" dirty="0">
                  <a:solidFill>
                    <a:schemeClr val="bg2"/>
                  </a:solidFill>
                  <a:effectLst/>
                </a:rPr>
                <a:t>private:</a:t>
              </a:r>
            </a:p>
            <a:p>
              <a:r>
                <a:rPr lang="en-US" sz="1600" b="1" dirty="0">
                  <a:solidFill>
                    <a:schemeClr val="hlink"/>
                  </a:solidFill>
                  <a:effectLst/>
                </a:rPr>
                <a:t>     double </a:t>
              </a:r>
              <a:r>
                <a:rPr lang="en-US" sz="1600" b="1" dirty="0" err="1" smtClean="0">
                  <a:solidFill>
                    <a:schemeClr val="hlink"/>
                  </a:solidFill>
                  <a:effectLst/>
                </a:rPr>
                <a:t>m_x</a:t>
              </a:r>
              <a:r>
                <a:rPr lang="en-US" sz="1600" b="1" dirty="0">
                  <a:solidFill>
                    <a:schemeClr val="hlink"/>
                  </a:solidFill>
                  <a:effectLst/>
                </a:rPr>
                <a:t>;</a:t>
              </a:r>
            </a:p>
            <a:p>
              <a:r>
                <a:rPr lang="en-US" sz="1600" b="1" dirty="0">
                  <a:solidFill>
                    <a:schemeClr val="hlink"/>
                  </a:solidFill>
                  <a:effectLst/>
                </a:rPr>
                <a:t>     double </a:t>
              </a:r>
              <a:r>
                <a:rPr lang="en-US" sz="1600" b="1" dirty="0" err="1" smtClean="0">
                  <a:solidFill>
                    <a:schemeClr val="hlink"/>
                  </a:solidFill>
                  <a:effectLst/>
                </a:rPr>
                <a:t>m_y</a:t>
              </a:r>
              <a:r>
                <a:rPr lang="en-US" sz="1600" b="1" dirty="0">
                  <a:solidFill>
                    <a:schemeClr val="hlink"/>
                  </a:solidFill>
                  <a:effectLst/>
                </a:rPr>
                <a:t>;</a:t>
              </a:r>
            </a:p>
            <a:p>
              <a:r>
                <a:rPr lang="en-US" sz="1600" b="1" dirty="0">
                  <a:solidFill>
                    <a:schemeClr val="bg2"/>
                  </a:solidFill>
                  <a:effectLst/>
                </a:rPr>
                <a:t>};</a:t>
              </a:r>
            </a:p>
          </p:txBody>
        </p:sp>
      </p:grpSp>
      <p:sp>
        <p:nvSpPr>
          <p:cNvPr id="81922" name="Rectangle 2"/>
          <p:cNvSpPr>
            <a:spLocks noGrp="1" noChangeArrowheads="1"/>
          </p:cNvSpPr>
          <p:nvPr>
            <p:ph type="title"/>
          </p:nvPr>
        </p:nvSpPr>
        <p:spPr>
          <a:noFill/>
          <a:ln/>
        </p:spPr>
        <p:txBody>
          <a:bodyPr/>
          <a:lstStyle/>
          <a:p>
            <a:r>
              <a:rPr lang="en-US"/>
              <a:t>A Common Pattern</a:t>
            </a:r>
          </a:p>
        </p:txBody>
      </p:sp>
      <p:sp>
        <p:nvSpPr>
          <p:cNvPr id="81923" name="Rectangle 3"/>
          <p:cNvSpPr>
            <a:spLocks noGrp="1" noChangeArrowheads="1"/>
          </p:cNvSpPr>
          <p:nvPr>
            <p:ph type="body" sz="half" idx="1"/>
          </p:nvPr>
        </p:nvSpPr>
        <p:spPr>
          <a:xfrm>
            <a:off x="685800" y="1944688"/>
            <a:ext cx="7205663" cy="1211262"/>
          </a:xfrm>
          <a:noFill/>
          <a:ln/>
        </p:spPr>
        <p:txBody>
          <a:bodyPr/>
          <a:lstStyle/>
          <a:p>
            <a:r>
              <a:rPr lang="en-US" sz="2800"/>
              <a:t>Often, one or more member functions will place data in the member variables...</a:t>
            </a:r>
          </a:p>
        </p:txBody>
      </p:sp>
      <p:sp>
        <p:nvSpPr>
          <p:cNvPr id="81927" name="Rectangle 7"/>
          <p:cNvSpPr>
            <a:spLocks noChangeArrowheads="1"/>
          </p:cNvSpPr>
          <p:nvPr/>
        </p:nvSpPr>
        <p:spPr bwMode="auto">
          <a:xfrm>
            <a:off x="711200" y="5751513"/>
            <a:ext cx="7899400" cy="858837"/>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75000"/>
              <a:buFont typeface="Monotype Sorts" charset="2"/>
              <a:buChar char="p"/>
            </a:pPr>
            <a:r>
              <a:rPr lang="en-US" sz="2800" dirty="0">
                <a:effectLst>
                  <a:outerShdw blurRad="38100" dist="38100" dir="2700000" algn="tl">
                    <a:srgbClr val="000000"/>
                  </a:outerShdw>
                </a:effectLst>
                <a:latin typeface="Times New Roman" pitchFamily="18" charset="0"/>
              </a:rPr>
              <a:t>...so that other member functions may use that data.</a:t>
            </a:r>
          </a:p>
        </p:txBody>
      </p:sp>
      <p:sp>
        <p:nvSpPr>
          <p:cNvPr id="81928" name="AutoShape 8"/>
          <p:cNvSpPr>
            <a:spLocks noChangeArrowheads="1"/>
          </p:cNvSpPr>
          <p:nvPr/>
        </p:nvSpPr>
        <p:spPr bwMode="auto">
          <a:xfrm>
            <a:off x="76200" y="4572000"/>
            <a:ext cx="3429000" cy="1039813"/>
          </a:xfrm>
          <a:prstGeom prst="rightArrow">
            <a:avLst>
              <a:gd name="adj1" fmla="val 50000"/>
              <a:gd name="adj2" fmla="val 157572"/>
            </a:avLst>
          </a:prstGeom>
          <a:solidFill>
            <a:schemeClr val="hlink"/>
          </a:solidFill>
          <a:ln w="12700">
            <a:solidFill>
              <a:schemeClr val="bg2"/>
            </a:solidFill>
            <a:miter lim="800000"/>
            <a:headEnd/>
            <a:tailEnd/>
          </a:ln>
          <a:effectLst/>
        </p:spPr>
        <p:txBody>
          <a:bodyPr wrap="none" lIns="90488" tIns="44450" rIns="90488" bIns="44450" anchor="ctr"/>
          <a:lstStyle/>
          <a:p>
            <a:pPr algn="ctr"/>
            <a:r>
              <a:rPr lang="en-US" b="1" dirty="0" err="1" smtClean="0">
                <a:solidFill>
                  <a:schemeClr val="bg2"/>
                </a:solidFill>
                <a:effectLst/>
              </a:rPr>
              <a:t>setPosition</a:t>
            </a:r>
            <a:r>
              <a:rPr lang="en-US" b="1" dirty="0" smtClean="0">
                <a:solidFill>
                  <a:schemeClr val="bg2"/>
                </a:solidFill>
                <a:effectLst/>
              </a:rPr>
              <a:t> </a:t>
            </a:r>
            <a:r>
              <a:rPr lang="en-US" b="1" dirty="0">
                <a:solidFill>
                  <a:schemeClr val="bg2"/>
                </a:solidFill>
                <a:effectLst/>
              </a:rPr>
              <a:t>&amp; shift</a:t>
            </a:r>
          </a:p>
        </p:txBody>
      </p:sp>
      <p:sp>
        <p:nvSpPr>
          <p:cNvPr id="81929" name="AutoShape 9"/>
          <p:cNvSpPr>
            <a:spLocks noChangeArrowheads="1"/>
          </p:cNvSpPr>
          <p:nvPr/>
        </p:nvSpPr>
        <p:spPr bwMode="auto">
          <a:xfrm>
            <a:off x="4876800" y="4648200"/>
            <a:ext cx="3333750" cy="919163"/>
          </a:xfrm>
          <a:prstGeom prst="rightArrow">
            <a:avLst>
              <a:gd name="adj1" fmla="val 50000"/>
              <a:gd name="adj2" fmla="val 181364"/>
            </a:avLst>
          </a:prstGeom>
          <a:solidFill>
            <a:schemeClr val="hlink"/>
          </a:solidFill>
          <a:ln w="12700">
            <a:solidFill>
              <a:schemeClr val="bg2"/>
            </a:solidFill>
            <a:miter lim="800000"/>
            <a:headEnd/>
            <a:tailEnd/>
          </a:ln>
          <a:effectLst/>
        </p:spPr>
        <p:txBody>
          <a:bodyPr wrap="none" lIns="90488" tIns="44450" rIns="90488" bIns="44450" anchor="ctr"/>
          <a:lstStyle/>
          <a:p>
            <a:pPr algn="ctr"/>
            <a:r>
              <a:rPr lang="en-US" b="1" dirty="0" err="1" smtClean="0">
                <a:solidFill>
                  <a:schemeClr val="bg2"/>
                </a:solidFill>
                <a:effectLst/>
              </a:rPr>
              <a:t>m_x</a:t>
            </a:r>
            <a:r>
              <a:rPr lang="en-US" b="1" dirty="0" smtClean="0">
                <a:solidFill>
                  <a:schemeClr val="bg2"/>
                </a:solidFill>
                <a:effectLst/>
              </a:rPr>
              <a:t> </a:t>
            </a:r>
            <a:r>
              <a:rPr lang="en-US" b="1" dirty="0">
                <a:solidFill>
                  <a:schemeClr val="bg2"/>
                </a:solidFill>
                <a:effectLst/>
              </a:rPr>
              <a:t>&amp; </a:t>
            </a:r>
            <a:r>
              <a:rPr lang="en-US" b="1" dirty="0" err="1" smtClean="0">
                <a:solidFill>
                  <a:schemeClr val="bg2"/>
                </a:solidFill>
                <a:effectLst/>
              </a:rPr>
              <a:t>m_y</a:t>
            </a:r>
            <a:endParaRPr lang="en-US" b="1" dirty="0">
              <a:solidFill>
                <a:schemeClr val="bg2"/>
              </a:solidFill>
              <a:effectLst/>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xfrm>
            <a:off x="685800" y="1981200"/>
            <a:ext cx="8077200" cy="4114800"/>
          </a:xfrm>
          <a:noFill/>
          <a:ln/>
        </p:spPr>
        <p:txBody>
          <a:bodyPr/>
          <a:lstStyle/>
          <a:p>
            <a:pPr>
              <a:lnSpc>
                <a:spcPct val="90000"/>
              </a:lnSpc>
            </a:pPr>
            <a:r>
              <a:rPr lang="en-US" sz="2800" dirty="0">
                <a:solidFill>
                  <a:srgbClr val="FC0128"/>
                </a:solidFill>
              </a:rPr>
              <a:t>Classes</a:t>
            </a:r>
            <a:r>
              <a:rPr lang="en-US" sz="2800" dirty="0"/>
              <a:t> have member variables and member functions. An </a:t>
            </a:r>
            <a:r>
              <a:rPr lang="en-US" sz="2800" dirty="0">
                <a:solidFill>
                  <a:srgbClr val="FC0128"/>
                </a:solidFill>
              </a:rPr>
              <a:t>object</a:t>
            </a:r>
            <a:r>
              <a:rPr lang="en-US" sz="2800" dirty="0"/>
              <a:t> is a variable where the data type is a class.</a:t>
            </a:r>
          </a:p>
          <a:p>
            <a:pPr>
              <a:lnSpc>
                <a:spcPct val="90000"/>
              </a:lnSpc>
            </a:pPr>
            <a:r>
              <a:rPr lang="en-US" sz="2800" dirty="0"/>
              <a:t>You should know how to </a:t>
            </a:r>
            <a:r>
              <a:rPr lang="en-US" sz="2800" dirty="0">
                <a:solidFill>
                  <a:srgbClr val="FC0128"/>
                </a:solidFill>
              </a:rPr>
              <a:t>declare</a:t>
            </a:r>
            <a:r>
              <a:rPr lang="en-US" sz="2800" dirty="0"/>
              <a:t> a new class type, how to </a:t>
            </a:r>
            <a:r>
              <a:rPr lang="en-US" sz="2800" dirty="0">
                <a:solidFill>
                  <a:srgbClr val="FC0128"/>
                </a:solidFill>
              </a:rPr>
              <a:t>implement</a:t>
            </a:r>
            <a:r>
              <a:rPr lang="en-US" sz="2800" dirty="0"/>
              <a:t> its member functions, how to </a:t>
            </a:r>
            <a:r>
              <a:rPr lang="en-US" sz="2800" dirty="0">
                <a:solidFill>
                  <a:srgbClr val="FC0128"/>
                </a:solidFill>
              </a:rPr>
              <a:t>use</a:t>
            </a:r>
            <a:r>
              <a:rPr lang="en-US" sz="2800" dirty="0"/>
              <a:t> the class type.</a:t>
            </a:r>
          </a:p>
          <a:p>
            <a:pPr>
              <a:lnSpc>
                <a:spcPct val="90000"/>
              </a:lnSpc>
            </a:pPr>
            <a:r>
              <a:rPr lang="en-US" sz="2800" dirty="0"/>
              <a:t>Frequently, the member functions of </a:t>
            </a:r>
            <a:r>
              <a:rPr lang="en-US" sz="2800" dirty="0" smtClean="0"/>
              <a:t>a </a:t>
            </a:r>
            <a:r>
              <a:rPr lang="en-US" sz="2800" dirty="0"/>
              <a:t>class type place information in the member variables, or use information that's already in the member variables.</a:t>
            </a:r>
          </a:p>
          <a:p>
            <a:pPr>
              <a:lnSpc>
                <a:spcPct val="90000"/>
              </a:lnSpc>
            </a:pPr>
            <a:r>
              <a:rPr lang="en-US" sz="2800" dirty="0"/>
              <a:t>Next we will see more features of OOP and classes.</a:t>
            </a:r>
          </a:p>
        </p:txBody>
      </p:sp>
      <p:pic>
        <p:nvPicPr>
          <p:cNvPr id="83971" name="Picture 3"/>
          <p:cNvPicPr>
            <a:picLocks noChangeArrowheads="1"/>
          </p:cNvPicPr>
          <p:nvPr/>
        </p:nvPicPr>
        <p:blipFill>
          <a:blip r:embed="rId3"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83972" name="Rectangle 4"/>
          <p:cNvSpPr>
            <a:spLocks noGrp="1" noChangeArrowheads="1"/>
          </p:cNvSpPr>
          <p:nvPr>
            <p:ph type="title"/>
          </p:nvPr>
        </p:nvSpPr>
        <p:spPr>
          <a:noFill/>
          <a:ln/>
        </p:spPr>
        <p:txBody>
          <a:bodyPr/>
          <a:lstStyle/>
          <a:p>
            <a:r>
              <a:rPr lang="en-US"/>
              <a:t>   Summary of classes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97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t>Outline</a:t>
            </a:r>
          </a:p>
        </p:txBody>
      </p:sp>
      <p:sp>
        <p:nvSpPr>
          <p:cNvPr id="187395" name="Rectangle 3"/>
          <p:cNvSpPr>
            <a:spLocks noGrp="1" noChangeArrowheads="1"/>
          </p:cNvSpPr>
          <p:nvPr>
            <p:ph type="body" idx="1"/>
          </p:nvPr>
        </p:nvSpPr>
        <p:spPr/>
        <p:txBody>
          <a:bodyPr/>
          <a:lstStyle/>
          <a:p>
            <a:pPr>
              <a:buFont typeface="Monotype Sorts" charset="2"/>
              <a:buNone/>
            </a:pPr>
            <a:r>
              <a:rPr lang="en-US" sz="2800">
                <a:solidFill>
                  <a:srgbClr val="FF00FF"/>
                </a:solidFill>
              </a:rPr>
              <a:t> A Review of C++ Classes (Lecture 2)</a:t>
            </a:r>
          </a:p>
          <a:p>
            <a:r>
              <a:rPr lang="en-US" sz="2800"/>
              <a:t> OOP, ADTs and Classes</a:t>
            </a:r>
          </a:p>
          <a:p>
            <a:r>
              <a:rPr lang="en-US" sz="2800"/>
              <a:t> Class Definition, Implementation and Use</a:t>
            </a:r>
          </a:p>
          <a:p>
            <a:r>
              <a:rPr lang="en-US" sz="2800">
                <a:solidFill>
                  <a:srgbClr val="FC0128"/>
                </a:solidFill>
              </a:rPr>
              <a:t> Constructors and Value Semantics</a:t>
            </a:r>
          </a:p>
          <a:p>
            <a:pPr>
              <a:buFont typeface="Monotype Sorts" charset="2"/>
              <a:buNone/>
            </a:pPr>
            <a:r>
              <a:rPr lang="en-US" sz="2800">
                <a:solidFill>
                  <a:srgbClr val="FF00FF"/>
                </a:solidFill>
              </a:rPr>
              <a:t>More on Classes (Lecture 3)</a:t>
            </a:r>
          </a:p>
          <a:p>
            <a:r>
              <a:rPr lang="en-US" sz="2800"/>
              <a:t> Namespace and Documentation</a:t>
            </a:r>
          </a:p>
          <a:p>
            <a:r>
              <a:rPr lang="en-US" sz="2800"/>
              <a:t> Classes and Parameters</a:t>
            </a:r>
          </a:p>
          <a:p>
            <a:r>
              <a:rPr lang="en-US" sz="2800"/>
              <a:t> Operator Overloading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definition</a:t>
            </a:r>
            <a:endParaRPr lang="en-US" dirty="0"/>
          </a:p>
        </p:txBody>
      </p:sp>
      <p:sp>
        <p:nvSpPr>
          <p:cNvPr id="3" name="Content Placeholder 2"/>
          <p:cNvSpPr>
            <a:spLocks noGrp="1"/>
          </p:cNvSpPr>
          <p:nvPr>
            <p:ph idx="1"/>
          </p:nvPr>
        </p:nvSpPr>
        <p:spPr/>
        <p:txBody>
          <a:bodyPr/>
          <a:lstStyle/>
          <a:p>
            <a:r>
              <a:rPr lang="en-US" dirty="0" smtClean="0"/>
              <a:t>A class is a datatype whose variables are objects </a:t>
            </a:r>
          </a:p>
          <a:p>
            <a:endParaRPr lang="en-US" dirty="0"/>
          </a:p>
          <a:p>
            <a:r>
              <a:rPr lang="en-US" dirty="0" smtClean="0"/>
              <a:t>An object is a variable that has member functions as well as the ability to hold data values.</a:t>
            </a:r>
          </a:p>
          <a:p>
            <a:endParaRPr lang="en-US" dirty="0"/>
          </a:p>
        </p:txBody>
      </p:sp>
    </p:spTree>
    <p:extLst>
      <p:ext uri="{BB962C8B-B14F-4D97-AF65-F5344CB8AC3E}">
        <p14:creationId xmlns:p14="http://schemas.microsoft.com/office/powerpoint/2010/main" val="19571989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noFill/>
          <a:ln/>
        </p:spPr>
        <p:txBody>
          <a:bodyPr/>
          <a:lstStyle/>
          <a:p>
            <a:r>
              <a:rPr lang="en-US" dirty="0"/>
              <a:t>Constructors:</a:t>
            </a:r>
            <a:r>
              <a:rPr lang="en-US" dirty="0">
                <a:latin typeface="Arial" pitchFamily="34" charset="0"/>
              </a:rPr>
              <a:t> </a:t>
            </a:r>
            <a:r>
              <a:rPr lang="en-US" sz="3600" dirty="0">
                <a:latin typeface="Arial" pitchFamily="34" charset="0"/>
              </a:rPr>
              <a:t>point</a:t>
            </a:r>
            <a:r>
              <a:rPr lang="en-US" sz="3600" dirty="0"/>
              <a:t> </a:t>
            </a:r>
            <a:r>
              <a:rPr lang="en-US" sz="3600" dirty="0" smtClean="0"/>
              <a:t>Initialization</a:t>
            </a:r>
            <a:r>
              <a:rPr lang="en-US" dirty="0"/>
              <a:t>	</a:t>
            </a:r>
          </a:p>
        </p:txBody>
      </p:sp>
      <p:sp>
        <p:nvSpPr>
          <p:cNvPr id="109571" name="Rectangle 3"/>
          <p:cNvSpPr>
            <a:spLocks noGrp="1" noChangeArrowheads="1"/>
          </p:cNvSpPr>
          <p:nvPr>
            <p:ph type="body" sz="half" idx="1"/>
          </p:nvPr>
        </p:nvSpPr>
        <p:spPr>
          <a:xfrm>
            <a:off x="685800" y="1981200"/>
            <a:ext cx="2979738" cy="4114800"/>
          </a:xfrm>
          <a:noFill/>
          <a:ln/>
        </p:spPr>
        <p:txBody>
          <a:bodyPr/>
          <a:lstStyle/>
          <a:p>
            <a:r>
              <a:rPr lang="en-US" dirty="0"/>
              <a:t>The program starts by     </a:t>
            </a:r>
            <a:r>
              <a:rPr lang="en-US" u="sng" dirty="0"/>
              <a:t>activating</a:t>
            </a:r>
            <a:r>
              <a:rPr lang="en-US" dirty="0"/>
              <a:t> the     </a:t>
            </a:r>
            <a:r>
              <a:rPr lang="en-US" dirty="0" err="1" smtClean="0"/>
              <a:t>setPosition</a:t>
            </a:r>
            <a:r>
              <a:rPr lang="en-US" dirty="0" smtClean="0"/>
              <a:t> </a:t>
            </a:r>
            <a:r>
              <a:rPr lang="en-US" u="sng" dirty="0"/>
              <a:t>member function </a:t>
            </a:r>
            <a:r>
              <a:rPr lang="en-US" dirty="0"/>
              <a:t>for p1.</a:t>
            </a:r>
          </a:p>
        </p:txBody>
      </p:sp>
      <p:sp>
        <p:nvSpPr>
          <p:cNvPr id="109572" name="Rectangle 4"/>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09573" name="Rectangle 5"/>
          <p:cNvSpPr>
            <a:spLocks noChangeArrowheads="1"/>
          </p:cNvSpPr>
          <p:nvPr/>
        </p:nvSpPr>
        <p:spPr bwMode="auto">
          <a:xfrm>
            <a:off x="3865563" y="2157413"/>
            <a:ext cx="4913312" cy="3076575"/>
          </a:xfrm>
          <a:prstGeom prst="rect">
            <a:avLst/>
          </a:prstGeom>
          <a:noFill/>
          <a:ln w="12700">
            <a:noFill/>
            <a:miter lim="800000"/>
            <a:headEnd/>
            <a:tailEnd/>
          </a:ln>
          <a:effectLst/>
        </p:spPr>
        <p:txBody>
          <a:bodyPr lIns="90488" tIns="44450" rIns="90488" bIns="44450">
            <a:spAutoFit/>
          </a:bodyPr>
          <a:lstStyle/>
          <a:p>
            <a:r>
              <a:rPr lang="en-US" sz="2000" b="1" dirty="0">
                <a:solidFill>
                  <a:schemeClr val="bg2"/>
                </a:solidFill>
                <a:effectLst/>
              </a:rPr>
              <a:t>#include &lt;</a:t>
            </a:r>
            <a:r>
              <a:rPr lang="en-US" sz="2000" b="1" dirty="0" err="1">
                <a:solidFill>
                  <a:schemeClr val="bg2"/>
                </a:solidFill>
                <a:effectLst/>
              </a:rPr>
              <a:t>iostream.h</a:t>
            </a:r>
            <a:r>
              <a:rPr lang="en-US" sz="2000" b="1" dirty="0">
                <a:solidFill>
                  <a:schemeClr val="bg2"/>
                </a:solidFill>
                <a:effectLst/>
              </a:rPr>
              <a:t>&gt;</a:t>
            </a:r>
          </a:p>
          <a:p>
            <a:r>
              <a:rPr lang="en-US" sz="2000" b="1" dirty="0">
                <a:solidFill>
                  <a:schemeClr val="bg2"/>
                </a:solidFill>
                <a:effectLst/>
              </a:rPr>
              <a:t>#include &lt;</a:t>
            </a:r>
            <a:r>
              <a:rPr lang="en-US" sz="2000" b="1" dirty="0" err="1">
                <a:solidFill>
                  <a:schemeClr val="bg2"/>
                </a:solidFill>
                <a:effectLst/>
              </a:rPr>
              <a:t>stdlib.h</a:t>
            </a:r>
            <a:r>
              <a:rPr lang="en-US" sz="2000" b="1" dirty="0">
                <a:solidFill>
                  <a:schemeClr val="bg2"/>
                </a:solidFill>
                <a:effectLst/>
              </a:rPr>
              <a:t>&gt;</a:t>
            </a:r>
          </a:p>
          <a:p>
            <a:r>
              <a:rPr lang="en-US" sz="2000" b="1" dirty="0">
                <a:solidFill>
                  <a:schemeClr val="bg2"/>
                </a:solidFill>
                <a:effectLst/>
              </a:rPr>
              <a:t>#include “</a:t>
            </a:r>
            <a:r>
              <a:rPr lang="en-US" sz="2000" b="1" dirty="0" err="1">
                <a:solidFill>
                  <a:schemeClr val="bg2"/>
                </a:solidFill>
                <a:effectLst/>
              </a:rPr>
              <a:t>point.h</a:t>
            </a:r>
            <a:r>
              <a:rPr lang="en-US" sz="2000" b="1" dirty="0">
                <a:solidFill>
                  <a:schemeClr val="bg2"/>
                </a:solidFill>
                <a:effectLst/>
              </a:rPr>
              <a:t>"</a:t>
            </a:r>
          </a:p>
          <a:p>
            <a:endParaRPr lang="en-US" sz="2000" b="1" dirty="0">
              <a:solidFill>
                <a:schemeClr val="bg2"/>
              </a:solidFill>
              <a:effectLst/>
            </a:endParaRPr>
          </a:p>
          <a:p>
            <a:r>
              <a:rPr lang="en-US" sz="2000" b="1" dirty="0" err="1">
                <a:solidFill>
                  <a:schemeClr val="bg2"/>
                </a:solidFill>
                <a:effectLst/>
              </a:rPr>
              <a:t>int</a:t>
            </a:r>
            <a:r>
              <a:rPr lang="en-US" sz="2000" b="1" dirty="0">
                <a:solidFill>
                  <a:schemeClr val="bg2"/>
                </a:solidFill>
                <a:effectLst/>
              </a:rPr>
              <a:t> main( ) </a:t>
            </a:r>
          </a:p>
          <a:p>
            <a:r>
              <a:rPr lang="en-US" sz="2000" b="1" dirty="0">
                <a:solidFill>
                  <a:schemeClr val="bg2"/>
                </a:solidFill>
                <a:effectLst/>
              </a:rPr>
              <a:t>{</a:t>
            </a:r>
          </a:p>
          <a:p>
            <a:r>
              <a:rPr lang="en-US" sz="2000" dirty="0">
                <a:solidFill>
                  <a:schemeClr val="bg2"/>
                </a:solidFill>
                <a:effectLst/>
              </a:rPr>
              <a:t>    </a:t>
            </a:r>
            <a:r>
              <a:rPr lang="en-US" sz="2000" b="1" dirty="0">
                <a:solidFill>
                  <a:schemeClr val="accent2"/>
                </a:solidFill>
                <a:effectLst/>
              </a:rPr>
              <a:t>point p1:</a:t>
            </a:r>
          </a:p>
          <a:p>
            <a:r>
              <a:rPr lang="en-US" sz="2000" b="1" dirty="0">
                <a:solidFill>
                  <a:schemeClr val="accent2"/>
                </a:solidFill>
                <a:effectLst/>
              </a:rPr>
              <a:t>    point p2;</a:t>
            </a:r>
            <a:endParaRPr lang="en-US" sz="2000" b="1" dirty="0">
              <a:solidFill>
                <a:schemeClr val="bg2"/>
              </a:solidFill>
              <a:effectLst/>
            </a:endParaRPr>
          </a:p>
          <a:p>
            <a:r>
              <a:rPr lang="en-US" sz="2000" b="1" dirty="0">
                <a:solidFill>
                  <a:schemeClr val="accent2"/>
                </a:solidFill>
                <a:effectLst/>
              </a:rPr>
              <a:t>    </a:t>
            </a:r>
            <a:r>
              <a:rPr lang="en-US" sz="2000" b="1" dirty="0" smtClean="0">
                <a:solidFill>
                  <a:schemeClr val="accent2"/>
                </a:solidFill>
                <a:effectLst/>
              </a:rPr>
              <a:t>p1</a:t>
            </a:r>
            <a:r>
              <a:rPr lang="en-US" sz="3600" b="1" dirty="0" smtClean="0">
                <a:solidFill>
                  <a:schemeClr val="accent2"/>
                </a:solidFill>
                <a:effectLst/>
              </a:rPr>
              <a:t>.setPosition</a:t>
            </a:r>
            <a:r>
              <a:rPr lang="en-US" sz="2000" b="1" dirty="0" smtClean="0">
                <a:solidFill>
                  <a:schemeClr val="accent2"/>
                </a:solidFill>
                <a:effectLst/>
              </a:rPr>
              <a:t>(-</a:t>
            </a:r>
            <a:r>
              <a:rPr lang="en-US" sz="2000" b="1" dirty="0">
                <a:solidFill>
                  <a:schemeClr val="accent2"/>
                </a:solidFill>
                <a:effectLst/>
              </a:rPr>
              <a:t>1.0,  0.8);</a:t>
            </a:r>
          </a:p>
        </p:txBody>
      </p:sp>
      <p:grpSp>
        <p:nvGrpSpPr>
          <p:cNvPr id="109574" name="Group 6"/>
          <p:cNvGrpSpPr>
            <a:grpSpLocks/>
          </p:cNvGrpSpPr>
          <p:nvPr/>
        </p:nvGrpSpPr>
        <p:grpSpPr bwMode="auto">
          <a:xfrm>
            <a:off x="7010400" y="152400"/>
            <a:ext cx="2057400" cy="1533525"/>
            <a:chOff x="3216" y="1440"/>
            <a:chExt cx="2160" cy="1871"/>
          </a:xfrm>
        </p:grpSpPr>
        <p:sp>
          <p:nvSpPr>
            <p:cNvPr id="109575" name="Text Box 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09576" name="Group 8"/>
            <p:cNvGrpSpPr>
              <a:grpSpLocks/>
            </p:cNvGrpSpPr>
            <p:nvPr/>
          </p:nvGrpSpPr>
          <p:grpSpPr bwMode="auto">
            <a:xfrm>
              <a:off x="3216" y="1440"/>
              <a:ext cx="2017" cy="1871"/>
              <a:chOff x="3216" y="1056"/>
              <a:chExt cx="2017" cy="1871"/>
            </a:xfrm>
          </p:grpSpPr>
          <p:sp>
            <p:nvSpPr>
              <p:cNvPr id="109577" name="Rectangle 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09578" name="Line 1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09579" name="Line 1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09580" name="Line 1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09581" name="Line 1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09582" name="Line 1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09583" name="Line 1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09584" name="Text Box 1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09585" name="Text Box 1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09586" name="Text Box 1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09587" name="Oval 1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09588" name="Text Box 2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109589" name="Text Box 21"/>
          <p:cNvSpPr txBox="1">
            <a:spLocks noChangeArrowheads="1"/>
          </p:cNvSpPr>
          <p:nvPr/>
        </p:nvSpPr>
        <p:spPr bwMode="auto">
          <a:xfrm>
            <a:off x="609600" y="5562600"/>
            <a:ext cx="6096000" cy="830997"/>
          </a:xfrm>
          <a:prstGeom prst="rect">
            <a:avLst/>
          </a:prstGeom>
          <a:solidFill>
            <a:srgbClr val="FFCC99"/>
          </a:solidFill>
          <a:ln w="12700">
            <a:noFill/>
            <a:miter lim="800000"/>
            <a:headEnd/>
            <a:tailEnd/>
          </a:ln>
          <a:effectLst/>
        </p:spPr>
        <p:txBody>
          <a:bodyPr>
            <a:spAutoFit/>
          </a:bodyPr>
          <a:lstStyle/>
          <a:p>
            <a:pPr>
              <a:spcBef>
                <a:spcPct val="50000"/>
              </a:spcBef>
            </a:pPr>
            <a:r>
              <a:rPr lang="en-US" dirty="0">
                <a:solidFill>
                  <a:schemeClr val="accent2"/>
                </a:solidFill>
                <a:effectLst>
                  <a:outerShdw blurRad="38100" dist="38100" dir="2700000" algn="tl">
                    <a:srgbClr val="000000"/>
                  </a:outerShdw>
                </a:effectLst>
              </a:rPr>
              <a:t>First improvement: automatic initialization without activating the </a:t>
            </a:r>
            <a:r>
              <a:rPr lang="en-US" dirty="0" err="1" smtClean="0">
                <a:solidFill>
                  <a:schemeClr val="accent2"/>
                </a:solidFill>
                <a:effectLst>
                  <a:outerShdw blurRad="38100" dist="38100" dir="2700000" algn="tl">
                    <a:srgbClr val="000000"/>
                  </a:outerShdw>
                </a:effectLst>
              </a:rPr>
              <a:t>setPosition</a:t>
            </a:r>
            <a:r>
              <a:rPr lang="en-US" dirty="0" smtClean="0">
                <a:solidFill>
                  <a:schemeClr val="accent2"/>
                </a:solidFill>
                <a:effectLst>
                  <a:outerShdw blurRad="38100" dist="38100" dir="2700000" algn="tl">
                    <a:srgbClr val="000000"/>
                  </a:outerShdw>
                </a:effectLst>
              </a:rPr>
              <a:t> </a:t>
            </a:r>
            <a:r>
              <a:rPr lang="en-US" dirty="0">
                <a:solidFill>
                  <a:schemeClr val="accent2"/>
                </a:solidFill>
                <a:effectLst>
                  <a:outerShdw blurRad="38100" dist="38100" dir="2700000" algn="tl">
                    <a:srgbClr val="000000"/>
                  </a:outerShdw>
                </a:effectLst>
              </a:rPr>
              <a:t>function</a:t>
            </a:r>
          </a:p>
        </p:txBody>
      </p:sp>
    </p:spTree>
  </p:cSld>
  <p:clrMapOvr>
    <a:masterClrMapping/>
  </p:clrMapOvr>
  <p:transition>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noFill/>
          <a:ln/>
        </p:spPr>
        <p:txBody>
          <a:bodyPr/>
          <a:lstStyle/>
          <a:p>
            <a:r>
              <a:rPr lang="en-US"/>
              <a:t>Constructors:</a:t>
            </a:r>
            <a:r>
              <a:rPr lang="en-US">
                <a:latin typeface="Arial" pitchFamily="34" charset="0"/>
              </a:rPr>
              <a:t> </a:t>
            </a:r>
            <a:r>
              <a:rPr lang="en-US" sz="3600">
                <a:latin typeface="Arial" pitchFamily="34" charset="0"/>
              </a:rPr>
              <a:t>point</a:t>
            </a:r>
            <a:r>
              <a:rPr lang="en-US" sz="3600"/>
              <a:t> Initialization</a:t>
            </a:r>
            <a:r>
              <a:rPr lang="en-US"/>
              <a:t>	</a:t>
            </a:r>
          </a:p>
        </p:txBody>
      </p:sp>
      <p:sp>
        <p:nvSpPr>
          <p:cNvPr id="111619" name="Rectangle 3"/>
          <p:cNvSpPr>
            <a:spLocks noChangeArrowheads="1"/>
          </p:cNvSpPr>
          <p:nvPr/>
        </p:nvSpPr>
        <p:spPr bwMode="auto">
          <a:xfrm>
            <a:off x="460375" y="2555875"/>
            <a:ext cx="8459788" cy="413226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11620" name="Rectangle 4"/>
          <p:cNvSpPr>
            <a:spLocks noChangeArrowheads="1"/>
          </p:cNvSpPr>
          <p:nvPr/>
        </p:nvSpPr>
        <p:spPr bwMode="auto">
          <a:xfrm>
            <a:off x="563563" y="2587625"/>
            <a:ext cx="8324850" cy="4152419"/>
          </a:xfrm>
          <a:prstGeom prst="rect">
            <a:avLst/>
          </a:prstGeom>
          <a:noFill/>
          <a:ln w="12700">
            <a:noFill/>
            <a:miter lim="800000"/>
            <a:headEnd/>
            <a:tailEnd/>
          </a:ln>
          <a:effectLst/>
        </p:spPr>
        <p:txBody>
          <a:bodyPr lIns="90488" tIns="44450" rIns="90488" bIns="44450">
            <a:spAutoFit/>
          </a:bodyPr>
          <a:lstStyle/>
          <a:p>
            <a:r>
              <a:rPr lang="en-US" b="1" dirty="0">
                <a:solidFill>
                  <a:schemeClr val="bg2"/>
                </a:solidFill>
                <a:effectLst/>
              </a:rPr>
              <a:t>class point </a:t>
            </a:r>
          </a:p>
          <a:p>
            <a:r>
              <a:rPr lang="en-US" b="1" dirty="0">
                <a:solidFill>
                  <a:schemeClr val="bg2"/>
                </a:solidFill>
                <a:effectLst/>
              </a:rPr>
              <a:t>{</a:t>
            </a:r>
          </a:p>
          <a:p>
            <a:r>
              <a:rPr lang="en-US" b="1" dirty="0">
                <a:solidFill>
                  <a:schemeClr val="bg2"/>
                </a:solidFill>
                <a:effectLst/>
              </a:rPr>
              <a:t>public:</a:t>
            </a:r>
          </a:p>
          <a:p>
            <a:r>
              <a:rPr lang="en-US" b="1" dirty="0">
                <a:solidFill>
                  <a:schemeClr val="accent2"/>
                </a:solidFill>
                <a:effectLst/>
              </a:rPr>
              <a:t>     void </a:t>
            </a:r>
            <a:r>
              <a:rPr lang="en-US" b="1" dirty="0" err="1" smtClean="0">
                <a:solidFill>
                  <a:schemeClr val="accent2"/>
                </a:solidFill>
                <a:effectLst/>
              </a:rPr>
              <a:t>setPosition</a:t>
            </a:r>
            <a:r>
              <a:rPr lang="en-US" b="1" dirty="0" smtClean="0">
                <a:solidFill>
                  <a:schemeClr val="accent2"/>
                </a:solidFill>
                <a:effectLst/>
              </a:rPr>
              <a:t>(double x, </a:t>
            </a:r>
            <a:r>
              <a:rPr lang="en-US" b="1" dirty="0">
                <a:solidFill>
                  <a:schemeClr val="accent2"/>
                </a:solidFill>
                <a:effectLst/>
              </a:rPr>
              <a:t>double </a:t>
            </a:r>
            <a:r>
              <a:rPr lang="en-US" b="1" dirty="0" smtClean="0">
                <a:solidFill>
                  <a:schemeClr val="accent2"/>
                </a:solidFill>
                <a:effectLst/>
              </a:rPr>
              <a:t>y);</a:t>
            </a:r>
            <a:endParaRPr lang="en-US" b="1" dirty="0">
              <a:solidFill>
                <a:schemeClr val="accent2"/>
              </a:solidFill>
              <a:effectLst/>
            </a:endParaRPr>
          </a:p>
          <a:p>
            <a:r>
              <a:rPr lang="en-US" b="1" dirty="0">
                <a:solidFill>
                  <a:schemeClr val="accent2"/>
                </a:solidFill>
                <a:effectLst/>
              </a:rPr>
              <a:t>     </a:t>
            </a:r>
            <a:r>
              <a:rPr lang="en-US" b="1" dirty="0">
                <a:solidFill>
                  <a:schemeClr val="bg2"/>
                </a:solidFill>
                <a:effectLst/>
              </a:rPr>
              <a:t>void shift(double </a:t>
            </a:r>
            <a:r>
              <a:rPr lang="en-US" b="1" dirty="0" err="1">
                <a:solidFill>
                  <a:schemeClr val="bg2"/>
                </a:solidFill>
                <a:effectLst/>
              </a:rPr>
              <a:t>dx</a:t>
            </a:r>
            <a:r>
              <a:rPr lang="en-US" b="1" dirty="0">
                <a:solidFill>
                  <a:schemeClr val="bg2"/>
                </a:solidFill>
                <a:effectLst/>
              </a:rPr>
              <a:t>, double </a:t>
            </a:r>
            <a:r>
              <a:rPr lang="en-US" b="1" dirty="0" err="1">
                <a:solidFill>
                  <a:schemeClr val="bg2"/>
                </a:solidFill>
                <a:effectLst/>
              </a:rPr>
              <a:t>dy</a:t>
            </a:r>
            <a:r>
              <a:rPr lang="en-US" b="1" dirty="0">
                <a:solidFill>
                  <a:schemeClr val="bg2"/>
                </a:solidFill>
                <a:effectLst/>
              </a:rPr>
              <a:t>);</a:t>
            </a:r>
          </a:p>
          <a:p>
            <a:r>
              <a:rPr lang="en-US" b="1" dirty="0">
                <a:solidFill>
                  <a:schemeClr val="bg2"/>
                </a:solidFill>
                <a:effectLst/>
              </a:rPr>
              <a:t>     double  </a:t>
            </a:r>
            <a:r>
              <a:rPr lang="en-US" b="1" dirty="0" smtClean="0">
                <a:solidFill>
                  <a:schemeClr val="bg2"/>
                </a:solidFill>
                <a:effectLst/>
              </a:rPr>
              <a:t>x() </a:t>
            </a:r>
            <a:r>
              <a:rPr lang="en-US" b="1" dirty="0">
                <a:solidFill>
                  <a:schemeClr val="bg2"/>
                </a:solidFill>
                <a:effectLst/>
              </a:rPr>
              <a:t>const;</a:t>
            </a:r>
          </a:p>
          <a:p>
            <a:r>
              <a:rPr lang="en-US" b="1" dirty="0">
                <a:solidFill>
                  <a:schemeClr val="bg2"/>
                </a:solidFill>
                <a:effectLst/>
              </a:rPr>
              <a:t>     double  </a:t>
            </a:r>
            <a:r>
              <a:rPr lang="en-US" b="1" dirty="0" smtClean="0">
                <a:solidFill>
                  <a:schemeClr val="bg2"/>
                </a:solidFill>
                <a:effectLst/>
              </a:rPr>
              <a:t>y( </a:t>
            </a:r>
            <a:r>
              <a:rPr lang="en-US" b="1" dirty="0">
                <a:solidFill>
                  <a:schemeClr val="bg2"/>
                </a:solidFill>
                <a:effectLst/>
              </a:rPr>
              <a:t>) const;</a:t>
            </a:r>
          </a:p>
          <a:p>
            <a:r>
              <a:rPr lang="en-US" b="1" dirty="0">
                <a:solidFill>
                  <a:schemeClr val="bg2"/>
                </a:solidFill>
                <a:effectLst/>
              </a:rPr>
              <a:t>private:</a:t>
            </a:r>
          </a:p>
          <a:p>
            <a:r>
              <a:rPr lang="en-US" b="1" dirty="0">
                <a:solidFill>
                  <a:schemeClr val="bg2"/>
                </a:solidFill>
                <a:effectLst/>
              </a:rPr>
              <a:t>     double </a:t>
            </a:r>
            <a:r>
              <a:rPr lang="en-US" b="1" dirty="0" err="1" smtClean="0">
                <a:solidFill>
                  <a:schemeClr val="bg2"/>
                </a:solidFill>
                <a:effectLst/>
              </a:rPr>
              <a:t>m_x</a:t>
            </a:r>
            <a:r>
              <a:rPr lang="en-US" b="1" dirty="0">
                <a:solidFill>
                  <a:schemeClr val="bg2"/>
                </a:solidFill>
                <a:effectLst/>
              </a:rPr>
              <a:t>;</a:t>
            </a:r>
          </a:p>
          <a:p>
            <a:r>
              <a:rPr lang="en-US" b="1" dirty="0">
                <a:solidFill>
                  <a:schemeClr val="bg2"/>
                </a:solidFill>
                <a:effectLst/>
              </a:rPr>
              <a:t>     double </a:t>
            </a:r>
            <a:r>
              <a:rPr lang="en-US" b="1" dirty="0" err="1" smtClean="0">
                <a:solidFill>
                  <a:schemeClr val="bg2"/>
                </a:solidFill>
                <a:effectLst/>
              </a:rPr>
              <a:t>m_y</a:t>
            </a:r>
            <a:r>
              <a:rPr lang="en-US" b="1" dirty="0">
                <a:solidFill>
                  <a:schemeClr val="bg2"/>
                </a:solidFill>
                <a:effectLst/>
              </a:rPr>
              <a:t>;</a:t>
            </a:r>
          </a:p>
          <a:p>
            <a:r>
              <a:rPr lang="en-US" b="1" dirty="0">
                <a:solidFill>
                  <a:schemeClr val="bg2"/>
                </a:solidFill>
                <a:effectLst/>
              </a:rPr>
              <a:t>};</a:t>
            </a:r>
          </a:p>
        </p:txBody>
      </p:sp>
      <p:sp>
        <p:nvSpPr>
          <p:cNvPr id="111621" name="Rectangle 5"/>
          <p:cNvSpPr>
            <a:spLocks noChangeArrowheads="1"/>
          </p:cNvSpPr>
          <p:nvPr/>
        </p:nvSpPr>
        <p:spPr bwMode="auto">
          <a:xfrm>
            <a:off x="490538" y="1995488"/>
            <a:ext cx="8180387" cy="515937"/>
          </a:xfrm>
          <a:prstGeom prst="rect">
            <a:avLst/>
          </a:prstGeom>
          <a:noFill/>
          <a:ln w="12700">
            <a:noFill/>
            <a:miter lim="800000"/>
            <a:headEnd/>
            <a:tailEnd/>
          </a:ln>
          <a:effectLst/>
        </p:spPr>
        <p:txBody>
          <a:bodyPr lIns="90488" tIns="44450" rIns="90488" bIns="44450">
            <a:spAutoFit/>
          </a:bodyPr>
          <a:lstStyle/>
          <a:p>
            <a:r>
              <a:rPr lang="en-US" sz="2800" dirty="0">
                <a:effectLst>
                  <a:outerShdw blurRad="38100" dist="38100" dir="2700000" algn="tl">
                    <a:srgbClr val="000000"/>
                  </a:outerShdw>
                </a:effectLst>
                <a:latin typeface="Times New Roman" pitchFamily="18" charset="0"/>
              </a:rPr>
              <a:t>We can provide a normal member function </a:t>
            </a:r>
            <a:r>
              <a:rPr lang="en-US" sz="2800" dirty="0" err="1" smtClean="0">
                <a:effectLst>
                  <a:outerShdw blurRad="38100" dist="38100" dir="2700000" algn="tl">
                    <a:srgbClr val="000000"/>
                  </a:outerShdw>
                </a:effectLst>
              </a:rPr>
              <a:t>setPosition</a:t>
            </a:r>
            <a:endParaRPr lang="en-US" sz="2800" dirty="0">
              <a:effectLst>
                <a:outerShdw blurRad="38100" dist="38100" dir="2700000" algn="tl">
                  <a:srgbClr val="000000"/>
                </a:outerShdw>
              </a:effectLst>
            </a:endParaRPr>
          </a:p>
        </p:txBody>
      </p:sp>
      <p:grpSp>
        <p:nvGrpSpPr>
          <p:cNvPr id="111623" name="Group 7"/>
          <p:cNvGrpSpPr>
            <a:grpSpLocks/>
          </p:cNvGrpSpPr>
          <p:nvPr/>
        </p:nvGrpSpPr>
        <p:grpSpPr bwMode="auto">
          <a:xfrm>
            <a:off x="7010400" y="152400"/>
            <a:ext cx="2057400" cy="1533525"/>
            <a:chOff x="3216" y="1440"/>
            <a:chExt cx="2160" cy="1871"/>
          </a:xfrm>
        </p:grpSpPr>
        <p:sp>
          <p:nvSpPr>
            <p:cNvPr id="111624" name="Text Box 8"/>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11625" name="Group 9"/>
            <p:cNvGrpSpPr>
              <a:grpSpLocks/>
            </p:cNvGrpSpPr>
            <p:nvPr/>
          </p:nvGrpSpPr>
          <p:grpSpPr bwMode="auto">
            <a:xfrm>
              <a:off x="3216" y="1440"/>
              <a:ext cx="2017" cy="1871"/>
              <a:chOff x="3216" y="1056"/>
              <a:chExt cx="2017" cy="1871"/>
            </a:xfrm>
          </p:grpSpPr>
          <p:sp>
            <p:nvSpPr>
              <p:cNvPr id="111626" name="Rectangle 10"/>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11627" name="Line 11"/>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11628" name="Line 12"/>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11629" name="Line 13"/>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11630" name="Line 14"/>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11631" name="Line 15"/>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11632" name="Line 16"/>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11633" name="Text Box 17"/>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11634" name="Text Box 18"/>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11635" name="Text Box 19"/>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11636" name="Oval 20"/>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11637" name="Text Box 21"/>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noFill/>
          <a:ln/>
        </p:spPr>
        <p:txBody>
          <a:bodyPr/>
          <a:lstStyle/>
          <a:p>
            <a:r>
              <a:rPr lang="en-US"/>
              <a:t>Constructors:</a:t>
            </a:r>
            <a:r>
              <a:rPr lang="en-US">
                <a:latin typeface="Arial" pitchFamily="34" charset="0"/>
              </a:rPr>
              <a:t> </a:t>
            </a:r>
            <a:r>
              <a:rPr lang="en-US" sz="3600">
                <a:latin typeface="Arial" pitchFamily="34" charset="0"/>
              </a:rPr>
              <a:t>point</a:t>
            </a:r>
            <a:r>
              <a:rPr lang="en-US" sz="3600"/>
              <a:t> Initialization</a:t>
            </a:r>
            <a:r>
              <a:rPr lang="en-US"/>
              <a:t>	</a:t>
            </a:r>
          </a:p>
        </p:txBody>
      </p:sp>
      <p:sp>
        <p:nvSpPr>
          <p:cNvPr id="115715" name="Rectangle 3"/>
          <p:cNvSpPr>
            <a:spLocks noChangeArrowheads="1"/>
          </p:cNvSpPr>
          <p:nvPr/>
        </p:nvSpPr>
        <p:spPr bwMode="auto">
          <a:xfrm>
            <a:off x="460375" y="2555875"/>
            <a:ext cx="8459788" cy="413226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15716" name="Rectangle 4"/>
          <p:cNvSpPr>
            <a:spLocks noChangeArrowheads="1"/>
          </p:cNvSpPr>
          <p:nvPr/>
        </p:nvSpPr>
        <p:spPr bwMode="auto">
          <a:xfrm>
            <a:off x="563563" y="2587625"/>
            <a:ext cx="8324850" cy="4152419"/>
          </a:xfrm>
          <a:prstGeom prst="rect">
            <a:avLst/>
          </a:prstGeom>
          <a:noFill/>
          <a:ln w="12700">
            <a:noFill/>
            <a:miter lim="800000"/>
            <a:headEnd/>
            <a:tailEnd/>
          </a:ln>
          <a:effectLst/>
        </p:spPr>
        <p:txBody>
          <a:bodyPr lIns="90488" tIns="44450" rIns="90488" bIns="44450">
            <a:spAutoFit/>
          </a:bodyPr>
          <a:lstStyle/>
          <a:p>
            <a:r>
              <a:rPr lang="en-US" b="1" dirty="0">
                <a:solidFill>
                  <a:schemeClr val="bg2"/>
                </a:solidFill>
                <a:effectLst/>
              </a:rPr>
              <a:t>class point </a:t>
            </a:r>
          </a:p>
          <a:p>
            <a:r>
              <a:rPr lang="en-US" b="1" dirty="0">
                <a:solidFill>
                  <a:schemeClr val="bg2"/>
                </a:solidFill>
                <a:effectLst/>
              </a:rPr>
              <a:t>{</a:t>
            </a:r>
          </a:p>
          <a:p>
            <a:r>
              <a:rPr lang="en-US" b="1" dirty="0">
                <a:solidFill>
                  <a:schemeClr val="bg2"/>
                </a:solidFill>
                <a:effectLst/>
              </a:rPr>
              <a:t>public:</a:t>
            </a:r>
          </a:p>
          <a:p>
            <a:r>
              <a:rPr lang="en-US" b="1" dirty="0">
                <a:solidFill>
                  <a:schemeClr val="accent2"/>
                </a:solidFill>
                <a:effectLst/>
              </a:rPr>
              <a:t>     point(double </a:t>
            </a:r>
            <a:r>
              <a:rPr lang="en-US" b="1" dirty="0" smtClean="0">
                <a:solidFill>
                  <a:schemeClr val="accent2"/>
                </a:solidFill>
                <a:effectLst/>
              </a:rPr>
              <a:t>x, </a:t>
            </a:r>
            <a:r>
              <a:rPr lang="en-US" b="1" dirty="0">
                <a:solidFill>
                  <a:schemeClr val="accent2"/>
                </a:solidFill>
                <a:effectLst/>
              </a:rPr>
              <a:t>double </a:t>
            </a:r>
            <a:r>
              <a:rPr lang="en-US" b="1" dirty="0" smtClean="0">
                <a:solidFill>
                  <a:schemeClr val="accent2"/>
                </a:solidFill>
                <a:effectLst/>
              </a:rPr>
              <a:t>y);</a:t>
            </a:r>
            <a:endParaRPr lang="en-US" b="1" dirty="0">
              <a:solidFill>
                <a:schemeClr val="accent2"/>
              </a:solidFill>
              <a:effectLst/>
            </a:endParaRPr>
          </a:p>
          <a:p>
            <a:r>
              <a:rPr lang="en-US" b="1" dirty="0">
                <a:solidFill>
                  <a:schemeClr val="accent2"/>
                </a:solidFill>
                <a:effectLst/>
              </a:rPr>
              <a:t>     </a:t>
            </a:r>
            <a:r>
              <a:rPr lang="en-US" b="1" dirty="0">
                <a:solidFill>
                  <a:schemeClr val="bg2"/>
                </a:solidFill>
                <a:effectLst/>
              </a:rPr>
              <a:t>void shift(double </a:t>
            </a:r>
            <a:r>
              <a:rPr lang="en-US" b="1" dirty="0" err="1">
                <a:solidFill>
                  <a:schemeClr val="bg2"/>
                </a:solidFill>
                <a:effectLst/>
              </a:rPr>
              <a:t>dx</a:t>
            </a:r>
            <a:r>
              <a:rPr lang="en-US" b="1" dirty="0">
                <a:solidFill>
                  <a:schemeClr val="bg2"/>
                </a:solidFill>
                <a:effectLst/>
              </a:rPr>
              <a:t>, double </a:t>
            </a:r>
            <a:r>
              <a:rPr lang="en-US" b="1" dirty="0" err="1">
                <a:solidFill>
                  <a:schemeClr val="bg2"/>
                </a:solidFill>
                <a:effectLst/>
              </a:rPr>
              <a:t>dy</a:t>
            </a:r>
            <a:r>
              <a:rPr lang="en-US" b="1" dirty="0">
                <a:solidFill>
                  <a:schemeClr val="bg2"/>
                </a:solidFill>
                <a:effectLst/>
              </a:rPr>
              <a:t>);</a:t>
            </a:r>
          </a:p>
          <a:p>
            <a:r>
              <a:rPr lang="en-US" b="1" dirty="0">
                <a:solidFill>
                  <a:schemeClr val="bg2"/>
                </a:solidFill>
                <a:effectLst/>
              </a:rPr>
              <a:t>     double  </a:t>
            </a:r>
            <a:r>
              <a:rPr lang="en-US" b="1" dirty="0" smtClean="0">
                <a:solidFill>
                  <a:schemeClr val="bg2"/>
                </a:solidFill>
                <a:effectLst/>
              </a:rPr>
              <a:t>x() </a:t>
            </a:r>
            <a:r>
              <a:rPr lang="en-US" b="1" dirty="0">
                <a:solidFill>
                  <a:schemeClr val="bg2"/>
                </a:solidFill>
                <a:effectLst/>
              </a:rPr>
              <a:t>const;</a:t>
            </a:r>
          </a:p>
          <a:p>
            <a:r>
              <a:rPr lang="en-US" b="1" dirty="0">
                <a:solidFill>
                  <a:schemeClr val="bg2"/>
                </a:solidFill>
                <a:effectLst/>
              </a:rPr>
              <a:t>     double  </a:t>
            </a:r>
            <a:r>
              <a:rPr lang="en-US" b="1" dirty="0" smtClean="0">
                <a:solidFill>
                  <a:schemeClr val="bg2"/>
                </a:solidFill>
                <a:effectLst/>
              </a:rPr>
              <a:t>y( </a:t>
            </a:r>
            <a:r>
              <a:rPr lang="en-US" b="1" dirty="0">
                <a:solidFill>
                  <a:schemeClr val="bg2"/>
                </a:solidFill>
                <a:effectLst/>
              </a:rPr>
              <a:t>) const;</a:t>
            </a:r>
          </a:p>
          <a:p>
            <a:r>
              <a:rPr lang="en-US" b="1" dirty="0">
                <a:solidFill>
                  <a:schemeClr val="bg2"/>
                </a:solidFill>
                <a:effectLst/>
              </a:rPr>
              <a:t>private:</a:t>
            </a:r>
          </a:p>
          <a:p>
            <a:r>
              <a:rPr lang="en-US" b="1" dirty="0">
                <a:solidFill>
                  <a:schemeClr val="bg2"/>
                </a:solidFill>
                <a:effectLst/>
              </a:rPr>
              <a:t>     double </a:t>
            </a:r>
            <a:r>
              <a:rPr lang="en-US" b="1" dirty="0" err="1" smtClean="0">
                <a:solidFill>
                  <a:schemeClr val="bg2"/>
                </a:solidFill>
                <a:effectLst/>
              </a:rPr>
              <a:t>m_x</a:t>
            </a:r>
            <a:r>
              <a:rPr lang="en-US" b="1" dirty="0">
                <a:solidFill>
                  <a:schemeClr val="bg2"/>
                </a:solidFill>
                <a:effectLst/>
              </a:rPr>
              <a:t>;</a:t>
            </a:r>
          </a:p>
          <a:p>
            <a:r>
              <a:rPr lang="en-US" b="1" dirty="0">
                <a:solidFill>
                  <a:schemeClr val="bg2"/>
                </a:solidFill>
                <a:effectLst/>
              </a:rPr>
              <a:t>     double </a:t>
            </a:r>
            <a:r>
              <a:rPr lang="en-US" b="1" dirty="0" err="1" smtClean="0">
                <a:solidFill>
                  <a:schemeClr val="bg2"/>
                </a:solidFill>
                <a:effectLst/>
              </a:rPr>
              <a:t>m_y</a:t>
            </a:r>
            <a:r>
              <a:rPr lang="en-US" b="1" dirty="0">
                <a:solidFill>
                  <a:schemeClr val="bg2"/>
                </a:solidFill>
                <a:effectLst/>
              </a:rPr>
              <a:t>;</a:t>
            </a:r>
          </a:p>
          <a:p>
            <a:r>
              <a:rPr lang="en-US" b="1" dirty="0">
                <a:solidFill>
                  <a:schemeClr val="bg2"/>
                </a:solidFill>
                <a:effectLst/>
              </a:rPr>
              <a:t>};</a:t>
            </a:r>
          </a:p>
        </p:txBody>
      </p:sp>
      <p:sp>
        <p:nvSpPr>
          <p:cNvPr id="115717" name="Rectangle 5"/>
          <p:cNvSpPr>
            <a:spLocks noChangeArrowheads="1"/>
          </p:cNvSpPr>
          <p:nvPr/>
        </p:nvSpPr>
        <p:spPr bwMode="auto">
          <a:xfrm>
            <a:off x="490538" y="1995488"/>
            <a:ext cx="8180387" cy="515937"/>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Or use a constructor that is automatically called</a:t>
            </a:r>
          </a:p>
        </p:txBody>
      </p:sp>
      <p:grpSp>
        <p:nvGrpSpPr>
          <p:cNvPr id="115719" name="Group 7"/>
          <p:cNvGrpSpPr>
            <a:grpSpLocks/>
          </p:cNvGrpSpPr>
          <p:nvPr/>
        </p:nvGrpSpPr>
        <p:grpSpPr bwMode="auto">
          <a:xfrm>
            <a:off x="7010400" y="152400"/>
            <a:ext cx="2057400" cy="1533525"/>
            <a:chOff x="3216" y="1440"/>
            <a:chExt cx="2160" cy="1871"/>
          </a:xfrm>
        </p:grpSpPr>
        <p:sp>
          <p:nvSpPr>
            <p:cNvPr id="115720" name="Text Box 8"/>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15721" name="Group 9"/>
            <p:cNvGrpSpPr>
              <a:grpSpLocks/>
            </p:cNvGrpSpPr>
            <p:nvPr/>
          </p:nvGrpSpPr>
          <p:grpSpPr bwMode="auto">
            <a:xfrm>
              <a:off x="3216" y="1440"/>
              <a:ext cx="2017" cy="1871"/>
              <a:chOff x="3216" y="1056"/>
              <a:chExt cx="2017" cy="1871"/>
            </a:xfrm>
          </p:grpSpPr>
          <p:sp>
            <p:nvSpPr>
              <p:cNvPr id="115722" name="Rectangle 10"/>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15723" name="Line 11"/>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15724" name="Line 12"/>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15725" name="Line 13"/>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15726" name="Line 14"/>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15727" name="Line 15"/>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15728" name="Line 16"/>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15729" name="Text Box 17"/>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15730" name="Text Box 18"/>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15731" name="Text Box 19"/>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15732" name="Oval 20"/>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15733" name="Text Box 21"/>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115734" name="Text Box 22"/>
          <p:cNvSpPr txBox="1">
            <a:spLocks noChangeArrowheads="1"/>
          </p:cNvSpPr>
          <p:nvPr/>
        </p:nvSpPr>
        <p:spPr bwMode="auto">
          <a:xfrm>
            <a:off x="3124200" y="5486400"/>
            <a:ext cx="5562600" cy="1004888"/>
          </a:xfrm>
          <a:prstGeom prst="rect">
            <a:avLst/>
          </a:prstGeom>
          <a:solidFill>
            <a:srgbClr val="FFCC99"/>
          </a:solidFill>
          <a:ln w="12700">
            <a:noFill/>
            <a:miter lim="800000"/>
            <a:headEnd/>
            <a:tailEnd/>
          </a:ln>
          <a:effectLst/>
        </p:spPr>
        <p:txBody>
          <a:bodyPr>
            <a:spAutoFit/>
          </a:bodyPr>
          <a:lstStyle/>
          <a:p>
            <a:pPr>
              <a:spcBef>
                <a:spcPct val="50000"/>
              </a:spcBef>
              <a:buFontTx/>
              <a:buChar char="-"/>
            </a:pPr>
            <a:r>
              <a:rPr lang="en-US">
                <a:solidFill>
                  <a:schemeClr val="accent2"/>
                </a:solidFill>
                <a:effectLst>
                  <a:outerShdw blurRad="38100" dist="38100" dir="2700000" algn="tl">
                    <a:srgbClr val="000000"/>
                  </a:outerShdw>
                </a:effectLst>
              </a:rPr>
              <a:t>function name same as class name</a:t>
            </a:r>
          </a:p>
          <a:p>
            <a:pPr>
              <a:spcBef>
                <a:spcPct val="50000"/>
              </a:spcBef>
              <a:buFontTx/>
              <a:buChar char="-"/>
            </a:pPr>
            <a:r>
              <a:rPr lang="en-US">
                <a:solidFill>
                  <a:schemeClr val="accent2"/>
                </a:solidFill>
                <a:effectLst>
                  <a:outerShdw blurRad="38100" dist="38100" dir="2700000" algn="tl">
                    <a:srgbClr val="000000"/>
                  </a:outerShdw>
                </a:effectLst>
              </a:rPr>
              <a:t> no return type, even no “void” !</a:t>
            </a:r>
          </a:p>
        </p:txBody>
      </p:sp>
      <p:sp>
        <p:nvSpPr>
          <p:cNvPr id="115735" name="Freeform 23"/>
          <p:cNvSpPr>
            <a:spLocks/>
          </p:cNvSpPr>
          <p:nvPr/>
        </p:nvSpPr>
        <p:spPr bwMode="auto">
          <a:xfrm rot="16903619">
            <a:off x="1556544" y="3777456"/>
            <a:ext cx="1289050" cy="2268538"/>
          </a:xfrm>
          <a:custGeom>
            <a:avLst/>
            <a:gdLst/>
            <a:ahLst/>
            <a:cxnLst>
              <a:cxn ang="0">
                <a:pos x="639" y="0"/>
              </a:cxn>
              <a:cxn ang="0">
                <a:pos x="811" y="149"/>
              </a:cxn>
              <a:cxn ang="0">
                <a:pos x="765" y="447"/>
              </a:cxn>
              <a:cxn ang="0">
                <a:pos x="733" y="335"/>
              </a:cxn>
              <a:cxn ang="0">
                <a:pos x="671" y="370"/>
              </a:cxn>
              <a:cxn ang="0">
                <a:pos x="615" y="402"/>
              </a:cxn>
              <a:cxn ang="0">
                <a:pos x="527" y="473"/>
              </a:cxn>
              <a:cxn ang="0">
                <a:pos x="466" y="536"/>
              </a:cxn>
              <a:cxn ang="0">
                <a:pos x="426" y="599"/>
              </a:cxn>
              <a:cxn ang="0">
                <a:pos x="402" y="663"/>
              </a:cxn>
              <a:cxn ang="0">
                <a:pos x="392" y="722"/>
              </a:cxn>
              <a:cxn ang="0">
                <a:pos x="388" y="786"/>
              </a:cxn>
              <a:cxn ang="0">
                <a:pos x="391" y="849"/>
              </a:cxn>
              <a:cxn ang="0">
                <a:pos x="391" y="912"/>
              </a:cxn>
              <a:cxn ang="0">
                <a:pos x="387" y="979"/>
              </a:cxn>
              <a:cxn ang="0">
                <a:pos x="372" y="1044"/>
              </a:cxn>
              <a:cxn ang="0">
                <a:pos x="344" y="1115"/>
              </a:cxn>
              <a:cxn ang="0">
                <a:pos x="297" y="1188"/>
              </a:cxn>
              <a:cxn ang="0">
                <a:pos x="227" y="1264"/>
              </a:cxn>
              <a:cxn ang="0">
                <a:pos x="129" y="1344"/>
              </a:cxn>
              <a:cxn ang="0">
                <a:pos x="0" y="1428"/>
              </a:cxn>
              <a:cxn ang="0">
                <a:pos x="67" y="1381"/>
              </a:cxn>
              <a:cxn ang="0">
                <a:pos x="125" y="1335"/>
              </a:cxn>
              <a:cxn ang="0">
                <a:pos x="217" y="1242"/>
              </a:cxn>
              <a:cxn ang="0">
                <a:pos x="279" y="1152"/>
              </a:cxn>
              <a:cxn ang="0">
                <a:pos x="319" y="1069"/>
              </a:cxn>
              <a:cxn ang="0">
                <a:pos x="338" y="987"/>
              </a:cxn>
              <a:cxn ang="0">
                <a:pos x="343" y="905"/>
              </a:cxn>
              <a:cxn ang="0">
                <a:pos x="339" y="827"/>
              </a:cxn>
              <a:cxn ang="0">
                <a:pos x="329" y="748"/>
              </a:cxn>
              <a:cxn ang="0">
                <a:pos x="321" y="674"/>
              </a:cxn>
              <a:cxn ang="0">
                <a:pos x="317" y="594"/>
              </a:cxn>
              <a:cxn ang="0">
                <a:pos x="324" y="518"/>
              </a:cxn>
              <a:cxn ang="0">
                <a:pos x="343" y="439"/>
              </a:cxn>
              <a:cxn ang="0">
                <a:pos x="385" y="359"/>
              </a:cxn>
              <a:cxn ang="0">
                <a:pos x="449" y="281"/>
              </a:cxn>
              <a:cxn ang="0">
                <a:pos x="542" y="195"/>
              </a:cxn>
              <a:cxn ang="0">
                <a:pos x="670" y="112"/>
              </a:cxn>
              <a:cxn ang="0">
                <a:pos x="639" y="0"/>
              </a:cxn>
            </a:cxnLst>
            <a:rect l="0" t="0" r="r" b="b"/>
            <a:pathLst>
              <a:path w="812" h="1429">
                <a:moveTo>
                  <a:pt x="639" y="0"/>
                </a:moveTo>
                <a:lnTo>
                  <a:pt x="811" y="149"/>
                </a:lnTo>
                <a:lnTo>
                  <a:pt x="765" y="447"/>
                </a:lnTo>
                <a:lnTo>
                  <a:pt x="733" y="335"/>
                </a:lnTo>
                <a:lnTo>
                  <a:pt x="671" y="370"/>
                </a:lnTo>
                <a:lnTo>
                  <a:pt x="615" y="402"/>
                </a:lnTo>
                <a:lnTo>
                  <a:pt x="527" y="473"/>
                </a:lnTo>
                <a:lnTo>
                  <a:pt x="466" y="536"/>
                </a:lnTo>
                <a:lnTo>
                  <a:pt x="426" y="599"/>
                </a:lnTo>
                <a:lnTo>
                  <a:pt x="402" y="663"/>
                </a:lnTo>
                <a:lnTo>
                  <a:pt x="392" y="722"/>
                </a:lnTo>
                <a:lnTo>
                  <a:pt x="388" y="786"/>
                </a:lnTo>
                <a:lnTo>
                  <a:pt x="391" y="849"/>
                </a:lnTo>
                <a:lnTo>
                  <a:pt x="391" y="912"/>
                </a:lnTo>
                <a:lnTo>
                  <a:pt x="387" y="979"/>
                </a:lnTo>
                <a:lnTo>
                  <a:pt x="372" y="1044"/>
                </a:lnTo>
                <a:lnTo>
                  <a:pt x="344" y="1115"/>
                </a:lnTo>
                <a:lnTo>
                  <a:pt x="297" y="1188"/>
                </a:lnTo>
                <a:lnTo>
                  <a:pt x="227" y="1264"/>
                </a:lnTo>
                <a:lnTo>
                  <a:pt x="129" y="1344"/>
                </a:lnTo>
                <a:lnTo>
                  <a:pt x="0" y="1428"/>
                </a:lnTo>
                <a:lnTo>
                  <a:pt x="67" y="1381"/>
                </a:lnTo>
                <a:lnTo>
                  <a:pt x="125" y="1335"/>
                </a:lnTo>
                <a:lnTo>
                  <a:pt x="217" y="1242"/>
                </a:lnTo>
                <a:lnTo>
                  <a:pt x="279" y="1152"/>
                </a:lnTo>
                <a:lnTo>
                  <a:pt x="319" y="1069"/>
                </a:lnTo>
                <a:lnTo>
                  <a:pt x="338" y="987"/>
                </a:lnTo>
                <a:lnTo>
                  <a:pt x="343" y="905"/>
                </a:lnTo>
                <a:lnTo>
                  <a:pt x="339" y="827"/>
                </a:lnTo>
                <a:lnTo>
                  <a:pt x="329" y="748"/>
                </a:lnTo>
                <a:lnTo>
                  <a:pt x="321" y="674"/>
                </a:lnTo>
                <a:lnTo>
                  <a:pt x="317" y="594"/>
                </a:lnTo>
                <a:lnTo>
                  <a:pt x="324" y="518"/>
                </a:lnTo>
                <a:lnTo>
                  <a:pt x="343" y="439"/>
                </a:lnTo>
                <a:lnTo>
                  <a:pt x="385" y="359"/>
                </a:lnTo>
                <a:lnTo>
                  <a:pt x="449" y="281"/>
                </a:lnTo>
                <a:lnTo>
                  <a:pt x="542" y="195"/>
                </a:lnTo>
                <a:lnTo>
                  <a:pt x="670" y="112"/>
                </a:lnTo>
                <a:lnTo>
                  <a:pt x="639" y="0"/>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noFill/>
          <a:ln/>
        </p:spPr>
        <p:txBody>
          <a:bodyPr/>
          <a:lstStyle/>
          <a:p>
            <a:r>
              <a:rPr lang="en-US"/>
              <a:t>Constructors:</a:t>
            </a:r>
            <a:r>
              <a:rPr lang="en-US">
                <a:latin typeface="Arial" pitchFamily="34" charset="0"/>
              </a:rPr>
              <a:t> </a:t>
            </a:r>
            <a:r>
              <a:rPr lang="en-US" sz="3600">
                <a:latin typeface="Arial" pitchFamily="34" charset="0"/>
              </a:rPr>
              <a:t>Implementation</a:t>
            </a:r>
            <a:r>
              <a:rPr lang="en-US"/>
              <a:t>	</a:t>
            </a:r>
          </a:p>
        </p:txBody>
      </p:sp>
      <p:sp>
        <p:nvSpPr>
          <p:cNvPr id="117763" name="Rectangle 3"/>
          <p:cNvSpPr>
            <a:spLocks noChangeArrowheads="1"/>
          </p:cNvSpPr>
          <p:nvPr/>
        </p:nvSpPr>
        <p:spPr bwMode="auto">
          <a:xfrm>
            <a:off x="388938" y="3048000"/>
            <a:ext cx="8567737" cy="267811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17764" name="Rectangle 4"/>
          <p:cNvSpPr>
            <a:spLocks noChangeArrowheads="1"/>
          </p:cNvSpPr>
          <p:nvPr/>
        </p:nvSpPr>
        <p:spPr bwMode="auto">
          <a:xfrm>
            <a:off x="419100" y="3048000"/>
            <a:ext cx="8651875" cy="2644314"/>
          </a:xfrm>
          <a:prstGeom prst="rect">
            <a:avLst/>
          </a:prstGeom>
          <a:noFill/>
          <a:ln w="12700">
            <a:noFill/>
            <a:miter lim="800000"/>
            <a:headEnd/>
            <a:tailEnd/>
          </a:ln>
          <a:effectLst/>
        </p:spPr>
        <p:txBody>
          <a:bodyPr lIns="90488" tIns="44450" rIns="90488" bIns="44450">
            <a:spAutoFit/>
          </a:bodyPr>
          <a:lstStyle/>
          <a:p>
            <a:endParaRPr lang="en-US" b="1" dirty="0">
              <a:solidFill>
                <a:schemeClr val="bg2"/>
              </a:solidFill>
              <a:effectLst/>
            </a:endParaRPr>
          </a:p>
          <a:p>
            <a:r>
              <a:rPr lang="en-US" sz="2300" b="1" dirty="0">
                <a:solidFill>
                  <a:schemeClr val="accent2"/>
                </a:solidFill>
                <a:effectLst/>
              </a:rPr>
              <a:t>void</a:t>
            </a:r>
            <a:r>
              <a:rPr lang="en-US" sz="2300" b="1" dirty="0">
                <a:solidFill>
                  <a:schemeClr val="bg2"/>
                </a:solidFill>
                <a:effectLst/>
              </a:rPr>
              <a:t> point</a:t>
            </a:r>
            <a:r>
              <a:rPr lang="en-US" sz="2300" b="1" dirty="0" smtClean="0">
                <a:solidFill>
                  <a:schemeClr val="bg2"/>
                </a:solidFill>
                <a:effectLst/>
              </a:rPr>
              <a:t>::</a:t>
            </a:r>
            <a:r>
              <a:rPr lang="en-US" sz="2300" b="1" dirty="0" err="1" smtClean="0">
                <a:solidFill>
                  <a:srgbClr val="FC0128"/>
                </a:solidFill>
                <a:effectLst/>
              </a:rPr>
              <a:t>setPosition</a:t>
            </a:r>
            <a:r>
              <a:rPr lang="en-US" sz="2300" b="1" dirty="0" smtClean="0">
                <a:solidFill>
                  <a:srgbClr val="FC0128"/>
                </a:solidFill>
                <a:effectLst/>
              </a:rPr>
              <a:t>(</a:t>
            </a:r>
            <a:r>
              <a:rPr lang="en-US" sz="2300" b="1" dirty="0" smtClean="0">
                <a:solidFill>
                  <a:schemeClr val="bg2"/>
                </a:solidFill>
                <a:effectLst/>
              </a:rPr>
              <a:t>double x, </a:t>
            </a:r>
            <a:r>
              <a:rPr lang="en-US" sz="2300" b="1" dirty="0">
                <a:solidFill>
                  <a:schemeClr val="bg2"/>
                </a:solidFill>
                <a:effectLst/>
              </a:rPr>
              <a:t>double </a:t>
            </a:r>
            <a:r>
              <a:rPr lang="en-US" sz="2300" b="1" dirty="0" smtClean="0">
                <a:solidFill>
                  <a:schemeClr val="bg2"/>
                </a:solidFill>
                <a:effectLst/>
              </a:rPr>
              <a:t>y)</a:t>
            </a:r>
            <a:endParaRPr lang="en-US" sz="2300" b="1" dirty="0">
              <a:solidFill>
                <a:schemeClr val="bg2"/>
              </a:solidFill>
              <a:effectLst/>
            </a:endParaRPr>
          </a:p>
          <a:p>
            <a:r>
              <a:rPr lang="en-US" sz="2300" b="1" dirty="0">
                <a:solidFill>
                  <a:schemeClr val="bg2"/>
                </a:solidFill>
                <a:effectLst/>
              </a:rPr>
              <a:t>{</a:t>
            </a:r>
          </a:p>
          <a:p>
            <a:r>
              <a:rPr lang="en-US" b="1" dirty="0">
                <a:solidFill>
                  <a:schemeClr val="bg2"/>
                </a:solidFill>
                <a:effectLst/>
              </a:rPr>
              <a:t>     </a:t>
            </a:r>
            <a:r>
              <a:rPr lang="en-US" b="1" dirty="0" err="1" smtClean="0">
                <a:solidFill>
                  <a:schemeClr val="bg2"/>
                </a:solidFill>
                <a:effectLst/>
              </a:rPr>
              <a:t>m_x</a:t>
            </a:r>
            <a:r>
              <a:rPr lang="en-US" b="1" dirty="0" smtClean="0">
                <a:solidFill>
                  <a:schemeClr val="bg2"/>
                </a:solidFill>
                <a:effectLst/>
              </a:rPr>
              <a:t> </a:t>
            </a:r>
            <a:r>
              <a:rPr lang="en-US" b="1" dirty="0">
                <a:solidFill>
                  <a:schemeClr val="bg2"/>
                </a:solidFill>
                <a:effectLst/>
              </a:rPr>
              <a:t>= </a:t>
            </a:r>
            <a:r>
              <a:rPr lang="en-US" b="1" dirty="0" smtClean="0">
                <a:solidFill>
                  <a:schemeClr val="bg2"/>
                </a:solidFill>
                <a:effectLst/>
              </a:rPr>
              <a:t>x;</a:t>
            </a:r>
            <a:endParaRPr lang="en-US" b="1" dirty="0">
              <a:solidFill>
                <a:schemeClr val="bg2"/>
              </a:solidFill>
              <a:effectLst/>
            </a:endParaRPr>
          </a:p>
          <a:p>
            <a:r>
              <a:rPr lang="en-US" b="1" dirty="0">
                <a:solidFill>
                  <a:schemeClr val="bg2"/>
                </a:solidFill>
                <a:effectLst/>
              </a:rPr>
              <a:t>     </a:t>
            </a:r>
            <a:r>
              <a:rPr lang="en-US" b="1" dirty="0" err="1" smtClean="0">
                <a:solidFill>
                  <a:schemeClr val="bg2"/>
                </a:solidFill>
                <a:effectLst/>
              </a:rPr>
              <a:t>m_y</a:t>
            </a:r>
            <a:r>
              <a:rPr lang="en-US" b="1" dirty="0" smtClean="0">
                <a:solidFill>
                  <a:schemeClr val="bg2"/>
                </a:solidFill>
                <a:effectLst/>
              </a:rPr>
              <a:t> </a:t>
            </a:r>
            <a:r>
              <a:rPr lang="en-US" b="1" dirty="0">
                <a:solidFill>
                  <a:schemeClr val="bg2"/>
                </a:solidFill>
                <a:effectLst/>
              </a:rPr>
              <a:t>= </a:t>
            </a:r>
            <a:r>
              <a:rPr lang="en-US" b="1" dirty="0" smtClean="0">
                <a:solidFill>
                  <a:schemeClr val="bg2"/>
                </a:solidFill>
                <a:effectLst/>
              </a:rPr>
              <a:t>y;</a:t>
            </a:r>
            <a:endParaRPr lang="en-US" b="1" dirty="0">
              <a:solidFill>
                <a:schemeClr val="bg2"/>
              </a:solidFill>
              <a:effectLst/>
            </a:endParaRPr>
          </a:p>
          <a:p>
            <a:r>
              <a:rPr lang="en-US" b="1" dirty="0">
                <a:solidFill>
                  <a:schemeClr val="bg2"/>
                </a:solidFill>
                <a:effectLst/>
              </a:rPr>
              <a:t>}</a:t>
            </a:r>
          </a:p>
          <a:p>
            <a:pPr eaLnBrk="1"/>
            <a:endParaRPr lang="en-US" b="1" dirty="0">
              <a:solidFill>
                <a:schemeClr val="bg2"/>
              </a:solidFill>
              <a:effectLst/>
            </a:endParaRPr>
          </a:p>
        </p:txBody>
      </p:sp>
      <p:sp>
        <p:nvSpPr>
          <p:cNvPr id="117765" name="Rectangle 5"/>
          <p:cNvSpPr>
            <a:spLocks noChangeArrowheads="1"/>
          </p:cNvSpPr>
          <p:nvPr/>
        </p:nvSpPr>
        <p:spPr bwMode="auto">
          <a:xfrm>
            <a:off x="454025" y="1851025"/>
            <a:ext cx="7672388" cy="942975"/>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For the most part, the constructor is no different than any other member functions.</a:t>
            </a:r>
          </a:p>
        </p:txBody>
      </p:sp>
      <p:sp>
        <p:nvSpPr>
          <p:cNvPr id="117766" name="Rectangle 6"/>
          <p:cNvSpPr>
            <a:spLocks noGrp="1" noChangeArrowheads="1"/>
          </p:cNvSpPr>
          <p:nvPr>
            <p:ph type="body" idx="1"/>
          </p:nvPr>
        </p:nvSpPr>
        <p:spPr>
          <a:xfrm>
            <a:off x="363538" y="5816600"/>
            <a:ext cx="7789862" cy="835025"/>
          </a:xfrm>
          <a:noFill/>
          <a:ln/>
        </p:spPr>
        <p:txBody>
          <a:bodyPr/>
          <a:lstStyle/>
          <a:p>
            <a:pPr>
              <a:buFont typeface="Monotype Sorts" charset="2"/>
              <a:buNone/>
            </a:pPr>
            <a:r>
              <a:rPr lang="en-US" sz="2800" dirty="0"/>
              <a:t>We only need to replace </a:t>
            </a:r>
            <a:r>
              <a:rPr lang="en-US" sz="2800" dirty="0" err="1" smtClean="0">
                <a:latin typeface="Arial" pitchFamily="34" charset="0"/>
              </a:rPr>
              <a:t>setPosition</a:t>
            </a:r>
            <a:r>
              <a:rPr lang="en-US" sz="2800" dirty="0" smtClean="0"/>
              <a:t> </a:t>
            </a:r>
            <a:r>
              <a:rPr lang="en-US" sz="2800" dirty="0"/>
              <a:t>with </a:t>
            </a:r>
            <a:r>
              <a:rPr lang="en-US" sz="2800" dirty="0">
                <a:latin typeface="Arial" pitchFamily="34" charset="0"/>
              </a:rPr>
              <a:t>point</a:t>
            </a:r>
          </a:p>
        </p:txBody>
      </p:sp>
      <p:grpSp>
        <p:nvGrpSpPr>
          <p:cNvPr id="117767" name="Group 7"/>
          <p:cNvGrpSpPr>
            <a:grpSpLocks/>
          </p:cNvGrpSpPr>
          <p:nvPr/>
        </p:nvGrpSpPr>
        <p:grpSpPr bwMode="auto">
          <a:xfrm>
            <a:off x="7010400" y="152400"/>
            <a:ext cx="2057400" cy="1533525"/>
            <a:chOff x="3216" y="1440"/>
            <a:chExt cx="2160" cy="1871"/>
          </a:xfrm>
        </p:grpSpPr>
        <p:sp>
          <p:nvSpPr>
            <p:cNvPr id="117768" name="Text Box 8"/>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17769" name="Group 9"/>
            <p:cNvGrpSpPr>
              <a:grpSpLocks/>
            </p:cNvGrpSpPr>
            <p:nvPr/>
          </p:nvGrpSpPr>
          <p:grpSpPr bwMode="auto">
            <a:xfrm>
              <a:off x="3216" y="1440"/>
              <a:ext cx="2017" cy="1871"/>
              <a:chOff x="3216" y="1056"/>
              <a:chExt cx="2017" cy="1871"/>
            </a:xfrm>
          </p:grpSpPr>
          <p:sp>
            <p:nvSpPr>
              <p:cNvPr id="117770" name="Rectangle 10"/>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17771" name="Line 11"/>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17772" name="Line 12"/>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17773" name="Line 13"/>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17774" name="Line 14"/>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17775" name="Line 15"/>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17776" name="Line 16"/>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17777" name="Text Box 17"/>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17778" name="Text Box 18"/>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17779" name="Text Box 19"/>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17780" name="Oval 20"/>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17781" name="Text Box 21"/>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17766">
                                            <p:txEl>
                                              <p:pRg st="0" end="0"/>
                                            </p:txEl>
                                          </p:spTgt>
                                        </p:tgtEl>
                                        <p:attrNameLst>
                                          <p:attrName>style.visibility</p:attrName>
                                        </p:attrNameLst>
                                      </p:cBhvr>
                                      <p:to>
                                        <p:strVal val="visible"/>
                                      </p:to>
                                    </p:set>
                                    <p:animEffect transition="in" filter="randombar(vertical)">
                                      <p:cBhvr>
                                        <p:cTn id="7" dur="500"/>
                                        <p:tgtEl>
                                          <p:spTgt spid="1177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6"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noFill/>
          <a:ln/>
        </p:spPr>
        <p:txBody>
          <a:bodyPr/>
          <a:lstStyle/>
          <a:p>
            <a:r>
              <a:rPr lang="en-US"/>
              <a:t>Constructors:</a:t>
            </a:r>
            <a:r>
              <a:rPr lang="en-US">
                <a:latin typeface="Arial" pitchFamily="34" charset="0"/>
              </a:rPr>
              <a:t> </a:t>
            </a:r>
            <a:r>
              <a:rPr lang="en-US" sz="3600">
                <a:latin typeface="Arial" pitchFamily="34" charset="0"/>
              </a:rPr>
              <a:t>Implementation</a:t>
            </a:r>
            <a:r>
              <a:rPr lang="en-US"/>
              <a:t>	</a:t>
            </a:r>
          </a:p>
        </p:txBody>
      </p:sp>
      <p:sp>
        <p:nvSpPr>
          <p:cNvPr id="113667" name="Rectangle 3"/>
          <p:cNvSpPr>
            <a:spLocks noChangeArrowheads="1"/>
          </p:cNvSpPr>
          <p:nvPr/>
        </p:nvSpPr>
        <p:spPr bwMode="auto">
          <a:xfrm>
            <a:off x="388938" y="3048000"/>
            <a:ext cx="8567737" cy="267811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13668" name="Rectangle 4"/>
          <p:cNvSpPr>
            <a:spLocks noChangeArrowheads="1"/>
          </p:cNvSpPr>
          <p:nvPr/>
        </p:nvSpPr>
        <p:spPr bwMode="auto">
          <a:xfrm>
            <a:off x="419100" y="3048000"/>
            <a:ext cx="8651875" cy="2644314"/>
          </a:xfrm>
          <a:prstGeom prst="rect">
            <a:avLst/>
          </a:prstGeom>
          <a:noFill/>
          <a:ln w="12700">
            <a:noFill/>
            <a:miter lim="800000"/>
            <a:headEnd/>
            <a:tailEnd/>
          </a:ln>
          <a:effectLst/>
        </p:spPr>
        <p:txBody>
          <a:bodyPr lIns="90488" tIns="44450" rIns="90488" bIns="44450">
            <a:spAutoFit/>
          </a:bodyPr>
          <a:lstStyle/>
          <a:p>
            <a:endParaRPr lang="en-US" b="1" dirty="0">
              <a:solidFill>
                <a:schemeClr val="bg2"/>
              </a:solidFill>
              <a:effectLst/>
            </a:endParaRPr>
          </a:p>
          <a:p>
            <a:r>
              <a:rPr lang="en-US" sz="2300" b="1" dirty="0">
                <a:solidFill>
                  <a:schemeClr val="bg2"/>
                </a:solidFill>
                <a:effectLst/>
              </a:rPr>
              <a:t>point::</a:t>
            </a:r>
            <a:r>
              <a:rPr lang="en-US" sz="2300" b="1" dirty="0">
                <a:solidFill>
                  <a:srgbClr val="FC0128"/>
                </a:solidFill>
                <a:effectLst/>
              </a:rPr>
              <a:t>point</a:t>
            </a:r>
            <a:r>
              <a:rPr lang="en-US" sz="2300" b="1" dirty="0">
                <a:solidFill>
                  <a:schemeClr val="bg2"/>
                </a:solidFill>
                <a:effectLst/>
              </a:rPr>
              <a:t>(double </a:t>
            </a:r>
            <a:r>
              <a:rPr lang="en-US" sz="2300" b="1" dirty="0" smtClean="0">
                <a:solidFill>
                  <a:schemeClr val="bg2"/>
                </a:solidFill>
                <a:effectLst/>
              </a:rPr>
              <a:t>x, </a:t>
            </a:r>
            <a:r>
              <a:rPr lang="en-US" sz="2300" b="1" dirty="0">
                <a:solidFill>
                  <a:schemeClr val="bg2"/>
                </a:solidFill>
                <a:effectLst/>
              </a:rPr>
              <a:t>double </a:t>
            </a:r>
            <a:r>
              <a:rPr lang="en-US" sz="2300" b="1" dirty="0" smtClean="0">
                <a:solidFill>
                  <a:schemeClr val="bg2"/>
                </a:solidFill>
                <a:effectLst/>
              </a:rPr>
              <a:t>y)</a:t>
            </a:r>
            <a:endParaRPr lang="en-US" sz="2300" b="1" dirty="0">
              <a:solidFill>
                <a:schemeClr val="bg2"/>
              </a:solidFill>
              <a:effectLst/>
            </a:endParaRPr>
          </a:p>
          <a:p>
            <a:r>
              <a:rPr lang="en-US" sz="2300" b="1" dirty="0">
                <a:solidFill>
                  <a:schemeClr val="bg2"/>
                </a:solidFill>
                <a:effectLst/>
              </a:rPr>
              <a:t>{</a:t>
            </a:r>
          </a:p>
          <a:p>
            <a:r>
              <a:rPr lang="en-US" b="1" dirty="0">
                <a:solidFill>
                  <a:schemeClr val="bg2"/>
                </a:solidFill>
                <a:effectLst/>
              </a:rPr>
              <a:t>     </a:t>
            </a:r>
            <a:r>
              <a:rPr lang="en-US" b="1" dirty="0" err="1" smtClean="0">
                <a:solidFill>
                  <a:schemeClr val="bg2"/>
                </a:solidFill>
                <a:effectLst/>
              </a:rPr>
              <a:t>m_x</a:t>
            </a:r>
            <a:r>
              <a:rPr lang="en-US" b="1" dirty="0" smtClean="0">
                <a:solidFill>
                  <a:schemeClr val="bg2"/>
                </a:solidFill>
                <a:effectLst/>
              </a:rPr>
              <a:t> </a:t>
            </a:r>
            <a:r>
              <a:rPr lang="en-US" b="1" dirty="0">
                <a:solidFill>
                  <a:schemeClr val="bg2"/>
                </a:solidFill>
                <a:effectLst/>
              </a:rPr>
              <a:t>= </a:t>
            </a:r>
            <a:r>
              <a:rPr lang="en-US" b="1" dirty="0" smtClean="0">
                <a:solidFill>
                  <a:schemeClr val="bg2"/>
                </a:solidFill>
                <a:effectLst/>
              </a:rPr>
              <a:t>x;</a:t>
            </a:r>
            <a:endParaRPr lang="en-US" b="1" dirty="0">
              <a:solidFill>
                <a:schemeClr val="bg2"/>
              </a:solidFill>
              <a:effectLst/>
            </a:endParaRPr>
          </a:p>
          <a:p>
            <a:r>
              <a:rPr lang="en-US" b="1" dirty="0">
                <a:solidFill>
                  <a:schemeClr val="bg2"/>
                </a:solidFill>
                <a:effectLst/>
              </a:rPr>
              <a:t>     </a:t>
            </a:r>
            <a:r>
              <a:rPr lang="en-US" b="1" dirty="0" err="1" smtClean="0">
                <a:solidFill>
                  <a:schemeClr val="bg2"/>
                </a:solidFill>
                <a:effectLst/>
              </a:rPr>
              <a:t>m_y</a:t>
            </a:r>
            <a:r>
              <a:rPr lang="en-US" b="1" dirty="0" smtClean="0">
                <a:solidFill>
                  <a:schemeClr val="bg2"/>
                </a:solidFill>
                <a:effectLst/>
              </a:rPr>
              <a:t> </a:t>
            </a:r>
            <a:r>
              <a:rPr lang="en-US" b="1" dirty="0">
                <a:solidFill>
                  <a:schemeClr val="bg2"/>
                </a:solidFill>
                <a:effectLst/>
              </a:rPr>
              <a:t>= </a:t>
            </a:r>
            <a:r>
              <a:rPr lang="en-US" b="1" dirty="0" smtClean="0">
                <a:solidFill>
                  <a:schemeClr val="bg2"/>
                </a:solidFill>
                <a:effectLst/>
              </a:rPr>
              <a:t>y;</a:t>
            </a:r>
            <a:endParaRPr lang="en-US" b="1" dirty="0">
              <a:solidFill>
                <a:schemeClr val="bg2"/>
              </a:solidFill>
              <a:effectLst/>
            </a:endParaRPr>
          </a:p>
          <a:p>
            <a:r>
              <a:rPr lang="en-US" b="1" dirty="0">
                <a:solidFill>
                  <a:schemeClr val="bg2"/>
                </a:solidFill>
                <a:effectLst/>
              </a:rPr>
              <a:t>}</a:t>
            </a:r>
          </a:p>
          <a:p>
            <a:pPr eaLnBrk="1"/>
            <a:endParaRPr lang="en-US" b="1" dirty="0">
              <a:solidFill>
                <a:schemeClr val="bg2"/>
              </a:solidFill>
              <a:effectLst/>
            </a:endParaRPr>
          </a:p>
        </p:txBody>
      </p:sp>
      <p:sp>
        <p:nvSpPr>
          <p:cNvPr id="113669" name="Rectangle 5"/>
          <p:cNvSpPr>
            <a:spLocks noChangeArrowheads="1"/>
          </p:cNvSpPr>
          <p:nvPr/>
        </p:nvSpPr>
        <p:spPr bwMode="auto">
          <a:xfrm>
            <a:off x="454025" y="1851025"/>
            <a:ext cx="7672388" cy="942975"/>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For the most part, the constructor is no different than any other member functions.</a:t>
            </a:r>
          </a:p>
        </p:txBody>
      </p:sp>
      <p:sp>
        <p:nvSpPr>
          <p:cNvPr id="113670" name="Rectangle 6"/>
          <p:cNvSpPr>
            <a:spLocks noGrp="1" noChangeArrowheads="1"/>
          </p:cNvSpPr>
          <p:nvPr>
            <p:ph type="body" idx="1"/>
          </p:nvPr>
        </p:nvSpPr>
        <p:spPr>
          <a:xfrm>
            <a:off x="609600" y="5791200"/>
            <a:ext cx="8162925" cy="835025"/>
          </a:xfrm>
          <a:noFill/>
          <a:ln/>
        </p:spPr>
        <p:txBody>
          <a:bodyPr/>
          <a:lstStyle/>
          <a:p>
            <a:pPr>
              <a:lnSpc>
                <a:spcPct val="90000"/>
              </a:lnSpc>
              <a:buFont typeface="Monotype Sorts" charset="2"/>
              <a:buNone/>
            </a:pPr>
            <a:r>
              <a:rPr lang="en-US" sz="2800" dirty="0"/>
              <a:t>But there are three special features about </a:t>
            </a:r>
            <a:r>
              <a:rPr lang="en-US" sz="2800" dirty="0" smtClean="0"/>
              <a:t>constructors </a:t>
            </a:r>
            <a:r>
              <a:rPr lang="en-US" sz="2800" dirty="0"/>
              <a:t>. . .</a:t>
            </a:r>
          </a:p>
        </p:txBody>
      </p:sp>
      <p:grpSp>
        <p:nvGrpSpPr>
          <p:cNvPr id="113671" name="Group 7"/>
          <p:cNvGrpSpPr>
            <a:grpSpLocks/>
          </p:cNvGrpSpPr>
          <p:nvPr/>
        </p:nvGrpSpPr>
        <p:grpSpPr bwMode="auto">
          <a:xfrm>
            <a:off x="7010400" y="152400"/>
            <a:ext cx="2057400" cy="1533525"/>
            <a:chOff x="3216" y="1440"/>
            <a:chExt cx="2160" cy="1871"/>
          </a:xfrm>
        </p:grpSpPr>
        <p:sp>
          <p:nvSpPr>
            <p:cNvPr id="113672" name="Text Box 8"/>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13673" name="Group 9"/>
            <p:cNvGrpSpPr>
              <a:grpSpLocks/>
            </p:cNvGrpSpPr>
            <p:nvPr/>
          </p:nvGrpSpPr>
          <p:grpSpPr bwMode="auto">
            <a:xfrm>
              <a:off x="3216" y="1440"/>
              <a:ext cx="2017" cy="1871"/>
              <a:chOff x="3216" y="1056"/>
              <a:chExt cx="2017" cy="1871"/>
            </a:xfrm>
          </p:grpSpPr>
          <p:sp>
            <p:nvSpPr>
              <p:cNvPr id="113674" name="Rectangle 10"/>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13675" name="Line 11"/>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13676" name="Line 12"/>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13677" name="Line 13"/>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13678" name="Line 14"/>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13679" name="Line 15"/>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13680" name="Line 16"/>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13681" name="Text Box 17"/>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13682" name="Text Box 18"/>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13683" name="Text Box 19"/>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13684" name="Oval 20"/>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13685" name="Text Box 21"/>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13670">
                                            <p:txEl>
                                              <p:pRg st="0" end="0"/>
                                            </p:txEl>
                                          </p:spTgt>
                                        </p:tgtEl>
                                        <p:attrNameLst>
                                          <p:attrName>style.visibility</p:attrName>
                                        </p:attrNameLst>
                                      </p:cBhvr>
                                      <p:to>
                                        <p:strVal val="visible"/>
                                      </p:to>
                                    </p:set>
                                    <p:animEffect transition="in" filter="randombar(vertical)">
                                      <p:cBhvr>
                                        <p:cTn id="7" dur="500"/>
                                        <p:tgtEl>
                                          <p:spTgt spid="1136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0"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Constructors</a:t>
            </a:r>
          </a:p>
        </p:txBody>
      </p:sp>
      <p:sp>
        <p:nvSpPr>
          <p:cNvPr id="108547" name="Rectangle 3"/>
          <p:cNvSpPr>
            <a:spLocks noGrp="1" noChangeArrowheads="1"/>
          </p:cNvSpPr>
          <p:nvPr>
            <p:ph type="body" idx="1"/>
          </p:nvPr>
        </p:nvSpPr>
        <p:spPr/>
        <p:txBody>
          <a:bodyPr/>
          <a:lstStyle/>
          <a:p>
            <a:pPr>
              <a:lnSpc>
                <a:spcPct val="90000"/>
              </a:lnSpc>
            </a:pPr>
            <a:r>
              <a:rPr lang="en-US" dirty="0"/>
              <a:t>Constructor is a member function </a:t>
            </a:r>
            <a:r>
              <a:rPr lang="en-US" dirty="0" smtClean="0"/>
              <a:t>in which</a:t>
            </a:r>
            <a:endParaRPr lang="en-US" dirty="0"/>
          </a:p>
          <a:p>
            <a:pPr lvl="1">
              <a:lnSpc>
                <a:spcPct val="90000"/>
              </a:lnSpc>
            </a:pPr>
            <a:r>
              <a:rPr lang="en-US" dirty="0"/>
              <a:t> the name must be the same as the class name</a:t>
            </a:r>
          </a:p>
          <a:p>
            <a:pPr lvl="1">
              <a:lnSpc>
                <a:spcPct val="90000"/>
              </a:lnSpc>
            </a:pPr>
            <a:r>
              <a:rPr lang="en-US" dirty="0"/>
              <a:t> automatically called whenever a variable of the class is declared</a:t>
            </a:r>
          </a:p>
          <a:p>
            <a:pPr lvl="1">
              <a:lnSpc>
                <a:spcPct val="90000"/>
              </a:lnSpc>
            </a:pPr>
            <a:r>
              <a:rPr lang="en-US" dirty="0"/>
              <a:t> arguments must be given after the variable name (when declared in user file)</a:t>
            </a:r>
          </a:p>
          <a:p>
            <a:pPr>
              <a:lnSpc>
                <a:spcPct val="90000"/>
              </a:lnSpc>
            </a:pPr>
            <a:r>
              <a:rPr lang="en-US" dirty="0"/>
              <a:t>A way to improve the </a:t>
            </a:r>
            <a:r>
              <a:rPr lang="en-US" dirty="0" err="1" smtClean="0"/>
              <a:t>setPosition</a:t>
            </a:r>
            <a:r>
              <a:rPr lang="en-US" dirty="0" smtClean="0"/>
              <a:t> </a:t>
            </a:r>
            <a:r>
              <a:rPr lang="en-US" dirty="0"/>
              <a:t>function</a:t>
            </a:r>
          </a:p>
          <a:p>
            <a:pPr lvl="1">
              <a:lnSpc>
                <a:spcPct val="90000"/>
              </a:lnSpc>
            </a:pPr>
            <a:r>
              <a:rPr lang="en-US" dirty="0"/>
              <a:t> by providing an initialization function that is guaranteed to be called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5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5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5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85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85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noFill/>
          <a:ln/>
        </p:spPr>
        <p:txBody>
          <a:bodyPr/>
          <a:lstStyle/>
          <a:p>
            <a:r>
              <a:rPr lang="en-US"/>
              <a:t>Constructors:</a:t>
            </a:r>
            <a:r>
              <a:rPr lang="en-US">
                <a:latin typeface="Arial" pitchFamily="34" charset="0"/>
              </a:rPr>
              <a:t> </a:t>
            </a:r>
            <a:r>
              <a:rPr lang="en-US" sz="3600">
                <a:latin typeface="Arial" pitchFamily="34" charset="0"/>
              </a:rPr>
              <a:t>point</a:t>
            </a:r>
            <a:r>
              <a:rPr lang="en-US" sz="3600"/>
              <a:t> Initialization</a:t>
            </a:r>
            <a:r>
              <a:rPr lang="en-US"/>
              <a:t>	</a:t>
            </a:r>
          </a:p>
        </p:txBody>
      </p:sp>
      <p:sp>
        <p:nvSpPr>
          <p:cNvPr id="119811" name="Rectangle 3"/>
          <p:cNvSpPr>
            <a:spLocks noGrp="1" noChangeArrowheads="1"/>
          </p:cNvSpPr>
          <p:nvPr>
            <p:ph type="body" sz="half" idx="1"/>
          </p:nvPr>
        </p:nvSpPr>
        <p:spPr>
          <a:xfrm>
            <a:off x="685800" y="1981200"/>
            <a:ext cx="2979738" cy="4114800"/>
          </a:xfrm>
          <a:noFill/>
          <a:ln/>
        </p:spPr>
        <p:txBody>
          <a:bodyPr/>
          <a:lstStyle/>
          <a:p>
            <a:r>
              <a:rPr lang="en-US"/>
              <a:t>Automatically called when declared.</a:t>
            </a:r>
          </a:p>
          <a:p>
            <a:r>
              <a:rPr lang="en-US"/>
              <a:t>Parameters after the object names</a:t>
            </a:r>
          </a:p>
          <a:p>
            <a:pPr lvl="1"/>
            <a:endParaRPr lang="en-US"/>
          </a:p>
        </p:txBody>
      </p:sp>
      <p:sp>
        <p:nvSpPr>
          <p:cNvPr id="119812" name="Rectangle 4"/>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19813" name="Rectangle 5"/>
          <p:cNvSpPr>
            <a:spLocks noChangeArrowheads="1"/>
          </p:cNvSpPr>
          <p:nvPr/>
        </p:nvSpPr>
        <p:spPr bwMode="auto">
          <a:xfrm>
            <a:off x="3865563" y="2157413"/>
            <a:ext cx="4913312" cy="3076575"/>
          </a:xfrm>
          <a:prstGeom prst="rect">
            <a:avLst/>
          </a:prstGeom>
          <a:noFill/>
          <a:ln w="12700">
            <a:noFill/>
            <a:miter lim="800000"/>
            <a:headEnd/>
            <a:tailEnd/>
          </a:ln>
          <a:effectLst/>
        </p:spPr>
        <p:txBody>
          <a:bodyPr lIns="90488" tIns="44450" rIns="90488" bIns="44450">
            <a:spAutoFit/>
          </a:bodyPr>
          <a:lstStyle/>
          <a:p>
            <a:r>
              <a:rPr lang="en-US" sz="2000" b="1" dirty="0">
                <a:solidFill>
                  <a:schemeClr val="bg2"/>
                </a:solidFill>
                <a:effectLst/>
              </a:rPr>
              <a:t>#include &lt;</a:t>
            </a:r>
            <a:r>
              <a:rPr lang="en-US" sz="2000" b="1" dirty="0" err="1">
                <a:solidFill>
                  <a:schemeClr val="bg2"/>
                </a:solidFill>
                <a:effectLst/>
              </a:rPr>
              <a:t>iostream.h</a:t>
            </a:r>
            <a:r>
              <a:rPr lang="en-US" sz="2000" b="1" dirty="0">
                <a:solidFill>
                  <a:schemeClr val="bg2"/>
                </a:solidFill>
                <a:effectLst/>
              </a:rPr>
              <a:t>&gt;</a:t>
            </a:r>
          </a:p>
          <a:p>
            <a:r>
              <a:rPr lang="en-US" sz="2000" b="1" dirty="0">
                <a:solidFill>
                  <a:schemeClr val="bg2"/>
                </a:solidFill>
                <a:effectLst/>
              </a:rPr>
              <a:t>#include &lt;</a:t>
            </a:r>
            <a:r>
              <a:rPr lang="en-US" sz="2000" b="1" dirty="0" err="1">
                <a:solidFill>
                  <a:schemeClr val="bg2"/>
                </a:solidFill>
                <a:effectLst/>
              </a:rPr>
              <a:t>stdlib.h</a:t>
            </a:r>
            <a:r>
              <a:rPr lang="en-US" sz="2000" b="1" dirty="0">
                <a:solidFill>
                  <a:schemeClr val="bg2"/>
                </a:solidFill>
                <a:effectLst/>
              </a:rPr>
              <a:t>&gt;</a:t>
            </a:r>
          </a:p>
          <a:p>
            <a:r>
              <a:rPr lang="en-US" sz="2000" b="1" dirty="0">
                <a:solidFill>
                  <a:schemeClr val="bg2"/>
                </a:solidFill>
                <a:effectLst/>
              </a:rPr>
              <a:t>#include “</a:t>
            </a:r>
            <a:r>
              <a:rPr lang="en-US" sz="2000" b="1" dirty="0" err="1">
                <a:solidFill>
                  <a:schemeClr val="bg2"/>
                </a:solidFill>
                <a:effectLst/>
              </a:rPr>
              <a:t>point.h</a:t>
            </a:r>
            <a:r>
              <a:rPr lang="en-US" sz="2000" b="1" dirty="0">
                <a:solidFill>
                  <a:schemeClr val="bg2"/>
                </a:solidFill>
                <a:effectLst/>
              </a:rPr>
              <a:t>"</a:t>
            </a:r>
          </a:p>
          <a:p>
            <a:endParaRPr lang="en-US" sz="2000" b="1" dirty="0">
              <a:solidFill>
                <a:schemeClr val="bg2"/>
              </a:solidFill>
              <a:effectLst/>
            </a:endParaRPr>
          </a:p>
          <a:p>
            <a:r>
              <a:rPr lang="en-US" sz="2000" b="1" dirty="0" err="1">
                <a:solidFill>
                  <a:schemeClr val="bg2"/>
                </a:solidFill>
                <a:effectLst/>
              </a:rPr>
              <a:t>int</a:t>
            </a:r>
            <a:r>
              <a:rPr lang="en-US" sz="2000" b="1" dirty="0">
                <a:solidFill>
                  <a:schemeClr val="bg2"/>
                </a:solidFill>
                <a:effectLst/>
              </a:rPr>
              <a:t> main( ) </a:t>
            </a:r>
          </a:p>
          <a:p>
            <a:r>
              <a:rPr lang="en-US" sz="2000" b="1" dirty="0">
                <a:solidFill>
                  <a:schemeClr val="bg2"/>
                </a:solidFill>
                <a:effectLst/>
              </a:rPr>
              <a:t>{</a:t>
            </a:r>
          </a:p>
          <a:p>
            <a:r>
              <a:rPr lang="en-US" sz="2000" dirty="0">
                <a:solidFill>
                  <a:schemeClr val="bg2"/>
                </a:solidFill>
                <a:effectLst/>
              </a:rPr>
              <a:t>    </a:t>
            </a:r>
            <a:r>
              <a:rPr lang="en-US" sz="2000" b="1" dirty="0">
                <a:solidFill>
                  <a:schemeClr val="accent2"/>
                </a:solidFill>
                <a:effectLst/>
              </a:rPr>
              <a:t>point p1:</a:t>
            </a:r>
          </a:p>
          <a:p>
            <a:r>
              <a:rPr lang="en-US" sz="2000" b="1" dirty="0">
                <a:solidFill>
                  <a:schemeClr val="accent2"/>
                </a:solidFill>
                <a:effectLst/>
              </a:rPr>
              <a:t>    point p2;</a:t>
            </a:r>
            <a:endParaRPr lang="en-US" sz="2000" b="1" dirty="0">
              <a:solidFill>
                <a:schemeClr val="bg2"/>
              </a:solidFill>
              <a:effectLst/>
            </a:endParaRPr>
          </a:p>
          <a:p>
            <a:r>
              <a:rPr lang="en-US" sz="2000" b="1" dirty="0">
                <a:solidFill>
                  <a:schemeClr val="accent2"/>
                </a:solidFill>
                <a:effectLst/>
              </a:rPr>
              <a:t>    </a:t>
            </a:r>
            <a:r>
              <a:rPr lang="en-US" sz="2000" b="1" dirty="0" smtClean="0">
                <a:solidFill>
                  <a:schemeClr val="accent2"/>
                </a:solidFill>
                <a:effectLst/>
              </a:rPr>
              <a:t>p1</a:t>
            </a:r>
            <a:r>
              <a:rPr lang="en-US" sz="3600" b="1" dirty="0" smtClean="0">
                <a:solidFill>
                  <a:schemeClr val="accent2"/>
                </a:solidFill>
                <a:effectLst/>
              </a:rPr>
              <a:t>.setPosition</a:t>
            </a:r>
            <a:r>
              <a:rPr lang="en-US" sz="2000" b="1" dirty="0" smtClean="0">
                <a:solidFill>
                  <a:schemeClr val="accent2"/>
                </a:solidFill>
                <a:effectLst/>
              </a:rPr>
              <a:t>(-</a:t>
            </a:r>
            <a:r>
              <a:rPr lang="en-US" sz="2000" b="1" dirty="0">
                <a:solidFill>
                  <a:schemeClr val="accent2"/>
                </a:solidFill>
                <a:effectLst/>
              </a:rPr>
              <a:t>1.0,  0.8);</a:t>
            </a:r>
          </a:p>
        </p:txBody>
      </p:sp>
      <p:grpSp>
        <p:nvGrpSpPr>
          <p:cNvPr id="119814" name="Group 6"/>
          <p:cNvGrpSpPr>
            <a:grpSpLocks/>
          </p:cNvGrpSpPr>
          <p:nvPr/>
        </p:nvGrpSpPr>
        <p:grpSpPr bwMode="auto">
          <a:xfrm>
            <a:off x="7010400" y="152400"/>
            <a:ext cx="2057400" cy="1533525"/>
            <a:chOff x="3216" y="1440"/>
            <a:chExt cx="2160" cy="1871"/>
          </a:xfrm>
        </p:grpSpPr>
        <p:sp>
          <p:nvSpPr>
            <p:cNvPr id="119815" name="Text Box 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19816" name="Group 8"/>
            <p:cNvGrpSpPr>
              <a:grpSpLocks/>
            </p:cNvGrpSpPr>
            <p:nvPr/>
          </p:nvGrpSpPr>
          <p:grpSpPr bwMode="auto">
            <a:xfrm>
              <a:off x="3216" y="1440"/>
              <a:ext cx="2017" cy="1871"/>
              <a:chOff x="3216" y="1056"/>
              <a:chExt cx="2017" cy="1871"/>
            </a:xfrm>
          </p:grpSpPr>
          <p:sp>
            <p:nvSpPr>
              <p:cNvPr id="119817" name="Rectangle 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19818" name="Line 1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19819" name="Line 1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19820" name="Line 1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19821" name="Line 1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19822" name="Line 1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19823" name="Line 1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19824" name="Text Box 1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19825" name="Text Box 1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19826" name="Text Box 1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19827" name="Oval 1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19828" name="Text Box 2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119829" name="Text Box 21"/>
          <p:cNvSpPr txBox="1">
            <a:spLocks noChangeArrowheads="1"/>
          </p:cNvSpPr>
          <p:nvPr/>
        </p:nvSpPr>
        <p:spPr bwMode="auto">
          <a:xfrm>
            <a:off x="609600" y="5562600"/>
            <a:ext cx="7315200" cy="830997"/>
          </a:xfrm>
          <a:prstGeom prst="rect">
            <a:avLst/>
          </a:prstGeom>
          <a:solidFill>
            <a:srgbClr val="FFCC99"/>
          </a:solidFill>
          <a:ln w="12700">
            <a:noFill/>
            <a:miter lim="800000"/>
            <a:headEnd/>
            <a:tailEnd/>
          </a:ln>
          <a:effectLst/>
        </p:spPr>
        <p:txBody>
          <a:bodyPr wrap="square">
            <a:spAutoFit/>
          </a:bodyPr>
          <a:lstStyle/>
          <a:p>
            <a:pPr>
              <a:spcBef>
                <a:spcPct val="50000"/>
              </a:spcBef>
            </a:pPr>
            <a:r>
              <a:rPr lang="en-US" dirty="0">
                <a:solidFill>
                  <a:schemeClr val="accent2"/>
                </a:solidFill>
                <a:effectLst>
                  <a:outerShdw blurRad="38100" dist="38100" dir="2700000" algn="tl">
                    <a:srgbClr val="000000"/>
                  </a:outerShdw>
                </a:effectLst>
              </a:rPr>
              <a:t>First improvement: automatic initialization without explicitly activating </a:t>
            </a:r>
            <a:r>
              <a:rPr lang="en-US" dirty="0" smtClean="0">
                <a:solidFill>
                  <a:schemeClr val="accent2"/>
                </a:solidFill>
                <a:effectLst>
                  <a:outerShdw blurRad="38100" dist="38100" dir="2700000" algn="tl">
                    <a:srgbClr val="000000"/>
                  </a:outerShdw>
                </a:effectLst>
              </a:rPr>
              <a:t>a </a:t>
            </a:r>
            <a:r>
              <a:rPr lang="en-US" dirty="0" err="1" smtClean="0">
                <a:solidFill>
                  <a:schemeClr val="accent2"/>
                </a:solidFill>
                <a:effectLst>
                  <a:outerShdw blurRad="38100" dist="38100" dir="2700000" algn="tl">
                    <a:srgbClr val="000000"/>
                  </a:outerShdw>
                </a:effectLst>
              </a:rPr>
              <a:t>setPosition</a:t>
            </a:r>
            <a:r>
              <a:rPr lang="en-US" dirty="0" smtClean="0">
                <a:solidFill>
                  <a:schemeClr val="accent2"/>
                </a:solidFill>
                <a:effectLst>
                  <a:outerShdw blurRad="38100" dist="38100" dir="2700000" algn="tl">
                    <a:srgbClr val="000000"/>
                  </a:outerShdw>
                </a:effectLst>
              </a:rPr>
              <a:t> </a:t>
            </a:r>
            <a:r>
              <a:rPr lang="en-US" dirty="0">
                <a:solidFill>
                  <a:schemeClr val="accent2"/>
                </a:solidFill>
                <a:effectLst>
                  <a:outerShdw blurRad="38100" dist="38100" dir="2700000" algn="tl">
                    <a:srgbClr val="000000"/>
                  </a:outerShdw>
                </a:effectLst>
              </a:rPr>
              <a:t>function</a:t>
            </a:r>
          </a:p>
        </p:txBody>
      </p:sp>
    </p:spTree>
  </p:cSld>
  <p:clrMapOvr>
    <a:masterClrMapping/>
  </p:clrMapOvr>
  <p:transition>
    <p:randomBa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026"/>
          <p:cNvSpPr>
            <a:spLocks noGrp="1" noChangeArrowheads="1"/>
          </p:cNvSpPr>
          <p:nvPr>
            <p:ph type="title"/>
          </p:nvPr>
        </p:nvSpPr>
        <p:spPr>
          <a:noFill/>
          <a:ln/>
        </p:spPr>
        <p:txBody>
          <a:bodyPr/>
          <a:lstStyle/>
          <a:p>
            <a:r>
              <a:rPr lang="en-US"/>
              <a:t>Constructors:</a:t>
            </a:r>
            <a:r>
              <a:rPr lang="en-US">
                <a:latin typeface="Arial" pitchFamily="34" charset="0"/>
              </a:rPr>
              <a:t> </a:t>
            </a:r>
            <a:r>
              <a:rPr lang="en-US" sz="3600">
                <a:latin typeface="Arial" pitchFamily="34" charset="0"/>
              </a:rPr>
              <a:t>point</a:t>
            </a:r>
            <a:r>
              <a:rPr lang="en-US" sz="3600"/>
              <a:t> Initialization</a:t>
            </a:r>
            <a:r>
              <a:rPr lang="en-US"/>
              <a:t>	</a:t>
            </a:r>
          </a:p>
        </p:txBody>
      </p:sp>
      <p:sp>
        <p:nvSpPr>
          <p:cNvPr id="121859" name="Rectangle 1027"/>
          <p:cNvSpPr>
            <a:spLocks noGrp="1" noChangeArrowheads="1"/>
          </p:cNvSpPr>
          <p:nvPr>
            <p:ph type="body" sz="half" idx="1"/>
          </p:nvPr>
        </p:nvSpPr>
        <p:spPr>
          <a:xfrm>
            <a:off x="685800" y="1981200"/>
            <a:ext cx="2979738" cy="4114800"/>
          </a:xfrm>
          <a:noFill/>
          <a:ln/>
        </p:spPr>
        <p:txBody>
          <a:bodyPr/>
          <a:lstStyle/>
          <a:p>
            <a:r>
              <a:rPr lang="en-US"/>
              <a:t>Automatically called when declared.</a:t>
            </a:r>
          </a:p>
          <a:p>
            <a:r>
              <a:rPr lang="en-US"/>
              <a:t>Parameters after the object names</a:t>
            </a:r>
          </a:p>
          <a:p>
            <a:pPr lvl="1"/>
            <a:endParaRPr lang="en-US"/>
          </a:p>
        </p:txBody>
      </p:sp>
      <p:sp>
        <p:nvSpPr>
          <p:cNvPr id="121860" name="Rectangle 1028"/>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21861" name="Rectangle 1029"/>
          <p:cNvSpPr>
            <a:spLocks noChangeArrowheads="1"/>
          </p:cNvSpPr>
          <p:nvPr/>
        </p:nvSpPr>
        <p:spPr bwMode="auto">
          <a:xfrm>
            <a:off x="3865563" y="2157413"/>
            <a:ext cx="4913312" cy="2527300"/>
          </a:xfrm>
          <a:prstGeom prst="rect">
            <a:avLst/>
          </a:prstGeom>
          <a:noFill/>
          <a:ln w="12700">
            <a:noFill/>
            <a:miter lim="800000"/>
            <a:headEnd/>
            <a:tailEnd/>
          </a:ln>
          <a:effectLst/>
        </p:spPr>
        <p:txBody>
          <a:bodyPr lIns="90488" tIns="44450" rIns="90488" bIns="44450">
            <a:spAutoFit/>
          </a:bodyPr>
          <a:lstStyle/>
          <a:p>
            <a:r>
              <a:rPr lang="en-US" sz="2000" b="1" dirty="0">
                <a:solidFill>
                  <a:schemeClr val="bg2"/>
                </a:solidFill>
                <a:effectLst/>
              </a:rPr>
              <a:t>#include &lt;</a:t>
            </a:r>
            <a:r>
              <a:rPr lang="en-US" sz="2000" b="1" dirty="0" err="1">
                <a:solidFill>
                  <a:schemeClr val="bg2"/>
                </a:solidFill>
                <a:effectLst/>
              </a:rPr>
              <a:t>iostream.h</a:t>
            </a:r>
            <a:r>
              <a:rPr lang="en-US" sz="2000" b="1" dirty="0">
                <a:solidFill>
                  <a:schemeClr val="bg2"/>
                </a:solidFill>
                <a:effectLst/>
              </a:rPr>
              <a:t>&gt;</a:t>
            </a:r>
          </a:p>
          <a:p>
            <a:r>
              <a:rPr lang="en-US" sz="2000" b="1" dirty="0">
                <a:solidFill>
                  <a:schemeClr val="bg2"/>
                </a:solidFill>
                <a:effectLst/>
              </a:rPr>
              <a:t>#include &lt;</a:t>
            </a:r>
            <a:r>
              <a:rPr lang="en-US" sz="2000" b="1" dirty="0" err="1">
                <a:solidFill>
                  <a:schemeClr val="bg2"/>
                </a:solidFill>
                <a:effectLst/>
              </a:rPr>
              <a:t>stdlib.h</a:t>
            </a:r>
            <a:r>
              <a:rPr lang="en-US" sz="2000" b="1" dirty="0">
                <a:solidFill>
                  <a:schemeClr val="bg2"/>
                </a:solidFill>
                <a:effectLst/>
              </a:rPr>
              <a:t>&gt;</a:t>
            </a:r>
          </a:p>
          <a:p>
            <a:r>
              <a:rPr lang="en-US" sz="2000" b="1" dirty="0">
                <a:solidFill>
                  <a:schemeClr val="bg2"/>
                </a:solidFill>
                <a:effectLst/>
              </a:rPr>
              <a:t>#include “</a:t>
            </a:r>
            <a:r>
              <a:rPr lang="en-US" sz="2000" b="1" dirty="0" err="1">
                <a:solidFill>
                  <a:schemeClr val="bg2"/>
                </a:solidFill>
                <a:effectLst/>
              </a:rPr>
              <a:t>point.h</a:t>
            </a:r>
            <a:r>
              <a:rPr lang="en-US" sz="2000" b="1" dirty="0">
                <a:solidFill>
                  <a:schemeClr val="bg2"/>
                </a:solidFill>
                <a:effectLst/>
              </a:rPr>
              <a:t>"</a:t>
            </a:r>
          </a:p>
          <a:p>
            <a:endParaRPr lang="en-US" sz="2000" b="1" dirty="0">
              <a:solidFill>
                <a:schemeClr val="bg2"/>
              </a:solidFill>
              <a:effectLst/>
            </a:endParaRPr>
          </a:p>
          <a:p>
            <a:r>
              <a:rPr lang="en-US" sz="2000" b="1" dirty="0" err="1">
                <a:solidFill>
                  <a:schemeClr val="bg2"/>
                </a:solidFill>
                <a:effectLst/>
              </a:rPr>
              <a:t>int</a:t>
            </a:r>
            <a:r>
              <a:rPr lang="en-US" sz="2000" b="1" dirty="0">
                <a:solidFill>
                  <a:schemeClr val="bg2"/>
                </a:solidFill>
                <a:effectLst/>
              </a:rPr>
              <a:t> main( ) </a:t>
            </a:r>
          </a:p>
          <a:p>
            <a:r>
              <a:rPr lang="en-US" sz="2000" b="1" dirty="0">
                <a:solidFill>
                  <a:schemeClr val="bg2"/>
                </a:solidFill>
                <a:effectLst/>
              </a:rPr>
              <a:t>{</a:t>
            </a:r>
          </a:p>
          <a:p>
            <a:r>
              <a:rPr lang="en-US" sz="2000" dirty="0">
                <a:solidFill>
                  <a:schemeClr val="bg2"/>
                </a:solidFill>
                <a:effectLst/>
              </a:rPr>
              <a:t>    </a:t>
            </a:r>
            <a:r>
              <a:rPr lang="en-US" sz="2000" b="1" dirty="0">
                <a:solidFill>
                  <a:schemeClr val="accent2"/>
                </a:solidFill>
                <a:effectLst/>
              </a:rPr>
              <a:t>point p1(-1.0,  0.8</a:t>
            </a:r>
            <a:r>
              <a:rPr lang="en-US" sz="2000" b="1" dirty="0" smtClean="0">
                <a:solidFill>
                  <a:schemeClr val="accent2"/>
                </a:solidFill>
                <a:effectLst/>
              </a:rPr>
              <a:t>);</a:t>
            </a:r>
            <a:endParaRPr lang="en-US" sz="2000" b="1" dirty="0">
              <a:solidFill>
                <a:schemeClr val="accent2"/>
              </a:solidFill>
              <a:effectLst/>
            </a:endParaRPr>
          </a:p>
          <a:p>
            <a:r>
              <a:rPr lang="en-US" sz="2000" b="1" dirty="0">
                <a:solidFill>
                  <a:schemeClr val="accent2"/>
                </a:solidFill>
                <a:effectLst/>
              </a:rPr>
              <a:t>    point p2(0.3, 0.6);</a:t>
            </a:r>
            <a:endParaRPr lang="en-US" sz="2000" b="1" dirty="0">
              <a:solidFill>
                <a:schemeClr val="bg2"/>
              </a:solidFill>
              <a:effectLst/>
            </a:endParaRPr>
          </a:p>
        </p:txBody>
      </p:sp>
      <p:grpSp>
        <p:nvGrpSpPr>
          <p:cNvPr id="121862" name="Group 1030"/>
          <p:cNvGrpSpPr>
            <a:grpSpLocks/>
          </p:cNvGrpSpPr>
          <p:nvPr/>
        </p:nvGrpSpPr>
        <p:grpSpPr bwMode="auto">
          <a:xfrm>
            <a:off x="7010400" y="152400"/>
            <a:ext cx="2057400" cy="1533525"/>
            <a:chOff x="3216" y="1440"/>
            <a:chExt cx="2160" cy="1871"/>
          </a:xfrm>
        </p:grpSpPr>
        <p:sp>
          <p:nvSpPr>
            <p:cNvPr id="121863" name="Text Box 1031"/>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21864" name="Group 1032"/>
            <p:cNvGrpSpPr>
              <a:grpSpLocks/>
            </p:cNvGrpSpPr>
            <p:nvPr/>
          </p:nvGrpSpPr>
          <p:grpSpPr bwMode="auto">
            <a:xfrm>
              <a:off x="3216" y="1440"/>
              <a:ext cx="2017" cy="1871"/>
              <a:chOff x="3216" y="1056"/>
              <a:chExt cx="2017" cy="1871"/>
            </a:xfrm>
          </p:grpSpPr>
          <p:sp>
            <p:nvSpPr>
              <p:cNvPr id="121865" name="Rectangle 1033"/>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21866" name="Line 1034"/>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21867" name="Line 1035"/>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21868" name="Line 1036"/>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21869" name="Line 1037"/>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21870" name="Line 1038"/>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21871" name="Line 1039"/>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21872" name="Text Box 1040"/>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21873" name="Text Box 1041"/>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21874" name="Text Box 1042"/>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21875" name="Oval 1043"/>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21876" name="Text Box 1044"/>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121877" name="Text Box 1045"/>
          <p:cNvSpPr txBox="1">
            <a:spLocks noChangeArrowheads="1"/>
          </p:cNvSpPr>
          <p:nvPr/>
        </p:nvSpPr>
        <p:spPr bwMode="auto">
          <a:xfrm>
            <a:off x="609600" y="5562600"/>
            <a:ext cx="6934200" cy="830997"/>
          </a:xfrm>
          <a:prstGeom prst="rect">
            <a:avLst/>
          </a:prstGeom>
          <a:solidFill>
            <a:srgbClr val="FFCC99"/>
          </a:solidFill>
          <a:ln w="12700">
            <a:noFill/>
            <a:miter lim="800000"/>
            <a:headEnd/>
            <a:tailEnd/>
          </a:ln>
          <a:effectLst/>
        </p:spPr>
        <p:txBody>
          <a:bodyPr wrap="square">
            <a:spAutoFit/>
          </a:bodyPr>
          <a:lstStyle/>
          <a:p>
            <a:pPr>
              <a:spcBef>
                <a:spcPct val="50000"/>
              </a:spcBef>
            </a:pPr>
            <a:r>
              <a:rPr lang="en-US" dirty="0">
                <a:solidFill>
                  <a:schemeClr val="accent2"/>
                </a:solidFill>
                <a:effectLst>
                  <a:outerShdw blurRad="38100" dist="38100" dir="2700000" algn="tl">
                    <a:srgbClr val="000000"/>
                  </a:outerShdw>
                </a:effectLst>
              </a:rPr>
              <a:t>First improvement: automatic initialization without explicitly activating </a:t>
            </a:r>
            <a:r>
              <a:rPr lang="en-US" dirty="0" smtClean="0">
                <a:solidFill>
                  <a:schemeClr val="accent2"/>
                </a:solidFill>
                <a:effectLst>
                  <a:outerShdw blurRad="38100" dist="38100" dir="2700000" algn="tl">
                    <a:srgbClr val="000000"/>
                  </a:outerShdw>
                </a:effectLst>
              </a:rPr>
              <a:t>a </a:t>
            </a:r>
            <a:r>
              <a:rPr lang="en-US" dirty="0" err="1" smtClean="0">
                <a:solidFill>
                  <a:schemeClr val="accent2"/>
                </a:solidFill>
                <a:effectLst>
                  <a:outerShdw blurRad="38100" dist="38100" dir="2700000" algn="tl">
                    <a:srgbClr val="000000"/>
                  </a:outerShdw>
                </a:effectLst>
              </a:rPr>
              <a:t>setPosition</a:t>
            </a:r>
            <a:r>
              <a:rPr lang="en-US" dirty="0" smtClean="0">
                <a:solidFill>
                  <a:schemeClr val="accent2"/>
                </a:solidFill>
                <a:effectLst>
                  <a:outerShdw blurRad="38100" dist="38100" dir="2700000" algn="tl">
                    <a:srgbClr val="000000"/>
                  </a:outerShdw>
                </a:effectLst>
              </a:rPr>
              <a:t> </a:t>
            </a:r>
            <a:r>
              <a:rPr lang="en-US" dirty="0">
                <a:solidFill>
                  <a:schemeClr val="accent2"/>
                </a:solidFill>
                <a:effectLst>
                  <a:outerShdw blurRad="38100" dist="38100" dir="2700000" algn="tl">
                    <a:srgbClr val="000000"/>
                  </a:outerShdw>
                </a:effectLst>
              </a:rPr>
              <a:t>function</a:t>
            </a:r>
          </a:p>
        </p:txBody>
      </p:sp>
    </p:spTree>
  </p:cSld>
  <p:clrMapOvr>
    <a:masterClrMapping/>
  </p:clrMapOvr>
  <p:transition>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noFill/>
          <a:ln/>
        </p:spPr>
        <p:txBody>
          <a:bodyPr/>
          <a:lstStyle/>
          <a:p>
            <a:r>
              <a:rPr lang="en-US"/>
              <a:t>Default Constructors	</a:t>
            </a:r>
          </a:p>
        </p:txBody>
      </p:sp>
      <p:sp>
        <p:nvSpPr>
          <p:cNvPr id="123907" name="Rectangle 3"/>
          <p:cNvSpPr>
            <a:spLocks noGrp="1" noChangeArrowheads="1"/>
          </p:cNvSpPr>
          <p:nvPr>
            <p:ph type="body" sz="half" idx="1"/>
          </p:nvPr>
        </p:nvSpPr>
        <p:spPr>
          <a:xfrm>
            <a:off x="685800" y="1981200"/>
            <a:ext cx="2979738" cy="4114800"/>
          </a:xfrm>
          <a:noFill/>
          <a:ln/>
        </p:spPr>
        <p:txBody>
          <a:bodyPr/>
          <a:lstStyle/>
          <a:p>
            <a:r>
              <a:rPr lang="en-US"/>
              <a:t>Automatically called when declared.</a:t>
            </a:r>
          </a:p>
          <a:p>
            <a:r>
              <a:rPr lang="en-US"/>
              <a:t>Parameters after the object names</a:t>
            </a:r>
          </a:p>
          <a:p>
            <a:pPr lvl="1"/>
            <a:endParaRPr lang="en-US"/>
          </a:p>
        </p:txBody>
      </p:sp>
      <p:sp>
        <p:nvSpPr>
          <p:cNvPr id="123908" name="Rectangle 4"/>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23909" name="Rectangle 5"/>
          <p:cNvSpPr>
            <a:spLocks noChangeArrowheads="1"/>
          </p:cNvSpPr>
          <p:nvPr/>
        </p:nvSpPr>
        <p:spPr bwMode="auto">
          <a:xfrm>
            <a:off x="3865563" y="2157413"/>
            <a:ext cx="4913312" cy="2527300"/>
          </a:xfrm>
          <a:prstGeom prst="rect">
            <a:avLst/>
          </a:prstGeom>
          <a:noFill/>
          <a:ln w="12700">
            <a:noFill/>
            <a:miter lim="800000"/>
            <a:headEnd/>
            <a:tailEnd/>
          </a:ln>
          <a:effectLst/>
        </p:spPr>
        <p:txBody>
          <a:bodyPr lIns="90488" tIns="44450" rIns="90488" bIns="44450">
            <a:spAutoFit/>
          </a:bodyPr>
          <a:lstStyle/>
          <a:p>
            <a:r>
              <a:rPr lang="en-US" sz="2000" b="1" dirty="0">
                <a:solidFill>
                  <a:schemeClr val="bg2"/>
                </a:solidFill>
                <a:effectLst/>
              </a:rPr>
              <a:t>#include &lt;</a:t>
            </a:r>
            <a:r>
              <a:rPr lang="en-US" sz="2000" b="1" dirty="0" err="1">
                <a:solidFill>
                  <a:schemeClr val="bg2"/>
                </a:solidFill>
                <a:effectLst/>
              </a:rPr>
              <a:t>iostream.h</a:t>
            </a:r>
            <a:r>
              <a:rPr lang="en-US" sz="2000" b="1" dirty="0">
                <a:solidFill>
                  <a:schemeClr val="bg2"/>
                </a:solidFill>
                <a:effectLst/>
              </a:rPr>
              <a:t>&gt;</a:t>
            </a:r>
          </a:p>
          <a:p>
            <a:r>
              <a:rPr lang="en-US" sz="2000" b="1" dirty="0">
                <a:solidFill>
                  <a:schemeClr val="bg2"/>
                </a:solidFill>
                <a:effectLst/>
              </a:rPr>
              <a:t>#include &lt;</a:t>
            </a:r>
            <a:r>
              <a:rPr lang="en-US" sz="2000" b="1" dirty="0" err="1">
                <a:solidFill>
                  <a:schemeClr val="bg2"/>
                </a:solidFill>
                <a:effectLst/>
              </a:rPr>
              <a:t>stdlib.h</a:t>
            </a:r>
            <a:r>
              <a:rPr lang="en-US" sz="2000" b="1" dirty="0">
                <a:solidFill>
                  <a:schemeClr val="bg2"/>
                </a:solidFill>
                <a:effectLst/>
              </a:rPr>
              <a:t>&gt;</a:t>
            </a:r>
          </a:p>
          <a:p>
            <a:r>
              <a:rPr lang="en-US" sz="2000" b="1" dirty="0">
                <a:solidFill>
                  <a:schemeClr val="bg2"/>
                </a:solidFill>
                <a:effectLst/>
              </a:rPr>
              <a:t>#include “</a:t>
            </a:r>
            <a:r>
              <a:rPr lang="en-US" sz="2000" b="1" dirty="0" err="1">
                <a:solidFill>
                  <a:schemeClr val="bg2"/>
                </a:solidFill>
                <a:effectLst/>
              </a:rPr>
              <a:t>point.h</a:t>
            </a:r>
            <a:r>
              <a:rPr lang="en-US" sz="2000" b="1" dirty="0">
                <a:solidFill>
                  <a:schemeClr val="bg2"/>
                </a:solidFill>
                <a:effectLst/>
              </a:rPr>
              <a:t>"</a:t>
            </a:r>
          </a:p>
          <a:p>
            <a:endParaRPr lang="en-US" sz="2000" b="1" dirty="0">
              <a:solidFill>
                <a:schemeClr val="bg2"/>
              </a:solidFill>
              <a:effectLst/>
            </a:endParaRPr>
          </a:p>
          <a:p>
            <a:r>
              <a:rPr lang="en-US" sz="2000" b="1" dirty="0" err="1">
                <a:solidFill>
                  <a:schemeClr val="bg2"/>
                </a:solidFill>
                <a:effectLst/>
              </a:rPr>
              <a:t>int</a:t>
            </a:r>
            <a:r>
              <a:rPr lang="en-US" sz="2000" b="1" dirty="0">
                <a:solidFill>
                  <a:schemeClr val="bg2"/>
                </a:solidFill>
                <a:effectLst/>
              </a:rPr>
              <a:t> main( ) </a:t>
            </a:r>
          </a:p>
          <a:p>
            <a:r>
              <a:rPr lang="en-US" sz="2000" b="1" dirty="0">
                <a:solidFill>
                  <a:schemeClr val="bg2"/>
                </a:solidFill>
                <a:effectLst/>
              </a:rPr>
              <a:t>{</a:t>
            </a:r>
          </a:p>
          <a:p>
            <a:r>
              <a:rPr lang="en-US" sz="2000" dirty="0">
                <a:solidFill>
                  <a:schemeClr val="bg2"/>
                </a:solidFill>
                <a:effectLst/>
              </a:rPr>
              <a:t>    </a:t>
            </a:r>
            <a:r>
              <a:rPr lang="en-US" sz="2000" b="1" dirty="0">
                <a:solidFill>
                  <a:schemeClr val="accent2"/>
                </a:solidFill>
                <a:effectLst/>
              </a:rPr>
              <a:t>point p1(-1.0,  0.8</a:t>
            </a:r>
            <a:r>
              <a:rPr lang="en-US" sz="2000" b="1" dirty="0" smtClean="0">
                <a:solidFill>
                  <a:schemeClr val="accent2"/>
                </a:solidFill>
                <a:effectLst/>
              </a:rPr>
              <a:t>);</a:t>
            </a:r>
            <a:endParaRPr lang="en-US" sz="2000" b="1" dirty="0">
              <a:solidFill>
                <a:schemeClr val="accent2"/>
              </a:solidFill>
              <a:effectLst/>
            </a:endParaRPr>
          </a:p>
          <a:p>
            <a:r>
              <a:rPr lang="en-US" sz="2000" b="1" dirty="0">
                <a:solidFill>
                  <a:schemeClr val="accent2"/>
                </a:solidFill>
                <a:effectLst/>
              </a:rPr>
              <a:t>    point p2(0.3, 0.6);</a:t>
            </a:r>
            <a:endParaRPr lang="en-US" sz="2000" b="1" dirty="0">
              <a:solidFill>
                <a:schemeClr val="bg2"/>
              </a:solidFill>
              <a:effectLst/>
            </a:endParaRPr>
          </a:p>
        </p:txBody>
      </p:sp>
      <p:grpSp>
        <p:nvGrpSpPr>
          <p:cNvPr id="123910" name="Group 6"/>
          <p:cNvGrpSpPr>
            <a:grpSpLocks/>
          </p:cNvGrpSpPr>
          <p:nvPr/>
        </p:nvGrpSpPr>
        <p:grpSpPr bwMode="auto">
          <a:xfrm>
            <a:off x="7010400" y="152400"/>
            <a:ext cx="2057400" cy="1533525"/>
            <a:chOff x="3216" y="1440"/>
            <a:chExt cx="2160" cy="1871"/>
          </a:xfrm>
        </p:grpSpPr>
        <p:sp>
          <p:nvSpPr>
            <p:cNvPr id="123911" name="Text Box 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23912" name="Group 8"/>
            <p:cNvGrpSpPr>
              <a:grpSpLocks/>
            </p:cNvGrpSpPr>
            <p:nvPr/>
          </p:nvGrpSpPr>
          <p:grpSpPr bwMode="auto">
            <a:xfrm>
              <a:off x="3216" y="1440"/>
              <a:ext cx="2017" cy="1871"/>
              <a:chOff x="3216" y="1056"/>
              <a:chExt cx="2017" cy="1871"/>
            </a:xfrm>
          </p:grpSpPr>
          <p:sp>
            <p:nvSpPr>
              <p:cNvPr id="123913" name="Rectangle 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23914" name="Line 1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23915" name="Line 1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23916" name="Line 1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23917" name="Line 1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23918" name="Line 1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23919" name="Line 1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23920" name="Text Box 1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23921" name="Text Box 1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23922" name="Text Box 1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23923" name="Oval 1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23924" name="Text Box 2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123925" name="Text Box 21"/>
          <p:cNvSpPr txBox="1">
            <a:spLocks noChangeArrowheads="1"/>
          </p:cNvSpPr>
          <p:nvPr/>
        </p:nvSpPr>
        <p:spPr bwMode="auto">
          <a:xfrm>
            <a:off x="609600" y="5562600"/>
            <a:ext cx="6096000" cy="830997"/>
          </a:xfrm>
          <a:prstGeom prst="rect">
            <a:avLst/>
          </a:prstGeom>
          <a:solidFill>
            <a:srgbClr val="FFCC99"/>
          </a:solidFill>
          <a:ln w="12700">
            <a:noFill/>
            <a:miter lim="800000"/>
            <a:headEnd/>
            <a:tailEnd/>
          </a:ln>
          <a:effectLst/>
        </p:spPr>
        <p:txBody>
          <a:bodyPr>
            <a:spAutoFit/>
          </a:bodyPr>
          <a:lstStyle/>
          <a:p>
            <a:pPr>
              <a:spcBef>
                <a:spcPct val="50000"/>
              </a:spcBef>
            </a:pPr>
            <a:r>
              <a:rPr lang="en-US" smtClean="0">
                <a:solidFill>
                  <a:schemeClr val="accent2"/>
                </a:solidFill>
                <a:effectLst>
                  <a:outerShdw blurRad="38100" dist="38100" dir="2700000" algn="tl">
                    <a:srgbClr val="000000"/>
                  </a:outerShdw>
                </a:effectLst>
              </a:rPr>
              <a:t>Sometimes </a:t>
            </a:r>
            <a:r>
              <a:rPr lang="en-US">
                <a:solidFill>
                  <a:schemeClr val="accent2"/>
                </a:solidFill>
                <a:effectLst>
                  <a:outerShdw blurRad="38100" dist="38100" dir="2700000" algn="tl">
                    <a:srgbClr val="000000"/>
                  </a:outerShdw>
                </a:effectLst>
              </a:rPr>
              <a:t>we want to define an object with no parameters…</a:t>
            </a:r>
          </a:p>
        </p:txBody>
      </p:sp>
    </p:spTree>
  </p:cSld>
  <p:clrMapOvr>
    <a:masterClrMapping/>
  </p:clrMapOvr>
  <p:transition>
    <p:randomBar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noFill/>
          <a:ln/>
        </p:spPr>
        <p:txBody>
          <a:bodyPr/>
          <a:lstStyle/>
          <a:p>
            <a:r>
              <a:rPr lang="en-US"/>
              <a:t>Default Constructors	</a:t>
            </a:r>
          </a:p>
        </p:txBody>
      </p:sp>
      <p:sp>
        <p:nvSpPr>
          <p:cNvPr id="125955" name="Rectangle 3"/>
          <p:cNvSpPr>
            <a:spLocks noGrp="1" noChangeArrowheads="1"/>
          </p:cNvSpPr>
          <p:nvPr>
            <p:ph type="body" sz="half" idx="1"/>
          </p:nvPr>
        </p:nvSpPr>
        <p:spPr>
          <a:xfrm>
            <a:off x="685800" y="1981200"/>
            <a:ext cx="2979738" cy="4114800"/>
          </a:xfrm>
          <a:noFill/>
          <a:ln/>
        </p:spPr>
        <p:txBody>
          <a:bodyPr/>
          <a:lstStyle/>
          <a:p>
            <a:r>
              <a:rPr lang="en-US"/>
              <a:t>Automatically called when declared.</a:t>
            </a:r>
          </a:p>
          <a:p>
            <a:r>
              <a:rPr lang="en-US"/>
              <a:t>NO parameters after the object  name p2</a:t>
            </a:r>
          </a:p>
          <a:p>
            <a:pPr lvl="1"/>
            <a:endParaRPr lang="en-US"/>
          </a:p>
        </p:txBody>
      </p:sp>
      <p:sp>
        <p:nvSpPr>
          <p:cNvPr id="125956" name="Rectangle 4"/>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25957" name="Rectangle 5"/>
          <p:cNvSpPr>
            <a:spLocks noChangeArrowheads="1"/>
          </p:cNvSpPr>
          <p:nvPr/>
        </p:nvSpPr>
        <p:spPr bwMode="auto">
          <a:xfrm>
            <a:off x="3865563" y="2157413"/>
            <a:ext cx="4913312" cy="2527300"/>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effectLst/>
              </a:rPr>
              <a:t>#include &lt;iostream.h&gt;</a:t>
            </a:r>
          </a:p>
          <a:p>
            <a:r>
              <a:rPr lang="en-US" sz="2000" b="1">
                <a:solidFill>
                  <a:schemeClr val="bg2"/>
                </a:solidFill>
                <a:effectLst/>
              </a:rPr>
              <a:t>#include &lt;stdlib.h&gt;</a:t>
            </a:r>
          </a:p>
          <a:p>
            <a:r>
              <a:rPr lang="en-US" sz="2000" b="1">
                <a:solidFill>
                  <a:schemeClr val="bg2"/>
                </a:solidFill>
                <a:effectLst/>
              </a:rPr>
              <a:t>#include “point.h"</a:t>
            </a:r>
          </a:p>
          <a:p>
            <a:endParaRPr lang="en-US" sz="2000" b="1">
              <a:solidFill>
                <a:schemeClr val="bg2"/>
              </a:solidFill>
              <a:effectLst/>
            </a:endParaRPr>
          </a:p>
          <a:p>
            <a:r>
              <a:rPr lang="en-US" sz="2000" b="1">
                <a:solidFill>
                  <a:schemeClr val="bg2"/>
                </a:solidFill>
                <a:effectLst/>
              </a:rPr>
              <a:t>int main( ) </a:t>
            </a:r>
          </a:p>
          <a:p>
            <a:r>
              <a:rPr lang="en-US" sz="2000" b="1">
                <a:solidFill>
                  <a:schemeClr val="bg2"/>
                </a:solidFill>
                <a:effectLst/>
              </a:rPr>
              <a:t>{</a:t>
            </a:r>
          </a:p>
          <a:p>
            <a:r>
              <a:rPr lang="en-US" sz="2000">
                <a:solidFill>
                  <a:schemeClr val="bg2"/>
                </a:solidFill>
                <a:effectLst/>
              </a:rPr>
              <a:t>    </a:t>
            </a:r>
            <a:r>
              <a:rPr lang="en-US" sz="2000" b="1">
                <a:solidFill>
                  <a:schemeClr val="accent2"/>
                </a:solidFill>
                <a:effectLst/>
              </a:rPr>
              <a:t>point p1(-1.0,  0.8);</a:t>
            </a:r>
          </a:p>
          <a:p>
            <a:r>
              <a:rPr lang="en-US" sz="2000" b="1">
                <a:solidFill>
                  <a:schemeClr val="accent2"/>
                </a:solidFill>
                <a:effectLst/>
              </a:rPr>
              <a:t>    point p2;</a:t>
            </a:r>
            <a:endParaRPr lang="en-US" sz="2000" b="1">
              <a:solidFill>
                <a:schemeClr val="bg2"/>
              </a:solidFill>
              <a:effectLst/>
            </a:endParaRPr>
          </a:p>
        </p:txBody>
      </p:sp>
      <p:grpSp>
        <p:nvGrpSpPr>
          <p:cNvPr id="125958" name="Group 6"/>
          <p:cNvGrpSpPr>
            <a:grpSpLocks/>
          </p:cNvGrpSpPr>
          <p:nvPr/>
        </p:nvGrpSpPr>
        <p:grpSpPr bwMode="auto">
          <a:xfrm>
            <a:off x="7010400" y="152400"/>
            <a:ext cx="2057400" cy="1533525"/>
            <a:chOff x="3216" y="1440"/>
            <a:chExt cx="2160" cy="1871"/>
          </a:xfrm>
        </p:grpSpPr>
        <p:sp>
          <p:nvSpPr>
            <p:cNvPr id="125959" name="Text Box 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25960" name="Group 8"/>
            <p:cNvGrpSpPr>
              <a:grpSpLocks/>
            </p:cNvGrpSpPr>
            <p:nvPr/>
          </p:nvGrpSpPr>
          <p:grpSpPr bwMode="auto">
            <a:xfrm>
              <a:off x="3216" y="1440"/>
              <a:ext cx="2017" cy="1871"/>
              <a:chOff x="3216" y="1056"/>
              <a:chExt cx="2017" cy="1871"/>
            </a:xfrm>
          </p:grpSpPr>
          <p:sp>
            <p:nvSpPr>
              <p:cNvPr id="125961" name="Rectangle 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25962" name="Line 1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25963" name="Line 1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25964" name="Line 1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25965" name="Line 1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25966" name="Line 1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25967" name="Line 1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25968" name="Text Box 1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25969" name="Text Box 1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25970" name="Text Box 1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25971" name="Oval 1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25972" name="Text Box 2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125973" name="Text Box 21"/>
          <p:cNvSpPr txBox="1">
            <a:spLocks noChangeArrowheads="1"/>
          </p:cNvSpPr>
          <p:nvPr/>
        </p:nvSpPr>
        <p:spPr bwMode="auto">
          <a:xfrm>
            <a:off x="609600" y="5562600"/>
            <a:ext cx="6096000" cy="457200"/>
          </a:xfrm>
          <a:prstGeom prst="rect">
            <a:avLst/>
          </a:prstGeom>
          <a:solidFill>
            <a:srgbClr val="FFCC99"/>
          </a:solidFill>
          <a:ln w="12700">
            <a:noFill/>
            <a:miter lim="800000"/>
            <a:headEnd/>
            <a:tailEnd/>
          </a:ln>
          <a:effectLst/>
        </p:spPr>
        <p:txBody>
          <a:bodyPr>
            <a:spAutoFit/>
          </a:bodyPr>
          <a:lstStyle/>
          <a:p>
            <a:pPr>
              <a:spcBef>
                <a:spcPct val="50000"/>
              </a:spcBef>
            </a:pPr>
            <a:r>
              <a:rPr lang="en-US">
                <a:solidFill>
                  <a:schemeClr val="accent2"/>
                </a:solidFill>
                <a:effectLst>
                  <a:outerShdw blurRad="38100" dist="38100" dir="2700000" algn="tl">
                    <a:srgbClr val="000000"/>
                  </a:outerShdw>
                </a:effectLst>
              </a:rPr>
              <a:t>…not even a pair of parentheses</a:t>
            </a:r>
          </a:p>
        </p:txBody>
      </p:sp>
    </p:spTree>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lstStyle/>
          <a:p>
            <a:r>
              <a:rPr lang="en-US" dirty="0"/>
              <a:t>A </a:t>
            </a:r>
            <a:r>
              <a:rPr lang="en-US" dirty="0">
                <a:latin typeface="Arial" pitchFamily="34" charset="0"/>
              </a:rPr>
              <a:t>point</a:t>
            </a:r>
            <a:r>
              <a:rPr lang="en-US" dirty="0"/>
              <a:t> </a:t>
            </a:r>
            <a:r>
              <a:rPr lang="en-US" dirty="0" smtClean="0"/>
              <a:t>class</a:t>
            </a:r>
            <a:endParaRPr lang="en-US" dirty="0"/>
          </a:p>
        </p:txBody>
      </p:sp>
      <p:sp>
        <p:nvSpPr>
          <p:cNvPr id="6147" name="Rectangle 3"/>
          <p:cNvSpPr>
            <a:spLocks noGrp="1" noChangeArrowheads="1"/>
          </p:cNvSpPr>
          <p:nvPr>
            <p:ph type="body" sz="half" idx="1"/>
          </p:nvPr>
        </p:nvSpPr>
        <p:spPr>
          <a:noFill/>
          <a:ln/>
        </p:spPr>
        <p:txBody>
          <a:bodyPr/>
          <a:lstStyle/>
          <a:p>
            <a:r>
              <a:rPr lang="en-US"/>
              <a:t>A data type to store and manipulate a single point on a plane</a:t>
            </a:r>
          </a:p>
          <a:p>
            <a:r>
              <a:rPr lang="en-US"/>
              <a:t>Manipulations</a:t>
            </a:r>
          </a:p>
          <a:p>
            <a:pPr lvl="1"/>
            <a:r>
              <a:rPr lang="en-US"/>
              <a:t>Initialize</a:t>
            </a:r>
          </a:p>
          <a:p>
            <a:pPr lvl="1"/>
            <a:r>
              <a:rPr lang="en-US"/>
              <a:t>Retrieval</a:t>
            </a:r>
          </a:p>
          <a:p>
            <a:pPr lvl="1"/>
            <a:r>
              <a:rPr lang="en-US"/>
              <a:t>Shift </a:t>
            </a:r>
          </a:p>
          <a:p>
            <a:pPr lvl="1"/>
            <a:endParaRPr lang="en-US"/>
          </a:p>
        </p:txBody>
      </p:sp>
      <p:grpSp>
        <p:nvGrpSpPr>
          <p:cNvPr id="6169" name="Group 25"/>
          <p:cNvGrpSpPr>
            <a:grpSpLocks/>
          </p:cNvGrpSpPr>
          <p:nvPr/>
        </p:nvGrpSpPr>
        <p:grpSpPr bwMode="auto">
          <a:xfrm>
            <a:off x="5105400" y="2286000"/>
            <a:ext cx="3429000" cy="2835275"/>
            <a:chOff x="3216" y="1440"/>
            <a:chExt cx="2160" cy="1786"/>
          </a:xfrm>
        </p:grpSpPr>
        <p:sp>
          <p:nvSpPr>
            <p:cNvPr id="6170" name="Text Box 26"/>
            <p:cNvSpPr txBox="1">
              <a:spLocks noChangeArrowheads="1"/>
            </p:cNvSpPr>
            <p:nvPr/>
          </p:nvSpPr>
          <p:spPr bwMode="auto">
            <a:xfrm>
              <a:off x="5088" y="2064"/>
              <a:ext cx="288" cy="288"/>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x</a:t>
              </a:r>
            </a:p>
          </p:txBody>
        </p:sp>
        <p:grpSp>
          <p:nvGrpSpPr>
            <p:cNvPr id="6171" name="Group 27"/>
            <p:cNvGrpSpPr>
              <a:grpSpLocks/>
            </p:cNvGrpSpPr>
            <p:nvPr/>
          </p:nvGrpSpPr>
          <p:grpSpPr bwMode="auto">
            <a:xfrm>
              <a:off x="3216" y="1440"/>
              <a:ext cx="2016" cy="1786"/>
              <a:chOff x="3216" y="1056"/>
              <a:chExt cx="2016" cy="1786"/>
            </a:xfrm>
          </p:grpSpPr>
          <p:sp>
            <p:nvSpPr>
              <p:cNvPr id="6172" name="Rectangle 28"/>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6173" name="Line 29"/>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6174" name="Line 30"/>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6175" name="Line 31"/>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6176" name="Line 32"/>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6177" name="Line 33"/>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6178" name="Line 34"/>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6179" name="Text Box 35"/>
              <p:cNvSpPr txBox="1">
                <a:spLocks noChangeArrowheads="1"/>
              </p:cNvSpPr>
              <p:nvPr/>
            </p:nvSpPr>
            <p:spPr bwMode="auto">
              <a:xfrm>
                <a:off x="3372" y="2592"/>
                <a:ext cx="1860" cy="250"/>
              </a:xfrm>
              <a:prstGeom prst="rect">
                <a:avLst/>
              </a:prstGeom>
              <a:noFill/>
              <a:ln w="12700">
                <a:noFill/>
                <a:miter lim="800000"/>
                <a:headEnd/>
                <a:tailEnd/>
              </a:ln>
              <a:effectLst/>
            </p:spPr>
            <p:txBody>
              <a:bodyPr>
                <a:spAutoFit/>
              </a:bodyPr>
              <a:lstStyle/>
              <a:p>
                <a:pPr>
                  <a:spcBef>
                    <a:spcPct val="50000"/>
                  </a:spcBef>
                </a:pPr>
                <a:r>
                  <a:rPr lang="en-US" sz="2000">
                    <a:effectLst>
                      <a:outerShdw blurRad="38100" dist="38100" dir="2700000" algn="tl">
                        <a:srgbClr val="000000"/>
                      </a:outerShdw>
                    </a:effectLst>
                  </a:rPr>
                  <a:t>   -2    -1     0     1      2</a:t>
                </a:r>
              </a:p>
            </p:txBody>
          </p:sp>
          <p:sp>
            <p:nvSpPr>
              <p:cNvPr id="6180" name="Text Box 36"/>
              <p:cNvSpPr txBox="1">
                <a:spLocks noChangeArrowheads="1"/>
              </p:cNvSpPr>
              <p:nvPr/>
            </p:nvSpPr>
            <p:spPr bwMode="auto">
              <a:xfrm>
                <a:off x="3216" y="1248"/>
                <a:ext cx="372" cy="1402"/>
              </a:xfrm>
              <a:prstGeom prst="rect">
                <a:avLst/>
              </a:prstGeom>
              <a:noFill/>
              <a:ln w="12700">
                <a:noFill/>
                <a:miter lim="800000"/>
                <a:headEnd/>
                <a:tailEnd/>
              </a:ln>
              <a:effectLst/>
            </p:spPr>
            <p:txBody>
              <a:bodyPr>
                <a:spAutoFit/>
              </a:bodyPr>
              <a:lstStyle/>
              <a:p>
                <a:pPr>
                  <a:spcBef>
                    <a:spcPct val="50000"/>
                  </a:spcBef>
                </a:pPr>
                <a:r>
                  <a:rPr lang="en-US" sz="2000">
                    <a:effectLst>
                      <a:outerShdw blurRad="38100" dist="38100" dir="2700000" algn="tl">
                        <a:srgbClr val="000000"/>
                      </a:outerShdw>
                    </a:effectLst>
                  </a:rPr>
                  <a:t>  2   </a:t>
                </a:r>
              </a:p>
              <a:p>
                <a:pPr>
                  <a:spcBef>
                    <a:spcPct val="50000"/>
                  </a:spcBef>
                </a:pPr>
                <a:r>
                  <a:rPr lang="en-US" sz="2000">
                    <a:effectLst>
                      <a:outerShdw blurRad="38100" dist="38100" dir="2700000" algn="tl">
                        <a:srgbClr val="000000"/>
                      </a:outerShdw>
                    </a:effectLst>
                  </a:rPr>
                  <a:t>  1 </a:t>
                </a:r>
              </a:p>
              <a:p>
                <a:pPr>
                  <a:spcBef>
                    <a:spcPct val="50000"/>
                  </a:spcBef>
                </a:pPr>
                <a:r>
                  <a:rPr lang="en-US" sz="2000">
                    <a:effectLst>
                      <a:outerShdw blurRad="38100" dist="38100" dir="2700000" algn="tl">
                        <a:srgbClr val="000000"/>
                      </a:outerShdw>
                    </a:effectLst>
                  </a:rPr>
                  <a:t>  0 </a:t>
                </a:r>
              </a:p>
              <a:p>
                <a:pPr>
                  <a:spcBef>
                    <a:spcPct val="50000"/>
                  </a:spcBef>
                </a:pPr>
                <a:r>
                  <a:rPr lang="en-US" sz="2000">
                    <a:effectLst>
                      <a:outerShdw blurRad="38100" dist="38100" dir="2700000" algn="tl">
                        <a:srgbClr val="000000"/>
                      </a:outerShdw>
                    </a:effectLst>
                  </a:rPr>
                  <a:t>-1</a:t>
                </a:r>
              </a:p>
              <a:p>
                <a:pPr>
                  <a:spcBef>
                    <a:spcPct val="50000"/>
                  </a:spcBef>
                </a:pPr>
                <a:r>
                  <a:rPr lang="en-US" sz="2000">
                    <a:effectLst>
                      <a:outerShdw blurRad="38100" dist="38100" dir="2700000" algn="tl">
                        <a:srgbClr val="000000"/>
                      </a:outerShdw>
                    </a:effectLst>
                  </a:rPr>
                  <a:t>- 2</a:t>
                </a:r>
              </a:p>
            </p:txBody>
          </p:sp>
          <p:sp>
            <p:nvSpPr>
              <p:cNvPr id="6181" name="Text Box 37"/>
              <p:cNvSpPr txBox="1">
                <a:spLocks noChangeArrowheads="1"/>
              </p:cNvSpPr>
              <p:nvPr/>
            </p:nvSpPr>
            <p:spPr bwMode="auto">
              <a:xfrm>
                <a:off x="3984" y="1056"/>
                <a:ext cx="288" cy="288"/>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y</a:t>
                </a:r>
              </a:p>
            </p:txBody>
          </p:sp>
        </p:grpSp>
        <p:sp>
          <p:nvSpPr>
            <p:cNvPr id="6182" name="Oval 38"/>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6183" name="Text Box 39"/>
            <p:cNvSpPr txBox="1">
              <a:spLocks noChangeArrowheads="1"/>
            </p:cNvSpPr>
            <p:nvPr/>
          </p:nvSpPr>
          <p:spPr bwMode="auto">
            <a:xfrm>
              <a:off x="3888" y="1872"/>
              <a:ext cx="432" cy="288"/>
            </a:xfrm>
            <a:prstGeom prst="rect">
              <a:avLst/>
            </a:prstGeom>
            <a:noFill/>
            <a:ln w="12700">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p1</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randombar(vertical)">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randombar(vertical)">
                                      <p:cBhvr>
                                        <p:cTn id="12" dur="500"/>
                                        <p:tgtEl>
                                          <p:spTgt spid="6147">
                                            <p:txEl>
                                              <p:pRg st="1" end="1"/>
                                            </p:txEl>
                                          </p:spTgt>
                                        </p:tgtEl>
                                      </p:cBhvr>
                                    </p:animEffect>
                                  </p:childTnLst>
                                </p:cTn>
                              </p:par>
                              <p:par>
                                <p:cTn id="13" presetID="14" presetClass="entr" presetSubtype="5" fill="hold" grpId="0" nodeType="with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animEffect transition="in" filter="randombar(vertical)">
                                      <p:cBhvr>
                                        <p:cTn id="15" dur="500"/>
                                        <p:tgtEl>
                                          <p:spTgt spid="6147">
                                            <p:txEl>
                                              <p:pRg st="2" end="2"/>
                                            </p:txEl>
                                          </p:spTgt>
                                        </p:tgtEl>
                                      </p:cBhvr>
                                    </p:animEffect>
                                  </p:childTnLst>
                                </p:cTn>
                              </p:par>
                              <p:par>
                                <p:cTn id="16" presetID="14" presetClass="entr" presetSubtype="5" fill="hold" grpId="0" nodeType="withEffect">
                                  <p:stCondLst>
                                    <p:cond delay="0"/>
                                  </p:stCondLst>
                                  <p:childTnLst>
                                    <p:set>
                                      <p:cBhvr>
                                        <p:cTn id="17" dur="1" fill="hold">
                                          <p:stCondLst>
                                            <p:cond delay="0"/>
                                          </p:stCondLst>
                                        </p:cTn>
                                        <p:tgtEl>
                                          <p:spTgt spid="6147">
                                            <p:txEl>
                                              <p:pRg st="3" end="3"/>
                                            </p:txEl>
                                          </p:spTgt>
                                        </p:tgtEl>
                                        <p:attrNameLst>
                                          <p:attrName>style.visibility</p:attrName>
                                        </p:attrNameLst>
                                      </p:cBhvr>
                                      <p:to>
                                        <p:strVal val="visible"/>
                                      </p:to>
                                    </p:set>
                                    <p:animEffect transition="in" filter="randombar(vertical)">
                                      <p:cBhvr>
                                        <p:cTn id="18" dur="500"/>
                                        <p:tgtEl>
                                          <p:spTgt spid="6147">
                                            <p:txEl>
                                              <p:pRg st="3" end="3"/>
                                            </p:txEl>
                                          </p:spTgt>
                                        </p:tgtEl>
                                      </p:cBhvr>
                                    </p:animEffect>
                                  </p:childTnLst>
                                </p:cTn>
                              </p:par>
                              <p:par>
                                <p:cTn id="19" presetID="14" presetClass="entr" presetSubtype="5" fill="hold" grpId="0" nodeType="withEffect">
                                  <p:stCondLst>
                                    <p:cond delay="0"/>
                                  </p:stCondLst>
                                  <p:childTnLst>
                                    <p:set>
                                      <p:cBhvr>
                                        <p:cTn id="20" dur="1" fill="hold">
                                          <p:stCondLst>
                                            <p:cond delay="0"/>
                                          </p:stCondLst>
                                        </p:cTn>
                                        <p:tgtEl>
                                          <p:spTgt spid="6147">
                                            <p:txEl>
                                              <p:pRg st="4" end="4"/>
                                            </p:txEl>
                                          </p:spTgt>
                                        </p:tgtEl>
                                        <p:attrNameLst>
                                          <p:attrName>style.visibility</p:attrName>
                                        </p:attrNameLst>
                                      </p:cBhvr>
                                      <p:to>
                                        <p:strVal val="visible"/>
                                      </p:to>
                                    </p:set>
                                    <p:animEffect transition="in" filter="randombar(vertical)">
                                      <p:cBhvr>
                                        <p:cTn id="21" dur="5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noFill/>
          <a:ln/>
        </p:spPr>
        <p:txBody>
          <a:bodyPr/>
          <a:lstStyle/>
          <a:p>
            <a:r>
              <a:rPr lang="en-US"/>
              <a:t>Default Constructors	</a:t>
            </a:r>
          </a:p>
        </p:txBody>
      </p:sp>
      <p:sp>
        <p:nvSpPr>
          <p:cNvPr id="128003" name="Rectangle 3"/>
          <p:cNvSpPr>
            <a:spLocks noChangeArrowheads="1"/>
          </p:cNvSpPr>
          <p:nvPr/>
        </p:nvSpPr>
        <p:spPr bwMode="auto">
          <a:xfrm>
            <a:off x="460375" y="2555875"/>
            <a:ext cx="8459788" cy="413226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28004" name="Rectangle 4"/>
          <p:cNvSpPr>
            <a:spLocks noChangeArrowheads="1"/>
          </p:cNvSpPr>
          <p:nvPr/>
        </p:nvSpPr>
        <p:spPr bwMode="auto">
          <a:xfrm>
            <a:off x="563563" y="2587625"/>
            <a:ext cx="8324850" cy="3783087"/>
          </a:xfrm>
          <a:prstGeom prst="rect">
            <a:avLst/>
          </a:prstGeom>
          <a:noFill/>
          <a:ln w="12700">
            <a:noFill/>
            <a:miter lim="800000"/>
            <a:headEnd/>
            <a:tailEnd/>
          </a:ln>
          <a:effectLst/>
        </p:spPr>
        <p:txBody>
          <a:bodyPr lIns="90488" tIns="44450" rIns="90488" bIns="44450">
            <a:spAutoFit/>
          </a:bodyPr>
          <a:lstStyle/>
          <a:p>
            <a:r>
              <a:rPr lang="en-US" b="1" dirty="0">
                <a:solidFill>
                  <a:schemeClr val="bg2"/>
                </a:solidFill>
                <a:effectLst/>
              </a:rPr>
              <a:t>class point </a:t>
            </a:r>
          </a:p>
          <a:p>
            <a:r>
              <a:rPr lang="en-US" b="1" dirty="0">
                <a:solidFill>
                  <a:schemeClr val="bg2"/>
                </a:solidFill>
                <a:effectLst/>
              </a:rPr>
              <a:t>{</a:t>
            </a:r>
          </a:p>
          <a:p>
            <a:r>
              <a:rPr lang="en-US" b="1" dirty="0">
                <a:solidFill>
                  <a:schemeClr val="bg2"/>
                </a:solidFill>
                <a:effectLst/>
              </a:rPr>
              <a:t>public:</a:t>
            </a:r>
          </a:p>
          <a:p>
            <a:r>
              <a:rPr lang="en-US" b="1" dirty="0">
                <a:solidFill>
                  <a:schemeClr val="accent2"/>
                </a:solidFill>
                <a:effectLst/>
              </a:rPr>
              <a:t>     point();</a:t>
            </a:r>
          </a:p>
          <a:p>
            <a:r>
              <a:rPr lang="en-US" b="1" dirty="0">
                <a:solidFill>
                  <a:srgbClr val="00FF00"/>
                </a:solidFill>
                <a:effectLst/>
              </a:rPr>
              <a:t>     point(double </a:t>
            </a:r>
            <a:r>
              <a:rPr lang="en-US" b="1" dirty="0" smtClean="0">
                <a:solidFill>
                  <a:srgbClr val="00FF00"/>
                </a:solidFill>
                <a:effectLst/>
              </a:rPr>
              <a:t>x, </a:t>
            </a:r>
            <a:r>
              <a:rPr lang="en-US" b="1" dirty="0">
                <a:solidFill>
                  <a:srgbClr val="00FF00"/>
                </a:solidFill>
                <a:effectLst/>
              </a:rPr>
              <a:t>double </a:t>
            </a:r>
            <a:r>
              <a:rPr lang="en-US" b="1" dirty="0" smtClean="0">
                <a:solidFill>
                  <a:srgbClr val="00FF00"/>
                </a:solidFill>
                <a:effectLst/>
              </a:rPr>
              <a:t>y);</a:t>
            </a:r>
            <a:endParaRPr lang="en-US" b="1" dirty="0">
              <a:solidFill>
                <a:srgbClr val="00FF00"/>
              </a:solidFill>
              <a:effectLst/>
            </a:endParaRPr>
          </a:p>
          <a:p>
            <a:r>
              <a:rPr lang="en-US" b="1" dirty="0">
                <a:solidFill>
                  <a:schemeClr val="accent2"/>
                </a:solidFill>
                <a:effectLst/>
              </a:rPr>
              <a:t>     </a:t>
            </a:r>
            <a:r>
              <a:rPr lang="en-US" b="1" dirty="0">
                <a:solidFill>
                  <a:schemeClr val="bg2"/>
                </a:solidFill>
                <a:effectLst/>
              </a:rPr>
              <a:t>…</a:t>
            </a:r>
          </a:p>
          <a:p>
            <a:r>
              <a:rPr lang="en-US" b="1" dirty="0">
                <a:solidFill>
                  <a:schemeClr val="bg2"/>
                </a:solidFill>
                <a:effectLst/>
              </a:rPr>
              <a:t>private:</a:t>
            </a:r>
          </a:p>
          <a:p>
            <a:r>
              <a:rPr lang="en-US" b="1" dirty="0">
                <a:solidFill>
                  <a:schemeClr val="bg2"/>
                </a:solidFill>
                <a:effectLst/>
              </a:rPr>
              <a:t>     double </a:t>
            </a:r>
            <a:r>
              <a:rPr lang="en-US" b="1" dirty="0" err="1" smtClean="0">
                <a:solidFill>
                  <a:schemeClr val="bg2"/>
                </a:solidFill>
                <a:effectLst/>
              </a:rPr>
              <a:t>m_x</a:t>
            </a:r>
            <a:r>
              <a:rPr lang="en-US" b="1" dirty="0">
                <a:solidFill>
                  <a:schemeClr val="bg2"/>
                </a:solidFill>
                <a:effectLst/>
              </a:rPr>
              <a:t>;</a:t>
            </a:r>
          </a:p>
          <a:p>
            <a:r>
              <a:rPr lang="en-US" b="1" dirty="0">
                <a:solidFill>
                  <a:schemeClr val="bg2"/>
                </a:solidFill>
                <a:effectLst/>
              </a:rPr>
              <a:t>     double </a:t>
            </a:r>
            <a:r>
              <a:rPr lang="en-US" b="1" dirty="0" err="1" smtClean="0">
                <a:solidFill>
                  <a:schemeClr val="bg2"/>
                </a:solidFill>
                <a:effectLst/>
              </a:rPr>
              <a:t>m_y</a:t>
            </a:r>
            <a:r>
              <a:rPr lang="en-US" b="1" dirty="0">
                <a:solidFill>
                  <a:schemeClr val="bg2"/>
                </a:solidFill>
                <a:effectLst/>
              </a:rPr>
              <a:t>;</a:t>
            </a:r>
          </a:p>
          <a:p>
            <a:r>
              <a:rPr lang="en-US" b="1" dirty="0">
                <a:solidFill>
                  <a:schemeClr val="bg2"/>
                </a:solidFill>
                <a:effectLst/>
              </a:rPr>
              <a:t>};</a:t>
            </a:r>
          </a:p>
        </p:txBody>
      </p:sp>
      <p:sp>
        <p:nvSpPr>
          <p:cNvPr id="128005" name="Rectangle 5"/>
          <p:cNvSpPr>
            <a:spLocks noChangeArrowheads="1"/>
          </p:cNvSpPr>
          <p:nvPr/>
        </p:nvSpPr>
        <p:spPr bwMode="auto">
          <a:xfrm>
            <a:off x="228600" y="1995488"/>
            <a:ext cx="8686800" cy="515937"/>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We could provide a second constructor with no parameters</a:t>
            </a:r>
          </a:p>
        </p:txBody>
      </p:sp>
      <p:grpSp>
        <p:nvGrpSpPr>
          <p:cNvPr id="128006" name="Group 6"/>
          <p:cNvGrpSpPr>
            <a:grpSpLocks/>
          </p:cNvGrpSpPr>
          <p:nvPr/>
        </p:nvGrpSpPr>
        <p:grpSpPr bwMode="auto">
          <a:xfrm>
            <a:off x="7010400" y="152400"/>
            <a:ext cx="2057400" cy="1533525"/>
            <a:chOff x="3216" y="1440"/>
            <a:chExt cx="2160" cy="1871"/>
          </a:xfrm>
        </p:grpSpPr>
        <p:sp>
          <p:nvSpPr>
            <p:cNvPr id="128007" name="Text Box 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28008" name="Group 8"/>
            <p:cNvGrpSpPr>
              <a:grpSpLocks/>
            </p:cNvGrpSpPr>
            <p:nvPr/>
          </p:nvGrpSpPr>
          <p:grpSpPr bwMode="auto">
            <a:xfrm>
              <a:off x="3216" y="1440"/>
              <a:ext cx="2017" cy="1871"/>
              <a:chOff x="3216" y="1056"/>
              <a:chExt cx="2017" cy="1871"/>
            </a:xfrm>
          </p:grpSpPr>
          <p:sp>
            <p:nvSpPr>
              <p:cNvPr id="128009" name="Rectangle 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28010" name="Line 1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28011" name="Line 1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28012" name="Line 1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28013" name="Line 1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28014" name="Line 1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28015" name="Line 1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28016" name="Text Box 1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28017" name="Text Box 1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28018" name="Text Box 1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28019" name="Oval 1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28020" name="Text Box 2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128022" name="AutoShape 22"/>
          <p:cNvSpPr>
            <a:spLocks noChangeArrowheads="1"/>
          </p:cNvSpPr>
          <p:nvPr/>
        </p:nvSpPr>
        <p:spPr bwMode="auto">
          <a:xfrm>
            <a:off x="5943600" y="2819400"/>
            <a:ext cx="3001963" cy="2820988"/>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128023" name="Rectangle 23"/>
          <p:cNvSpPr>
            <a:spLocks noChangeArrowheads="1"/>
          </p:cNvSpPr>
          <p:nvPr/>
        </p:nvSpPr>
        <p:spPr bwMode="auto">
          <a:xfrm>
            <a:off x="6096000" y="2971800"/>
            <a:ext cx="2879725" cy="2427288"/>
          </a:xfrm>
          <a:prstGeom prst="rect">
            <a:avLst/>
          </a:prstGeom>
          <a:noFill/>
          <a:ln w="12700">
            <a:noFill/>
            <a:miter lim="800000"/>
            <a:headEnd/>
            <a:tailEnd/>
          </a:ln>
          <a:effectLst/>
        </p:spPr>
        <p:txBody>
          <a:bodyPr lIns="90488" tIns="44450" rIns="90488" bIns="44450">
            <a:spAutoFit/>
          </a:bodyPr>
          <a:lstStyle/>
          <a:p>
            <a:pPr>
              <a:spcBef>
                <a:spcPct val="50000"/>
              </a:spcBef>
            </a:pPr>
            <a:r>
              <a:rPr lang="en-US">
                <a:solidFill>
                  <a:schemeClr val="accent2"/>
                </a:solidFill>
                <a:effectLst>
                  <a:outerShdw blurRad="38100" dist="38100" dir="2700000" algn="tl">
                    <a:srgbClr val="000000"/>
                  </a:outerShdw>
                </a:effectLst>
              </a:rPr>
              <a:t>Implementation </a:t>
            </a:r>
          </a:p>
          <a:p>
            <a:pPr>
              <a:spcBef>
                <a:spcPct val="50000"/>
              </a:spcBef>
            </a:pPr>
            <a:r>
              <a:rPr lang="en-US" sz="2300" b="1">
                <a:solidFill>
                  <a:schemeClr val="bg2"/>
                </a:solidFill>
                <a:effectLst/>
              </a:rPr>
              <a:t>point::</a:t>
            </a:r>
            <a:r>
              <a:rPr lang="en-US" sz="2300" b="1">
                <a:solidFill>
                  <a:srgbClr val="FC0128"/>
                </a:solidFill>
                <a:effectLst/>
              </a:rPr>
              <a:t>point</a:t>
            </a:r>
            <a:r>
              <a:rPr lang="en-US" sz="2300" b="1">
                <a:solidFill>
                  <a:schemeClr val="bg2"/>
                </a:solidFill>
                <a:effectLst/>
              </a:rPr>
              <a:t>()</a:t>
            </a:r>
          </a:p>
          <a:p>
            <a:r>
              <a:rPr lang="en-US" sz="2300" b="1">
                <a:solidFill>
                  <a:schemeClr val="bg2"/>
                </a:solidFill>
                <a:effectLst/>
              </a:rPr>
              <a:t>{</a:t>
            </a:r>
          </a:p>
          <a:p>
            <a:r>
              <a:rPr lang="en-US" b="1">
                <a:solidFill>
                  <a:schemeClr val="bg2"/>
                </a:solidFill>
                <a:effectLst/>
              </a:rPr>
              <a:t>     x = 0.0;</a:t>
            </a:r>
          </a:p>
          <a:p>
            <a:r>
              <a:rPr lang="en-US" b="1">
                <a:solidFill>
                  <a:schemeClr val="bg2"/>
                </a:solidFill>
                <a:effectLst/>
              </a:rPr>
              <a:t>     y = 0.0;</a:t>
            </a:r>
          </a:p>
          <a:p>
            <a:r>
              <a:rPr lang="en-US" b="1">
                <a:solidFill>
                  <a:schemeClr val="bg2"/>
                </a:solidFill>
                <a:effectLst/>
              </a:rPr>
              <a:t>}</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Constructors: </a:t>
            </a:r>
            <a:r>
              <a:rPr lang="en-US" sz="3600"/>
              <a:t>Function Overloading</a:t>
            </a:r>
          </a:p>
        </p:txBody>
      </p:sp>
      <p:sp>
        <p:nvSpPr>
          <p:cNvPr id="130051" name="Rectangle 3"/>
          <p:cNvSpPr>
            <a:spLocks noGrp="1" noChangeArrowheads="1"/>
          </p:cNvSpPr>
          <p:nvPr>
            <p:ph type="body" idx="1"/>
          </p:nvPr>
        </p:nvSpPr>
        <p:spPr>
          <a:xfrm>
            <a:off x="304800" y="1981200"/>
            <a:ext cx="8534400" cy="4114800"/>
          </a:xfrm>
        </p:spPr>
        <p:txBody>
          <a:bodyPr/>
          <a:lstStyle/>
          <a:p>
            <a:pPr>
              <a:lnSpc>
                <a:spcPct val="90000"/>
              </a:lnSpc>
            </a:pPr>
            <a:r>
              <a:rPr lang="en-US" dirty="0"/>
              <a:t> You may declare as many constructors as you like – one for each different way of initializing an object</a:t>
            </a:r>
          </a:p>
          <a:p>
            <a:pPr>
              <a:lnSpc>
                <a:spcPct val="90000"/>
              </a:lnSpc>
            </a:pPr>
            <a:r>
              <a:rPr lang="en-US" dirty="0"/>
              <a:t> Each constructor must have a distinct parameter list so that the compiler can tell them part</a:t>
            </a:r>
          </a:p>
          <a:p>
            <a:pPr>
              <a:lnSpc>
                <a:spcPct val="90000"/>
              </a:lnSpc>
            </a:pPr>
            <a:r>
              <a:rPr lang="en-US" dirty="0">
                <a:solidFill>
                  <a:srgbClr val="FC0128"/>
                </a:solidFill>
              </a:rPr>
              <a:t> Question: How many default </a:t>
            </a:r>
            <a:r>
              <a:rPr lang="en-US" dirty="0" smtClean="0">
                <a:solidFill>
                  <a:srgbClr val="FC0128"/>
                </a:solidFill>
              </a:rPr>
              <a:t>constructors are allowed</a:t>
            </a:r>
            <a:r>
              <a:rPr lang="en-US" dirty="0">
                <a:solidFill>
                  <a:srgbClr val="FC0128"/>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0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304800" y="342900"/>
            <a:ext cx="8839200" cy="1143000"/>
          </a:xfrm>
        </p:spPr>
        <p:txBody>
          <a:bodyPr/>
          <a:lstStyle/>
          <a:p>
            <a:r>
              <a:rPr lang="en-US"/>
              <a:t>Constructors: </a:t>
            </a:r>
            <a:r>
              <a:rPr lang="en-US" sz="3600"/>
              <a:t>automatic default constructor</a:t>
            </a:r>
          </a:p>
        </p:txBody>
      </p:sp>
      <p:sp>
        <p:nvSpPr>
          <p:cNvPr id="131075" name="Rectangle 3"/>
          <p:cNvSpPr>
            <a:spLocks noGrp="1" noChangeArrowheads="1"/>
          </p:cNvSpPr>
          <p:nvPr>
            <p:ph type="body" idx="1"/>
          </p:nvPr>
        </p:nvSpPr>
        <p:spPr>
          <a:xfrm>
            <a:off x="381000" y="1981200"/>
            <a:ext cx="8382000" cy="4114800"/>
          </a:xfrm>
        </p:spPr>
        <p:txBody>
          <a:bodyPr/>
          <a:lstStyle/>
          <a:p>
            <a:r>
              <a:rPr lang="en-US" sz="2800" dirty="0"/>
              <a:t>What happens if you write a class without any constructors?</a:t>
            </a:r>
          </a:p>
          <a:p>
            <a:r>
              <a:rPr lang="en-US" sz="2800" dirty="0"/>
              <a:t> The compiler automatically creates a simple default constructor</a:t>
            </a:r>
          </a:p>
          <a:p>
            <a:pPr lvl="1"/>
            <a:r>
              <a:rPr lang="en-US" sz="2400" dirty="0"/>
              <a:t> which only calls the default constructors for the member variables that are objects of some other classes</a:t>
            </a:r>
          </a:p>
          <a:p>
            <a:r>
              <a:rPr lang="en-US" sz="2800" dirty="0"/>
              <a:t> Programming Tip :Always provide your own constructors, and better with a default constructor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10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3107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310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t>Value Semantics of a Class</a:t>
            </a:r>
          </a:p>
        </p:txBody>
      </p:sp>
      <p:sp>
        <p:nvSpPr>
          <p:cNvPr id="132099" name="Rectangle 3"/>
          <p:cNvSpPr>
            <a:spLocks noGrp="1" noChangeArrowheads="1"/>
          </p:cNvSpPr>
          <p:nvPr>
            <p:ph type="body" idx="1"/>
          </p:nvPr>
        </p:nvSpPr>
        <p:spPr/>
        <p:txBody>
          <a:bodyPr/>
          <a:lstStyle/>
          <a:p>
            <a:r>
              <a:rPr lang="en-US" sz="2800"/>
              <a:t> Value semantics determines how values are copied from one object to another</a:t>
            </a:r>
          </a:p>
          <a:p>
            <a:r>
              <a:rPr lang="en-US" sz="2800"/>
              <a:t> Consists of two operations in C++</a:t>
            </a:r>
          </a:p>
          <a:p>
            <a:pPr lvl="1"/>
            <a:r>
              <a:rPr lang="en-US" sz="2400"/>
              <a:t> The assignment operator</a:t>
            </a:r>
          </a:p>
          <a:p>
            <a:pPr lvl="1"/>
            <a:r>
              <a:rPr lang="en-US" sz="2400"/>
              <a:t> The copy constructor</a:t>
            </a:r>
          </a:p>
          <a:p>
            <a:r>
              <a:rPr lang="en-US" sz="2800"/>
              <a:t>Document the value semantics</a:t>
            </a:r>
          </a:p>
          <a:p>
            <a:pPr lvl="1"/>
            <a:r>
              <a:rPr lang="en-US" sz="2400"/>
              <a:t>When you implement an ADT, the document should include a comment indicating that the value semantics is safe to use.</a:t>
            </a:r>
          </a:p>
          <a:p>
            <a:pPr lvl="1"/>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20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20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20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209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20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304800" y="342900"/>
            <a:ext cx="8534400" cy="1143000"/>
          </a:xfrm>
        </p:spPr>
        <p:txBody>
          <a:bodyPr/>
          <a:lstStyle/>
          <a:p>
            <a:r>
              <a:rPr lang="en-US"/>
              <a:t>Value Semantics: </a:t>
            </a:r>
            <a:r>
              <a:rPr lang="en-US" sz="3600"/>
              <a:t>assignment operator</a:t>
            </a:r>
          </a:p>
        </p:txBody>
      </p:sp>
      <p:sp>
        <p:nvSpPr>
          <p:cNvPr id="133123" name="Rectangle 3"/>
          <p:cNvSpPr>
            <a:spLocks noGrp="1" noChangeArrowheads="1"/>
          </p:cNvSpPr>
          <p:nvPr>
            <p:ph type="body" idx="1"/>
          </p:nvPr>
        </p:nvSpPr>
        <p:spPr/>
        <p:txBody>
          <a:bodyPr/>
          <a:lstStyle/>
          <a:p>
            <a:pPr>
              <a:lnSpc>
                <a:spcPct val="90000"/>
              </a:lnSpc>
            </a:pPr>
            <a:r>
              <a:rPr lang="en-US" sz="2800"/>
              <a:t> Automatic assignment operator</a:t>
            </a:r>
          </a:p>
          <a:p>
            <a:pPr lvl="1">
              <a:lnSpc>
                <a:spcPct val="90000"/>
              </a:lnSpc>
            </a:pPr>
            <a:r>
              <a:rPr lang="en-US" sz="2400"/>
              <a:t> For a new class, C++ normally carries out assignment by simply copying each variable from the object on the right to that on the left</a:t>
            </a:r>
          </a:p>
          <a:p>
            <a:pPr lvl="1">
              <a:lnSpc>
                <a:spcPct val="90000"/>
              </a:lnSpc>
            </a:pPr>
            <a:r>
              <a:rPr lang="en-US" sz="2400"/>
              <a:t>our new class point can use automatic assignment operator </a:t>
            </a:r>
          </a:p>
          <a:p>
            <a:pPr>
              <a:lnSpc>
                <a:spcPct val="90000"/>
              </a:lnSpc>
            </a:pPr>
            <a:endParaRPr lang="en-US" sz="2800"/>
          </a:p>
          <a:p>
            <a:pPr>
              <a:lnSpc>
                <a:spcPct val="90000"/>
              </a:lnSpc>
            </a:pPr>
            <a:endParaRPr lang="en-US" sz="2800"/>
          </a:p>
          <a:p>
            <a:pPr>
              <a:lnSpc>
                <a:spcPct val="90000"/>
              </a:lnSpc>
            </a:pPr>
            <a:r>
              <a:rPr lang="en-US" sz="2800"/>
              <a:t>When automatic assignment fails</a:t>
            </a:r>
          </a:p>
          <a:p>
            <a:pPr lvl="1">
              <a:lnSpc>
                <a:spcPct val="90000"/>
              </a:lnSpc>
            </a:pPr>
            <a:r>
              <a:rPr lang="en-US" sz="2400"/>
              <a:t> we will see examples in Lecture 4 (pointers and dynamic arrays) </a:t>
            </a:r>
          </a:p>
        </p:txBody>
      </p:sp>
      <p:sp>
        <p:nvSpPr>
          <p:cNvPr id="133124" name="Rectangle 4"/>
          <p:cNvSpPr>
            <a:spLocks noChangeArrowheads="1"/>
          </p:cNvSpPr>
          <p:nvPr/>
        </p:nvSpPr>
        <p:spPr bwMode="auto">
          <a:xfrm>
            <a:off x="3352800" y="3886200"/>
            <a:ext cx="4876800" cy="1311275"/>
          </a:xfrm>
          <a:prstGeom prst="rect">
            <a:avLst/>
          </a:prstGeom>
          <a:solidFill>
            <a:srgbClr val="FFCC99"/>
          </a:solidFill>
          <a:ln w="12700">
            <a:noFill/>
            <a:miter lim="800000"/>
            <a:headEnd/>
            <a:tailEnd/>
          </a:ln>
          <a:effectLst/>
        </p:spPr>
        <p:txBody>
          <a:bodyPr>
            <a:spAutoFit/>
          </a:bodyPr>
          <a:lstStyle/>
          <a:p>
            <a:pPr>
              <a:spcBef>
                <a:spcPct val="50000"/>
              </a:spcBef>
            </a:pPr>
            <a:r>
              <a:rPr lang="en-US" sz="2000" b="1" dirty="0">
                <a:solidFill>
                  <a:schemeClr val="accent2"/>
                </a:solidFill>
                <a:effectLst/>
              </a:rPr>
              <a:t>point p1(-1.0,  0.8), p2;</a:t>
            </a:r>
          </a:p>
          <a:p>
            <a:pPr>
              <a:spcBef>
                <a:spcPct val="50000"/>
              </a:spcBef>
            </a:pPr>
            <a:r>
              <a:rPr lang="en-US" sz="2000" b="1" dirty="0">
                <a:solidFill>
                  <a:schemeClr val="accent2"/>
                </a:solidFill>
                <a:effectLst/>
              </a:rPr>
              <a:t>p2 =  p1;</a:t>
            </a:r>
          </a:p>
          <a:p>
            <a:pPr>
              <a:spcBef>
                <a:spcPct val="50000"/>
              </a:spcBef>
            </a:pPr>
            <a:r>
              <a:rPr lang="en-US" sz="2000" b="1" dirty="0" err="1">
                <a:solidFill>
                  <a:schemeClr val="accent2"/>
                </a:solidFill>
                <a:effectLst/>
              </a:rPr>
              <a:t>cout</a:t>
            </a:r>
            <a:r>
              <a:rPr lang="en-US" sz="2000" b="1" dirty="0">
                <a:solidFill>
                  <a:schemeClr val="accent2"/>
                </a:solidFill>
                <a:effectLst/>
              </a:rPr>
              <a:t> &lt;&lt; </a:t>
            </a:r>
            <a:r>
              <a:rPr lang="en-US" sz="2000" b="1" dirty="0" smtClean="0">
                <a:solidFill>
                  <a:schemeClr val="accent2"/>
                </a:solidFill>
                <a:effectLst/>
              </a:rPr>
              <a:t>p2.x() </a:t>
            </a:r>
            <a:r>
              <a:rPr lang="en-US" sz="2000" b="1" dirty="0">
                <a:solidFill>
                  <a:schemeClr val="accent2"/>
                </a:solidFill>
                <a:effectLst/>
              </a:rPr>
              <a:t>&lt;&lt;“ “ &lt;&lt; </a:t>
            </a:r>
            <a:r>
              <a:rPr lang="en-US" sz="2000" b="1" dirty="0" smtClean="0">
                <a:solidFill>
                  <a:schemeClr val="accent2"/>
                </a:solidFill>
                <a:effectLst/>
              </a:rPr>
              <a:t>p2.y(); </a:t>
            </a:r>
            <a:endParaRPr lang="en-US" sz="2000" b="1" dirty="0">
              <a:solidFill>
                <a:schemeClr val="accent2"/>
              </a:solidFill>
              <a:effectLst/>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304800" y="342900"/>
            <a:ext cx="8534400" cy="1143000"/>
          </a:xfrm>
        </p:spPr>
        <p:txBody>
          <a:bodyPr/>
          <a:lstStyle/>
          <a:p>
            <a:r>
              <a:rPr lang="en-US"/>
              <a:t>Value Semantics: </a:t>
            </a:r>
            <a:r>
              <a:rPr lang="en-US" sz="3600"/>
              <a:t>copy constructor</a:t>
            </a:r>
          </a:p>
        </p:txBody>
      </p:sp>
      <p:sp>
        <p:nvSpPr>
          <p:cNvPr id="134147" name="Rectangle 3"/>
          <p:cNvSpPr>
            <a:spLocks noGrp="1" noChangeArrowheads="1"/>
          </p:cNvSpPr>
          <p:nvPr>
            <p:ph type="body" idx="1"/>
          </p:nvPr>
        </p:nvSpPr>
        <p:spPr>
          <a:xfrm>
            <a:off x="381000" y="1981200"/>
            <a:ext cx="8229600" cy="4114800"/>
          </a:xfrm>
        </p:spPr>
        <p:txBody>
          <a:bodyPr/>
          <a:lstStyle/>
          <a:p>
            <a:r>
              <a:rPr lang="en-US" dirty="0"/>
              <a:t>A copy constructor</a:t>
            </a:r>
          </a:p>
          <a:p>
            <a:pPr lvl="1"/>
            <a:r>
              <a:rPr lang="en-US" dirty="0"/>
              <a:t>is a constructor with exactly one parameter whose data type is the same as the constructor’s class</a:t>
            </a:r>
          </a:p>
          <a:p>
            <a:pPr lvl="1"/>
            <a:r>
              <a:rPr lang="en-US" dirty="0"/>
              <a:t> is to initialize a new object as an exact copy of an existing object</a:t>
            </a:r>
          </a:p>
          <a:p>
            <a:r>
              <a:rPr lang="en-US" dirty="0"/>
              <a:t> An example </a:t>
            </a:r>
          </a:p>
        </p:txBody>
      </p:sp>
      <p:sp>
        <p:nvSpPr>
          <p:cNvPr id="134149" name="Rectangle 5"/>
          <p:cNvSpPr>
            <a:spLocks noChangeArrowheads="1"/>
          </p:cNvSpPr>
          <p:nvPr/>
        </p:nvSpPr>
        <p:spPr bwMode="auto">
          <a:xfrm>
            <a:off x="2209800" y="5105400"/>
            <a:ext cx="5105400" cy="1311275"/>
          </a:xfrm>
          <a:prstGeom prst="rect">
            <a:avLst/>
          </a:prstGeom>
          <a:solidFill>
            <a:srgbClr val="FFCC99"/>
          </a:solidFill>
          <a:ln w="12700">
            <a:noFill/>
            <a:miter lim="800000"/>
            <a:headEnd/>
            <a:tailEnd/>
          </a:ln>
          <a:effectLst/>
        </p:spPr>
        <p:txBody>
          <a:bodyPr>
            <a:spAutoFit/>
          </a:bodyPr>
          <a:lstStyle/>
          <a:p>
            <a:pPr>
              <a:spcBef>
                <a:spcPct val="50000"/>
              </a:spcBef>
            </a:pPr>
            <a:r>
              <a:rPr lang="en-US" sz="2000" b="1" dirty="0">
                <a:solidFill>
                  <a:schemeClr val="accent2"/>
                </a:solidFill>
                <a:effectLst/>
              </a:rPr>
              <a:t>point p1(-1.0,  0.8);</a:t>
            </a:r>
          </a:p>
          <a:p>
            <a:pPr>
              <a:spcBef>
                <a:spcPct val="50000"/>
              </a:spcBef>
            </a:pPr>
            <a:r>
              <a:rPr lang="en-US" sz="2000" b="1" dirty="0">
                <a:solidFill>
                  <a:schemeClr val="accent2"/>
                </a:solidFill>
                <a:effectLst/>
              </a:rPr>
              <a:t>point p2 (p1);</a:t>
            </a:r>
          </a:p>
          <a:p>
            <a:pPr>
              <a:spcBef>
                <a:spcPct val="50000"/>
              </a:spcBef>
            </a:pPr>
            <a:r>
              <a:rPr lang="en-US" sz="2000" b="1" dirty="0" err="1">
                <a:solidFill>
                  <a:schemeClr val="accent2"/>
                </a:solidFill>
                <a:effectLst/>
              </a:rPr>
              <a:t>cout</a:t>
            </a:r>
            <a:r>
              <a:rPr lang="en-US" sz="2000" b="1" dirty="0">
                <a:solidFill>
                  <a:schemeClr val="accent2"/>
                </a:solidFill>
                <a:effectLst/>
              </a:rPr>
              <a:t> &lt;&lt; </a:t>
            </a:r>
            <a:r>
              <a:rPr lang="en-US" sz="2000" b="1" dirty="0" smtClean="0">
                <a:solidFill>
                  <a:schemeClr val="accent2"/>
                </a:solidFill>
                <a:effectLst/>
              </a:rPr>
              <a:t>p2.x() &lt;&lt; “ </a:t>
            </a:r>
            <a:r>
              <a:rPr lang="en-US" sz="2000" b="1" dirty="0">
                <a:solidFill>
                  <a:schemeClr val="accent2"/>
                </a:solidFill>
                <a:effectLst/>
              </a:rPr>
              <a:t>“ &lt;&lt; </a:t>
            </a:r>
            <a:r>
              <a:rPr lang="en-US" sz="2000" b="1" dirty="0" smtClean="0">
                <a:solidFill>
                  <a:schemeClr val="accent2"/>
                </a:solidFill>
                <a:effectLst/>
              </a:rPr>
              <a:t>p2.y(); </a:t>
            </a:r>
            <a:endParaRPr lang="en-US" sz="2000" b="1" dirty="0">
              <a:solidFill>
                <a:schemeClr val="accent2"/>
              </a:solidFill>
              <a:effectLst/>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304800" y="342900"/>
            <a:ext cx="8534400" cy="1143000"/>
          </a:xfrm>
        </p:spPr>
        <p:txBody>
          <a:bodyPr/>
          <a:lstStyle/>
          <a:p>
            <a:r>
              <a:rPr lang="en-US"/>
              <a:t>Value Semantics: </a:t>
            </a:r>
            <a:r>
              <a:rPr lang="en-US" sz="3600"/>
              <a:t>copy constructor</a:t>
            </a:r>
          </a:p>
        </p:txBody>
      </p:sp>
      <p:sp>
        <p:nvSpPr>
          <p:cNvPr id="135171" name="Rectangle 3"/>
          <p:cNvSpPr>
            <a:spLocks noGrp="1" noChangeArrowheads="1"/>
          </p:cNvSpPr>
          <p:nvPr>
            <p:ph type="body" idx="1"/>
          </p:nvPr>
        </p:nvSpPr>
        <p:spPr>
          <a:xfrm>
            <a:off x="381000" y="1981200"/>
            <a:ext cx="8077200" cy="4114800"/>
          </a:xfrm>
        </p:spPr>
        <p:txBody>
          <a:bodyPr/>
          <a:lstStyle/>
          <a:p>
            <a:r>
              <a:rPr lang="en-US" dirty="0"/>
              <a:t>A copy constructor</a:t>
            </a:r>
          </a:p>
          <a:p>
            <a:pPr lvl="1"/>
            <a:r>
              <a:rPr lang="en-US" dirty="0"/>
              <a:t>is a constructor with exactly one parameter whose data type is the same as the constructor’s class</a:t>
            </a:r>
          </a:p>
          <a:p>
            <a:pPr lvl="1"/>
            <a:r>
              <a:rPr lang="en-US" dirty="0"/>
              <a:t> is to initialize a new object as an exact copy of an existing object</a:t>
            </a:r>
          </a:p>
          <a:p>
            <a:r>
              <a:rPr lang="en-US" dirty="0"/>
              <a:t> An alternative syntax</a:t>
            </a:r>
          </a:p>
        </p:txBody>
      </p:sp>
      <p:sp>
        <p:nvSpPr>
          <p:cNvPr id="135172" name="Rectangle 4"/>
          <p:cNvSpPr>
            <a:spLocks noChangeArrowheads="1"/>
          </p:cNvSpPr>
          <p:nvPr/>
        </p:nvSpPr>
        <p:spPr bwMode="auto">
          <a:xfrm>
            <a:off x="2209800" y="5105400"/>
            <a:ext cx="5029200" cy="1311275"/>
          </a:xfrm>
          <a:prstGeom prst="rect">
            <a:avLst/>
          </a:prstGeom>
          <a:solidFill>
            <a:srgbClr val="FFCC99"/>
          </a:solidFill>
          <a:ln w="12700">
            <a:noFill/>
            <a:miter lim="800000"/>
            <a:headEnd/>
            <a:tailEnd/>
          </a:ln>
          <a:effectLst/>
        </p:spPr>
        <p:txBody>
          <a:bodyPr>
            <a:spAutoFit/>
          </a:bodyPr>
          <a:lstStyle/>
          <a:p>
            <a:pPr>
              <a:spcBef>
                <a:spcPct val="50000"/>
              </a:spcBef>
            </a:pPr>
            <a:r>
              <a:rPr lang="en-US" sz="2000" b="1" dirty="0">
                <a:solidFill>
                  <a:schemeClr val="accent2"/>
                </a:solidFill>
                <a:effectLst/>
              </a:rPr>
              <a:t>point p1(-1.0,  0.8);</a:t>
            </a:r>
          </a:p>
          <a:p>
            <a:pPr>
              <a:spcBef>
                <a:spcPct val="50000"/>
              </a:spcBef>
            </a:pPr>
            <a:r>
              <a:rPr lang="en-US" sz="2000" b="1" dirty="0">
                <a:solidFill>
                  <a:schemeClr val="accent2"/>
                </a:solidFill>
                <a:effectLst/>
              </a:rPr>
              <a:t>point p2 = p1;</a:t>
            </a:r>
          </a:p>
          <a:p>
            <a:pPr>
              <a:spcBef>
                <a:spcPct val="50000"/>
              </a:spcBef>
            </a:pPr>
            <a:r>
              <a:rPr lang="en-US" sz="2000" b="1" dirty="0" err="1">
                <a:solidFill>
                  <a:schemeClr val="accent2"/>
                </a:solidFill>
                <a:effectLst/>
              </a:rPr>
              <a:t>cout</a:t>
            </a:r>
            <a:r>
              <a:rPr lang="en-US" sz="2000" b="1" dirty="0">
                <a:solidFill>
                  <a:schemeClr val="accent2"/>
                </a:solidFill>
                <a:effectLst/>
              </a:rPr>
              <a:t> &lt;&lt; </a:t>
            </a:r>
            <a:r>
              <a:rPr lang="en-US" sz="2000" b="1" dirty="0" smtClean="0">
                <a:solidFill>
                  <a:schemeClr val="accent2"/>
                </a:solidFill>
                <a:effectLst/>
              </a:rPr>
              <a:t>p2.x() &lt;&lt; “ “ &lt;&lt; p2.y(); </a:t>
            </a:r>
            <a:endParaRPr lang="en-US" sz="2000" b="1" dirty="0">
              <a:solidFill>
                <a:schemeClr val="accent2"/>
              </a:solidFill>
              <a:effectLst/>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ChangeArrowheads="1"/>
          </p:cNvSpPr>
          <p:nvPr/>
        </p:nvSpPr>
        <p:spPr bwMode="auto">
          <a:xfrm>
            <a:off x="4572000" y="2057400"/>
            <a:ext cx="1447800" cy="3810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36197" name="Rectangle 5"/>
          <p:cNvSpPr>
            <a:spLocks noChangeArrowheads="1"/>
          </p:cNvSpPr>
          <p:nvPr/>
        </p:nvSpPr>
        <p:spPr bwMode="auto">
          <a:xfrm>
            <a:off x="1143000" y="2057400"/>
            <a:ext cx="2286000" cy="3810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36194" name="Rectangle 2"/>
          <p:cNvSpPr>
            <a:spLocks noGrp="1" noChangeArrowheads="1"/>
          </p:cNvSpPr>
          <p:nvPr>
            <p:ph type="title"/>
          </p:nvPr>
        </p:nvSpPr>
        <p:spPr>
          <a:xfrm>
            <a:off x="304800" y="342900"/>
            <a:ext cx="8534400" cy="1143000"/>
          </a:xfrm>
        </p:spPr>
        <p:txBody>
          <a:bodyPr/>
          <a:lstStyle/>
          <a:p>
            <a:r>
              <a:rPr lang="en-US"/>
              <a:t>Value Semantics: </a:t>
            </a:r>
            <a:r>
              <a:rPr lang="en-US" sz="3600"/>
              <a:t>discussion</a:t>
            </a:r>
          </a:p>
        </p:txBody>
      </p:sp>
      <p:sp>
        <p:nvSpPr>
          <p:cNvPr id="136195" name="Rectangle 3"/>
          <p:cNvSpPr>
            <a:spLocks noGrp="1" noChangeArrowheads="1"/>
          </p:cNvSpPr>
          <p:nvPr>
            <p:ph type="body" idx="1"/>
          </p:nvPr>
        </p:nvSpPr>
        <p:spPr/>
        <p:txBody>
          <a:bodyPr/>
          <a:lstStyle/>
          <a:p>
            <a:pPr>
              <a:lnSpc>
                <a:spcPct val="90000"/>
              </a:lnSpc>
            </a:pPr>
            <a:r>
              <a:rPr lang="en-US" sz="2800">
                <a:solidFill>
                  <a:srgbClr val="FC0128"/>
                </a:solidFill>
              </a:rPr>
              <a:t> </a:t>
            </a:r>
            <a:r>
              <a:rPr lang="en-US" sz="2800">
                <a:solidFill>
                  <a:srgbClr val="FC0128"/>
                </a:solidFill>
                <a:latin typeface="Arial" pitchFamily="34" charset="0"/>
              </a:rPr>
              <a:t>point p2 = p1;</a:t>
            </a:r>
            <a:r>
              <a:rPr lang="en-US" sz="2800"/>
              <a:t> versus  </a:t>
            </a:r>
            <a:r>
              <a:rPr lang="en-US" sz="2800">
                <a:solidFill>
                  <a:schemeClr val="accent2"/>
                </a:solidFill>
                <a:latin typeface="Arial" pitchFamily="34" charset="0"/>
              </a:rPr>
              <a:t>p2 = p1;</a:t>
            </a:r>
            <a:r>
              <a:rPr lang="en-US" sz="2800">
                <a:solidFill>
                  <a:schemeClr val="accent2"/>
                </a:solidFill>
              </a:rPr>
              <a:t>  </a:t>
            </a:r>
          </a:p>
          <a:p>
            <a:pPr lvl="1">
              <a:lnSpc>
                <a:spcPct val="90000"/>
              </a:lnSpc>
            </a:pPr>
            <a:r>
              <a:rPr lang="en-US" sz="2400">
                <a:solidFill>
                  <a:schemeClr val="accent2"/>
                </a:solidFill>
              </a:rPr>
              <a:t> </a:t>
            </a:r>
            <a:r>
              <a:rPr lang="en-US" sz="2400"/>
              <a:t>The assignment </a:t>
            </a:r>
            <a:r>
              <a:rPr lang="en-US" sz="2400">
                <a:solidFill>
                  <a:schemeClr val="accent2"/>
                </a:solidFill>
                <a:latin typeface="Arial" pitchFamily="34" charset="0"/>
              </a:rPr>
              <a:t>p2 = p1;</a:t>
            </a:r>
            <a:r>
              <a:rPr lang="en-US" sz="2400"/>
              <a:t> merely copies p1 to the already existing object p2 using the </a:t>
            </a:r>
            <a:r>
              <a:rPr lang="en-US" sz="2400">
                <a:solidFill>
                  <a:srgbClr val="00FF00"/>
                </a:solidFill>
              </a:rPr>
              <a:t>assignment operator</a:t>
            </a:r>
            <a:r>
              <a:rPr lang="en-US" sz="2400"/>
              <a:t>. </a:t>
            </a:r>
          </a:p>
          <a:p>
            <a:pPr lvl="1">
              <a:lnSpc>
                <a:spcPct val="90000"/>
              </a:lnSpc>
            </a:pPr>
            <a:r>
              <a:rPr lang="en-US" sz="2400"/>
              <a:t> The syntax </a:t>
            </a:r>
            <a:r>
              <a:rPr lang="en-US" sz="2400">
                <a:solidFill>
                  <a:srgbClr val="FC0128"/>
                </a:solidFill>
                <a:latin typeface="Arial" pitchFamily="34" charset="0"/>
              </a:rPr>
              <a:t>point p2 = p1;</a:t>
            </a:r>
            <a:r>
              <a:rPr lang="en-US" sz="2400"/>
              <a:t> looks like an assignment statement, but actually a declaration that both declare a new object, and calls the </a:t>
            </a:r>
            <a:r>
              <a:rPr lang="en-US" sz="2400">
                <a:solidFill>
                  <a:srgbClr val="00FF00"/>
                </a:solidFill>
              </a:rPr>
              <a:t>copy constructor</a:t>
            </a:r>
            <a:r>
              <a:rPr lang="en-US" sz="2400"/>
              <a:t> to initialize p2 as a copy of p1.</a:t>
            </a:r>
          </a:p>
          <a:p>
            <a:pPr lvl="1">
              <a:lnSpc>
                <a:spcPct val="90000"/>
              </a:lnSpc>
            </a:pPr>
            <a:endParaRPr lang="en-US" sz="2400"/>
          </a:p>
          <a:p>
            <a:pPr>
              <a:lnSpc>
                <a:spcPct val="90000"/>
              </a:lnSpc>
            </a:pPr>
            <a:r>
              <a:rPr lang="en-US" sz="2800">
                <a:solidFill>
                  <a:schemeClr val="accent2"/>
                </a:solidFill>
              </a:rPr>
              <a:t> p2 will be the same iff the assignment operator and the copy constructor do the same things</a:t>
            </a:r>
          </a:p>
          <a:p>
            <a:pPr>
              <a:lnSpc>
                <a:spcPct val="90000"/>
              </a:lnSpc>
            </a:pPr>
            <a:endParaRPr lang="en-US" sz="2800">
              <a:solidFill>
                <a:schemeClr val="accent2"/>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304800" y="342900"/>
            <a:ext cx="8534400" cy="1143000"/>
          </a:xfrm>
        </p:spPr>
        <p:txBody>
          <a:bodyPr/>
          <a:lstStyle/>
          <a:p>
            <a:r>
              <a:rPr lang="en-US" sz="3600"/>
              <a:t>Copy Constructor: Implementation</a:t>
            </a:r>
          </a:p>
        </p:txBody>
      </p:sp>
      <p:sp>
        <p:nvSpPr>
          <p:cNvPr id="137219" name="Rectangle 3"/>
          <p:cNvSpPr>
            <a:spLocks noGrp="1" noChangeArrowheads="1"/>
          </p:cNvSpPr>
          <p:nvPr>
            <p:ph type="body" idx="1"/>
          </p:nvPr>
        </p:nvSpPr>
        <p:spPr/>
        <p:txBody>
          <a:bodyPr/>
          <a:lstStyle/>
          <a:p>
            <a:r>
              <a:rPr lang="en-US" sz="2800" dirty="0"/>
              <a:t>You may write a copy constructor much like any other constructor</a:t>
            </a:r>
          </a:p>
          <a:p>
            <a:pPr lvl="1"/>
            <a:r>
              <a:rPr lang="en-US" sz="2400" dirty="0"/>
              <a:t> Lecture 4 and later</a:t>
            </a:r>
          </a:p>
          <a:p>
            <a:r>
              <a:rPr lang="en-US" sz="2800" dirty="0"/>
              <a:t>Take advantage of a C++ feature</a:t>
            </a:r>
          </a:p>
          <a:p>
            <a:pPr lvl="1"/>
            <a:r>
              <a:rPr lang="en-US" sz="2400" dirty="0"/>
              <a:t> </a:t>
            </a:r>
            <a:r>
              <a:rPr lang="en-US" sz="2400" dirty="0">
                <a:solidFill>
                  <a:srgbClr val="00FF00"/>
                </a:solidFill>
              </a:rPr>
              <a:t>automatic copy constructor</a:t>
            </a:r>
          </a:p>
          <a:p>
            <a:pPr lvl="1"/>
            <a:r>
              <a:rPr lang="en-US" sz="2400" dirty="0"/>
              <a:t> similar to assignment, the automatic copy constructor initializes a new object by merely copy all the member variables from the existing object.</a:t>
            </a:r>
          </a:p>
          <a:p>
            <a:pPr lvl="1"/>
            <a:r>
              <a:rPr lang="en-US" sz="2400" dirty="0">
                <a:solidFill>
                  <a:srgbClr val="FC0128"/>
                </a:solidFill>
              </a:rPr>
              <a:t>Automatic versions may fail!</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1026"/>
          <p:cNvSpPr>
            <a:spLocks noGrp="1" noChangeArrowheads="1"/>
          </p:cNvSpPr>
          <p:nvPr>
            <p:ph type="title"/>
          </p:nvPr>
        </p:nvSpPr>
        <p:spPr/>
        <p:txBody>
          <a:bodyPr/>
          <a:lstStyle/>
          <a:p>
            <a:r>
              <a:rPr lang="en-US"/>
              <a:t>Outline</a:t>
            </a:r>
          </a:p>
        </p:txBody>
      </p:sp>
      <p:sp>
        <p:nvSpPr>
          <p:cNvPr id="188419" name="Rectangle 1027"/>
          <p:cNvSpPr>
            <a:spLocks noGrp="1" noChangeArrowheads="1"/>
          </p:cNvSpPr>
          <p:nvPr>
            <p:ph type="body" idx="1"/>
          </p:nvPr>
        </p:nvSpPr>
        <p:spPr/>
        <p:txBody>
          <a:bodyPr/>
          <a:lstStyle/>
          <a:p>
            <a:pPr>
              <a:buFont typeface="Monotype Sorts" charset="2"/>
              <a:buNone/>
            </a:pPr>
            <a:r>
              <a:rPr lang="en-US" sz="2800">
                <a:solidFill>
                  <a:srgbClr val="FF00FF"/>
                </a:solidFill>
              </a:rPr>
              <a:t> A Review of C++ Classes (Lecture 2)</a:t>
            </a:r>
          </a:p>
          <a:p>
            <a:r>
              <a:rPr lang="en-US" sz="2800"/>
              <a:t> OOP, ADTs and Classes</a:t>
            </a:r>
          </a:p>
          <a:p>
            <a:r>
              <a:rPr lang="en-US" sz="2800"/>
              <a:t> Class Definition, Implementation and Use</a:t>
            </a:r>
          </a:p>
          <a:p>
            <a:r>
              <a:rPr lang="en-US" sz="2800"/>
              <a:t> Constructors and Value Semantics</a:t>
            </a:r>
          </a:p>
          <a:p>
            <a:pPr>
              <a:buFont typeface="Monotype Sorts" charset="2"/>
              <a:buNone/>
            </a:pPr>
            <a:r>
              <a:rPr lang="en-US" sz="2800">
                <a:solidFill>
                  <a:srgbClr val="FC0128"/>
                </a:solidFill>
              </a:rPr>
              <a:t>More on Classes (Lecture 3)</a:t>
            </a:r>
          </a:p>
          <a:p>
            <a:r>
              <a:rPr lang="en-US" sz="2800"/>
              <a:t> Namespace and Documentation</a:t>
            </a:r>
          </a:p>
          <a:p>
            <a:r>
              <a:rPr lang="en-US" sz="2800"/>
              <a:t> Classes and Parameters</a:t>
            </a:r>
          </a:p>
          <a:p>
            <a:r>
              <a:rPr lang="en-US" sz="2800"/>
              <a:t> Operator Overloading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noFill/>
          <a:ln/>
        </p:spPr>
        <p:txBody>
          <a:bodyPr/>
          <a:lstStyle/>
          <a:p>
            <a:r>
              <a:rPr lang="en-US" dirty="0"/>
              <a:t>A </a:t>
            </a:r>
            <a:r>
              <a:rPr lang="en-US" dirty="0">
                <a:latin typeface="Arial" pitchFamily="34" charset="0"/>
              </a:rPr>
              <a:t>point</a:t>
            </a:r>
            <a:r>
              <a:rPr lang="en-US" dirty="0"/>
              <a:t> </a:t>
            </a:r>
            <a:r>
              <a:rPr lang="en-US" dirty="0" smtClean="0"/>
              <a:t>class</a:t>
            </a:r>
            <a:endParaRPr lang="en-US" dirty="0"/>
          </a:p>
        </p:txBody>
      </p:sp>
      <p:sp>
        <p:nvSpPr>
          <p:cNvPr id="93187" name="Rectangle 3"/>
          <p:cNvSpPr>
            <a:spLocks noGrp="1" noChangeArrowheads="1"/>
          </p:cNvSpPr>
          <p:nvPr>
            <p:ph type="body" sz="half" idx="1"/>
          </p:nvPr>
        </p:nvSpPr>
        <p:spPr>
          <a:noFill/>
          <a:ln/>
        </p:spPr>
        <p:txBody>
          <a:bodyPr/>
          <a:lstStyle/>
          <a:p>
            <a:r>
              <a:rPr lang="en-US"/>
              <a:t>A data type to store and manipulate a single point on a plane</a:t>
            </a:r>
          </a:p>
          <a:p>
            <a:r>
              <a:rPr lang="en-US"/>
              <a:t>Manipulations</a:t>
            </a:r>
          </a:p>
          <a:p>
            <a:pPr lvl="1"/>
            <a:r>
              <a:rPr lang="en-US">
                <a:solidFill>
                  <a:srgbClr val="FC0128"/>
                </a:solidFill>
              </a:rPr>
              <a:t>Initialize</a:t>
            </a:r>
          </a:p>
          <a:p>
            <a:pPr lvl="1"/>
            <a:r>
              <a:rPr lang="en-US"/>
              <a:t>Retrieval coordinates</a:t>
            </a:r>
          </a:p>
          <a:p>
            <a:pPr lvl="1"/>
            <a:r>
              <a:rPr lang="en-US"/>
              <a:t>Shift </a:t>
            </a:r>
          </a:p>
          <a:p>
            <a:pPr lvl="1"/>
            <a:endParaRPr lang="en-US"/>
          </a:p>
        </p:txBody>
      </p:sp>
      <p:grpSp>
        <p:nvGrpSpPr>
          <p:cNvPr id="93205" name="Group 21"/>
          <p:cNvGrpSpPr>
            <a:grpSpLocks/>
          </p:cNvGrpSpPr>
          <p:nvPr/>
        </p:nvGrpSpPr>
        <p:grpSpPr bwMode="auto">
          <a:xfrm>
            <a:off x="5105400" y="2286000"/>
            <a:ext cx="3429000" cy="2835275"/>
            <a:chOff x="3216" y="1440"/>
            <a:chExt cx="2160" cy="1786"/>
          </a:xfrm>
        </p:grpSpPr>
        <p:sp>
          <p:nvSpPr>
            <p:cNvPr id="93188" name="Text Box 4"/>
            <p:cNvSpPr txBox="1">
              <a:spLocks noChangeArrowheads="1"/>
            </p:cNvSpPr>
            <p:nvPr/>
          </p:nvSpPr>
          <p:spPr bwMode="auto">
            <a:xfrm>
              <a:off x="5088" y="2064"/>
              <a:ext cx="288" cy="288"/>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x</a:t>
              </a:r>
            </a:p>
          </p:txBody>
        </p:sp>
        <p:grpSp>
          <p:nvGrpSpPr>
            <p:cNvPr id="93189" name="Group 5"/>
            <p:cNvGrpSpPr>
              <a:grpSpLocks/>
            </p:cNvGrpSpPr>
            <p:nvPr/>
          </p:nvGrpSpPr>
          <p:grpSpPr bwMode="auto">
            <a:xfrm>
              <a:off x="3216" y="1440"/>
              <a:ext cx="2016" cy="1786"/>
              <a:chOff x="3216" y="1056"/>
              <a:chExt cx="2016" cy="1786"/>
            </a:xfrm>
          </p:grpSpPr>
          <p:sp>
            <p:nvSpPr>
              <p:cNvPr id="93190" name="Rectangle 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93191" name="Line 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93192" name="Line 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93193" name="Line 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93194" name="Line 1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93195" name="Line 1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93196" name="Line 1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93197" name="Text Box 13"/>
              <p:cNvSpPr txBox="1">
                <a:spLocks noChangeArrowheads="1"/>
              </p:cNvSpPr>
              <p:nvPr/>
            </p:nvSpPr>
            <p:spPr bwMode="auto">
              <a:xfrm>
                <a:off x="3372" y="2592"/>
                <a:ext cx="1860" cy="250"/>
              </a:xfrm>
              <a:prstGeom prst="rect">
                <a:avLst/>
              </a:prstGeom>
              <a:noFill/>
              <a:ln w="12700">
                <a:noFill/>
                <a:miter lim="800000"/>
                <a:headEnd/>
                <a:tailEnd/>
              </a:ln>
              <a:effectLst/>
            </p:spPr>
            <p:txBody>
              <a:bodyPr>
                <a:spAutoFit/>
              </a:bodyPr>
              <a:lstStyle/>
              <a:p>
                <a:pPr>
                  <a:spcBef>
                    <a:spcPct val="50000"/>
                  </a:spcBef>
                </a:pPr>
                <a:r>
                  <a:rPr lang="en-US" sz="2000">
                    <a:effectLst>
                      <a:outerShdw blurRad="38100" dist="38100" dir="2700000" algn="tl">
                        <a:srgbClr val="000000"/>
                      </a:outerShdw>
                    </a:effectLst>
                  </a:rPr>
                  <a:t>   -2    -1     0     1      2</a:t>
                </a:r>
              </a:p>
            </p:txBody>
          </p:sp>
          <p:sp>
            <p:nvSpPr>
              <p:cNvPr id="93198" name="Text Box 14"/>
              <p:cNvSpPr txBox="1">
                <a:spLocks noChangeArrowheads="1"/>
              </p:cNvSpPr>
              <p:nvPr/>
            </p:nvSpPr>
            <p:spPr bwMode="auto">
              <a:xfrm>
                <a:off x="3216" y="1248"/>
                <a:ext cx="372" cy="1402"/>
              </a:xfrm>
              <a:prstGeom prst="rect">
                <a:avLst/>
              </a:prstGeom>
              <a:noFill/>
              <a:ln w="12700">
                <a:noFill/>
                <a:miter lim="800000"/>
                <a:headEnd/>
                <a:tailEnd/>
              </a:ln>
              <a:effectLst/>
            </p:spPr>
            <p:txBody>
              <a:bodyPr>
                <a:spAutoFit/>
              </a:bodyPr>
              <a:lstStyle/>
              <a:p>
                <a:pPr>
                  <a:spcBef>
                    <a:spcPct val="50000"/>
                  </a:spcBef>
                </a:pPr>
                <a:r>
                  <a:rPr lang="en-US" sz="2000">
                    <a:effectLst>
                      <a:outerShdw blurRad="38100" dist="38100" dir="2700000" algn="tl">
                        <a:srgbClr val="000000"/>
                      </a:outerShdw>
                    </a:effectLst>
                  </a:rPr>
                  <a:t>  2   </a:t>
                </a:r>
              </a:p>
              <a:p>
                <a:pPr>
                  <a:spcBef>
                    <a:spcPct val="50000"/>
                  </a:spcBef>
                </a:pPr>
                <a:r>
                  <a:rPr lang="en-US" sz="2000">
                    <a:effectLst>
                      <a:outerShdw blurRad="38100" dist="38100" dir="2700000" algn="tl">
                        <a:srgbClr val="000000"/>
                      </a:outerShdw>
                    </a:effectLst>
                  </a:rPr>
                  <a:t>  1 </a:t>
                </a:r>
              </a:p>
              <a:p>
                <a:pPr>
                  <a:spcBef>
                    <a:spcPct val="50000"/>
                  </a:spcBef>
                </a:pPr>
                <a:r>
                  <a:rPr lang="en-US" sz="2000">
                    <a:effectLst>
                      <a:outerShdw blurRad="38100" dist="38100" dir="2700000" algn="tl">
                        <a:srgbClr val="000000"/>
                      </a:outerShdw>
                    </a:effectLst>
                  </a:rPr>
                  <a:t>  0 </a:t>
                </a:r>
              </a:p>
              <a:p>
                <a:pPr>
                  <a:spcBef>
                    <a:spcPct val="50000"/>
                  </a:spcBef>
                </a:pPr>
                <a:r>
                  <a:rPr lang="en-US" sz="2000">
                    <a:effectLst>
                      <a:outerShdw blurRad="38100" dist="38100" dir="2700000" algn="tl">
                        <a:srgbClr val="000000"/>
                      </a:outerShdw>
                    </a:effectLst>
                  </a:rPr>
                  <a:t>-1</a:t>
                </a:r>
              </a:p>
              <a:p>
                <a:pPr>
                  <a:spcBef>
                    <a:spcPct val="50000"/>
                  </a:spcBef>
                </a:pPr>
                <a:r>
                  <a:rPr lang="en-US" sz="2000">
                    <a:effectLst>
                      <a:outerShdw blurRad="38100" dist="38100" dir="2700000" algn="tl">
                        <a:srgbClr val="000000"/>
                      </a:outerShdw>
                    </a:effectLst>
                  </a:rPr>
                  <a:t>- 2</a:t>
                </a:r>
              </a:p>
            </p:txBody>
          </p:sp>
          <p:sp>
            <p:nvSpPr>
              <p:cNvPr id="93199" name="Text Box 15"/>
              <p:cNvSpPr txBox="1">
                <a:spLocks noChangeArrowheads="1"/>
              </p:cNvSpPr>
              <p:nvPr/>
            </p:nvSpPr>
            <p:spPr bwMode="auto">
              <a:xfrm>
                <a:off x="3984" y="1056"/>
                <a:ext cx="288" cy="288"/>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y</a:t>
                </a:r>
              </a:p>
            </p:txBody>
          </p:sp>
        </p:grpSp>
        <p:sp>
          <p:nvSpPr>
            <p:cNvPr id="93200" name="Oval 1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93201" name="Text Box 17"/>
            <p:cNvSpPr txBox="1">
              <a:spLocks noChangeArrowheads="1"/>
            </p:cNvSpPr>
            <p:nvPr/>
          </p:nvSpPr>
          <p:spPr bwMode="auto">
            <a:xfrm>
              <a:off x="3888" y="1872"/>
              <a:ext cx="432" cy="288"/>
            </a:xfrm>
            <a:prstGeom prst="rect">
              <a:avLst/>
            </a:prstGeom>
            <a:noFill/>
            <a:ln w="12700">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p1</a:t>
              </a:r>
            </a:p>
          </p:txBody>
        </p:sp>
      </p:grpSp>
      <p:sp>
        <p:nvSpPr>
          <p:cNvPr id="93203" name="Line 19"/>
          <p:cNvSpPr>
            <a:spLocks noChangeShapeType="1"/>
          </p:cNvSpPr>
          <p:nvPr/>
        </p:nvSpPr>
        <p:spPr bwMode="auto">
          <a:xfrm flipV="1">
            <a:off x="4557713" y="3497263"/>
            <a:ext cx="1585912" cy="701675"/>
          </a:xfrm>
          <a:prstGeom prst="line">
            <a:avLst/>
          </a:prstGeom>
          <a:noFill/>
          <a:ln w="41275">
            <a:solidFill>
              <a:srgbClr val="FF00FF"/>
            </a:solidFill>
            <a:round/>
            <a:headEnd/>
            <a:tailEnd type="triangle" w="med" len="med"/>
          </a:ln>
          <a:effectLst/>
        </p:spPr>
        <p:txBody>
          <a:bodyPr/>
          <a:lstStyle/>
          <a:p>
            <a:endParaRPr lang="en-US"/>
          </a:p>
        </p:txBody>
      </p:sp>
      <p:sp>
        <p:nvSpPr>
          <p:cNvPr id="93204" name="Text Box 20"/>
          <p:cNvSpPr txBox="1">
            <a:spLocks noChangeArrowheads="1"/>
          </p:cNvSpPr>
          <p:nvPr/>
        </p:nvSpPr>
        <p:spPr bwMode="auto">
          <a:xfrm>
            <a:off x="3200400" y="3886200"/>
            <a:ext cx="1600200" cy="457200"/>
          </a:xfrm>
          <a:prstGeom prst="rect">
            <a:avLst/>
          </a:prstGeom>
          <a:noFill/>
          <a:ln w="12700">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(-1, 0.8)</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t>Assignments </a:t>
            </a:r>
          </a:p>
        </p:txBody>
      </p:sp>
      <p:sp>
        <p:nvSpPr>
          <p:cNvPr id="235523" name="Rectangle 3"/>
          <p:cNvSpPr>
            <a:spLocks noGrp="1" noChangeArrowheads="1"/>
          </p:cNvSpPr>
          <p:nvPr>
            <p:ph type="body" idx="1"/>
          </p:nvPr>
        </p:nvSpPr>
        <p:spPr/>
        <p:txBody>
          <a:bodyPr/>
          <a:lstStyle/>
          <a:p>
            <a:r>
              <a:rPr lang="en-US" dirty="0"/>
              <a:t> Reading: </a:t>
            </a:r>
          </a:p>
          <a:p>
            <a:pPr lvl="1"/>
            <a:r>
              <a:rPr lang="en-US" dirty="0"/>
              <a:t> Chapter </a:t>
            </a:r>
            <a:r>
              <a:rPr lang="en-US" dirty="0" smtClean="0"/>
              <a:t>2.3-2.5</a:t>
            </a:r>
          </a:p>
          <a:p>
            <a:r>
              <a:rPr lang="en-US" smtClean="0"/>
              <a:t> </a:t>
            </a:r>
            <a:endParaRPr lang="en-US" dirty="0">
              <a:solidFill>
                <a:srgbClr val="FC0128"/>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7239000" y="5219700"/>
            <a:ext cx="1600200" cy="1143000"/>
          </a:xfrm>
          <a:noFill/>
          <a:ln/>
        </p:spPr>
        <p:txBody>
          <a:bodyPr/>
          <a:lstStyle/>
          <a:p>
            <a:r>
              <a:rPr lang="en-US" sz="2400">
                <a:latin typeface="Arial" pitchFamily="34" charset="0"/>
              </a:rPr>
              <a:t>T</a:t>
            </a:r>
            <a:r>
              <a:rPr lang="en-US" sz="1800">
                <a:latin typeface="Arial" pitchFamily="34" charset="0"/>
              </a:rPr>
              <a:t>HE  </a:t>
            </a:r>
            <a:r>
              <a:rPr lang="en-US" sz="2400">
                <a:latin typeface="Arial" pitchFamily="34" charset="0"/>
              </a:rPr>
              <a:t>E</a:t>
            </a:r>
            <a:r>
              <a:rPr lang="en-US" sz="1800">
                <a:latin typeface="Arial" pitchFamily="34" charset="0"/>
              </a:rPr>
              <a:t>ND</a:t>
            </a:r>
          </a:p>
        </p:txBody>
      </p:sp>
      <p:pic>
        <p:nvPicPr>
          <p:cNvPr id="86019" name="Picture 3"/>
          <p:cNvPicPr>
            <a:picLocks noGrp="1" noChangeArrowheads="1"/>
          </p:cNvPicPr>
          <p:nvPr>
            <p:ph type="body" idx="1"/>
          </p:nvPr>
        </p:nvPicPr>
        <p:blipFill>
          <a:blip r:embed="rId3" cstate="print"/>
          <a:srcRect/>
          <a:stretch>
            <a:fillRect/>
          </a:stretch>
        </p:blipFill>
        <p:spPr>
          <a:xfrm>
            <a:off x="6934200" y="4476750"/>
            <a:ext cx="1878013" cy="1162050"/>
          </a:xfrm>
          <a:noFill/>
          <a:ln/>
        </p:spPr>
      </p:pic>
      <p:sp>
        <p:nvSpPr>
          <p:cNvPr id="86020" name="Rectangle 4"/>
          <p:cNvSpPr>
            <a:spLocks noChangeArrowheads="1"/>
          </p:cNvSpPr>
          <p:nvPr/>
        </p:nvSpPr>
        <p:spPr bwMode="auto">
          <a:xfrm>
            <a:off x="1357313" y="2081213"/>
            <a:ext cx="7046912" cy="2641600"/>
          </a:xfrm>
          <a:prstGeom prst="rect">
            <a:avLst/>
          </a:prstGeom>
          <a:noFill/>
          <a:ln w="12700">
            <a:noFill/>
            <a:miter lim="800000"/>
            <a:headEnd/>
            <a:tailEnd/>
          </a:ln>
          <a:effectLst/>
        </p:spPr>
        <p:txBody>
          <a:bodyPr wrap="none" lIns="90488" tIns="44450" rIns="90488" bIns="44450">
            <a:spAutoFit/>
          </a:bodyPr>
          <a:lstStyle/>
          <a:p>
            <a:r>
              <a:rPr lang="en-US" sz="1400">
                <a:effectLst>
                  <a:outerShdw blurRad="38100" dist="38100" dir="2700000" algn="tl">
                    <a:srgbClr val="000000"/>
                  </a:outerShdw>
                </a:effectLst>
              </a:rPr>
              <a:t>Presentation copyright 1997, Addison Wesley Longman</a:t>
            </a:r>
          </a:p>
          <a:p>
            <a:r>
              <a:rPr lang="en-US" sz="1400">
                <a:effectLst>
                  <a:outerShdw blurRad="38100" dist="38100" dir="2700000" algn="tl">
                    <a:srgbClr val="000000"/>
                  </a:outerShdw>
                </a:effectLst>
              </a:rPr>
              <a:t>For use with </a:t>
            </a:r>
            <a:r>
              <a:rPr lang="en-US" sz="1400" i="1">
                <a:effectLst>
                  <a:outerShdw blurRad="38100" dist="38100" dir="2700000" algn="tl">
                    <a:srgbClr val="000000"/>
                  </a:outerShdw>
                </a:effectLst>
              </a:rPr>
              <a:t>Data Structures and Other Objects  Using C++</a:t>
            </a:r>
          </a:p>
          <a:p>
            <a:r>
              <a:rPr lang="en-US" sz="1400">
                <a:effectLst>
                  <a:outerShdw blurRad="38100" dist="38100" dir="2700000" algn="tl">
                    <a:srgbClr val="000000"/>
                  </a:outerShdw>
                </a:effectLst>
              </a:rPr>
              <a:t>by Michael Main and Walter Savitch.</a:t>
            </a:r>
          </a:p>
          <a:p>
            <a:endParaRPr lang="en-US" sz="1400">
              <a:effectLst>
                <a:outerShdw blurRad="38100" dist="38100" dir="2700000" algn="tl">
                  <a:srgbClr val="000000"/>
                </a:outerShdw>
              </a:effectLst>
            </a:endParaRPr>
          </a:p>
          <a:p>
            <a:r>
              <a:rPr lang="en-US" sz="1400">
                <a:effectLst>
                  <a:outerShdw blurRad="38100" dist="38100" dir="2700000" algn="tl">
                    <a:srgbClr val="000000"/>
                  </a:outerShdw>
                </a:effectLst>
              </a:rPr>
              <a:t>Some artwork in the presentation is used with permission from Presentation Task Force</a:t>
            </a:r>
          </a:p>
          <a:p>
            <a:r>
              <a:rPr lang="en-US" sz="1400">
                <a:effectLst>
                  <a:outerShdw blurRad="38100" dist="38100" dir="2700000" algn="tl">
                    <a:srgbClr val="000000"/>
                  </a:outerShdw>
                </a:effectLst>
              </a:rPr>
              <a:t>(copyright New Vision Technologies Inc.) and Corel Gallery Clipart Catalog (copyright</a:t>
            </a:r>
          </a:p>
          <a:p>
            <a:r>
              <a:rPr lang="en-US" sz="1400">
                <a:effectLst>
                  <a:outerShdw blurRad="38100" dist="38100" dir="2700000" algn="tl">
                    <a:srgbClr val="000000"/>
                  </a:outerShdw>
                </a:effectLst>
              </a:rPr>
              <a:t>Corel Corporation, 3G Graphics Inc., Archive Arts, Cartesia Software, Image Club</a:t>
            </a:r>
          </a:p>
          <a:p>
            <a:r>
              <a:rPr lang="en-US" sz="1400">
                <a:effectLst>
                  <a:outerShdw blurRad="38100" dist="38100" dir="2700000" algn="tl">
                    <a:srgbClr val="000000"/>
                  </a:outerShdw>
                </a:effectLst>
              </a:rPr>
              <a:t>Graphics Inc., One Mile Up Inc., TechPool Studios, Totem Graphics Inc.).</a:t>
            </a:r>
          </a:p>
          <a:p>
            <a:endParaRPr lang="en-US" sz="1400">
              <a:effectLst>
                <a:outerShdw blurRad="38100" dist="38100" dir="2700000" algn="tl">
                  <a:srgbClr val="000000"/>
                </a:outerShdw>
              </a:effectLst>
            </a:endParaRPr>
          </a:p>
          <a:p>
            <a:r>
              <a:rPr lang="en-US" sz="1400">
                <a:effectLst>
                  <a:outerShdw blurRad="38100" dist="38100" dir="2700000" algn="tl">
                    <a:srgbClr val="000000"/>
                  </a:outerShdw>
                </a:effectLst>
              </a:rPr>
              <a:t>Students and instructors who use </a:t>
            </a:r>
            <a:r>
              <a:rPr lang="en-US" sz="1400" i="1">
                <a:effectLst>
                  <a:outerShdw blurRad="38100" dist="38100" dir="2700000" algn="tl">
                    <a:srgbClr val="000000"/>
                  </a:outerShdw>
                </a:effectLst>
              </a:rPr>
              <a:t>Data Structures and Other Objects</a:t>
            </a:r>
            <a:r>
              <a:rPr lang="en-US" sz="1400">
                <a:effectLst>
                  <a:outerShdw blurRad="38100" dist="38100" dir="2700000" algn="tl">
                    <a:srgbClr val="000000"/>
                  </a:outerShdw>
                </a:effectLst>
              </a:rPr>
              <a:t> </a:t>
            </a:r>
            <a:r>
              <a:rPr lang="en-US" sz="1400" i="1">
                <a:effectLst>
                  <a:outerShdw blurRad="38100" dist="38100" dir="2700000" algn="tl">
                    <a:srgbClr val="000000"/>
                  </a:outerShdw>
                </a:effectLst>
              </a:rPr>
              <a:t>Using C++ </a:t>
            </a:r>
            <a:r>
              <a:rPr lang="en-US" sz="1400">
                <a:effectLst>
                  <a:outerShdw blurRad="38100" dist="38100" dir="2700000" algn="tl">
                    <a:srgbClr val="000000"/>
                  </a:outerShdw>
                </a:effectLst>
              </a:rPr>
              <a:t>are</a:t>
            </a:r>
          </a:p>
          <a:p>
            <a:r>
              <a:rPr lang="en-US" sz="1400">
                <a:effectLst>
                  <a:outerShdw blurRad="38100" dist="38100" dir="2700000" algn="tl">
                    <a:srgbClr val="000000"/>
                  </a:outerShdw>
                </a:effectLst>
              </a:rPr>
              <a:t>welcome to use this presentation however they see fit, so long as this copyright notice </a:t>
            </a:r>
          </a:p>
          <a:p>
            <a:r>
              <a:rPr lang="en-US" sz="1400">
                <a:effectLst>
                  <a:outerShdw blurRad="38100" dist="38100" dir="2700000" algn="tl">
                    <a:srgbClr val="000000"/>
                  </a:outerShdw>
                </a:effectLst>
              </a:rPr>
              <a:t>remains intact.</a:t>
            </a:r>
          </a:p>
        </p:txBody>
      </p:sp>
      <p:sp>
        <p:nvSpPr>
          <p:cNvPr id="86021" name="Text Box 5"/>
          <p:cNvSpPr txBox="1">
            <a:spLocks noChangeArrowheads="1"/>
          </p:cNvSpPr>
          <p:nvPr/>
        </p:nvSpPr>
        <p:spPr bwMode="auto">
          <a:xfrm>
            <a:off x="381000" y="838200"/>
            <a:ext cx="8229600" cy="457200"/>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The first part (p.3-47) of this lecture was adapted from:</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noFill/>
          <a:ln/>
        </p:spPr>
        <p:txBody>
          <a:bodyPr/>
          <a:lstStyle/>
          <a:p>
            <a:r>
              <a:rPr lang="en-US" dirty="0"/>
              <a:t>A </a:t>
            </a:r>
            <a:r>
              <a:rPr lang="en-US" dirty="0">
                <a:latin typeface="Arial" pitchFamily="34" charset="0"/>
              </a:rPr>
              <a:t>point</a:t>
            </a:r>
            <a:r>
              <a:rPr lang="en-US" dirty="0"/>
              <a:t> </a:t>
            </a:r>
            <a:r>
              <a:rPr lang="en-US" dirty="0" smtClean="0"/>
              <a:t>class</a:t>
            </a:r>
            <a:endParaRPr lang="en-US" dirty="0"/>
          </a:p>
        </p:txBody>
      </p:sp>
      <p:sp>
        <p:nvSpPr>
          <p:cNvPr id="97283" name="Rectangle 3"/>
          <p:cNvSpPr>
            <a:spLocks noGrp="1" noChangeArrowheads="1"/>
          </p:cNvSpPr>
          <p:nvPr>
            <p:ph type="body" sz="half" idx="1"/>
          </p:nvPr>
        </p:nvSpPr>
        <p:spPr>
          <a:noFill/>
          <a:ln/>
        </p:spPr>
        <p:txBody>
          <a:bodyPr/>
          <a:lstStyle/>
          <a:p>
            <a:r>
              <a:rPr lang="en-US"/>
              <a:t>A data type to store and manipulate a single point on a plane</a:t>
            </a:r>
          </a:p>
          <a:p>
            <a:r>
              <a:rPr lang="en-US"/>
              <a:t>Manipulations</a:t>
            </a:r>
          </a:p>
          <a:p>
            <a:pPr lvl="1"/>
            <a:r>
              <a:rPr lang="en-US"/>
              <a:t>Initialize</a:t>
            </a:r>
          </a:p>
          <a:p>
            <a:pPr lvl="1"/>
            <a:r>
              <a:rPr lang="en-US">
                <a:solidFill>
                  <a:schemeClr val="accent2"/>
                </a:solidFill>
              </a:rPr>
              <a:t>Retrieval coordinates</a:t>
            </a:r>
          </a:p>
          <a:p>
            <a:pPr lvl="1"/>
            <a:r>
              <a:rPr lang="en-US"/>
              <a:t>Shift </a:t>
            </a:r>
          </a:p>
          <a:p>
            <a:pPr lvl="1"/>
            <a:endParaRPr lang="en-US"/>
          </a:p>
        </p:txBody>
      </p:sp>
      <p:sp>
        <p:nvSpPr>
          <p:cNvPr id="97284" name="Text Box 4"/>
          <p:cNvSpPr txBox="1">
            <a:spLocks noChangeArrowheads="1"/>
          </p:cNvSpPr>
          <p:nvPr/>
        </p:nvSpPr>
        <p:spPr bwMode="auto">
          <a:xfrm>
            <a:off x="8077200" y="3276600"/>
            <a:ext cx="457200" cy="457200"/>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x</a:t>
            </a:r>
          </a:p>
        </p:txBody>
      </p:sp>
      <p:grpSp>
        <p:nvGrpSpPr>
          <p:cNvPr id="97285" name="Group 5"/>
          <p:cNvGrpSpPr>
            <a:grpSpLocks/>
          </p:cNvGrpSpPr>
          <p:nvPr/>
        </p:nvGrpSpPr>
        <p:grpSpPr bwMode="auto">
          <a:xfrm>
            <a:off x="5105400" y="2286000"/>
            <a:ext cx="3200400" cy="2835275"/>
            <a:chOff x="3216" y="1056"/>
            <a:chExt cx="2016" cy="1786"/>
          </a:xfrm>
        </p:grpSpPr>
        <p:sp>
          <p:nvSpPr>
            <p:cNvPr id="97286" name="Rectangle 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97287" name="Line 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97288" name="Line 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97289" name="Line 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97290" name="Line 1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97291" name="Line 1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97292" name="Line 1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97293" name="Text Box 13"/>
            <p:cNvSpPr txBox="1">
              <a:spLocks noChangeArrowheads="1"/>
            </p:cNvSpPr>
            <p:nvPr/>
          </p:nvSpPr>
          <p:spPr bwMode="auto">
            <a:xfrm>
              <a:off x="3372" y="2592"/>
              <a:ext cx="1860" cy="250"/>
            </a:xfrm>
            <a:prstGeom prst="rect">
              <a:avLst/>
            </a:prstGeom>
            <a:noFill/>
            <a:ln w="12700">
              <a:noFill/>
              <a:miter lim="800000"/>
              <a:headEnd/>
              <a:tailEnd/>
            </a:ln>
            <a:effectLst/>
          </p:spPr>
          <p:txBody>
            <a:bodyPr>
              <a:spAutoFit/>
            </a:bodyPr>
            <a:lstStyle/>
            <a:p>
              <a:pPr>
                <a:spcBef>
                  <a:spcPct val="50000"/>
                </a:spcBef>
              </a:pPr>
              <a:r>
                <a:rPr lang="en-US" sz="2000">
                  <a:effectLst>
                    <a:outerShdw blurRad="38100" dist="38100" dir="2700000" algn="tl">
                      <a:srgbClr val="000000"/>
                    </a:outerShdw>
                  </a:effectLst>
                </a:rPr>
                <a:t>   -2    -1     0     1      2</a:t>
              </a:r>
            </a:p>
          </p:txBody>
        </p:sp>
        <p:sp>
          <p:nvSpPr>
            <p:cNvPr id="97294" name="Text Box 14"/>
            <p:cNvSpPr txBox="1">
              <a:spLocks noChangeArrowheads="1"/>
            </p:cNvSpPr>
            <p:nvPr/>
          </p:nvSpPr>
          <p:spPr bwMode="auto">
            <a:xfrm>
              <a:off x="3216" y="1248"/>
              <a:ext cx="372" cy="1402"/>
            </a:xfrm>
            <a:prstGeom prst="rect">
              <a:avLst/>
            </a:prstGeom>
            <a:noFill/>
            <a:ln w="12700">
              <a:noFill/>
              <a:miter lim="800000"/>
              <a:headEnd/>
              <a:tailEnd/>
            </a:ln>
            <a:effectLst/>
          </p:spPr>
          <p:txBody>
            <a:bodyPr>
              <a:spAutoFit/>
            </a:bodyPr>
            <a:lstStyle/>
            <a:p>
              <a:pPr>
                <a:spcBef>
                  <a:spcPct val="50000"/>
                </a:spcBef>
              </a:pPr>
              <a:r>
                <a:rPr lang="en-US" sz="2000">
                  <a:effectLst>
                    <a:outerShdw blurRad="38100" dist="38100" dir="2700000" algn="tl">
                      <a:srgbClr val="000000"/>
                    </a:outerShdw>
                  </a:effectLst>
                </a:rPr>
                <a:t>  2   </a:t>
              </a:r>
            </a:p>
            <a:p>
              <a:pPr>
                <a:spcBef>
                  <a:spcPct val="50000"/>
                </a:spcBef>
              </a:pPr>
              <a:r>
                <a:rPr lang="en-US" sz="2000">
                  <a:effectLst>
                    <a:outerShdw blurRad="38100" dist="38100" dir="2700000" algn="tl">
                      <a:srgbClr val="000000"/>
                    </a:outerShdw>
                  </a:effectLst>
                </a:rPr>
                <a:t>  1 </a:t>
              </a:r>
            </a:p>
            <a:p>
              <a:pPr>
                <a:spcBef>
                  <a:spcPct val="50000"/>
                </a:spcBef>
              </a:pPr>
              <a:r>
                <a:rPr lang="en-US" sz="2000">
                  <a:effectLst>
                    <a:outerShdw blurRad="38100" dist="38100" dir="2700000" algn="tl">
                      <a:srgbClr val="000000"/>
                    </a:outerShdw>
                  </a:effectLst>
                </a:rPr>
                <a:t>  0 </a:t>
              </a:r>
            </a:p>
            <a:p>
              <a:pPr>
                <a:spcBef>
                  <a:spcPct val="50000"/>
                </a:spcBef>
              </a:pPr>
              <a:r>
                <a:rPr lang="en-US" sz="2000">
                  <a:effectLst>
                    <a:outerShdw blurRad="38100" dist="38100" dir="2700000" algn="tl">
                      <a:srgbClr val="000000"/>
                    </a:outerShdw>
                  </a:effectLst>
                </a:rPr>
                <a:t>-1</a:t>
              </a:r>
            </a:p>
            <a:p>
              <a:pPr>
                <a:spcBef>
                  <a:spcPct val="50000"/>
                </a:spcBef>
              </a:pPr>
              <a:r>
                <a:rPr lang="en-US" sz="2000">
                  <a:effectLst>
                    <a:outerShdw blurRad="38100" dist="38100" dir="2700000" algn="tl">
                      <a:srgbClr val="000000"/>
                    </a:outerShdw>
                  </a:effectLst>
                </a:rPr>
                <a:t>- 2</a:t>
              </a:r>
            </a:p>
          </p:txBody>
        </p:sp>
        <p:sp>
          <p:nvSpPr>
            <p:cNvPr id="97295" name="Text Box 15"/>
            <p:cNvSpPr txBox="1">
              <a:spLocks noChangeArrowheads="1"/>
            </p:cNvSpPr>
            <p:nvPr/>
          </p:nvSpPr>
          <p:spPr bwMode="auto">
            <a:xfrm>
              <a:off x="3984" y="1056"/>
              <a:ext cx="288" cy="288"/>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y</a:t>
              </a:r>
            </a:p>
          </p:txBody>
        </p:sp>
      </p:grpSp>
      <p:sp>
        <p:nvSpPr>
          <p:cNvPr id="97296" name="Oval 16"/>
          <p:cNvSpPr>
            <a:spLocks noChangeArrowheads="1"/>
          </p:cNvSpPr>
          <p:nvPr/>
        </p:nvSpPr>
        <p:spPr bwMode="auto">
          <a:xfrm>
            <a:off x="6172200" y="3352800"/>
            <a:ext cx="95250" cy="92075"/>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97297" name="Line 17"/>
          <p:cNvSpPr>
            <a:spLocks noChangeShapeType="1"/>
          </p:cNvSpPr>
          <p:nvPr/>
        </p:nvSpPr>
        <p:spPr bwMode="auto">
          <a:xfrm flipH="1">
            <a:off x="5056188" y="3411538"/>
            <a:ext cx="1066800" cy="0"/>
          </a:xfrm>
          <a:prstGeom prst="line">
            <a:avLst/>
          </a:prstGeom>
          <a:noFill/>
          <a:ln w="41275">
            <a:solidFill>
              <a:srgbClr val="FF00FF"/>
            </a:solidFill>
            <a:round/>
            <a:headEnd/>
            <a:tailEnd type="triangle" w="med" len="med"/>
          </a:ln>
          <a:effectLst/>
        </p:spPr>
        <p:txBody>
          <a:bodyPr/>
          <a:lstStyle/>
          <a:p>
            <a:endParaRPr lang="en-US"/>
          </a:p>
        </p:txBody>
      </p:sp>
      <p:sp>
        <p:nvSpPr>
          <p:cNvPr id="97298" name="Line 18"/>
          <p:cNvSpPr>
            <a:spLocks noChangeShapeType="1"/>
          </p:cNvSpPr>
          <p:nvPr/>
        </p:nvSpPr>
        <p:spPr bwMode="auto">
          <a:xfrm flipH="1">
            <a:off x="6221413" y="3471863"/>
            <a:ext cx="1587" cy="1951037"/>
          </a:xfrm>
          <a:prstGeom prst="line">
            <a:avLst/>
          </a:prstGeom>
          <a:noFill/>
          <a:ln w="41275">
            <a:solidFill>
              <a:srgbClr val="FF00FF"/>
            </a:solidFill>
            <a:round/>
            <a:headEnd/>
            <a:tailEnd type="triangle" w="med" len="med"/>
          </a:ln>
          <a:effectLst/>
        </p:spPr>
        <p:txBody>
          <a:bodyPr/>
          <a:lstStyle/>
          <a:p>
            <a:endParaRPr lang="en-US"/>
          </a:p>
        </p:txBody>
      </p:sp>
      <p:sp>
        <p:nvSpPr>
          <p:cNvPr id="97299" name="Text Box 19"/>
          <p:cNvSpPr txBox="1">
            <a:spLocks noChangeArrowheads="1"/>
          </p:cNvSpPr>
          <p:nvPr/>
        </p:nvSpPr>
        <p:spPr bwMode="auto">
          <a:xfrm>
            <a:off x="4419600" y="3352800"/>
            <a:ext cx="685800" cy="457200"/>
          </a:xfrm>
          <a:prstGeom prst="rect">
            <a:avLst/>
          </a:prstGeom>
          <a:noFill/>
          <a:ln w="12700">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0.8</a:t>
            </a:r>
          </a:p>
        </p:txBody>
      </p:sp>
      <p:sp>
        <p:nvSpPr>
          <p:cNvPr id="97300" name="Text Box 20"/>
          <p:cNvSpPr txBox="1">
            <a:spLocks noChangeArrowheads="1"/>
          </p:cNvSpPr>
          <p:nvPr/>
        </p:nvSpPr>
        <p:spPr bwMode="auto">
          <a:xfrm>
            <a:off x="5867400" y="5486400"/>
            <a:ext cx="914400" cy="457200"/>
          </a:xfrm>
          <a:prstGeom prst="rect">
            <a:avLst/>
          </a:prstGeom>
          <a:noFill/>
          <a:ln w="12700">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-1.0</a:t>
            </a:r>
          </a:p>
        </p:txBody>
      </p:sp>
      <p:sp>
        <p:nvSpPr>
          <p:cNvPr id="97301" name="Text Box 21"/>
          <p:cNvSpPr txBox="1">
            <a:spLocks noChangeArrowheads="1"/>
          </p:cNvSpPr>
          <p:nvPr/>
        </p:nvSpPr>
        <p:spPr bwMode="auto">
          <a:xfrm>
            <a:off x="6172200" y="2971800"/>
            <a:ext cx="685800" cy="457200"/>
          </a:xfrm>
          <a:prstGeom prst="rect">
            <a:avLst/>
          </a:prstGeom>
          <a:noFill/>
          <a:ln w="12700">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p1</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noFill/>
          <a:ln/>
        </p:spPr>
        <p:txBody>
          <a:bodyPr/>
          <a:lstStyle/>
          <a:p>
            <a:r>
              <a:rPr lang="en-US" dirty="0"/>
              <a:t>A </a:t>
            </a:r>
            <a:r>
              <a:rPr lang="en-US" dirty="0">
                <a:latin typeface="Arial" pitchFamily="34" charset="0"/>
              </a:rPr>
              <a:t>point</a:t>
            </a:r>
            <a:r>
              <a:rPr lang="en-US" dirty="0"/>
              <a:t> </a:t>
            </a:r>
            <a:r>
              <a:rPr lang="en-US" dirty="0" smtClean="0"/>
              <a:t>class</a:t>
            </a:r>
            <a:endParaRPr lang="en-US" dirty="0"/>
          </a:p>
        </p:txBody>
      </p:sp>
      <p:sp>
        <p:nvSpPr>
          <p:cNvPr id="95235" name="Rectangle 3"/>
          <p:cNvSpPr>
            <a:spLocks noGrp="1" noChangeArrowheads="1"/>
          </p:cNvSpPr>
          <p:nvPr>
            <p:ph type="body" sz="half" idx="1"/>
          </p:nvPr>
        </p:nvSpPr>
        <p:spPr>
          <a:noFill/>
          <a:ln/>
        </p:spPr>
        <p:txBody>
          <a:bodyPr/>
          <a:lstStyle/>
          <a:p>
            <a:r>
              <a:rPr lang="en-US"/>
              <a:t>A data type to store and manipulate a single point on a plane</a:t>
            </a:r>
          </a:p>
          <a:p>
            <a:r>
              <a:rPr lang="en-US"/>
              <a:t>Manipulations</a:t>
            </a:r>
          </a:p>
          <a:p>
            <a:pPr lvl="1"/>
            <a:r>
              <a:rPr lang="en-US"/>
              <a:t>Initialize</a:t>
            </a:r>
          </a:p>
          <a:p>
            <a:pPr lvl="1"/>
            <a:r>
              <a:rPr lang="en-US"/>
              <a:t>Retrieval coordinates</a:t>
            </a:r>
          </a:p>
          <a:p>
            <a:pPr lvl="1"/>
            <a:r>
              <a:rPr lang="en-US">
                <a:solidFill>
                  <a:schemeClr val="accent2"/>
                </a:solidFill>
              </a:rPr>
              <a:t>Shift  by</a:t>
            </a:r>
          </a:p>
          <a:p>
            <a:pPr lvl="1"/>
            <a:endParaRPr lang="en-US">
              <a:solidFill>
                <a:schemeClr val="accent2"/>
              </a:solidFill>
            </a:endParaRPr>
          </a:p>
        </p:txBody>
      </p:sp>
      <p:sp>
        <p:nvSpPr>
          <p:cNvPr id="95236" name="Text Box 4"/>
          <p:cNvSpPr txBox="1">
            <a:spLocks noChangeArrowheads="1"/>
          </p:cNvSpPr>
          <p:nvPr/>
        </p:nvSpPr>
        <p:spPr bwMode="auto">
          <a:xfrm>
            <a:off x="8077200" y="3276600"/>
            <a:ext cx="457200" cy="457200"/>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x</a:t>
            </a:r>
          </a:p>
        </p:txBody>
      </p:sp>
      <p:grpSp>
        <p:nvGrpSpPr>
          <p:cNvPr id="95237" name="Group 5"/>
          <p:cNvGrpSpPr>
            <a:grpSpLocks/>
          </p:cNvGrpSpPr>
          <p:nvPr/>
        </p:nvGrpSpPr>
        <p:grpSpPr bwMode="auto">
          <a:xfrm>
            <a:off x="5105400" y="2286000"/>
            <a:ext cx="3200400" cy="2835275"/>
            <a:chOff x="3216" y="1056"/>
            <a:chExt cx="2016" cy="1786"/>
          </a:xfrm>
        </p:grpSpPr>
        <p:sp>
          <p:nvSpPr>
            <p:cNvPr id="95238" name="Rectangle 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95239" name="Line 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95240" name="Line 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95241" name="Line 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95242" name="Line 1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95243" name="Line 1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95244" name="Line 1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95245" name="Text Box 13"/>
            <p:cNvSpPr txBox="1">
              <a:spLocks noChangeArrowheads="1"/>
            </p:cNvSpPr>
            <p:nvPr/>
          </p:nvSpPr>
          <p:spPr bwMode="auto">
            <a:xfrm>
              <a:off x="3372" y="2592"/>
              <a:ext cx="1860" cy="250"/>
            </a:xfrm>
            <a:prstGeom prst="rect">
              <a:avLst/>
            </a:prstGeom>
            <a:noFill/>
            <a:ln w="12700">
              <a:noFill/>
              <a:miter lim="800000"/>
              <a:headEnd/>
              <a:tailEnd/>
            </a:ln>
            <a:effectLst/>
          </p:spPr>
          <p:txBody>
            <a:bodyPr>
              <a:spAutoFit/>
            </a:bodyPr>
            <a:lstStyle/>
            <a:p>
              <a:pPr>
                <a:spcBef>
                  <a:spcPct val="50000"/>
                </a:spcBef>
              </a:pPr>
              <a:r>
                <a:rPr lang="en-US" sz="2000">
                  <a:effectLst>
                    <a:outerShdw blurRad="38100" dist="38100" dir="2700000" algn="tl">
                      <a:srgbClr val="000000"/>
                    </a:outerShdw>
                  </a:effectLst>
                </a:rPr>
                <a:t>   -2    -1     0     1      2</a:t>
              </a:r>
            </a:p>
          </p:txBody>
        </p:sp>
        <p:sp>
          <p:nvSpPr>
            <p:cNvPr id="95246" name="Text Box 14"/>
            <p:cNvSpPr txBox="1">
              <a:spLocks noChangeArrowheads="1"/>
            </p:cNvSpPr>
            <p:nvPr/>
          </p:nvSpPr>
          <p:spPr bwMode="auto">
            <a:xfrm>
              <a:off x="3216" y="1248"/>
              <a:ext cx="372" cy="1402"/>
            </a:xfrm>
            <a:prstGeom prst="rect">
              <a:avLst/>
            </a:prstGeom>
            <a:noFill/>
            <a:ln w="12700">
              <a:noFill/>
              <a:miter lim="800000"/>
              <a:headEnd/>
              <a:tailEnd/>
            </a:ln>
            <a:effectLst/>
          </p:spPr>
          <p:txBody>
            <a:bodyPr>
              <a:spAutoFit/>
            </a:bodyPr>
            <a:lstStyle/>
            <a:p>
              <a:pPr>
                <a:spcBef>
                  <a:spcPct val="50000"/>
                </a:spcBef>
              </a:pPr>
              <a:r>
                <a:rPr lang="en-US" sz="2000">
                  <a:effectLst>
                    <a:outerShdw blurRad="38100" dist="38100" dir="2700000" algn="tl">
                      <a:srgbClr val="000000"/>
                    </a:outerShdw>
                  </a:effectLst>
                </a:rPr>
                <a:t>  2   </a:t>
              </a:r>
            </a:p>
            <a:p>
              <a:pPr>
                <a:spcBef>
                  <a:spcPct val="50000"/>
                </a:spcBef>
              </a:pPr>
              <a:r>
                <a:rPr lang="en-US" sz="2000">
                  <a:effectLst>
                    <a:outerShdw blurRad="38100" dist="38100" dir="2700000" algn="tl">
                      <a:srgbClr val="000000"/>
                    </a:outerShdw>
                  </a:effectLst>
                </a:rPr>
                <a:t>  1 </a:t>
              </a:r>
            </a:p>
            <a:p>
              <a:pPr>
                <a:spcBef>
                  <a:spcPct val="50000"/>
                </a:spcBef>
              </a:pPr>
              <a:r>
                <a:rPr lang="en-US" sz="2000">
                  <a:effectLst>
                    <a:outerShdw blurRad="38100" dist="38100" dir="2700000" algn="tl">
                      <a:srgbClr val="000000"/>
                    </a:outerShdw>
                  </a:effectLst>
                </a:rPr>
                <a:t>  0 </a:t>
              </a:r>
            </a:p>
            <a:p>
              <a:pPr>
                <a:spcBef>
                  <a:spcPct val="50000"/>
                </a:spcBef>
              </a:pPr>
              <a:r>
                <a:rPr lang="en-US" sz="2000">
                  <a:effectLst>
                    <a:outerShdw blurRad="38100" dist="38100" dir="2700000" algn="tl">
                      <a:srgbClr val="000000"/>
                    </a:outerShdw>
                  </a:effectLst>
                </a:rPr>
                <a:t>-1</a:t>
              </a:r>
            </a:p>
            <a:p>
              <a:pPr>
                <a:spcBef>
                  <a:spcPct val="50000"/>
                </a:spcBef>
              </a:pPr>
              <a:r>
                <a:rPr lang="en-US" sz="2000">
                  <a:effectLst>
                    <a:outerShdw blurRad="38100" dist="38100" dir="2700000" algn="tl">
                      <a:srgbClr val="000000"/>
                    </a:outerShdw>
                  </a:effectLst>
                </a:rPr>
                <a:t>- 2</a:t>
              </a:r>
            </a:p>
          </p:txBody>
        </p:sp>
        <p:sp>
          <p:nvSpPr>
            <p:cNvPr id="95247" name="Text Box 15"/>
            <p:cNvSpPr txBox="1">
              <a:spLocks noChangeArrowheads="1"/>
            </p:cNvSpPr>
            <p:nvPr/>
          </p:nvSpPr>
          <p:spPr bwMode="auto">
            <a:xfrm>
              <a:off x="3984" y="1056"/>
              <a:ext cx="288" cy="288"/>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y</a:t>
              </a:r>
            </a:p>
          </p:txBody>
        </p:sp>
      </p:grpSp>
      <p:sp>
        <p:nvSpPr>
          <p:cNvPr id="95248" name="Oval 16"/>
          <p:cNvSpPr>
            <a:spLocks noChangeArrowheads="1"/>
          </p:cNvSpPr>
          <p:nvPr/>
        </p:nvSpPr>
        <p:spPr bwMode="auto">
          <a:xfrm>
            <a:off x="6172200" y="3352800"/>
            <a:ext cx="95250" cy="92075"/>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95250" name="Line 18"/>
          <p:cNvSpPr>
            <a:spLocks noChangeShapeType="1"/>
          </p:cNvSpPr>
          <p:nvPr/>
        </p:nvSpPr>
        <p:spPr bwMode="auto">
          <a:xfrm flipV="1">
            <a:off x="6281738" y="3397250"/>
            <a:ext cx="676275" cy="6350"/>
          </a:xfrm>
          <a:prstGeom prst="line">
            <a:avLst/>
          </a:prstGeom>
          <a:noFill/>
          <a:ln w="41275">
            <a:solidFill>
              <a:srgbClr val="FF00FF"/>
            </a:solidFill>
            <a:round/>
            <a:headEnd/>
            <a:tailEnd/>
          </a:ln>
          <a:effectLst/>
        </p:spPr>
        <p:txBody>
          <a:bodyPr/>
          <a:lstStyle/>
          <a:p>
            <a:endParaRPr lang="en-US"/>
          </a:p>
        </p:txBody>
      </p:sp>
      <p:sp>
        <p:nvSpPr>
          <p:cNvPr id="95251" name="Line 19"/>
          <p:cNvSpPr>
            <a:spLocks noChangeShapeType="1"/>
          </p:cNvSpPr>
          <p:nvPr/>
        </p:nvSpPr>
        <p:spPr bwMode="auto">
          <a:xfrm flipH="1">
            <a:off x="6932613" y="3402013"/>
            <a:ext cx="1587" cy="628650"/>
          </a:xfrm>
          <a:prstGeom prst="line">
            <a:avLst/>
          </a:prstGeom>
          <a:noFill/>
          <a:ln w="41275">
            <a:solidFill>
              <a:srgbClr val="FF00FF"/>
            </a:solidFill>
            <a:round/>
            <a:headEnd/>
            <a:tailEnd type="triangle" w="med" len="med"/>
          </a:ln>
          <a:effectLst/>
        </p:spPr>
        <p:txBody>
          <a:bodyPr/>
          <a:lstStyle/>
          <a:p>
            <a:endParaRPr lang="en-US"/>
          </a:p>
        </p:txBody>
      </p:sp>
      <p:sp>
        <p:nvSpPr>
          <p:cNvPr id="95252" name="Text Box 20"/>
          <p:cNvSpPr txBox="1">
            <a:spLocks noChangeArrowheads="1"/>
          </p:cNvSpPr>
          <p:nvPr/>
        </p:nvSpPr>
        <p:spPr bwMode="auto">
          <a:xfrm>
            <a:off x="6477000" y="5105400"/>
            <a:ext cx="1600200" cy="457200"/>
          </a:xfrm>
          <a:prstGeom prst="rect">
            <a:avLst/>
          </a:prstGeom>
          <a:noFill/>
          <a:ln w="12700">
            <a:noFill/>
            <a:miter lim="800000"/>
            <a:headEnd/>
            <a:tailEnd/>
          </a:ln>
          <a:effectLst/>
        </p:spPr>
        <p:txBody>
          <a:bodyPr>
            <a:spAutoFit/>
          </a:bodyPr>
          <a:lstStyle/>
          <a:p>
            <a:pPr>
              <a:spcBef>
                <a:spcPct val="50000"/>
              </a:spcBef>
            </a:pPr>
            <a:r>
              <a:rPr lang="en-US">
                <a:solidFill>
                  <a:srgbClr val="00FF00"/>
                </a:solidFill>
                <a:effectLst>
                  <a:outerShdw blurRad="38100" dist="38100" dir="2700000" algn="tl">
                    <a:srgbClr val="000000"/>
                  </a:outerShdw>
                </a:effectLst>
              </a:rPr>
              <a:t>(0.3, -0.6)</a:t>
            </a:r>
          </a:p>
        </p:txBody>
      </p:sp>
      <p:sp>
        <p:nvSpPr>
          <p:cNvPr id="95253" name="Text Box 21"/>
          <p:cNvSpPr txBox="1">
            <a:spLocks noChangeArrowheads="1"/>
          </p:cNvSpPr>
          <p:nvPr/>
        </p:nvSpPr>
        <p:spPr bwMode="auto">
          <a:xfrm>
            <a:off x="2414588" y="4729163"/>
            <a:ext cx="1766887" cy="457200"/>
          </a:xfrm>
          <a:prstGeom prst="rect">
            <a:avLst/>
          </a:prstGeom>
          <a:noFill/>
          <a:ln w="12700">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  (1.3, -1.4)</a:t>
            </a:r>
          </a:p>
        </p:txBody>
      </p:sp>
      <p:sp>
        <p:nvSpPr>
          <p:cNvPr id="95254" name="Text Box 22"/>
          <p:cNvSpPr txBox="1">
            <a:spLocks noChangeArrowheads="1"/>
          </p:cNvSpPr>
          <p:nvPr/>
        </p:nvSpPr>
        <p:spPr bwMode="auto">
          <a:xfrm>
            <a:off x="6858000" y="4114800"/>
            <a:ext cx="685800" cy="457200"/>
          </a:xfrm>
          <a:prstGeom prst="rect">
            <a:avLst/>
          </a:prstGeom>
          <a:noFill/>
          <a:ln w="12700">
            <a:noFill/>
            <a:miter lim="800000"/>
            <a:headEnd/>
            <a:tailEnd/>
          </a:ln>
          <a:effectLst/>
        </p:spPr>
        <p:txBody>
          <a:bodyPr>
            <a:spAutoFit/>
          </a:bodyPr>
          <a:lstStyle/>
          <a:p>
            <a:pPr>
              <a:spcBef>
                <a:spcPct val="50000"/>
              </a:spcBef>
            </a:pPr>
            <a:r>
              <a:rPr lang="en-US">
                <a:solidFill>
                  <a:srgbClr val="00FF00"/>
                </a:solidFill>
                <a:effectLst>
                  <a:outerShdw blurRad="38100" dist="38100" dir="2700000" algn="tl">
                    <a:srgbClr val="000000"/>
                  </a:outerShdw>
                </a:effectLst>
              </a:rPr>
              <a:t>p2</a:t>
            </a:r>
          </a:p>
        </p:txBody>
      </p:sp>
      <p:sp>
        <p:nvSpPr>
          <p:cNvPr id="95255" name="Text Box 23"/>
          <p:cNvSpPr txBox="1">
            <a:spLocks noChangeArrowheads="1"/>
          </p:cNvSpPr>
          <p:nvPr/>
        </p:nvSpPr>
        <p:spPr bwMode="auto">
          <a:xfrm>
            <a:off x="5791200" y="2971800"/>
            <a:ext cx="685800" cy="457200"/>
          </a:xfrm>
          <a:prstGeom prst="rect">
            <a:avLst/>
          </a:prstGeom>
          <a:noFill/>
          <a:ln w="12700">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p1</a:t>
            </a:r>
          </a:p>
        </p:txBody>
      </p:sp>
      <p:sp>
        <p:nvSpPr>
          <p:cNvPr id="95256" name="Oval 24"/>
          <p:cNvSpPr>
            <a:spLocks noChangeArrowheads="1"/>
          </p:cNvSpPr>
          <p:nvPr/>
        </p:nvSpPr>
        <p:spPr bwMode="auto">
          <a:xfrm>
            <a:off x="6884988" y="4011613"/>
            <a:ext cx="76200" cy="76200"/>
          </a:xfrm>
          <a:prstGeom prst="ellipse">
            <a:avLst/>
          </a:prstGeom>
          <a:solidFill>
            <a:srgbClr val="00FF00"/>
          </a:solidFill>
          <a:ln w="12700">
            <a:solidFill>
              <a:schemeClr val="tx1"/>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hapt01">
  <a:themeElements>
    <a:clrScheme name="">
      <a:dk1>
        <a:srgbClr val="000020"/>
      </a:dk1>
      <a:lt1>
        <a:srgbClr val="E0E0E0"/>
      </a:lt1>
      <a:dk2>
        <a:srgbClr val="0000FF"/>
      </a:dk2>
      <a:lt2>
        <a:srgbClr val="00CECE"/>
      </a:lt2>
      <a:accent1>
        <a:srgbClr val="A0A0A0"/>
      </a:accent1>
      <a:accent2>
        <a:srgbClr val="FC0128"/>
      </a:accent2>
      <a:accent3>
        <a:srgbClr val="AAAAFF"/>
      </a:accent3>
      <a:accent4>
        <a:srgbClr val="BFBFBF"/>
      </a:accent4>
      <a:accent5>
        <a:srgbClr val="CDCDCD"/>
      </a:accent5>
      <a:accent6>
        <a:srgbClr val="E40123"/>
      </a:accent6>
      <a:hlink>
        <a:srgbClr val="C000C0"/>
      </a:hlink>
      <a:folHlink>
        <a:srgbClr val="8080FF"/>
      </a:folHlink>
    </a:clrScheme>
    <a:fontScheme name="chapt0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lnDef>
  </a:objectDefaults>
  <a:extraClrSchemeLst>
    <a:extraClrScheme>
      <a:clrScheme name="chapt0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0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0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0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e:\books\cpp\powerpnt\chapt01.ppt</Template>
  <TotalTime>2027</TotalTime>
  <Pages>41</Pages>
  <Words>7088</Words>
  <Application>Microsoft Macintosh PowerPoint</Application>
  <PresentationFormat>On-screen Show (4:3)</PresentationFormat>
  <Paragraphs>1196</Paragraphs>
  <Slides>71</Slides>
  <Notes>56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Monotype Corsiva</vt:lpstr>
      <vt:lpstr>Monotype Sorts</vt:lpstr>
      <vt:lpstr>Times New Roman</vt:lpstr>
      <vt:lpstr>Arial</vt:lpstr>
      <vt:lpstr>chapt01</vt:lpstr>
      <vt:lpstr>CSC212   Data Structure   </vt:lpstr>
      <vt:lpstr>Outline</vt:lpstr>
      <vt:lpstr>Object Oriented Programming</vt:lpstr>
      <vt:lpstr>C++ Classes and ADTs</vt:lpstr>
      <vt:lpstr>Class definition</vt:lpstr>
      <vt:lpstr>A point class</vt:lpstr>
      <vt:lpstr>A point class</vt:lpstr>
      <vt:lpstr>A point class</vt:lpstr>
      <vt:lpstr>A point class</vt:lpstr>
      <vt:lpstr>Outline</vt:lpstr>
      <vt:lpstr>point Definition </vt:lpstr>
      <vt:lpstr>point Definition </vt:lpstr>
      <vt:lpstr>point Definition </vt:lpstr>
      <vt:lpstr>point Definition </vt:lpstr>
      <vt:lpstr>point Definition </vt:lpstr>
      <vt:lpstr>point Definition </vt:lpstr>
      <vt:lpstr>point Definition </vt:lpstr>
      <vt:lpstr>Files for the point ADT </vt:lpstr>
      <vt:lpstr>Outline</vt:lpstr>
      <vt:lpstr>Using the point ADT </vt:lpstr>
      <vt:lpstr>Using the point ADT</vt:lpstr>
      <vt:lpstr>Using the point ADT</vt:lpstr>
      <vt:lpstr>Using the point ADT</vt:lpstr>
      <vt:lpstr>Using the point ADT</vt:lpstr>
      <vt:lpstr>Using the point ADT</vt:lpstr>
      <vt:lpstr>Using the point ADT</vt:lpstr>
      <vt:lpstr>Using the point ADT</vt:lpstr>
      <vt:lpstr>Using the point ADT</vt:lpstr>
      <vt:lpstr>A Quiz </vt:lpstr>
      <vt:lpstr>A Quiz </vt:lpstr>
      <vt:lpstr>A Quiz </vt:lpstr>
      <vt:lpstr>A Quiz </vt:lpstr>
      <vt:lpstr>What you know about Objects</vt:lpstr>
      <vt:lpstr>Outline</vt:lpstr>
      <vt:lpstr>point Implementation </vt:lpstr>
      <vt:lpstr>point Implementation </vt:lpstr>
      <vt:lpstr>point Implementation </vt:lpstr>
      <vt:lpstr>point Implementation </vt:lpstr>
      <vt:lpstr>point Implementation </vt:lpstr>
      <vt:lpstr>point Implementation </vt:lpstr>
      <vt:lpstr>point Implementation </vt:lpstr>
      <vt:lpstr>point Implementation </vt:lpstr>
      <vt:lpstr>point Implementation </vt:lpstr>
      <vt:lpstr>point Implementation </vt:lpstr>
      <vt:lpstr>point Implementation </vt:lpstr>
      <vt:lpstr>point Implementation </vt:lpstr>
      <vt:lpstr>A Common Pattern</vt:lpstr>
      <vt:lpstr>   Summary of classes </vt:lpstr>
      <vt:lpstr>Outline</vt:lpstr>
      <vt:lpstr>Constructors: point Initialization </vt:lpstr>
      <vt:lpstr>Constructors: point Initialization </vt:lpstr>
      <vt:lpstr>Constructors: point Initialization </vt:lpstr>
      <vt:lpstr>Constructors: Implementation </vt:lpstr>
      <vt:lpstr>Constructors: Implementation </vt:lpstr>
      <vt:lpstr>Constructors</vt:lpstr>
      <vt:lpstr>Constructors: point Initialization </vt:lpstr>
      <vt:lpstr>Constructors: point Initialization </vt:lpstr>
      <vt:lpstr>Default Constructors </vt:lpstr>
      <vt:lpstr>Default Constructors </vt:lpstr>
      <vt:lpstr>Default Constructors </vt:lpstr>
      <vt:lpstr>Constructors: Function Overloading</vt:lpstr>
      <vt:lpstr>Constructors: automatic default constructor</vt:lpstr>
      <vt:lpstr>Value Semantics of a Class</vt:lpstr>
      <vt:lpstr>Value Semantics: assignment operator</vt:lpstr>
      <vt:lpstr>Value Semantics: copy constructor</vt:lpstr>
      <vt:lpstr>Value Semantics: copy constructor</vt:lpstr>
      <vt:lpstr>Value Semantics: discussion</vt:lpstr>
      <vt:lpstr>Copy Constructor: Implementation</vt:lpstr>
      <vt:lpstr>Outline</vt:lpstr>
      <vt:lpstr>Assignments </vt:lpstr>
      <vt:lpstr>THE  END</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subject>ADT and C++ Classes</dc:subject>
  <dc:creator>George Wolberg</dc:creator>
  <cp:keywords/>
  <dc:description>Adapted from Object-Oriented Programming Presentation from Chapter 2. Michael Main and Walter Savitch_x000d_
Copyright 1997, by Addison Wesley Longman.</dc:description>
  <cp:lastModifiedBy>maryam vatankhah</cp:lastModifiedBy>
  <cp:revision>505</cp:revision>
  <cp:lastPrinted>1997-02-17T10:42:10Z</cp:lastPrinted>
  <dcterms:created xsi:type="dcterms:W3CDTF">1996-12-18T13:46:46Z</dcterms:created>
  <dcterms:modified xsi:type="dcterms:W3CDTF">2017-02-05T16:43:40Z</dcterms:modified>
</cp:coreProperties>
</file>