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97" r:id="rId2"/>
    <p:sldId id="364" r:id="rId3"/>
    <p:sldId id="307" r:id="rId4"/>
    <p:sldId id="329" r:id="rId5"/>
    <p:sldId id="330" r:id="rId6"/>
    <p:sldId id="331" r:id="rId7"/>
    <p:sldId id="332" r:id="rId8"/>
    <p:sldId id="386" r:id="rId9"/>
    <p:sldId id="333" r:id="rId10"/>
    <p:sldId id="335" r:id="rId11"/>
    <p:sldId id="334" r:id="rId12"/>
    <p:sldId id="385" r:id="rId13"/>
    <p:sldId id="387" r:id="rId14"/>
    <p:sldId id="336" r:id="rId15"/>
    <p:sldId id="339" r:id="rId16"/>
    <p:sldId id="338" r:id="rId17"/>
    <p:sldId id="340" r:id="rId18"/>
    <p:sldId id="341" r:id="rId19"/>
    <p:sldId id="394" r:id="rId20"/>
    <p:sldId id="395" r:id="rId21"/>
    <p:sldId id="342" r:id="rId22"/>
    <p:sldId id="390" r:id="rId23"/>
    <p:sldId id="337" r:id="rId24"/>
    <p:sldId id="366" r:id="rId25"/>
    <p:sldId id="355" r:id="rId26"/>
    <p:sldId id="343" r:id="rId27"/>
    <p:sldId id="344" r:id="rId28"/>
    <p:sldId id="348" r:id="rId29"/>
    <p:sldId id="345" r:id="rId30"/>
    <p:sldId id="346" r:id="rId31"/>
    <p:sldId id="350" r:id="rId32"/>
    <p:sldId id="367" r:id="rId33"/>
    <p:sldId id="368" r:id="rId34"/>
    <p:sldId id="347" r:id="rId35"/>
    <p:sldId id="349" r:id="rId36"/>
    <p:sldId id="352" r:id="rId37"/>
    <p:sldId id="357" r:id="rId38"/>
    <p:sldId id="384"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6" autoAdjust="0"/>
    <p:restoredTop sz="72500" autoAdjust="0"/>
  </p:normalViewPr>
  <p:slideViewPr>
    <p:cSldViewPr>
      <p:cViewPr varScale="1">
        <p:scale>
          <a:sx n="67" d="100"/>
          <a:sy n="67" d="100"/>
        </p:scale>
        <p:origin x="2096" y="1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52"/>
    </p:cViewPr>
  </p:sorterViewPr>
  <p:notesViewPr>
    <p:cSldViewPr>
      <p:cViewPr varScale="1">
        <p:scale>
          <a:sx n="72" d="100"/>
          <a:sy n="72" d="100"/>
        </p:scale>
        <p:origin x="35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02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ACF7F2F0-EDF4-4ECB-906D-04AD21F5324E}" type="slidenum">
              <a:rPr lang="zh-CN" altLang="en-US">
                <a:effectLst>
                  <a:outerShdw blurRad="38100" dist="38100" dir="2700000" algn="tl">
                    <a:srgbClr val="C0C0C0"/>
                  </a:outerShdw>
                </a:effectLst>
              </a:rPr>
              <a:pPr/>
              <a:t>‹#›</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419498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909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482340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50938" y="692150"/>
            <a:ext cx="4556125" cy="3416300"/>
          </a:xfrm>
          <a:ln/>
        </p:spPr>
      </p:sp>
      <p:sp>
        <p:nvSpPr>
          <p:cNvPr id="162819" name="Rectangle 3"/>
          <p:cNvSpPr>
            <a:spLocks noGrp="1" noChangeArrowheads="1"/>
          </p:cNvSpPr>
          <p:nvPr>
            <p:ph type="body" idx="1"/>
          </p:nvPr>
        </p:nvSpPr>
        <p:spPr/>
        <p:txBody>
          <a:bodyPr/>
          <a:lstStyle/>
          <a:p>
            <a:r>
              <a:rPr lang="en-US" altLang="zh-CN"/>
              <a:t>Most of the binary arithmetic operators in C++ can be overloaded for a new class.</a:t>
            </a:r>
          </a:p>
          <a:p>
            <a:endParaRPr lang="en-US" altLang="zh-CN"/>
          </a:p>
          <a:p>
            <a:r>
              <a:rPr lang="en-US" altLang="zh-CN"/>
              <a:t>point class as return value</a:t>
            </a:r>
          </a:p>
        </p:txBody>
      </p:sp>
    </p:spTree>
    <p:extLst>
      <p:ext uri="{BB962C8B-B14F-4D97-AF65-F5344CB8AC3E}">
        <p14:creationId xmlns:p14="http://schemas.microsoft.com/office/powerpoint/2010/main" val="972194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50938" y="692150"/>
            <a:ext cx="4556125" cy="3416300"/>
          </a:xfrm>
          <a:ln/>
        </p:spPr>
      </p:sp>
      <p:sp>
        <p:nvSpPr>
          <p:cNvPr id="171011" name="Rectangle 3"/>
          <p:cNvSpPr>
            <a:spLocks noGrp="1" noChangeArrowheads="1"/>
          </p:cNvSpPr>
          <p:nvPr>
            <p:ph type="body" idx="1"/>
          </p:nvPr>
        </p:nvSpPr>
        <p:spPr/>
        <p:txBody>
          <a:bodyPr/>
          <a:lstStyle/>
          <a:p>
            <a:r>
              <a:rPr lang="en-US" altLang="zh-CN" dirty="0"/>
              <a:t>const reference for both security and </a:t>
            </a:r>
            <a:r>
              <a:rPr lang="en-US" altLang="zh-CN" dirty="0" smtClean="0"/>
              <a:t>efficiency</a:t>
            </a:r>
            <a:endParaRPr lang="en-US" altLang="zh-CN" dirty="0"/>
          </a:p>
          <a:p>
            <a:endParaRPr lang="en-US" altLang="zh-CN" dirty="0"/>
          </a:p>
          <a:p>
            <a:r>
              <a:rPr lang="en-US" altLang="zh-CN" dirty="0"/>
              <a:t>The overloaded operator + is used in a program just like any other use of +</a:t>
            </a:r>
          </a:p>
          <a:p>
            <a:r>
              <a:rPr lang="en-US" altLang="zh-CN" dirty="0"/>
              <a:t>by putting the 1st argument before + and the 2nd argument after +</a:t>
            </a:r>
          </a:p>
          <a:p>
            <a:endParaRPr lang="en-US" altLang="zh-CN" dirty="0"/>
          </a:p>
          <a:p>
            <a:endParaRPr lang="zh-CN" altLang="en-US" dirty="0"/>
          </a:p>
        </p:txBody>
      </p:sp>
    </p:spTree>
    <p:extLst>
      <p:ext uri="{BB962C8B-B14F-4D97-AF65-F5344CB8AC3E}">
        <p14:creationId xmlns:p14="http://schemas.microsoft.com/office/powerpoint/2010/main" val="162473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4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When you write p=p1+p2 </a:t>
            </a:r>
          </a:p>
          <a:p>
            <a:r>
              <a:rPr lang="en-US" altLang="zh-CN"/>
              <a:t>You actually call function p = operator+(p1,p2);</a:t>
            </a:r>
          </a:p>
        </p:txBody>
      </p:sp>
    </p:spTree>
    <p:extLst>
      <p:ext uri="{BB962C8B-B14F-4D97-AF65-F5344CB8AC3E}">
        <p14:creationId xmlns:p14="http://schemas.microsoft.com/office/powerpoint/2010/main" val="169329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6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dirty="0"/>
              <a:t>When you write p=p1+p2 </a:t>
            </a:r>
          </a:p>
          <a:p>
            <a:r>
              <a:rPr lang="en-US" altLang="zh-CN" dirty="0"/>
              <a:t>You actually call function p = p1.operator+(p2);</a:t>
            </a:r>
          </a:p>
          <a:p>
            <a:r>
              <a:rPr lang="en-US" altLang="zh-CN" dirty="0"/>
              <a:t>Operator+ is a constant member function – no change is made for the private members</a:t>
            </a:r>
          </a:p>
          <a:p>
            <a:endParaRPr lang="en-US" altLang="zh-CN" dirty="0"/>
          </a:p>
          <a:p>
            <a:r>
              <a:rPr lang="en-US" altLang="zh-CN" dirty="0"/>
              <a:t>Need to Test this for correctness !</a:t>
            </a:r>
          </a:p>
        </p:txBody>
      </p:sp>
    </p:spTree>
    <p:extLst>
      <p:ext uri="{BB962C8B-B14F-4D97-AF65-F5344CB8AC3E}">
        <p14:creationId xmlns:p14="http://schemas.microsoft.com/office/powerpoint/2010/main" val="78140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50938" y="692150"/>
            <a:ext cx="4556125" cy="3416300"/>
          </a:xfrm>
          <a:ln/>
        </p:spPr>
      </p:sp>
      <p:sp>
        <p:nvSpPr>
          <p:cNvPr id="164867" name="Rectangle 3"/>
          <p:cNvSpPr>
            <a:spLocks noGrp="1" noChangeArrowheads="1"/>
          </p:cNvSpPr>
          <p:nvPr>
            <p:ph type="body" idx="1"/>
          </p:nvPr>
        </p:nvSpPr>
        <p:spPr/>
        <p:txBody>
          <a:bodyPr/>
          <a:lstStyle/>
          <a:p>
            <a:r>
              <a:rPr lang="en-US" altLang="zh-CN" dirty="0"/>
              <a:t>Most of the binary comparison operators in C++ can also be overloaded for a new class in the same way</a:t>
            </a:r>
            <a:r>
              <a:rPr lang="en-US" altLang="zh-CN" dirty="0" smtClean="0"/>
              <a:t>.</a:t>
            </a:r>
          </a:p>
          <a:p>
            <a:endParaRPr lang="en-US" altLang="zh-CN" dirty="0" smtClean="0"/>
          </a:p>
          <a:p>
            <a:r>
              <a:rPr lang="en-US" altLang="zh-CN" dirty="0" smtClean="0"/>
              <a:t>&amp;&amp; means logical AND</a:t>
            </a:r>
            <a:endParaRPr lang="en-US" altLang="zh-CN" dirty="0"/>
          </a:p>
        </p:txBody>
      </p:sp>
    </p:spTree>
    <p:extLst>
      <p:ext uri="{BB962C8B-B14F-4D97-AF65-F5344CB8AC3E}">
        <p14:creationId xmlns:p14="http://schemas.microsoft.com/office/powerpoint/2010/main" val="739497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50938" y="692150"/>
            <a:ext cx="4556125" cy="3416300"/>
          </a:xfrm>
          <a:ln/>
        </p:spPr>
      </p:sp>
      <p:sp>
        <p:nvSpPr>
          <p:cNvPr id="168963" name="Rectangle 3"/>
          <p:cNvSpPr>
            <a:spLocks noGrp="1" noChangeArrowheads="1"/>
          </p:cNvSpPr>
          <p:nvPr>
            <p:ph type="body" idx="1"/>
          </p:nvPr>
        </p:nvSpPr>
        <p:spPr/>
        <p:txBody>
          <a:bodyPr/>
          <a:lstStyle/>
          <a:p>
            <a:r>
              <a:rPr lang="en-US" altLang="zh-CN" dirty="0"/>
              <a:t>We can do the != in the same way as </a:t>
            </a:r>
            <a:r>
              <a:rPr lang="en-US" altLang="zh-CN" dirty="0" smtClean="0"/>
              <a:t>==</a:t>
            </a:r>
          </a:p>
          <a:p>
            <a:endParaRPr lang="en-US" altLang="zh-CN" dirty="0" smtClean="0"/>
          </a:p>
          <a:p>
            <a:r>
              <a:rPr lang="en-US" altLang="zh-CN" dirty="0" smtClean="0"/>
              <a:t>|| means logical</a:t>
            </a:r>
            <a:r>
              <a:rPr lang="en-US" altLang="zh-CN" baseline="0" dirty="0" smtClean="0"/>
              <a:t> OR</a:t>
            </a:r>
            <a:endParaRPr lang="en-US" altLang="zh-CN" dirty="0"/>
          </a:p>
        </p:txBody>
      </p:sp>
    </p:spTree>
    <p:extLst>
      <p:ext uri="{BB962C8B-B14F-4D97-AF65-F5344CB8AC3E}">
        <p14:creationId xmlns:p14="http://schemas.microsoft.com/office/powerpoint/2010/main" val="123860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50938" y="692150"/>
            <a:ext cx="4556125" cy="3416300"/>
          </a:xfrm>
          <a:ln/>
        </p:spPr>
      </p:sp>
      <p:sp>
        <p:nvSpPr>
          <p:cNvPr id="175107" name="Rectangle 3"/>
          <p:cNvSpPr>
            <a:spLocks noGrp="1" noChangeArrowheads="1"/>
          </p:cNvSpPr>
          <p:nvPr>
            <p:ph type="body" idx="1"/>
          </p:nvPr>
        </p:nvSpPr>
        <p:spPr/>
        <p:txBody>
          <a:bodyPr/>
          <a:lstStyle/>
          <a:p>
            <a:r>
              <a:rPr lang="en-US" altLang="zh-CN"/>
              <a:t>Or use the overloaded operator == for easy implementation of the new operator != </a:t>
            </a:r>
          </a:p>
        </p:txBody>
      </p:sp>
    </p:spTree>
    <p:extLst>
      <p:ext uri="{BB962C8B-B14F-4D97-AF65-F5344CB8AC3E}">
        <p14:creationId xmlns:p14="http://schemas.microsoft.com/office/powerpoint/2010/main" val="159746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75" tIns="44443" rIns="90475" bIns="44443"/>
          <a:lstStyle/>
          <a:p>
            <a:pPr marL="228600" indent="-228600"/>
            <a:r>
              <a:rPr lang="en-US" altLang="zh-CN" dirty="0"/>
              <a:t>(1) name same as the class name</a:t>
            </a:r>
          </a:p>
          <a:p>
            <a:pPr marL="228600" indent="-228600"/>
            <a:r>
              <a:rPr lang="en-US" altLang="zh-CN" dirty="0"/>
              <a:t>(2)  within the body the private member variables are directly accessed. – you do not see any definition</a:t>
            </a:r>
          </a:p>
          <a:p>
            <a:pPr marL="228600" indent="-228600"/>
            <a:r>
              <a:rPr lang="en-US" altLang="zh-CN" dirty="0"/>
              <a:t>(3) automatically activated in declaration</a:t>
            </a:r>
          </a:p>
          <a:p>
            <a:pPr marL="228600" indent="-228600"/>
            <a:r>
              <a:rPr lang="en-US" altLang="zh-CN" dirty="0"/>
              <a:t>(4)  default arguments</a:t>
            </a:r>
          </a:p>
          <a:p>
            <a:pPr marL="228600" indent="-228600"/>
            <a:r>
              <a:rPr lang="en-US" altLang="zh-CN" dirty="0"/>
              <a:t>But the more interesting parts of this implementation are two special features that you need to know about.</a:t>
            </a:r>
          </a:p>
          <a:p>
            <a:pPr marL="228600" indent="-228600"/>
            <a:r>
              <a:rPr lang="en-US" altLang="zh-CN" dirty="0"/>
              <a:t>(1)  Default values only in definition, not here</a:t>
            </a:r>
          </a:p>
          <a:p>
            <a:pPr marL="228600" indent="-228600"/>
            <a:r>
              <a:rPr lang="en-US" altLang="zh-CN" dirty="0"/>
              <a:t>(2) </a:t>
            </a:r>
            <a:r>
              <a:rPr lang="en-US" altLang="zh-CN" dirty="0" err="1" smtClean="0"/>
              <a:t>m_x</a:t>
            </a:r>
            <a:r>
              <a:rPr lang="en-US" altLang="zh-CN" dirty="0"/>
              <a:t>, </a:t>
            </a:r>
            <a:r>
              <a:rPr lang="en-US" altLang="zh-CN" dirty="0" err="1" smtClean="0"/>
              <a:t>m_y</a:t>
            </a:r>
            <a:r>
              <a:rPr lang="en-US" altLang="zh-CN" dirty="0" smtClean="0"/>
              <a:t> </a:t>
            </a:r>
            <a:r>
              <a:rPr lang="en-US" altLang="zh-CN" dirty="0"/>
              <a:t>are private member variables, not local variables defined within the function</a:t>
            </a:r>
          </a:p>
        </p:txBody>
      </p:sp>
      <p:sp>
        <p:nvSpPr>
          <p:cNvPr id="224259"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00003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50938" y="692150"/>
            <a:ext cx="4556125" cy="3416300"/>
          </a:xfrm>
          <a:ln/>
        </p:spPr>
      </p:sp>
      <p:sp>
        <p:nvSpPr>
          <p:cNvPr id="152579" name="Rectangle 3"/>
          <p:cNvSpPr>
            <a:spLocks noGrp="1" noChangeArrowheads="1"/>
          </p:cNvSpPr>
          <p:nvPr>
            <p:ph type="body" idx="1"/>
          </p:nvPr>
        </p:nvSpPr>
        <p:spPr/>
        <p:txBody>
          <a:bodyPr/>
          <a:lstStyle/>
          <a:p>
            <a:r>
              <a:rPr lang="en-US" altLang="zh-CN" dirty="0"/>
              <a:t>Draw a memory map on blackboard</a:t>
            </a:r>
          </a:p>
          <a:p>
            <a:endParaRPr lang="en-US" altLang="zh-CN" dirty="0"/>
          </a:p>
          <a:p>
            <a:r>
              <a:rPr lang="en-US" altLang="zh-CN" dirty="0"/>
              <a:t>The function </a:t>
            </a:r>
            <a:r>
              <a:rPr lang="en-US" altLang="zh-CN" dirty="0" err="1"/>
              <a:t>shifts_needed</a:t>
            </a:r>
            <a:r>
              <a:rPr lang="en-US" altLang="zh-CN" dirty="0"/>
              <a:t> return the number of shift by the amount of (1,1) to move a point p into the upper right quadrant ( where x&gt;=0 and y&gt;=0).</a:t>
            </a:r>
          </a:p>
          <a:p>
            <a:r>
              <a:rPr lang="en-US" altLang="zh-CN" dirty="0"/>
              <a:t>In the calling program, a point a is declared ( by calling the constructor with initial coordinates (-1.1,-2.1). After the declaration, the program print out a’s coordinates. Then in the second output statement, </a:t>
            </a:r>
            <a:r>
              <a:rPr lang="en-US" altLang="zh-CN" dirty="0" err="1"/>
              <a:t>shifts_needed</a:t>
            </a:r>
            <a:r>
              <a:rPr lang="en-US" altLang="zh-CN" dirty="0"/>
              <a:t>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dirty="0"/>
          </a:p>
          <a:p>
            <a:r>
              <a:rPr lang="en-US" altLang="zh-CN" dirty="0"/>
              <a:t>Can you figure out what are the output of the three output statements? Recall that inside  the called function, </a:t>
            </a:r>
            <a:r>
              <a:rPr lang="en-US" altLang="zh-CN" dirty="0" err="1"/>
              <a:t>p.shift</a:t>
            </a:r>
            <a:r>
              <a:rPr lang="en-US" altLang="zh-CN" dirty="0"/>
              <a:t> actually change the private members of p – i.e. the coordinates of p.</a:t>
            </a:r>
          </a:p>
          <a:p>
            <a:endParaRPr lang="en-US" altLang="zh-CN" dirty="0"/>
          </a:p>
          <a:p>
            <a:r>
              <a:rPr lang="en-US" altLang="zh-CN" dirty="0"/>
              <a:t>-1.5, -2.5</a:t>
            </a:r>
          </a:p>
          <a:p>
            <a:r>
              <a:rPr lang="en-US" altLang="zh-CN" dirty="0"/>
              <a:t>2</a:t>
            </a:r>
          </a:p>
          <a:p>
            <a:r>
              <a:rPr lang="en-US" altLang="zh-CN" dirty="0"/>
              <a:t>-1.5, -2.5 // instead of 0.5, -0.5</a:t>
            </a:r>
          </a:p>
          <a:p>
            <a:endParaRPr lang="zh-CN" altLang="en-US" dirty="0"/>
          </a:p>
        </p:txBody>
      </p:sp>
    </p:spTree>
    <p:extLst>
      <p:ext uri="{BB962C8B-B14F-4D97-AF65-F5344CB8AC3E}">
        <p14:creationId xmlns:p14="http://schemas.microsoft.com/office/powerpoint/2010/main" val="2116957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dirty="0"/>
              <a:t>The function </a:t>
            </a:r>
            <a:r>
              <a:rPr lang="en-US" altLang="zh-CN" dirty="0" err="1"/>
              <a:t>shifts_needed</a:t>
            </a:r>
            <a:r>
              <a:rPr lang="en-US" altLang="zh-CN" dirty="0"/>
              <a:t> return the number of shift by the amount of (1,1) to move a point p into the upper right quadrant ( where x&gt;=0 and y&gt;=0).</a:t>
            </a:r>
          </a:p>
          <a:p>
            <a:r>
              <a:rPr lang="en-US" altLang="zh-CN" dirty="0"/>
              <a:t>In the calling program, a point a is declared ( by calling the constructor with initial coordinates (-1.1,-2.1). After the declaration, the program print out </a:t>
            </a:r>
            <a:r>
              <a:rPr lang="en-US" altLang="zh-CN" dirty="0" err="1"/>
              <a:t>a’s</a:t>
            </a:r>
            <a:r>
              <a:rPr lang="en-US" altLang="zh-CN" dirty="0"/>
              <a:t> coordinates. Then in the second output statement, </a:t>
            </a:r>
            <a:r>
              <a:rPr lang="en-US" altLang="zh-CN" dirty="0" err="1"/>
              <a:t>shifts_needed</a:t>
            </a:r>
            <a:r>
              <a:rPr lang="en-US" altLang="zh-CN" dirty="0"/>
              <a:t>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dirty="0"/>
          </a:p>
          <a:p>
            <a:r>
              <a:rPr lang="en-US" altLang="zh-CN" dirty="0"/>
              <a:t>Can you figure out what are the output of the three output statements? Recall that inside </a:t>
            </a:r>
            <a:r>
              <a:rPr lang="en-US" altLang="zh-CN" dirty="0" smtClean="0"/>
              <a:t>the </a:t>
            </a:r>
            <a:r>
              <a:rPr lang="en-US" altLang="zh-CN" dirty="0"/>
              <a:t>called function, </a:t>
            </a:r>
            <a:r>
              <a:rPr lang="en-US" altLang="zh-CN" dirty="0" err="1"/>
              <a:t>p.shift</a:t>
            </a:r>
            <a:r>
              <a:rPr lang="en-US" altLang="zh-CN" dirty="0"/>
              <a:t> actually </a:t>
            </a:r>
            <a:r>
              <a:rPr lang="en-US" altLang="zh-CN" dirty="0" smtClean="0"/>
              <a:t>changes </a:t>
            </a:r>
            <a:r>
              <a:rPr lang="en-US" altLang="zh-CN" dirty="0"/>
              <a:t>the private members of p – i.e. the coordinates of p.</a:t>
            </a:r>
          </a:p>
          <a:p>
            <a:endParaRPr lang="en-US" altLang="zh-CN" dirty="0"/>
          </a:p>
          <a:p>
            <a:r>
              <a:rPr lang="en-US" altLang="zh-CN" dirty="0"/>
              <a:t>-1.5, -2.5</a:t>
            </a:r>
          </a:p>
          <a:p>
            <a:r>
              <a:rPr lang="en-US" altLang="zh-CN" dirty="0"/>
              <a:t>2</a:t>
            </a:r>
          </a:p>
          <a:p>
            <a:r>
              <a:rPr lang="en-US" altLang="zh-CN" dirty="0"/>
              <a:t>-1.5, -2.5 // instead of 0.5, -0.5</a:t>
            </a:r>
          </a:p>
          <a:p>
            <a:endParaRPr lang="zh-CN" altLang="en-US" dirty="0"/>
          </a:p>
        </p:txBody>
      </p:sp>
    </p:spTree>
    <p:extLst>
      <p:ext uri="{BB962C8B-B14F-4D97-AF65-F5344CB8AC3E}">
        <p14:creationId xmlns:p14="http://schemas.microsoft.com/office/powerpoint/2010/main" val="19587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N1=10, n2=20</a:t>
            </a:r>
          </a:p>
          <a:p>
            <a:endParaRPr lang="en-US" dirty="0" smtClean="0"/>
          </a:p>
          <a:p>
            <a:r>
              <a:rPr lang="en-US" dirty="0" smtClean="0"/>
              <a:t>N1=20, n2=10</a:t>
            </a:r>
          </a:p>
          <a:p>
            <a:r>
              <a:rPr lang="en-US" sz="1200" b="0" i="0" kern="1200" dirty="0" smtClean="0">
                <a:solidFill>
                  <a:schemeClr val="tx1"/>
                </a:solidFill>
                <a:effectLst/>
                <a:latin typeface="Arial" pitchFamily="34" charset="0"/>
                <a:ea typeface="+mn-ea"/>
                <a:cs typeface="+mn-cs"/>
              </a:rPr>
              <a:t>the calling function will need to use </a:t>
            </a:r>
            <a:r>
              <a:rPr lang="en-US" dirty="0" smtClean="0"/>
              <a:t>&amp;</a:t>
            </a:r>
            <a:r>
              <a:rPr lang="en-US" sz="1200" b="0" i="0" kern="1200" dirty="0" smtClean="0">
                <a:solidFill>
                  <a:schemeClr val="tx1"/>
                </a:solidFill>
                <a:effectLst/>
                <a:latin typeface="Arial" pitchFamily="34" charset="0"/>
                <a:ea typeface="+mn-ea"/>
                <a:cs typeface="+mn-cs"/>
              </a:rPr>
              <a:t> to compute the pointer of actual parameter. The called function will need to dereference the pointer with </a:t>
            </a:r>
            <a:r>
              <a:rPr lang="en-US" dirty="0" smtClean="0"/>
              <a:t>*</a:t>
            </a:r>
            <a:r>
              <a:rPr lang="en-US" sz="1200" b="0" i="0" kern="1200" dirty="0" smtClean="0">
                <a:solidFill>
                  <a:schemeClr val="tx1"/>
                </a:solidFill>
                <a:effectLst/>
                <a:latin typeface="Arial" pitchFamily="34" charset="0"/>
                <a:ea typeface="+mn-ea"/>
                <a:cs typeface="+mn-cs"/>
              </a:rPr>
              <a:t>where appropriate to access the value of interest</a:t>
            </a:r>
            <a:endParaRPr lang="en-US" dirty="0"/>
          </a:p>
        </p:txBody>
      </p:sp>
    </p:spTree>
    <p:extLst>
      <p:ext uri="{BB962C8B-B14F-4D97-AF65-F5344CB8AC3E}">
        <p14:creationId xmlns:p14="http://schemas.microsoft.com/office/powerpoint/2010/main" val="83090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50938" y="692150"/>
            <a:ext cx="4556125" cy="3416300"/>
          </a:xfrm>
          <a:ln/>
        </p:spPr>
      </p:sp>
      <p:sp>
        <p:nvSpPr>
          <p:cNvPr id="228355" name="Rectangle 3"/>
          <p:cNvSpPr>
            <a:spLocks noGrp="1" noChangeArrowheads="1"/>
          </p:cNvSpPr>
          <p:nvPr>
            <p:ph type="body" idx="1"/>
          </p:nvPr>
        </p:nvSpPr>
        <p:spPr/>
        <p:txBody>
          <a:bodyPr/>
          <a:lstStyle/>
          <a:p>
            <a:r>
              <a:rPr lang="en-US" sz="1200" b="0" i="0" kern="1200" dirty="0" smtClean="0">
                <a:solidFill>
                  <a:schemeClr val="tx1"/>
                </a:solidFill>
                <a:effectLst/>
                <a:latin typeface="Arial" pitchFamily="34" charset="0"/>
                <a:ea typeface="+mn-ea"/>
                <a:cs typeface="+mn-cs"/>
              </a:rPr>
              <a:t>Because the reference is a </a:t>
            </a:r>
            <a:r>
              <a:rPr lang="en-US" dirty="0" err="1" smtClean="0"/>
              <a:t>const</a:t>
            </a:r>
            <a:r>
              <a:rPr lang="en-US" sz="1200" b="0" i="0" kern="1200" dirty="0" smtClean="0">
                <a:solidFill>
                  <a:schemeClr val="tx1"/>
                </a:solidFill>
                <a:effectLst/>
                <a:latin typeface="Arial" pitchFamily="34" charset="0"/>
                <a:ea typeface="+mn-ea"/>
                <a:cs typeface="+mn-cs"/>
              </a:rPr>
              <a:t> reference the function body cannot directly change the value of that object. This has a similar property to passing by value where the function body also cannot change the value of the object that was passed in, in this case because the parameter is a copy.</a:t>
            </a:r>
            <a:endParaRPr lang="en-US" altLang="zh-CN" dirty="0"/>
          </a:p>
        </p:txBody>
      </p:sp>
    </p:spTree>
    <p:extLst>
      <p:ext uri="{BB962C8B-B14F-4D97-AF65-F5344CB8AC3E}">
        <p14:creationId xmlns:p14="http://schemas.microsoft.com/office/powerpoint/2010/main" val="211444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50938" y="692150"/>
            <a:ext cx="4556125" cy="3416300"/>
          </a:xfrm>
          <a:ln/>
        </p:spPr>
      </p:sp>
      <p:sp>
        <p:nvSpPr>
          <p:cNvPr id="225283" name="Rectangle 3"/>
          <p:cNvSpPr>
            <a:spLocks noGrp="1" noChangeArrowheads="1"/>
          </p:cNvSpPr>
          <p:nvPr>
            <p:ph type="body" idx="1"/>
          </p:nvPr>
        </p:nvSpPr>
        <p:spPr/>
        <p:txBody>
          <a:bodyPr/>
          <a:lstStyle/>
          <a:p>
            <a:r>
              <a:rPr lang="en-US" altLang="zh-CN" dirty="0"/>
              <a:t>As a matter of </a:t>
            </a:r>
            <a:r>
              <a:rPr lang="en-US" altLang="zh-CN" smtClean="0"/>
              <a:t>fact,</a:t>
            </a:r>
            <a:r>
              <a:rPr lang="en-US" altLang="zh-CN" baseline="0" smtClean="0"/>
              <a:t> a</a:t>
            </a:r>
            <a:r>
              <a:rPr lang="en-US" altLang="zh-CN" smtClean="0"/>
              <a:t> </a:t>
            </a:r>
            <a:r>
              <a:rPr lang="en-US" altLang="zh-CN"/>
              <a:t>formal parameter is also stored as a local variable in the member </a:t>
            </a:r>
            <a:r>
              <a:rPr lang="en-US" altLang="zh-CN" smtClean="0"/>
              <a:t>function</a:t>
            </a:r>
            <a:endParaRPr lang="en-US" altLang="zh-CN" dirty="0"/>
          </a:p>
          <a:p>
            <a:r>
              <a:rPr lang="en-US" altLang="zh-CN" dirty="0"/>
              <a:t>Look into the code</a:t>
            </a:r>
          </a:p>
        </p:txBody>
      </p:sp>
    </p:spTree>
    <p:extLst>
      <p:ext uri="{BB962C8B-B14F-4D97-AF65-F5344CB8AC3E}">
        <p14:creationId xmlns:p14="http://schemas.microsoft.com/office/powerpoint/2010/main" val="94310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150938" y="692150"/>
            <a:ext cx="4556125" cy="3416300"/>
          </a:xfrm>
          <a:ln/>
        </p:spPr>
      </p:sp>
      <p:sp>
        <p:nvSpPr>
          <p:cNvPr id="165891" name="Rectangle 3"/>
          <p:cNvSpPr>
            <a:spLocks noGrp="1" noChangeArrowheads="1"/>
          </p:cNvSpPr>
          <p:nvPr>
            <p:ph type="body" idx="1"/>
          </p:nvPr>
        </p:nvSpPr>
        <p:spPr/>
        <p:txBody>
          <a:bodyPr/>
          <a:lstStyle/>
          <a:p>
            <a:r>
              <a:rPr lang="en-US" altLang="zh-CN"/>
              <a:t>Three operations: comparison, arithmetic and assignment</a:t>
            </a:r>
          </a:p>
        </p:txBody>
      </p:sp>
    </p:spTree>
    <p:extLst>
      <p:ext uri="{BB962C8B-B14F-4D97-AF65-F5344CB8AC3E}">
        <p14:creationId xmlns:p14="http://schemas.microsoft.com/office/powerpoint/2010/main" val="155557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286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A906A627-0E91-4272-92EC-CB625804E433}" type="slidenum">
              <a:rPr lang="zh-CN" altLang="en-US" sz="1200">
                <a:effectLst>
                  <a:outerShdw blurRad="38100" dist="38100" dir="2700000" algn="tl">
                    <a:srgbClr val="000000"/>
                  </a:outerShdw>
                </a:effectLst>
                <a:ea typeface="宋体" pitchFamily="2" charset="-122"/>
              </a:rPr>
              <a:pPr>
                <a:spcBef>
                  <a:spcPct val="50000"/>
                </a:spcBef>
              </a:pPr>
              <a:t>‹#›</a:t>
            </a:fld>
            <a:endParaRPr lang="en-US" altLang="zh-CN" sz="1200">
              <a:effectLst>
                <a:outerShdw blurRad="38100" dist="38100" dir="2700000" algn="tl">
                  <a:srgbClr val="000000"/>
                </a:outerShdw>
              </a:effectLst>
              <a:ea typeface="宋体"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point-pp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point-pp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oint-ppt.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宋体" pitchFamily="2" charset="-122"/>
              </a:rPr>
              <a:t>CSC212 </a:t>
            </a:r>
            <a:r>
              <a:rPr lang="en-US" altLang="zh-CN" dirty="0">
                <a:latin typeface="Arial" pitchFamily="34" charset="0"/>
                <a:ea typeface="宋体" pitchFamily="2" charset="-122"/>
              </a:rPr>
              <a:t> </a:t>
            </a:r>
            <a:br>
              <a:rPr lang="en-US" altLang="zh-CN" dirty="0">
                <a:latin typeface="Arial" pitchFamily="34" charset="0"/>
                <a:ea typeface="宋体" pitchFamily="2" charset="-122"/>
              </a:rPr>
            </a:br>
            <a:r>
              <a:rPr lang="en-US" altLang="zh-CN" dirty="0">
                <a:latin typeface="Arial" pitchFamily="34" charset="0"/>
                <a:ea typeface="宋体" pitchFamily="2" charset="-122"/>
              </a:rPr>
              <a:t>Data </a:t>
            </a:r>
            <a:r>
              <a:rPr lang="en-US" altLang="zh-CN">
                <a:latin typeface="Arial" pitchFamily="34" charset="0"/>
                <a:ea typeface="宋体" pitchFamily="2" charset="-122"/>
              </a:rPr>
              <a:t>Structure </a:t>
            </a:r>
            <a:br>
              <a:rPr lang="en-US" altLang="zh-CN">
                <a:latin typeface="Arial" pitchFamily="34" charset="0"/>
                <a:ea typeface="宋体" pitchFamily="2" charset="-122"/>
              </a:rPr>
            </a:br>
            <a:r>
              <a:rPr lang="en-US" altLang="zh-CN" smtClean="0">
                <a:ea typeface="宋体" pitchFamily="2" charset="-122"/>
              </a:rPr>
              <a:t> </a:t>
            </a:r>
            <a:endParaRPr lang="en-US" altLang="zh-CN" dirty="0">
              <a:ea typeface="宋体" pitchFamily="2" charset="-122"/>
            </a:endParaRPr>
          </a:p>
        </p:txBody>
      </p:sp>
      <p:sp>
        <p:nvSpPr>
          <p:cNvPr id="88067" name="Rectangle 1027"/>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3</a:t>
            </a:r>
          </a:p>
          <a:p>
            <a:r>
              <a:rPr lang="en-US" altLang="zh-CN" sz="4000" dirty="0">
                <a:ea typeface="宋体" pitchFamily="2" charset="-122"/>
              </a:rPr>
              <a:t>ADT and C++ Classes (II)</a:t>
            </a:r>
          </a:p>
          <a:p>
            <a:endParaRPr lang="en-US" altLang="zh-CN" dirty="0">
              <a:ea typeface="宋体" pitchFamily="2" charset="-122"/>
            </a:endParaRPr>
          </a:p>
          <a:p>
            <a:r>
              <a:rPr lang="en-US" altLang="zh-CN" dirty="0">
                <a:ea typeface="宋体" pitchFamily="2" charset="-122"/>
              </a:rPr>
              <a:t>Instructor:  </a:t>
            </a:r>
            <a:r>
              <a:rPr lang="en-US" altLang="zh-CN" dirty="0" smtClean="0">
                <a:ea typeface="宋体" pitchFamily="2" charset="-122"/>
              </a:rPr>
              <a:t>Maryam Vatankhah</a:t>
            </a:r>
            <a:endParaRPr lang="en-US" altLang="zh-CN" dirty="0">
              <a:ea typeface="宋体" pitchFamily="2" charset="-122"/>
            </a:endParaRP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7459"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We can define just one constructors with default arguments for all of its arguments</a:t>
            </a:r>
          </a:p>
        </p:txBody>
      </p:sp>
      <p:sp>
        <p:nvSpPr>
          <p:cNvPr id="147460"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7461" name="Rectangle 5"/>
          <p:cNvSpPr>
            <a:spLocks noChangeArrowheads="1"/>
          </p:cNvSpPr>
          <p:nvPr/>
        </p:nvSpPr>
        <p:spPr bwMode="auto">
          <a:xfrm>
            <a:off x="533400" y="2971800"/>
            <a:ext cx="8324850" cy="2305759"/>
          </a:xfrm>
          <a:prstGeom prst="rect">
            <a:avLst/>
          </a:prstGeom>
          <a:noFill/>
          <a:ln w="12700">
            <a:noFill/>
            <a:miter lim="800000"/>
            <a:headEnd/>
            <a:tailEnd/>
          </a:ln>
          <a:effectLst/>
        </p:spPr>
        <p:txBody>
          <a:bodyPr lIns="90488" tIns="44450" rIns="90488" bIns="44450">
            <a:spAutoFit/>
          </a:bodyPr>
          <a:lstStyle/>
          <a:p>
            <a:r>
              <a:rPr lang="en-US" altLang="zh-CN" b="1" dirty="0">
                <a:solidFill>
                  <a:schemeClr val="bg2"/>
                </a:solidFill>
                <a:effectLst/>
                <a:ea typeface="宋体" pitchFamily="2" charset="-122"/>
              </a:rPr>
              <a:t>class point </a:t>
            </a:r>
          </a:p>
          <a:p>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public:</a:t>
            </a:r>
          </a:p>
          <a:p>
            <a:r>
              <a:rPr lang="en-US" altLang="zh-CN" b="1" dirty="0">
                <a:solidFill>
                  <a:srgbClr val="00FF00"/>
                </a:solidFill>
                <a:effectLst/>
                <a:ea typeface="宋体" pitchFamily="2" charset="-122"/>
              </a:rPr>
              <a:t>    </a:t>
            </a:r>
            <a:r>
              <a:rPr lang="en-US" altLang="zh-CN" b="1" dirty="0">
                <a:solidFill>
                  <a:schemeClr val="bg1"/>
                </a:solidFill>
                <a:effectLst/>
                <a:ea typeface="宋体" pitchFamily="2" charset="-122"/>
              </a:rPr>
              <a:t>point(double </a:t>
            </a:r>
            <a:r>
              <a:rPr lang="en-US" altLang="zh-CN" b="1" dirty="0" smtClean="0">
                <a:solidFill>
                  <a:schemeClr val="bg1"/>
                </a:solidFill>
                <a:effectLst/>
                <a:ea typeface="宋体" pitchFamily="2" charset="-122"/>
              </a:rPr>
              <a:t>x=0.0</a:t>
            </a:r>
            <a:r>
              <a:rPr lang="en-US" altLang="zh-CN" b="1" dirty="0">
                <a:solidFill>
                  <a:schemeClr val="bg1"/>
                </a:solidFill>
                <a:effectLst/>
                <a:ea typeface="宋体" pitchFamily="2" charset="-122"/>
              </a:rPr>
              <a:t>, double </a:t>
            </a:r>
            <a:r>
              <a:rPr lang="en-US" altLang="zh-CN" b="1" dirty="0" smtClean="0">
                <a:solidFill>
                  <a:schemeClr val="bg1"/>
                </a:solidFill>
                <a:effectLst/>
                <a:ea typeface="宋体" pitchFamily="2" charset="-122"/>
              </a:rPr>
              <a:t>y </a:t>
            </a:r>
            <a:r>
              <a:rPr lang="en-US" altLang="zh-CN" b="1" dirty="0">
                <a:solidFill>
                  <a:schemeClr val="bg1"/>
                </a:solidFill>
                <a:effectLst/>
                <a:ea typeface="宋体" pitchFamily="2" charset="-122"/>
              </a:rPr>
              <a:t>=0.0);</a:t>
            </a:r>
          </a:p>
          <a:p>
            <a:r>
              <a:rPr lang="en-US" altLang="zh-CN" b="1" dirty="0">
                <a:solidFill>
                  <a:schemeClr val="accent2"/>
                </a:solidFill>
                <a:effectLst/>
                <a:ea typeface="宋体" pitchFamily="2" charset="-122"/>
              </a:rPr>
              <a:t>     </a:t>
            </a:r>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6435" name="Rectangle 3"/>
          <p:cNvSpPr>
            <a:spLocks noGrp="1" noChangeArrowheads="1"/>
          </p:cNvSpPr>
          <p:nvPr>
            <p:ph type="body" idx="1"/>
          </p:nvPr>
        </p:nvSpPr>
        <p:spPr/>
        <p:txBody>
          <a:bodyPr/>
          <a:lstStyle/>
          <a:p>
            <a:pPr>
              <a:lnSpc>
                <a:spcPct val="90000"/>
              </a:lnSpc>
            </a:pPr>
            <a:r>
              <a:rPr lang="en-US" altLang="zh-CN" sz="2800">
                <a:ea typeface="宋体" pitchFamily="2" charset="-122"/>
              </a:rPr>
              <a:t>In using the class, we can have three declarations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The implementation of the constructor with default argument is the same as the usual one...</a:t>
            </a:r>
          </a:p>
        </p:txBody>
      </p:sp>
      <p:sp>
        <p:nvSpPr>
          <p:cNvPr id="146436" name="Rectangle 4"/>
          <p:cNvSpPr>
            <a:spLocks noChangeArrowheads="1"/>
          </p:cNvSpPr>
          <p:nvPr/>
        </p:nvSpPr>
        <p:spPr bwMode="auto">
          <a:xfrm>
            <a:off x="457200" y="2514600"/>
            <a:ext cx="8459788" cy="30480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6437" name="Rectangle 5"/>
          <p:cNvSpPr>
            <a:spLocks noChangeArrowheads="1"/>
          </p:cNvSpPr>
          <p:nvPr/>
        </p:nvSpPr>
        <p:spPr bwMode="auto">
          <a:xfrm>
            <a:off x="609600" y="2514600"/>
            <a:ext cx="76962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point a(-1, 0.8);  // uses the usual constructor with </a:t>
            </a:r>
          </a:p>
          <a:p>
            <a:r>
              <a:rPr lang="en-US" altLang="zh-CN" b="1">
                <a:solidFill>
                  <a:schemeClr val="bg2"/>
                </a:solidFill>
                <a:effectLst/>
                <a:ea typeface="宋体" pitchFamily="2" charset="-122"/>
              </a:rPr>
              <a:t>                           // two arguments</a:t>
            </a:r>
          </a:p>
          <a:p>
            <a:r>
              <a:rPr lang="en-US" altLang="zh-CN" b="1">
                <a:solidFill>
                  <a:schemeClr val="bg2"/>
                </a:solidFill>
                <a:effectLst/>
                <a:ea typeface="宋体" pitchFamily="2" charset="-122"/>
              </a:rPr>
              <a:t>point b(-1); // uses –1 for the first,</a:t>
            </a:r>
          </a:p>
          <a:p>
            <a:r>
              <a:rPr lang="en-US" altLang="zh-CN" b="1">
                <a:solidFill>
                  <a:schemeClr val="bg2"/>
                </a:solidFill>
                <a:effectLst/>
                <a:ea typeface="宋体" pitchFamily="2" charset="-122"/>
              </a:rPr>
              <a:t>                    // but use default for the second</a:t>
            </a:r>
          </a:p>
          <a:p>
            <a:endParaRPr lang="en-US" altLang="zh-CN" b="1">
              <a:solidFill>
                <a:schemeClr val="bg2"/>
              </a:solidFill>
              <a:effectLst/>
              <a:ea typeface="宋体" pitchFamily="2" charset="-122"/>
            </a:endParaRPr>
          </a:p>
          <a:p>
            <a:r>
              <a:rPr lang="en-US" altLang="zh-CN" b="1">
                <a:solidFill>
                  <a:schemeClr val="bg2"/>
                </a:solidFill>
                <a:effectLst/>
                <a:ea typeface="宋体" pitchFamily="2" charset="-122"/>
              </a:rPr>
              <a:t>point c; // uses default arguments for both;</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default constructor: </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no argument, no parentheses!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a:noFill/>
          <a:ln/>
        </p:spPr>
        <p:txBody>
          <a:bodyPr/>
          <a:lstStyle/>
          <a:p>
            <a:r>
              <a:rPr lang="en-US" altLang="zh-CN">
                <a:ea typeface="宋体" pitchFamily="2" charset="-122"/>
              </a:rPr>
              <a:t>Constructors:</a:t>
            </a:r>
            <a:r>
              <a:rPr lang="en-US" altLang="zh-CN">
                <a:latin typeface="Arial" pitchFamily="34" charset="0"/>
                <a:ea typeface="宋体" pitchFamily="2" charset="-122"/>
              </a:rPr>
              <a:t> </a:t>
            </a:r>
            <a:r>
              <a:rPr lang="en-US" altLang="zh-CN" sz="3600">
                <a:latin typeface="Arial" pitchFamily="34" charset="0"/>
                <a:ea typeface="宋体" pitchFamily="2" charset="-122"/>
              </a:rPr>
              <a:t>Implementation</a:t>
            </a:r>
            <a:r>
              <a:rPr lang="en-US" altLang="zh-CN">
                <a:ea typeface="宋体" pitchFamily="2" charset="-122"/>
              </a:rPr>
              <a:t>	</a:t>
            </a:r>
          </a:p>
        </p:txBody>
      </p:sp>
      <p:sp>
        <p:nvSpPr>
          <p:cNvPr id="223235" name="Rectangle 1027"/>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3236" name="Rectangle 1028"/>
          <p:cNvSpPr>
            <a:spLocks noChangeArrowheads="1"/>
          </p:cNvSpPr>
          <p:nvPr/>
        </p:nvSpPr>
        <p:spPr bwMode="auto">
          <a:xfrm>
            <a:off x="419100" y="3048000"/>
            <a:ext cx="8651875" cy="2644314"/>
          </a:xfrm>
          <a:prstGeom prst="rect">
            <a:avLst/>
          </a:prstGeom>
          <a:noFill/>
          <a:ln w="12700">
            <a:noFill/>
            <a:miter lim="800000"/>
            <a:headEnd/>
            <a:tailEnd/>
          </a:ln>
          <a:effectLst/>
        </p:spPr>
        <p:txBody>
          <a:bodyPr lIns="90488" tIns="44450" rIns="90488" bIns="44450">
            <a:spAutoFit/>
          </a:bodyPr>
          <a:lstStyle/>
          <a:p>
            <a:endParaRPr lang="zh-CN" altLang="en-US" b="1" dirty="0">
              <a:solidFill>
                <a:schemeClr val="bg2"/>
              </a:solidFill>
              <a:effectLst/>
              <a:ea typeface="宋体" pitchFamily="2" charset="-122"/>
            </a:endParaRPr>
          </a:p>
          <a:p>
            <a:r>
              <a:rPr lang="en-US" altLang="zh-CN" sz="2300" b="1" dirty="0">
                <a:solidFill>
                  <a:schemeClr val="bg2"/>
                </a:solidFill>
                <a:effectLst/>
                <a:ea typeface="宋体" pitchFamily="2" charset="-122"/>
              </a:rPr>
              <a:t>point::</a:t>
            </a:r>
            <a:r>
              <a:rPr lang="en-US" altLang="zh-CN" sz="2300" b="1" dirty="0">
                <a:solidFill>
                  <a:srgbClr val="FC0128"/>
                </a:solidFill>
                <a:effectLst/>
                <a:ea typeface="宋体" pitchFamily="2" charset="-122"/>
              </a:rPr>
              <a:t>point</a:t>
            </a:r>
            <a:r>
              <a:rPr lang="en-US" altLang="zh-CN" sz="2300" b="1" dirty="0">
                <a:solidFill>
                  <a:schemeClr val="bg2"/>
                </a:solidFill>
                <a:effectLst/>
                <a:ea typeface="宋体" pitchFamily="2" charset="-122"/>
              </a:rPr>
              <a:t>(double </a:t>
            </a:r>
            <a:r>
              <a:rPr lang="en-US" altLang="zh-CN" sz="2300" b="1" dirty="0" smtClean="0">
                <a:solidFill>
                  <a:schemeClr val="bg2"/>
                </a:solidFill>
                <a:effectLst/>
                <a:ea typeface="宋体" pitchFamily="2" charset="-122"/>
              </a:rPr>
              <a:t>x</a:t>
            </a:r>
            <a:r>
              <a:rPr lang="en-US" altLang="zh-CN" sz="2300" b="1" dirty="0">
                <a:solidFill>
                  <a:schemeClr val="bg2"/>
                </a:solidFill>
                <a:effectLst/>
                <a:ea typeface="宋体" pitchFamily="2" charset="-122"/>
              </a:rPr>
              <a:t>, double </a:t>
            </a:r>
            <a:r>
              <a:rPr lang="en-US" altLang="zh-CN" sz="2300" b="1" dirty="0" smtClean="0">
                <a:solidFill>
                  <a:schemeClr val="bg2"/>
                </a:solidFill>
                <a:effectLst/>
                <a:ea typeface="宋体" pitchFamily="2" charset="-122"/>
              </a:rPr>
              <a:t>y</a:t>
            </a:r>
            <a:r>
              <a:rPr lang="en-US" altLang="zh-CN" sz="2300" b="1" dirty="0">
                <a:solidFill>
                  <a:schemeClr val="bg2"/>
                </a:solidFill>
                <a:effectLst/>
                <a:ea typeface="宋体" pitchFamily="2" charset="-122"/>
              </a:rPr>
              <a:t>)</a:t>
            </a:r>
          </a:p>
          <a:p>
            <a:r>
              <a:rPr lang="en-US" altLang="zh-CN" sz="2300" b="1" dirty="0">
                <a:solidFill>
                  <a:schemeClr val="bg2"/>
                </a:solidFill>
                <a:effectLst/>
                <a:ea typeface="宋体" pitchFamily="2" charset="-122"/>
              </a:rPr>
              <a:t>{</a:t>
            </a:r>
          </a:p>
          <a:p>
            <a:r>
              <a:rPr lang="en-US" altLang="zh-CN" b="1" dirty="0">
                <a:solidFill>
                  <a:schemeClr val="bg2"/>
                </a:solidFill>
                <a:effectLst/>
                <a:ea typeface="宋体" pitchFamily="2" charset="-122"/>
              </a:rPr>
              <a:t>     </a:t>
            </a:r>
            <a:r>
              <a:rPr lang="en-US" altLang="zh-CN" b="1" dirty="0" err="1" smtClean="0">
                <a:solidFill>
                  <a:schemeClr val="bg2"/>
                </a:solidFill>
                <a:effectLst/>
                <a:ea typeface="宋体" pitchFamily="2" charset="-122"/>
              </a:rPr>
              <a:t>m_x</a:t>
            </a:r>
            <a:r>
              <a:rPr lang="en-US" altLang="zh-CN" b="1" dirty="0" smtClean="0">
                <a:solidFill>
                  <a:schemeClr val="bg2"/>
                </a:solidFill>
                <a:effectLst/>
                <a:ea typeface="宋体" pitchFamily="2" charset="-122"/>
              </a:rPr>
              <a:t> </a:t>
            </a:r>
            <a:r>
              <a:rPr lang="en-US" altLang="zh-CN" b="1" dirty="0">
                <a:solidFill>
                  <a:schemeClr val="bg2"/>
                </a:solidFill>
                <a:effectLst/>
                <a:ea typeface="宋体" pitchFamily="2" charset="-122"/>
              </a:rPr>
              <a:t>= </a:t>
            </a:r>
            <a:r>
              <a:rPr lang="en-US" altLang="zh-CN" b="1" dirty="0" smtClean="0">
                <a:solidFill>
                  <a:schemeClr val="bg2"/>
                </a:solidFill>
                <a:effectLst/>
                <a:ea typeface="宋体" pitchFamily="2" charset="-122"/>
              </a:rPr>
              <a:t>x</a:t>
            </a:r>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     </a:t>
            </a:r>
            <a:r>
              <a:rPr lang="en-US" altLang="zh-CN" b="1" dirty="0" err="1" smtClean="0">
                <a:solidFill>
                  <a:schemeClr val="bg2"/>
                </a:solidFill>
                <a:effectLst/>
                <a:ea typeface="宋体" pitchFamily="2" charset="-122"/>
              </a:rPr>
              <a:t>m_y</a:t>
            </a:r>
            <a:r>
              <a:rPr lang="en-US" altLang="zh-CN" b="1" dirty="0" smtClean="0">
                <a:solidFill>
                  <a:schemeClr val="bg2"/>
                </a:solidFill>
                <a:effectLst/>
                <a:ea typeface="宋体" pitchFamily="2" charset="-122"/>
              </a:rPr>
              <a:t> </a:t>
            </a:r>
            <a:r>
              <a:rPr lang="en-US" altLang="zh-CN" b="1" dirty="0">
                <a:solidFill>
                  <a:schemeClr val="bg2"/>
                </a:solidFill>
                <a:effectLst/>
                <a:ea typeface="宋体" pitchFamily="2" charset="-122"/>
              </a:rPr>
              <a:t>= </a:t>
            </a:r>
            <a:r>
              <a:rPr lang="en-US" altLang="zh-CN" b="1" dirty="0" smtClean="0">
                <a:solidFill>
                  <a:schemeClr val="bg2"/>
                </a:solidFill>
                <a:effectLst/>
                <a:ea typeface="宋体" pitchFamily="2" charset="-122"/>
              </a:rPr>
              <a:t>y</a:t>
            </a:r>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a:t>
            </a:r>
          </a:p>
          <a:p>
            <a:pPr eaLnBrk="1"/>
            <a:endParaRPr lang="zh-CN" altLang="en-US" b="1" dirty="0">
              <a:solidFill>
                <a:schemeClr val="bg2"/>
              </a:solidFill>
              <a:effectLst/>
              <a:ea typeface="宋体" pitchFamily="2" charset="-122"/>
            </a:endParaRPr>
          </a:p>
        </p:txBody>
      </p:sp>
      <p:sp>
        <p:nvSpPr>
          <p:cNvPr id="223237" name="Rectangle 1029"/>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altLang="zh-CN" sz="2800">
                <a:effectLst>
                  <a:outerShdw blurRad="38100" dist="38100" dir="2700000" algn="tl">
                    <a:srgbClr val="000000"/>
                  </a:outerShdw>
                </a:effectLst>
                <a:latin typeface="Times New Roman" pitchFamily="18" charset="0"/>
                <a:ea typeface="宋体" pitchFamily="2" charset="-122"/>
              </a:rPr>
              <a:t>And for the most part, the constructor is no different than any other member functions.</a:t>
            </a:r>
          </a:p>
        </p:txBody>
      </p:sp>
      <p:sp>
        <p:nvSpPr>
          <p:cNvPr id="223238" name="Rectangle 1030"/>
          <p:cNvSpPr>
            <a:spLocks noGrp="1" noChangeArrowheads="1"/>
          </p:cNvSpPr>
          <p:nvPr>
            <p:ph type="body" idx="1"/>
          </p:nvPr>
        </p:nvSpPr>
        <p:spPr>
          <a:xfrm>
            <a:off x="609600" y="5791200"/>
            <a:ext cx="8162925" cy="835025"/>
          </a:xfrm>
          <a:noFill/>
          <a:ln/>
        </p:spPr>
        <p:txBody>
          <a:bodyPr/>
          <a:lstStyle/>
          <a:p>
            <a:pPr marL="228600" indent="-228600"/>
            <a:r>
              <a:rPr lang="en-US" altLang="zh-CN" sz="2800" dirty="0"/>
              <a:t>Default values only in definition, not here</a:t>
            </a:r>
          </a:p>
        </p:txBody>
      </p:sp>
      <p:grpSp>
        <p:nvGrpSpPr>
          <p:cNvPr id="223239" name="Group 1031"/>
          <p:cNvGrpSpPr>
            <a:grpSpLocks/>
          </p:cNvGrpSpPr>
          <p:nvPr/>
        </p:nvGrpSpPr>
        <p:grpSpPr bwMode="auto">
          <a:xfrm>
            <a:off x="7010400" y="152400"/>
            <a:ext cx="2057400" cy="1533525"/>
            <a:chOff x="3216" y="1440"/>
            <a:chExt cx="2160" cy="1871"/>
          </a:xfrm>
        </p:grpSpPr>
        <p:sp>
          <p:nvSpPr>
            <p:cNvPr id="223240" name="Text Box 1032"/>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223241" name="Group 1033"/>
            <p:cNvGrpSpPr>
              <a:grpSpLocks/>
            </p:cNvGrpSpPr>
            <p:nvPr/>
          </p:nvGrpSpPr>
          <p:grpSpPr bwMode="auto">
            <a:xfrm>
              <a:off x="3216" y="1440"/>
              <a:ext cx="2017" cy="1871"/>
              <a:chOff x="3216" y="1056"/>
              <a:chExt cx="2017" cy="1871"/>
            </a:xfrm>
          </p:grpSpPr>
          <p:sp>
            <p:nvSpPr>
              <p:cNvPr id="223242" name="Rectangle 1034"/>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3243" name="Line 1035"/>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3244" name="Line 1036"/>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3245" name="Line 1037"/>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3246" name="Line 1038"/>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3247" name="Line 1039"/>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3248" name="Line 1040"/>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3249" name="Text Box 1041"/>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223250" name="Text Box 1042"/>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223251" name="Text Box 1043"/>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223252" name="Oval 1044"/>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3253" name="Text Box 1045"/>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23238">
                                            <p:txEl>
                                              <p:pRg st="0" end="0"/>
                                            </p:txEl>
                                          </p:spTgt>
                                        </p:tgtEl>
                                        <p:attrNameLst>
                                          <p:attrName>style.visibility</p:attrName>
                                        </p:attrNameLst>
                                      </p:cBhvr>
                                      <p:to>
                                        <p:strVal val="visible"/>
                                      </p:to>
                                    </p:set>
                                    <p:animEffect transition="in" filter="randombar(vertical)">
                                      <p:cBhvr>
                                        <p:cTn id="7" dur="500"/>
                                        <p:tgtEl>
                                          <p:spTgt spid="2232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ctrTitle"/>
          </p:nvPr>
        </p:nvSpPr>
        <p:spPr>
          <a:xfrm>
            <a:off x="685800" y="2286000"/>
            <a:ext cx="7772400" cy="1143000"/>
          </a:xfrm>
        </p:spPr>
        <p:txBody>
          <a:bodyPr/>
          <a:lstStyle/>
          <a:p>
            <a:r>
              <a:rPr lang="en-US" altLang="zh-CN">
                <a:ea typeface="宋体" pitchFamily="2" charset="-122"/>
              </a:rPr>
              <a:t>Second topic about parameters...</a:t>
            </a:r>
          </a:p>
        </p:txBody>
      </p:sp>
      <p:sp>
        <p:nvSpPr>
          <p:cNvPr id="227331" name="Rectangle 1027"/>
          <p:cNvSpPr>
            <a:spLocks noGrp="1" noChangeArrowheads="1"/>
          </p:cNvSpPr>
          <p:nvPr>
            <p:ph type="subTitle" idx="1"/>
          </p:nvPr>
        </p:nvSpPr>
        <p:spPr/>
        <p:txBody>
          <a:bodyPr/>
          <a:lstStyle/>
          <a:p>
            <a:r>
              <a:rPr lang="en-US" altLang="zh-CN">
                <a:ea typeface="宋体" pitchFamily="2" charset="-122"/>
              </a:rPr>
              <a:t>Classes as parameters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a:ea typeface="宋体" pitchFamily="2" charset="-122"/>
              </a:rPr>
              <a:t>Class as type of parameter</a:t>
            </a:r>
          </a:p>
        </p:txBody>
      </p:sp>
      <p:sp>
        <p:nvSpPr>
          <p:cNvPr id="148483" name="Rectangle 3"/>
          <p:cNvSpPr>
            <a:spLocks noGrp="1" noChangeArrowheads="1"/>
          </p:cNvSpPr>
          <p:nvPr>
            <p:ph type="body" idx="1"/>
          </p:nvPr>
        </p:nvSpPr>
        <p:spPr/>
        <p:txBody>
          <a:bodyPr/>
          <a:lstStyle/>
          <a:p>
            <a:pPr>
              <a:lnSpc>
                <a:spcPct val="90000"/>
              </a:lnSpc>
            </a:pPr>
            <a:r>
              <a:rPr lang="en-US" altLang="zh-CN">
                <a:ea typeface="宋体" pitchFamily="2" charset="-122"/>
              </a:rPr>
              <a:t>A class can be used as the type of a function’s parameter, just like any other data type</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 reference parameters</a:t>
            </a:r>
          </a:p>
          <a:p>
            <a:pPr lvl="1">
              <a:lnSpc>
                <a:spcPct val="90000"/>
              </a:lnSpc>
            </a:pPr>
            <a:r>
              <a:rPr lang="en-US" altLang="zh-CN">
                <a:ea typeface="宋体" pitchFamily="2" charset="-122"/>
              </a:rPr>
              <a:t> In fact you can also have </a:t>
            </a:r>
            <a:r>
              <a:rPr lang="en-US" altLang="zh-CN">
                <a:solidFill>
                  <a:srgbClr val="FC0128"/>
                </a:solidFill>
                <a:ea typeface="宋体" pitchFamily="2" charset="-122"/>
              </a:rPr>
              <a:t>const value parameters, </a:t>
            </a:r>
            <a:r>
              <a:rPr lang="en-US" altLang="zh-CN">
                <a:ea typeface="宋体" pitchFamily="2" charset="-122"/>
              </a:rPr>
              <a:t>even if this does not make many senses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ea typeface="宋体" pitchFamily="2" charset="-122"/>
              </a:rPr>
              <a:t>Value parameters</a:t>
            </a:r>
          </a:p>
        </p:txBody>
      </p:sp>
      <p:sp>
        <p:nvSpPr>
          <p:cNvPr id="151555"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How many shifts to move p into the first quad</a:t>
            </a:r>
          </a:p>
        </p:txBody>
      </p:sp>
      <p:sp>
        <p:nvSpPr>
          <p:cNvPr id="151556"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1557" name="Rectangle 5"/>
          <p:cNvSpPr>
            <a:spLocks noChangeArrowheads="1"/>
          </p:cNvSpPr>
          <p:nvPr/>
        </p:nvSpPr>
        <p:spPr bwMode="auto">
          <a:xfrm>
            <a:off x="563563" y="2587625"/>
            <a:ext cx="8324850" cy="4314001"/>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dirty="0">
                <a:solidFill>
                  <a:srgbClr val="00FF00"/>
                </a:solidFill>
                <a:effectLst/>
                <a:ea typeface="宋体" pitchFamily="2" charset="-122"/>
              </a:rPr>
              <a:t>Function implementation:</a:t>
            </a:r>
          </a:p>
          <a:p>
            <a:r>
              <a:rPr lang="en-US" altLang="zh-CN" b="1" dirty="0" err="1">
                <a:solidFill>
                  <a:schemeClr val="bg2"/>
                </a:solidFill>
                <a:effectLst/>
                <a:ea typeface="宋体" pitchFamily="2" charset="-122"/>
              </a:rPr>
              <a:t>int</a:t>
            </a:r>
            <a:r>
              <a:rPr lang="en-US" altLang="zh-CN" b="1" dirty="0">
                <a:solidFill>
                  <a:schemeClr val="bg2"/>
                </a:solidFill>
                <a:effectLst/>
                <a:ea typeface="宋体" pitchFamily="2" charset="-122"/>
              </a:rPr>
              <a:t> </a:t>
            </a:r>
            <a:r>
              <a:rPr lang="en-US" altLang="zh-CN" b="1" dirty="0" err="1">
                <a:solidFill>
                  <a:schemeClr val="bg2"/>
                </a:solidFill>
                <a:effectLst/>
                <a:ea typeface="宋体" pitchFamily="2" charset="-122"/>
              </a:rPr>
              <a:t>shifts_needed</a:t>
            </a:r>
            <a:r>
              <a:rPr lang="en-US" altLang="zh-CN" b="1" dirty="0">
                <a:solidFill>
                  <a:schemeClr val="bg2"/>
                </a:solidFill>
                <a:effectLst/>
                <a:ea typeface="宋体" pitchFamily="2" charset="-122"/>
              </a:rPr>
              <a:t>(point </a:t>
            </a:r>
            <a:r>
              <a:rPr lang="en-US" altLang="zh-CN" b="1" dirty="0">
                <a:solidFill>
                  <a:srgbClr val="FC0128"/>
                </a:solidFill>
                <a:effectLst/>
                <a:ea typeface="宋体" pitchFamily="2" charset="-122"/>
              </a:rPr>
              <a:t>p</a:t>
            </a:r>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    </a:t>
            </a:r>
            <a:r>
              <a:rPr lang="en-US" altLang="zh-CN" b="1" dirty="0" err="1">
                <a:solidFill>
                  <a:schemeClr val="bg2"/>
                </a:solidFill>
                <a:effectLst/>
                <a:ea typeface="宋体" pitchFamily="2" charset="-122"/>
              </a:rPr>
              <a:t>int</a:t>
            </a:r>
            <a:r>
              <a:rPr lang="en-US" altLang="zh-CN" b="1" dirty="0">
                <a:solidFill>
                  <a:schemeClr val="bg2"/>
                </a:solidFill>
                <a:effectLst/>
                <a:ea typeface="宋体" pitchFamily="2" charset="-122"/>
              </a:rPr>
              <a:t> answer = 0;</a:t>
            </a:r>
          </a:p>
          <a:p>
            <a:r>
              <a:rPr lang="en-US" altLang="zh-CN" b="1" dirty="0">
                <a:solidFill>
                  <a:schemeClr val="bg2"/>
                </a:solidFill>
                <a:effectLst/>
                <a:ea typeface="宋体" pitchFamily="2" charset="-122"/>
              </a:rPr>
              <a:t>    while ((</a:t>
            </a:r>
            <a:r>
              <a:rPr lang="en-US" altLang="zh-CN" b="1" dirty="0" err="1" smtClean="0">
                <a:solidFill>
                  <a:schemeClr val="bg2"/>
                </a:solidFill>
                <a:effectLst/>
                <a:ea typeface="宋体" pitchFamily="2" charset="-122"/>
              </a:rPr>
              <a:t>p.x</a:t>
            </a:r>
            <a:r>
              <a:rPr lang="en-US" altLang="zh-CN" b="1" dirty="0">
                <a:solidFill>
                  <a:schemeClr val="bg2"/>
                </a:solidFill>
                <a:effectLst/>
                <a:ea typeface="宋体" pitchFamily="2" charset="-122"/>
              </a:rPr>
              <a:t>() &lt;0) || (</a:t>
            </a:r>
            <a:r>
              <a:rPr lang="en-US" altLang="zh-CN" b="1" dirty="0" err="1" smtClean="0">
                <a:solidFill>
                  <a:schemeClr val="bg2"/>
                </a:solidFill>
                <a:effectLst/>
                <a:ea typeface="宋体" pitchFamily="2" charset="-122"/>
              </a:rPr>
              <a:t>p.y</a:t>
            </a:r>
            <a:r>
              <a:rPr lang="en-US" altLang="zh-CN" b="1" dirty="0">
                <a:solidFill>
                  <a:schemeClr val="bg2"/>
                </a:solidFill>
                <a:effectLst/>
                <a:ea typeface="宋体" pitchFamily="2" charset="-122"/>
              </a:rPr>
              <a:t>()&lt;0))</a:t>
            </a:r>
          </a:p>
          <a:p>
            <a:r>
              <a:rPr lang="en-US" altLang="zh-CN" b="1" dirty="0">
                <a:solidFill>
                  <a:schemeClr val="bg2"/>
                </a:solidFill>
                <a:effectLst/>
                <a:ea typeface="宋体" pitchFamily="2" charset="-122"/>
              </a:rPr>
              <a:t>    {</a:t>
            </a:r>
          </a:p>
          <a:p>
            <a:r>
              <a:rPr lang="en-US" altLang="zh-CN" b="1" dirty="0">
                <a:solidFill>
                  <a:schemeClr val="bg2"/>
                </a:solidFill>
                <a:effectLst/>
                <a:ea typeface="宋体" pitchFamily="2" charset="-122"/>
              </a:rPr>
              <a:t>        </a:t>
            </a:r>
            <a:r>
              <a:rPr lang="en-US" altLang="zh-CN" b="1" dirty="0" err="1">
                <a:solidFill>
                  <a:schemeClr val="bg2"/>
                </a:solidFill>
                <a:effectLst/>
                <a:ea typeface="宋体" pitchFamily="2" charset="-122"/>
              </a:rPr>
              <a:t>p.shift</a:t>
            </a:r>
            <a:r>
              <a:rPr lang="en-US" altLang="zh-CN" b="1" dirty="0">
                <a:solidFill>
                  <a:schemeClr val="bg2"/>
                </a:solidFill>
                <a:effectLst/>
                <a:ea typeface="宋体" pitchFamily="2" charset="-122"/>
              </a:rPr>
              <a:t>(1,1);</a:t>
            </a:r>
          </a:p>
          <a:p>
            <a:r>
              <a:rPr lang="en-US" altLang="zh-CN" b="1" dirty="0">
                <a:solidFill>
                  <a:schemeClr val="bg2"/>
                </a:solidFill>
                <a:effectLst/>
                <a:ea typeface="宋体" pitchFamily="2" charset="-122"/>
              </a:rPr>
              <a:t>        answer++;</a:t>
            </a:r>
          </a:p>
          <a:p>
            <a:r>
              <a:rPr lang="en-US" altLang="zh-CN" b="1" dirty="0">
                <a:solidFill>
                  <a:schemeClr val="bg2"/>
                </a:solidFill>
                <a:effectLst/>
                <a:ea typeface="宋体" pitchFamily="2" charset="-122"/>
              </a:rPr>
              <a:t>    }</a:t>
            </a:r>
          </a:p>
          <a:p>
            <a:r>
              <a:rPr lang="en-US" altLang="zh-CN" b="1" dirty="0">
                <a:solidFill>
                  <a:schemeClr val="bg2"/>
                </a:solidFill>
                <a:effectLst/>
                <a:ea typeface="宋体" pitchFamily="2" charset="-122"/>
              </a:rPr>
              <a:t>    return answer;</a:t>
            </a:r>
          </a:p>
          <a:p>
            <a:r>
              <a:rPr lang="en-US" altLang="zh-CN" b="1" dirty="0">
                <a:solidFill>
                  <a:schemeClr val="bg2"/>
                </a:solidFill>
                <a:effectLst/>
                <a:ea typeface="宋体" pitchFamily="2" charset="-122"/>
              </a:rPr>
              <a:t>}</a:t>
            </a:r>
          </a:p>
        </p:txBody>
      </p:sp>
      <p:sp>
        <p:nvSpPr>
          <p:cNvPr id="151558"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1559" name="Rectangle 7"/>
          <p:cNvSpPr>
            <a:spLocks noChangeArrowheads="1"/>
          </p:cNvSpPr>
          <p:nvPr/>
        </p:nvSpPr>
        <p:spPr bwMode="auto">
          <a:xfrm>
            <a:off x="3429000" y="4800600"/>
            <a:ext cx="5486400" cy="2213426"/>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dirty="0">
                <a:solidFill>
                  <a:srgbClr val="00FF00"/>
                </a:solidFill>
                <a:effectLst/>
                <a:ea typeface="宋体" pitchFamily="2" charset="-122"/>
              </a:rPr>
              <a:t>In calling program:</a:t>
            </a:r>
          </a:p>
          <a:p>
            <a:r>
              <a:rPr lang="en-US" altLang="zh-CN" sz="2000" b="1" dirty="0">
                <a:solidFill>
                  <a:schemeClr val="bg2"/>
                </a:solidFill>
                <a:effectLst/>
                <a:ea typeface="宋体" pitchFamily="2" charset="-122"/>
              </a:rPr>
              <a:t>point a(-1.5,-2.5);</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err="1" smtClean="0">
                <a:solidFill>
                  <a:schemeClr val="bg2"/>
                </a:solidFill>
                <a:effectLst/>
                <a:ea typeface="宋体" pitchFamily="2" charset="-122"/>
              </a:rPr>
              <a:t>a.x</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smtClean="0">
                <a:solidFill>
                  <a:schemeClr val="bg2"/>
                </a:solidFill>
                <a:effectLst/>
                <a:ea typeface="宋体" pitchFamily="2" charset="-122"/>
              </a:rPr>
              <a:t>a.y</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err="1">
                <a:solidFill>
                  <a:schemeClr val="accent2"/>
                </a:solidFill>
                <a:effectLst/>
                <a:ea typeface="宋体" pitchFamily="2" charset="-122"/>
              </a:rPr>
              <a:t>shifts_needed</a:t>
            </a:r>
            <a:r>
              <a:rPr lang="en-US" altLang="zh-CN" sz="2000" b="1" dirty="0">
                <a:solidFill>
                  <a:schemeClr val="accent2"/>
                </a:solidFill>
                <a:effectLst/>
                <a:ea typeface="宋体" pitchFamily="2" charset="-122"/>
              </a:rPr>
              <a:t>(a)</a:t>
            </a:r>
            <a:r>
              <a:rPr lang="en-US" altLang="zh-CN" sz="2000" b="1" dirty="0">
                <a:solidFill>
                  <a:schemeClr val="bg2"/>
                </a:solidFill>
                <a:effectLst/>
                <a:ea typeface="宋体" pitchFamily="2" charset="-122"/>
              </a:rPr>
              <a:t> &lt;&lt;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err="1" smtClean="0">
                <a:solidFill>
                  <a:schemeClr val="bg2"/>
                </a:solidFill>
                <a:effectLst/>
                <a:ea typeface="宋体" pitchFamily="2" charset="-122"/>
              </a:rPr>
              <a:t>a.x</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smtClean="0">
                <a:solidFill>
                  <a:schemeClr val="bg2"/>
                </a:solidFill>
                <a:effectLst/>
                <a:ea typeface="宋体" pitchFamily="2" charset="-122"/>
              </a:rPr>
              <a:t>a.y</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endParaRPr lang="zh-CN" altLang="en-US" sz="2000" b="1" dirty="0">
              <a:solidFill>
                <a:schemeClr val="bg2"/>
              </a:solidFill>
              <a:effectLst/>
              <a:ea typeface="宋体" pitchFamily="2" charset="-122"/>
            </a:endParaRPr>
          </a:p>
        </p:txBody>
      </p:sp>
      <p:grpSp>
        <p:nvGrpSpPr>
          <p:cNvPr id="151580" name="Group 28"/>
          <p:cNvGrpSpPr>
            <a:grpSpLocks/>
          </p:cNvGrpSpPr>
          <p:nvPr/>
        </p:nvGrpSpPr>
        <p:grpSpPr bwMode="auto">
          <a:xfrm>
            <a:off x="7010400" y="152400"/>
            <a:ext cx="2057400" cy="1533525"/>
            <a:chOff x="4416" y="96"/>
            <a:chExt cx="1296" cy="966"/>
          </a:xfrm>
        </p:grpSpPr>
        <p:sp>
          <p:nvSpPr>
            <p:cNvPr id="151561" name="Text Box 9"/>
            <p:cNvSpPr txBox="1">
              <a:spLocks noChangeArrowheads="1"/>
            </p:cNvSpPr>
            <p:nvPr/>
          </p:nvSpPr>
          <p:spPr bwMode="auto">
            <a:xfrm>
              <a:off x="5539" y="418"/>
              <a:ext cx="173" cy="19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1562" name="Group 10"/>
            <p:cNvGrpSpPr>
              <a:grpSpLocks/>
            </p:cNvGrpSpPr>
            <p:nvPr/>
          </p:nvGrpSpPr>
          <p:grpSpPr bwMode="auto">
            <a:xfrm>
              <a:off x="4416" y="96"/>
              <a:ext cx="1210" cy="966"/>
              <a:chOff x="3216" y="1056"/>
              <a:chExt cx="2017" cy="1871"/>
            </a:xfrm>
          </p:grpSpPr>
          <p:sp>
            <p:nvSpPr>
              <p:cNvPr id="151563"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1564"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1565"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1566"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1567"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1568"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1569"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1570"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1571"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1572"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1573" name="Oval 21"/>
            <p:cNvSpPr>
              <a:spLocks noChangeArrowheads="1"/>
            </p:cNvSpPr>
            <p:nvPr/>
          </p:nvSpPr>
          <p:spPr bwMode="auto">
            <a:xfrm>
              <a:off x="4819" y="443"/>
              <a:ext cx="36" cy="30"/>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1574" name="Text Box 22"/>
            <p:cNvSpPr txBox="1">
              <a:spLocks noChangeArrowheads="1"/>
            </p:cNvSpPr>
            <p:nvPr/>
          </p:nvSpPr>
          <p:spPr bwMode="auto">
            <a:xfrm>
              <a:off x="4819" y="319"/>
              <a:ext cx="259" cy="19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1575" name="AutoShape 23"/>
          <p:cNvSpPr>
            <a:spLocks noChangeArrowheads="1"/>
          </p:cNvSpPr>
          <p:nvPr/>
        </p:nvSpPr>
        <p:spPr bwMode="auto">
          <a:xfrm rot="20988695" flipH="1">
            <a:off x="4267200" y="2514600"/>
            <a:ext cx="3011488" cy="838200"/>
          </a:xfrm>
          <a:prstGeom prst="rightArrow">
            <a:avLst>
              <a:gd name="adj1" fmla="val 50000"/>
              <a:gd name="adj2" fmla="val 17965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formal parameter</a:t>
            </a:r>
          </a:p>
        </p:txBody>
      </p:sp>
      <p:sp>
        <p:nvSpPr>
          <p:cNvPr id="151576" name="AutoShape 24"/>
          <p:cNvSpPr>
            <a:spLocks noChangeArrowheads="1"/>
          </p:cNvSpPr>
          <p:nvPr/>
        </p:nvSpPr>
        <p:spPr bwMode="auto">
          <a:xfrm rot="16558477"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actual argument</a:t>
            </a:r>
          </a:p>
        </p:txBody>
      </p:sp>
      <p:sp>
        <p:nvSpPr>
          <p:cNvPr id="151577" name="Rectangle 25"/>
          <p:cNvSpPr>
            <a:spLocks noChangeArrowheads="1"/>
          </p:cNvSpPr>
          <p:nvPr/>
        </p:nvSpPr>
        <p:spPr bwMode="auto">
          <a:xfrm>
            <a:off x="7010400" y="3276600"/>
            <a:ext cx="13716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 ?</a:t>
            </a:r>
          </a:p>
        </p:txBody>
      </p:sp>
      <p:sp>
        <p:nvSpPr>
          <p:cNvPr id="151579"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
        <p:nvSpPr>
          <p:cNvPr id="151578" name="Rectangle 26"/>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00FF00"/>
                </a:solidFill>
                <a:effectLst/>
                <a:ea typeface="宋体" pitchFamily="2" charset="-122"/>
              </a:rPr>
              <a:t>-1.5,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515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5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15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15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15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1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8" grpId="0" animBg="1"/>
      <p:bldP spid="151559" grpId="0" autoUpdateAnimBg="0"/>
      <p:bldP spid="151575" grpId="0" animBg="1" autoUpdateAnimBg="0"/>
      <p:bldP spid="151576" grpId="0" animBg="1" autoUpdateAnimBg="0"/>
      <p:bldP spid="151577" grpId="0" animBg="1" autoUpdateAnimBg="0"/>
      <p:bldP spid="151579" grpId="0" animBg="1"/>
      <p:bldP spid="15157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ea typeface="宋体" pitchFamily="2" charset="-122"/>
              </a:rPr>
              <a:t>Value parameters</a:t>
            </a:r>
          </a:p>
        </p:txBody>
      </p:sp>
      <p:sp>
        <p:nvSpPr>
          <p:cNvPr id="150531" name="Rectangle 3"/>
          <p:cNvSpPr>
            <a:spLocks noGrp="1" noChangeArrowheads="1"/>
          </p:cNvSpPr>
          <p:nvPr>
            <p:ph type="body" idx="1"/>
          </p:nvPr>
        </p:nvSpPr>
        <p:spPr>
          <a:xfrm>
            <a:off x="685800" y="1981200"/>
            <a:ext cx="8077200" cy="4114800"/>
          </a:xfrm>
        </p:spPr>
        <p:txBody>
          <a:bodyPr/>
          <a:lstStyle/>
          <a:p>
            <a:r>
              <a:rPr lang="en-US" altLang="zh-CN" sz="2800" dirty="0">
                <a:ea typeface="宋体" pitchFamily="2" charset="-122"/>
              </a:rPr>
              <a:t>A value parameter is declared by writing </a:t>
            </a:r>
          </a:p>
          <a:p>
            <a:pPr lvl="1"/>
            <a:r>
              <a:rPr lang="en-US" altLang="zh-CN" sz="2400" dirty="0">
                <a:latin typeface="Arial" pitchFamily="34" charset="0"/>
                <a:ea typeface="宋体" pitchFamily="2" charset="-122"/>
              </a:rPr>
              <a:t> type-name</a:t>
            </a:r>
            <a:r>
              <a:rPr lang="en-US" altLang="zh-CN" sz="2400" dirty="0">
                <a:ea typeface="宋体" pitchFamily="2" charset="-122"/>
              </a:rPr>
              <a:t>  </a:t>
            </a:r>
            <a:r>
              <a:rPr lang="en-US" altLang="zh-CN" sz="2400" dirty="0">
                <a:latin typeface="Arial" pitchFamily="34" charset="0"/>
                <a:ea typeface="宋体" pitchFamily="2" charset="-122"/>
              </a:rPr>
              <a:t>parameter-name</a:t>
            </a:r>
          </a:p>
          <a:p>
            <a:r>
              <a:rPr lang="en-US" altLang="zh-CN" sz="2800" dirty="0">
                <a:ea typeface="宋体" pitchFamily="2" charset="-122"/>
              </a:rPr>
              <a:t>Any change made to the </a:t>
            </a:r>
            <a:r>
              <a:rPr lang="en-US" altLang="zh-CN" sz="2800" dirty="0">
                <a:latin typeface="Arial" pitchFamily="34" charset="0"/>
                <a:ea typeface="宋体" pitchFamily="2" charset="-122"/>
              </a:rPr>
              <a:t>formal parameter</a:t>
            </a:r>
            <a:r>
              <a:rPr lang="en-US" altLang="zh-CN" sz="2800" dirty="0">
                <a:ea typeface="宋体" pitchFamily="2" charset="-122"/>
              </a:rPr>
              <a:t> within the body of the function does </a:t>
            </a:r>
            <a:r>
              <a:rPr lang="en-US" altLang="zh-CN" sz="2800" dirty="0">
                <a:solidFill>
                  <a:srgbClr val="FC0128"/>
                </a:solidFill>
                <a:ea typeface="宋体" pitchFamily="2" charset="-122"/>
              </a:rPr>
              <a:t>not</a:t>
            </a:r>
            <a:r>
              <a:rPr lang="en-US" altLang="zh-CN" sz="2800" dirty="0">
                <a:ea typeface="宋体" pitchFamily="2" charset="-122"/>
              </a:rPr>
              <a:t> change the </a:t>
            </a:r>
            <a:r>
              <a:rPr lang="en-US" altLang="zh-CN" sz="2800" dirty="0">
                <a:latin typeface="Arial" pitchFamily="34" charset="0"/>
                <a:ea typeface="宋体" pitchFamily="2" charset="-122"/>
              </a:rPr>
              <a:t>actual argument</a:t>
            </a:r>
            <a:r>
              <a:rPr lang="en-US" altLang="zh-CN" sz="2800" dirty="0">
                <a:ea typeface="宋体" pitchFamily="2" charset="-122"/>
              </a:rPr>
              <a:t> from the calling </a:t>
            </a:r>
            <a:r>
              <a:rPr lang="en-US" altLang="zh-CN" sz="2800" dirty="0" smtClean="0">
                <a:ea typeface="宋体" pitchFamily="2" charset="-122"/>
              </a:rPr>
              <a:t>program. This is call-by-value.</a:t>
            </a:r>
            <a:endParaRPr lang="en-US" altLang="zh-CN" sz="2800" dirty="0">
              <a:ea typeface="宋体" pitchFamily="2" charset="-122"/>
            </a:endParaRPr>
          </a:p>
          <a:p>
            <a:r>
              <a:rPr lang="en-US" altLang="zh-CN" sz="2800" dirty="0">
                <a:ea typeface="宋体" pitchFamily="2" charset="-122"/>
              </a:rPr>
              <a:t>The formal parameter is implemented as a local variable of the function, and the class’s </a:t>
            </a:r>
            <a:r>
              <a:rPr lang="en-US" altLang="zh-CN" sz="2800" dirty="0">
                <a:latin typeface="Arial" pitchFamily="34" charset="0"/>
                <a:ea typeface="宋体" pitchFamily="2" charset="-122"/>
              </a:rPr>
              <a:t>copy constructor</a:t>
            </a:r>
            <a:r>
              <a:rPr lang="en-US" altLang="zh-CN" sz="2800" dirty="0">
                <a:ea typeface="宋体" pitchFamily="2" charset="-122"/>
              </a:rPr>
              <a:t> is used to initialize the formal parameter as a copy of the actual argument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3603"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Actually move p into the first quadrant</a:t>
            </a:r>
          </a:p>
        </p:txBody>
      </p:sp>
      <p:sp>
        <p:nvSpPr>
          <p:cNvPr id="153604"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3605" name="Rectangle 5"/>
          <p:cNvSpPr>
            <a:spLocks noChangeArrowheads="1"/>
          </p:cNvSpPr>
          <p:nvPr/>
        </p:nvSpPr>
        <p:spPr bwMode="auto">
          <a:xfrm>
            <a:off x="533400" y="2590800"/>
            <a:ext cx="8324850" cy="4314001"/>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dirty="0">
                <a:solidFill>
                  <a:srgbClr val="00FF00"/>
                </a:solidFill>
                <a:effectLst/>
                <a:ea typeface="宋体" pitchFamily="2" charset="-122"/>
              </a:rPr>
              <a:t>Function implementation (almost the same except &amp;):</a:t>
            </a:r>
          </a:p>
          <a:p>
            <a:r>
              <a:rPr lang="en-US" altLang="zh-CN" b="1" dirty="0" err="1">
                <a:solidFill>
                  <a:schemeClr val="bg2"/>
                </a:solidFill>
                <a:effectLst/>
                <a:ea typeface="宋体" pitchFamily="2" charset="-122"/>
              </a:rPr>
              <a:t>int</a:t>
            </a:r>
            <a:r>
              <a:rPr lang="en-US" altLang="zh-CN" b="1" dirty="0">
                <a:solidFill>
                  <a:schemeClr val="bg2"/>
                </a:solidFill>
                <a:effectLst/>
                <a:ea typeface="宋体" pitchFamily="2" charset="-122"/>
              </a:rPr>
              <a:t> shift_to_1st_quad(point</a:t>
            </a:r>
            <a:r>
              <a:rPr lang="en-US" altLang="zh-CN" b="1" dirty="0">
                <a:solidFill>
                  <a:srgbClr val="FC0128"/>
                </a:solidFill>
                <a:effectLst/>
                <a:ea typeface="宋体" pitchFamily="2" charset="-122"/>
              </a:rPr>
              <a:t>&amp;</a:t>
            </a:r>
            <a:r>
              <a:rPr lang="en-US" altLang="zh-CN" b="1" dirty="0">
                <a:solidFill>
                  <a:schemeClr val="bg2"/>
                </a:solidFill>
                <a:effectLst/>
                <a:ea typeface="宋体" pitchFamily="2" charset="-122"/>
              </a:rPr>
              <a:t> p)</a:t>
            </a:r>
          </a:p>
          <a:p>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    </a:t>
            </a:r>
            <a:r>
              <a:rPr lang="en-US" altLang="zh-CN" b="1" dirty="0" err="1">
                <a:solidFill>
                  <a:schemeClr val="bg2"/>
                </a:solidFill>
                <a:effectLst/>
                <a:ea typeface="宋体" pitchFamily="2" charset="-122"/>
              </a:rPr>
              <a:t>int</a:t>
            </a:r>
            <a:r>
              <a:rPr lang="en-US" altLang="zh-CN" b="1" dirty="0">
                <a:solidFill>
                  <a:schemeClr val="bg2"/>
                </a:solidFill>
                <a:effectLst/>
                <a:ea typeface="宋体" pitchFamily="2" charset="-122"/>
              </a:rPr>
              <a:t> shifts;</a:t>
            </a:r>
          </a:p>
          <a:p>
            <a:r>
              <a:rPr lang="en-US" altLang="zh-CN" b="1" dirty="0">
                <a:solidFill>
                  <a:schemeClr val="bg2"/>
                </a:solidFill>
                <a:effectLst/>
                <a:ea typeface="宋体" pitchFamily="2" charset="-122"/>
              </a:rPr>
              <a:t>    while ((</a:t>
            </a:r>
            <a:r>
              <a:rPr lang="en-US" altLang="zh-CN" b="1" dirty="0" err="1" smtClean="0">
                <a:solidFill>
                  <a:schemeClr val="bg2"/>
                </a:solidFill>
                <a:effectLst/>
                <a:ea typeface="宋体" pitchFamily="2" charset="-122"/>
              </a:rPr>
              <a:t>p.x</a:t>
            </a:r>
            <a:r>
              <a:rPr lang="en-US" altLang="zh-CN" b="1" dirty="0" smtClean="0">
                <a:solidFill>
                  <a:schemeClr val="bg2"/>
                </a:solidFill>
                <a:effectLst/>
                <a:ea typeface="宋体" pitchFamily="2" charset="-122"/>
              </a:rPr>
              <a:t>() </a:t>
            </a:r>
            <a:r>
              <a:rPr lang="en-US" altLang="zh-CN" b="1" dirty="0">
                <a:solidFill>
                  <a:schemeClr val="bg2"/>
                </a:solidFill>
                <a:effectLst/>
                <a:ea typeface="宋体" pitchFamily="2" charset="-122"/>
              </a:rPr>
              <a:t>&lt;0) || (</a:t>
            </a:r>
            <a:r>
              <a:rPr lang="en-US" altLang="zh-CN" b="1" dirty="0" err="1" smtClean="0">
                <a:solidFill>
                  <a:schemeClr val="bg2"/>
                </a:solidFill>
                <a:effectLst/>
                <a:ea typeface="宋体" pitchFamily="2" charset="-122"/>
              </a:rPr>
              <a:t>p.y</a:t>
            </a:r>
            <a:r>
              <a:rPr lang="en-US" altLang="zh-CN" b="1" dirty="0" smtClean="0">
                <a:solidFill>
                  <a:schemeClr val="bg2"/>
                </a:solidFill>
                <a:effectLst/>
                <a:ea typeface="宋体" pitchFamily="2" charset="-122"/>
              </a:rPr>
              <a:t>()&lt;</a:t>
            </a:r>
            <a:r>
              <a:rPr lang="en-US" altLang="zh-CN" b="1" dirty="0">
                <a:solidFill>
                  <a:schemeClr val="bg2"/>
                </a:solidFill>
                <a:effectLst/>
                <a:ea typeface="宋体" pitchFamily="2" charset="-122"/>
              </a:rPr>
              <a:t>0))</a:t>
            </a:r>
          </a:p>
          <a:p>
            <a:r>
              <a:rPr lang="en-US" altLang="zh-CN" b="1" dirty="0">
                <a:solidFill>
                  <a:schemeClr val="bg2"/>
                </a:solidFill>
                <a:effectLst/>
                <a:ea typeface="宋体" pitchFamily="2" charset="-122"/>
              </a:rPr>
              <a:t>    {</a:t>
            </a:r>
          </a:p>
          <a:p>
            <a:r>
              <a:rPr lang="en-US" altLang="zh-CN" b="1" dirty="0">
                <a:solidFill>
                  <a:schemeClr val="bg2"/>
                </a:solidFill>
                <a:effectLst/>
                <a:ea typeface="宋体" pitchFamily="2" charset="-122"/>
              </a:rPr>
              <a:t>         </a:t>
            </a:r>
            <a:r>
              <a:rPr lang="en-US" altLang="zh-CN" b="1" dirty="0" err="1">
                <a:solidFill>
                  <a:schemeClr val="bg2"/>
                </a:solidFill>
                <a:effectLst/>
                <a:ea typeface="宋体" pitchFamily="2" charset="-122"/>
              </a:rPr>
              <a:t>p.shift</a:t>
            </a:r>
            <a:r>
              <a:rPr lang="en-US" altLang="zh-CN" b="1" dirty="0">
                <a:solidFill>
                  <a:schemeClr val="bg2"/>
                </a:solidFill>
                <a:effectLst/>
                <a:ea typeface="宋体" pitchFamily="2" charset="-122"/>
              </a:rPr>
              <a:t>(1,1);</a:t>
            </a:r>
          </a:p>
          <a:p>
            <a:r>
              <a:rPr lang="en-US" altLang="zh-CN" b="1" dirty="0">
                <a:solidFill>
                  <a:schemeClr val="bg2"/>
                </a:solidFill>
                <a:effectLst/>
                <a:ea typeface="宋体" pitchFamily="2" charset="-122"/>
              </a:rPr>
              <a:t>         shifts++;</a:t>
            </a:r>
          </a:p>
          <a:p>
            <a:r>
              <a:rPr lang="en-US" altLang="zh-CN" b="1" dirty="0">
                <a:solidFill>
                  <a:schemeClr val="bg2"/>
                </a:solidFill>
                <a:effectLst/>
                <a:ea typeface="宋体" pitchFamily="2" charset="-122"/>
              </a:rPr>
              <a:t>    }</a:t>
            </a:r>
          </a:p>
          <a:p>
            <a:r>
              <a:rPr lang="en-US" altLang="zh-CN" b="1" dirty="0">
                <a:solidFill>
                  <a:schemeClr val="bg2"/>
                </a:solidFill>
                <a:effectLst/>
                <a:ea typeface="宋体" pitchFamily="2" charset="-122"/>
              </a:rPr>
              <a:t>    return shifts;</a:t>
            </a:r>
          </a:p>
          <a:p>
            <a:r>
              <a:rPr lang="en-US" altLang="zh-CN" b="1" dirty="0">
                <a:solidFill>
                  <a:schemeClr val="bg2"/>
                </a:solidFill>
                <a:effectLst/>
                <a:ea typeface="宋体" pitchFamily="2" charset="-122"/>
              </a:rPr>
              <a:t>}</a:t>
            </a:r>
          </a:p>
        </p:txBody>
      </p:sp>
      <p:sp>
        <p:nvSpPr>
          <p:cNvPr id="153606"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3607" name="Rectangle 7"/>
          <p:cNvSpPr>
            <a:spLocks noChangeArrowheads="1"/>
          </p:cNvSpPr>
          <p:nvPr/>
        </p:nvSpPr>
        <p:spPr bwMode="auto">
          <a:xfrm>
            <a:off x="3429000" y="4800600"/>
            <a:ext cx="5486400" cy="2213426"/>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dirty="0">
                <a:solidFill>
                  <a:srgbClr val="00FF00"/>
                </a:solidFill>
                <a:effectLst/>
                <a:ea typeface="宋体" pitchFamily="2" charset="-122"/>
              </a:rPr>
              <a:t>In calling program:</a:t>
            </a:r>
          </a:p>
          <a:p>
            <a:r>
              <a:rPr lang="en-US" altLang="zh-CN" sz="2000" b="1" dirty="0">
                <a:solidFill>
                  <a:schemeClr val="bg2"/>
                </a:solidFill>
                <a:effectLst/>
                <a:ea typeface="宋体" pitchFamily="2" charset="-122"/>
              </a:rPr>
              <a:t>point a(-1.5,-2.5);</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err="1" smtClean="0">
                <a:solidFill>
                  <a:schemeClr val="bg2"/>
                </a:solidFill>
                <a:effectLst/>
                <a:ea typeface="宋体" pitchFamily="2" charset="-122"/>
              </a:rPr>
              <a:t>a.x</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smtClean="0">
                <a:solidFill>
                  <a:schemeClr val="bg2"/>
                </a:solidFill>
                <a:effectLst/>
                <a:ea typeface="宋体" pitchFamily="2" charset="-122"/>
              </a:rPr>
              <a:t>a.y</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a:solidFill>
                  <a:schemeClr val="accent2"/>
                </a:solidFill>
                <a:effectLst/>
                <a:ea typeface="宋体" pitchFamily="2" charset="-122"/>
              </a:rPr>
              <a:t>shift_to_1st_quad(a)</a:t>
            </a:r>
            <a:r>
              <a:rPr lang="en-US" altLang="zh-CN" sz="2000" b="1" dirty="0">
                <a:solidFill>
                  <a:schemeClr val="bg2"/>
                </a:solidFill>
                <a:effectLst/>
                <a:ea typeface="宋体" pitchFamily="2" charset="-122"/>
              </a:rPr>
              <a:t> &lt;&lt;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r>
              <a:rPr lang="en-US" altLang="zh-CN" sz="2000" b="1" dirty="0" err="1">
                <a:solidFill>
                  <a:schemeClr val="bg2"/>
                </a:solidFill>
                <a:effectLst/>
                <a:ea typeface="宋体" pitchFamily="2" charset="-122"/>
              </a:rPr>
              <a:t>cout</a:t>
            </a:r>
            <a:r>
              <a:rPr lang="en-US" altLang="zh-CN" sz="2000" b="1" dirty="0">
                <a:solidFill>
                  <a:schemeClr val="bg2"/>
                </a:solidFill>
                <a:effectLst/>
                <a:ea typeface="宋体" pitchFamily="2" charset="-122"/>
              </a:rPr>
              <a:t> &lt;&lt; </a:t>
            </a:r>
            <a:r>
              <a:rPr lang="en-US" altLang="zh-CN" sz="2000" b="1" dirty="0" err="1" smtClean="0">
                <a:solidFill>
                  <a:schemeClr val="bg2"/>
                </a:solidFill>
                <a:effectLst/>
                <a:ea typeface="宋体" pitchFamily="2" charset="-122"/>
              </a:rPr>
              <a:t>a.x</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smtClean="0">
                <a:solidFill>
                  <a:schemeClr val="bg2"/>
                </a:solidFill>
                <a:effectLst/>
                <a:ea typeface="宋体" pitchFamily="2" charset="-122"/>
              </a:rPr>
              <a:t>a.y</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&lt;&lt; </a:t>
            </a:r>
            <a:r>
              <a:rPr lang="en-US" altLang="zh-CN" sz="2000" b="1" dirty="0" err="1">
                <a:solidFill>
                  <a:schemeClr val="bg2"/>
                </a:solidFill>
                <a:effectLst/>
                <a:ea typeface="宋体" pitchFamily="2" charset="-122"/>
              </a:rPr>
              <a:t>endl</a:t>
            </a:r>
            <a:r>
              <a:rPr lang="en-US" altLang="zh-CN" sz="2000" b="1" dirty="0">
                <a:solidFill>
                  <a:schemeClr val="bg2"/>
                </a:solidFill>
                <a:effectLst/>
                <a:ea typeface="宋体" pitchFamily="2" charset="-122"/>
              </a:rPr>
              <a:t>;</a:t>
            </a:r>
          </a:p>
          <a:p>
            <a:pPr>
              <a:spcBef>
                <a:spcPct val="10000"/>
              </a:spcBef>
            </a:pPr>
            <a:endParaRPr lang="zh-CN" altLang="en-US" sz="2000" b="1" dirty="0">
              <a:solidFill>
                <a:schemeClr val="bg2"/>
              </a:solidFill>
              <a:effectLst/>
              <a:ea typeface="宋体" pitchFamily="2" charset="-122"/>
            </a:endParaRPr>
          </a:p>
        </p:txBody>
      </p:sp>
      <p:grpSp>
        <p:nvGrpSpPr>
          <p:cNvPr id="153608" name="Group 8"/>
          <p:cNvGrpSpPr>
            <a:grpSpLocks/>
          </p:cNvGrpSpPr>
          <p:nvPr/>
        </p:nvGrpSpPr>
        <p:grpSpPr bwMode="auto">
          <a:xfrm>
            <a:off x="7010400" y="152400"/>
            <a:ext cx="2057400" cy="1533525"/>
            <a:chOff x="3216" y="1440"/>
            <a:chExt cx="2160" cy="1871"/>
          </a:xfrm>
        </p:grpSpPr>
        <p:sp>
          <p:nvSpPr>
            <p:cNvPr id="153609" name="Text Box 9"/>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3610" name="Group 10"/>
            <p:cNvGrpSpPr>
              <a:grpSpLocks/>
            </p:cNvGrpSpPr>
            <p:nvPr/>
          </p:nvGrpSpPr>
          <p:grpSpPr bwMode="auto">
            <a:xfrm>
              <a:off x="3216" y="1440"/>
              <a:ext cx="2017" cy="1871"/>
              <a:chOff x="3216" y="1056"/>
              <a:chExt cx="2017" cy="1871"/>
            </a:xfrm>
          </p:grpSpPr>
          <p:sp>
            <p:nvSpPr>
              <p:cNvPr id="153611"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3612"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3613"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3614"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3615"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3616"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3617"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3618"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3619"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3620"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3621" name="Oval 21"/>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3622" name="Text Box 22"/>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3623" name="AutoShape 23"/>
          <p:cNvSpPr>
            <a:spLocks noChangeArrowheads="1"/>
          </p:cNvSpPr>
          <p:nvPr/>
        </p:nvSpPr>
        <p:spPr bwMode="auto">
          <a:xfrm rot="20988695" flipH="1">
            <a:off x="5022850" y="2290763"/>
            <a:ext cx="3810000" cy="838200"/>
          </a:xfrm>
          <a:prstGeom prst="rightArrow">
            <a:avLst>
              <a:gd name="adj1" fmla="val 50000"/>
              <a:gd name="adj2" fmla="val 227294"/>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type_name &amp; para_name</a:t>
            </a:r>
          </a:p>
        </p:txBody>
      </p:sp>
      <p:sp>
        <p:nvSpPr>
          <p:cNvPr id="153624" name="AutoShape 24"/>
          <p:cNvSpPr>
            <a:spLocks noChangeArrowheads="1"/>
          </p:cNvSpPr>
          <p:nvPr/>
        </p:nvSpPr>
        <p:spPr bwMode="auto">
          <a:xfrm rot="15443170"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NO &amp; !</a:t>
            </a:r>
          </a:p>
        </p:txBody>
      </p:sp>
      <p:sp>
        <p:nvSpPr>
          <p:cNvPr id="153625" name="Rectangle 25"/>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a:t>
            </a:r>
          </a:p>
        </p:txBody>
      </p:sp>
      <p:sp>
        <p:nvSpPr>
          <p:cNvPr id="153627"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6"/>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5360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36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36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3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utoUpdateAnimBg="0"/>
      <p:bldP spid="153606" grpId="0" animBg="1"/>
      <p:bldP spid="153607" grpId="0" autoUpdateAnimBg="0"/>
      <p:bldP spid="153623" grpId="0" animBg="1" autoUpdateAnimBg="0"/>
      <p:bldP spid="153624" grpId="0" animBg="1" autoUpdateAnimBg="0"/>
      <p:bldP spid="153625" grpId="0" animBg="1" autoUpdateAnimBg="0"/>
      <p:bldP spid="1536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5651" name="Rectangle 3"/>
          <p:cNvSpPr>
            <a:spLocks noGrp="1" noChangeArrowheads="1"/>
          </p:cNvSpPr>
          <p:nvPr>
            <p:ph type="body" idx="1"/>
          </p:nvPr>
        </p:nvSpPr>
        <p:spPr/>
        <p:txBody>
          <a:bodyPr/>
          <a:lstStyle/>
          <a:p>
            <a:r>
              <a:rPr lang="en-US" altLang="zh-CN" sz="2800" dirty="0">
                <a:ea typeface="宋体" pitchFamily="2" charset="-122"/>
              </a:rPr>
              <a:t>A reference parameter is declared by writing </a:t>
            </a:r>
          </a:p>
          <a:p>
            <a:pPr lvl="1"/>
            <a:r>
              <a:rPr lang="en-US" altLang="zh-CN" sz="2400" dirty="0">
                <a:solidFill>
                  <a:schemeClr val="accent2"/>
                </a:solidFill>
                <a:latin typeface="Arial" pitchFamily="34" charset="0"/>
                <a:ea typeface="宋体" pitchFamily="2" charset="-122"/>
              </a:rPr>
              <a:t> type-name&amp;</a:t>
            </a:r>
            <a:r>
              <a:rPr lang="en-US" altLang="zh-CN" sz="2400" dirty="0">
                <a:solidFill>
                  <a:schemeClr val="accent2"/>
                </a:solidFill>
                <a:ea typeface="宋体" pitchFamily="2" charset="-122"/>
              </a:rPr>
              <a:t>  </a:t>
            </a:r>
            <a:r>
              <a:rPr lang="en-US" altLang="zh-CN" sz="2400" dirty="0">
                <a:solidFill>
                  <a:schemeClr val="accent2"/>
                </a:solidFill>
                <a:latin typeface="Arial" pitchFamily="34" charset="0"/>
                <a:ea typeface="宋体" pitchFamily="2" charset="-122"/>
              </a:rPr>
              <a:t>parameter-name</a:t>
            </a:r>
          </a:p>
          <a:p>
            <a:r>
              <a:rPr lang="en-US" altLang="zh-CN" sz="2800" dirty="0">
                <a:ea typeface="宋体" pitchFamily="2" charset="-122"/>
              </a:rPr>
              <a:t>Any use of the </a:t>
            </a:r>
            <a:r>
              <a:rPr lang="en-US" altLang="zh-CN" sz="2800" dirty="0">
                <a:latin typeface="Arial" pitchFamily="34" charset="0"/>
                <a:ea typeface="宋体" pitchFamily="2" charset="-122"/>
              </a:rPr>
              <a:t>formal parameter</a:t>
            </a:r>
            <a:r>
              <a:rPr lang="en-US" altLang="zh-CN" sz="2800" dirty="0">
                <a:ea typeface="宋体" pitchFamily="2" charset="-122"/>
              </a:rPr>
              <a:t> within the body of the function will </a:t>
            </a:r>
            <a:r>
              <a:rPr lang="en-US" altLang="zh-CN" sz="2800" dirty="0">
                <a:solidFill>
                  <a:srgbClr val="FC0128"/>
                </a:solidFill>
                <a:ea typeface="宋体" pitchFamily="2" charset="-122"/>
              </a:rPr>
              <a:t>access</a:t>
            </a:r>
            <a:r>
              <a:rPr lang="en-US" altLang="zh-CN" sz="2800" dirty="0">
                <a:ea typeface="宋体" pitchFamily="2" charset="-122"/>
              </a:rPr>
              <a:t> the </a:t>
            </a:r>
            <a:r>
              <a:rPr lang="en-US" altLang="zh-CN" sz="2800" dirty="0">
                <a:latin typeface="Arial" pitchFamily="34" charset="0"/>
                <a:ea typeface="宋体" pitchFamily="2" charset="-122"/>
              </a:rPr>
              <a:t>actual argument</a:t>
            </a:r>
            <a:r>
              <a:rPr lang="en-US" altLang="zh-CN" sz="2800" dirty="0">
                <a:ea typeface="宋体" pitchFamily="2" charset="-122"/>
              </a:rPr>
              <a:t> from the calling program; change made to the parameter in the body of the function will alter the </a:t>
            </a:r>
            <a:r>
              <a:rPr lang="en-US" altLang="zh-CN" sz="2800" dirty="0" smtClean="0">
                <a:ea typeface="宋体" pitchFamily="2" charset="-122"/>
              </a:rPr>
              <a:t>argument. This is called call-by-reference.</a:t>
            </a:r>
            <a:endParaRPr lang="en-US" altLang="zh-CN" sz="2800" dirty="0">
              <a:ea typeface="宋体" pitchFamily="2" charset="-122"/>
            </a:endParaRPr>
          </a:p>
          <a:p>
            <a:r>
              <a:rPr lang="en-US" altLang="zh-CN" sz="2800" dirty="0">
                <a:ea typeface="宋体" pitchFamily="2" charset="-122"/>
              </a:rPr>
              <a:t>The formal parameter is merely another name of the argument used in the body of the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533400"/>
            <a:ext cx="4191000" cy="4419600"/>
          </a:xfrm>
          <a:prstGeom prst="rect">
            <a:avLst/>
          </a:prstGeom>
        </p:spPr>
      </p:pic>
      <p:pic>
        <p:nvPicPr>
          <p:cNvPr id="5" name="Picture 4"/>
          <p:cNvPicPr>
            <a:picLocks noChangeAspect="1"/>
          </p:cNvPicPr>
          <p:nvPr/>
        </p:nvPicPr>
        <p:blipFill>
          <a:blip r:embed="rId4"/>
          <a:stretch>
            <a:fillRect/>
          </a:stretch>
        </p:blipFill>
        <p:spPr>
          <a:xfrm>
            <a:off x="4648200" y="552450"/>
            <a:ext cx="4457700" cy="4419600"/>
          </a:xfrm>
          <a:prstGeom prst="rect">
            <a:avLst/>
          </a:prstGeom>
        </p:spPr>
      </p:pic>
    </p:spTree>
    <p:extLst>
      <p:ext uri="{BB962C8B-B14F-4D97-AF65-F5344CB8AC3E}">
        <p14:creationId xmlns:p14="http://schemas.microsoft.com/office/powerpoint/2010/main" val="1884427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ea typeface="宋体" pitchFamily="2" charset="-122"/>
              </a:rPr>
              <a:t>Outline</a:t>
            </a:r>
          </a:p>
        </p:txBody>
      </p:sp>
      <p:sp>
        <p:nvSpPr>
          <p:cNvPr id="190467" name="Rectangle 3"/>
          <p:cNvSpPr>
            <a:spLocks noGrp="1" noChangeArrowheads="1"/>
          </p:cNvSpPr>
          <p:nvPr>
            <p:ph type="body" idx="1"/>
          </p:nvPr>
        </p:nvSpPr>
        <p:spPr/>
        <p:txBody>
          <a:bodyPr/>
          <a:lstStyle/>
          <a:p>
            <a:pPr>
              <a:buFont typeface="Monotype Sorts" charset="2"/>
              <a:buNone/>
            </a:pPr>
            <a:r>
              <a:rPr lang="zh-CN" altLang="en-US" sz="2800" dirty="0">
                <a:solidFill>
                  <a:srgbClr val="FF00FF"/>
                </a:solidFill>
                <a:ea typeface="宋体" pitchFamily="2" charset="-122"/>
              </a:rPr>
              <a:t> </a:t>
            </a:r>
            <a:r>
              <a:rPr lang="en-US" altLang="zh-CN" sz="2800" dirty="0">
                <a:solidFill>
                  <a:srgbClr val="FF00FF"/>
                </a:solidFill>
                <a:ea typeface="宋体" pitchFamily="2" charset="-122"/>
              </a:rPr>
              <a:t>A Review of C++ Classes (Lecture 2)</a:t>
            </a:r>
          </a:p>
          <a:p>
            <a:r>
              <a:rPr lang="en-US" altLang="zh-CN" sz="2800" dirty="0">
                <a:ea typeface="宋体" pitchFamily="2" charset="-122"/>
              </a:rPr>
              <a:t> OOP, ADTs and Classes</a:t>
            </a:r>
          </a:p>
          <a:p>
            <a:r>
              <a:rPr lang="en-US" altLang="zh-CN" sz="2800" dirty="0">
                <a:ea typeface="宋体" pitchFamily="2" charset="-122"/>
              </a:rPr>
              <a:t> Class Definition, Implementation and Use</a:t>
            </a:r>
          </a:p>
          <a:p>
            <a:r>
              <a:rPr lang="en-US" altLang="zh-CN" sz="2800" dirty="0">
                <a:ea typeface="宋体" pitchFamily="2" charset="-122"/>
              </a:rPr>
              <a:t> Constructors and Value Semantics</a:t>
            </a:r>
          </a:p>
          <a:p>
            <a:pPr>
              <a:buFont typeface="Monotype Sorts" charset="2"/>
              <a:buNone/>
            </a:pPr>
            <a:r>
              <a:rPr lang="en-US" altLang="zh-CN" sz="2800" dirty="0">
                <a:solidFill>
                  <a:srgbClr val="FF00FF"/>
                </a:solidFill>
                <a:ea typeface="宋体" pitchFamily="2" charset="-122"/>
              </a:rPr>
              <a:t>More on Classes (Lecture 3</a:t>
            </a:r>
            <a:r>
              <a:rPr lang="en-US" altLang="zh-CN" sz="2800" dirty="0" smtClean="0">
                <a:solidFill>
                  <a:srgbClr val="FF00FF"/>
                </a:solidFill>
                <a:ea typeface="宋体" pitchFamily="2" charset="-122"/>
              </a:rPr>
              <a:t>)</a:t>
            </a:r>
            <a:endParaRPr lang="en-US" altLang="zh-CN" sz="2800" dirty="0">
              <a:solidFill>
                <a:srgbClr val="FC0128"/>
              </a:solidFill>
              <a:ea typeface="宋体" pitchFamily="2" charset="-122"/>
            </a:endParaRPr>
          </a:p>
          <a:p>
            <a:r>
              <a:rPr lang="en-US" altLang="zh-CN" sz="2800" dirty="0">
                <a:ea typeface="宋体" pitchFamily="2" charset="-122"/>
              </a:rPr>
              <a:t> Classes and Parameters</a:t>
            </a:r>
          </a:p>
          <a:p>
            <a:r>
              <a:rPr lang="en-US" altLang="zh-CN" sz="2800" dirty="0">
                <a:ea typeface="宋体" pitchFamily="2" charset="-122"/>
              </a:rPr>
              <a:t> Operator Overloading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large data types, value parameters are less efficient than reference parameters.</a:t>
            </a:r>
          </a:p>
          <a:p>
            <a:pPr lvl="1"/>
            <a:r>
              <a:rPr lang="en-US" dirty="0" smtClean="0"/>
              <a:t>because a value parameter must make an extra copy of the argument to use within the body of the function.</a:t>
            </a:r>
          </a:p>
          <a:p>
            <a:r>
              <a:rPr lang="en-US" dirty="0" smtClean="0"/>
              <a:t>generally prefer to use reference parameters</a:t>
            </a:r>
          </a:p>
          <a:p>
            <a:pPr lvl="1"/>
            <a:r>
              <a:rPr lang="en-US" dirty="0" smtClean="0"/>
              <a:t>sometime unattractive since need to worry about whether the function changes the actual argument.</a:t>
            </a:r>
            <a:endParaRPr lang="en-US" dirty="0"/>
          </a:p>
        </p:txBody>
      </p:sp>
    </p:spTree>
    <p:extLst>
      <p:ext uri="{BB962C8B-B14F-4D97-AF65-F5344CB8AC3E}">
        <p14:creationId xmlns:p14="http://schemas.microsoft.com/office/powerpoint/2010/main" val="158340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latin typeface="Arial" pitchFamily="34" charset="0"/>
                <a:ea typeface="宋体" pitchFamily="2" charset="-122"/>
              </a:rPr>
              <a:t>const</a:t>
            </a:r>
            <a:r>
              <a:rPr lang="en-US" altLang="zh-CN">
                <a:ea typeface="宋体" pitchFamily="2" charset="-122"/>
              </a:rPr>
              <a:t> reference parameters</a:t>
            </a:r>
          </a:p>
        </p:txBody>
      </p:sp>
      <p:sp>
        <p:nvSpPr>
          <p:cNvPr id="156675" name="Rectangle 3"/>
          <p:cNvSpPr>
            <a:spLocks noGrp="1" noChangeArrowheads="1"/>
          </p:cNvSpPr>
          <p:nvPr>
            <p:ph type="body" idx="1"/>
          </p:nvPr>
        </p:nvSpPr>
        <p:spPr>
          <a:xfrm>
            <a:off x="685800" y="1981200"/>
            <a:ext cx="8458200" cy="4114800"/>
          </a:xfrm>
        </p:spPr>
        <p:txBody>
          <a:bodyPr/>
          <a:lstStyle/>
          <a:p>
            <a:r>
              <a:rPr lang="en-US" altLang="zh-CN" sz="3000" dirty="0">
                <a:ea typeface="宋体" pitchFamily="2" charset="-122"/>
              </a:rPr>
              <a:t>A const reference parameter is declared by writing </a:t>
            </a:r>
          </a:p>
          <a:p>
            <a:pPr lvl="1"/>
            <a:r>
              <a:rPr lang="en-US" altLang="zh-CN" dirty="0">
                <a:solidFill>
                  <a:schemeClr val="accent2"/>
                </a:solidFill>
                <a:latin typeface="Arial" pitchFamily="34" charset="0"/>
                <a:ea typeface="宋体" pitchFamily="2" charset="-122"/>
              </a:rPr>
              <a:t> const type-name&amp;</a:t>
            </a:r>
            <a:r>
              <a:rPr lang="en-US" altLang="zh-CN" dirty="0">
                <a:solidFill>
                  <a:schemeClr val="accent2"/>
                </a:solidFill>
                <a:ea typeface="宋体" pitchFamily="2" charset="-122"/>
              </a:rPr>
              <a:t>  </a:t>
            </a:r>
            <a:r>
              <a:rPr lang="en-US" altLang="zh-CN" dirty="0">
                <a:solidFill>
                  <a:schemeClr val="accent2"/>
                </a:solidFill>
                <a:latin typeface="Arial" pitchFamily="34" charset="0"/>
                <a:ea typeface="宋体" pitchFamily="2" charset="-122"/>
              </a:rPr>
              <a:t>parameter-name</a:t>
            </a:r>
          </a:p>
          <a:p>
            <a:r>
              <a:rPr lang="en-US" altLang="zh-CN" sz="3000" dirty="0">
                <a:ea typeface="宋体" pitchFamily="2" charset="-122"/>
              </a:rPr>
              <a:t>A solution that provides the efficiency of a reference parameter along with the security of a value parameter.</a:t>
            </a:r>
          </a:p>
          <a:p>
            <a:r>
              <a:rPr lang="en-US" altLang="zh-CN" sz="3000" dirty="0">
                <a:ea typeface="宋体" pitchFamily="2" charset="-122"/>
              </a:rPr>
              <a:t> Example</a:t>
            </a:r>
            <a:r>
              <a:rPr lang="en-US" altLang="zh-CN" sz="2800" dirty="0">
                <a:ea typeface="宋体" pitchFamily="2" charset="-122"/>
              </a:rPr>
              <a:t> ( </a:t>
            </a:r>
            <a:r>
              <a:rPr lang="en-US" altLang="zh-CN" sz="2800" dirty="0" smtClean="0">
                <a:latin typeface="Arial" pitchFamily="34" charset="0"/>
                <a:ea typeface="宋体" pitchFamily="2" charset="-122"/>
                <a:hlinkClick r:id="rId3" action="ppaction://hlinkfile"/>
              </a:rPr>
              <a:t>newpoint.cpp</a:t>
            </a:r>
            <a:r>
              <a:rPr lang="en-US" altLang="zh-CN" sz="2800" dirty="0" smtClean="0">
                <a:ea typeface="宋体" pitchFamily="2" charset="-122"/>
              </a:rPr>
              <a:t>)</a:t>
            </a:r>
            <a:endParaRPr lang="en-US" altLang="zh-CN" sz="2800" dirty="0">
              <a:ea typeface="宋体" pitchFamily="2" charset="-122"/>
            </a:endParaRPr>
          </a:p>
          <a:p>
            <a:pPr lvl="1"/>
            <a:r>
              <a:rPr lang="en-US" altLang="zh-CN" dirty="0">
                <a:ea typeface="宋体" pitchFamily="2" charset="-122"/>
              </a:rPr>
              <a:t> </a:t>
            </a:r>
            <a:r>
              <a:rPr lang="en-US" altLang="zh-CN" dirty="0">
                <a:latin typeface="Arial Narrow" pitchFamily="34" charset="0"/>
                <a:ea typeface="宋体" pitchFamily="2" charset="-122"/>
              </a:rPr>
              <a:t>double distance (const point&amp; p1, const point&amp; p2)</a:t>
            </a:r>
            <a:r>
              <a:rPr lang="en-US" altLang="zh-CN" dirty="0">
                <a:latin typeface="Arial" pitchFamily="34" charset="0"/>
                <a:ea typeface="宋体" pitchFamily="2" charset="-122"/>
              </a:rPr>
              <a:t> </a:t>
            </a:r>
          </a:p>
          <a:p>
            <a:pPr lvl="2"/>
            <a:r>
              <a:rPr lang="en-US" altLang="zh-CN" dirty="0">
                <a:ea typeface="宋体" pitchFamily="2" charset="-122"/>
              </a:rPr>
              <a:t> point p1 and p2 cannot be changed (</a:t>
            </a:r>
            <a:r>
              <a:rPr lang="en-US" altLang="zh-CN" dirty="0">
                <a:solidFill>
                  <a:srgbClr val="FC0128"/>
                </a:solidFill>
                <a:ea typeface="宋体" pitchFamily="2" charset="-122"/>
              </a:rPr>
              <a:t>TEST!</a:t>
            </a:r>
            <a:r>
              <a:rPr lang="en-US" altLang="zh-CN" dirty="0">
                <a:ea typeface="宋体" pitchFamily="2" charset="-122"/>
              </a:rPr>
              <a:t>)</a:t>
            </a:r>
          </a:p>
          <a:p>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235523" name="Rectangle 3"/>
          <p:cNvSpPr>
            <a:spLocks noChangeArrowheads="1"/>
          </p:cNvSpPr>
          <p:nvPr/>
        </p:nvSpPr>
        <p:spPr bwMode="auto">
          <a:xfrm>
            <a:off x="0" y="1981200"/>
            <a:ext cx="9144000" cy="4893647"/>
          </a:xfrm>
          <a:prstGeom prst="rect">
            <a:avLst/>
          </a:prstGeom>
          <a:noFill/>
          <a:ln w="12700">
            <a:noFill/>
            <a:miter lim="800000"/>
            <a:headEnd/>
            <a:tailEnd/>
          </a:ln>
          <a:effectLst/>
        </p:spPr>
        <p:txBody>
          <a:bodyPr>
            <a:spAutoFit/>
          </a:bodyPr>
          <a:lstStyle/>
          <a:p>
            <a:pPr eaLnBrk="1" hangingPunct="1"/>
            <a:r>
              <a:rPr lang="en-US" altLang="zh-CN" dirty="0">
                <a:ea typeface="宋体" pitchFamily="2" charset="-122"/>
              </a:rPr>
              <a:t>The type of a function’s return value may be a class</a:t>
            </a:r>
          </a:p>
          <a:p>
            <a:pPr eaLnBrk="1" hangingPunct="1"/>
            <a:endParaRPr lang="en-US" altLang="zh-CN" dirty="0" smtClean="0">
              <a:effectLst/>
              <a:ea typeface="宋体" pitchFamily="2" charset="-122"/>
            </a:endParaRPr>
          </a:p>
          <a:p>
            <a:pPr eaLnBrk="1" hangingPunct="1"/>
            <a:r>
              <a:rPr lang="en-US" altLang="zh-CN" dirty="0" smtClean="0">
                <a:effectLst/>
                <a:ea typeface="宋体" pitchFamily="2" charset="-122"/>
              </a:rPr>
              <a:t>point </a:t>
            </a:r>
            <a:r>
              <a:rPr lang="en-US" altLang="zh-CN" dirty="0">
                <a:effectLst/>
                <a:ea typeface="宋体" pitchFamily="2" charset="-122"/>
              </a:rPr>
              <a:t>middle(const point&amp; p1, const point&amp; p2) </a:t>
            </a:r>
          </a:p>
          <a:p>
            <a:pPr eaLnBrk="1" hangingPunct="1"/>
            <a:r>
              <a:rPr lang="en-US" altLang="zh-CN" dirty="0" smtClean="0">
                <a:effectLst/>
                <a:ea typeface="宋体" pitchFamily="2" charset="-122"/>
              </a:rPr>
              <a:t>{       double </a:t>
            </a:r>
            <a:r>
              <a:rPr lang="en-US" altLang="zh-CN" dirty="0" err="1">
                <a:effectLst/>
                <a:ea typeface="宋体" pitchFamily="2" charset="-122"/>
              </a:rPr>
              <a:t>x_midpoint</a:t>
            </a:r>
            <a:r>
              <a:rPr lang="en-US" altLang="zh-CN" dirty="0">
                <a:effectLst/>
                <a:ea typeface="宋体" pitchFamily="2" charset="-122"/>
              </a:rPr>
              <a:t>, </a:t>
            </a:r>
            <a:r>
              <a:rPr lang="en-US" altLang="zh-CN" dirty="0" err="1">
                <a:effectLst/>
                <a:ea typeface="宋体" pitchFamily="2" charset="-122"/>
              </a:rPr>
              <a:t>y_midpoint</a:t>
            </a:r>
            <a:r>
              <a:rPr lang="en-US" altLang="zh-CN" dirty="0">
                <a:effectLst/>
                <a:ea typeface="宋体" pitchFamily="2" charset="-122"/>
              </a:rPr>
              <a:t>; </a:t>
            </a:r>
            <a:endParaRPr lang="en-US" altLang="zh-CN" dirty="0" smtClean="0">
              <a:effectLst/>
              <a:ea typeface="宋体" pitchFamily="2" charset="-122"/>
            </a:endParaRPr>
          </a:p>
          <a:p>
            <a:pPr eaLnBrk="1" hangingPunct="1"/>
            <a:endParaRPr lang="en-US" altLang="zh-CN" dirty="0" smtClean="0">
              <a:effectLst/>
              <a:ea typeface="宋体" pitchFamily="2" charset="-122"/>
            </a:endParaRPr>
          </a:p>
          <a:p>
            <a:pPr eaLnBrk="1" hangingPunct="1"/>
            <a:r>
              <a:rPr lang="en-US" altLang="zh-CN" dirty="0">
                <a:effectLst/>
                <a:ea typeface="宋体" pitchFamily="2" charset="-122"/>
              </a:rPr>
              <a:t>	// </a:t>
            </a:r>
            <a:r>
              <a:rPr lang="en-US" altLang="zh-CN" dirty="0" smtClean="0">
                <a:effectLst/>
                <a:ea typeface="宋体" pitchFamily="2" charset="-122"/>
              </a:rPr>
              <a:t>compute </a:t>
            </a:r>
            <a:r>
              <a:rPr lang="en-US" altLang="zh-CN" dirty="0">
                <a:effectLst/>
                <a:ea typeface="宋体" pitchFamily="2" charset="-122"/>
              </a:rPr>
              <a:t>the x and y midpoints</a:t>
            </a:r>
          </a:p>
          <a:p>
            <a:pPr eaLnBrk="1" hangingPunct="1"/>
            <a:r>
              <a:rPr lang="en-US" altLang="zh-CN" dirty="0">
                <a:effectLst/>
                <a:ea typeface="宋体" pitchFamily="2" charset="-122"/>
              </a:rPr>
              <a:t>	</a:t>
            </a:r>
            <a:r>
              <a:rPr lang="en-US" altLang="zh-CN" dirty="0" err="1" smtClean="0">
                <a:effectLst/>
                <a:ea typeface="宋体" pitchFamily="2" charset="-122"/>
              </a:rPr>
              <a:t>x_midpoint</a:t>
            </a:r>
            <a:r>
              <a:rPr lang="en-US" altLang="zh-CN" dirty="0" smtClean="0">
                <a:effectLst/>
                <a:ea typeface="宋体" pitchFamily="2" charset="-122"/>
              </a:rPr>
              <a:t> </a:t>
            </a:r>
            <a:r>
              <a:rPr lang="en-US" altLang="zh-CN" dirty="0">
                <a:effectLst/>
                <a:ea typeface="宋体" pitchFamily="2" charset="-122"/>
              </a:rPr>
              <a:t>= (</a:t>
            </a:r>
            <a:r>
              <a:rPr lang="en-US" altLang="zh-CN" dirty="0" smtClean="0">
                <a:effectLst/>
                <a:ea typeface="宋体" pitchFamily="2" charset="-122"/>
              </a:rPr>
              <a:t>p1.x( </a:t>
            </a:r>
            <a:r>
              <a:rPr lang="en-US" altLang="zh-CN" dirty="0">
                <a:effectLst/>
                <a:ea typeface="宋体" pitchFamily="2" charset="-122"/>
              </a:rPr>
              <a:t>) + </a:t>
            </a:r>
            <a:r>
              <a:rPr lang="en-US" altLang="zh-CN" dirty="0" smtClean="0">
                <a:effectLst/>
                <a:ea typeface="宋体" pitchFamily="2" charset="-122"/>
              </a:rPr>
              <a:t>p2.x( </a:t>
            </a:r>
            <a:r>
              <a:rPr lang="en-US" altLang="zh-CN" dirty="0">
                <a:effectLst/>
                <a:ea typeface="宋体" pitchFamily="2" charset="-122"/>
              </a:rPr>
              <a:t>)) / 2; </a:t>
            </a:r>
          </a:p>
          <a:p>
            <a:pPr eaLnBrk="1" hangingPunct="1"/>
            <a:r>
              <a:rPr lang="en-US" altLang="zh-CN" dirty="0">
                <a:effectLst/>
                <a:ea typeface="宋体" pitchFamily="2" charset="-122"/>
              </a:rPr>
              <a:t>	</a:t>
            </a:r>
            <a:r>
              <a:rPr lang="en-US" altLang="zh-CN" dirty="0" err="1">
                <a:effectLst/>
                <a:ea typeface="宋体" pitchFamily="2" charset="-122"/>
              </a:rPr>
              <a:t>y_midpoint</a:t>
            </a:r>
            <a:r>
              <a:rPr lang="en-US" altLang="zh-CN" dirty="0">
                <a:effectLst/>
                <a:ea typeface="宋体" pitchFamily="2" charset="-122"/>
              </a:rPr>
              <a:t> = (</a:t>
            </a:r>
            <a:r>
              <a:rPr lang="en-US" altLang="zh-CN" dirty="0" smtClean="0">
                <a:effectLst/>
                <a:ea typeface="宋体" pitchFamily="2" charset="-122"/>
              </a:rPr>
              <a:t>p1.y( </a:t>
            </a:r>
            <a:r>
              <a:rPr lang="en-US" altLang="zh-CN" dirty="0">
                <a:effectLst/>
                <a:ea typeface="宋体" pitchFamily="2" charset="-122"/>
              </a:rPr>
              <a:t>) + </a:t>
            </a:r>
            <a:r>
              <a:rPr lang="en-US" altLang="zh-CN" dirty="0" smtClean="0">
                <a:effectLst/>
                <a:ea typeface="宋体" pitchFamily="2" charset="-122"/>
              </a:rPr>
              <a:t>p2.y( </a:t>
            </a:r>
            <a:r>
              <a:rPr lang="en-US" altLang="zh-CN" dirty="0">
                <a:effectLst/>
                <a:ea typeface="宋体" pitchFamily="2" charset="-122"/>
              </a:rPr>
              <a:t>)) / 2; </a:t>
            </a:r>
          </a:p>
          <a:p>
            <a:pPr eaLnBrk="1" hangingPunct="1"/>
            <a:endParaRPr lang="en-US" altLang="zh-CN" dirty="0">
              <a:effectLst/>
              <a:ea typeface="宋体" pitchFamily="2" charset="-122"/>
            </a:endParaRPr>
          </a:p>
          <a:p>
            <a:pPr eaLnBrk="1" hangingPunct="1"/>
            <a:r>
              <a:rPr lang="en-US" altLang="zh-CN" dirty="0">
                <a:effectLst/>
                <a:ea typeface="宋体" pitchFamily="2" charset="-122"/>
              </a:rPr>
              <a:t>	// </a:t>
            </a:r>
            <a:r>
              <a:rPr lang="en-US" altLang="zh-CN" dirty="0" smtClean="0">
                <a:effectLst/>
                <a:ea typeface="宋体" pitchFamily="2" charset="-122"/>
              </a:rPr>
              <a:t>construct </a:t>
            </a:r>
            <a:r>
              <a:rPr lang="en-US" altLang="zh-CN" dirty="0">
                <a:effectLst/>
                <a:ea typeface="宋体" pitchFamily="2" charset="-122"/>
              </a:rPr>
              <a:t>a new point and return it </a:t>
            </a:r>
          </a:p>
          <a:p>
            <a:pPr eaLnBrk="1" hangingPunct="1"/>
            <a:r>
              <a:rPr lang="en-US" altLang="zh-CN" dirty="0">
                <a:effectLst/>
                <a:ea typeface="宋体" pitchFamily="2" charset="-122"/>
              </a:rPr>
              <a:t>	point midpoint(</a:t>
            </a:r>
            <a:r>
              <a:rPr lang="en-US" altLang="zh-CN" dirty="0" err="1">
                <a:effectLst/>
                <a:ea typeface="宋体" pitchFamily="2" charset="-122"/>
              </a:rPr>
              <a:t>x_midpoint</a:t>
            </a:r>
            <a:r>
              <a:rPr lang="en-US" altLang="zh-CN" dirty="0">
                <a:effectLst/>
                <a:ea typeface="宋体" pitchFamily="2" charset="-122"/>
              </a:rPr>
              <a:t>, </a:t>
            </a:r>
            <a:r>
              <a:rPr lang="en-US" altLang="zh-CN" dirty="0" err="1">
                <a:effectLst/>
                <a:ea typeface="宋体" pitchFamily="2" charset="-122"/>
              </a:rPr>
              <a:t>y_midpoint</a:t>
            </a:r>
            <a:r>
              <a:rPr lang="en-US" altLang="zh-CN" dirty="0">
                <a:effectLst/>
                <a:ea typeface="宋体" pitchFamily="2" charset="-122"/>
              </a:rPr>
              <a:t>); </a:t>
            </a:r>
          </a:p>
          <a:p>
            <a:pPr eaLnBrk="1" hangingPunct="1"/>
            <a:r>
              <a:rPr lang="en-US" altLang="zh-CN" dirty="0">
                <a:effectLst/>
                <a:ea typeface="宋体" pitchFamily="2" charset="-122"/>
              </a:rPr>
              <a:t>	return midpoint; </a:t>
            </a:r>
          </a:p>
          <a:p>
            <a:pPr eaLnBrk="1" hangingPunct="1"/>
            <a:r>
              <a:rPr lang="en-US" altLang="zh-CN" dirty="0">
                <a:effectLst/>
                <a:ea typeface="宋体" pitchFamily="2" charset="-12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149507" name="Rectangle 3"/>
          <p:cNvSpPr>
            <a:spLocks noGrp="1" noChangeArrowheads="1"/>
          </p:cNvSpPr>
          <p:nvPr>
            <p:ph type="body" idx="1"/>
          </p:nvPr>
        </p:nvSpPr>
        <p:spPr>
          <a:xfrm>
            <a:off x="685800" y="1981200"/>
            <a:ext cx="8001000" cy="4495800"/>
          </a:xfrm>
        </p:spPr>
        <p:txBody>
          <a:bodyPr/>
          <a:lstStyle/>
          <a:p>
            <a:pPr>
              <a:lnSpc>
                <a:spcPct val="90000"/>
              </a:lnSpc>
            </a:pPr>
            <a:r>
              <a:rPr lang="en-US" altLang="zh-CN" sz="2800" dirty="0">
                <a:ea typeface="宋体" pitchFamily="2" charset="-122"/>
              </a:rPr>
              <a:t>The type of a function’s return value may be a </a:t>
            </a:r>
            <a:r>
              <a:rPr lang="en-US" altLang="zh-CN" sz="2800" dirty="0" smtClean="0">
                <a:ea typeface="宋体" pitchFamily="2" charset="-122"/>
              </a:rPr>
              <a:t>class</a:t>
            </a:r>
            <a:endParaRPr lang="en-US" altLang="zh-CN" sz="2800" dirty="0">
              <a:ea typeface="宋体" pitchFamily="2" charset="-122"/>
            </a:endParaRPr>
          </a:p>
          <a:p>
            <a:pPr>
              <a:lnSpc>
                <a:spcPct val="90000"/>
              </a:lnSpc>
            </a:pPr>
            <a:r>
              <a:rPr lang="en-US" altLang="zh-CN" sz="2800" dirty="0">
                <a:ea typeface="宋体" pitchFamily="2" charset="-122"/>
              </a:rPr>
              <a:t> Often the return value will be stored in a </a:t>
            </a:r>
            <a:r>
              <a:rPr lang="en-US" altLang="zh-CN" sz="2800" dirty="0">
                <a:latin typeface="Arial" pitchFamily="34" charset="0"/>
                <a:ea typeface="宋体" pitchFamily="2" charset="-122"/>
              </a:rPr>
              <a:t>local variable</a:t>
            </a:r>
            <a:r>
              <a:rPr lang="en-US" altLang="zh-CN" sz="2800" dirty="0">
                <a:ea typeface="宋体" pitchFamily="2" charset="-122"/>
              </a:rPr>
              <a:t> of the function (such as </a:t>
            </a:r>
            <a:r>
              <a:rPr lang="en-US" altLang="zh-CN" sz="2800" dirty="0">
                <a:latin typeface="Arial" pitchFamily="34" charset="0"/>
                <a:ea typeface="宋体" pitchFamily="2" charset="-122"/>
              </a:rPr>
              <a:t>midpoint</a:t>
            </a:r>
            <a:r>
              <a:rPr lang="en-US" altLang="zh-CN" sz="2800" dirty="0">
                <a:ea typeface="宋体" pitchFamily="2" charset="-122"/>
              </a:rPr>
              <a:t>), but not always (could be in a formal parameter)</a:t>
            </a:r>
          </a:p>
          <a:p>
            <a:pPr>
              <a:lnSpc>
                <a:spcPct val="90000"/>
              </a:lnSpc>
            </a:pPr>
            <a:r>
              <a:rPr lang="en-US" altLang="zh-CN" sz="2800" dirty="0">
                <a:ea typeface="宋体" pitchFamily="2" charset="-122"/>
              </a:rPr>
              <a:t> C++ return statement uses the </a:t>
            </a:r>
            <a:r>
              <a:rPr lang="en-US" altLang="zh-CN" sz="2800" dirty="0">
                <a:latin typeface="Arial" pitchFamily="34" charset="0"/>
                <a:ea typeface="宋体" pitchFamily="2" charset="-122"/>
              </a:rPr>
              <a:t>copy constructor</a:t>
            </a:r>
            <a:r>
              <a:rPr lang="en-US" altLang="zh-CN" sz="2800" dirty="0">
                <a:ea typeface="宋体" pitchFamily="2" charset="-122"/>
              </a:rPr>
              <a:t> to copy the function’s return value to a temporary location before returning the value to the calling program</a:t>
            </a:r>
          </a:p>
          <a:p>
            <a:pPr>
              <a:lnSpc>
                <a:spcPct val="90000"/>
              </a:lnSpc>
            </a:pPr>
            <a:r>
              <a:rPr lang="en-US" altLang="zh-CN" sz="2800" dirty="0">
                <a:ea typeface="宋体" pitchFamily="2" charset="-122"/>
              </a:rPr>
              <a:t>Example ( Ch 2.4, Look into </a:t>
            </a:r>
            <a:r>
              <a:rPr lang="en-US" altLang="zh-CN" sz="2800" dirty="0" smtClean="0">
                <a:latin typeface="Arial" pitchFamily="34" charset="0"/>
                <a:ea typeface="宋体" pitchFamily="2" charset="-122"/>
                <a:hlinkClick r:id="rId3" action="ppaction://hlinkfile"/>
              </a:rPr>
              <a:t>newpoint.cpp</a:t>
            </a:r>
            <a:r>
              <a:rPr lang="en-US" altLang="zh-CN" sz="2800" dirty="0" smtClean="0">
                <a:ea typeface="宋体" pitchFamily="2" charset="-122"/>
              </a:rPr>
              <a:t>)</a:t>
            </a:r>
            <a:endParaRPr lang="en-US" altLang="zh-CN" sz="2800" dirty="0">
              <a:ea typeface="宋体" pitchFamily="2" charset="-122"/>
            </a:endParaRPr>
          </a:p>
          <a:p>
            <a:pPr lvl="1">
              <a:lnSpc>
                <a:spcPct val="90000"/>
              </a:lnSpc>
            </a:pPr>
            <a:r>
              <a:rPr lang="en-US" altLang="zh-CN" sz="2400" dirty="0">
                <a:latin typeface="Arial" pitchFamily="34" charset="0"/>
                <a:ea typeface="宋体" pitchFamily="2" charset="-122"/>
              </a:rPr>
              <a:t>point middle(const point&amp; p1, const point&amp; p2)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ea typeface="宋体" pitchFamily="2" charset="-122"/>
              </a:rPr>
              <a:t>Outline</a:t>
            </a:r>
          </a:p>
        </p:txBody>
      </p:sp>
      <p:sp>
        <p:nvSpPr>
          <p:cNvPr id="192515" name="Rectangle 3"/>
          <p:cNvSpPr>
            <a:spLocks noGrp="1" noChangeArrowheads="1"/>
          </p:cNvSpPr>
          <p:nvPr>
            <p:ph type="body" idx="1"/>
          </p:nvPr>
        </p:nvSpPr>
        <p:spPr/>
        <p:txBody>
          <a:bodyPr/>
          <a:lstStyle/>
          <a:p>
            <a:pPr>
              <a:buFont typeface="Monotype Sorts" charset="2"/>
              <a:buNone/>
            </a:pPr>
            <a:r>
              <a:rPr lang="zh-CN" altLang="en-US" sz="2800" dirty="0">
                <a:solidFill>
                  <a:srgbClr val="FF00FF"/>
                </a:solidFill>
                <a:ea typeface="宋体" pitchFamily="2" charset="-122"/>
              </a:rPr>
              <a:t> </a:t>
            </a:r>
            <a:r>
              <a:rPr lang="en-US" altLang="zh-CN" sz="2800" dirty="0">
                <a:solidFill>
                  <a:srgbClr val="FF00FF"/>
                </a:solidFill>
                <a:ea typeface="宋体" pitchFamily="2" charset="-122"/>
              </a:rPr>
              <a:t>A Review of C++ Classes (Lecture 2)</a:t>
            </a:r>
          </a:p>
          <a:p>
            <a:r>
              <a:rPr lang="en-US" altLang="zh-CN" sz="2800" dirty="0">
                <a:ea typeface="宋体" pitchFamily="2" charset="-122"/>
              </a:rPr>
              <a:t> OOP, ADTs and Classes</a:t>
            </a:r>
          </a:p>
          <a:p>
            <a:r>
              <a:rPr lang="en-US" altLang="zh-CN" sz="2800" dirty="0">
                <a:ea typeface="宋体" pitchFamily="2" charset="-122"/>
              </a:rPr>
              <a:t> Class Definition, Implementation and Use</a:t>
            </a:r>
          </a:p>
          <a:p>
            <a:r>
              <a:rPr lang="en-US" altLang="zh-CN" sz="2800" dirty="0">
                <a:ea typeface="宋体" pitchFamily="2" charset="-122"/>
              </a:rPr>
              <a:t> Constructors and Value Semantics</a:t>
            </a:r>
          </a:p>
          <a:p>
            <a:pPr>
              <a:buFont typeface="Monotype Sorts" charset="2"/>
              <a:buNone/>
            </a:pPr>
            <a:r>
              <a:rPr lang="en-US" altLang="zh-CN" sz="2800" dirty="0">
                <a:solidFill>
                  <a:srgbClr val="FF00FF"/>
                </a:solidFill>
                <a:ea typeface="宋体" pitchFamily="2" charset="-122"/>
              </a:rPr>
              <a:t>More on Classes (Lecture </a:t>
            </a:r>
            <a:r>
              <a:rPr lang="en-US" altLang="zh-CN" sz="2800">
                <a:solidFill>
                  <a:srgbClr val="FF00FF"/>
                </a:solidFill>
                <a:ea typeface="宋体" pitchFamily="2" charset="-122"/>
              </a:rPr>
              <a:t>3</a:t>
            </a:r>
            <a:r>
              <a:rPr lang="en-US" altLang="zh-CN" sz="2800" smtClean="0">
                <a:solidFill>
                  <a:srgbClr val="FF00FF"/>
                </a:solidFill>
                <a:ea typeface="宋体" pitchFamily="2" charset="-122"/>
              </a:rPr>
              <a:t>)</a:t>
            </a:r>
            <a:endParaRPr lang="en-US" altLang="zh-CN" sz="2800">
              <a:ea typeface="宋体" pitchFamily="2" charset="-122"/>
            </a:endParaRPr>
          </a:p>
          <a:p>
            <a:r>
              <a:rPr lang="en-US" altLang="zh-CN" sz="2800" dirty="0">
                <a:ea typeface="宋体" pitchFamily="2" charset="-122"/>
              </a:rPr>
              <a:t> Classes and Parameters</a:t>
            </a:r>
          </a:p>
          <a:p>
            <a:r>
              <a:rPr lang="en-US" altLang="zh-CN" sz="2800" dirty="0">
                <a:ea typeface="宋体" pitchFamily="2" charset="-122"/>
              </a:rPr>
              <a:t> </a:t>
            </a:r>
            <a:r>
              <a:rPr lang="en-US" altLang="zh-CN" sz="2800" dirty="0">
                <a:solidFill>
                  <a:srgbClr val="FC0128"/>
                </a:solidFill>
                <a:ea typeface="宋体" pitchFamily="2" charset="-122"/>
              </a:rPr>
              <a:t>Operator Overloading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80227" name="Rectangle 3"/>
          <p:cNvSpPr>
            <a:spLocks noGrp="1" noChangeArrowheads="1"/>
          </p:cNvSpPr>
          <p:nvPr>
            <p:ph type="body" idx="1"/>
          </p:nvPr>
        </p:nvSpPr>
        <p:spPr/>
        <p:txBody>
          <a:bodyPr/>
          <a:lstStyle/>
          <a:p>
            <a:pPr>
              <a:lnSpc>
                <a:spcPct val="150000"/>
              </a:lnSpc>
            </a:pPr>
            <a:r>
              <a:rPr lang="zh-CN" altLang="en-US" dirty="0">
                <a:ea typeface="宋体" pitchFamily="2" charset="-122"/>
              </a:rPr>
              <a:t> </a:t>
            </a:r>
            <a:r>
              <a:rPr lang="en-US" altLang="zh-CN" dirty="0">
                <a:ea typeface="宋体" pitchFamily="2" charset="-122"/>
              </a:rPr>
              <a:t>Binary functions and binary operators</a:t>
            </a:r>
          </a:p>
          <a:p>
            <a:pPr>
              <a:lnSpc>
                <a:spcPct val="150000"/>
              </a:lnSpc>
            </a:pPr>
            <a:r>
              <a:rPr lang="en-US" altLang="zh-CN" dirty="0">
                <a:ea typeface="宋体" pitchFamily="2" charset="-122"/>
              </a:rPr>
              <a:t> Overloading arithmetic operations</a:t>
            </a:r>
          </a:p>
          <a:p>
            <a:pPr>
              <a:lnSpc>
                <a:spcPct val="150000"/>
              </a:lnSpc>
            </a:pPr>
            <a:r>
              <a:rPr lang="en-US" altLang="zh-CN" dirty="0">
                <a:ea typeface="宋体" pitchFamily="2" charset="-122"/>
              </a:rPr>
              <a:t> Overloading binary comparison operations</a:t>
            </a:r>
          </a:p>
          <a:p>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7699" name="Rectangle 3"/>
          <p:cNvSpPr>
            <a:spLocks noGrp="1" noChangeArrowheads="1"/>
          </p:cNvSpPr>
          <p:nvPr>
            <p:ph type="body" idx="1"/>
          </p:nvPr>
        </p:nvSpPr>
        <p:spPr/>
        <p:txBody>
          <a:bodyPr/>
          <a:lstStyle/>
          <a:p>
            <a:r>
              <a:rPr lang="en-US" altLang="zh-CN">
                <a:ea typeface="宋体" pitchFamily="2" charset="-122"/>
              </a:rPr>
              <a:t>Question:</a:t>
            </a:r>
          </a:p>
          <a:p>
            <a:pPr lvl="1"/>
            <a:r>
              <a:rPr lang="en-US" altLang="zh-CN">
                <a:ea typeface="宋体" pitchFamily="2" charset="-122"/>
              </a:rPr>
              <a:t> Can we perform arithmetic operations (+ - * /) or comparison operations (&gt;, ==, &lt;, etc.) or assignment operation (=) with a new class?</a:t>
            </a:r>
          </a:p>
          <a:p>
            <a:endParaRPr lang="zh-CN" altLang="en-US">
              <a:ea typeface="宋体" pitchFamily="2" charset="-122"/>
            </a:endParaRPr>
          </a:p>
        </p:txBody>
      </p:sp>
      <p:sp>
        <p:nvSpPr>
          <p:cNvPr id="157700"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7701"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 </a:t>
            </a:r>
            <a:r>
              <a:rPr lang="en-US" altLang="zh-CN" sz="2000" b="1">
                <a:solidFill>
                  <a:schemeClr val="bg2"/>
                </a:solidFill>
                <a:effectLst/>
                <a:ea typeface="宋体" pitchFamily="2" charset="-122"/>
              </a:rPr>
              <a:t>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FC0128"/>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rgbClr val="FC0128"/>
                </a:solidFill>
                <a:effectLst/>
                <a:ea typeface="宋体" pitchFamily="2" charset="-122"/>
              </a:rPr>
              <a:t>- </a:t>
            </a:r>
            <a:r>
              <a:rPr lang="en-US" altLang="zh-CN" sz="2000" b="1">
                <a:solidFill>
                  <a:schemeClr val="bg2"/>
                </a:solidFill>
                <a:effectLst/>
                <a:ea typeface="宋体" pitchFamily="2" charset="-122"/>
              </a:rPr>
              <a:t>speed2;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0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7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8723" name="Rectangle 3"/>
          <p:cNvSpPr>
            <a:spLocks noGrp="1" noChangeArrowheads="1"/>
          </p:cNvSpPr>
          <p:nvPr>
            <p:ph type="body" idx="1"/>
          </p:nvPr>
        </p:nvSpPr>
        <p:spPr/>
        <p:txBody>
          <a:bodyPr/>
          <a:lstStyle/>
          <a:p>
            <a:r>
              <a:rPr lang="en-US" altLang="zh-CN" dirty="0">
                <a:ea typeface="宋体" pitchFamily="2" charset="-122"/>
              </a:rPr>
              <a:t>Question:</a:t>
            </a:r>
          </a:p>
          <a:p>
            <a:pPr lvl="1"/>
            <a:r>
              <a:rPr lang="en-US" altLang="zh-CN" dirty="0">
                <a:ea typeface="宋体" pitchFamily="2" charset="-122"/>
              </a:rPr>
              <a:t> Can we perform arithmetic operations (+ - * /) or comparison operations (&gt;, ==, &lt;, etc.) or assignment operation (=) with a new class?</a:t>
            </a:r>
          </a:p>
        </p:txBody>
      </p:sp>
      <p:sp>
        <p:nvSpPr>
          <p:cNvPr id="158724"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8725"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
        <p:nvSpPr>
          <p:cNvPr id="158726" name="AutoShape 6"/>
          <p:cNvSpPr>
            <a:spLocks noChangeArrowheads="1"/>
          </p:cNvSpPr>
          <p:nvPr/>
        </p:nvSpPr>
        <p:spPr bwMode="auto">
          <a:xfrm rot="19336794" flipH="1">
            <a:off x="3791985" y="4513749"/>
            <a:ext cx="3557927" cy="838200"/>
          </a:xfrm>
          <a:prstGeom prst="rightArrow">
            <a:avLst>
              <a:gd name="adj1" fmla="val 50000"/>
              <a:gd name="adj2" fmla="val 24547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1600" b="1" dirty="0">
                <a:solidFill>
                  <a:schemeClr val="bg2"/>
                </a:solidFill>
                <a:effectLst/>
                <a:ea typeface="宋体" pitchFamily="2" charset="-122"/>
              </a:rPr>
              <a:t>Automatic assignment </a:t>
            </a:r>
            <a:r>
              <a:rPr lang="en-US" altLang="zh-CN" sz="1600" b="1" dirty="0" smtClean="0">
                <a:solidFill>
                  <a:schemeClr val="bg2"/>
                </a:solidFill>
                <a:effectLst/>
                <a:ea typeface="宋体" pitchFamily="2" charset="-122"/>
              </a:rPr>
              <a:t>op</a:t>
            </a:r>
            <a:endParaRPr lang="en-US" altLang="zh-CN" sz="1600" b="1" dirty="0">
              <a:solidFill>
                <a:schemeClr val="bg2"/>
              </a:solidFill>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6915" name="Rectangle 3"/>
          <p:cNvSpPr>
            <a:spLocks noGrp="1" noChangeArrowheads="1"/>
          </p:cNvSpPr>
          <p:nvPr>
            <p:ph type="body" idx="1"/>
          </p:nvPr>
        </p:nvSpPr>
        <p:spPr/>
        <p:txBody>
          <a:bodyPr/>
          <a:lstStyle/>
          <a:p>
            <a:r>
              <a:rPr lang="en-US" altLang="zh-CN">
                <a:ea typeface="宋体" pitchFamily="2" charset="-122"/>
              </a:rPr>
              <a:t>Answer is NO</a:t>
            </a:r>
          </a:p>
          <a:p>
            <a:pPr lvl="1"/>
            <a:r>
              <a:rPr lang="en-US" altLang="zh-CN">
                <a:ea typeface="宋体" pitchFamily="2" charset="-122"/>
              </a:rPr>
              <a:t> unless you define a </a:t>
            </a:r>
            <a:r>
              <a:rPr lang="en-US" altLang="zh-CN">
                <a:solidFill>
                  <a:srgbClr val="FC0128"/>
                </a:solidFill>
                <a:ea typeface="宋体" pitchFamily="2" charset="-122"/>
              </a:rPr>
              <a:t>binary function</a:t>
            </a:r>
            <a:r>
              <a:rPr lang="en-US" altLang="zh-CN">
                <a:ea typeface="宋体" pitchFamily="2" charset="-122"/>
              </a:rPr>
              <a:t> that tells exactly what “!=”  or “+” means</a:t>
            </a:r>
          </a:p>
          <a:p>
            <a:endParaRPr lang="zh-CN" altLang="en-US">
              <a:ea typeface="宋体" pitchFamily="2" charset="-122"/>
            </a:endParaRPr>
          </a:p>
        </p:txBody>
      </p:sp>
      <p:sp>
        <p:nvSpPr>
          <p:cNvPr id="166916"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6917"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0771" name="Rectangle 3"/>
          <p:cNvSpPr>
            <a:spLocks noGrp="1" noChangeArrowheads="1"/>
          </p:cNvSpPr>
          <p:nvPr>
            <p:ph type="body" sz="half" idx="1"/>
          </p:nvPr>
        </p:nvSpPr>
        <p:spPr/>
        <p:txBody>
          <a:bodyPr/>
          <a:lstStyle/>
          <a:p>
            <a:r>
              <a:rPr lang="en-US" altLang="zh-CN">
                <a:ea typeface="宋体" pitchFamily="2" charset="-122"/>
              </a:rPr>
              <a:t>Binary Function</a:t>
            </a:r>
          </a:p>
          <a:p>
            <a:pPr lvl="1"/>
            <a:r>
              <a:rPr lang="en-US" altLang="zh-CN">
                <a:ea typeface="宋体" pitchFamily="2" charset="-122"/>
              </a:rPr>
              <a:t>A function with two arguments</a:t>
            </a:r>
          </a:p>
        </p:txBody>
      </p:sp>
      <p:sp>
        <p:nvSpPr>
          <p:cNvPr id="160772" name="Rectangle 4"/>
          <p:cNvSpPr>
            <a:spLocks noGrp="1" noChangeArrowheads="1"/>
          </p:cNvSpPr>
          <p:nvPr>
            <p:ph type="body" sz="half" idx="2"/>
          </p:nvPr>
        </p:nvSpPr>
        <p:spPr/>
        <p:txBody>
          <a:bodyPr/>
          <a:lstStyle/>
          <a:p>
            <a:r>
              <a:rPr lang="en-US" altLang="zh-CN">
                <a:ea typeface="宋体" pitchFamily="2" charset="-122"/>
              </a:rPr>
              <a:t>Binary Operator</a:t>
            </a:r>
          </a:p>
          <a:p>
            <a:pPr lvl="1"/>
            <a:r>
              <a:rPr lang="en-US" altLang="zh-CN">
                <a:ea typeface="宋体" pitchFamily="2" charset="-122"/>
              </a:rPr>
              <a:t>A operator with two operands</a:t>
            </a:r>
          </a:p>
        </p:txBody>
      </p:sp>
      <p:sp>
        <p:nvSpPr>
          <p:cNvPr id="160773" name="Text Box 5"/>
          <p:cNvSpPr txBox="1">
            <a:spLocks noChangeArrowheads="1"/>
          </p:cNvSpPr>
          <p:nvPr/>
        </p:nvSpPr>
        <p:spPr bwMode="auto">
          <a:xfrm>
            <a:off x="5257800" y="3429000"/>
            <a:ext cx="22860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p1 + p2; </a:t>
            </a:r>
          </a:p>
        </p:txBody>
      </p:sp>
      <p:sp>
        <p:nvSpPr>
          <p:cNvPr id="160774" name="Text Box 6"/>
          <p:cNvSpPr txBox="1">
            <a:spLocks noChangeArrowheads="1"/>
          </p:cNvSpPr>
          <p:nvPr/>
        </p:nvSpPr>
        <p:spPr bwMode="auto">
          <a:xfrm>
            <a:off x="914400" y="3429000"/>
            <a:ext cx="29718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add( p1, p2); </a:t>
            </a:r>
          </a:p>
        </p:txBody>
      </p:sp>
      <p:sp>
        <p:nvSpPr>
          <p:cNvPr id="160776" name="AutoShape 8"/>
          <p:cNvSpPr>
            <a:spLocks noChangeArrowheads="1"/>
          </p:cNvSpPr>
          <p:nvPr/>
        </p:nvSpPr>
        <p:spPr bwMode="auto">
          <a:xfrm>
            <a:off x="3886200" y="3429000"/>
            <a:ext cx="1371600" cy="457200"/>
          </a:xfrm>
          <a:prstGeom prst="leftRightArrow">
            <a:avLst>
              <a:gd name="adj1" fmla="val 50000"/>
              <a:gd name="adj2" fmla="val 60000"/>
            </a:avLst>
          </a:prstGeom>
          <a:solidFill>
            <a:schemeClr val="bg1"/>
          </a:solidFill>
          <a:ln w="12700">
            <a:solidFill>
              <a:schemeClr val="tx1"/>
            </a:solidFill>
            <a:miter lim="800000"/>
            <a:headEnd/>
            <a:tailEnd/>
          </a:ln>
          <a:effectLst/>
        </p:spPr>
        <p:txBody>
          <a:bodyPr wrap="none" anchor="ctr"/>
          <a:lstStyle/>
          <a:p>
            <a:endParaRPr lang="en-US"/>
          </a:p>
        </p:txBody>
      </p:sp>
      <p:sp>
        <p:nvSpPr>
          <p:cNvPr id="160777" name="AutoShape 9"/>
          <p:cNvSpPr>
            <a:spLocks noChangeArrowheads="1"/>
          </p:cNvSpPr>
          <p:nvPr/>
        </p:nvSpPr>
        <p:spPr bwMode="auto">
          <a:xfrm>
            <a:off x="4267200" y="3810000"/>
            <a:ext cx="457200" cy="457200"/>
          </a:xfrm>
          <a:prstGeom prst="down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sp>
        <p:nvSpPr>
          <p:cNvPr id="160778" name="Rectangle 10"/>
          <p:cNvSpPr>
            <a:spLocks noChangeArrowheads="1"/>
          </p:cNvSpPr>
          <p:nvPr/>
        </p:nvSpPr>
        <p:spPr bwMode="auto">
          <a:xfrm>
            <a:off x="685800" y="42672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accent2"/>
                </a:solidFill>
                <a:effectLst/>
                <a:ea typeface="宋体" pitchFamily="2" charset="-122"/>
              </a:rPr>
              <a:t>Operator Overloading</a:t>
            </a:r>
            <a:r>
              <a:rPr lang="en-US" altLang="zh-CN" sz="2000" b="1">
                <a:solidFill>
                  <a:schemeClr val="bg2"/>
                </a:solidFill>
                <a:effectLst/>
                <a:ea typeface="宋体" pitchFamily="2" charset="-122"/>
              </a:rPr>
              <a:t> is to define the meaning of an existing operator for a new class</a:t>
            </a:r>
          </a:p>
          <a:p>
            <a:pPr>
              <a:spcBef>
                <a:spcPct val="50000"/>
              </a:spcBef>
            </a:pPr>
            <a:r>
              <a:rPr lang="en-US" altLang="zh-CN" sz="2000" b="1">
                <a:solidFill>
                  <a:schemeClr val="accent2"/>
                </a:solidFill>
                <a:effectLst/>
                <a:ea typeface="宋体" pitchFamily="2" charset="-122"/>
              </a:rPr>
              <a:t>Instead of defining </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add</a:t>
            </a:r>
            <a:r>
              <a:rPr lang="en-US" altLang="zh-CN" sz="2000" b="1">
                <a:solidFill>
                  <a:schemeClr val="accent2"/>
                </a:solidFill>
                <a:effectLst/>
                <a:ea typeface="宋体" pitchFamily="2" charset="-122"/>
              </a:rPr>
              <a:t>(point p1, point p2)</a:t>
            </a:r>
          </a:p>
          <a:p>
            <a:pPr>
              <a:spcBef>
                <a:spcPct val="50000"/>
              </a:spcBef>
            </a:pPr>
            <a:r>
              <a:rPr lang="en-US" altLang="zh-CN" sz="2000" b="1">
                <a:solidFill>
                  <a:schemeClr val="accent2"/>
                </a:solidFill>
                <a:effectLst/>
                <a:ea typeface="宋体" pitchFamily="2" charset="-122"/>
              </a:rPr>
              <a:t>We define</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operator+</a:t>
            </a:r>
            <a:r>
              <a:rPr lang="en-US" altLang="zh-CN" sz="2000" b="1">
                <a:solidFill>
                  <a:schemeClr val="accent2"/>
                </a:solidFill>
                <a:effectLst/>
                <a:ea typeface="宋体" pitchFamily="2" charset="-122"/>
              </a:rPr>
              <a:t>(point p1, point p2)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Classes and Parameters</a:t>
            </a:r>
          </a:p>
        </p:txBody>
      </p:sp>
      <p:sp>
        <p:nvSpPr>
          <p:cNvPr id="105475" name="Rectangle 3"/>
          <p:cNvSpPr>
            <a:spLocks noGrp="1" noChangeArrowheads="1"/>
          </p:cNvSpPr>
          <p:nvPr>
            <p:ph type="body" idx="1"/>
          </p:nvPr>
        </p:nvSpPr>
        <p:spPr/>
        <p:txBody>
          <a:bodyPr/>
          <a:lstStyle/>
          <a:p>
            <a:pPr>
              <a:lnSpc>
                <a:spcPct val="90000"/>
              </a:lnSpc>
            </a:pPr>
            <a:r>
              <a:rPr lang="zh-CN" altLang="en-US">
                <a:ea typeface="宋体" pitchFamily="2" charset="-122"/>
              </a:rPr>
              <a:t> </a:t>
            </a:r>
            <a:r>
              <a:rPr lang="en-US" altLang="zh-CN">
                <a:ea typeface="宋体" pitchFamily="2" charset="-122"/>
              </a:rPr>
              <a:t>Default parameters</a:t>
            </a:r>
          </a:p>
          <a:p>
            <a:pPr lvl="1">
              <a:lnSpc>
                <a:spcPct val="90000"/>
              </a:lnSpc>
            </a:pPr>
            <a:r>
              <a:rPr lang="en-US" altLang="zh-CN">
                <a:ea typeface="宋体" pitchFamily="2" charset="-122"/>
              </a:rPr>
              <a:t> when no or only part of the parameters are provided in calling function</a:t>
            </a:r>
          </a:p>
          <a:p>
            <a:pPr>
              <a:lnSpc>
                <a:spcPct val="90000"/>
              </a:lnSpc>
            </a:pPr>
            <a:r>
              <a:rPr lang="en-US" altLang="zh-CN">
                <a:ea typeface="宋体" pitchFamily="2" charset="-122"/>
              </a:rPr>
              <a:t> Types of parameters</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constant reference parameters</a:t>
            </a:r>
          </a:p>
          <a:p>
            <a:pPr>
              <a:lnSpc>
                <a:spcPct val="90000"/>
              </a:lnSpc>
            </a:pPr>
            <a:r>
              <a:rPr lang="en-US" altLang="zh-CN">
                <a:ea typeface="宋体" pitchFamily="2" charset="-122"/>
              </a:rPr>
              <a:t> Return value is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1795"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    *,    / ,   %</a:t>
            </a:r>
          </a:p>
        </p:txBody>
      </p:sp>
      <p:sp>
        <p:nvSpPr>
          <p:cNvPr id="161796"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dirty="0">
                <a:solidFill>
                  <a:schemeClr val="bg2"/>
                </a:solidFill>
                <a:effectLst/>
                <a:ea typeface="宋体" pitchFamily="2" charset="-122"/>
              </a:rPr>
              <a:t>point </a:t>
            </a:r>
            <a:r>
              <a:rPr lang="en-US" altLang="zh-CN" sz="2000" b="1" dirty="0">
                <a:solidFill>
                  <a:srgbClr val="FC0128"/>
                </a:solidFill>
                <a:effectLst/>
                <a:ea typeface="宋体" pitchFamily="2" charset="-122"/>
              </a:rPr>
              <a:t>operator+</a:t>
            </a:r>
            <a:r>
              <a:rPr lang="en-US" altLang="zh-CN" sz="2000" b="1" dirty="0">
                <a:solidFill>
                  <a:schemeClr val="bg2"/>
                </a:solidFill>
                <a:effectLst/>
                <a:ea typeface="宋体" pitchFamily="2" charset="-122"/>
              </a:rPr>
              <a:t>(</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p1, </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p2)</a:t>
            </a:r>
          </a:p>
          <a:p>
            <a:pPr>
              <a:spcBef>
                <a:spcPct val="50000"/>
              </a:spcBef>
            </a:pPr>
            <a:r>
              <a:rPr lang="en-US" altLang="zh-CN" sz="2000" b="1" dirty="0">
                <a:solidFill>
                  <a:schemeClr val="bg2"/>
                </a:solidFill>
                <a:effectLst/>
                <a:ea typeface="宋体" pitchFamily="2" charset="-122"/>
              </a:rPr>
              <a:t>//</a:t>
            </a:r>
            <a:r>
              <a:rPr lang="en-US" altLang="zh-CN" sz="2000" b="1" dirty="0" err="1">
                <a:solidFill>
                  <a:schemeClr val="bg2"/>
                </a:solidFill>
                <a:effectLst/>
                <a:ea typeface="宋体" pitchFamily="2" charset="-122"/>
              </a:rPr>
              <a:t>Postcondition</a:t>
            </a:r>
            <a:r>
              <a:rPr lang="en-US" altLang="zh-CN" sz="2000" b="1" dirty="0">
                <a:solidFill>
                  <a:schemeClr val="bg2"/>
                </a:solidFill>
                <a:effectLst/>
                <a:ea typeface="宋体" pitchFamily="2" charset="-122"/>
              </a:rPr>
              <a:t>: the sum of p1 and p2 is returned.</a:t>
            </a:r>
          </a:p>
          <a:p>
            <a:pPr>
              <a:spcBef>
                <a:spcPct val="50000"/>
              </a:spcBef>
            </a:pP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double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p1.x()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p2.x());</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p1.y()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p2.y());</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point sum(</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a:solidFill>
                  <a:srgbClr val="FC0128"/>
                </a:solidFill>
                <a:effectLst/>
                <a:ea typeface="宋体" pitchFamily="2" charset="-122"/>
              </a:rPr>
              <a:t>return 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9987" name="Rectangle 3"/>
          <p:cNvSpPr>
            <a:spLocks noGrp="1" noChangeArrowheads="1"/>
          </p:cNvSpPr>
          <p:nvPr>
            <p:ph type="body" idx="1"/>
          </p:nvPr>
        </p:nvSpPr>
        <p:spPr/>
        <p:txBody>
          <a:bodyPr/>
          <a:lstStyle/>
          <a:p>
            <a:pPr>
              <a:lnSpc>
                <a:spcPct val="90000"/>
              </a:lnSpc>
            </a:pPr>
            <a:r>
              <a:rPr lang="en-US" altLang="zh-CN" sz="2800" dirty="0">
                <a:ea typeface="宋体" pitchFamily="2" charset="-122"/>
              </a:rPr>
              <a:t>Apart from the peculiar name </a:t>
            </a:r>
            <a:r>
              <a:rPr lang="en-US" altLang="zh-CN" sz="2800" dirty="0">
                <a:solidFill>
                  <a:srgbClr val="FC0128"/>
                </a:solidFill>
                <a:ea typeface="宋体" pitchFamily="2" charset="-122"/>
              </a:rPr>
              <a:t>operator+</a:t>
            </a:r>
            <a:r>
              <a:rPr lang="en-US" altLang="zh-CN" sz="2800" dirty="0">
                <a:ea typeface="宋体" pitchFamily="2" charset="-122"/>
              </a:rPr>
              <a:t>, the function is just like any other function</a:t>
            </a:r>
          </a:p>
          <a:p>
            <a:pPr>
              <a:lnSpc>
                <a:spcPct val="90000"/>
              </a:lnSpc>
            </a:pPr>
            <a:r>
              <a:rPr lang="en-US" altLang="zh-CN" sz="2800" dirty="0">
                <a:ea typeface="宋体" pitchFamily="2" charset="-122"/>
              </a:rPr>
              <a:t>The overloaded operator + is used in a program just like any other use of +</a:t>
            </a:r>
          </a:p>
          <a:p>
            <a:pPr lvl="1">
              <a:lnSpc>
                <a:spcPct val="90000"/>
              </a:lnSpc>
            </a:pPr>
            <a:r>
              <a:rPr lang="en-US" altLang="zh-CN" sz="2400" dirty="0">
                <a:solidFill>
                  <a:srgbClr val="FC0128"/>
                </a:solidFill>
                <a:ea typeface="宋体" pitchFamily="2" charset="-122"/>
              </a:rPr>
              <a:t>p = p1+ p2</a:t>
            </a:r>
            <a:r>
              <a:rPr lang="en-US" altLang="zh-CN" sz="2400" dirty="0">
                <a:ea typeface="宋体" pitchFamily="2" charset="-122"/>
              </a:rPr>
              <a:t>;</a:t>
            </a:r>
          </a:p>
          <a:p>
            <a:pPr>
              <a:lnSpc>
                <a:spcPct val="90000"/>
              </a:lnSpc>
            </a:pPr>
            <a:r>
              <a:rPr lang="en-US" altLang="zh-CN" sz="2800" dirty="0">
                <a:ea typeface="宋体" pitchFamily="2" charset="-122"/>
              </a:rPr>
              <a:t>When you overload an operator +, the usual usage of + is still available  </a:t>
            </a:r>
          </a:p>
          <a:p>
            <a:pPr>
              <a:lnSpc>
                <a:spcPct val="90000"/>
              </a:lnSpc>
            </a:pPr>
            <a:r>
              <a:rPr lang="en-US" altLang="zh-CN" sz="2800" dirty="0" smtClean="0">
                <a:ea typeface="宋体" pitchFamily="2" charset="-122"/>
              </a:rPr>
              <a:t>Note the uses of </a:t>
            </a:r>
          </a:p>
          <a:p>
            <a:pPr lvl="1">
              <a:lnSpc>
                <a:spcPct val="90000"/>
              </a:lnSpc>
            </a:pPr>
            <a:r>
              <a:rPr lang="en-US" altLang="zh-CN" sz="2400" dirty="0" err="1" smtClean="0">
                <a:ea typeface="宋体" pitchFamily="2" charset="-122"/>
              </a:rPr>
              <a:t>const</a:t>
            </a:r>
            <a:r>
              <a:rPr lang="en-US" altLang="zh-CN" sz="2400" dirty="0" smtClean="0">
                <a:ea typeface="宋体" pitchFamily="2" charset="-122"/>
              </a:rPr>
              <a:t> reference parameters since…</a:t>
            </a:r>
          </a:p>
          <a:p>
            <a:pPr lvl="1">
              <a:lnSpc>
                <a:spcPct val="90000"/>
              </a:lnSpc>
            </a:pPr>
            <a:r>
              <a:rPr lang="en-US" altLang="zh-CN" sz="2400" dirty="0" smtClean="0">
                <a:ea typeface="宋体" pitchFamily="2" charset="-122"/>
              </a:rPr>
              <a:t> member functions x and y instead of variables</a:t>
            </a:r>
          </a:p>
          <a:p>
            <a:pPr lvl="1">
              <a:lnSpc>
                <a:spcPct val="90000"/>
              </a:lnSpc>
            </a:pPr>
            <a:r>
              <a:rPr lang="en-US" altLang="zh-CN" sz="2400" dirty="0" smtClean="0">
                <a:ea typeface="宋体" pitchFamily="2" charset="-122"/>
              </a:rPr>
              <a:t> the function is a nonmember function </a:t>
            </a:r>
          </a:p>
          <a:p>
            <a:pPr>
              <a:lnSpc>
                <a:spcPct val="90000"/>
              </a:lnSpc>
            </a:pP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93539" name="Rectangle 3"/>
          <p:cNvSpPr>
            <a:spLocks noGrp="1" noChangeArrowheads="1"/>
          </p:cNvSpPr>
          <p:nvPr>
            <p:ph type="body" idx="1"/>
          </p:nvPr>
        </p:nvSpPr>
        <p:spPr/>
        <p:txBody>
          <a:bodyPr/>
          <a:lstStyle/>
          <a:p>
            <a:r>
              <a:rPr lang="en-US" altLang="zh-CN">
                <a:ea typeface="宋体" pitchFamily="2" charset="-122"/>
              </a:rPr>
              <a:t>Method 1: Nonmember function p = p1+p2</a:t>
            </a:r>
          </a:p>
        </p:txBody>
      </p:sp>
      <p:sp>
        <p:nvSpPr>
          <p:cNvPr id="193540"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dirty="0">
                <a:solidFill>
                  <a:schemeClr val="bg2"/>
                </a:solidFill>
                <a:effectLst/>
                <a:ea typeface="宋体" pitchFamily="2" charset="-122"/>
              </a:rPr>
              <a:t>point </a:t>
            </a:r>
            <a:r>
              <a:rPr lang="en-US" altLang="zh-CN" sz="2000" b="1" dirty="0">
                <a:solidFill>
                  <a:srgbClr val="FC0128"/>
                </a:solidFill>
                <a:effectLst/>
                <a:ea typeface="宋体" pitchFamily="2" charset="-122"/>
              </a:rPr>
              <a:t>operator+</a:t>
            </a:r>
            <a:r>
              <a:rPr lang="en-US" altLang="zh-CN" sz="2000" b="1" dirty="0">
                <a:solidFill>
                  <a:schemeClr val="bg2"/>
                </a:solidFill>
                <a:effectLst/>
                <a:ea typeface="宋体" pitchFamily="2" charset="-122"/>
              </a:rPr>
              <a:t>(</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p1, </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p2)</a:t>
            </a:r>
          </a:p>
          <a:p>
            <a:pPr>
              <a:spcBef>
                <a:spcPct val="50000"/>
              </a:spcBef>
            </a:pPr>
            <a:r>
              <a:rPr lang="en-US" altLang="zh-CN" sz="2000" b="1" dirty="0">
                <a:solidFill>
                  <a:schemeClr val="bg2"/>
                </a:solidFill>
                <a:effectLst/>
                <a:ea typeface="宋体" pitchFamily="2" charset="-122"/>
              </a:rPr>
              <a:t>//</a:t>
            </a:r>
            <a:r>
              <a:rPr lang="en-US" altLang="zh-CN" sz="2000" b="1" dirty="0" err="1">
                <a:solidFill>
                  <a:schemeClr val="bg2"/>
                </a:solidFill>
                <a:effectLst/>
                <a:ea typeface="宋体" pitchFamily="2" charset="-122"/>
              </a:rPr>
              <a:t>Postcondition</a:t>
            </a:r>
            <a:r>
              <a:rPr lang="en-US" altLang="zh-CN" sz="2000" b="1" dirty="0">
                <a:solidFill>
                  <a:schemeClr val="bg2"/>
                </a:solidFill>
                <a:effectLst/>
                <a:ea typeface="宋体" pitchFamily="2" charset="-122"/>
              </a:rPr>
              <a:t>: the sum of p1 and p2 is returned.</a:t>
            </a:r>
          </a:p>
          <a:p>
            <a:pPr>
              <a:spcBef>
                <a:spcPct val="50000"/>
              </a:spcBef>
            </a:pP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double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p1.x()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p2.x());</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p1.y()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p2.y());</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point sum(</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return sum;</a:t>
            </a:r>
          </a:p>
          <a:p>
            <a:pPr>
              <a:spcBef>
                <a:spcPct val="50000"/>
              </a:spcBef>
            </a:pPr>
            <a:r>
              <a:rPr lang="en-US" altLang="zh-CN" sz="2000"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050"/>
          <p:cNvSpPr>
            <a:spLocks noGrp="1" noChangeArrowheads="1"/>
          </p:cNvSpPr>
          <p:nvPr>
            <p:ph type="title"/>
          </p:nvPr>
        </p:nvSpPr>
        <p:spPr/>
        <p:txBody>
          <a:bodyPr/>
          <a:lstStyle/>
          <a:p>
            <a:r>
              <a:rPr lang="en-US" altLang="zh-CN" dirty="0">
                <a:ea typeface="宋体" pitchFamily="2" charset="-122"/>
              </a:rPr>
              <a:t>Overloading arithmetic operators</a:t>
            </a:r>
          </a:p>
        </p:txBody>
      </p:sp>
      <p:sp>
        <p:nvSpPr>
          <p:cNvPr id="195587" name="Rectangle 2051"/>
          <p:cNvSpPr>
            <a:spLocks noGrp="1" noChangeArrowheads="1"/>
          </p:cNvSpPr>
          <p:nvPr>
            <p:ph type="body" idx="1"/>
          </p:nvPr>
        </p:nvSpPr>
        <p:spPr/>
        <p:txBody>
          <a:bodyPr/>
          <a:lstStyle/>
          <a:p>
            <a:r>
              <a:rPr lang="zh-CN" altLang="en-US" dirty="0">
                <a:ea typeface="宋体" pitchFamily="2" charset="-122"/>
              </a:rPr>
              <a:t>   </a:t>
            </a:r>
            <a:r>
              <a:rPr lang="en-US" altLang="zh-CN" dirty="0">
                <a:ea typeface="宋体" pitchFamily="2" charset="-122"/>
              </a:rPr>
              <a:t>Method 2: Member function p = p1+p2</a:t>
            </a:r>
          </a:p>
        </p:txBody>
      </p:sp>
      <p:sp>
        <p:nvSpPr>
          <p:cNvPr id="195588" name="Rectangle 2052"/>
          <p:cNvSpPr>
            <a:spLocks noChangeArrowheads="1"/>
          </p:cNvSpPr>
          <p:nvPr/>
        </p:nvSpPr>
        <p:spPr bwMode="auto">
          <a:xfrm>
            <a:off x="762000" y="2590800"/>
            <a:ext cx="7467600" cy="440120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dirty="0">
                <a:solidFill>
                  <a:schemeClr val="bg2"/>
                </a:solidFill>
                <a:effectLst/>
                <a:ea typeface="宋体" pitchFamily="2" charset="-122"/>
              </a:rPr>
              <a:t>point </a:t>
            </a:r>
            <a:r>
              <a:rPr lang="en-US" altLang="zh-CN" sz="2000" b="1" dirty="0" err="1">
                <a:solidFill>
                  <a:srgbClr val="FC0128"/>
                </a:solidFill>
                <a:effectLst/>
                <a:ea typeface="宋体" pitchFamily="2" charset="-122"/>
              </a:rPr>
              <a:t>point</a:t>
            </a:r>
            <a:r>
              <a:rPr lang="en-US" altLang="zh-CN" sz="2000" b="1" dirty="0">
                <a:solidFill>
                  <a:srgbClr val="FC0128"/>
                </a:solidFill>
                <a:effectLst/>
                <a:ea typeface="宋体" pitchFamily="2" charset="-122"/>
              </a:rPr>
              <a:t>::operator+</a:t>
            </a:r>
            <a:r>
              <a:rPr lang="en-US" altLang="zh-CN" sz="2000" b="1" dirty="0">
                <a:solidFill>
                  <a:schemeClr val="bg2"/>
                </a:solidFill>
                <a:effectLst/>
                <a:ea typeface="宋体" pitchFamily="2" charset="-122"/>
              </a:rPr>
              <a:t>(</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p2) </a:t>
            </a:r>
            <a:r>
              <a:rPr lang="en-US" altLang="zh-CN" sz="2000" b="1" dirty="0">
                <a:solidFill>
                  <a:srgbClr val="00FF00"/>
                </a:solidFill>
                <a:effectLst/>
                <a:ea typeface="宋体" pitchFamily="2" charset="-122"/>
              </a:rPr>
              <a:t>const</a:t>
            </a:r>
            <a:endParaRPr lang="en-US" altLang="zh-CN" sz="2000" b="1" dirty="0">
              <a:solidFill>
                <a:schemeClr val="bg2"/>
              </a:solidFill>
              <a:effectLst/>
              <a:ea typeface="宋体" pitchFamily="2" charset="-122"/>
            </a:endParaRPr>
          </a:p>
          <a:p>
            <a:r>
              <a:rPr lang="en-US" altLang="zh-CN" sz="2000" b="1" dirty="0">
                <a:solidFill>
                  <a:schemeClr val="bg2"/>
                </a:solidFill>
                <a:effectLst/>
                <a:ea typeface="宋体" pitchFamily="2" charset="-122"/>
              </a:rPr>
              <a:t>//</a:t>
            </a:r>
            <a:r>
              <a:rPr lang="en-US" altLang="zh-CN" sz="2000" b="1" dirty="0" err="1">
                <a:solidFill>
                  <a:schemeClr val="bg2"/>
                </a:solidFill>
                <a:effectLst/>
                <a:ea typeface="宋体" pitchFamily="2" charset="-122"/>
              </a:rPr>
              <a:t>Postcondition</a:t>
            </a:r>
            <a:r>
              <a:rPr lang="en-US" altLang="zh-CN" sz="2000" b="1" dirty="0">
                <a:solidFill>
                  <a:schemeClr val="bg2"/>
                </a:solidFill>
                <a:effectLst/>
                <a:ea typeface="宋体" pitchFamily="2" charset="-122"/>
              </a:rPr>
              <a:t>: the sum of activating object (p1) and argument p2 is returned</a:t>
            </a:r>
            <a:r>
              <a:rPr lang="en-US" altLang="zh-CN" sz="2000" b="1" dirty="0" smtClean="0">
                <a:solidFill>
                  <a:schemeClr val="bg2"/>
                </a:solidFill>
                <a:effectLst/>
                <a:ea typeface="宋体" pitchFamily="2" charset="-122"/>
              </a:rPr>
              <a:t>. </a:t>
            </a:r>
            <a:r>
              <a:rPr lang="en-US" altLang="zh-CN" sz="2000" dirty="0">
                <a:solidFill>
                  <a:schemeClr val="bg2"/>
                </a:solidFill>
              </a:rPr>
              <a:t>You actually call function p = p1.operator+(p2</a:t>
            </a:r>
            <a:r>
              <a:rPr lang="en-US" altLang="zh-CN" sz="2000" dirty="0" smtClean="0">
                <a:solidFill>
                  <a:schemeClr val="bg2"/>
                </a:solidFill>
              </a:rPr>
              <a:t>).</a:t>
            </a:r>
            <a:endParaRPr lang="en-US" altLang="zh-CN" sz="2000" b="1" dirty="0">
              <a:solidFill>
                <a:schemeClr val="bg2"/>
              </a:solidFill>
              <a:effectLst/>
              <a:ea typeface="宋体" pitchFamily="2" charset="-122"/>
            </a:endParaRPr>
          </a:p>
          <a:p>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double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a:t>
            </a:r>
            <a:r>
              <a:rPr lang="en-US" altLang="zh-CN" sz="2000" b="1" dirty="0" err="1" smtClean="0">
                <a:solidFill>
                  <a:schemeClr val="bg2"/>
                </a:solidFill>
                <a:effectLst/>
                <a:ea typeface="宋体" pitchFamily="2" charset="-122"/>
              </a:rPr>
              <a:t>m_</a:t>
            </a:r>
            <a:r>
              <a:rPr lang="en-US" altLang="zh-CN" sz="2000" b="1" dirty="0" err="1" smtClean="0">
                <a:solidFill>
                  <a:srgbClr val="FC0128"/>
                </a:solidFill>
                <a:effectLst/>
                <a:ea typeface="宋体" pitchFamily="2" charset="-122"/>
              </a:rPr>
              <a:t>x</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p2.x());</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 = </a:t>
            </a:r>
            <a:r>
              <a:rPr lang="en-US" altLang="zh-CN" sz="2000" b="1" dirty="0" smtClean="0">
                <a:solidFill>
                  <a:schemeClr val="bg2"/>
                </a:solidFill>
                <a:effectLst/>
                <a:ea typeface="宋体" pitchFamily="2" charset="-122"/>
              </a:rPr>
              <a:t>(</a:t>
            </a:r>
            <a:r>
              <a:rPr lang="en-US" altLang="zh-CN" sz="2000" b="1" dirty="0" err="1" smtClean="0">
                <a:solidFill>
                  <a:schemeClr val="bg2"/>
                </a:solidFill>
                <a:effectLst/>
                <a:ea typeface="宋体" pitchFamily="2" charset="-122"/>
              </a:rPr>
              <a:t>m_</a:t>
            </a:r>
            <a:r>
              <a:rPr lang="en-US" altLang="zh-CN" sz="2000" b="1" dirty="0" err="1" smtClean="0">
                <a:solidFill>
                  <a:srgbClr val="FC0128"/>
                </a:solidFill>
                <a:effectLst/>
                <a:ea typeface="宋体" pitchFamily="2" charset="-122"/>
              </a:rPr>
              <a:t>y</a:t>
            </a:r>
            <a:r>
              <a:rPr lang="en-US" altLang="zh-CN" sz="2000" b="1" dirty="0" smtClean="0">
                <a:solidFill>
                  <a:schemeClr val="bg2"/>
                </a:solidFill>
                <a:effectLst/>
                <a:ea typeface="宋体" pitchFamily="2" charset="-122"/>
              </a:rPr>
              <a:t>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p2.y());</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    point sum(</a:t>
            </a:r>
            <a:r>
              <a:rPr lang="en-US" altLang="zh-CN" sz="2000" b="1" dirty="0" err="1">
                <a:solidFill>
                  <a:schemeClr val="bg2"/>
                </a:solidFill>
                <a:effectLst/>
                <a:ea typeface="宋体" pitchFamily="2" charset="-122"/>
              </a:rPr>
              <a:t>x_sum</a:t>
            </a:r>
            <a:r>
              <a:rPr lang="en-US" altLang="zh-CN" sz="2000" b="1" dirty="0">
                <a:solidFill>
                  <a:schemeClr val="bg2"/>
                </a:solidFill>
                <a:effectLst/>
                <a:ea typeface="宋体" pitchFamily="2" charset="-122"/>
              </a:rPr>
              <a:t>, </a:t>
            </a:r>
            <a:r>
              <a:rPr lang="en-US" altLang="zh-CN" sz="2000" b="1" dirty="0" err="1">
                <a:solidFill>
                  <a:schemeClr val="bg2"/>
                </a:solidFill>
                <a:effectLst/>
                <a:ea typeface="宋体" pitchFamily="2" charset="-122"/>
              </a:rPr>
              <a:t>y_sum</a:t>
            </a: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return sum;</a:t>
            </a:r>
          </a:p>
          <a:p>
            <a:pPr>
              <a:spcBef>
                <a:spcPct val="50000"/>
              </a:spcBef>
            </a:pPr>
            <a:r>
              <a:rPr lang="en-US" altLang="zh-CN" sz="2000"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3843" name="Rectangle 3"/>
          <p:cNvSpPr>
            <a:spLocks noGrp="1" noChangeArrowheads="1"/>
          </p:cNvSpPr>
          <p:nvPr>
            <p:ph type="body" idx="1"/>
          </p:nvPr>
        </p:nvSpPr>
        <p:spPr/>
        <p:txBody>
          <a:bodyPr/>
          <a:lstStyle/>
          <a:p>
            <a:r>
              <a:rPr lang="zh-CN" altLang="en-US">
                <a:ea typeface="宋体" pitchFamily="2" charset="-122"/>
              </a:rPr>
              <a:t>   </a:t>
            </a:r>
            <a:r>
              <a:rPr lang="en-US" altLang="zh-CN">
                <a:solidFill>
                  <a:schemeClr val="accent2"/>
                </a:solidFill>
                <a:ea typeface="宋体" pitchFamily="2" charset="-122"/>
              </a:rPr>
              <a:t>==</a:t>
            </a:r>
            <a:r>
              <a:rPr lang="en-US" altLang="zh-CN">
                <a:ea typeface="宋体" pitchFamily="2" charset="-122"/>
              </a:rPr>
              <a:t>,  != ,  &lt;,   &gt;,  &lt;=,  &gt;=</a:t>
            </a:r>
          </a:p>
        </p:txBody>
      </p:sp>
      <p:sp>
        <p:nvSpPr>
          <p:cNvPr id="163844" name="Rectangle 4"/>
          <p:cNvSpPr>
            <a:spLocks noChangeArrowheads="1"/>
          </p:cNvSpPr>
          <p:nvPr/>
        </p:nvSpPr>
        <p:spPr bwMode="auto">
          <a:xfrm>
            <a:off x="762000" y="2590800"/>
            <a:ext cx="7467600" cy="255454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dirty="0" err="1">
                <a:solidFill>
                  <a:schemeClr val="bg2"/>
                </a:solidFill>
                <a:effectLst/>
                <a:ea typeface="宋体" pitchFamily="2" charset="-122"/>
              </a:rPr>
              <a:t>bool</a:t>
            </a:r>
            <a:r>
              <a:rPr lang="en-US" altLang="zh-CN" sz="2000" b="1" dirty="0">
                <a:solidFill>
                  <a:schemeClr val="bg2"/>
                </a:solidFill>
                <a:effectLst/>
                <a:ea typeface="宋体" pitchFamily="2" charset="-122"/>
              </a:rPr>
              <a:t> </a:t>
            </a:r>
            <a:r>
              <a:rPr lang="en-US" altLang="zh-CN" sz="2000" b="1" dirty="0">
                <a:solidFill>
                  <a:srgbClr val="FC0128"/>
                </a:solidFill>
                <a:effectLst/>
                <a:ea typeface="宋体" pitchFamily="2" charset="-122"/>
              </a:rPr>
              <a:t>operator==</a:t>
            </a:r>
            <a:r>
              <a:rPr lang="en-US" altLang="zh-CN" sz="2000" b="1" dirty="0">
                <a:solidFill>
                  <a:schemeClr val="bg2"/>
                </a:solidFill>
                <a:effectLst/>
                <a:ea typeface="宋体" pitchFamily="2" charset="-122"/>
              </a:rPr>
              <a:t>(</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p1, </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p2)</a:t>
            </a:r>
          </a:p>
          <a:p>
            <a:pPr>
              <a:spcBef>
                <a:spcPct val="50000"/>
              </a:spcBef>
            </a:pPr>
            <a:r>
              <a:rPr lang="en-US" altLang="zh-CN" sz="2000" b="1" dirty="0">
                <a:solidFill>
                  <a:schemeClr val="bg2"/>
                </a:solidFill>
                <a:effectLst/>
                <a:ea typeface="宋体" pitchFamily="2" charset="-122"/>
              </a:rPr>
              <a:t>//</a:t>
            </a:r>
            <a:r>
              <a:rPr lang="en-US" altLang="zh-CN" sz="2000" b="1" dirty="0" err="1">
                <a:solidFill>
                  <a:schemeClr val="bg2"/>
                </a:solidFill>
                <a:effectLst/>
                <a:ea typeface="宋体" pitchFamily="2" charset="-122"/>
              </a:rPr>
              <a:t>Postcondition</a:t>
            </a:r>
            <a:r>
              <a:rPr lang="en-US" altLang="zh-CN" sz="2000" b="1" dirty="0">
                <a:solidFill>
                  <a:schemeClr val="bg2"/>
                </a:solidFill>
                <a:effectLst/>
                <a:ea typeface="宋体" pitchFamily="2" charset="-122"/>
              </a:rPr>
              <a:t>: the return is true if p1 and p2 are identical; otherwise return is false.</a:t>
            </a:r>
          </a:p>
          <a:p>
            <a:pPr>
              <a:spcBef>
                <a:spcPct val="50000"/>
              </a:spcBef>
            </a:pP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return( (p1.x()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p2.x()) &amp;&amp;</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(p1.y()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p2.y()) );</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7939"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a:t>
            </a:r>
            <a:r>
              <a:rPr lang="en-US" altLang="zh-CN">
                <a:solidFill>
                  <a:schemeClr val="accent2"/>
                </a:solidFill>
                <a:ea typeface="宋体" pitchFamily="2" charset="-122"/>
              </a:rPr>
              <a:t>!=</a:t>
            </a:r>
            <a:r>
              <a:rPr lang="en-US" altLang="zh-CN">
                <a:ea typeface="宋体" pitchFamily="2" charset="-122"/>
              </a:rPr>
              <a:t> ,  &lt;,   &gt;,  &lt;=,  &gt;=</a:t>
            </a:r>
          </a:p>
        </p:txBody>
      </p:sp>
      <p:sp>
        <p:nvSpPr>
          <p:cNvPr id="167940" name="Rectangle 4"/>
          <p:cNvSpPr>
            <a:spLocks noChangeArrowheads="1"/>
          </p:cNvSpPr>
          <p:nvPr/>
        </p:nvSpPr>
        <p:spPr bwMode="auto">
          <a:xfrm>
            <a:off x="762000" y="2590800"/>
            <a:ext cx="7467600" cy="255454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dirty="0" err="1">
                <a:solidFill>
                  <a:schemeClr val="bg2"/>
                </a:solidFill>
                <a:effectLst/>
                <a:ea typeface="宋体" pitchFamily="2" charset="-122"/>
              </a:rPr>
              <a:t>bool</a:t>
            </a:r>
            <a:r>
              <a:rPr lang="en-US" altLang="zh-CN" sz="2000" b="1" dirty="0">
                <a:solidFill>
                  <a:schemeClr val="bg2"/>
                </a:solidFill>
                <a:effectLst/>
                <a:ea typeface="宋体" pitchFamily="2" charset="-122"/>
              </a:rPr>
              <a:t> </a:t>
            </a:r>
            <a:r>
              <a:rPr lang="en-US" altLang="zh-CN" sz="2000" b="1" dirty="0">
                <a:solidFill>
                  <a:srgbClr val="FC0128"/>
                </a:solidFill>
                <a:effectLst/>
                <a:ea typeface="宋体" pitchFamily="2" charset="-122"/>
              </a:rPr>
              <a:t>operator!=</a:t>
            </a:r>
            <a:r>
              <a:rPr lang="en-US" altLang="zh-CN" sz="2000" b="1" dirty="0">
                <a:solidFill>
                  <a:schemeClr val="bg2"/>
                </a:solidFill>
                <a:effectLst/>
                <a:ea typeface="宋体" pitchFamily="2" charset="-122"/>
              </a:rPr>
              <a:t>(</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p1, </a:t>
            </a:r>
            <a:r>
              <a:rPr lang="en-US" altLang="zh-CN" sz="2000" b="1" dirty="0">
                <a:solidFill>
                  <a:srgbClr val="00FF00"/>
                </a:solidFill>
                <a:effectLst/>
                <a:ea typeface="宋体" pitchFamily="2" charset="-122"/>
              </a:rPr>
              <a:t>const</a:t>
            </a:r>
            <a:r>
              <a:rPr lang="en-US" altLang="zh-CN" sz="2000" b="1" dirty="0">
                <a:solidFill>
                  <a:schemeClr val="bg2"/>
                </a:solidFill>
                <a:effectLst/>
                <a:ea typeface="宋体" pitchFamily="2" charset="-122"/>
              </a:rPr>
              <a:t> point</a:t>
            </a:r>
            <a:r>
              <a:rPr lang="en-US" altLang="zh-CN" sz="2000" b="1" dirty="0">
                <a:solidFill>
                  <a:srgbClr val="FC0128"/>
                </a:solidFill>
                <a:effectLst/>
                <a:ea typeface="宋体" pitchFamily="2" charset="-122"/>
              </a:rPr>
              <a:t>&amp;</a:t>
            </a:r>
            <a:r>
              <a:rPr lang="en-US" altLang="zh-CN" sz="2000" b="1" dirty="0">
                <a:solidFill>
                  <a:schemeClr val="bg2"/>
                </a:solidFill>
                <a:effectLst/>
                <a:ea typeface="宋体" pitchFamily="2" charset="-122"/>
              </a:rPr>
              <a:t> p2)</a:t>
            </a:r>
          </a:p>
          <a:p>
            <a:pPr>
              <a:spcBef>
                <a:spcPct val="50000"/>
              </a:spcBef>
            </a:pPr>
            <a:r>
              <a:rPr lang="en-US" altLang="zh-CN" sz="2000" b="1" dirty="0">
                <a:solidFill>
                  <a:schemeClr val="bg2"/>
                </a:solidFill>
                <a:effectLst/>
                <a:ea typeface="宋体" pitchFamily="2" charset="-122"/>
              </a:rPr>
              <a:t>//</a:t>
            </a:r>
            <a:r>
              <a:rPr lang="en-US" altLang="zh-CN" sz="2000" b="1" dirty="0" err="1">
                <a:solidFill>
                  <a:schemeClr val="bg2"/>
                </a:solidFill>
                <a:effectLst/>
                <a:ea typeface="宋体" pitchFamily="2" charset="-122"/>
              </a:rPr>
              <a:t>Postcondition</a:t>
            </a:r>
            <a:r>
              <a:rPr lang="en-US" altLang="zh-CN" sz="2000" b="1" dirty="0">
                <a:solidFill>
                  <a:schemeClr val="bg2"/>
                </a:solidFill>
                <a:effectLst/>
                <a:ea typeface="宋体" pitchFamily="2" charset="-122"/>
              </a:rPr>
              <a:t>: the return is true if p1 and p2 are NOT identical; otherwise return is false.</a:t>
            </a:r>
          </a:p>
          <a:p>
            <a:pPr>
              <a:spcBef>
                <a:spcPct val="50000"/>
              </a:spcBef>
            </a:pPr>
            <a:r>
              <a:rPr lang="en-US" altLang="zh-CN" sz="2000" b="1" dirty="0">
                <a:solidFill>
                  <a:schemeClr val="bg2"/>
                </a:solidFill>
                <a:effectLst/>
                <a:ea typeface="宋体" pitchFamily="2" charset="-122"/>
              </a:rPr>
              <a:t>{</a:t>
            </a:r>
          </a:p>
          <a:p>
            <a:pPr>
              <a:spcBef>
                <a:spcPct val="50000"/>
              </a:spcBef>
            </a:pP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return ( (p1.x()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p2.x())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(p1.y() </a:t>
            </a:r>
            <a:r>
              <a:rPr lang="en-US" altLang="zh-CN" sz="2000" b="1" dirty="0">
                <a:solidFill>
                  <a:schemeClr val="bg2"/>
                </a:solidFill>
                <a:effectLst/>
                <a:ea typeface="宋体" pitchFamily="2" charset="-122"/>
              </a:rPr>
              <a:t>!= </a:t>
            </a:r>
            <a:r>
              <a:rPr lang="en-US" altLang="zh-CN" sz="2000" b="1" dirty="0" smtClean="0">
                <a:solidFill>
                  <a:schemeClr val="bg2"/>
                </a:solidFill>
                <a:effectLst/>
                <a:ea typeface="宋体" pitchFamily="2" charset="-122"/>
              </a:rPr>
              <a:t>p2.y()) );</a:t>
            </a:r>
            <a:endParaRPr lang="en-US" altLang="zh-CN" sz="2000" b="1" dirty="0">
              <a:solidFill>
                <a:schemeClr val="bg2"/>
              </a:solidFill>
              <a:effectLst/>
              <a:ea typeface="宋体" pitchFamily="2" charset="-122"/>
            </a:endParaRPr>
          </a:p>
          <a:p>
            <a:pPr>
              <a:spcBef>
                <a:spcPct val="50000"/>
              </a:spcBef>
            </a:pPr>
            <a:r>
              <a:rPr lang="en-US" altLang="zh-CN" sz="2000"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7408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  </a:t>
            </a:r>
            <a:r>
              <a:rPr lang="en-US" altLang="zh-CN" sz="2800">
                <a:solidFill>
                  <a:schemeClr val="accent2"/>
                </a:solidFill>
                <a:ea typeface="宋体" pitchFamily="2" charset="-122"/>
              </a:rPr>
              <a:t>!=</a:t>
            </a:r>
            <a:r>
              <a:rPr lang="en-US" altLang="zh-CN" sz="2800">
                <a:ea typeface="宋体" pitchFamily="2" charset="-122"/>
              </a:rPr>
              <a:t> ,  &lt;,   &gt;,  &lt;=,  &gt;=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Or use the overloaded operator for easy implementation</a:t>
            </a:r>
          </a:p>
        </p:txBody>
      </p:sp>
      <p:sp>
        <p:nvSpPr>
          <p:cNvPr id="174084" name="Rectangle 4"/>
          <p:cNvSpPr>
            <a:spLocks noChangeArrowheads="1"/>
          </p:cNvSpPr>
          <p:nvPr/>
        </p:nvSpPr>
        <p:spPr bwMode="auto">
          <a:xfrm>
            <a:off x="762000" y="25908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NOT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 !(p1== p2);</a:t>
            </a:r>
          </a:p>
          <a:p>
            <a:pPr>
              <a:spcBef>
                <a:spcPct val="50000"/>
              </a:spcBef>
            </a:pPr>
            <a:r>
              <a:rPr lang="en-US" altLang="zh-CN" sz="2000" b="1">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latin typeface="Arial" pitchFamily="34" charset="0"/>
                <a:ea typeface="宋体" pitchFamily="2" charset="-122"/>
              </a:rPr>
              <a:t>point</a:t>
            </a:r>
            <a:r>
              <a:rPr lang="en-US" altLang="zh-CN">
                <a:ea typeface="宋体" pitchFamily="2" charset="-122"/>
              </a:rPr>
              <a:t> class: </a:t>
            </a:r>
            <a:r>
              <a:rPr lang="en-US" altLang="zh-CN" sz="3200">
                <a:ea typeface="宋体" pitchFamily="2" charset="-122"/>
              </a:rPr>
              <a:t>Putting things together</a:t>
            </a:r>
          </a:p>
        </p:txBody>
      </p:sp>
      <p:sp>
        <p:nvSpPr>
          <p:cNvPr id="183299" name="Rectangle 3"/>
          <p:cNvSpPr>
            <a:spLocks noGrp="1" noChangeArrowheads="1"/>
          </p:cNvSpPr>
          <p:nvPr>
            <p:ph type="body" idx="1"/>
          </p:nvPr>
        </p:nvSpPr>
        <p:spPr>
          <a:xfrm>
            <a:off x="228600" y="1828800"/>
            <a:ext cx="8229600" cy="4114800"/>
          </a:xfrm>
        </p:spPr>
        <p:txBody>
          <a:bodyPr/>
          <a:lstStyle/>
          <a:p>
            <a:pPr>
              <a:lnSpc>
                <a:spcPct val="90000"/>
              </a:lnSpc>
            </a:pPr>
            <a:r>
              <a:rPr lang="zh-CN" altLang="en-US" sz="2800" dirty="0">
                <a:ea typeface="宋体" pitchFamily="2" charset="-122"/>
              </a:rPr>
              <a:t> </a:t>
            </a:r>
            <a:r>
              <a:rPr lang="en-US" altLang="zh-CN" sz="2800" dirty="0">
                <a:ea typeface="宋体" pitchFamily="2" charset="-122"/>
              </a:rPr>
              <a:t>Header file (</a:t>
            </a:r>
            <a:r>
              <a:rPr lang="en-US" altLang="zh-CN" sz="2800" dirty="0" err="1">
                <a:latin typeface="Arial" pitchFamily="34" charset="0"/>
                <a:ea typeface="宋体" pitchFamily="2" charset="-122"/>
                <a:hlinkClick r:id="rId2" action="ppaction://hlinkfile"/>
              </a:rPr>
              <a:t>newpoint.h</a:t>
            </a:r>
            <a:r>
              <a:rPr lang="en-US" altLang="zh-CN" sz="2800" dirty="0">
                <a:ea typeface="宋体" pitchFamily="2" charset="-122"/>
              </a:rPr>
              <a:t>)</a:t>
            </a:r>
          </a:p>
          <a:p>
            <a:pPr lvl="1">
              <a:lnSpc>
                <a:spcPct val="90000"/>
              </a:lnSpc>
            </a:pPr>
            <a:r>
              <a:rPr lang="en-US" altLang="zh-CN" sz="2000" dirty="0">
                <a:ea typeface="宋体" pitchFamily="2" charset="-122"/>
              </a:rPr>
              <a:t>Documentation including pre- &amp; post-conditions</a:t>
            </a:r>
          </a:p>
          <a:p>
            <a:pPr lvl="1">
              <a:lnSpc>
                <a:spcPct val="90000"/>
              </a:lnSpc>
            </a:pPr>
            <a:r>
              <a:rPr lang="en-US" altLang="zh-CN" sz="2000" dirty="0">
                <a:ea typeface="宋体" pitchFamily="2" charset="-122"/>
              </a:rPr>
              <a:t>Class definitions for any new classes //inline</a:t>
            </a:r>
          </a:p>
          <a:p>
            <a:pPr lvl="1">
              <a:lnSpc>
                <a:spcPct val="90000"/>
              </a:lnSpc>
            </a:pPr>
            <a:r>
              <a:rPr lang="en-US" altLang="zh-CN" sz="2000" dirty="0">
                <a:ea typeface="宋体" pitchFamily="2" charset="-122"/>
              </a:rPr>
              <a:t>Prototype of nonmember functions (</a:t>
            </a:r>
            <a:r>
              <a:rPr lang="en-US" altLang="zh-CN" sz="2000" dirty="0" err="1">
                <a:ea typeface="宋体" pitchFamily="2" charset="-122"/>
              </a:rPr>
              <a:t>e,g</a:t>
            </a:r>
            <a:r>
              <a:rPr lang="en-US" altLang="zh-CN" sz="2000" dirty="0">
                <a:ea typeface="宋体" pitchFamily="2" charset="-122"/>
              </a:rPr>
              <a:t>. for overloading)</a:t>
            </a:r>
          </a:p>
          <a:p>
            <a:pPr lvl="1">
              <a:lnSpc>
                <a:spcPct val="90000"/>
              </a:lnSpc>
            </a:pPr>
            <a:r>
              <a:rPr lang="en-US" altLang="zh-CN" sz="2800" dirty="0" smtClean="0">
                <a:ea typeface="宋体" pitchFamily="2" charset="-122"/>
              </a:rPr>
              <a:t>Implementation </a:t>
            </a:r>
            <a:r>
              <a:rPr lang="en-US" altLang="zh-CN" sz="2800" dirty="0">
                <a:ea typeface="宋体" pitchFamily="2" charset="-122"/>
              </a:rPr>
              <a:t>file (</a:t>
            </a:r>
            <a:r>
              <a:rPr lang="en-US" altLang="zh-CN" sz="2800" dirty="0" smtClean="0">
                <a:latin typeface="Arial" pitchFamily="34" charset="0"/>
                <a:ea typeface="宋体" pitchFamily="2" charset="-122"/>
                <a:hlinkClick r:id="rId2" action="ppaction://hlinkfile"/>
              </a:rPr>
              <a:t>newpoint.cpp</a:t>
            </a:r>
            <a:r>
              <a:rPr lang="en-US" altLang="zh-CN" sz="2800" dirty="0" smtClean="0">
                <a:ea typeface="宋体" pitchFamily="2" charset="-122"/>
              </a:rPr>
              <a:t>)</a:t>
            </a:r>
            <a:endParaRPr lang="en-US" altLang="zh-CN" sz="2800" dirty="0">
              <a:ea typeface="宋体" pitchFamily="2" charset="-122"/>
            </a:endParaRPr>
          </a:p>
          <a:p>
            <a:pPr lvl="1">
              <a:lnSpc>
                <a:spcPct val="90000"/>
              </a:lnSpc>
            </a:pPr>
            <a:r>
              <a:rPr lang="en-US" altLang="zh-CN" sz="2000" dirty="0">
                <a:ea typeface="宋体" pitchFamily="2" charset="-122"/>
              </a:rPr>
              <a:t>An include directive to include the header file</a:t>
            </a:r>
          </a:p>
          <a:p>
            <a:pPr lvl="1">
              <a:lnSpc>
                <a:spcPct val="90000"/>
              </a:lnSpc>
            </a:pPr>
            <a:r>
              <a:rPr lang="en-US" altLang="zh-CN" sz="2000" dirty="0">
                <a:ea typeface="宋体" pitchFamily="2" charset="-122"/>
              </a:rPr>
              <a:t>Implementation of each function (except inline)</a:t>
            </a:r>
          </a:p>
          <a:p>
            <a:pPr lvl="1">
              <a:lnSpc>
                <a:spcPct val="90000"/>
              </a:lnSpc>
            </a:pPr>
            <a:r>
              <a:rPr lang="en-US" altLang="zh-CN" sz="2000" dirty="0">
                <a:ea typeface="宋体" pitchFamily="2" charset="-122"/>
              </a:rPr>
              <a:t>Implementation of each </a:t>
            </a:r>
            <a:r>
              <a:rPr lang="en-US" altLang="zh-CN" sz="2000" dirty="0" smtClean="0">
                <a:ea typeface="宋体" pitchFamily="2" charset="-122"/>
              </a:rPr>
              <a:t>nonmember</a:t>
            </a:r>
            <a:endParaRPr lang="en-US" altLang="zh-CN" sz="2000" dirty="0">
              <a:ea typeface="宋体" pitchFamily="2" charset="-122"/>
            </a:endParaRPr>
          </a:p>
          <a:p>
            <a:pPr lvl="1">
              <a:lnSpc>
                <a:spcPct val="90000"/>
              </a:lnSpc>
            </a:pPr>
            <a:r>
              <a:rPr lang="en-US" altLang="zh-CN" sz="2800" dirty="0" smtClean="0">
                <a:ea typeface="宋体" pitchFamily="2" charset="-122"/>
              </a:rPr>
              <a:t>Calling </a:t>
            </a:r>
            <a:r>
              <a:rPr lang="en-US" altLang="zh-CN" sz="2800" dirty="0">
                <a:ea typeface="宋体" pitchFamily="2" charset="-122"/>
              </a:rPr>
              <a:t>program file (</a:t>
            </a:r>
            <a:r>
              <a:rPr lang="en-US" altLang="zh-CN" sz="2800" dirty="0" smtClean="0">
                <a:latin typeface="Arial" pitchFamily="34" charset="0"/>
                <a:ea typeface="宋体" pitchFamily="2" charset="-122"/>
                <a:hlinkClick r:id="rId2" action="ppaction://hlinkfile"/>
              </a:rPr>
              <a:t>pointmain2.cpp</a:t>
            </a:r>
            <a:r>
              <a:rPr lang="en-US" altLang="zh-CN" sz="2800" dirty="0" smtClean="0">
                <a:ea typeface="宋体" pitchFamily="2" charset="-122"/>
              </a:rPr>
              <a:t>)</a:t>
            </a:r>
            <a:endParaRPr lang="en-US" altLang="zh-CN" sz="2800" dirty="0">
              <a:ea typeface="宋体" pitchFamily="2" charset="-122"/>
            </a:endParaRPr>
          </a:p>
          <a:p>
            <a:pPr lvl="1">
              <a:lnSpc>
                <a:spcPct val="90000"/>
              </a:lnSpc>
            </a:pPr>
            <a:r>
              <a:rPr lang="en-US" altLang="zh-CN" sz="2400" dirty="0">
                <a:ea typeface="宋体" pitchFamily="2" charset="-122"/>
              </a:rPr>
              <a:t> </a:t>
            </a:r>
            <a:r>
              <a:rPr lang="en-US" altLang="zh-CN" sz="2000" dirty="0">
                <a:ea typeface="宋体" pitchFamily="2" charset="-122"/>
              </a:rPr>
              <a:t>Three ways to use the items in a namespace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dirty="0" smtClean="0">
                <a:ea typeface="宋体" pitchFamily="2" charset="-122"/>
              </a:rPr>
              <a:t>Assignment</a:t>
            </a:r>
            <a:endParaRPr lang="en-US" altLang="zh-CN" dirty="0">
              <a:ea typeface="宋体" pitchFamily="2" charset="-122"/>
            </a:endParaRPr>
          </a:p>
        </p:txBody>
      </p:sp>
      <p:sp>
        <p:nvSpPr>
          <p:cNvPr id="221187" name="Rectangle 3"/>
          <p:cNvSpPr>
            <a:spLocks noGrp="1" noChangeArrowheads="1"/>
          </p:cNvSpPr>
          <p:nvPr>
            <p:ph type="body" idx="1"/>
          </p:nvPr>
        </p:nvSpPr>
        <p:spPr/>
        <p:txBody>
          <a:bodyPr/>
          <a:lstStyle/>
          <a:p>
            <a:pPr>
              <a:lnSpc>
                <a:spcPct val="90000"/>
              </a:lnSpc>
            </a:pPr>
            <a:r>
              <a:rPr lang="en-US" altLang="zh-CN" sz="3200" dirty="0" smtClean="0">
                <a:ea typeface="宋体" pitchFamily="2" charset="-122"/>
              </a:rPr>
              <a:t>Reading before </a:t>
            </a:r>
            <a:r>
              <a:rPr lang="en-US" altLang="zh-CN" sz="3200" dirty="0">
                <a:ea typeface="宋体" pitchFamily="2" charset="-122"/>
              </a:rPr>
              <a:t>the next lecture</a:t>
            </a:r>
          </a:p>
          <a:p>
            <a:pPr>
              <a:lnSpc>
                <a:spcPct val="90000"/>
              </a:lnSpc>
            </a:pPr>
            <a:r>
              <a:rPr lang="en-US" altLang="zh-CN" dirty="0">
                <a:ea typeface="宋体" pitchFamily="2" charset="-122"/>
              </a:rPr>
              <a:t> Chapter 3. Container Classes</a:t>
            </a:r>
          </a:p>
          <a:p>
            <a:pPr>
              <a:lnSpc>
                <a:spcPct val="90000"/>
              </a:lnSpc>
            </a:pPr>
            <a:r>
              <a:rPr lang="en-US" altLang="zh-CN" sz="2800" dirty="0">
                <a:ea typeface="宋体" pitchFamily="2" charset="-122"/>
              </a:rPr>
              <a:t> Programming Assignment </a:t>
            </a:r>
            <a:r>
              <a:rPr lang="en-US" altLang="zh-CN" sz="2800" dirty="0" smtClean="0">
                <a:ea typeface="宋体" pitchFamily="2" charset="-122"/>
              </a:rPr>
              <a:t>1</a:t>
            </a:r>
          </a:p>
          <a:p>
            <a:pPr lvl="1">
              <a:lnSpc>
                <a:spcPct val="90000"/>
              </a:lnSpc>
            </a:pPr>
            <a:r>
              <a:rPr lang="en-US" altLang="zh-CN" sz="2400" dirty="0" smtClean="0">
                <a:solidFill>
                  <a:srgbClr val="FC0128"/>
                </a:solidFill>
                <a:ea typeface="宋体" pitchFamily="2" charset="-122"/>
              </a:rPr>
              <a:t> </a:t>
            </a:r>
            <a:r>
              <a:rPr lang="en-US" altLang="zh-CN" sz="2400" dirty="0">
                <a:solidFill>
                  <a:srgbClr val="FC0128"/>
                </a:solidFill>
                <a:ea typeface="宋体" pitchFamily="2" charset="-122"/>
              </a:rPr>
              <a:t>Detailed guidelines online!</a:t>
            </a:r>
          </a:p>
          <a:p>
            <a:pPr lvl="2">
              <a:lnSpc>
                <a:spcPct val="90000"/>
              </a:lnSpc>
            </a:pPr>
            <a:r>
              <a:rPr lang="en-US" altLang="zh-CN" sz="2000" dirty="0">
                <a:ea typeface="宋体" pitchFamily="2" charset="-122"/>
              </a:rPr>
              <a:t> check </a:t>
            </a:r>
            <a:r>
              <a:rPr lang="en-US" altLang="zh-CN" sz="2000" dirty="0" smtClean="0">
                <a:ea typeface="宋体" pitchFamily="2" charset="-122"/>
              </a:rPr>
              <a:t>the Blackboard</a:t>
            </a:r>
            <a:endParaRPr lang="en-US" altLang="zh-CN" sz="2000" dirty="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pitchFamily="2" charset="-122"/>
              </a:rPr>
              <a:t>Default arguments</a:t>
            </a:r>
          </a:p>
        </p:txBody>
      </p:sp>
      <p:sp>
        <p:nvSpPr>
          <p:cNvPr id="140291"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A default argument is a value that will be used for an argument when a programmer does not provide an actual argument when calling a function</a:t>
            </a:r>
          </a:p>
          <a:p>
            <a:r>
              <a:rPr lang="en-US" altLang="zh-CN">
                <a:ea typeface="宋体" pitchFamily="2" charset="-122"/>
              </a:rPr>
              <a:t> Default arguments may be listed in the prototype of a function</a:t>
            </a:r>
          </a:p>
          <a:p>
            <a:pPr lvl="1"/>
            <a:r>
              <a:rPr lang="en-US" altLang="zh-CN">
                <a:ea typeface="宋体" pitchFamily="2" charset="-122"/>
              </a:rPr>
              <a:t> Syntax: </a:t>
            </a:r>
            <a:r>
              <a:rPr lang="en-US" altLang="zh-CN">
                <a:solidFill>
                  <a:srgbClr val="FC0128"/>
                </a:solidFill>
                <a:ea typeface="宋体" pitchFamily="2" charset="-122"/>
              </a:rPr>
              <a:t>Type_name var_name = default_value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1315" name="Rectangle 3"/>
          <p:cNvSpPr>
            <a:spLocks noGrp="1" noChangeArrowheads="1"/>
          </p:cNvSpPr>
          <p:nvPr>
            <p:ph type="body" idx="1"/>
          </p:nvPr>
        </p:nvSpPr>
        <p:spPr/>
        <p:txBody>
          <a:bodyPr/>
          <a:lstStyle/>
          <a:p>
            <a:r>
              <a:rPr lang="zh-CN" altLang="en-US" sz="2800">
                <a:ea typeface="宋体" pitchFamily="2" charset="-122"/>
              </a:rPr>
              <a:t> </a:t>
            </a:r>
            <a:r>
              <a:rPr lang="en-US" altLang="zh-CN" sz="2800">
                <a:solidFill>
                  <a:srgbClr val="FC0128"/>
                </a:solidFill>
                <a:ea typeface="宋体" pitchFamily="2" charset="-122"/>
              </a:rPr>
              <a:t>The default argument is only specified once – in the prototype – not in the implementation</a:t>
            </a:r>
          </a:p>
          <a:p>
            <a:r>
              <a:rPr lang="en-US" altLang="zh-CN" sz="2800">
                <a:ea typeface="宋体" pitchFamily="2" charset="-122"/>
              </a:rPr>
              <a:t> No need to specify all the arguments as default but those as default must be rightmost in the parameter list</a:t>
            </a:r>
          </a:p>
          <a:p>
            <a:endParaRPr lang="en-US" altLang="zh-CN" sz="2800">
              <a:ea typeface="宋体" pitchFamily="2" charset="-122"/>
            </a:endParaRPr>
          </a:p>
          <a:p>
            <a:r>
              <a:rPr lang="en-US" altLang="zh-CN" sz="2800">
                <a:ea typeface="宋体" pitchFamily="2" charset="-122"/>
              </a:rPr>
              <a:t> In a call, arguments with default may be omitted from the right end.</a:t>
            </a:r>
          </a:p>
        </p:txBody>
      </p:sp>
      <p:sp>
        <p:nvSpPr>
          <p:cNvPr id="141316" name="Text Box 4"/>
          <p:cNvSpPr txBox="1">
            <a:spLocks noChangeArrowheads="1"/>
          </p:cNvSpPr>
          <p:nvPr/>
        </p:nvSpPr>
        <p:spPr bwMode="auto">
          <a:xfrm>
            <a:off x="228600" y="3048000"/>
            <a:ext cx="7543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 of a prototype: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a:t>
            </a:r>
          </a:p>
          <a:p>
            <a:pPr>
              <a:spcBef>
                <a:spcPct val="50000"/>
              </a:spcBef>
            </a:pPr>
            <a:endParaRPr lang="zh-CN" altLang="en-US">
              <a:solidFill>
                <a:srgbClr val="00FF00"/>
              </a:solidFill>
              <a:effectLst>
                <a:outerShdw blurRad="38100" dist="38100" dir="2700000" algn="tl">
                  <a:srgbClr val="000000"/>
                </a:outerShdw>
              </a:effectLst>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2339" name="Rectangle 3"/>
          <p:cNvSpPr>
            <a:spLocks noGrp="1" noChangeArrowheads="1"/>
          </p:cNvSpPr>
          <p:nvPr>
            <p:ph type="body" idx="1"/>
          </p:nvPr>
        </p:nvSpPr>
        <p:spPr/>
        <p:txBody>
          <a:bodyPr/>
          <a:lstStyle/>
          <a:p>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buFont typeface="Monotype Sorts" charset="2"/>
              <a:buNone/>
            </a:pPr>
            <a:r>
              <a:rPr lang="en-US" altLang="zh-CN" sz="2800">
                <a:ea typeface="宋体" pitchFamily="2" charset="-122"/>
              </a:rPr>
              <a:t> </a:t>
            </a:r>
          </a:p>
          <a:p>
            <a:r>
              <a:rPr lang="en-US" altLang="zh-CN" sz="2800">
                <a:solidFill>
                  <a:srgbClr val="FC0128"/>
                </a:solidFill>
                <a:ea typeface="宋体" pitchFamily="2" charset="-122"/>
              </a:rPr>
              <a:t>No need to specify all the arguments as default but those as default must be the rightmost in the parameter list</a:t>
            </a:r>
          </a:p>
          <a:p>
            <a:r>
              <a:rPr lang="en-US" altLang="zh-CN" sz="2800">
                <a:ea typeface="宋体" pitchFamily="2" charset="-122"/>
              </a:rPr>
              <a:t> In a call, arguments with default may be omitted from the right end.</a:t>
            </a:r>
          </a:p>
        </p:txBody>
      </p:sp>
      <p:sp>
        <p:nvSpPr>
          <p:cNvPr id="142340" name="Text Box 4"/>
          <p:cNvSpPr txBox="1">
            <a:spLocks noChangeArrowheads="1"/>
          </p:cNvSpPr>
          <p:nvPr/>
        </p:nvSpPr>
        <p:spPr bwMode="auto">
          <a:xfrm>
            <a:off x="457200" y="1676400"/>
            <a:ext cx="8305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 // okay</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a:t>
            </a:r>
            <a:r>
              <a:rPr lang="en-US" altLang="zh-CN">
                <a:solidFill>
                  <a:schemeClr val="accent2"/>
                </a:solidFill>
                <a:effectLst>
                  <a:outerShdw blurRad="38100" dist="38100" dir="2700000" algn="tl">
                    <a:srgbClr val="000000"/>
                  </a:outerShdw>
                </a:effectLst>
                <a:ea typeface="宋体" pitchFamily="2" charset="-122"/>
              </a:rPr>
              <a:t>=2002</a:t>
            </a:r>
            <a:r>
              <a:rPr lang="en-US" altLang="zh-CN">
                <a:solidFill>
                  <a:srgbClr val="00FF00"/>
                </a:solidFill>
                <a:effectLst>
                  <a:outerShdw blurRad="38100" dist="38100" dir="2700000" algn="tl">
                    <a:srgbClr val="000000"/>
                  </a:outerShdw>
                </a:effectLst>
                <a:ea typeface="宋体" pitchFamily="2" charset="-122"/>
              </a:rPr>
              <a:t>,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 </a:t>
            </a:r>
            <a:r>
              <a:rPr lang="en-US" altLang="zh-CN">
                <a:solidFill>
                  <a:schemeClr val="accent2"/>
                </a:solidFill>
                <a:effectLst>
                  <a:outerShdw blurRad="38100" dist="38100" dir="2700000" algn="tl">
                    <a:srgbClr val="000000"/>
                  </a:outerShdw>
                </a:effectLst>
                <a:ea typeface="宋体" pitchFamily="2" charset="-122"/>
              </a:rPr>
              <a:t>// ?</a:t>
            </a:r>
            <a:r>
              <a:rPr lang="en-US" altLang="zh-CN">
                <a:solidFill>
                  <a:srgbClr val="00FF00"/>
                </a:solidFill>
                <a:effectLst>
                  <a:outerShdw blurRad="38100" dist="38100" dir="2700000" algn="tl">
                    <a:srgbClr val="000000"/>
                  </a:outerShdw>
                </a:effectLst>
                <a:ea typeface="宋体" pitchFamily="2" charset="-122"/>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336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lnSpc>
                <a:spcPct val="90000"/>
              </a:lnSpc>
            </a:pPr>
            <a:r>
              <a:rPr lang="en-US" altLang="zh-CN" sz="2800">
                <a:ea typeface="宋体" pitchFamily="2" charset="-122"/>
              </a:rPr>
              <a:t> No need to specify all the arguments as default but those as default must be rightmost in the parameter list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 </a:t>
            </a:r>
            <a:r>
              <a:rPr lang="en-US" altLang="zh-CN" sz="2800">
                <a:solidFill>
                  <a:schemeClr val="accent2"/>
                </a:solidFill>
                <a:ea typeface="宋体" pitchFamily="2" charset="-122"/>
              </a:rPr>
              <a:t>In a call, arguments with default may be omitted from the right end.</a:t>
            </a:r>
          </a:p>
        </p:txBody>
      </p:sp>
      <p:sp>
        <p:nvSpPr>
          <p:cNvPr id="143364" name="Text Box 4"/>
          <p:cNvSpPr txBox="1">
            <a:spLocks noChangeArrowheads="1"/>
          </p:cNvSpPr>
          <p:nvPr/>
        </p:nvSpPr>
        <p:spPr bwMode="auto">
          <a:xfrm>
            <a:off x="609600" y="1600200"/>
            <a:ext cx="8305800" cy="3195638"/>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Prototype:</a:t>
            </a:r>
          </a:p>
          <a:p>
            <a:pPr>
              <a:spcBef>
                <a:spcPct val="50000"/>
              </a:spcBef>
            </a:pPr>
            <a:r>
              <a:rPr lang="en-US" altLang="zh-CN">
                <a:effectLst>
                  <a:outerShdw blurRad="38100" dist="38100" dir="2700000" algn="tl">
                    <a:srgbClr val="000000"/>
                  </a:outerShdw>
                </a:effectLst>
                <a:ea typeface="宋体" pitchFamily="2" charset="-122"/>
              </a:rPr>
              <a:t> </a:t>
            </a:r>
            <a:r>
              <a:rPr lang="en-US" altLang="zh-CN">
                <a:solidFill>
                  <a:srgbClr val="FC0128"/>
                </a:solidFill>
                <a:effectLst>
                  <a:outerShdw blurRad="38100" dist="38100" dir="2700000" algn="tl">
                    <a:srgbClr val="000000"/>
                  </a:outerShdw>
                </a:effectLst>
                <a:ea typeface="宋体" pitchFamily="2" charset="-122"/>
              </a:rPr>
              <a:t>int date_check (int year, int month = 1, int date =1); </a:t>
            </a:r>
          </a:p>
          <a:p>
            <a:pPr>
              <a:spcBef>
                <a:spcPct val="50000"/>
              </a:spcBef>
            </a:pPr>
            <a:r>
              <a:rPr lang="en-US" altLang="zh-CN">
                <a:solidFill>
                  <a:srgbClr val="00FF00"/>
                </a:solidFill>
                <a:effectLst>
                  <a:outerShdw blurRad="38100" dist="38100" dir="2700000" algn="tl">
                    <a:srgbClr val="000000"/>
                  </a:outerShdw>
                </a:effectLst>
                <a:ea typeface="宋体" pitchFamily="2" charset="-122"/>
              </a:rPr>
              <a:t>Usage in the calling function</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 uses default  for both month and date</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 uses default  for date =1</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5); // does not use defaults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050"/>
          <p:cNvSpPr>
            <a:spLocks noGrp="1" noChangeArrowheads="1"/>
          </p:cNvSpPr>
          <p:nvPr>
            <p:ph type="ctrTitle"/>
          </p:nvPr>
        </p:nvSpPr>
        <p:spPr>
          <a:xfrm>
            <a:off x="685800" y="2286000"/>
            <a:ext cx="7772400" cy="1143000"/>
          </a:xfrm>
        </p:spPr>
        <p:txBody>
          <a:bodyPr/>
          <a:lstStyle/>
          <a:p>
            <a:r>
              <a:rPr lang="en-US" altLang="zh-CN">
                <a:ea typeface="宋体" pitchFamily="2" charset="-122"/>
              </a:rPr>
              <a:t>How can we apply default arguments to a constructor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4387"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Instead of define two constructors and have two implementations</a:t>
            </a:r>
          </a:p>
        </p:txBody>
      </p:sp>
      <p:sp>
        <p:nvSpPr>
          <p:cNvPr id="144388"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4389" name="Rectangle 5"/>
          <p:cNvSpPr>
            <a:spLocks noChangeArrowheads="1"/>
          </p:cNvSpPr>
          <p:nvPr/>
        </p:nvSpPr>
        <p:spPr bwMode="auto">
          <a:xfrm>
            <a:off x="533400" y="2971800"/>
            <a:ext cx="8324850" cy="2675091"/>
          </a:xfrm>
          <a:prstGeom prst="rect">
            <a:avLst/>
          </a:prstGeom>
          <a:noFill/>
          <a:ln w="12700">
            <a:noFill/>
            <a:miter lim="800000"/>
            <a:headEnd/>
            <a:tailEnd/>
          </a:ln>
          <a:effectLst/>
        </p:spPr>
        <p:txBody>
          <a:bodyPr lIns="90488" tIns="44450" rIns="90488" bIns="44450">
            <a:spAutoFit/>
          </a:bodyPr>
          <a:lstStyle/>
          <a:p>
            <a:r>
              <a:rPr lang="en-US" altLang="zh-CN" b="1" dirty="0">
                <a:solidFill>
                  <a:schemeClr val="bg2"/>
                </a:solidFill>
                <a:effectLst/>
                <a:ea typeface="宋体" pitchFamily="2" charset="-122"/>
              </a:rPr>
              <a:t>class point </a:t>
            </a:r>
          </a:p>
          <a:p>
            <a:r>
              <a:rPr lang="en-US" altLang="zh-CN" b="1" dirty="0">
                <a:solidFill>
                  <a:schemeClr val="bg2"/>
                </a:solidFill>
                <a:effectLst/>
                <a:ea typeface="宋体" pitchFamily="2" charset="-122"/>
              </a:rPr>
              <a:t>{</a:t>
            </a:r>
          </a:p>
          <a:p>
            <a:r>
              <a:rPr lang="en-US" altLang="zh-CN" b="1" dirty="0">
                <a:solidFill>
                  <a:schemeClr val="bg2"/>
                </a:solidFill>
                <a:effectLst/>
                <a:ea typeface="宋体" pitchFamily="2" charset="-122"/>
              </a:rPr>
              <a:t>public:</a:t>
            </a:r>
          </a:p>
          <a:p>
            <a:r>
              <a:rPr lang="en-US" altLang="zh-CN" b="1" dirty="0">
                <a:solidFill>
                  <a:schemeClr val="accent2"/>
                </a:solidFill>
                <a:effectLst/>
                <a:ea typeface="宋体" pitchFamily="2" charset="-122"/>
              </a:rPr>
              <a:t>     point();</a:t>
            </a:r>
          </a:p>
          <a:p>
            <a:r>
              <a:rPr lang="en-US" altLang="zh-CN" b="1" dirty="0">
                <a:solidFill>
                  <a:srgbClr val="FF0000"/>
                </a:solidFill>
                <a:effectLst/>
                <a:ea typeface="宋体" pitchFamily="2" charset="-122"/>
              </a:rPr>
              <a:t>     </a:t>
            </a:r>
            <a:r>
              <a:rPr lang="en-US" altLang="zh-CN" b="1" dirty="0">
                <a:solidFill>
                  <a:schemeClr val="bg1"/>
                </a:solidFill>
                <a:effectLst/>
                <a:ea typeface="宋体" pitchFamily="2" charset="-122"/>
              </a:rPr>
              <a:t>point(double </a:t>
            </a:r>
            <a:r>
              <a:rPr lang="en-US" altLang="zh-CN" b="1" dirty="0" smtClean="0">
                <a:solidFill>
                  <a:schemeClr val="bg1"/>
                </a:solidFill>
                <a:effectLst/>
                <a:ea typeface="宋体" pitchFamily="2" charset="-122"/>
              </a:rPr>
              <a:t>x</a:t>
            </a:r>
            <a:r>
              <a:rPr lang="en-US" altLang="zh-CN" b="1" dirty="0">
                <a:solidFill>
                  <a:schemeClr val="bg1"/>
                </a:solidFill>
                <a:effectLst/>
                <a:ea typeface="宋体" pitchFamily="2" charset="-122"/>
              </a:rPr>
              <a:t>, double </a:t>
            </a:r>
            <a:r>
              <a:rPr lang="en-US" altLang="zh-CN" b="1" dirty="0" smtClean="0">
                <a:solidFill>
                  <a:schemeClr val="bg1"/>
                </a:solidFill>
                <a:effectLst/>
                <a:ea typeface="宋体" pitchFamily="2" charset="-122"/>
              </a:rPr>
              <a:t>y</a:t>
            </a:r>
            <a:r>
              <a:rPr lang="en-US" altLang="zh-CN" b="1" dirty="0">
                <a:solidFill>
                  <a:schemeClr val="bg1"/>
                </a:solidFill>
                <a:effectLst/>
                <a:ea typeface="宋体" pitchFamily="2" charset="-122"/>
              </a:rPr>
              <a:t>);</a:t>
            </a:r>
          </a:p>
          <a:p>
            <a:r>
              <a:rPr lang="en-US" altLang="zh-CN" b="1" dirty="0">
                <a:solidFill>
                  <a:schemeClr val="bg1"/>
                </a:solidFill>
                <a:effectLst/>
                <a:ea typeface="宋体" pitchFamily="2" charset="-122"/>
              </a:rPr>
              <a:t>     …</a:t>
            </a:r>
          </a:p>
          <a:p>
            <a:r>
              <a:rPr lang="en-US" altLang="zh-CN" b="1" dirty="0">
                <a:solidFill>
                  <a:schemeClr val="bg2"/>
                </a:solidFill>
                <a:effectLst/>
                <a:ea typeface="宋体" pitchFamily="2"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2328</TotalTime>
  <Pages>41</Pages>
  <Words>2960</Words>
  <Application>Microsoft Macintosh PowerPoint</Application>
  <PresentationFormat>On-screen Show (4:3)</PresentationFormat>
  <Paragraphs>431</Paragraphs>
  <Slides>38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Narrow</vt:lpstr>
      <vt:lpstr>Monotype Sorts</vt:lpstr>
      <vt:lpstr>Times New Roman</vt:lpstr>
      <vt:lpstr>宋体</vt:lpstr>
      <vt:lpstr>chapt01</vt:lpstr>
      <vt:lpstr>CSC212   Data Structure   </vt:lpstr>
      <vt:lpstr>Outline</vt:lpstr>
      <vt:lpstr>Classes and Parameters</vt:lpstr>
      <vt:lpstr>Default arguments</vt:lpstr>
      <vt:lpstr>Default arguments – rules</vt:lpstr>
      <vt:lpstr>Default arguments – rules</vt:lpstr>
      <vt:lpstr>Default arguments – rules</vt:lpstr>
      <vt:lpstr>How can we apply default arguments to a constructor ?</vt:lpstr>
      <vt:lpstr>Default Constructor revisited</vt:lpstr>
      <vt:lpstr>Default Constructor revisited</vt:lpstr>
      <vt:lpstr>Default Constructor revisited</vt:lpstr>
      <vt:lpstr>Constructors: Implementation </vt:lpstr>
      <vt:lpstr>Second topic about parameters...</vt:lpstr>
      <vt:lpstr>Class as type of parameter</vt:lpstr>
      <vt:lpstr>Value parameters</vt:lpstr>
      <vt:lpstr>Value parameters</vt:lpstr>
      <vt:lpstr>Reference parameters</vt:lpstr>
      <vt:lpstr>Reference parameters</vt:lpstr>
      <vt:lpstr>PowerPoint Presentation</vt:lpstr>
      <vt:lpstr>PowerPoint Presentation</vt:lpstr>
      <vt:lpstr>const reference parameters</vt:lpstr>
      <vt:lpstr>Class as return value</vt:lpstr>
      <vt:lpstr>Class as return value</vt:lpstr>
      <vt:lpstr>Outline</vt:lpstr>
      <vt:lpstr>Operator Overloading</vt:lpstr>
      <vt:lpstr>Operator Overloading</vt:lpstr>
      <vt:lpstr>Operator Overloading</vt:lpstr>
      <vt:lpstr>Operator Overloading</vt:lpstr>
      <vt:lpstr>Operator Overloading</vt:lpstr>
      <vt:lpstr>Overloading arithmetic operators</vt:lpstr>
      <vt:lpstr>Overloading arithmetic operators</vt:lpstr>
      <vt:lpstr>Overloading arithmetic operators</vt:lpstr>
      <vt:lpstr>Overloading arithmetic operators</vt:lpstr>
      <vt:lpstr>Overloading comparison operators</vt:lpstr>
      <vt:lpstr>Overloading comparison operators</vt:lpstr>
      <vt:lpstr>Overloading comparison operators</vt:lpstr>
      <vt:lpstr>point class: Putting things together</vt:lpstr>
      <vt:lpstr>Assignment</vt:lpstr>
    </vt:vector>
  </TitlesOfParts>
  <Company>City College/ CUNY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George Wolberg</dc:creator>
  <cp:keywords/>
  <dc:description>Presentation from Chapter 2 of Michael Main and Walter Savitch Data Structure and Other Obects with C++, 2nd Edition, 2001, by Addison Wesley Longman.</dc:description>
  <cp:lastModifiedBy>maryam vatankhah</cp:lastModifiedBy>
  <cp:revision>555</cp:revision>
  <cp:lastPrinted>1997-02-17T10:42:10Z</cp:lastPrinted>
  <dcterms:created xsi:type="dcterms:W3CDTF">1996-12-18T13:46:46Z</dcterms:created>
  <dcterms:modified xsi:type="dcterms:W3CDTF">2017-09-06T15:12:40Z</dcterms:modified>
</cp:coreProperties>
</file>