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5" r:id="rId4"/>
    <p:sldMasterId id="2147483758" r:id="rId5"/>
  </p:sldMasterIdLst>
  <p:notesMasterIdLst>
    <p:notesMasterId r:id="rId33"/>
  </p:notesMasterIdLst>
  <p:handoutMasterIdLst>
    <p:handoutMasterId r:id="rId34"/>
  </p:handoutMasterIdLst>
  <p:sldIdLst>
    <p:sldId id="299" r:id="rId6"/>
    <p:sldId id="340" r:id="rId7"/>
    <p:sldId id="341" r:id="rId8"/>
    <p:sldId id="347" r:id="rId9"/>
    <p:sldId id="342" r:id="rId10"/>
    <p:sldId id="348" r:id="rId11"/>
    <p:sldId id="343" r:id="rId12"/>
    <p:sldId id="349" r:id="rId13"/>
    <p:sldId id="350" r:id="rId14"/>
    <p:sldId id="345" r:id="rId15"/>
    <p:sldId id="351" r:id="rId16"/>
    <p:sldId id="346" r:id="rId17"/>
    <p:sldId id="353" r:id="rId18"/>
    <p:sldId id="352" r:id="rId19"/>
    <p:sldId id="354" r:id="rId20"/>
    <p:sldId id="355" r:id="rId21"/>
    <p:sldId id="356" r:id="rId22"/>
    <p:sldId id="357" r:id="rId23"/>
    <p:sldId id="358" r:id="rId24"/>
    <p:sldId id="359" r:id="rId25"/>
    <p:sldId id="360" r:id="rId26"/>
    <p:sldId id="361" r:id="rId27"/>
    <p:sldId id="362" r:id="rId28"/>
    <p:sldId id="363" r:id="rId29"/>
    <p:sldId id="364" r:id="rId30"/>
    <p:sldId id="365" r:id="rId31"/>
    <p:sldId id="31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7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21EF9E-5BC6-4AF5-BDD9-4EAC3CCEDA8C}" v="1" dt="2025-04-28T07:36:52.6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8"/>
    <p:restoredTop sz="94840"/>
  </p:normalViewPr>
  <p:slideViewPr>
    <p:cSldViewPr snapToGrid="0" snapToObjects="1">
      <p:cViewPr varScale="1">
        <p:scale>
          <a:sx n="87" d="100"/>
          <a:sy n="87" d="100"/>
        </p:scale>
        <p:origin x="84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6/11/relationships/changesInfo" Target="changesInfos/changesInfo1.xml"/><Relationship Id="rId21" Type="http://schemas.openxmlformats.org/officeDocument/2006/relationships/slide" Target="slides/slide16.xml"/><Relationship Id="rId34"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lia Conforto" userId="f0bd702f-8659-4a1b-947b-aef188a7ea9b" providerId="ADAL" clId="{D121EF9E-5BC6-4AF5-BDD9-4EAC3CCEDA8C}"/>
    <pc:docChg chg="modSld">
      <pc:chgData name="Giulia Conforto" userId="f0bd702f-8659-4a1b-947b-aef188a7ea9b" providerId="ADAL" clId="{D121EF9E-5BC6-4AF5-BDD9-4EAC3CCEDA8C}" dt="2025-04-28T07:38:12.713" v="52" actId="14100"/>
      <pc:docMkLst>
        <pc:docMk/>
      </pc:docMkLst>
      <pc:sldChg chg="modSp mod">
        <pc:chgData name="Giulia Conforto" userId="f0bd702f-8659-4a1b-947b-aef188a7ea9b" providerId="ADAL" clId="{D121EF9E-5BC6-4AF5-BDD9-4EAC3CCEDA8C}" dt="2025-04-28T07:38:12.713" v="52" actId="14100"/>
        <pc:sldMkLst>
          <pc:docMk/>
          <pc:sldMk cId="493632829" sldId="352"/>
        </pc:sldMkLst>
        <pc:spChg chg="mod">
          <ac:chgData name="Giulia Conforto" userId="f0bd702f-8659-4a1b-947b-aef188a7ea9b" providerId="ADAL" clId="{D121EF9E-5BC6-4AF5-BDD9-4EAC3CCEDA8C}" dt="2025-04-28T07:37:33.678" v="4" actId="1036"/>
          <ac:spMkLst>
            <pc:docMk/>
            <pc:sldMk cId="493632829" sldId="352"/>
            <ac:spMk id="9" creationId="{EA2318DE-A13D-4657-AD33-3924A9C3E158}"/>
          </ac:spMkLst>
        </pc:spChg>
        <pc:spChg chg="mod">
          <ac:chgData name="Giulia Conforto" userId="f0bd702f-8659-4a1b-947b-aef188a7ea9b" providerId="ADAL" clId="{D121EF9E-5BC6-4AF5-BDD9-4EAC3CCEDA8C}" dt="2025-04-28T07:37:42.041" v="15" actId="1036"/>
          <ac:spMkLst>
            <pc:docMk/>
            <pc:sldMk cId="493632829" sldId="352"/>
            <ac:spMk id="14" creationId="{501F9ABC-0B17-4B25-97D5-6D221E8A07AB}"/>
          </ac:spMkLst>
        </pc:spChg>
        <pc:spChg chg="mod">
          <ac:chgData name="Giulia Conforto" userId="f0bd702f-8659-4a1b-947b-aef188a7ea9b" providerId="ADAL" clId="{D121EF9E-5BC6-4AF5-BDD9-4EAC3CCEDA8C}" dt="2025-04-28T07:38:12.713" v="52" actId="14100"/>
          <ac:spMkLst>
            <pc:docMk/>
            <pc:sldMk cId="493632829" sldId="352"/>
            <ac:spMk id="31" creationId="{142C7328-E915-4559-A017-D8A7B05CF810}"/>
          </ac:spMkLst>
        </pc:spChg>
        <pc:spChg chg="mod">
          <ac:chgData name="Giulia Conforto" userId="f0bd702f-8659-4a1b-947b-aef188a7ea9b" providerId="ADAL" clId="{D121EF9E-5BC6-4AF5-BDD9-4EAC3CCEDA8C}" dt="2025-04-28T07:38:07.784" v="51" actId="1035"/>
          <ac:spMkLst>
            <pc:docMk/>
            <pc:sldMk cId="493632829" sldId="352"/>
            <ac:spMk id="33" creationId="{04414F72-D24B-44A4-87D3-4B02EE4EB646}"/>
          </ac:spMkLst>
        </pc:spChg>
        <pc:spChg chg="mod">
          <ac:chgData name="Giulia Conforto" userId="f0bd702f-8659-4a1b-947b-aef188a7ea9b" providerId="ADAL" clId="{D121EF9E-5BC6-4AF5-BDD9-4EAC3CCEDA8C}" dt="2025-04-28T07:38:02.891" v="47" actId="1035"/>
          <ac:spMkLst>
            <pc:docMk/>
            <pc:sldMk cId="493632829" sldId="352"/>
            <ac:spMk id="36" creationId="{BFE54AAE-DC02-4E6F-8637-2AC123C17B5C}"/>
          </ac:spMkLst>
        </pc:spChg>
        <pc:spChg chg="mod">
          <ac:chgData name="Giulia Conforto" userId="f0bd702f-8659-4a1b-947b-aef188a7ea9b" providerId="ADAL" clId="{D121EF9E-5BC6-4AF5-BDD9-4EAC3CCEDA8C}" dt="2025-04-28T07:37:01.429" v="0" actId="14100"/>
          <ac:spMkLst>
            <pc:docMk/>
            <pc:sldMk cId="493632829" sldId="352"/>
            <ac:spMk id="38" creationId="{443CF9F9-3ECE-448B-9EC2-3B45CBAE9A92}"/>
          </ac:spMkLst>
        </pc:spChg>
        <pc:spChg chg="mod">
          <ac:chgData name="Giulia Conforto" userId="f0bd702f-8659-4a1b-947b-aef188a7ea9b" providerId="ADAL" clId="{D121EF9E-5BC6-4AF5-BDD9-4EAC3CCEDA8C}" dt="2025-04-28T07:37:48.243" v="16" actId="14100"/>
          <ac:spMkLst>
            <pc:docMk/>
            <pc:sldMk cId="493632829" sldId="352"/>
            <ac:spMk id="39" creationId="{011E1122-7AAD-453F-879E-D1BF52F33EE8}"/>
          </ac:spMkLst>
        </pc:spChg>
        <pc:spChg chg="mod">
          <ac:chgData name="Giulia Conforto" userId="f0bd702f-8659-4a1b-947b-aef188a7ea9b" providerId="ADAL" clId="{D121EF9E-5BC6-4AF5-BDD9-4EAC3CCEDA8C}" dt="2025-04-28T07:37:01.429" v="0" actId="14100"/>
          <ac:spMkLst>
            <pc:docMk/>
            <pc:sldMk cId="493632829" sldId="352"/>
            <ac:spMk id="41" creationId="{81E00103-CA72-446D-B8CF-84C505BCA825}"/>
          </ac:spMkLst>
        </pc:spChg>
        <pc:spChg chg="mod">
          <ac:chgData name="Giulia Conforto" userId="f0bd702f-8659-4a1b-947b-aef188a7ea9b" providerId="ADAL" clId="{D121EF9E-5BC6-4AF5-BDD9-4EAC3CCEDA8C}" dt="2025-04-28T07:37:18.945" v="1" actId="14100"/>
          <ac:spMkLst>
            <pc:docMk/>
            <pc:sldMk cId="493632829" sldId="352"/>
            <ac:spMk id="42" creationId="{BFD2CF69-1583-41FB-A2E8-57041928137E}"/>
          </ac:spMkLst>
        </pc:spChg>
        <pc:spChg chg="mod">
          <ac:chgData name="Giulia Conforto" userId="f0bd702f-8659-4a1b-947b-aef188a7ea9b" providerId="ADAL" clId="{D121EF9E-5BC6-4AF5-BDD9-4EAC3CCEDA8C}" dt="2025-04-28T07:37:01.429" v="0" actId="14100"/>
          <ac:spMkLst>
            <pc:docMk/>
            <pc:sldMk cId="493632829" sldId="352"/>
            <ac:spMk id="43" creationId="{00AECE80-C6BA-4310-9535-F2D853203785}"/>
          </ac:spMkLst>
        </pc:spChg>
        <pc:spChg chg="mod">
          <ac:chgData name="Giulia Conforto" userId="f0bd702f-8659-4a1b-947b-aef188a7ea9b" providerId="ADAL" clId="{D121EF9E-5BC6-4AF5-BDD9-4EAC3CCEDA8C}" dt="2025-04-28T07:37:01.429" v="0" actId="14100"/>
          <ac:spMkLst>
            <pc:docMk/>
            <pc:sldMk cId="493632829" sldId="352"/>
            <ac:spMk id="46" creationId="{54128395-B7F8-4BE3-88FC-DDDAD11B2DE1}"/>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H:\My%20Drive\TU%20WIEN\Work\Projects\CoolLIFE\WP5\CM4\results_check.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1"/>
          <c:order val="0"/>
          <c:tx>
            <c:strRef>
              <c:f>Sheet2!$E$14</c:f>
              <c:strCache>
                <c:ptCount val="1"/>
                <c:pt idx="0">
                  <c:v>High Diffusion</c:v>
                </c:pt>
              </c:strCache>
            </c:strRef>
          </c:tx>
          <c:spPr>
            <a:ln w="38100" cap="rnd">
              <a:solidFill>
                <a:schemeClr val="accent1"/>
              </a:solidFill>
              <a:round/>
            </a:ln>
            <a:effectLst/>
          </c:spPr>
          <c:marker>
            <c:symbol val="none"/>
          </c:marker>
          <c:val>
            <c:numRef>
              <c:f>Sheet2!$E$16:$E$22</c:f>
              <c:numCache>
                <c:formatCode>0%</c:formatCode>
                <c:ptCount val="7"/>
                <c:pt idx="0">
                  <c:v>0.04</c:v>
                </c:pt>
                <c:pt idx="1">
                  <c:v>4.4462099999999997E-2</c:v>
                </c:pt>
                <c:pt idx="2">
                  <c:v>7.2400500000000007E-2</c:v>
                </c:pt>
                <c:pt idx="3">
                  <c:v>9.4888E-2</c:v>
                </c:pt>
                <c:pt idx="4">
                  <c:v>0.23375300000000002</c:v>
                </c:pt>
                <c:pt idx="5">
                  <c:v>0.26161699999999999</c:v>
                </c:pt>
                <c:pt idx="6">
                  <c:v>0.27872799999999998</c:v>
                </c:pt>
              </c:numCache>
            </c:numRef>
          </c:val>
          <c:smooth val="0"/>
          <c:extLst>
            <c:ext xmlns:c16="http://schemas.microsoft.com/office/drawing/2014/chart" uri="{C3380CC4-5D6E-409C-BE32-E72D297353CC}">
              <c16:uniqueId val="{00000000-838D-4D07-A2F3-536246B2ADE4}"/>
            </c:ext>
          </c:extLst>
        </c:ser>
        <c:ser>
          <c:idx val="2"/>
          <c:order val="1"/>
          <c:tx>
            <c:strRef>
              <c:f>Sheet2!$F$14</c:f>
              <c:strCache>
                <c:ptCount val="1"/>
                <c:pt idx="0">
                  <c:v>Moderate Diffusion</c:v>
                </c:pt>
              </c:strCache>
            </c:strRef>
          </c:tx>
          <c:spPr>
            <a:ln w="38100" cap="rnd">
              <a:solidFill>
                <a:srgbClr val="92D050"/>
              </a:solidFill>
              <a:round/>
            </a:ln>
            <a:effectLst/>
          </c:spPr>
          <c:marker>
            <c:symbol val="none"/>
          </c:marker>
          <c:val>
            <c:numRef>
              <c:f>Sheet2!$F$16:$F$22</c:f>
              <c:numCache>
                <c:formatCode>0%</c:formatCode>
                <c:ptCount val="7"/>
                <c:pt idx="0">
                  <c:v>0.04</c:v>
                </c:pt>
                <c:pt idx="1">
                  <c:v>4.4462099999999997E-2</c:v>
                </c:pt>
                <c:pt idx="2">
                  <c:v>7.2400500000000007E-2</c:v>
                </c:pt>
                <c:pt idx="3">
                  <c:v>9.4888E-2</c:v>
                </c:pt>
                <c:pt idx="4">
                  <c:v>0.183753</c:v>
                </c:pt>
                <c:pt idx="5">
                  <c:v>0.211617</c:v>
                </c:pt>
                <c:pt idx="6">
                  <c:v>0.22872799999999999</c:v>
                </c:pt>
              </c:numCache>
            </c:numRef>
          </c:val>
          <c:smooth val="0"/>
          <c:extLst>
            <c:ext xmlns:c16="http://schemas.microsoft.com/office/drawing/2014/chart" uri="{C3380CC4-5D6E-409C-BE32-E72D297353CC}">
              <c16:uniqueId val="{00000001-838D-4D07-A2F3-536246B2ADE4}"/>
            </c:ext>
          </c:extLst>
        </c:ser>
        <c:ser>
          <c:idx val="0"/>
          <c:order val="2"/>
          <c:tx>
            <c:strRef>
              <c:f>Sheet2!$D$14</c:f>
              <c:strCache>
                <c:ptCount val="1"/>
                <c:pt idx="0">
                  <c:v>Baseline</c:v>
                </c:pt>
              </c:strCache>
            </c:strRef>
          </c:tx>
          <c:spPr>
            <a:ln w="38100" cap="rnd">
              <a:solidFill>
                <a:schemeClr val="tx1"/>
              </a:solidFill>
              <a:prstDash val="dashDot"/>
              <a:round/>
            </a:ln>
            <a:effectLst/>
          </c:spPr>
          <c:marker>
            <c:symbol val="none"/>
          </c:marker>
          <c:cat>
            <c:numRef>
              <c:f>Sheet2!$C$16:$C$22</c:f>
              <c:numCache>
                <c:formatCode>General</c:formatCode>
                <c:ptCount val="7"/>
                <c:pt idx="0">
                  <c:v>2012</c:v>
                </c:pt>
                <c:pt idx="1">
                  <c:v>2016</c:v>
                </c:pt>
                <c:pt idx="2">
                  <c:v>2019</c:v>
                </c:pt>
                <c:pt idx="3">
                  <c:v>2022</c:v>
                </c:pt>
                <c:pt idx="4">
                  <c:v>2030</c:v>
                </c:pt>
                <c:pt idx="5">
                  <c:v>2040</c:v>
                </c:pt>
                <c:pt idx="6">
                  <c:v>2050</c:v>
                </c:pt>
              </c:numCache>
            </c:numRef>
          </c:cat>
          <c:val>
            <c:numRef>
              <c:f>Sheet2!$D$16:$D$22</c:f>
              <c:numCache>
                <c:formatCode>0%</c:formatCode>
                <c:ptCount val="7"/>
                <c:pt idx="0">
                  <c:v>0.04</c:v>
                </c:pt>
                <c:pt idx="1">
                  <c:v>4.4462099999999997E-2</c:v>
                </c:pt>
                <c:pt idx="2">
                  <c:v>7.2400500000000007E-2</c:v>
                </c:pt>
                <c:pt idx="3">
                  <c:v>9.4888E-2</c:v>
                </c:pt>
                <c:pt idx="4">
                  <c:v>0.13375300000000001</c:v>
                </c:pt>
                <c:pt idx="5">
                  <c:v>0.16161700000000001</c:v>
                </c:pt>
                <c:pt idx="6">
                  <c:v>0.178728</c:v>
                </c:pt>
              </c:numCache>
            </c:numRef>
          </c:val>
          <c:smooth val="0"/>
          <c:extLst>
            <c:ext xmlns:c16="http://schemas.microsoft.com/office/drawing/2014/chart" uri="{C3380CC4-5D6E-409C-BE32-E72D297353CC}">
              <c16:uniqueId val="{00000002-838D-4D07-A2F3-536246B2ADE4}"/>
            </c:ext>
          </c:extLst>
        </c:ser>
        <c:dLbls>
          <c:showLegendKey val="0"/>
          <c:showVal val="0"/>
          <c:showCatName val="0"/>
          <c:showSerName val="0"/>
          <c:showPercent val="0"/>
          <c:showBubbleSize val="0"/>
        </c:dLbls>
        <c:smooth val="0"/>
        <c:axId val="1264727919"/>
        <c:axId val="1264730831"/>
      </c:lineChart>
      <c:catAx>
        <c:axId val="126472791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r>
                  <a:rPr lang="en-US" sz="1400">
                    <a:solidFill>
                      <a:schemeClr val="tx1"/>
                    </a:solidFill>
                  </a:rPr>
                  <a:t>Years</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264730831"/>
        <c:crosses val="autoZero"/>
        <c:auto val="1"/>
        <c:lblAlgn val="ctr"/>
        <c:lblOffset val="100"/>
        <c:noMultiLvlLbl val="0"/>
      </c:catAx>
      <c:valAx>
        <c:axId val="1264730831"/>
        <c:scaling>
          <c:orientation val="minMax"/>
        </c:scaling>
        <c:delete val="1"/>
        <c:axPos val="l"/>
        <c:title>
          <c:tx>
            <c:rich>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r>
                  <a:rPr lang="en-US" sz="1200">
                    <a:solidFill>
                      <a:schemeClr val="tx1"/>
                    </a:solidFill>
                  </a:rPr>
                  <a:t>Percentage</a:t>
                </a:r>
                <a:r>
                  <a:rPr lang="en-US" sz="1200" baseline="0">
                    <a:solidFill>
                      <a:schemeClr val="tx1"/>
                    </a:solidFill>
                  </a:rPr>
                  <a:t> Diffusion of Active Cooling Technologies</a:t>
                </a:r>
                <a:endParaRPr lang="en-US" sz="1200">
                  <a:solidFill>
                    <a:schemeClr val="tx1"/>
                  </a:solidFill>
                </a:endParaRPr>
              </a:p>
            </c:rich>
          </c:tx>
          <c:overlay val="0"/>
          <c:spPr>
            <a:noFill/>
            <a:ln>
              <a:noFill/>
            </a:ln>
            <a:effectLst/>
          </c:spPr>
          <c:txPr>
            <a:bodyPr rot="-54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title>
        <c:numFmt formatCode="0%" sourceLinked="1"/>
        <c:majorTickMark val="none"/>
        <c:minorTickMark val="none"/>
        <c:tickLblPos val="nextTo"/>
        <c:crossAx val="126472791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0948C55-F10A-A34E-B576-0DDD545779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1442222-1824-B44D-AC1B-A4C287BF5A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8366711-66DF-034B-A812-7E874C255BC5}" type="datetime1">
              <a:rPr lang="en-US" smtClean="0"/>
              <a:t>4/28/2025</a:t>
            </a:fld>
            <a:endParaRPr lang="en-US"/>
          </a:p>
        </p:txBody>
      </p:sp>
      <p:sp>
        <p:nvSpPr>
          <p:cNvPr id="4" name="Footer Placeholder 3">
            <a:extLst>
              <a:ext uri="{FF2B5EF4-FFF2-40B4-BE49-F238E27FC236}">
                <a16:creationId xmlns:a16="http://schemas.microsoft.com/office/drawing/2014/main" id="{624B62B2-3F98-EC46-A692-A155818ECC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9FCE58C-926C-434B-BE69-E7A89D07A0B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B26912-4A31-8B4D-9B32-C18B32DE4378}" type="slidenum">
              <a:rPr lang="en-US" smtClean="0"/>
              <a:t>‹#›</a:t>
            </a:fld>
            <a:endParaRPr lang="en-US"/>
          </a:p>
        </p:txBody>
      </p:sp>
    </p:spTree>
    <p:extLst>
      <p:ext uri="{BB962C8B-B14F-4D97-AF65-F5344CB8AC3E}">
        <p14:creationId xmlns:p14="http://schemas.microsoft.com/office/powerpoint/2010/main" val="19024239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CDA685-6D87-6F47-8C42-FBE115384093}" type="datetime1">
              <a:rPr lang="en-US" smtClean="0"/>
              <a:t>4/28/2025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36ECE3-4FF3-E743-AEAB-B05CFE66FC10}" type="slidenum">
              <a:rPr lang="en-US" smtClean="0"/>
              <a:t>‹#›</a:t>
            </a:fld>
            <a:endParaRPr lang="en-US"/>
          </a:p>
        </p:txBody>
      </p:sp>
    </p:spTree>
    <p:extLst>
      <p:ext uri="{BB962C8B-B14F-4D97-AF65-F5344CB8AC3E}">
        <p14:creationId xmlns:p14="http://schemas.microsoft.com/office/powerpoint/2010/main" val="23594557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over">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9393FC6-7F47-02C7-D72A-94C623874519}"/>
              </a:ext>
            </a:extLst>
          </p:cNvPr>
          <p:cNvSpPr>
            <a:spLocks noGrp="1"/>
          </p:cNvSpPr>
          <p:nvPr>
            <p:ph type="ctrTitle" hasCustomPrompt="1"/>
          </p:nvPr>
        </p:nvSpPr>
        <p:spPr>
          <a:xfrm>
            <a:off x="550863" y="1628775"/>
            <a:ext cx="4995087" cy="1903375"/>
          </a:xfrm>
        </p:spPr>
        <p:txBody>
          <a:bodyPr anchor="b">
            <a:normAutofit/>
          </a:bodyPr>
          <a:lstStyle>
            <a:lvl1pPr algn="l">
              <a:defRPr sz="4800" b="1">
                <a:solidFill>
                  <a:schemeClr val="accent1"/>
                </a:solidFill>
                <a:latin typeface="+mn-lt"/>
              </a:defRPr>
            </a:lvl1pPr>
          </a:lstStyle>
          <a:p>
            <a:r>
              <a:rPr lang="en-GB" dirty="0"/>
              <a:t>Click to edit master title</a:t>
            </a:r>
            <a:endParaRPr lang="en-US" dirty="0"/>
          </a:p>
        </p:txBody>
      </p:sp>
      <p:sp>
        <p:nvSpPr>
          <p:cNvPr id="7" name="Text Placeholder 6">
            <a:extLst>
              <a:ext uri="{FF2B5EF4-FFF2-40B4-BE49-F238E27FC236}">
                <a16:creationId xmlns:a16="http://schemas.microsoft.com/office/drawing/2014/main" id="{4CD450E6-ADB6-75FB-AA24-F11510AB1321}"/>
              </a:ext>
            </a:extLst>
          </p:cNvPr>
          <p:cNvSpPr>
            <a:spLocks noGrp="1"/>
          </p:cNvSpPr>
          <p:nvPr>
            <p:ph type="body" sz="quarter" idx="10" hasCustomPrompt="1"/>
          </p:nvPr>
        </p:nvSpPr>
        <p:spPr>
          <a:xfrm>
            <a:off x="558609" y="3807120"/>
            <a:ext cx="4985849" cy="524759"/>
          </a:xfrm>
          <a:ln>
            <a:noFill/>
          </a:ln>
        </p:spPr>
        <p:txBody>
          <a:bodyPr>
            <a:normAutofit/>
          </a:bodyPr>
          <a:lstStyle>
            <a:lvl1pPr algn="l">
              <a:defRPr sz="2000" b="0">
                <a:solidFill>
                  <a:schemeClr val="tx1"/>
                </a:solidFill>
                <a:latin typeface="+mn-lt"/>
              </a:defRPr>
            </a:lvl1pPr>
          </a:lstStyle>
          <a:p>
            <a:pPr lvl="0"/>
            <a:r>
              <a:rPr lang="en-US" dirty="0"/>
              <a:t>Click to edit subtitle</a:t>
            </a:r>
          </a:p>
        </p:txBody>
      </p:sp>
      <p:sp>
        <p:nvSpPr>
          <p:cNvPr id="2" name="TextBox 1">
            <a:extLst>
              <a:ext uri="{FF2B5EF4-FFF2-40B4-BE49-F238E27FC236}">
                <a16:creationId xmlns:a16="http://schemas.microsoft.com/office/drawing/2014/main" id="{0456064F-17CA-E789-AA62-BF71843DD7D9}"/>
              </a:ext>
            </a:extLst>
          </p:cNvPr>
          <p:cNvSpPr txBox="1"/>
          <p:nvPr userDrawn="1"/>
        </p:nvSpPr>
        <p:spPr>
          <a:xfrm>
            <a:off x="9113532" y="6182796"/>
            <a:ext cx="2527606" cy="369332"/>
          </a:xfrm>
          <a:prstGeom prst="rect">
            <a:avLst/>
          </a:prstGeom>
          <a:noFill/>
        </p:spPr>
        <p:txBody>
          <a:bodyPr wrap="square" rtlCol="0" anchor="ctr">
            <a:spAutoFit/>
          </a:bodyPr>
          <a:lstStyle/>
          <a:p>
            <a:r>
              <a:rPr lang="en-GB" sz="900" kern="1200" dirty="0">
                <a:solidFill>
                  <a:schemeClr val="tx1"/>
                </a:solidFill>
                <a:effectLst/>
                <a:latin typeface="+mn-lt"/>
                <a:ea typeface="+mn-ea"/>
                <a:cs typeface="+mn-cs"/>
              </a:rPr>
              <a:t>The </a:t>
            </a:r>
            <a:r>
              <a:rPr lang="en-GB" sz="900" kern="1200" dirty="0" err="1">
                <a:solidFill>
                  <a:schemeClr val="tx1"/>
                </a:solidFill>
                <a:effectLst/>
                <a:latin typeface="+mn-lt"/>
                <a:ea typeface="+mn-ea"/>
                <a:cs typeface="+mn-cs"/>
              </a:rPr>
              <a:t>CoolLIFE</a:t>
            </a:r>
            <a:r>
              <a:rPr lang="en-GB" sz="900" kern="1200" dirty="0">
                <a:solidFill>
                  <a:schemeClr val="tx1"/>
                </a:solidFill>
                <a:effectLst/>
                <a:latin typeface="+mn-lt"/>
                <a:ea typeface="+mn-ea"/>
                <a:cs typeface="+mn-cs"/>
              </a:rPr>
              <a:t> project has received funding from the LIFE Programme of the European Union.</a:t>
            </a:r>
          </a:p>
        </p:txBody>
      </p:sp>
      <p:pic>
        <p:nvPicPr>
          <p:cNvPr id="4" name="Graphic 3">
            <a:extLst>
              <a:ext uri="{FF2B5EF4-FFF2-40B4-BE49-F238E27FC236}">
                <a16:creationId xmlns:a16="http://schemas.microsoft.com/office/drawing/2014/main" id="{676A3C39-E359-7B89-993A-DD999D70373C}"/>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8595034" y="6187462"/>
            <a:ext cx="496781" cy="359999"/>
          </a:xfrm>
          <a:prstGeom prst="rect">
            <a:avLst/>
          </a:prstGeom>
        </p:spPr>
      </p:pic>
    </p:spTree>
    <p:extLst>
      <p:ext uri="{BB962C8B-B14F-4D97-AF65-F5344CB8AC3E}">
        <p14:creationId xmlns:p14="http://schemas.microsoft.com/office/powerpoint/2010/main" val="3276662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093E7-D623-3645-9841-9894AEB63F20}"/>
              </a:ext>
            </a:extLst>
          </p:cNvPr>
          <p:cNvSpPr>
            <a:spLocks noGrp="1"/>
          </p:cNvSpPr>
          <p:nvPr>
            <p:ph type="title"/>
          </p:nvPr>
        </p:nvSpPr>
        <p:spPr>
          <a:xfrm>
            <a:off x="550863" y="549275"/>
            <a:ext cx="11090275" cy="524511"/>
          </a:xfrm>
        </p:spPr>
        <p:txBody>
          <a:bodyPr anchor="ctr">
            <a:normAutofit/>
          </a:bodyPr>
          <a:lstStyle>
            <a:lvl1pPr>
              <a:defRPr sz="4000">
                <a:latin typeface="+mn-lt"/>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06DD52EB-D8AD-F348-9E4E-B5419B0AC4AF}"/>
              </a:ext>
            </a:extLst>
          </p:cNvPr>
          <p:cNvSpPr>
            <a:spLocks noGrp="1"/>
          </p:cNvSpPr>
          <p:nvPr>
            <p:ph type="pic" idx="1" hasCustomPrompt="1"/>
          </p:nvPr>
        </p:nvSpPr>
        <p:spPr>
          <a:xfrm>
            <a:off x="6096000" y="1628775"/>
            <a:ext cx="5545138" cy="3708399"/>
          </a:xfrm>
        </p:spPr>
        <p:txBody>
          <a:bodyPr anchor="ctr" anchorCtr="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picture</a:t>
            </a:r>
          </a:p>
        </p:txBody>
      </p:sp>
      <p:sp>
        <p:nvSpPr>
          <p:cNvPr id="4" name="Text Placeholder 3">
            <a:extLst>
              <a:ext uri="{FF2B5EF4-FFF2-40B4-BE49-F238E27FC236}">
                <a16:creationId xmlns:a16="http://schemas.microsoft.com/office/drawing/2014/main" id="{791E90B4-E743-2843-BC76-F8E7CAA891F4}"/>
              </a:ext>
            </a:extLst>
          </p:cNvPr>
          <p:cNvSpPr>
            <a:spLocks noGrp="1"/>
          </p:cNvSpPr>
          <p:nvPr>
            <p:ph type="body" sz="half" idx="2" hasCustomPrompt="1"/>
          </p:nvPr>
        </p:nvSpPr>
        <p:spPr>
          <a:xfrm>
            <a:off x="550862" y="1635602"/>
            <a:ext cx="4977101" cy="3701573"/>
          </a:xfrm>
        </p:spPr>
        <p:txBody>
          <a:bodyPr anchor="t">
            <a:normAutofit/>
          </a:bodyPr>
          <a:lstStyle>
            <a:lvl1pPr marL="0" indent="0" algn="l">
              <a:buNone/>
              <a:defRPr sz="1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text</a:t>
            </a:r>
          </a:p>
        </p:txBody>
      </p:sp>
      <p:sp>
        <p:nvSpPr>
          <p:cNvPr id="5" name="Slide Number Placeholder 5">
            <a:extLst>
              <a:ext uri="{FF2B5EF4-FFF2-40B4-BE49-F238E27FC236}">
                <a16:creationId xmlns:a16="http://schemas.microsoft.com/office/drawing/2014/main" id="{A8336327-F5D2-5F49-B0C4-4CE52DE11C01}"/>
              </a:ext>
            </a:extLst>
          </p:cNvPr>
          <p:cNvSpPr>
            <a:spLocks noGrp="1"/>
          </p:cNvSpPr>
          <p:nvPr>
            <p:ph type="sldNum" sz="quarter" idx="4"/>
          </p:nvPr>
        </p:nvSpPr>
        <p:spPr>
          <a:xfrm>
            <a:off x="8897938" y="5896408"/>
            <a:ext cx="2743200" cy="961592"/>
          </a:xfrm>
          <a:prstGeom prst="rect">
            <a:avLst/>
          </a:prstGeom>
        </p:spPr>
        <p:txBody>
          <a:bodyPr vert="horz" lIns="91440" tIns="45720" rIns="91440" bIns="45720" rtlCol="0" anchor="ctr"/>
          <a:lstStyle>
            <a:lvl1pPr algn="r">
              <a:defRPr sz="1200">
                <a:solidFill>
                  <a:schemeClr val="tx1"/>
                </a:solidFill>
              </a:defRPr>
            </a:lvl1pPr>
          </a:lstStyle>
          <a:p>
            <a:fld id="{A1C02BF3-6CFC-A548-B91D-73F201674A01}" type="slidenum">
              <a:rPr lang="en-US" smtClean="0"/>
              <a:pPr/>
              <a:t>‹#›</a:t>
            </a:fld>
            <a:endParaRPr lang="en-US" dirty="0"/>
          </a:p>
        </p:txBody>
      </p:sp>
    </p:spTree>
    <p:extLst>
      <p:ext uri="{BB962C8B-B14F-4D97-AF65-F5344CB8AC3E}">
        <p14:creationId xmlns:p14="http://schemas.microsoft.com/office/powerpoint/2010/main" val="124183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3076518-D16E-A74C-2EFD-FCA4922A0EEE}"/>
              </a:ext>
            </a:extLst>
          </p:cNvPr>
          <p:cNvSpPr>
            <a:spLocks noGrp="1"/>
          </p:cNvSpPr>
          <p:nvPr>
            <p:ph type="title"/>
          </p:nvPr>
        </p:nvSpPr>
        <p:spPr>
          <a:xfrm>
            <a:off x="550863" y="549275"/>
            <a:ext cx="11090275" cy="524511"/>
          </a:xfrm>
        </p:spPr>
        <p:txBody>
          <a:bodyPr anchor="ctr">
            <a:normAutofit/>
          </a:bodyPr>
          <a:lstStyle>
            <a:lvl1pPr>
              <a:defRPr sz="4000">
                <a:latin typeface="+mn-lt"/>
              </a:defRPr>
            </a:lvl1pPr>
          </a:lstStyle>
          <a:p>
            <a:r>
              <a:rPr lang="en-GB" dirty="0"/>
              <a:t>Click to edit Master title style</a:t>
            </a:r>
            <a:endParaRPr lang="en-US" dirty="0"/>
          </a:p>
        </p:txBody>
      </p:sp>
      <p:sp>
        <p:nvSpPr>
          <p:cNvPr id="7" name="Picture Placeholder 2">
            <a:extLst>
              <a:ext uri="{FF2B5EF4-FFF2-40B4-BE49-F238E27FC236}">
                <a16:creationId xmlns:a16="http://schemas.microsoft.com/office/drawing/2014/main" id="{5D330F87-A5B3-4274-259A-8CD730B64F66}"/>
              </a:ext>
            </a:extLst>
          </p:cNvPr>
          <p:cNvSpPr>
            <a:spLocks noGrp="1"/>
          </p:cNvSpPr>
          <p:nvPr>
            <p:ph type="pic" idx="1" hasCustomPrompt="1"/>
          </p:nvPr>
        </p:nvSpPr>
        <p:spPr>
          <a:xfrm>
            <a:off x="550863" y="1628775"/>
            <a:ext cx="5545138" cy="3708399"/>
          </a:xfrm>
        </p:spPr>
        <p:txBody>
          <a:bodyPr anchor="ctr" anchorCtr="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picture</a:t>
            </a:r>
          </a:p>
        </p:txBody>
      </p:sp>
      <p:sp>
        <p:nvSpPr>
          <p:cNvPr id="8" name="Text Placeholder 3">
            <a:extLst>
              <a:ext uri="{FF2B5EF4-FFF2-40B4-BE49-F238E27FC236}">
                <a16:creationId xmlns:a16="http://schemas.microsoft.com/office/drawing/2014/main" id="{1BD3C15C-48A5-15EE-3E21-0E8E04FA431B}"/>
              </a:ext>
            </a:extLst>
          </p:cNvPr>
          <p:cNvSpPr>
            <a:spLocks noGrp="1"/>
          </p:cNvSpPr>
          <p:nvPr>
            <p:ph type="body" sz="half" idx="2" hasCustomPrompt="1"/>
          </p:nvPr>
        </p:nvSpPr>
        <p:spPr>
          <a:xfrm>
            <a:off x="6664036" y="1635602"/>
            <a:ext cx="4977101" cy="3701573"/>
          </a:xfrm>
        </p:spPr>
        <p:txBody>
          <a:bodyPr anchor="t">
            <a:normAutofit/>
          </a:bodyPr>
          <a:lstStyle>
            <a:lvl1pPr marL="0" indent="0" algn="l">
              <a:buNone/>
              <a:defRPr sz="1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text</a:t>
            </a:r>
          </a:p>
        </p:txBody>
      </p:sp>
      <p:sp>
        <p:nvSpPr>
          <p:cNvPr id="2" name="Slide Number Placeholder 5">
            <a:extLst>
              <a:ext uri="{FF2B5EF4-FFF2-40B4-BE49-F238E27FC236}">
                <a16:creationId xmlns:a16="http://schemas.microsoft.com/office/drawing/2014/main" id="{7BD43892-74BD-5988-ECFF-09EA14B72823}"/>
              </a:ext>
            </a:extLst>
          </p:cNvPr>
          <p:cNvSpPr>
            <a:spLocks noGrp="1"/>
          </p:cNvSpPr>
          <p:nvPr>
            <p:ph type="sldNum" sz="quarter" idx="4"/>
          </p:nvPr>
        </p:nvSpPr>
        <p:spPr>
          <a:xfrm>
            <a:off x="8897938" y="5896408"/>
            <a:ext cx="2743200" cy="961592"/>
          </a:xfrm>
          <a:prstGeom prst="rect">
            <a:avLst/>
          </a:prstGeom>
        </p:spPr>
        <p:txBody>
          <a:bodyPr vert="horz" lIns="91440" tIns="45720" rIns="91440" bIns="45720" rtlCol="0" anchor="ctr"/>
          <a:lstStyle>
            <a:lvl1pPr algn="r">
              <a:defRPr sz="1200">
                <a:solidFill>
                  <a:schemeClr val="tx1"/>
                </a:solidFill>
              </a:defRPr>
            </a:lvl1pPr>
          </a:lstStyle>
          <a:p>
            <a:fld id="{A1C02BF3-6CFC-A548-B91D-73F201674A01}" type="slidenum">
              <a:rPr lang="en-US" smtClean="0"/>
              <a:pPr/>
              <a:t>‹#›</a:t>
            </a:fld>
            <a:endParaRPr lang="en-US" dirty="0"/>
          </a:p>
        </p:txBody>
      </p:sp>
    </p:spTree>
    <p:extLst>
      <p:ext uri="{BB962C8B-B14F-4D97-AF65-F5344CB8AC3E}">
        <p14:creationId xmlns:p14="http://schemas.microsoft.com/office/powerpoint/2010/main" val="374614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08A804-EDA6-F945-8BC6-B1A966F7E811}"/>
              </a:ext>
            </a:extLst>
          </p:cNvPr>
          <p:cNvSpPr txBox="1"/>
          <p:nvPr userDrawn="1"/>
        </p:nvSpPr>
        <p:spPr>
          <a:xfrm>
            <a:off x="4093368" y="2599779"/>
            <a:ext cx="4005263" cy="1323439"/>
          </a:xfrm>
          <a:prstGeom prst="rect">
            <a:avLst/>
          </a:prstGeom>
          <a:noFill/>
        </p:spPr>
        <p:txBody>
          <a:bodyPr wrap="square" rtlCol="0">
            <a:spAutoFit/>
          </a:bodyPr>
          <a:lstStyle/>
          <a:p>
            <a:pPr algn="ctr"/>
            <a:r>
              <a:rPr lang="en-US" sz="4000" b="1" kern="1200" dirty="0">
                <a:solidFill>
                  <a:schemeClr val="accent1"/>
                </a:solidFill>
                <a:effectLst/>
                <a:latin typeface="+mn-lt"/>
                <a:ea typeface="+mn-ea"/>
                <a:cs typeface="+mn-cs"/>
              </a:rPr>
              <a:t>Thank you for your attention</a:t>
            </a:r>
            <a:endParaRPr lang="en-US" sz="4000" b="1" dirty="0">
              <a:solidFill>
                <a:schemeClr val="accent1"/>
              </a:solidFill>
            </a:endParaRPr>
          </a:p>
        </p:txBody>
      </p:sp>
      <p:sp>
        <p:nvSpPr>
          <p:cNvPr id="2" name="TextBox 1">
            <a:extLst>
              <a:ext uri="{FF2B5EF4-FFF2-40B4-BE49-F238E27FC236}">
                <a16:creationId xmlns:a16="http://schemas.microsoft.com/office/drawing/2014/main" id="{873DF945-CCBC-D483-EE77-2708B1A358FF}"/>
              </a:ext>
            </a:extLst>
          </p:cNvPr>
          <p:cNvSpPr txBox="1"/>
          <p:nvPr userDrawn="1"/>
        </p:nvSpPr>
        <p:spPr>
          <a:xfrm>
            <a:off x="5421342" y="6113546"/>
            <a:ext cx="6353563" cy="507831"/>
          </a:xfrm>
          <a:prstGeom prst="rect">
            <a:avLst/>
          </a:prstGeom>
          <a:noFill/>
        </p:spPr>
        <p:txBody>
          <a:bodyPr wrap="square" rtlCol="0" anchor="ctr">
            <a:spAutoFit/>
          </a:bodyPr>
          <a:lstStyle/>
          <a:p>
            <a:r>
              <a:rPr lang="en-GB" sz="900" kern="1200" dirty="0" err="1">
                <a:solidFill>
                  <a:schemeClr val="tx1"/>
                </a:solidFill>
                <a:effectLst/>
                <a:latin typeface="+mn-lt"/>
                <a:ea typeface="+mn-ea"/>
                <a:cs typeface="+mn-cs"/>
              </a:rPr>
              <a:t>CoolLIFE</a:t>
            </a:r>
            <a:r>
              <a:rPr lang="en-GB" sz="900" kern="1200" dirty="0">
                <a:solidFill>
                  <a:schemeClr val="tx1"/>
                </a:solidFill>
                <a:effectLst/>
                <a:latin typeface="+mn-lt"/>
                <a:ea typeface="+mn-ea"/>
                <a:cs typeface="+mn-cs"/>
              </a:rPr>
              <a:t> (101075405) is funded by the European Union. Views and opinions expressed are however those of the author(s) only and do not necessarily reflect those of the European Union or The European Climate, Infrastructure and Environment Executive Agency (CINEA). Neither the European Union nor the granting authority can be held responsible for them.</a:t>
            </a:r>
          </a:p>
        </p:txBody>
      </p:sp>
      <p:pic>
        <p:nvPicPr>
          <p:cNvPr id="4" name="Graphic 3">
            <a:extLst>
              <a:ext uri="{FF2B5EF4-FFF2-40B4-BE49-F238E27FC236}">
                <a16:creationId xmlns:a16="http://schemas.microsoft.com/office/drawing/2014/main" id="{36D51DC0-4095-3FE6-37CD-B2BDBDD317E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845608" y="6188632"/>
            <a:ext cx="493552" cy="357658"/>
          </a:xfrm>
          <a:prstGeom prst="rect">
            <a:avLst/>
          </a:prstGeom>
        </p:spPr>
      </p:pic>
    </p:spTree>
    <p:extLst>
      <p:ext uri="{BB962C8B-B14F-4D97-AF65-F5344CB8AC3E}">
        <p14:creationId xmlns:p14="http://schemas.microsoft.com/office/powerpoint/2010/main" val="2162976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bg1"/>
        </a:solidFill>
        <a:effectLst/>
      </p:bgPr>
    </p:bg>
    <p:spTree>
      <p:nvGrpSpPr>
        <p:cNvPr id="1" name=""/>
        <p:cNvGrpSpPr/>
        <p:nvPr/>
      </p:nvGrpSpPr>
      <p:grpSpPr>
        <a:xfrm>
          <a:off x="0" y="0"/>
          <a:ext cx="0" cy="0"/>
          <a:chOff x="0" y="0"/>
          <a:chExt cx="0" cy="0"/>
        </a:xfrm>
      </p:grpSpPr>
      <p:sp>
        <p:nvSpPr>
          <p:cNvPr id="15" name="ZoneTexte 4">
            <a:extLst>
              <a:ext uri="{FF2B5EF4-FFF2-40B4-BE49-F238E27FC236}">
                <a16:creationId xmlns:a16="http://schemas.microsoft.com/office/drawing/2014/main" id="{07599DF2-0F95-9A4B-99A4-BF901DF9CD09}"/>
              </a:ext>
            </a:extLst>
          </p:cNvPr>
          <p:cNvSpPr txBox="1"/>
          <p:nvPr userDrawn="1"/>
        </p:nvSpPr>
        <p:spPr>
          <a:xfrm>
            <a:off x="550863" y="781248"/>
            <a:ext cx="3863304" cy="307777"/>
          </a:xfrm>
          <a:prstGeom prst="rect">
            <a:avLst/>
          </a:prstGeom>
          <a:noFill/>
        </p:spPr>
        <p:txBody>
          <a:bodyPr wrap="square" lIns="0" tIns="0" rIns="0" bIns="0" rtlCol="0" anchor="b">
            <a:spAutoFit/>
          </a:bodyPr>
          <a:lstStyle/>
          <a:p>
            <a:pPr algn="l"/>
            <a:r>
              <a:rPr lang="fr-FR" sz="2000" b="1" i="0" dirty="0">
                <a:solidFill>
                  <a:schemeClr val="accent1"/>
                </a:solidFill>
                <a:latin typeface="+mj-lt"/>
              </a:rPr>
              <a:t>About </a:t>
            </a:r>
            <a:r>
              <a:rPr lang="fr-FR" sz="2000" b="1" i="0" dirty="0" err="1">
                <a:solidFill>
                  <a:schemeClr val="accent1"/>
                </a:solidFill>
                <a:latin typeface="+mj-lt"/>
              </a:rPr>
              <a:t>CoolLIFE</a:t>
            </a:r>
            <a:endParaRPr lang="fr-FR" sz="2000" b="1" i="0" dirty="0">
              <a:solidFill>
                <a:schemeClr val="accent1"/>
              </a:solidFill>
              <a:latin typeface="+mj-lt"/>
            </a:endParaRPr>
          </a:p>
        </p:txBody>
      </p:sp>
      <p:sp>
        <p:nvSpPr>
          <p:cNvPr id="3" name="Text Placeholder 2">
            <a:extLst>
              <a:ext uri="{FF2B5EF4-FFF2-40B4-BE49-F238E27FC236}">
                <a16:creationId xmlns:a16="http://schemas.microsoft.com/office/drawing/2014/main" id="{2220A5AA-9D55-324B-8C2D-6D6B62560621}"/>
              </a:ext>
            </a:extLst>
          </p:cNvPr>
          <p:cNvSpPr>
            <a:spLocks noGrp="1"/>
          </p:cNvSpPr>
          <p:nvPr>
            <p:ph type="body" sz="quarter" idx="10" hasCustomPrompt="1"/>
          </p:nvPr>
        </p:nvSpPr>
        <p:spPr>
          <a:xfrm>
            <a:off x="567501" y="1628775"/>
            <a:ext cx="4993713" cy="3084541"/>
          </a:xfrm>
        </p:spPr>
        <p:txBody>
          <a:bodyPr>
            <a:normAutofit/>
          </a:bodyPr>
          <a:lstStyle>
            <a:lvl1pPr algn="l">
              <a:defRPr sz="1200">
                <a:solidFill>
                  <a:schemeClr val="tx1"/>
                </a:solidFill>
                <a:latin typeface="+mn-lt"/>
              </a:defRPr>
            </a:lvl1pPr>
            <a:lvl2pPr algn="l">
              <a:defRPr sz="1400"/>
            </a:lvl2pPr>
            <a:lvl3pPr algn="l">
              <a:defRPr sz="1400"/>
            </a:lvl3pPr>
            <a:lvl4pPr algn="l">
              <a:defRPr sz="1400"/>
            </a:lvl4pPr>
            <a:lvl5pPr algn="l">
              <a:defRPr sz="1400"/>
            </a:lvl5pPr>
          </a:lstStyle>
          <a:p>
            <a:pPr lvl="0"/>
            <a:r>
              <a:rPr lang="en-US" dirty="0"/>
              <a:t>Click to insert project summary</a:t>
            </a:r>
          </a:p>
        </p:txBody>
      </p:sp>
      <p:sp>
        <p:nvSpPr>
          <p:cNvPr id="16" name="ZoneTexte 4">
            <a:extLst>
              <a:ext uri="{FF2B5EF4-FFF2-40B4-BE49-F238E27FC236}">
                <a16:creationId xmlns:a16="http://schemas.microsoft.com/office/drawing/2014/main" id="{555AB210-7155-C444-9D49-48607587EA8F}"/>
              </a:ext>
            </a:extLst>
          </p:cNvPr>
          <p:cNvSpPr txBox="1"/>
          <p:nvPr userDrawn="1"/>
        </p:nvSpPr>
        <p:spPr>
          <a:xfrm>
            <a:off x="6096000" y="824304"/>
            <a:ext cx="3863304" cy="307777"/>
          </a:xfrm>
          <a:prstGeom prst="rect">
            <a:avLst/>
          </a:prstGeom>
          <a:noFill/>
        </p:spPr>
        <p:txBody>
          <a:bodyPr wrap="square" lIns="0" tIns="0" rIns="0" bIns="0" rtlCol="0">
            <a:spAutoFit/>
          </a:bodyPr>
          <a:lstStyle/>
          <a:p>
            <a:pPr algn="l"/>
            <a:r>
              <a:rPr lang="fr-FR" sz="2000" b="1" i="0" dirty="0" err="1">
                <a:solidFill>
                  <a:schemeClr val="accent1"/>
                </a:solidFill>
                <a:latin typeface="+mj-lt"/>
              </a:rPr>
              <a:t>Get</a:t>
            </a:r>
            <a:r>
              <a:rPr lang="fr-FR" sz="2000" b="1" i="0" dirty="0">
                <a:solidFill>
                  <a:schemeClr val="accent1"/>
                </a:solidFill>
                <a:latin typeface="+mj-lt"/>
              </a:rPr>
              <a:t> in </a:t>
            </a:r>
            <a:r>
              <a:rPr lang="fr-FR" sz="2000" b="1" i="0" dirty="0" err="1">
                <a:solidFill>
                  <a:schemeClr val="accent1"/>
                </a:solidFill>
                <a:latin typeface="+mj-lt"/>
              </a:rPr>
              <a:t>touch</a:t>
            </a:r>
            <a:endParaRPr lang="fr-FR" sz="2000" b="1" i="0" dirty="0">
              <a:solidFill>
                <a:schemeClr val="accent1"/>
              </a:solidFill>
              <a:latin typeface="+mj-lt"/>
            </a:endParaRPr>
          </a:p>
        </p:txBody>
      </p:sp>
      <p:sp>
        <p:nvSpPr>
          <p:cNvPr id="21" name="Text Placeholder 2">
            <a:extLst>
              <a:ext uri="{FF2B5EF4-FFF2-40B4-BE49-F238E27FC236}">
                <a16:creationId xmlns:a16="http://schemas.microsoft.com/office/drawing/2014/main" id="{D11B68AA-4BC7-2840-B2E4-A9936D7F0097}"/>
              </a:ext>
            </a:extLst>
          </p:cNvPr>
          <p:cNvSpPr>
            <a:spLocks noGrp="1"/>
          </p:cNvSpPr>
          <p:nvPr>
            <p:ph type="body" sz="quarter" idx="13" hasCustomPrompt="1"/>
          </p:nvPr>
        </p:nvSpPr>
        <p:spPr>
          <a:xfrm>
            <a:off x="6133694" y="1635327"/>
            <a:ext cx="5507443" cy="173449"/>
          </a:xfrm>
        </p:spPr>
        <p:txBody>
          <a:bodyPr>
            <a:norm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200" b="1">
                <a:solidFill>
                  <a:schemeClr val="tx1"/>
                </a:solidFill>
                <a:latin typeface="+mn-lt"/>
              </a:defRPr>
            </a:lvl1pPr>
            <a:lvl2pPr algn="l">
              <a:defRPr sz="1400"/>
            </a:lvl2pPr>
            <a:lvl3pPr algn="l">
              <a:defRPr sz="1400"/>
            </a:lvl3pPr>
            <a:lvl4pPr algn="l">
              <a:defRPr sz="1400"/>
            </a:lvl4pPr>
            <a:lvl5pPr algn="l">
              <a:defRPr sz="1400"/>
            </a:lvl5pPr>
          </a:lstStyle>
          <a:p>
            <a:pPr lvl="0"/>
            <a:r>
              <a:rPr lang="en-US" dirty="0"/>
              <a:t>Name</a:t>
            </a:r>
          </a:p>
        </p:txBody>
      </p:sp>
      <p:sp>
        <p:nvSpPr>
          <p:cNvPr id="19" name="Text Placeholder 2">
            <a:extLst>
              <a:ext uri="{FF2B5EF4-FFF2-40B4-BE49-F238E27FC236}">
                <a16:creationId xmlns:a16="http://schemas.microsoft.com/office/drawing/2014/main" id="{FA470714-8C53-8D04-D3E6-6462308B8408}"/>
              </a:ext>
            </a:extLst>
          </p:cNvPr>
          <p:cNvSpPr>
            <a:spLocks noGrp="1"/>
          </p:cNvSpPr>
          <p:nvPr>
            <p:ph type="body" sz="quarter" idx="14" hasCustomPrompt="1"/>
          </p:nvPr>
        </p:nvSpPr>
        <p:spPr>
          <a:xfrm>
            <a:off x="6133694" y="1845423"/>
            <a:ext cx="5507443" cy="173449"/>
          </a:xfrm>
        </p:spPr>
        <p:txBody>
          <a:bodyPr>
            <a:norm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200">
                <a:solidFill>
                  <a:schemeClr val="tx1"/>
                </a:solidFill>
                <a:latin typeface="+mn-lt"/>
              </a:defRPr>
            </a:lvl1pPr>
            <a:lvl2pPr algn="l">
              <a:defRPr sz="1400"/>
            </a:lvl2pPr>
            <a:lvl3pPr algn="l">
              <a:defRPr sz="1400"/>
            </a:lvl3pPr>
            <a:lvl4pPr algn="l">
              <a:defRPr sz="1400"/>
            </a:lvl4pPr>
            <a:lvl5pPr algn="l">
              <a:defRPr sz="1400"/>
            </a:lvl5pPr>
          </a:lstStyle>
          <a:p>
            <a:pPr lvl="0"/>
            <a:r>
              <a:rPr lang="en-US" dirty="0"/>
              <a:t>Position</a:t>
            </a:r>
          </a:p>
        </p:txBody>
      </p:sp>
      <p:sp>
        <p:nvSpPr>
          <p:cNvPr id="20" name="Text Placeholder 2">
            <a:extLst>
              <a:ext uri="{FF2B5EF4-FFF2-40B4-BE49-F238E27FC236}">
                <a16:creationId xmlns:a16="http://schemas.microsoft.com/office/drawing/2014/main" id="{88927D47-7949-C3C7-7ED7-708809CAD461}"/>
              </a:ext>
            </a:extLst>
          </p:cNvPr>
          <p:cNvSpPr>
            <a:spLocks noGrp="1"/>
          </p:cNvSpPr>
          <p:nvPr>
            <p:ph type="body" sz="quarter" idx="15" hasCustomPrompt="1"/>
          </p:nvPr>
        </p:nvSpPr>
        <p:spPr>
          <a:xfrm>
            <a:off x="6133694" y="2044927"/>
            <a:ext cx="5507443" cy="173449"/>
          </a:xfrm>
        </p:spPr>
        <p:txBody>
          <a:bodyPr>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200">
                <a:solidFill>
                  <a:schemeClr val="tx2"/>
                </a:solidFill>
                <a:latin typeface="+mn-lt"/>
              </a:defRPr>
            </a:lvl1pPr>
            <a:lvl2pPr algn="l">
              <a:defRPr sz="1400"/>
            </a:lvl2pPr>
            <a:lvl3pPr algn="l">
              <a:defRPr sz="1400"/>
            </a:lvl3pPr>
            <a:lvl4pPr algn="l">
              <a:defRPr sz="1400"/>
            </a:lvl4pPr>
            <a:lvl5pPr algn="l">
              <a:defRPr sz="1400"/>
            </a:lvl5pPr>
          </a:lstStyle>
          <a:p>
            <a:pPr lvl="0"/>
            <a:r>
              <a:rPr lang="en-US" dirty="0"/>
              <a:t>Email address</a:t>
            </a:r>
          </a:p>
        </p:txBody>
      </p:sp>
      <p:sp>
        <p:nvSpPr>
          <p:cNvPr id="22" name="Text Placeholder 2">
            <a:extLst>
              <a:ext uri="{FF2B5EF4-FFF2-40B4-BE49-F238E27FC236}">
                <a16:creationId xmlns:a16="http://schemas.microsoft.com/office/drawing/2014/main" id="{C7F66086-987F-17EC-0CA4-ECD56920762F}"/>
              </a:ext>
            </a:extLst>
          </p:cNvPr>
          <p:cNvSpPr>
            <a:spLocks noGrp="1"/>
          </p:cNvSpPr>
          <p:nvPr>
            <p:ph type="body" sz="quarter" idx="16" hasCustomPrompt="1"/>
          </p:nvPr>
        </p:nvSpPr>
        <p:spPr>
          <a:xfrm>
            <a:off x="6133694" y="2659508"/>
            <a:ext cx="5507443" cy="173449"/>
          </a:xfrm>
        </p:spPr>
        <p:txBody>
          <a:bodyPr>
            <a:norm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200" b="1">
                <a:solidFill>
                  <a:schemeClr val="tx1"/>
                </a:solidFill>
                <a:latin typeface="+mn-lt"/>
              </a:defRPr>
            </a:lvl1pPr>
            <a:lvl2pPr algn="l">
              <a:defRPr sz="1400"/>
            </a:lvl2pPr>
            <a:lvl3pPr algn="l">
              <a:defRPr sz="1400"/>
            </a:lvl3pPr>
            <a:lvl4pPr algn="l">
              <a:defRPr sz="1400"/>
            </a:lvl4pPr>
            <a:lvl5pPr algn="l">
              <a:defRPr sz="1400"/>
            </a:lvl5pPr>
          </a:lstStyle>
          <a:p>
            <a:pPr lvl="0"/>
            <a:r>
              <a:rPr lang="en-US" dirty="0"/>
              <a:t>Name</a:t>
            </a:r>
          </a:p>
        </p:txBody>
      </p:sp>
      <p:sp>
        <p:nvSpPr>
          <p:cNvPr id="23" name="Text Placeholder 2">
            <a:extLst>
              <a:ext uri="{FF2B5EF4-FFF2-40B4-BE49-F238E27FC236}">
                <a16:creationId xmlns:a16="http://schemas.microsoft.com/office/drawing/2014/main" id="{F9EB3559-354D-AEA4-617A-0F21797E05E4}"/>
              </a:ext>
            </a:extLst>
          </p:cNvPr>
          <p:cNvSpPr>
            <a:spLocks noGrp="1"/>
          </p:cNvSpPr>
          <p:nvPr>
            <p:ph type="body" sz="quarter" idx="17" hasCustomPrompt="1"/>
          </p:nvPr>
        </p:nvSpPr>
        <p:spPr>
          <a:xfrm>
            <a:off x="6133694" y="2869604"/>
            <a:ext cx="5507443" cy="173449"/>
          </a:xfrm>
        </p:spPr>
        <p:txBody>
          <a:bodyPr>
            <a:norm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200">
                <a:solidFill>
                  <a:schemeClr val="tx1"/>
                </a:solidFill>
                <a:latin typeface="+mn-lt"/>
              </a:defRPr>
            </a:lvl1pPr>
            <a:lvl2pPr algn="l">
              <a:defRPr sz="1400"/>
            </a:lvl2pPr>
            <a:lvl3pPr algn="l">
              <a:defRPr sz="1400"/>
            </a:lvl3pPr>
            <a:lvl4pPr algn="l">
              <a:defRPr sz="1400"/>
            </a:lvl4pPr>
            <a:lvl5pPr algn="l">
              <a:defRPr sz="1400"/>
            </a:lvl5pPr>
          </a:lstStyle>
          <a:p>
            <a:pPr lvl="0"/>
            <a:r>
              <a:rPr lang="en-US" dirty="0"/>
              <a:t>Position</a:t>
            </a:r>
          </a:p>
        </p:txBody>
      </p:sp>
      <p:sp>
        <p:nvSpPr>
          <p:cNvPr id="24" name="Text Placeholder 2">
            <a:extLst>
              <a:ext uri="{FF2B5EF4-FFF2-40B4-BE49-F238E27FC236}">
                <a16:creationId xmlns:a16="http://schemas.microsoft.com/office/drawing/2014/main" id="{9F7542A4-DE27-5592-D806-038AA8B0AF34}"/>
              </a:ext>
            </a:extLst>
          </p:cNvPr>
          <p:cNvSpPr>
            <a:spLocks noGrp="1"/>
          </p:cNvSpPr>
          <p:nvPr>
            <p:ph type="body" sz="quarter" idx="18" hasCustomPrompt="1"/>
          </p:nvPr>
        </p:nvSpPr>
        <p:spPr>
          <a:xfrm>
            <a:off x="6133694" y="3069108"/>
            <a:ext cx="5507443" cy="173449"/>
          </a:xfrm>
        </p:spPr>
        <p:txBody>
          <a:bodyPr>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200">
                <a:solidFill>
                  <a:schemeClr val="tx2"/>
                </a:solidFill>
                <a:latin typeface="+mn-lt"/>
              </a:defRPr>
            </a:lvl1pPr>
            <a:lvl2pPr algn="l">
              <a:defRPr sz="1400"/>
            </a:lvl2pPr>
            <a:lvl3pPr algn="l">
              <a:defRPr sz="1400"/>
            </a:lvl3pPr>
            <a:lvl4pPr algn="l">
              <a:defRPr sz="1400"/>
            </a:lvl4pPr>
            <a:lvl5pPr algn="l">
              <a:defRPr sz="1400"/>
            </a:lvl5pPr>
          </a:lstStyle>
          <a:p>
            <a:pPr lvl="0"/>
            <a:r>
              <a:rPr lang="en-US" dirty="0"/>
              <a:t>Email address</a:t>
            </a:r>
          </a:p>
        </p:txBody>
      </p:sp>
      <p:sp>
        <p:nvSpPr>
          <p:cNvPr id="25" name="Text Placeholder 2">
            <a:extLst>
              <a:ext uri="{FF2B5EF4-FFF2-40B4-BE49-F238E27FC236}">
                <a16:creationId xmlns:a16="http://schemas.microsoft.com/office/drawing/2014/main" id="{AE254DD6-DFC4-837F-2B5B-07C4D56356D9}"/>
              </a:ext>
            </a:extLst>
          </p:cNvPr>
          <p:cNvSpPr>
            <a:spLocks noGrp="1"/>
          </p:cNvSpPr>
          <p:nvPr>
            <p:ph type="body" sz="quarter" idx="19" hasCustomPrompt="1"/>
          </p:nvPr>
        </p:nvSpPr>
        <p:spPr>
          <a:xfrm>
            <a:off x="6133694" y="3716708"/>
            <a:ext cx="5507443" cy="173449"/>
          </a:xfrm>
        </p:spPr>
        <p:txBody>
          <a:bodyPr>
            <a:norm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200" b="1">
                <a:solidFill>
                  <a:schemeClr val="tx1"/>
                </a:solidFill>
                <a:latin typeface="+mn-lt"/>
              </a:defRPr>
            </a:lvl1pPr>
            <a:lvl2pPr algn="l">
              <a:defRPr sz="1400"/>
            </a:lvl2pPr>
            <a:lvl3pPr algn="l">
              <a:defRPr sz="1400"/>
            </a:lvl3pPr>
            <a:lvl4pPr algn="l">
              <a:defRPr sz="1400"/>
            </a:lvl4pPr>
            <a:lvl5pPr algn="l">
              <a:defRPr sz="1400"/>
            </a:lvl5pPr>
          </a:lstStyle>
          <a:p>
            <a:pPr lvl="0"/>
            <a:r>
              <a:rPr lang="en-US" dirty="0"/>
              <a:t>Name</a:t>
            </a:r>
          </a:p>
        </p:txBody>
      </p:sp>
      <p:sp>
        <p:nvSpPr>
          <p:cNvPr id="27" name="Text Placeholder 2">
            <a:extLst>
              <a:ext uri="{FF2B5EF4-FFF2-40B4-BE49-F238E27FC236}">
                <a16:creationId xmlns:a16="http://schemas.microsoft.com/office/drawing/2014/main" id="{F67264D3-1755-8A9B-F97D-2FFECF83400D}"/>
              </a:ext>
            </a:extLst>
          </p:cNvPr>
          <p:cNvSpPr>
            <a:spLocks noGrp="1"/>
          </p:cNvSpPr>
          <p:nvPr>
            <p:ph type="body" sz="quarter" idx="20" hasCustomPrompt="1"/>
          </p:nvPr>
        </p:nvSpPr>
        <p:spPr>
          <a:xfrm>
            <a:off x="6133694" y="3926804"/>
            <a:ext cx="5507443" cy="173449"/>
          </a:xfrm>
        </p:spPr>
        <p:txBody>
          <a:bodyPr>
            <a:norm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200">
                <a:solidFill>
                  <a:schemeClr val="tx1"/>
                </a:solidFill>
                <a:latin typeface="+mn-lt"/>
              </a:defRPr>
            </a:lvl1pPr>
            <a:lvl2pPr algn="l">
              <a:defRPr sz="1400"/>
            </a:lvl2pPr>
            <a:lvl3pPr algn="l">
              <a:defRPr sz="1400"/>
            </a:lvl3pPr>
            <a:lvl4pPr algn="l">
              <a:defRPr sz="1400"/>
            </a:lvl4pPr>
            <a:lvl5pPr algn="l">
              <a:defRPr sz="1400"/>
            </a:lvl5pPr>
          </a:lstStyle>
          <a:p>
            <a:pPr lvl="0"/>
            <a:r>
              <a:rPr lang="en-US" dirty="0"/>
              <a:t>Position</a:t>
            </a:r>
          </a:p>
        </p:txBody>
      </p:sp>
      <p:sp>
        <p:nvSpPr>
          <p:cNvPr id="28" name="Text Placeholder 2">
            <a:extLst>
              <a:ext uri="{FF2B5EF4-FFF2-40B4-BE49-F238E27FC236}">
                <a16:creationId xmlns:a16="http://schemas.microsoft.com/office/drawing/2014/main" id="{FE3B8B20-563B-C50C-574F-D19D7BFE5A40}"/>
              </a:ext>
            </a:extLst>
          </p:cNvPr>
          <p:cNvSpPr>
            <a:spLocks noGrp="1"/>
          </p:cNvSpPr>
          <p:nvPr>
            <p:ph type="body" sz="quarter" idx="21" hasCustomPrompt="1"/>
          </p:nvPr>
        </p:nvSpPr>
        <p:spPr>
          <a:xfrm>
            <a:off x="6133694" y="4126308"/>
            <a:ext cx="5507443" cy="173449"/>
          </a:xfrm>
        </p:spPr>
        <p:txBody>
          <a:bodyPr>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200">
                <a:solidFill>
                  <a:schemeClr val="tx2"/>
                </a:solidFill>
                <a:latin typeface="+mn-lt"/>
              </a:defRPr>
            </a:lvl1pPr>
            <a:lvl2pPr algn="l">
              <a:defRPr sz="1400"/>
            </a:lvl2pPr>
            <a:lvl3pPr algn="l">
              <a:defRPr sz="1400"/>
            </a:lvl3pPr>
            <a:lvl4pPr algn="l">
              <a:defRPr sz="1400"/>
            </a:lvl4pPr>
            <a:lvl5pPr algn="l">
              <a:defRPr sz="1400"/>
            </a:lvl5pPr>
          </a:lstStyle>
          <a:p>
            <a:pPr lvl="0"/>
            <a:r>
              <a:rPr lang="en-US" dirty="0"/>
              <a:t>Email address</a:t>
            </a:r>
          </a:p>
        </p:txBody>
      </p:sp>
      <p:sp>
        <p:nvSpPr>
          <p:cNvPr id="2" name="TextBox 1">
            <a:extLst>
              <a:ext uri="{FF2B5EF4-FFF2-40B4-BE49-F238E27FC236}">
                <a16:creationId xmlns:a16="http://schemas.microsoft.com/office/drawing/2014/main" id="{D47AC58B-F379-5BFB-9A03-DB8EB0172D6C}"/>
              </a:ext>
            </a:extLst>
          </p:cNvPr>
          <p:cNvSpPr txBox="1"/>
          <p:nvPr userDrawn="1"/>
        </p:nvSpPr>
        <p:spPr>
          <a:xfrm>
            <a:off x="9113532" y="6182796"/>
            <a:ext cx="2527606" cy="369332"/>
          </a:xfrm>
          <a:prstGeom prst="rect">
            <a:avLst/>
          </a:prstGeom>
          <a:noFill/>
        </p:spPr>
        <p:txBody>
          <a:bodyPr wrap="square" rtlCol="0" anchor="ctr">
            <a:spAutoFit/>
          </a:bodyPr>
          <a:lstStyle/>
          <a:p>
            <a:r>
              <a:rPr lang="en-GB" sz="900" kern="1200" dirty="0">
                <a:solidFill>
                  <a:schemeClr val="tx1"/>
                </a:solidFill>
                <a:effectLst/>
                <a:latin typeface="+mn-lt"/>
                <a:ea typeface="+mn-ea"/>
                <a:cs typeface="+mn-cs"/>
              </a:rPr>
              <a:t>The </a:t>
            </a:r>
            <a:r>
              <a:rPr lang="en-GB" sz="900" kern="1200" dirty="0" err="1">
                <a:solidFill>
                  <a:schemeClr val="tx1"/>
                </a:solidFill>
                <a:effectLst/>
                <a:latin typeface="+mn-lt"/>
                <a:ea typeface="+mn-ea"/>
                <a:cs typeface="+mn-cs"/>
              </a:rPr>
              <a:t>CoolLIFE</a:t>
            </a:r>
            <a:r>
              <a:rPr lang="en-GB" sz="900" kern="1200" dirty="0">
                <a:solidFill>
                  <a:schemeClr val="tx1"/>
                </a:solidFill>
                <a:effectLst/>
                <a:latin typeface="+mn-lt"/>
                <a:ea typeface="+mn-ea"/>
                <a:cs typeface="+mn-cs"/>
              </a:rPr>
              <a:t> project has received funding from the LIFE Programme of the European Union.</a:t>
            </a:r>
          </a:p>
        </p:txBody>
      </p:sp>
      <p:pic>
        <p:nvPicPr>
          <p:cNvPr id="4" name="Graphic 3">
            <a:extLst>
              <a:ext uri="{FF2B5EF4-FFF2-40B4-BE49-F238E27FC236}">
                <a16:creationId xmlns:a16="http://schemas.microsoft.com/office/drawing/2014/main" id="{8F4CFB3E-E78F-9C5E-4B60-C6C6FB32774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8595034" y="6187462"/>
            <a:ext cx="496781" cy="359999"/>
          </a:xfrm>
          <a:prstGeom prst="rect">
            <a:avLst/>
          </a:prstGeom>
        </p:spPr>
      </p:pic>
    </p:spTree>
    <p:extLst>
      <p:ext uri="{BB962C8B-B14F-4D97-AF65-F5344CB8AC3E}">
        <p14:creationId xmlns:p14="http://schemas.microsoft.com/office/powerpoint/2010/main" val="40441018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28E0EBD4-725A-7146-85C9-BFA7769C1103}"/>
              </a:ext>
            </a:extLst>
          </p:cNvPr>
          <p:cNvSpPr>
            <a:spLocks noGrp="1"/>
          </p:cNvSpPr>
          <p:nvPr>
            <p:ph type="ctrTitle" hasCustomPrompt="1"/>
          </p:nvPr>
        </p:nvSpPr>
        <p:spPr>
          <a:xfrm>
            <a:off x="550863" y="1628775"/>
            <a:ext cx="4995087" cy="1903375"/>
          </a:xfrm>
        </p:spPr>
        <p:txBody>
          <a:bodyPr anchor="b">
            <a:normAutofit/>
          </a:bodyPr>
          <a:lstStyle>
            <a:lvl1pPr algn="l">
              <a:defRPr sz="4800" b="1">
                <a:solidFill>
                  <a:schemeClr val="accent1"/>
                </a:solidFill>
                <a:latin typeface="+mn-lt"/>
              </a:defRPr>
            </a:lvl1pPr>
          </a:lstStyle>
          <a:p>
            <a:r>
              <a:rPr lang="en-GB" dirty="0"/>
              <a:t>Click to edit master title</a:t>
            </a:r>
            <a:endParaRPr lang="en-US" dirty="0"/>
          </a:p>
        </p:txBody>
      </p:sp>
      <p:sp>
        <p:nvSpPr>
          <p:cNvPr id="14" name="Text Placeholder 6">
            <a:extLst>
              <a:ext uri="{FF2B5EF4-FFF2-40B4-BE49-F238E27FC236}">
                <a16:creationId xmlns:a16="http://schemas.microsoft.com/office/drawing/2014/main" id="{8D297290-4BF2-5C49-A22A-202C140C8D97}"/>
              </a:ext>
            </a:extLst>
          </p:cNvPr>
          <p:cNvSpPr>
            <a:spLocks noGrp="1"/>
          </p:cNvSpPr>
          <p:nvPr>
            <p:ph type="body" sz="quarter" idx="10" hasCustomPrompt="1"/>
          </p:nvPr>
        </p:nvSpPr>
        <p:spPr>
          <a:xfrm>
            <a:off x="558609" y="3807120"/>
            <a:ext cx="4985849" cy="524759"/>
          </a:xfrm>
          <a:ln>
            <a:noFill/>
          </a:ln>
        </p:spPr>
        <p:txBody>
          <a:bodyPr>
            <a:normAutofit/>
          </a:bodyPr>
          <a:lstStyle>
            <a:lvl1pPr algn="l">
              <a:defRPr sz="2000" b="0">
                <a:solidFill>
                  <a:schemeClr val="tx1"/>
                </a:solidFill>
                <a:latin typeface="+mn-lt"/>
              </a:defRPr>
            </a:lvl1pPr>
          </a:lstStyle>
          <a:p>
            <a:pPr lvl="0"/>
            <a:r>
              <a:rPr lang="en-US" dirty="0"/>
              <a:t>Click to edit subtitle</a:t>
            </a:r>
          </a:p>
        </p:txBody>
      </p:sp>
      <p:sp>
        <p:nvSpPr>
          <p:cNvPr id="2" name="TextBox 1">
            <a:extLst>
              <a:ext uri="{FF2B5EF4-FFF2-40B4-BE49-F238E27FC236}">
                <a16:creationId xmlns:a16="http://schemas.microsoft.com/office/drawing/2014/main" id="{015CFF68-FBEC-250D-9E0B-104B9CA8A829}"/>
              </a:ext>
            </a:extLst>
          </p:cNvPr>
          <p:cNvSpPr txBox="1"/>
          <p:nvPr userDrawn="1"/>
        </p:nvSpPr>
        <p:spPr>
          <a:xfrm>
            <a:off x="9113532" y="6182796"/>
            <a:ext cx="2527606" cy="369332"/>
          </a:xfrm>
          <a:prstGeom prst="rect">
            <a:avLst/>
          </a:prstGeom>
          <a:noFill/>
        </p:spPr>
        <p:txBody>
          <a:bodyPr wrap="square" rtlCol="0" anchor="ctr">
            <a:spAutoFit/>
          </a:bodyPr>
          <a:lstStyle/>
          <a:p>
            <a:r>
              <a:rPr lang="en-GB" sz="900" kern="1200" dirty="0">
                <a:solidFill>
                  <a:schemeClr val="tx1"/>
                </a:solidFill>
                <a:effectLst/>
                <a:latin typeface="+mn-lt"/>
                <a:ea typeface="+mn-ea"/>
                <a:cs typeface="+mn-cs"/>
              </a:rPr>
              <a:t>The </a:t>
            </a:r>
            <a:r>
              <a:rPr lang="en-GB" sz="900" kern="1200" dirty="0" err="1">
                <a:solidFill>
                  <a:schemeClr val="tx1"/>
                </a:solidFill>
                <a:effectLst/>
                <a:latin typeface="+mn-lt"/>
                <a:ea typeface="+mn-ea"/>
                <a:cs typeface="+mn-cs"/>
              </a:rPr>
              <a:t>CoolLIFE</a:t>
            </a:r>
            <a:r>
              <a:rPr lang="en-GB" sz="900" kern="1200" dirty="0">
                <a:solidFill>
                  <a:schemeClr val="tx1"/>
                </a:solidFill>
                <a:effectLst/>
                <a:latin typeface="+mn-lt"/>
                <a:ea typeface="+mn-ea"/>
                <a:cs typeface="+mn-cs"/>
              </a:rPr>
              <a:t> project has received funding from the LIFE Programme of the European Union.</a:t>
            </a:r>
          </a:p>
        </p:txBody>
      </p:sp>
      <p:pic>
        <p:nvPicPr>
          <p:cNvPr id="4" name="Graphic 3">
            <a:extLst>
              <a:ext uri="{FF2B5EF4-FFF2-40B4-BE49-F238E27FC236}">
                <a16:creationId xmlns:a16="http://schemas.microsoft.com/office/drawing/2014/main" id="{9FB207AB-E813-44DE-E1F7-F0702DFF6CA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8595034" y="6187462"/>
            <a:ext cx="496781" cy="359998"/>
          </a:xfrm>
          <a:prstGeom prst="rect">
            <a:avLst/>
          </a:prstGeom>
        </p:spPr>
      </p:pic>
    </p:spTree>
    <p:extLst>
      <p:ext uri="{BB962C8B-B14F-4D97-AF65-F5344CB8AC3E}">
        <p14:creationId xmlns:p14="http://schemas.microsoft.com/office/powerpoint/2010/main" val="2142146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ver">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9393FC6-7F47-02C7-D72A-94C623874519}"/>
              </a:ext>
            </a:extLst>
          </p:cNvPr>
          <p:cNvSpPr>
            <a:spLocks noGrp="1"/>
          </p:cNvSpPr>
          <p:nvPr>
            <p:ph type="ctrTitle" hasCustomPrompt="1"/>
          </p:nvPr>
        </p:nvSpPr>
        <p:spPr>
          <a:xfrm>
            <a:off x="550863" y="1628775"/>
            <a:ext cx="4995087" cy="1903375"/>
          </a:xfrm>
        </p:spPr>
        <p:txBody>
          <a:bodyPr anchor="b">
            <a:normAutofit/>
          </a:bodyPr>
          <a:lstStyle>
            <a:lvl1pPr algn="l">
              <a:defRPr sz="4800" b="1">
                <a:solidFill>
                  <a:schemeClr val="accent1"/>
                </a:solidFill>
                <a:latin typeface="+mn-lt"/>
              </a:defRPr>
            </a:lvl1pPr>
          </a:lstStyle>
          <a:p>
            <a:r>
              <a:rPr lang="en-GB" dirty="0"/>
              <a:t>Click to edit master title</a:t>
            </a:r>
            <a:endParaRPr lang="en-US" dirty="0"/>
          </a:p>
        </p:txBody>
      </p:sp>
      <p:sp>
        <p:nvSpPr>
          <p:cNvPr id="7" name="Text Placeholder 6">
            <a:extLst>
              <a:ext uri="{FF2B5EF4-FFF2-40B4-BE49-F238E27FC236}">
                <a16:creationId xmlns:a16="http://schemas.microsoft.com/office/drawing/2014/main" id="{4CD450E6-ADB6-75FB-AA24-F11510AB1321}"/>
              </a:ext>
            </a:extLst>
          </p:cNvPr>
          <p:cNvSpPr>
            <a:spLocks noGrp="1"/>
          </p:cNvSpPr>
          <p:nvPr>
            <p:ph type="body" sz="quarter" idx="10" hasCustomPrompt="1"/>
          </p:nvPr>
        </p:nvSpPr>
        <p:spPr>
          <a:xfrm>
            <a:off x="558609" y="3807120"/>
            <a:ext cx="4985849" cy="524759"/>
          </a:xfrm>
          <a:ln>
            <a:noFill/>
          </a:ln>
        </p:spPr>
        <p:txBody>
          <a:bodyPr>
            <a:normAutofit/>
          </a:bodyPr>
          <a:lstStyle>
            <a:lvl1pPr algn="l">
              <a:defRPr sz="2000" b="0">
                <a:solidFill>
                  <a:schemeClr val="tx1"/>
                </a:solidFill>
                <a:latin typeface="+mn-lt"/>
              </a:defRPr>
            </a:lvl1pPr>
          </a:lstStyle>
          <a:p>
            <a:pPr lvl="0"/>
            <a:r>
              <a:rPr lang="en-US" dirty="0"/>
              <a:t>Click to edit subtitle</a:t>
            </a:r>
          </a:p>
        </p:txBody>
      </p:sp>
      <p:sp>
        <p:nvSpPr>
          <p:cNvPr id="8" name="Rectangle 7">
            <a:extLst>
              <a:ext uri="{FF2B5EF4-FFF2-40B4-BE49-F238E27FC236}">
                <a16:creationId xmlns:a16="http://schemas.microsoft.com/office/drawing/2014/main" id="{C7475378-D025-1176-2A9E-B69425017B79}"/>
              </a:ext>
            </a:extLst>
          </p:cNvPr>
          <p:cNvSpPr/>
          <p:nvPr userDrawn="1"/>
        </p:nvSpPr>
        <p:spPr>
          <a:xfrm>
            <a:off x="7037408" y="5833641"/>
            <a:ext cx="5154592" cy="1157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9" name="Graphic 8">
            <a:extLst>
              <a:ext uri="{FF2B5EF4-FFF2-40B4-BE49-F238E27FC236}">
                <a16:creationId xmlns:a16="http://schemas.microsoft.com/office/drawing/2014/main" id="{46783078-340D-4279-037D-DAFCA0B43844}"/>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1563" r="16525"/>
          <a:stretch/>
        </p:blipFill>
        <p:spPr>
          <a:xfrm>
            <a:off x="6669841" y="0"/>
            <a:ext cx="5564691" cy="3553428"/>
          </a:xfrm>
          <a:prstGeom prst="rect">
            <a:avLst/>
          </a:prstGeom>
        </p:spPr>
      </p:pic>
      <p:pic>
        <p:nvPicPr>
          <p:cNvPr id="10" name="Graphic 9">
            <a:extLst>
              <a:ext uri="{FF2B5EF4-FFF2-40B4-BE49-F238E27FC236}">
                <a16:creationId xmlns:a16="http://schemas.microsoft.com/office/drawing/2014/main" id="{6B87BCB2-B8F8-F898-9921-6FBAE65E3F1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16525" b="13432"/>
          <a:stretch/>
        </p:blipFill>
        <p:spPr>
          <a:xfrm>
            <a:off x="6669841" y="3401176"/>
            <a:ext cx="5564691" cy="3478340"/>
          </a:xfrm>
          <a:prstGeom prst="rect">
            <a:avLst/>
          </a:prstGeom>
        </p:spPr>
      </p:pic>
      <p:sp>
        <p:nvSpPr>
          <p:cNvPr id="11" name="TextBox 10">
            <a:extLst>
              <a:ext uri="{FF2B5EF4-FFF2-40B4-BE49-F238E27FC236}">
                <a16:creationId xmlns:a16="http://schemas.microsoft.com/office/drawing/2014/main" id="{1E030D87-FD68-F0F7-156D-992FBEA12797}"/>
              </a:ext>
            </a:extLst>
          </p:cNvPr>
          <p:cNvSpPr txBox="1"/>
          <p:nvPr userDrawn="1"/>
        </p:nvSpPr>
        <p:spPr>
          <a:xfrm>
            <a:off x="3327977" y="6182796"/>
            <a:ext cx="2527606" cy="369332"/>
          </a:xfrm>
          <a:prstGeom prst="rect">
            <a:avLst/>
          </a:prstGeom>
          <a:noFill/>
        </p:spPr>
        <p:txBody>
          <a:bodyPr wrap="square" rtlCol="0" anchor="ctr">
            <a:spAutoFit/>
          </a:bodyPr>
          <a:lstStyle/>
          <a:p>
            <a:r>
              <a:rPr lang="en-GB" sz="900" kern="1200" dirty="0">
                <a:solidFill>
                  <a:schemeClr val="tx1"/>
                </a:solidFill>
                <a:effectLst/>
                <a:latin typeface="+mn-lt"/>
                <a:ea typeface="+mn-ea"/>
                <a:cs typeface="+mn-cs"/>
              </a:rPr>
              <a:t>The </a:t>
            </a:r>
            <a:r>
              <a:rPr lang="en-GB" sz="900" kern="1200" dirty="0" err="1">
                <a:solidFill>
                  <a:schemeClr val="tx1"/>
                </a:solidFill>
                <a:effectLst/>
                <a:latin typeface="+mn-lt"/>
                <a:ea typeface="+mn-ea"/>
                <a:cs typeface="+mn-cs"/>
              </a:rPr>
              <a:t>CoolLIFE</a:t>
            </a:r>
            <a:r>
              <a:rPr lang="en-GB" sz="900" kern="1200" dirty="0">
                <a:solidFill>
                  <a:schemeClr val="tx1"/>
                </a:solidFill>
                <a:effectLst/>
                <a:latin typeface="+mn-lt"/>
                <a:ea typeface="+mn-ea"/>
                <a:cs typeface="+mn-cs"/>
              </a:rPr>
              <a:t> project has received funding from the LIFE Programme of the European Union.</a:t>
            </a:r>
          </a:p>
        </p:txBody>
      </p:sp>
      <p:pic>
        <p:nvPicPr>
          <p:cNvPr id="12" name="Graphic 11">
            <a:extLst>
              <a:ext uri="{FF2B5EF4-FFF2-40B4-BE49-F238E27FC236}">
                <a16:creationId xmlns:a16="http://schemas.microsoft.com/office/drawing/2014/main" id="{9BA7AEB2-247A-08EB-0AC4-D5DD37B4B66C}"/>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809479" y="6187462"/>
            <a:ext cx="496781" cy="359998"/>
          </a:xfrm>
          <a:prstGeom prst="rect">
            <a:avLst/>
          </a:prstGeom>
        </p:spPr>
      </p:pic>
    </p:spTree>
    <p:extLst>
      <p:ext uri="{BB962C8B-B14F-4D97-AF65-F5344CB8AC3E}">
        <p14:creationId xmlns:p14="http://schemas.microsoft.com/office/powerpoint/2010/main" val="1339405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ver">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5B12A44-A965-9C4A-8A4E-A95E11A0612E}"/>
              </a:ext>
            </a:extLst>
          </p:cNvPr>
          <p:cNvSpPr>
            <a:spLocks noGrp="1"/>
          </p:cNvSpPr>
          <p:nvPr>
            <p:ph type="pic" sz="quarter" idx="11" hasCustomPrompt="1"/>
          </p:nvPr>
        </p:nvSpPr>
        <p:spPr>
          <a:xfrm>
            <a:off x="6096000" y="0"/>
            <a:ext cx="6096000" cy="6858000"/>
          </a:xfrm>
          <a:noFill/>
        </p:spPr>
        <p:txBody>
          <a:bodyPr anchor="ctr"/>
          <a:lstStyle>
            <a:lvl1pPr algn="ctr">
              <a:defRPr>
                <a:solidFill>
                  <a:schemeClr val="tx1"/>
                </a:solidFill>
                <a:latin typeface="+mn-lt"/>
              </a:defRPr>
            </a:lvl1pPr>
          </a:lstStyle>
          <a:p>
            <a:r>
              <a:rPr lang="en-US" dirty="0"/>
              <a:t>Click to insert picture</a:t>
            </a:r>
          </a:p>
        </p:txBody>
      </p:sp>
      <p:sp>
        <p:nvSpPr>
          <p:cNvPr id="11" name="Title 1">
            <a:extLst>
              <a:ext uri="{FF2B5EF4-FFF2-40B4-BE49-F238E27FC236}">
                <a16:creationId xmlns:a16="http://schemas.microsoft.com/office/drawing/2014/main" id="{DE60B675-ECC9-72BD-0EDA-A6E2E534D920}"/>
              </a:ext>
            </a:extLst>
          </p:cNvPr>
          <p:cNvSpPr>
            <a:spLocks noGrp="1"/>
          </p:cNvSpPr>
          <p:nvPr>
            <p:ph type="ctrTitle" hasCustomPrompt="1"/>
          </p:nvPr>
        </p:nvSpPr>
        <p:spPr>
          <a:xfrm>
            <a:off x="550863" y="1628775"/>
            <a:ext cx="4995087" cy="1903375"/>
          </a:xfrm>
        </p:spPr>
        <p:txBody>
          <a:bodyPr anchor="b">
            <a:normAutofit/>
          </a:bodyPr>
          <a:lstStyle>
            <a:lvl1pPr algn="l">
              <a:defRPr sz="4800" b="1">
                <a:solidFill>
                  <a:schemeClr val="accent1"/>
                </a:solidFill>
                <a:latin typeface="+mn-lt"/>
              </a:defRPr>
            </a:lvl1pPr>
          </a:lstStyle>
          <a:p>
            <a:r>
              <a:rPr lang="en-GB" dirty="0"/>
              <a:t>Click to edit master title</a:t>
            </a:r>
            <a:endParaRPr lang="en-US" dirty="0"/>
          </a:p>
        </p:txBody>
      </p:sp>
      <p:sp>
        <p:nvSpPr>
          <p:cNvPr id="12" name="Text Placeholder 6">
            <a:extLst>
              <a:ext uri="{FF2B5EF4-FFF2-40B4-BE49-F238E27FC236}">
                <a16:creationId xmlns:a16="http://schemas.microsoft.com/office/drawing/2014/main" id="{234872B4-161A-A648-8BC6-1B9503657CA5}"/>
              </a:ext>
            </a:extLst>
          </p:cNvPr>
          <p:cNvSpPr>
            <a:spLocks noGrp="1"/>
          </p:cNvSpPr>
          <p:nvPr>
            <p:ph type="body" sz="quarter" idx="10" hasCustomPrompt="1"/>
          </p:nvPr>
        </p:nvSpPr>
        <p:spPr>
          <a:xfrm>
            <a:off x="558609" y="3807120"/>
            <a:ext cx="4985849" cy="524759"/>
          </a:xfrm>
          <a:ln>
            <a:noFill/>
          </a:ln>
        </p:spPr>
        <p:txBody>
          <a:bodyPr>
            <a:normAutofit/>
          </a:bodyPr>
          <a:lstStyle>
            <a:lvl1pPr algn="l">
              <a:defRPr sz="2000" b="0">
                <a:solidFill>
                  <a:schemeClr val="tx1"/>
                </a:solidFill>
                <a:latin typeface="+mn-lt"/>
              </a:defRPr>
            </a:lvl1pPr>
          </a:lstStyle>
          <a:p>
            <a:pPr lvl="0"/>
            <a:r>
              <a:rPr lang="en-US" dirty="0"/>
              <a:t>Click to edit subtitle</a:t>
            </a:r>
          </a:p>
        </p:txBody>
      </p:sp>
      <p:sp>
        <p:nvSpPr>
          <p:cNvPr id="6" name="TextBox 5">
            <a:extLst>
              <a:ext uri="{FF2B5EF4-FFF2-40B4-BE49-F238E27FC236}">
                <a16:creationId xmlns:a16="http://schemas.microsoft.com/office/drawing/2014/main" id="{773A340C-F5DF-4111-BA19-2778F3781635}"/>
              </a:ext>
            </a:extLst>
          </p:cNvPr>
          <p:cNvSpPr txBox="1"/>
          <p:nvPr userDrawn="1"/>
        </p:nvSpPr>
        <p:spPr>
          <a:xfrm>
            <a:off x="3327977" y="6182796"/>
            <a:ext cx="2527606" cy="369332"/>
          </a:xfrm>
          <a:prstGeom prst="rect">
            <a:avLst/>
          </a:prstGeom>
          <a:noFill/>
        </p:spPr>
        <p:txBody>
          <a:bodyPr wrap="square" rtlCol="0" anchor="ctr">
            <a:spAutoFit/>
          </a:bodyPr>
          <a:lstStyle/>
          <a:p>
            <a:r>
              <a:rPr lang="en-GB" sz="900" kern="1200" dirty="0">
                <a:solidFill>
                  <a:schemeClr val="tx1"/>
                </a:solidFill>
                <a:effectLst/>
                <a:latin typeface="+mn-lt"/>
                <a:ea typeface="+mn-ea"/>
                <a:cs typeface="+mn-cs"/>
              </a:rPr>
              <a:t>The </a:t>
            </a:r>
            <a:r>
              <a:rPr lang="en-GB" sz="900" kern="1200" dirty="0" err="1">
                <a:solidFill>
                  <a:schemeClr val="tx1"/>
                </a:solidFill>
                <a:effectLst/>
                <a:latin typeface="+mn-lt"/>
                <a:ea typeface="+mn-ea"/>
                <a:cs typeface="+mn-cs"/>
              </a:rPr>
              <a:t>CoolLIFE</a:t>
            </a:r>
            <a:r>
              <a:rPr lang="en-GB" sz="900" kern="1200" dirty="0">
                <a:solidFill>
                  <a:schemeClr val="tx1"/>
                </a:solidFill>
                <a:effectLst/>
                <a:latin typeface="+mn-lt"/>
                <a:ea typeface="+mn-ea"/>
                <a:cs typeface="+mn-cs"/>
              </a:rPr>
              <a:t> project has received funding from the LIFE Programme of the European Union.</a:t>
            </a:r>
          </a:p>
        </p:txBody>
      </p:sp>
      <p:pic>
        <p:nvPicPr>
          <p:cNvPr id="7" name="Graphic 6">
            <a:extLst>
              <a:ext uri="{FF2B5EF4-FFF2-40B4-BE49-F238E27FC236}">
                <a16:creationId xmlns:a16="http://schemas.microsoft.com/office/drawing/2014/main" id="{5E911319-AD7C-D7CE-5B97-DDC93511099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2809479" y="6187462"/>
            <a:ext cx="496781" cy="359998"/>
          </a:xfrm>
          <a:prstGeom prst="rect">
            <a:avLst/>
          </a:prstGeom>
        </p:spPr>
      </p:pic>
    </p:spTree>
    <p:extLst>
      <p:ext uri="{BB962C8B-B14F-4D97-AF65-F5344CB8AC3E}">
        <p14:creationId xmlns:p14="http://schemas.microsoft.com/office/powerpoint/2010/main" val="1145484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D9F99-B386-B04D-986F-44DB37D8AD34}"/>
              </a:ext>
            </a:extLst>
          </p:cNvPr>
          <p:cNvSpPr>
            <a:spLocks noGrp="1"/>
          </p:cNvSpPr>
          <p:nvPr>
            <p:ph type="ctrTitle" hasCustomPrompt="1"/>
          </p:nvPr>
        </p:nvSpPr>
        <p:spPr>
          <a:xfrm>
            <a:off x="1576647" y="1946273"/>
            <a:ext cx="9019916" cy="1701800"/>
          </a:xfrm>
        </p:spPr>
        <p:txBody>
          <a:bodyPr anchor="ctr">
            <a:normAutofit/>
          </a:bodyPr>
          <a:lstStyle>
            <a:lvl1pPr algn="ctr">
              <a:defRPr sz="4800" b="1">
                <a:solidFill>
                  <a:schemeClr val="accent1"/>
                </a:solidFill>
                <a:latin typeface="+mn-lt"/>
              </a:defRPr>
            </a:lvl1pPr>
          </a:lstStyle>
          <a:p>
            <a:r>
              <a:rPr lang="en-GB" dirty="0"/>
              <a:t>Click to edit section title</a:t>
            </a:r>
            <a:endParaRPr lang="en-US" dirty="0"/>
          </a:p>
        </p:txBody>
      </p:sp>
      <p:sp>
        <p:nvSpPr>
          <p:cNvPr id="3" name="Subtitle 2">
            <a:extLst>
              <a:ext uri="{FF2B5EF4-FFF2-40B4-BE49-F238E27FC236}">
                <a16:creationId xmlns:a16="http://schemas.microsoft.com/office/drawing/2014/main" id="{BCE5E8EA-2431-0447-8450-243C60991A78}"/>
              </a:ext>
            </a:extLst>
          </p:cNvPr>
          <p:cNvSpPr>
            <a:spLocks noGrp="1"/>
          </p:cNvSpPr>
          <p:nvPr>
            <p:ph type="subTitle" idx="1" hasCustomPrompt="1"/>
          </p:nvPr>
        </p:nvSpPr>
        <p:spPr>
          <a:xfrm>
            <a:off x="1576647" y="3648074"/>
            <a:ext cx="9019916" cy="504826"/>
          </a:xfrm>
        </p:spPr>
        <p:txBody>
          <a:bodyPr anchor="t">
            <a:normAutofit/>
          </a:bodyPr>
          <a:lstStyle>
            <a:lvl1pPr marL="0" indent="0" algn="ctr">
              <a:buNone/>
              <a:defRPr sz="2000" b="0" i="0" baseline="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subtitle</a:t>
            </a:r>
            <a:endParaRPr lang="en-US" dirty="0"/>
          </a:p>
        </p:txBody>
      </p:sp>
      <p:sp>
        <p:nvSpPr>
          <p:cNvPr id="4" name="Slide Number Placeholder 5">
            <a:extLst>
              <a:ext uri="{FF2B5EF4-FFF2-40B4-BE49-F238E27FC236}">
                <a16:creationId xmlns:a16="http://schemas.microsoft.com/office/drawing/2014/main" id="{FB1C07EB-C7EA-A945-BA8F-4CD142141AD5}"/>
              </a:ext>
            </a:extLst>
          </p:cNvPr>
          <p:cNvSpPr>
            <a:spLocks noGrp="1"/>
          </p:cNvSpPr>
          <p:nvPr>
            <p:ph type="sldNum" sz="quarter" idx="4"/>
          </p:nvPr>
        </p:nvSpPr>
        <p:spPr>
          <a:xfrm>
            <a:off x="8897938" y="5876925"/>
            <a:ext cx="2743200" cy="981075"/>
          </a:xfrm>
          <a:prstGeom prst="rect">
            <a:avLst/>
          </a:prstGeom>
        </p:spPr>
        <p:txBody>
          <a:bodyPr vert="horz" lIns="91440" tIns="45720" rIns="91440" bIns="45720" rtlCol="0" anchor="ctr"/>
          <a:lstStyle>
            <a:lvl1pPr algn="r">
              <a:defRPr sz="1200">
                <a:solidFill>
                  <a:schemeClr val="tx1"/>
                </a:solidFill>
              </a:defRPr>
            </a:lvl1pPr>
          </a:lstStyle>
          <a:p>
            <a:fld id="{A1C02BF3-6CFC-A548-B91D-73F201674A01}" type="slidenum">
              <a:rPr lang="en-US" smtClean="0"/>
              <a:pPr/>
              <a:t>‹#›</a:t>
            </a:fld>
            <a:endParaRPr lang="en-US" dirty="0"/>
          </a:p>
        </p:txBody>
      </p:sp>
    </p:spTree>
    <p:extLst>
      <p:ext uri="{BB962C8B-B14F-4D97-AF65-F5344CB8AC3E}">
        <p14:creationId xmlns:p14="http://schemas.microsoft.com/office/powerpoint/2010/main" val="3489676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ABBC1-228D-C54E-984C-BC5BB26693AD}"/>
              </a:ext>
            </a:extLst>
          </p:cNvPr>
          <p:cNvSpPr>
            <a:spLocks noGrp="1"/>
          </p:cNvSpPr>
          <p:nvPr>
            <p:ph type="title" hasCustomPrompt="1"/>
          </p:nvPr>
        </p:nvSpPr>
        <p:spPr/>
        <p:txBody>
          <a:bodyPr/>
          <a:lstStyle>
            <a:lvl1pPr>
              <a:defRPr>
                <a:latin typeface="+mn-lt"/>
              </a:defRPr>
            </a:lvl1pPr>
          </a:lstStyle>
          <a:p>
            <a:r>
              <a:rPr lang="en-GB" dirty="0"/>
              <a:t>Click to edit title</a:t>
            </a:r>
            <a:endParaRPr lang="en-US" dirty="0"/>
          </a:p>
        </p:txBody>
      </p:sp>
      <p:sp>
        <p:nvSpPr>
          <p:cNvPr id="3" name="Content Placeholder 2">
            <a:extLst>
              <a:ext uri="{FF2B5EF4-FFF2-40B4-BE49-F238E27FC236}">
                <a16:creationId xmlns:a16="http://schemas.microsoft.com/office/drawing/2014/main" id="{989FE527-4A31-EA46-8D74-10B83DF86CC0}"/>
              </a:ext>
            </a:extLst>
          </p:cNvPr>
          <p:cNvSpPr>
            <a:spLocks noGrp="1"/>
          </p:cNvSpPr>
          <p:nvPr>
            <p:ph idx="1"/>
          </p:nvPr>
        </p:nvSpPr>
        <p:spPr>
          <a:xfrm>
            <a:off x="550863" y="1628776"/>
            <a:ext cx="11090275" cy="3217544"/>
          </a:xfrm>
        </p:spPr>
        <p:txBody>
          <a:bodyPr>
            <a:normAutofit/>
          </a:bodyPr>
          <a:lstStyle>
            <a:lvl1pPr>
              <a:defRPr sz="1200"/>
            </a:lvl1pPr>
            <a:lvl2pPr>
              <a:defRPr sz="1200"/>
            </a:lvl2pPr>
            <a:lvl3pPr>
              <a:defRPr sz="1200"/>
            </a:lvl3pPr>
            <a:lvl4pPr>
              <a:defRPr sz="1200"/>
            </a:lvl4pPr>
            <a:lvl5pPr>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Slide Number Placeholder 5">
            <a:extLst>
              <a:ext uri="{FF2B5EF4-FFF2-40B4-BE49-F238E27FC236}">
                <a16:creationId xmlns:a16="http://schemas.microsoft.com/office/drawing/2014/main" id="{39E3A932-62CE-9A40-9E80-A77BFF7A64DA}"/>
              </a:ext>
            </a:extLst>
          </p:cNvPr>
          <p:cNvSpPr>
            <a:spLocks noGrp="1"/>
          </p:cNvSpPr>
          <p:nvPr>
            <p:ph type="sldNum" sz="quarter" idx="4"/>
          </p:nvPr>
        </p:nvSpPr>
        <p:spPr>
          <a:xfrm>
            <a:off x="8897938" y="5876925"/>
            <a:ext cx="2743200" cy="981075"/>
          </a:xfrm>
          <a:prstGeom prst="rect">
            <a:avLst/>
          </a:prstGeom>
        </p:spPr>
        <p:txBody>
          <a:bodyPr vert="horz" lIns="91440" tIns="45720" rIns="91440" bIns="45720" rtlCol="0" anchor="ctr"/>
          <a:lstStyle>
            <a:lvl1pPr algn="r">
              <a:defRPr sz="1200">
                <a:solidFill>
                  <a:schemeClr val="tx1"/>
                </a:solidFill>
              </a:defRPr>
            </a:lvl1pPr>
          </a:lstStyle>
          <a:p>
            <a:fld id="{A1C02BF3-6CFC-A548-B91D-73F201674A01}" type="slidenum">
              <a:rPr lang="en-US" smtClean="0"/>
              <a:pPr/>
              <a:t>‹#›</a:t>
            </a:fld>
            <a:endParaRPr lang="en-US" dirty="0"/>
          </a:p>
        </p:txBody>
      </p:sp>
    </p:spTree>
    <p:extLst>
      <p:ext uri="{BB962C8B-B14F-4D97-AF65-F5344CB8AC3E}">
        <p14:creationId xmlns:p14="http://schemas.microsoft.com/office/powerpoint/2010/main" val="11261646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E7BCE-9FA4-C14E-BC6B-CAF3EFAB042E}"/>
              </a:ext>
            </a:extLst>
          </p:cNvPr>
          <p:cNvSpPr>
            <a:spLocks noGrp="1"/>
          </p:cNvSpPr>
          <p:nvPr>
            <p:ph type="title" hasCustomPrompt="1"/>
          </p:nvPr>
        </p:nvSpPr>
        <p:spPr>
          <a:xfrm>
            <a:off x="550864" y="549276"/>
            <a:ext cx="5184774" cy="539750"/>
          </a:xfrm>
        </p:spPr>
        <p:txBody>
          <a:bodyPr/>
          <a:lstStyle>
            <a:lvl1pPr algn="l">
              <a:defRPr sz="4000">
                <a:latin typeface="+mn-lt"/>
              </a:defRPr>
            </a:lvl1pPr>
          </a:lstStyle>
          <a:p>
            <a:r>
              <a:rPr lang="en-GB" dirty="0"/>
              <a:t>Title</a:t>
            </a:r>
            <a:endParaRPr lang="en-US" dirty="0"/>
          </a:p>
        </p:txBody>
      </p:sp>
      <p:sp>
        <p:nvSpPr>
          <p:cNvPr id="3" name="Content Placeholder 2">
            <a:extLst>
              <a:ext uri="{FF2B5EF4-FFF2-40B4-BE49-F238E27FC236}">
                <a16:creationId xmlns:a16="http://schemas.microsoft.com/office/drawing/2014/main" id="{06264736-2D65-D542-93CE-271B538AD5C4}"/>
              </a:ext>
            </a:extLst>
          </p:cNvPr>
          <p:cNvSpPr>
            <a:spLocks noGrp="1"/>
          </p:cNvSpPr>
          <p:nvPr>
            <p:ph sz="half" idx="1"/>
          </p:nvPr>
        </p:nvSpPr>
        <p:spPr>
          <a:xfrm>
            <a:off x="550864" y="1628775"/>
            <a:ext cx="5184774" cy="3167669"/>
          </a:xfrm>
        </p:spPr>
        <p:txBody>
          <a:bodyPr/>
          <a:lstStyle>
            <a:lvl1pPr algn="l">
              <a:defRPr/>
            </a:lvl1pPr>
            <a:lvl2pPr algn="l">
              <a:defRPr/>
            </a:lvl2pPr>
            <a:lvl3pPr algn="l">
              <a:defRPr/>
            </a:lvl3pPr>
            <a:lvl4pPr algn="l">
              <a:defRPr/>
            </a:lvl4pPr>
            <a:lvl5pPr algn="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Content Placeholder 2">
            <a:extLst>
              <a:ext uri="{FF2B5EF4-FFF2-40B4-BE49-F238E27FC236}">
                <a16:creationId xmlns:a16="http://schemas.microsoft.com/office/drawing/2014/main" id="{8154CD90-7F61-DA4E-AB97-281B7E661C0C}"/>
              </a:ext>
            </a:extLst>
          </p:cNvPr>
          <p:cNvSpPr>
            <a:spLocks noGrp="1"/>
          </p:cNvSpPr>
          <p:nvPr>
            <p:ph sz="half" idx="10"/>
          </p:nvPr>
        </p:nvSpPr>
        <p:spPr>
          <a:xfrm>
            <a:off x="6456363" y="1628775"/>
            <a:ext cx="5184775" cy="3167669"/>
          </a:xfrm>
        </p:spPr>
        <p:txBody>
          <a:bodyPr/>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ext Placeholder 5">
            <a:extLst>
              <a:ext uri="{FF2B5EF4-FFF2-40B4-BE49-F238E27FC236}">
                <a16:creationId xmlns:a16="http://schemas.microsoft.com/office/drawing/2014/main" id="{CCF14F80-4E6D-4A41-8FA5-0326AF00BD03}"/>
              </a:ext>
            </a:extLst>
          </p:cNvPr>
          <p:cNvSpPr>
            <a:spLocks noGrp="1"/>
          </p:cNvSpPr>
          <p:nvPr>
            <p:ph type="body" sz="quarter" idx="11" hasCustomPrompt="1"/>
          </p:nvPr>
        </p:nvSpPr>
        <p:spPr>
          <a:xfrm>
            <a:off x="6440487" y="549275"/>
            <a:ext cx="5184773" cy="539750"/>
          </a:xfrm>
        </p:spPr>
        <p:txBody>
          <a:bodyPr anchor="ctr">
            <a:normAutofit/>
          </a:bodyPr>
          <a:lstStyle>
            <a:lvl1pPr algn="l">
              <a:defRPr sz="4000" b="1">
                <a:solidFill>
                  <a:schemeClr val="accent1"/>
                </a:solidFill>
              </a:defRPr>
            </a:lvl1pPr>
          </a:lstStyle>
          <a:p>
            <a:pPr lvl="0"/>
            <a:r>
              <a:rPr lang="en-GB" dirty="0"/>
              <a:t>Title</a:t>
            </a:r>
            <a:endParaRPr lang="en-US" dirty="0"/>
          </a:p>
        </p:txBody>
      </p:sp>
      <p:sp>
        <p:nvSpPr>
          <p:cNvPr id="8" name="Slide Number Placeholder 5">
            <a:extLst>
              <a:ext uri="{FF2B5EF4-FFF2-40B4-BE49-F238E27FC236}">
                <a16:creationId xmlns:a16="http://schemas.microsoft.com/office/drawing/2014/main" id="{8A7BD202-8F78-1047-8ADA-992AC5920108}"/>
              </a:ext>
            </a:extLst>
          </p:cNvPr>
          <p:cNvSpPr>
            <a:spLocks noGrp="1"/>
          </p:cNvSpPr>
          <p:nvPr>
            <p:ph type="sldNum" sz="quarter" idx="4"/>
          </p:nvPr>
        </p:nvSpPr>
        <p:spPr>
          <a:xfrm>
            <a:off x="8897938" y="5876925"/>
            <a:ext cx="2743200" cy="981074"/>
          </a:xfrm>
          <a:prstGeom prst="rect">
            <a:avLst/>
          </a:prstGeom>
        </p:spPr>
        <p:txBody>
          <a:bodyPr vert="horz" lIns="91440" tIns="45720" rIns="91440" bIns="45720" rtlCol="0" anchor="ctr"/>
          <a:lstStyle>
            <a:lvl1pPr algn="r">
              <a:defRPr sz="1200">
                <a:solidFill>
                  <a:schemeClr val="tx1"/>
                </a:solidFill>
              </a:defRPr>
            </a:lvl1pPr>
          </a:lstStyle>
          <a:p>
            <a:fld id="{A1C02BF3-6CFC-A548-B91D-73F201674A01}" type="slidenum">
              <a:rPr lang="en-US" smtClean="0"/>
              <a:pPr/>
              <a:t>‹#›</a:t>
            </a:fld>
            <a:endParaRPr lang="en-US" dirty="0"/>
          </a:p>
        </p:txBody>
      </p:sp>
    </p:spTree>
    <p:extLst>
      <p:ext uri="{BB962C8B-B14F-4D97-AF65-F5344CB8AC3E}">
        <p14:creationId xmlns:p14="http://schemas.microsoft.com/office/powerpoint/2010/main" val="4094517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1C13B07-CF53-E935-F816-86E12C547B60}"/>
              </a:ext>
            </a:extLst>
          </p:cNvPr>
          <p:cNvSpPr/>
          <p:nvPr userDrawn="1"/>
        </p:nvSpPr>
        <p:spPr>
          <a:xfrm>
            <a:off x="7037408" y="5833641"/>
            <a:ext cx="5154592" cy="1157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5" name="Graphic 4">
            <a:extLst>
              <a:ext uri="{FF2B5EF4-FFF2-40B4-BE49-F238E27FC236}">
                <a16:creationId xmlns:a16="http://schemas.microsoft.com/office/drawing/2014/main" id="{723EA96E-C321-987C-A009-CE0272597007}"/>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1563" r="16525"/>
          <a:stretch/>
        </p:blipFill>
        <p:spPr>
          <a:xfrm>
            <a:off x="6669841" y="0"/>
            <a:ext cx="5564691" cy="3553428"/>
          </a:xfrm>
          <a:prstGeom prst="rect">
            <a:avLst/>
          </a:prstGeom>
        </p:spPr>
      </p:pic>
      <p:pic>
        <p:nvPicPr>
          <p:cNvPr id="6" name="Graphic 5">
            <a:extLst>
              <a:ext uri="{FF2B5EF4-FFF2-40B4-BE49-F238E27FC236}">
                <a16:creationId xmlns:a16="http://schemas.microsoft.com/office/drawing/2014/main" id="{BEE4B5F6-C168-F4B7-376E-18B16483152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16525" b="13432"/>
          <a:stretch/>
        </p:blipFill>
        <p:spPr>
          <a:xfrm>
            <a:off x="6669841" y="3401176"/>
            <a:ext cx="5564691" cy="3478340"/>
          </a:xfrm>
          <a:prstGeom prst="rect">
            <a:avLst/>
          </a:prstGeom>
        </p:spPr>
      </p:pic>
      <p:sp>
        <p:nvSpPr>
          <p:cNvPr id="13" name="Title 1">
            <a:extLst>
              <a:ext uri="{FF2B5EF4-FFF2-40B4-BE49-F238E27FC236}">
                <a16:creationId xmlns:a16="http://schemas.microsoft.com/office/drawing/2014/main" id="{28E0EBD4-725A-7146-85C9-BFA7769C1103}"/>
              </a:ext>
            </a:extLst>
          </p:cNvPr>
          <p:cNvSpPr>
            <a:spLocks noGrp="1"/>
          </p:cNvSpPr>
          <p:nvPr>
            <p:ph type="ctrTitle" hasCustomPrompt="1"/>
          </p:nvPr>
        </p:nvSpPr>
        <p:spPr>
          <a:xfrm>
            <a:off x="550863" y="1628775"/>
            <a:ext cx="4995087" cy="1903375"/>
          </a:xfrm>
        </p:spPr>
        <p:txBody>
          <a:bodyPr anchor="b">
            <a:normAutofit/>
          </a:bodyPr>
          <a:lstStyle>
            <a:lvl1pPr algn="l">
              <a:defRPr sz="4800" b="1">
                <a:solidFill>
                  <a:schemeClr val="accent1"/>
                </a:solidFill>
                <a:latin typeface="+mn-lt"/>
              </a:defRPr>
            </a:lvl1pPr>
          </a:lstStyle>
          <a:p>
            <a:r>
              <a:rPr lang="en-GB" dirty="0"/>
              <a:t>Click to edit master title</a:t>
            </a:r>
            <a:endParaRPr lang="en-US" dirty="0"/>
          </a:p>
        </p:txBody>
      </p:sp>
      <p:sp>
        <p:nvSpPr>
          <p:cNvPr id="14" name="Text Placeholder 6">
            <a:extLst>
              <a:ext uri="{FF2B5EF4-FFF2-40B4-BE49-F238E27FC236}">
                <a16:creationId xmlns:a16="http://schemas.microsoft.com/office/drawing/2014/main" id="{8D297290-4BF2-5C49-A22A-202C140C8D97}"/>
              </a:ext>
            </a:extLst>
          </p:cNvPr>
          <p:cNvSpPr>
            <a:spLocks noGrp="1"/>
          </p:cNvSpPr>
          <p:nvPr>
            <p:ph type="body" sz="quarter" idx="10" hasCustomPrompt="1"/>
          </p:nvPr>
        </p:nvSpPr>
        <p:spPr>
          <a:xfrm>
            <a:off x="558609" y="3807120"/>
            <a:ext cx="4985849" cy="524759"/>
          </a:xfrm>
          <a:ln>
            <a:noFill/>
          </a:ln>
        </p:spPr>
        <p:txBody>
          <a:bodyPr>
            <a:normAutofit/>
          </a:bodyPr>
          <a:lstStyle>
            <a:lvl1pPr algn="l">
              <a:defRPr sz="2000" b="0">
                <a:solidFill>
                  <a:schemeClr val="tx1"/>
                </a:solidFill>
                <a:latin typeface="+mn-lt"/>
              </a:defRPr>
            </a:lvl1pPr>
          </a:lstStyle>
          <a:p>
            <a:pPr lvl="0"/>
            <a:r>
              <a:rPr lang="en-US" dirty="0"/>
              <a:t>Click to edit subtitle</a:t>
            </a:r>
          </a:p>
        </p:txBody>
      </p:sp>
      <p:sp>
        <p:nvSpPr>
          <p:cNvPr id="7" name="TextBox 6">
            <a:extLst>
              <a:ext uri="{FF2B5EF4-FFF2-40B4-BE49-F238E27FC236}">
                <a16:creationId xmlns:a16="http://schemas.microsoft.com/office/drawing/2014/main" id="{7A6BC2D6-7460-A3A4-D2F5-CFCA87C85751}"/>
              </a:ext>
            </a:extLst>
          </p:cNvPr>
          <p:cNvSpPr txBox="1"/>
          <p:nvPr userDrawn="1"/>
        </p:nvSpPr>
        <p:spPr>
          <a:xfrm>
            <a:off x="3327977" y="6182796"/>
            <a:ext cx="2527606" cy="369332"/>
          </a:xfrm>
          <a:prstGeom prst="rect">
            <a:avLst/>
          </a:prstGeom>
          <a:noFill/>
        </p:spPr>
        <p:txBody>
          <a:bodyPr wrap="square" rtlCol="0" anchor="ctr">
            <a:spAutoFit/>
          </a:bodyPr>
          <a:lstStyle/>
          <a:p>
            <a:r>
              <a:rPr lang="en-GB" sz="900" kern="1200" dirty="0">
                <a:solidFill>
                  <a:schemeClr val="tx1"/>
                </a:solidFill>
                <a:effectLst/>
                <a:latin typeface="+mn-lt"/>
                <a:ea typeface="+mn-ea"/>
                <a:cs typeface="+mn-cs"/>
              </a:rPr>
              <a:t>The </a:t>
            </a:r>
            <a:r>
              <a:rPr lang="en-GB" sz="900" kern="1200" dirty="0" err="1">
                <a:solidFill>
                  <a:schemeClr val="tx1"/>
                </a:solidFill>
                <a:effectLst/>
                <a:latin typeface="+mn-lt"/>
                <a:ea typeface="+mn-ea"/>
                <a:cs typeface="+mn-cs"/>
              </a:rPr>
              <a:t>CoolLIFE</a:t>
            </a:r>
            <a:r>
              <a:rPr lang="en-GB" sz="900" kern="1200" dirty="0">
                <a:solidFill>
                  <a:schemeClr val="tx1"/>
                </a:solidFill>
                <a:effectLst/>
                <a:latin typeface="+mn-lt"/>
                <a:ea typeface="+mn-ea"/>
                <a:cs typeface="+mn-cs"/>
              </a:rPr>
              <a:t> project has received funding from the LIFE Programme of the European Union.</a:t>
            </a:r>
          </a:p>
        </p:txBody>
      </p:sp>
      <p:pic>
        <p:nvPicPr>
          <p:cNvPr id="8" name="Graphic 7">
            <a:extLst>
              <a:ext uri="{FF2B5EF4-FFF2-40B4-BE49-F238E27FC236}">
                <a16:creationId xmlns:a16="http://schemas.microsoft.com/office/drawing/2014/main" id="{2A447672-5DD0-1697-3F2E-7FA12BFDFE70}"/>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2809479" y="6187462"/>
            <a:ext cx="496781" cy="359999"/>
          </a:xfrm>
          <a:prstGeom prst="rect">
            <a:avLst/>
          </a:prstGeom>
        </p:spPr>
      </p:pic>
    </p:spTree>
    <p:extLst>
      <p:ext uri="{BB962C8B-B14F-4D97-AF65-F5344CB8AC3E}">
        <p14:creationId xmlns:p14="http://schemas.microsoft.com/office/powerpoint/2010/main" val="3328718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9AD67-B9AA-4848-8B64-623BB5FDA933}"/>
              </a:ext>
            </a:extLst>
          </p:cNvPr>
          <p:cNvSpPr>
            <a:spLocks noGrp="1"/>
          </p:cNvSpPr>
          <p:nvPr>
            <p:ph type="title"/>
          </p:nvPr>
        </p:nvSpPr>
        <p:spPr>
          <a:xfrm>
            <a:off x="550863" y="549276"/>
            <a:ext cx="11090275" cy="539750"/>
          </a:xfrm>
        </p:spPr>
        <p:txBody>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28C6D2D7-BB75-1346-94E1-53584679F3B9}"/>
              </a:ext>
            </a:extLst>
          </p:cNvPr>
          <p:cNvSpPr>
            <a:spLocks noGrp="1"/>
          </p:cNvSpPr>
          <p:nvPr>
            <p:ph type="body" idx="1"/>
          </p:nvPr>
        </p:nvSpPr>
        <p:spPr>
          <a:xfrm>
            <a:off x="550863" y="1628775"/>
            <a:ext cx="5184774" cy="696911"/>
          </a:xfrm>
        </p:spPr>
        <p:txBody>
          <a:bodyPr anchor="ctr">
            <a:normAutofit/>
          </a:bodyPr>
          <a:lstStyle>
            <a:lvl1pPr marL="0" indent="0" algn="l">
              <a:buNone/>
              <a:defRPr sz="2000" b="0" i="0"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5" name="Text Placeholder 4">
            <a:extLst>
              <a:ext uri="{FF2B5EF4-FFF2-40B4-BE49-F238E27FC236}">
                <a16:creationId xmlns:a16="http://schemas.microsoft.com/office/drawing/2014/main" id="{CA1AD23E-7048-1746-8DE2-343FEAC3A521}"/>
              </a:ext>
            </a:extLst>
          </p:cNvPr>
          <p:cNvSpPr>
            <a:spLocks noGrp="1"/>
          </p:cNvSpPr>
          <p:nvPr>
            <p:ph type="body" sz="quarter" idx="3"/>
          </p:nvPr>
        </p:nvSpPr>
        <p:spPr>
          <a:xfrm>
            <a:off x="6456362" y="1628775"/>
            <a:ext cx="5184775" cy="696912"/>
          </a:xfrm>
        </p:spPr>
        <p:txBody>
          <a:bodyPr anchor="ctr">
            <a:normAutofit/>
          </a:bodyPr>
          <a:lstStyle>
            <a:lvl1pPr marL="0" indent="0" algn="l">
              <a:buNone/>
              <a:defRPr sz="2000" b="0" i="0"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7" name="Slide Number Placeholder 5">
            <a:extLst>
              <a:ext uri="{FF2B5EF4-FFF2-40B4-BE49-F238E27FC236}">
                <a16:creationId xmlns:a16="http://schemas.microsoft.com/office/drawing/2014/main" id="{242E61BE-8598-FD4D-A1B2-85E7F3A9D999}"/>
              </a:ext>
            </a:extLst>
          </p:cNvPr>
          <p:cNvSpPr>
            <a:spLocks noGrp="1"/>
          </p:cNvSpPr>
          <p:nvPr>
            <p:ph type="sldNum" sz="quarter" idx="10"/>
          </p:nvPr>
        </p:nvSpPr>
        <p:spPr>
          <a:xfrm>
            <a:off x="8897938" y="5876925"/>
            <a:ext cx="2743200" cy="981075"/>
          </a:xfrm>
          <a:prstGeom prst="rect">
            <a:avLst/>
          </a:prstGeom>
        </p:spPr>
        <p:txBody>
          <a:bodyPr vert="horz" lIns="91440" tIns="45720" rIns="91440" bIns="45720" rtlCol="0" anchor="ctr"/>
          <a:lstStyle>
            <a:lvl1pPr algn="r">
              <a:defRPr sz="1200">
                <a:solidFill>
                  <a:schemeClr val="tx1"/>
                </a:solidFill>
              </a:defRPr>
            </a:lvl1pPr>
          </a:lstStyle>
          <a:p>
            <a:fld id="{A1C02BF3-6CFC-A548-B91D-73F201674A01}" type="slidenum">
              <a:rPr lang="en-US" smtClean="0"/>
              <a:pPr/>
              <a:t>‹#›</a:t>
            </a:fld>
            <a:endParaRPr lang="en-US" dirty="0"/>
          </a:p>
        </p:txBody>
      </p:sp>
      <p:sp>
        <p:nvSpPr>
          <p:cNvPr id="8" name="Content Placeholder 2">
            <a:extLst>
              <a:ext uri="{FF2B5EF4-FFF2-40B4-BE49-F238E27FC236}">
                <a16:creationId xmlns:a16="http://schemas.microsoft.com/office/drawing/2014/main" id="{EDEE9843-C7FA-DCDE-4A3C-C07607DD88E8}"/>
              </a:ext>
            </a:extLst>
          </p:cNvPr>
          <p:cNvSpPr>
            <a:spLocks noGrp="1"/>
          </p:cNvSpPr>
          <p:nvPr>
            <p:ph sz="half" idx="11"/>
          </p:nvPr>
        </p:nvSpPr>
        <p:spPr>
          <a:xfrm>
            <a:off x="550864" y="2502131"/>
            <a:ext cx="5184774" cy="2294313"/>
          </a:xfrm>
        </p:spPr>
        <p:txBody>
          <a:bodyPr/>
          <a:lstStyle>
            <a:lvl1pPr algn="l">
              <a:defRPr/>
            </a:lvl1pPr>
            <a:lvl2pPr algn="l">
              <a:defRPr/>
            </a:lvl2pPr>
            <a:lvl3pPr algn="l">
              <a:defRPr/>
            </a:lvl3pPr>
            <a:lvl4pPr algn="l">
              <a:defRPr/>
            </a:lvl4pPr>
            <a:lvl5pPr algn="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2">
            <a:extLst>
              <a:ext uri="{FF2B5EF4-FFF2-40B4-BE49-F238E27FC236}">
                <a16:creationId xmlns:a16="http://schemas.microsoft.com/office/drawing/2014/main" id="{E23E19DA-9DC3-2E9F-36D7-D7ED62E0DDCA}"/>
              </a:ext>
            </a:extLst>
          </p:cNvPr>
          <p:cNvSpPr>
            <a:spLocks noGrp="1"/>
          </p:cNvSpPr>
          <p:nvPr>
            <p:ph sz="half" idx="12"/>
          </p:nvPr>
        </p:nvSpPr>
        <p:spPr>
          <a:xfrm>
            <a:off x="6456363" y="2502131"/>
            <a:ext cx="5184775" cy="2294313"/>
          </a:xfrm>
        </p:spPr>
        <p:txBody>
          <a:bodyPr/>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5877011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80DD-AA90-F14B-9C6B-009EF4F65165}"/>
              </a:ext>
            </a:extLst>
          </p:cNvPr>
          <p:cNvSpPr>
            <a:spLocks noGrp="1"/>
          </p:cNvSpPr>
          <p:nvPr>
            <p:ph type="title"/>
          </p:nvPr>
        </p:nvSpPr>
        <p:spPr/>
        <p:txBody>
          <a:bodyPr/>
          <a:lstStyle>
            <a:lvl1pPr>
              <a:defRPr sz="4000"/>
            </a:lvl1pPr>
          </a:lstStyle>
          <a:p>
            <a:r>
              <a:rPr lang="en-GB" dirty="0"/>
              <a:t>Click to edit Master title style</a:t>
            </a:r>
            <a:endParaRPr lang="en-US" dirty="0"/>
          </a:p>
        </p:txBody>
      </p:sp>
      <p:sp>
        <p:nvSpPr>
          <p:cNvPr id="3" name="Slide Number Placeholder 5">
            <a:extLst>
              <a:ext uri="{FF2B5EF4-FFF2-40B4-BE49-F238E27FC236}">
                <a16:creationId xmlns:a16="http://schemas.microsoft.com/office/drawing/2014/main" id="{AB2AE213-1A23-EF4C-9C7E-962812649904}"/>
              </a:ext>
            </a:extLst>
          </p:cNvPr>
          <p:cNvSpPr>
            <a:spLocks noGrp="1"/>
          </p:cNvSpPr>
          <p:nvPr>
            <p:ph type="sldNum" sz="quarter" idx="4"/>
          </p:nvPr>
        </p:nvSpPr>
        <p:spPr>
          <a:xfrm>
            <a:off x="8897938" y="5876925"/>
            <a:ext cx="2743200" cy="981075"/>
          </a:xfrm>
          <a:prstGeom prst="rect">
            <a:avLst/>
          </a:prstGeom>
        </p:spPr>
        <p:txBody>
          <a:bodyPr vert="horz" lIns="91440" tIns="45720" rIns="91440" bIns="45720" rtlCol="0" anchor="ctr"/>
          <a:lstStyle>
            <a:lvl1pPr algn="r">
              <a:defRPr sz="1200">
                <a:solidFill>
                  <a:schemeClr val="tx1"/>
                </a:solidFill>
              </a:defRPr>
            </a:lvl1pPr>
          </a:lstStyle>
          <a:p>
            <a:fld id="{A1C02BF3-6CFC-A548-B91D-73F201674A01}" type="slidenum">
              <a:rPr lang="en-US" smtClean="0"/>
              <a:pPr/>
              <a:t>‹#›</a:t>
            </a:fld>
            <a:endParaRPr lang="en-US" dirty="0"/>
          </a:p>
        </p:txBody>
      </p:sp>
    </p:spTree>
    <p:extLst>
      <p:ext uri="{BB962C8B-B14F-4D97-AF65-F5344CB8AC3E}">
        <p14:creationId xmlns:p14="http://schemas.microsoft.com/office/powerpoint/2010/main" val="26670716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D7B3E746-CC5C-A64D-9FD7-2359FC285758}"/>
              </a:ext>
            </a:extLst>
          </p:cNvPr>
          <p:cNvSpPr>
            <a:spLocks noGrp="1"/>
          </p:cNvSpPr>
          <p:nvPr>
            <p:ph type="sldNum" sz="quarter" idx="4"/>
          </p:nvPr>
        </p:nvSpPr>
        <p:spPr>
          <a:xfrm>
            <a:off x="8897938" y="5876925"/>
            <a:ext cx="2743200" cy="981075"/>
          </a:xfrm>
          <a:prstGeom prst="rect">
            <a:avLst/>
          </a:prstGeom>
        </p:spPr>
        <p:txBody>
          <a:bodyPr vert="horz" lIns="91440" tIns="45720" rIns="91440" bIns="45720" rtlCol="0" anchor="ctr"/>
          <a:lstStyle>
            <a:lvl1pPr algn="r">
              <a:defRPr sz="1200">
                <a:solidFill>
                  <a:schemeClr val="tx1"/>
                </a:solidFill>
              </a:defRPr>
            </a:lvl1pPr>
          </a:lstStyle>
          <a:p>
            <a:fld id="{A1C02BF3-6CFC-A548-B91D-73F201674A01}" type="slidenum">
              <a:rPr lang="en-US" smtClean="0"/>
              <a:pPr/>
              <a:t>‹#›</a:t>
            </a:fld>
            <a:endParaRPr lang="en-US" dirty="0"/>
          </a:p>
        </p:txBody>
      </p:sp>
    </p:spTree>
    <p:extLst>
      <p:ext uri="{BB962C8B-B14F-4D97-AF65-F5344CB8AC3E}">
        <p14:creationId xmlns:p14="http://schemas.microsoft.com/office/powerpoint/2010/main" val="16945750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093E7-D623-3645-9841-9894AEB63F20}"/>
              </a:ext>
            </a:extLst>
          </p:cNvPr>
          <p:cNvSpPr>
            <a:spLocks noGrp="1"/>
          </p:cNvSpPr>
          <p:nvPr>
            <p:ph type="title"/>
          </p:nvPr>
        </p:nvSpPr>
        <p:spPr>
          <a:xfrm>
            <a:off x="550863" y="549275"/>
            <a:ext cx="11090275" cy="524511"/>
          </a:xfrm>
        </p:spPr>
        <p:txBody>
          <a:bodyPr anchor="ctr">
            <a:normAutofit/>
          </a:bodyPr>
          <a:lstStyle>
            <a:lvl1pPr>
              <a:defRPr sz="4000">
                <a:latin typeface="+mn-lt"/>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06DD52EB-D8AD-F348-9E4E-B5419B0AC4AF}"/>
              </a:ext>
            </a:extLst>
          </p:cNvPr>
          <p:cNvSpPr>
            <a:spLocks noGrp="1"/>
          </p:cNvSpPr>
          <p:nvPr>
            <p:ph type="pic" idx="1" hasCustomPrompt="1"/>
          </p:nvPr>
        </p:nvSpPr>
        <p:spPr>
          <a:xfrm>
            <a:off x="6096000" y="1628775"/>
            <a:ext cx="5545138" cy="3708399"/>
          </a:xfrm>
        </p:spPr>
        <p:txBody>
          <a:bodyPr anchor="ctr" anchorCtr="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picture</a:t>
            </a:r>
          </a:p>
        </p:txBody>
      </p:sp>
      <p:sp>
        <p:nvSpPr>
          <p:cNvPr id="4" name="Text Placeholder 3">
            <a:extLst>
              <a:ext uri="{FF2B5EF4-FFF2-40B4-BE49-F238E27FC236}">
                <a16:creationId xmlns:a16="http://schemas.microsoft.com/office/drawing/2014/main" id="{791E90B4-E743-2843-BC76-F8E7CAA891F4}"/>
              </a:ext>
            </a:extLst>
          </p:cNvPr>
          <p:cNvSpPr>
            <a:spLocks noGrp="1"/>
          </p:cNvSpPr>
          <p:nvPr>
            <p:ph type="body" sz="half" idx="2" hasCustomPrompt="1"/>
          </p:nvPr>
        </p:nvSpPr>
        <p:spPr>
          <a:xfrm>
            <a:off x="550862" y="1635602"/>
            <a:ext cx="4977101" cy="3701573"/>
          </a:xfrm>
        </p:spPr>
        <p:txBody>
          <a:bodyPr anchor="t">
            <a:normAutofit/>
          </a:bodyPr>
          <a:lstStyle>
            <a:lvl1pPr marL="0" indent="0" algn="l">
              <a:buNone/>
              <a:defRPr sz="1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text</a:t>
            </a:r>
          </a:p>
        </p:txBody>
      </p:sp>
      <p:sp>
        <p:nvSpPr>
          <p:cNvPr id="5" name="Slide Number Placeholder 5">
            <a:extLst>
              <a:ext uri="{FF2B5EF4-FFF2-40B4-BE49-F238E27FC236}">
                <a16:creationId xmlns:a16="http://schemas.microsoft.com/office/drawing/2014/main" id="{A8336327-F5D2-5F49-B0C4-4CE52DE11C01}"/>
              </a:ext>
            </a:extLst>
          </p:cNvPr>
          <p:cNvSpPr>
            <a:spLocks noGrp="1"/>
          </p:cNvSpPr>
          <p:nvPr>
            <p:ph type="sldNum" sz="quarter" idx="4"/>
          </p:nvPr>
        </p:nvSpPr>
        <p:spPr>
          <a:xfrm>
            <a:off x="8897938" y="5896408"/>
            <a:ext cx="2743200" cy="961592"/>
          </a:xfrm>
          <a:prstGeom prst="rect">
            <a:avLst/>
          </a:prstGeom>
        </p:spPr>
        <p:txBody>
          <a:bodyPr vert="horz" lIns="91440" tIns="45720" rIns="91440" bIns="45720" rtlCol="0" anchor="ctr"/>
          <a:lstStyle>
            <a:lvl1pPr algn="r">
              <a:defRPr sz="1200">
                <a:solidFill>
                  <a:schemeClr val="tx1"/>
                </a:solidFill>
              </a:defRPr>
            </a:lvl1pPr>
          </a:lstStyle>
          <a:p>
            <a:fld id="{A1C02BF3-6CFC-A548-B91D-73F201674A01}" type="slidenum">
              <a:rPr lang="en-US" smtClean="0"/>
              <a:pPr/>
              <a:t>‹#›</a:t>
            </a:fld>
            <a:endParaRPr lang="en-US" dirty="0"/>
          </a:p>
        </p:txBody>
      </p:sp>
    </p:spTree>
    <p:extLst>
      <p:ext uri="{BB962C8B-B14F-4D97-AF65-F5344CB8AC3E}">
        <p14:creationId xmlns:p14="http://schemas.microsoft.com/office/powerpoint/2010/main" val="32021139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3076518-D16E-A74C-2EFD-FCA4922A0EEE}"/>
              </a:ext>
            </a:extLst>
          </p:cNvPr>
          <p:cNvSpPr>
            <a:spLocks noGrp="1"/>
          </p:cNvSpPr>
          <p:nvPr>
            <p:ph type="title"/>
          </p:nvPr>
        </p:nvSpPr>
        <p:spPr>
          <a:xfrm>
            <a:off x="550863" y="549275"/>
            <a:ext cx="11090275" cy="524511"/>
          </a:xfrm>
        </p:spPr>
        <p:txBody>
          <a:bodyPr anchor="ctr">
            <a:normAutofit/>
          </a:bodyPr>
          <a:lstStyle>
            <a:lvl1pPr>
              <a:defRPr sz="4000">
                <a:latin typeface="+mn-lt"/>
              </a:defRPr>
            </a:lvl1pPr>
          </a:lstStyle>
          <a:p>
            <a:r>
              <a:rPr lang="en-GB" dirty="0"/>
              <a:t>Click to edit Master title style</a:t>
            </a:r>
            <a:endParaRPr lang="en-US" dirty="0"/>
          </a:p>
        </p:txBody>
      </p:sp>
      <p:sp>
        <p:nvSpPr>
          <p:cNvPr id="7" name="Picture Placeholder 2">
            <a:extLst>
              <a:ext uri="{FF2B5EF4-FFF2-40B4-BE49-F238E27FC236}">
                <a16:creationId xmlns:a16="http://schemas.microsoft.com/office/drawing/2014/main" id="{5D330F87-A5B3-4274-259A-8CD730B64F66}"/>
              </a:ext>
            </a:extLst>
          </p:cNvPr>
          <p:cNvSpPr>
            <a:spLocks noGrp="1"/>
          </p:cNvSpPr>
          <p:nvPr>
            <p:ph type="pic" idx="1" hasCustomPrompt="1"/>
          </p:nvPr>
        </p:nvSpPr>
        <p:spPr>
          <a:xfrm>
            <a:off x="550863" y="1628775"/>
            <a:ext cx="5545138" cy="3708399"/>
          </a:xfrm>
        </p:spPr>
        <p:txBody>
          <a:bodyPr anchor="ctr" anchorCtr="0">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insert picture</a:t>
            </a:r>
          </a:p>
        </p:txBody>
      </p:sp>
      <p:sp>
        <p:nvSpPr>
          <p:cNvPr id="8" name="Text Placeholder 3">
            <a:extLst>
              <a:ext uri="{FF2B5EF4-FFF2-40B4-BE49-F238E27FC236}">
                <a16:creationId xmlns:a16="http://schemas.microsoft.com/office/drawing/2014/main" id="{1BD3C15C-48A5-15EE-3E21-0E8E04FA431B}"/>
              </a:ext>
            </a:extLst>
          </p:cNvPr>
          <p:cNvSpPr>
            <a:spLocks noGrp="1"/>
          </p:cNvSpPr>
          <p:nvPr>
            <p:ph type="body" sz="half" idx="2" hasCustomPrompt="1"/>
          </p:nvPr>
        </p:nvSpPr>
        <p:spPr>
          <a:xfrm>
            <a:off x="6664036" y="1635602"/>
            <a:ext cx="4977101" cy="3701573"/>
          </a:xfrm>
        </p:spPr>
        <p:txBody>
          <a:bodyPr anchor="t">
            <a:normAutofit/>
          </a:bodyPr>
          <a:lstStyle>
            <a:lvl1pPr marL="0" indent="0" algn="l">
              <a:buNone/>
              <a:defRPr sz="1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dirty="0"/>
              <a:t>Click to edit text</a:t>
            </a:r>
          </a:p>
        </p:txBody>
      </p:sp>
      <p:sp>
        <p:nvSpPr>
          <p:cNvPr id="2" name="Slide Number Placeholder 5">
            <a:extLst>
              <a:ext uri="{FF2B5EF4-FFF2-40B4-BE49-F238E27FC236}">
                <a16:creationId xmlns:a16="http://schemas.microsoft.com/office/drawing/2014/main" id="{7BD43892-74BD-5988-ECFF-09EA14B72823}"/>
              </a:ext>
            </a:extLst>
          </p:cNvPr>
          <p:cNvSpPr>
            <a:spLocks noGrp="1"/>
          </p:cNvSpPr>
          <p:nvPr>
            <p:ph type="sldNum" sz="quarter" idx="4"/>
          </p:nvPr>
        </p:nvSpPr>
        <p:spPr>
          <a:xfrm>
            <a:off x="8897938" y="5896408"/>
            <a:ext cx="2743200" cy="961592"/>
          </a:xfrm>
          <a:prstGeom prst="rect">
            <a:avLst/>
          </a:prstGeom>
        </p:spPr>
        <p:txBody>
          <a:bodyPr vert="horz" lIns="91440" tIns="45720" rIns="91440" bIns="45720" rtlCol="0" anchor="ctr"/>
          <a:lstStyle>
            <a:lvl1pPr algn="r">
              <a:defRPr sz="1200">
                <a:solidFill>
                  <a:schemeClr val="tx1"/>
                </a:solidFill>
              </a:defRPr>
            </a:lvl1pPr>
          </a:lstStyle>
          <a:p>
            <a:fld id="{A1C02BF3-6CFC-A548-B91D-73F201674A01}" type="slidenum">
              <a:rPr lang="en-US" smtClean="0"/>
              <a:pPr/>
              <a:t>‹#›</a:t>
            </a:fld>
            <a:endParaRPr lang="en-US" dirty="0"/>
          </a:p>
        </p:txBody>
      </p:sp>
    </p:spTree>
    <p:extLst>
      <p:ext uri="{BB962C8B-B14F-4D97-AF65-F5344CB8AC3E}">
        <p14:creationId xmlns:p14="http://schemas.microsoft.com/office/powerpoint/2010/main" val="22759118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08A804-EDA6-F945-8BC6-B1A966F7E811}"/>
              </a:ext>
            </a:extLst>
          </p:cNvPr>
          <p:cNvSpPr txBox="1"/>
          <p:nvPr userDrawn="1"/>
        </p:nvSpPr>
        <p:spPr>
          <a:xfrm>
            <a:off x="4093368" y="2599779"/>
            <a:ext cx="4005263" cy="1323439"/>
          </a:xfrm>
          <a:prstGeom prst="rect">
            <a:avLst/>
          </a:prstGeom>
          <a:noFill/>
        </p:spPr>
        <p:txBody>
          <a:bodyPr wrap="square" rtlCol="0">
            <a:spAutoFit/>
          </a:bodyPr>
          <a:lstStyle/>
          <a:p>
            <a:pPr algn="ctr"/>
            <a:r>
              <a:rPr lang="en-US" sz="4000" b="1" kern="1200" dirty="0">
                <a:solidFill>
                  <a:schemeClr val="accent1"/>
                </a:solidFill>
                <a:effectLst/>
                <a:latin typeface="+mn-lt"/>
                <a:ea typeface="+mn-ea"/>
                <a:cs typeface="+mn-cs"/>
              </a:rPr>
              <a:t>Thank you for your attention</a:t>
            </a:r>
            <a:endParaRPr lang="en-US" sz="4000" b="1" dirty="0">
              <a:solidFill>
                <a:schemeClr val="accent1"/>
              </a:solidFill>
            </a:endParaRPr>
          </a:p>
        </p:txBody>
      </p:sp>
      <p:sp>
        <p:nvSpPr>
          <p:cNvPr id="2" name="TextBox 1">
            <a:extLst>
              <a:ext uri="{FF2B5EF4-FFF2-40B4-BE49-F238E27FC236}">
                <a16:creationId xmlns:a16="http://schemas.microsoft.com/office/drawing/2014/main" id="{873DF945-CCBC-D483-EE77-2708B1A358FF}"/>
              </a:ext>
            </a:extLst>
          </p:cNvPr>
          <p:cNvSpPr txBox="1"/>
          <p:nvPr userDrawn="1"/>
        </p:nvSpPr>
        <p:spPr>
          <a:xfrm>
            <a:off x="5421342" y="6113546"/>
            <a:ext cx="6353563" cy="507831"/>
          </a:xfrm>
          <a:prstGeom prst="rect">
            <a:avLst/>
          </a:prstGeom>
          <a:noFill/>
        </p:spPr>
        <p:txBody>
          <a:bodyPr wrap="square" rtlCol="0" anchor="ctr">
            <a:spAutoFit/>
          </a:bodyPr>
          <a:lstStyle/>
          <a:p>
            <a:r>
              <a:rPr lang="en-GB" sz="900" kern="1200" dirty="0" err="1">
                <a:solidFill>
                  <a:schemeClr val="tx1"/>
                </a:solidFill>
                <a:effectLst/>
                <a:latin typeface="+mn-lt"/>
                <a:ea typeface="+mn-ea"/>
                <a:cs typeface="+mn-cs"/>
              </a:rPr>
              <a:t>CoolLIFE</a:t>
            </a:r>
            <a:r>
              <a:rPr lang="en-GB" sz="900" kern="1200" dirty="0">
                <a:solidFill>
                  <a:schemeClr val="tx1"/>
                </a:solidFill>
                <a:effectLst/>
                <a:latin typeface="+mn-lt"/>
                <a:ea typeface="+mn-ea"/>
                <a:cs typeface="+mn-cs"/>
              </a:rPr>
              <a:t> (101075405) is funded by the European Union. Views and opinions expressed are however those of the author(s) only and do not necessarily reflect those of the European Union or The European Climate, Infrastructure and Environment Executive Agency (CINEA). Neither the European Union nor the granting authority can be held responsible for them.</a:t>
            </a:r>
          </a:p>
        </p:txBody>
      </p:sp>
      <p:pic>
        <p:nvPicPr>
          <p:cNvPr id="4" name="Graphic 3">
            <a:extLst>
              <a:ext uri="{FF2B5EF4-FFF2-40B4-BE49-F238E27FC236}">
                <a16:creationId xmlns:a16="http://schemas.microsoft.com/office/drawing/2014/main" id="{36D51DC0-4095-3FE6-37CD-B2BDBDD317E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4845608" y="6188632"/>
            <a:ext cx="493552" cy="357658"/>
          </a:xfrm>
          <a:prstGeom prst="rect">
            <a:avLst/>
          </a:prstGeom>
        </p:spPr>
      </p:pic>
    </p:spTree>
    <p:extLst>
      <p:ext uri="{BB962C8B-B14F-4D97-AF65-F5344CB8AC3E}">
        <p14:creationId xmlns:p14="http://schemas.microsoft.com/office/powerpoint/2010/main" val="375475566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15" name="ZoneTexte 4">
            <a:extLst>
              <a:ext uri="{FF2B5EF4-FFF2-40B4-BE49-F238E27FC236}">
                <a16:creationId xmlns:a16="http://schemas.microsoft.com/office/drawing/2014/main" id="{07599DF2-0F95-9A4B-99A4-BF901DF9CD09}"/>
              </a:ext>
            </a:extLst>
          </p:cNvPr>
          <p:cNvSpPr txBox="1"/>
          <p:nvPr userDrawn="1"/>
        </p:nvSpPr>
        <p:spPr>
          <a:xfrm>
            <a:off x="550863" y="781248"/>
            <a:ext cx="3863304" cy="307777"/>
          </a:xfrm>
          <a:prstGeom prst="rect">
            <a:avLst/>
          </a:prstGeom>
          <a:noFill/>
        </p:spPr>
        <p:txBody>
          <a:bodyPr wrap="square" lIns="0" tIns="0" rIns="0" bIns="0" rtlCol="0" anchor="b">
            <a:spAutoFit/>
          </a:bodyPr>
          <a:lstStyle/>
          <a:p>
            <a:pPr algn="l"/>
            <a:r>
              <a:rPr lang="fr-FR" sz="2000" b="1" i="0" dirty="0">
                <a:solidFill>
                  <a:schemeClr val="accent1"/>
                </a:solidFill>
                <a:latin typeface="+mj-lt"/>
              </a:rPr>
              <a:t>About </a:t>
            </a:r>
            <a:r>
              <a:rPr lang="fr-FR" sz="2000" b="1" i="0" dirty="0" err="1">
                <a:solidFill>
                  <a:schemeClr val="accent1"/>
                </a:solidFill>
                <a:latin typeface="+mj-lt"/>
              </a:rPr>
              <a:t>CoolLIFE</a:t>
            </a:r>
            <a:endParaRPr lang="fr-FR" sz="2000" b="1" i="0" dirty="0">
              <a:solidFill>
                <a:schemeClr val="accent1"/>
              </a:solidFill>
              <a:latin typeface="+mj-lt"/>
            </a:endParaRPr>
          </a:p>
        </p:txBody>
      </p:sp>
      <p:sp>
        <p:nvSpPr>
          <p:cNvPr id="3" name="Text Placeholder 2">
            <a:extLst>
              <a:ext uri="{FF2B5EF4-FFF2-40B4-BE49-F238E27FC236}">
                <a16:creationId xmlns:a16="http://schemas.microsoft.com/office/drawing/2014/main" id="{2220A5AA-9D55-324B-8C2D-6D6B62560621}"/>
              </a:ext>
            </a:extLst>
          </p:cNvPr>
          <p:cNvSpPr>
            <a:spLocks noGrp="1"/>
          </p:cNvSpPr>
          <p:nvPr>
            <p:ph type="body" sz="quarter" idx="10" hasCustomPrompt="1"/>
          </p:nvPr>
        </p:nvSpPr>
        <p:spPr>
          <a:xfrm>
            <a:off x="567501" y="1628775"/>
            <a:ext cx="4993713" cy="3084541"/>
          </a:xfrm>
        </p:spPr>
        <p:txBody>
          <a:bodyPr>
            <a:normAutofit/>
          </a:bodyPr>
          <a:lstStyle>
            <a:lvl1pPr algn="l">
              <a:defRPr sz="1200">
                <a:solidFill>
                  <a:schemeClr val="tx1"/>
                </a:solidFill>
                <a:latin typeface="+mn-lt"/>
              </a:defRPr>
            </a:lvl1pPr>
            <a:lvl2pPr algn="l">
              <a:defRPr sz="1400"/>
            </a:lvl2pPr>
            <a:lvl3pPr algn="l">
              <a:defRPr sz="1400"/>
            </a:lvl3pPr>
            <a:lvl4pPr algn="l">
              <a:defRPr sz="1400"/>
            </a:lvl4pPr>
            <a:lvl5pPr algn="l">
              <a:defRPr sz="1400"/>
            </a:lvl5pPr>
          </a:lstStyle>
          <a:p>
            <a:pPr lvl="0"/>
            <a:r>
              <a:rPr lang="en-US" dirty="0"/>
              <a:t>Click to insert project summary</a:t>
            </a:r>
          </a:p>
        </p:txBody>
      </p:sp>
      <p:sp>
        <p:nvSpPr>
          <p:cNvPr id="16" name="ZoneTexte 4">
            <a:extLst>
              <a:ext uri="{FF2B5EF4-FFF2-40B4-BE49-F238E27FC236}">
                <a16:creationId xmlns:a16="http://schemas.microsoft.com/office/drawing/2014/main" id="{555AB210-7155-C444-9D49-48607587EA8F}"/>
              </a:ext>
            </a:extLst>
          </p:cNvPr>
          <p:cNvSpPr txBox="1"/>
          <p:nvPr userDrawn="1"/>
        </p:nvSpPr>
        <p:spPr>
          <a:xfrm>
            <a:off x="6096000" y="824304"/>
            <a:ext cx="3863304" cy="307777"/>
          </a:xfrm>
          <a:prstGeom prst="rect">
            <a:avLst/>
          </a:prstGeom>
          <a:noFill/>
        </p:spPr>
        <p:txBody>
          <a:bodyPr wrap="square" lIns="0" tIns="0" rIns="0" bIns="0" rtlCol="0">
            <a:spAutoFit/>
          </a:bodyPr>
          <a:lstStyle/>
          <a:p>
            <a:pPr algn="l"/>
            <a:r>
              <a:rPr lang="fr-FR" sz="2000" b="1" i="0" dirty="0" err="1">
                <a:solidFill>
                  <a:schemeClr val="accent1"/>
                </a:solidFill>
                <a:latin typeface="+mj-lt"/>
              </a:rPr>
              <a:t>Get</a:t>
            </a:r>
            <a:r>
              <a:rPr lang="fr-FR" sz="2000" b="1" i="0" dirty="0">
                <a:solidFill>
                  <a:schemeClr val="accent1"/>
                </a:solidFill>
                <a:latin typeface="+mj-lt"/>
              </a:rPr>
              <a:t> in </a:t>
            </a:r>
            <a:r>
              <a:rPr lang="fr-FR" sz="2000" b="1" i="0" dirty="0" err="1">
                <a:solidFill>
                  <a:schemeClr val="accent1"/>
                </a:solidFill>
                <a:latin typeface="+mj-lt"/>
              </a:rPr>
              <a:t>touch</a:t>
            </a:r>
            <a:endParaRPr lang="fr-FR" sz="2000" b="1" i="0" dirty="0">
              <a:solidFill>
                <a:schemeClr val="accent1"/>
              </a:solidFill>
              <a:latin typeface="+mj-lt"/>
            </a:endParaRPr>
          </a:p>
        </p:txBody>
      </p:sp>
      <p:sp>
        <p:nvSpPr>
          <p:cNvPr id="21" name="Text Placeholder 2">
            <a:extLst>
              <a:ext uri="{FF2B5EF4-FFF2-40B4-BE49-F238E27FC236}">
                <a16:creationId xmlns:a16="http://schemas.microsoft.com/office/drawing/2014/main" id="{D11B68AA-4BC7-2840-B2E4-A9936D7F0097}"/>
              </a:ext>
            </a:extLst>
          </p:cNvPr>
          <p:cNvSpPr>
            <a:spLocks noGrp="1"/>
          </p:cNvSpPr>
          <p:nvPr>
            <p:ph type="body" sz="quarter" idx="13" hasCustomPrompt="1"/>
          </p:nvPr>
        </p:nvSpPr>
        <p:spPr>
          <a:xfrm>
            <a:off x="6133694" y="1635327"/>
            <a:ext cx="5507443" cy="173449"/>
          </a:xfrm>
        </p:spPr>
        <p:txBody>
          <a:bodyPr>
            <a:norm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200" b="1">
                <a:solidFill>
                  <a:schemeClr val="tx1"/>
                </a:solidFill>
                <a:latin typeface="+mn-lt"/>
              </a:defRPr>
            </a:lvl1pPr>
            <a:lvl2pPr algn="l">
              <a:defRPr sz="1400"/>
            </a:lvl2pPr>
            <a:lvl3pPr algn="l">
              <a:defRPr sz="1400"/>
            </a:lvl3pPr>
            <a:lvl4pPr algn="l">
              <a:defRPr sz="1400"/>
            </a:lvl4pPr>
            <a:lvl5pPr algn="l">
              <a:defRPr sz="1400"/>
            </a:lvl5pPr>
          </a:lstStyle>
          <a:p>
            <a:pPr lvl="0"/>
            <a:r>
              <a:rPr lang="en-US" dirty="0"/>
              <a:t>Name</a:t>
            </a:r>
          </a:p>
        </p:txBody>
      </p:sp>
      <p:sp>
        <p:nvSpPr>
          <p:cNvPr id="19" name="Text Placeholder 2">
            <a:extLst>
              <a:ext uri="{FF2B5EF4-FFF2-40B4-BE49-F238E27FC236}">
                <a16:creationId xmlns:a16="http://schemas.microsoft.com/office/drawing/2014/main" id="{FA470714-8C53-8D04-D3E6-6462308B8408}"/>
              </a:ext>
            </a:extLst>
          </p:cNvPr>
          <p:cNvSpPr>
            <a:spLocks noGrp="1"/>
          </p:cNvSpPr>
          <p:nvPr>
            <p:ph type="body" sz="quarter" idx="14" hasCustomPrompt="1"/>
          </p:nvPr>
        </p:nvSpPr>
        <p:spPr>
          <a:xfrm>
            <a:off x="6133694" y="1845423"/>
            <a:ext cx="5507443" cy="173449"/>
          </a:xfrm>
        </p:spPr>
        <p:txBody>
          <a:bodyPr>
            <a:norm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200">
                <a:solidFill>
                  <a:schemeClr val="tx1"/>
                </a:solidFill>
                <a:latin typeface="+mn-lt"/>
              </a:defRPr>
            </a:lvl1pPr>
            <a:lvl2pPr algn="l">
              <a:defRPr sz="1400"/>
            </a:lvl2pPr>
            <a:lvl3pPr algn="l">
              <a:defRPr sz="1400"/>
            </a:lvl3pPr>
            <a:lvl4pPr algn="l">
              <a:defRPr sz="1400"/>
            </a:lvl4pPr>
            <a:lvl5pPr algn="l">
              <a:defRPr sz="1400"/>
            </a:lvl5pPr>
          </a:lstStyle>
          <a:p>
            <a:pPr lvl="0"/>
            <a:r>
              <a:rPr lang="en-US" dirty="0"/>
              <a:t>Position</a:t>
            </a:r>
          </a:p>
        </p:txBody>
      </p:sp>
      <p:sp>
        <p:nvSpPr>
          <p:cNvPr id="20" name="Text Placeholder 2">
            <a:extLst>
              <a:ext uri="{FF2B5EF4-FFF2-40B4-BE49-F238E27FC236}">
                <a16:creationId xmlns:a16="http://schemas.microsoft.com/office/drawing/2014/main" id="{88927D47-7949-C3C7-7ED7-708809CAD461}"/>
              </a:ext>
            </a:extLst>
          </p:cNvPr>
          <p:cNvSpPr>
            <a:spLocks noGrp="1"/>
          </p:cNvSpPr>
          <p:nvPr>
            <p:ph type="body" sz="quarter" idx="15" hasCustomPrompt="1"/>
          </p:nvPr>
        </p:nvSpPr>
        <p:spPr>
          <a:xfrm>
            <a:off x="6133694" y="2044927"/>
            <a:ext cx="5507443" cy="173449"/>
          </a:xfrm>
        </p:spPr>
        <p:txBody>
          <a:bodyPr>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200">
                <a:solidFill>
                  <a:schemeClr val="tx2"/>
                </a:solidFill>
                <a:latin typeface="+mn-lt"/>
              </a:defRPr>
            </a:lvl1pPr>
            <a:lvl2pPr algn="l">
              <a:defRPr sz="1400"/>
            </a:lvl2pPr>
            <a:lvl3pPr algn="l">
              <a:defRPr sz="1400"/>
            </a:lvl3pPr>
            <a:lvl4pPr algn="l">
              <a:defRPr sz="1400"/>
            </a:lvl4pPr>
            <a:lvl5pPr algn="l">
              <a:defRPr sz="1400"/>
            </a:lvl5pPr>
          </a:lstStyle>
          <a:p>
            <a:pPr lvl="0"/>
            <a:r>
              <a:rPr lang="en-US" dirty="0"/>
              <a:t>Email address</a:t>
            </a:r>
          </a:p>
        </p:txBody>
      </p:sp>
      <p:sp>
        <p:nvSpPr>
          <p:cNvPr id="22" name="Text Placeholder 2">
            <a:extLst>
              <a:ext uri="{FF2B5EF4-FFF2-40B4-BE49-F238E27FC236}">
                <a16:creationId xmlns:a16="http://schemas.microsoft.com/office/drawing/2014/main" id="{C7F66086-987F-17EC-0CA4-ECD56920762F}"/>
              </a:ext>
            </a:extLst>
          </p:cNvPr>
          <p:cNvSpPr>
            <a:spLocks noGrp="1"/>
          </p:cNvSpPr>
          <p:nvPr>
            <p:ph type="body" sz="quarter" idx="16" hasCustomPrompt="1"/>
          </p:nvPr>
        </p:nvSpPr>
        <p:spPr>
          <a:xfrm>
            <a:off x="6133694" y="2659508"/>
            <a:ext cx="5507443" cy="173449"/>
          </a:xfrm>
        </p:spPr>
        <p:txBody>
          <a:bodyPr>
            <a:norm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200" b="1">
                <a:solidFill>
                  <a:schemeClr val="tx1"/>
                </a:solidFill>
                <a:latin typeface="+mn-lt"/>
              </a:defRPr>
            </a:lvl1pPr>
            <a:lvl2pPr algn="l">
              <a:defRPr sz="1400"/>
            </a:lvl2pPr>
            <a:lvl3pPr algn="l">
              <a:defRPr sz="1400"/>
            </a:lvl3pPr>
            <a:lvl4pPr algn="l">
              <a:defRPr sz="1400"/>
            </a:lvl4pPr>
            <a:lvl5pPr algn="l">
              <a:defRPr sz="1400"/>
            </a:lvl5pPr>
          </a:lstStyle>
          <a:p>
            <a:pPr lvl="0"/>
            <a:r>
              <a:rPr lang="en-US" dirty="0"/>
              <a:t>Name</a:t>
            </a:r>
          </a:p>
        </p:txBody>
      </p:sp>
      <p:sp>
        <p:nvSpPr>
          <p:cNvPr id="23" name="Text Placeholder 2">
            <a:extLst>
              <a:ext uri="{FF2B5EF4-FFF2-40B4-BE49-F238E27FC236}">
                <a16:creationId xmlns:a16="http://schemas.microsoft.com/office/drawing/2014/main" id="{F9EB3559-354D-AEA4-617A-0F21797E05E4}"/>
              </a:ext>
            </a:extLst>
          </p:cNvPr>
          <p:cNvSpPr>
            <a:spLocks noGrp="1"/>
          </p:cNvSpPr>
          <p:nvPr>
            <p:ph type="body" sz="quarter" idx="17" hasCustomPrompt="1"/>
          </p:nvPr>
        </p:nvSpPr>
        <p:spPr>
          <a:xfrm>
            <a:off x="6133694" y="2869604"/>
            <a:ext cx="5507443" cy="173449"/>
          </a:xfrm>
        </p:spPr>
        <p:txBody>
          <a:bodyPr>
            <a:norm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200">
                <a:solidFill>
                  <a:schemeClr val="tx1"/>
                </a:solidFill>
                <a:latin typeface="+mn-lt"/>
              </a:defRPr>
            </a:lvl1pPr>
            <a:lvl2pPr algn="l">
              <a:defRPr sz="1400"/>
            </a:lvl2pPr>
            <a:lvl3pPr algn="l">
              <a:defRPr sz="1400"/>
            </a:lvl3pPr>
            <a:lvl4pPr algn="l">
              <a:defRPr sz="1400"/>
            </a:lvl4pPr>
            <a:lvl5pPr algn="l">
              <a:defRPr sz="1400"/>
            </a:lvl5pPr>
          </a:lstStyle>
          <a:p>
            <a:pPr lvl="0"/>
            <a:r>
              <a:rPr lang="en-US" dirty="0"/>
              <a:t>Position</a:t>
            </a:r>
          </a:p>
        </p:txBody>
      </p:sp>
      <p:sp>
        <p:nvSpPr>
          <p:cNvPr id="24" name="Text Placeholder 2">
            <a:extLst>
              <a:ext uri="{FF2B5EF4-FFF2-40B4-BE49-F238E27FC236}">
                <a16:creationId xmlns:a16="http://schemas.microsoft.com/office/drawing/2014/main" id="{9F7542A4-DE27-5592-D806-038AA8B0AF34}"/>
              </a:ext>
            </a:extLst>
          </p:cNvPr>
          <p:cNvSpPr>
            <a:spLocks noGrp="1"/>
          </p:cNvSpPr>
          <p:nvPr>
            <p:ph type="body" sz="quarter" idx="18" hasCustomPrompt="1"/>
          </p:nvPr>
        </p:nvSpPr>
        <p:spPr>
          <a:xfrm>
            <a:off x="6133694" y="3069108"/>
            <a:ext cx="5507443" cy="173449"/>
          </a:xfrm>
        </p:spPr>
        <p:txBody>
          <a:bodyPr>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200">
                <a:solidFill>
                  <a:schemeClr val="tx2"/>
                </a:solidFill>
                <a:latin typeface="+mn-lt"/>
              </a:defRPr>
            </a:lvl1pPr>
            <a:lvl2pPr algn="l">
              <a:defRPr sz="1400"/>
            </a:lvl2pPr>
            <a:lvl3pPr algn="l">
              <a:defRPr sz="1400"/>
            </a:lvl3pPr>
            <a:lvl4pPr algn="l">
              <a:defRPr sz="1400"/>
            </a:lvl4pPr>
            <a:lvl5pPr algn="l">
              <a:defRPr sz="1400"/>
            </a:lvl5pPr>
          </a:lstStyle>
          <a:p>
            <a:pPr lvl="0"/>
            <a:r>
              <a:rPr lang="en-US" dirty="0"/>
              <a:t>Email address</a:t>
            </a:r>
          </a:p>
        </p:txBody>
      </p:sp>
      <p:sp>
        <p:nvSpPr>
          <p:cNvPr id="25" name="Text Placeholder 2">
            <a:extLst>
              <a:ext uri="{FF2B5EF4-FFF2-40B4-BE49-F238E27FC236}">
                <a16:creationId xmlns:a16="http://schemas.microsoft.com/office/drawing/2014/main" id="{AE254DD6-DFC4-837F-2B5B-07C4D56356D9}"/>
              </a:ext>
            </a:extLst>
          </p:cNvPr>
          <p:cNvSpPr>
            <a:spLocks noGrp="1"/>
          </p:cNvSpPr>
          <p:nvPr>
            <p:ph type="body" sz="quarter" idx="19" hasCustomPrompt="1"/>
          </p:nvPr>
        </p:nvSpPr>
        <p:spPr>
          <a:xfrm>
            <a:off x="6133694" y="3716708"/>
            <a:ext cx="5507443" cy="173449"/>
          </a:xfrm>
        </p:spPr>
        <p:txBody>
          <a:bodyPr>
            <a:norm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200" b="1">
                <a:solidFill>
                  <a:schemeClr val="tx1"/>
                </a:solidFill>
                <a:latin typeface="+mn-lt"/>
              </a:defRPr>
            </a:lvl1pPr>
            <a:lvl2pPr algn="l">
              <a:defRPr sz="1400"/>
            </a:lvl2pPr>
            <a:lvl3pPr algn="l">
              <a:defRPr sz="1400"/>
            </a:lvl3pPr>
            <a:lvl4pPr algn="l">
              <a:defRPr sz="1400"/>
            </a:lvl4pPr>
            <a:lvl5pPr algn="l">
              <a:defRPr sz="1400"/>
            </a:lvl5pPr>
          </a:lstStyle>
          <a:p>
            <a:pPr lvl="0"/>
            <a:r>
              <a:rPr lang="en-US" dirty="0"/>
              <a:t>Name</a:t>
            </a:r>
          </a:p>
        </p:txBody>
      </p:sp>
      <p:sp>
        <p:nvSpPr>
          <p:cNvPr id="27" name="Text Placeholder 2">
            <a:extLst>
              <a:ext uri="{FF2B5EF4-FFF2-40B4-BE49-F238E27FC236}">
                <a16:creationId xmlns:a16="http://schemas.microsoft.com/office/drawing/2014/main" id="{F67264D3-1755-8A9B-F97D-2FFECF83400D}"/>
              </a:ext>
            </a:extLst>
          </p:cNvPr>
          <p:cNvSpPr>
            <a:spLocks noGrp="1"/>
          </p:cNvSpPr>
          <p:nvPr>
            <p:ph type="body" sz="quarter" idx="20" hasCustomPrompt="1"/>
          </p:nvPr>
        </p:nvSpPr>
        <p:spPr>
          <a:xfrm>
            <a:off x="6133694" y="3926804"/>
            <a:ext cx="5507443" cy="173449"/>
          </a:xfrm>
        </p:spPr>
        <p:txBody>
          <a:bodyPr>
            <a:norm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200">
                <a:solidFill>
                  <a:schemeClr val="tx1"/>
                </a:solidFill>
                <a:latin typeface="+mn-lt"/>
              </a:defRPr>
            </a:lvl1pPr>
            <a:lvl2pPr algn="l">
              <a:defRPr sz="1400"/>
            </a:lvl2pPr>
            <a:lvl3pPr algn="l">
              <a:defRPr sz="1400"/>
            </a:lvl3pPr>
            <a:lvl4pPr algn="l">
              <a:defRPr sz="1400"/>
            </a:lvl4pPr>
            <a:lvl5pPr algn="l">
              <a:defRPr sz="1400"/>
            </a:lvl5pPr>
          </a:lstStyle>
          <a:p>
            <a:pPr lvl="0"/>
            <a:r>
              <a:rPr lang="en-US" dirty="0"/>
              <a:t>Position</a:t>
            </a:r>
          </a:p>
        </p:txBody>
      </p:sp>
      <p:sp>
        <p:nvSpPr>
          <p:cNvPr id="28" name="Text Placeholder 2">
            <a:extLst>
              <a:ext uri="{FF2B5EF4-FFF2-40B4-BE49-F238E27FC236}">
                <a16:creationId xmlns:a16="http://schemas.microsoft.com/office/drawing/2014/main" id="{FE3B8B20-563B-C50C-574F-D19D7BFE5A40}"/>
              </a:ext>
            </a:extLst>
          </p:cNvPr>
          <p:cNvSpPr>
            <a:spLocks noGrp="1"/>
          </p:cNvSpPr>
          <p:nvPr>
            <p:ph type="body" sz="quarter" idx="21" hasCustomPrompt="1"/>
          </p:nvPr>
        </p:nvSpPr>
        <p:spPr>
          <a:xfrm>
            <a:off x="6133694" y="4126308"/>
            <a:ext cx="5507443" cy="173449"/>
          </a:xfrm>
        </p:spPr>
        <p:txBody>
          <a:bodyPr>
            <a:noAutofit/>
          </a:bodyPr>
          <a:lstStyle>
            <a:lvl1pPr marL="0" marR="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sz="1200">
                <a:solidFill>
                  <a:schemeClr val="tx2"/>
                </a:solidFill>
                <a:latin typeface="+mn-lt"/>
              </a:defRPr>
            </a:lvl1pPr>
            <a:lvl2pPr algn="l">
              <a:defRPr sz="1400"/>
            </a:lvl2pPr>
            <a:lvl3pPr algn="l">
              <a:defRPr sz="1400"/>
            </a:lvl3pPr>
            <a:lvl4pPr algn="l">
              <a:defRPr sz="1400"/>
            </a:lvl4pPr>
            <a:lvl5pPr algn="l">
              <a:defRPr sz="1400"/>
            </a:lvl5pPr>
          </a:lstStyle>
          <a:p>
            <a:pPr lvl="0"/>
            <a:r>
              <a:rPr lang="en-US" dirty="0"/>
              <a:t>Email address</a:t>
            </a:r>
          </a:p>
        </p:txBody>
      </p:sp>
      <p:sp>
        <p:nvSpPr>
          <p:cNvPr id="2" name="TextBox 1">
            <a:extLst>
              <a:ext uri="{FF2B5EF4-FFF2-40B4-BE49-F238E27FC236}">
                <a16:creationId xmlns:a16="http://schemas.microsoft.com/office/drawing/2014/main" id="{D47AC58B-F379-5BFB-9A03-DB8EB0172D6C}"/>
              </a:ext>
            </a:extLst>
          </p:cNvPr>
          <p:cNvSpPr txBox="1"/>
          <p:nvPr userDrawn="1"/>
        </p:nvSpPr>
        <p:spPr>
          <a:xfrm>
            <a:off x="9113532" y="6182796"/>
            <a:ext cx="2527606" cy="369332"/>
          </a:xfrm>
          <a:prstGeom prst="rect">
            <a:avLst/>
          </a:prstGeom>
          <a:noFill/>
        </p:spPr>
        <p:txBody>
          <a:bodyPr wrap="square" rtlCol="0" anchor="ctr">
            <a:spAutoFit/>
          </a:bodyPr>
          <a:lstStyle/>
          <a:p>
            <a:r>
              <a:rPr lang="en-GB" sz="900" kern="1200" dirty="0">
                <a:solidFill>
                  <a:schemeClr val="tx1"/>
                </a:solidFill>
                <a:effectLst/>
                <a:latin typeface="+mn-lt"/>
                <a:ea typeface="+mn-ea"/>
                <a:cs typeface="+mn-cs"/>
              </a:rPr>
              <a:t>The </a:t>
            </a:r>
            <a:r>
              <a:rPr lang="en-GB" sz="900" kern="1200" dirty="0" err="1">
                <a:solidFill>
                  <a:schemeClr val="tx1"/>
                </a:solidFill>
                <a:effectLst/>
                <a:latin typeface="+mn-lt"/>
                <a:ea typeface="+mn-ea"/>
                <a:cs typeface="+mn-cs"/>
              </a:rPr>
              <a:t>CoolLIFE</a:t>
            </a:r>
            <a:r>
              <a:rPr lang="en-GB" sz="900" kern="1200" dirty="0">
                <a:solidFill>
                  <a:schemeClr val="tx1"/>
                </a:solidFill>
                <a:effectLst/>
                <a:latin typeface="+mn-lt"/>
                <a:ea typeface="+mn-ea"/>
                <a:cs typeface="+mn-cs"/>
              </a:rPr>
              <a:t> project has received funding from the LIFE Programme of the European Union.</a:t>
            </a:r>
          </a:p>
        </p:txBody>
      </p:sp>
      <p:pic>
        <p:nvPicPr>
          <p:cNvPr id="4" name="Graphic 3">
            <a:extLst>
              <a:ext uri="{FF2B5EF4-FFF2-40B4-BE49-F238E27FC236}">
                <a16:creationId xmlns:a16="http://schemas.microsoft.com/office/drawing/2014/main" id="{8F4CFB3E-E78F-9C5E-4B60-C6C6FB327740}"/>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8595034" y="6187462"/>
            <a:ext cx="496781" cy="359998"/>
          </a:xfrm>
          <a:prstGeom prst="rect">
            <a:avLst/>
          </a:prstGeom>
        </p:spPr>
      </p:pic>
    </p:spTree>
    <p:extLst>
      <p:ext uri="{BB962C8B-B14F-4D97-AF65-F5344CB8AC3E}">
        <p14:creationId xmlns:p14="http://schemas.microsoft.com/office/powerpoint/2010/main" val="2716740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ver">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5B12A44-A965-9C4A-8A4E-A95E11A0612E}"/>
              </a:ext>
            </a:extLst>
          </p:cNvPr>
          <p:cNvSpPr>
            <a:spLocks noGrp="1"/>
          </p:cNvSpPr>
          <p:nvPr>
            <p:ph type="pic" sz="quarter" idx="11" hasCustomPrompt="1"/>
          </p:nvPr>
        </p:nvSpPr>
        <p:spPr>
          <a:xfrm>
            <a:off x="6096000" y="0"/>
            <a:ext cx="6096000" cy="6858000"/>
          </a:xfrm>
          <a:noFill/>
        </p:spPr>
        <p:txBody>
          <a:bodyPr anchor="ctr"/>
          <a:lstStyle>
            <a:lvl1pPr algn="ctr">
              <a:defRPr>
                <a:solidFill>
                  <a:schemeClr val="tx1"/>
                </a:solidFill>
                <a:latin typeface="+mn-lt"/>
              </a:defRPr>
            </a:lvl1pPr>
          </a:lstStyle>
          <a:p>
            <a:r>
              <a:rPr lang="en-US" dirty="0"/>
              <a:t>Click to insert picture</a:t>
            </a:r>
          </a:p>
        </p:txBody>
      </p:sp>
      <p:sp>
        <p:nvSpPr>
          <p:cNvPr id="11" name="Title 1">
            <a:extLst>
              <a:ext uri="{FF2B5EF4-FFF2-40B4-BE49-F238E27FC236}">
                <a16:creationId xmlns:a16="http://schemas.microsoft.com/office/drawing/2014/main" id="{DE60B675-ECC9-72BD-0EDA-A6E2E534D920}"/>
              </a:ext>
            </a:extLst>
          </p:cNvPr>
          <p:cNvSpPr>
            <a:spLocks noGrp="1"/>
          </p:cNvSpPr>
          <p:nvPr>
            <p:ph type="ctrTitle" hasCustomPrompt="1"/>
          </p:nvPr>
        </p:nvSpPr>
        <p:spPr>
          <a:xfrm>
            <a:off x="550863" y="1628775"/>
            <a:ext cx="4995087" cy="1903375"/>
          </a:xfrm>
        </p:spPr>
        <p:txBody>
          <a:bodyPr anchor="b">
            <a:normAutofit/>
          </a:bodyPr>
          <a:lstStyle>
            <a:lvl1pPr algn="l">
              <a:defRPr sz="4800" b="1">
                <a:solidFill>
                  <a:schemeClr val="accent1"/>
                </a:solidFill>
                <a:latin typeface="+mn-lt"/>
              </a:defRPr>
            </a:lvl1pPr>
          </a:lstStyle>
          <a:p>
            <a:r>
              <a:rPr lang="en-GB" dirty="0"/>
              <a:t>Click to edit master title</a:t>
            </a:r>
            <a:endParaRPr lang="en-US" dirty="0"/>
          </a:p>
        </p:txBody>
      </p:sp>
      <p:sp>
        <p:nvSpPr>
          <p:cNvPr id="12" name="Text Placeholder 6">
            <a:extLst>
              <a:ext uri="{FF2B5EF4-FFF2-40B4-BE49-F238E27FC236}">
                <a16:creationId xmlns:a16="http://schemas.microsoft.com/office/drawing/2014/main" id="{234872B4-161A-A648-8BC6-1B9503657CA5}"/>
              </a:ext>
            </a:extLst>
          </p:cNvPr>
          <p:cNvSpPr>
            <a:spLocks noGrp="1"/>
          </p:cNvSpPr>
          <p:nvPr>
            <p:ph type="body" sz="quarter" idx="10" hasCustomPrompt="1"/>
          </p:nvPr>
        </p:nvSpPr>
        <p:spPr>
          <a:xfrm>
            <a:off x="558609" y="3807120"/>
            <a:ext cx="4985849" cy="524759"/>
          </a:xfrm>
          <a:ln>
            <a:noFill/>
          </a:ln>
        </p:spPr>
        <p:txBody>
          <a:bodyPr>
            <a:normAutofit/>
          </a:bodyPr>
          <a:lstStyle>
            <a:lvl1pPr algn="l">
              <a:defRPr sz="2000" b="0">
                <a:solidFill>
                  <a:schemeClr val="tx1"/>
                </a:solidFill>
                <a:latin typeface="+mn-lt"/>
              </a:defRPr>
            </a:lvl1pPr>
          </a:lstStyle>
          <a:p>
            <a:pPr lvl="0"/>
            <a:r>
              <a:rPr lang="en-US" dirty="0"/>
              <a:t>Click to edit subtitle</a:t>
            </a:r>
          </a:p>
        </p:txBody>
      </p:sp>
      <p:sp>
        <p:nvSpPr>
          <p:cNvPr id="6" name="TextBox 5">
            <a:extLst>
              <a:ext uri="{FF2B5EF4-FFF2-40B4-BE49-F238E27FC236}">
                <a16:creationId xmlns:a16="http://schemas.microsoft.com/office/drawing/2014/main" id="{773A340C-F5DF-4111-BA19-2778F3781635}"/>
              </a:ext>
            </a:extLst>
          </p:cNvPr>
          <p:cNvSpPr txBox="1"/>
          <p:nvPr userDrawn="1"/>
        </p:nvSpPr>
        <p:spPr>
          <a:xfrm>
            <a:off x="3327977" y="6182796"/>
            <a:ext cx="2527606" cy="369332"/>
          </a:xfrm>
          <a:prstGeom prst="rect">
            <a:avLst/>
          </a:prstGeom>
          <a:noFill/>
        </p:spPr>
        <p:txBody>
          <a:bodyPr wrap="square" rtlCol="0" anchor="ctr">
            <a:spAutoFit/>
          </a:bodyPr>
          <a:lstStyle/>
          <a:p>
            <a:r>
              <a:rPr lang="en-GB" sz="900" kern="1200" dirty="0">
                <a:solidFill>
                  <a:schemeClr val="tx1"/>
                </a:solidFill>
                <a:effectLst/>
                <a:latin typeface="+mn-lt"/>
                <a:ea typeface="+mn-ea"/>
                <a:cs typeface="+mn-cs"/>
              </a:rPr>
              <a:t>The </a:t>
            </a:r>
            <a:r>
              <a:rPr lang="en-GB" sz="900" kern="1200" dirty="0" err="1">
                <a:solidFill>
                  <a:schemeClr val="tx1"/>
                </a:solidFill>
                <a:effectLst/>
                <a:latin typeface="+mn-lt"/>
                <a:ea typeface="+mn-ea"/>
                <a:cs typeface="+mn-cs"/>
              </a:rPr>
              <a:t>CoolLIFE</a:t>
            </a:r>
            <a:r>
              <a:rPr lang="en-GB" sz="900" kern="1200" dirty="0">
                <a:solidFill>
                  <a:schemeClr val="tx1"/>
                </a:solidFill>
                <a:effectLst/>
                <a:latin typeface="+mn-lt"/>
                <a:ea typeface="+mn-ea"/>
                <a:cs typeface="+mn-cs"/>
              </a:rPr>
              <a:t> project has received funding from the LIFE Programme of the European Union.</a:t>
            </a:r>
          </a:p>
        </p:txBody>
      </p:sp>
      <p:pic>
        <p:nvPicPr>
          <p:cNvPr id="7" name="Graphic 6">
            <a:extLst>
              <a:ext uri="{FF2B5EF4-FFF2-40B4-BE49-F238E27FC236}">
                <a16:creationId xmlns:a16="http://schemas.microsoft.com/office/drawing/2014/main" id="{5E911319-AD7C-D7CE-5B97-DDC93511099D}"/>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2809479" y="6187462"/>
            <a:ext cx="496781" cy="359999"/>
          </a:xfrm>
          <a:prstGeom prst="rect">
            <a:avLst/>
          </a:prstGeom>
        </p:spPr>
      </p:pic>
      <p:pic>
        <p:nvPicPr>
          <p:cNvPr id="2" name="Graphic 1">
            <a:extLst>
              <a:ext uri="{FF2B5EF4-FFF2-40B4-BE49-F238E27FC236}">
                <a16:creationId xmlns:a16="http://schemas.microsoft.com/office/drawing/2014/main" id="{2784E82C-0DC6-8BBB-CFEA-3DCAF4B8319F}"/>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342230" y="5876920"/>
            <a:ext cx="1635132" cy="981079"/>
          </a:xfrm>
          <a:prstGeom prst="rect">
            <a:avLst/>
          </a:prstGeom>
        </p:spPr>
      </p:pic>
    </p:spTree>
    <p:extLst>
      <p:ext uri="{BB962C8B-B14F-4D97-AF65-F5344CB8AC3E}">
        <p14:creationId xmlns:p14="http://schemas.microsoft.com/office/powerpoint/2010/main" val="3878462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D9F99-B386-B04D-986F-44DB37D8AD34}"/>
              </a:ext>
            </a:extLst>
          </p:cNvPr>
          <p:cNvSpPr>
            <a:spLocks noGrp="1"/>
          </p:cNvSpPr>
          <p:nvPr>
            <p:ph type="ctrTitle" hasCustomPrompt="1"/>
          </p:nvPr>
        </p:nvSpPr>
        <p:spPr>
          <a:xfrm>
            <a:off x="1576647" y="1946273"/>
            <a:ext cx="9019916" cy="1701800"/>
          </a:xfrm>
        </p:spPr>
        <p:txBody>
          <a:bodyPr anchor="ctr">
            <a:normAutofit/>
          </a:bodyPr>
          <a:lstStyle>
            <a:lvl1pPr algn="ctr">
              <a:defRPr sz="4800" b="1">
                <a:solidFill>
                  <a:schemeClr val="accent1"/>
                </a:solidFill>
                <a:latin typeface="+mn-lt"/>
              </a:defRPr>
            </a:lvl1pPr>
          </a:lstStyle>
          <a:p>
            <a:r>
              <a:rPr lang="en-GB" dirty="0"/>
              <a:t>Click to edit section title</a:t>
            </a:r>
            <a:endParaRPr lang="en-US" dirty="0"/>
          </a:p>
        </p:txBody>
      </p:sp>
      <p:sp>
        <p:nvSpPr>
          <p:cNvPr id="3" name="Subtitle 2">
            <a:extLst>
              <a:ext uri="{FF2B5EF4-FFF2-40B4-BE49-F238E27FC236}">
                <a16:creationId xmlns:a16="http://schemas.microsoft.com/office/drawing/2014/main" id="{BCE5E8EA-2431-0447-8450-243C60991A78}"/>
              </a:ext>
            </a:extLst>
          </p:cNvPr>
          <p:cNvSpPr>
            <a:spLocks noGrp="1"/>
          </p:cNvSpPr>
          <p:nvPr>
            <p:ph type="subTitle" idx="1" hasCustomPrompt="1"/>
          </p:nvPr>
        </p:nvSpPr>
        <p:spPr>
          <a:xfrm>
            <a:off x="1576647" y="3648074"/>
            <a:ext cx="9019916" cy="504826"/>
          </a:xfrm>
        </p:spPr>
        <p:txBody>
          <a:bodyPr anchor="t">
            <a:normAutofit/>
          </a:bodyPr>
          <a:lstStyle>
            <a:lvl1pPr marL="0" indent="0" algn="ctr">
              <a:buNone/>
              <a:defRPr sz="2000" b="0" i="0" baseline="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subtitle</a:t>
            </a:r>
            <a:endParaRPr lang="en-US" dirty="0"/>
          </a:p>
        </p:txBody>
      </p:sp>
      <p:sp>
        <p:nvSpPr>
          <p:cNvPr id="4" name="Slide Number Placeholder 5">
            <a:extLst>
              <a:ext uri="{FF2B5EF4-FFF2-40B4-BE49-F238E27FC236}">
                <a16:creationId xmlns:a16="http://schemas.microsoft.com/office/drawing/2014/main" id="{FB1C07EB-C7EA-A945-BA8F-4CD142141AD5}"/>
              </a:ext>
            </a:extLst>
          </p:cNvPr>
          <p:cNvSpPr>
            <a:spLocks noGrp="1"/>
          </p:cNvSpPr>
          <p:nvPr>
            <p:ph type="sldNum" sz="quarter" idx="4"/>
          </p:nvPr>
        </p:nvSpPr>
        <p:spPr>
          <a:xfrm>
            <a:off x="8897938" y="5876925"/>
            <a:ext cx="2743200" cy="981075"/>
          </a:xfrm>
          <a:prstGeom prst="rect">
            <a:avLst/>
          </a:prstGeom>
        </p:spPr>
        <p:txBody>
          <a:bodyPr vert="horz" lIns="91440" tIns="45720" rIns="91440" bIns="45720" rtlCol="0" anchor="ctr"/>
          <a:lstStyle>
            <a:lvl1pPr algn="r">
              <a:defRPr sz="1200">
                <a:solidFill>
                  <a:schemeClr val="tx1"/>
                </a:solidFill>
              </a:defRPr>
            </a:lvl1pPr>
          </a:lstStyle>
          <a:p>
            <a:fld id="{A1C02BF3-6CFC-A548-B91D-73F201674A01}" type="slidenum">
              <a:rPr lang="en-US" smtClean="0"/>
              <a:pPr/>
              <a:t>‹#›</a:t>
            </a:fld>
            <a:endParaRPr lang="en-US" dirty="0"/>
          </a:p>
        </p:txBody>
      </p:sp>
    </p:spTree>
    <p:extLst>
      <p:ext uri="{BB962C8B-B14F-4D97-AF65-F5344CB8AC3E}">
        <p14:creationId xmlns:p14="http://schemas.microsoft.com/office/powerpoint/2010/main" val="157517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ABBC1-228D-C54E-984C-BC5BB26693AD}"/>
              </a:ext>
            </a:extLst>
          </p:cNvPr>
          <p:cNvSpPr>
            <a:spLocks noGrp="1"/>
          </p:cNvSpPr>
          <p:nvPr>
            <p:ph type="title" hasCustomPrompt="1"/>
          </p:nvPr>
        </p:nvSpPr>
        <p:spPr/>
        <p:txBody>
          <a:bodyPr/>
          <a:lstStyle>
            <a:lvl1pPr>
              <a:defRPr>
                <a:latin typeface="+mn-lt"/>
              </a:defRPr>
            </a:lvl1pPr>
          </a:lstStyle>
          <a:p>
            <a:r>
              <a:rPr lang="en-GB" dirty="0"/>
              <a:t>Click to edit title</a:t>
            </a:r>
            <a:endParaRPr lang="en-US" dirty="0"/>
          </a:p>
        </p:txBody>
      </p:sp>
      <p:sp>
        <p:nvSpPr>
          <p:cNvPr id="3" name="Content Placeholder 2">
            <a:extLst>
              <a:ext uri="{FF2B5EF4-FFF2-40B4-BE49-F238E27FC236}">
                <a16:creationId xmlns:a16="http://schemas.microsoft.com/office/drawing/2014/main" id="{989FE527-4A31-EA46-8D74-10B83DF86CC0}"/>
              </a:ext>
            </a:extLst>
          </p:cNvPr>
          <p:cNvSpPr>
            <a:spLocks noGrp="1"/>
          </p:cNvSpPr>
          <p:nvPr>
            <p:ph idx="1"/>
          </p:nvPr>
        </p:nvSpPr>
        <p:spPr>
          <a:xfrm>
            <a:off x="550863" y="1628776"/>
            <a:ext cx="11090275" cy="3217544"/>
          </a:xfrm>
        </p:spPr>
        <p:txBody>
          <a:bodyPr>
            <a:normAutofit/>
          </a:bodyPr>
          <a:lstStyle>
            <a:lvl1pPr>
              <a:defRPr sz="1200"/>
            </a:lvl1pPr>
            <a:lvl2pPr>
              <a:defRPr sz="1200"/>
            </a:lvl2pPr>
            <a:lvl3pPr>
              <a:defRPr sz="1200"/>
            </a:lvl3pPr>
            <a:lvl4pPr>
              <a:defRPr sz="1200"/>
            </a:lvl4pPr>
            <a:lvl5pPr>
              <a:defRPr sz="12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Slide Number Placeholder 5">
            <a:extLst>
              <a:ext uri="{FF2B5EF4-FFF2-40B4-BE49-F238E27FC236}">
                <a16:creationId xmlns:a16="http://schemas.microsoft.com/office/drawing/2014/main" id="{39E3A932-62CE-9A40-9E80-A77BFF7A64DA}"/>
              </a:ext>
            </a:extLst>
          </p:cNvPr>
          <p:cNvSpPr>
            <a:spLocks noGrp="1"/>
          </p:cNvSpPr>
          <p:nvPr>
            <p:ph type="sldNum" sz="quarter" idx="4"/>
          </p:nvPr>
        </p:nvSpPr>
        <p:spPr>
          <a:xfrm>
            <a:off x="8897938" y="5876925"/>
            <a:ext cx="2743200" cy="981075"/>
          </a:xfrm>
          <a:prstGeom prst="rect">
            <a:avLst/>
          </a:prstGeom>
        </p:spPr>
        <p:txBody>
          <a:bodyPr vert="horz" lIns="91440" tIns="45720" rIns="91440" bIns="45720" rtlCol="0" anchor="ctr"/>
          <a:lstStyle>
            <a:lvl1pPr algn="r">
              <a:defRPr sz="1200">
                <a:solidFill>
                  <a:schemeClr val="tx1"/>
                </a:solidFill>
              </a:defRPr>
            </a:lvl1pPr>
          </a:lstStyle>
          <a:p>
            <a:fld id="{A1C02BF3-6CFC-A548-B91D-73F201674A01}" type="slidenum">
              <a:rPr lang="en-US" smtClean="0"/>
              <a:pPr/>
              <a:t>‹#›</a:t>
            </a:fld>
            <a:endParaRPr lang="en-US" dirty="0"/>
          </a:p>
        </p:txBody>
      </p:sp>
    </p:spTree>
    <p:extLst>
      <p:ext uri="{BB962C8B-B14F-4D97-AF65-F5344CB8AC3E}">
        <p14:creationId xmlns:p14="http://schemas.microsoft.com/office/powerpoint/2010/main" val="114586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E7BCE-9FA4-C14E-BC6B-CAF3EFAB042E}"/>
              </a:ext>
            </a:extLst>
          </p:cNvPr>
          <p:cNvSpPr>
            <a:spLocks noGrp="1"/>
          </p:cNvSpPr>
          <p:nvPr>
            <p:ph type="title" hasCustomPrompt="1"/>
          </p:nvPr>
        </p:nvSpPr>
        <p:spPr>
          <a:xfrm>
            <a:off x="550864" y="549276"/>
            <a:ext cx="5184774" cy="539750"/>
          </a:xfrm>
        </p:spPr>
        <p:txBody>
          <a:bodyPr/>
          <a:lstStyle>
            <a:lvl1pPr algn="l">
              <a:defRPr sz="4000">
                <a:latin typeface="+mn-lt"/>
              </a:defRPr>
            </a:lvl1pPr>
          </a:lstStyle>
          <a:p>
            <a:r>
              <a:rPr lang="en-GB" dirty="0"/>
              <a:t>Title</a:t>
            </a:r>
            <a:endParaRPr lang="en-US" dirty="0"/>
          </a:p>
        </p:txBody>
      </p:sp>
      <p:sp>
        <p:nvSpPr>
          <p:cNvPr id="3" name="Content Placeholder 2">
            <a:extLst>
              <a:ext uri="{FF2B5EF4-FFF2-40B4-BE49-F238E27FC236}">
                <a16:creationId xmlns:a16="http://schemas.microsoft.com/office/drawing/2014/main" id="{06264736-2D65-D542-93CE-271B538AD5C4}"/>
              </a:ext>
            </a:extLst>
          </p:cNvPr>
          <p:cNvSpPr>
            <a:spLocks noGrp="1"/>
          </p:cNvSpPr>
          <p:nvPr>
            <p:ph sz="half" idx="1"/>
          </p:nvPr>
        </p:nvSpPr>
        <p:spPr>
          <a:xfrm>
            <a:off x="550864" y="1628775"/>
            <a:ext cx="5184774" cy="3167669"/>
          </a:xfrm>
        </p:spPr>
        <p:txBody>
          <a:bodyPr/>
          <a:lstStyle>
            <a:lvl1pPr algn="l">
              <a:defRPr/>
            </a:lvl1pPr>
            <a:lvl2pPr algn="l">
              <a:defRPr/>
            </a:lvl2pPr>
            <a:lvl3pPr algn="l">
              <a:defRPr/>
            </a:lvl3pPr>
            <a:lvl4pPr algn="l">
              <a:defRPr/>
            </a:lvl4pPr>
            <a:lvl5pPr algn="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Content Placeholder 2">
            <a:extLst>
              <a:ext uri="{FF2B5EF4-FFF2-40B4-BE49-F238E27FC236}">
                <a16:creationId xmlns:a16="http://schemas.microsoft.com/office/drawing/2014/main" id="{8154CD90-7F61-DA4E-AB97-281B7E661C0C}"/>
              </a:ext>
            </a:extLst>
          </p:cNvPr>
          <p:cNvSpPr>
            <a:spLocks noGrp="1"/>
          </p:cNvSpPr>
          <p:nvPr>
            <p:ph sz="half" idx="10"/>
          </p:nvPr>
        </p:nvSpPr>
        <p:spPr>
          <a:xfrm>
            <a:off x="6456363" y="1628775"/>
            <a:ext cx="5184775" cy="3167669"/>
          </a:xfrm>
        </p:spPr>
        <p:txBody>
          <a:bodyPr/>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ext Placeholder 5">
            <a:extLst>
              <a:ext uri="{FF2B5EF4-FFF2-40B4-BE49-F238E27FC236}">
                <a16:creationId xmlns:a16="http://schemas.microsoft.com/office/drawing/2014/main" id="{CCF14F80-4E6D-4A41-8FA5-0326AF00BD03}"/>
              </a:ext>
            </a:extLst>
          </p:cNvPr>
          <p:cNvSpPr>
            <a:spLocks noGrp="1"/>
          </p:cNvSpPr>
          <p:nvPr>
            <p:ph type="body" sz="quarter" idx="11" hasCustomPrompt="1"/>
          </p:nvPr>
        </p:nvSpPr>
        <p:spPr>
          <a:xfrm>
            <a:off x="6440487" y="549275"/>
            <a:ext cx="5184773" cy="539750"/>
          </a:xfrm>
        </p:spPr>
        <p:txBody>
          <a:bodyPr anchor="ctr">
            <a:normAutofit/>
          </a:bodyPr>
          <a:lstStyle>
            <a:lvl1pPr algn="l">
              <a:defRPr sz="4000" b="1">
                <a:solidFill>
                  <a:schemeClr val="accent1"/>
                </a:solidFill>
              </a:defRPr>
            </a:lvl1pPr>
          </a:lstStyle>
          <a:p>
            <a:pPr lvl="0"/>
            <a:r>
              <a:rPr lang="en-GB" dirty="0"/>
              <a:t>Title</a:t>
            </a:r>
            <a:endParaRPr lang="en-US" dirty="0"/>
          </a:p>
        </p:txBody>
      </p:sp>
      <p:sp>
        <p:nvSpPr>
          <p:cNvPr id="8" name="Slide Number Placeholder 5">
            <a:extLst>
              <a:ext uri="{FF2B5EF4-FFF2-40B4-BE49-F238E27FC236}">
                <a16:creationId xmlns:a16="http://schemas.microsoft.com/office/drawing/2014/main" id="{8A7BD202-8F78-1047-8ADA-992AC5920108}"/>
              </a:ext>
            </a:extLst>
          </p:cNvPr>
          <p:cNvSpPr>
            <a:spLocks noGrp="1"/>
          </p:cNvSpPr>
          <p:nvPr>
            <p:ph type="sldNum" sz="quarter" idx="4"/>
          </p:nvPr>
        </p:nvSpPr>
        <p:spPr>
          <a:xfrm>
            <a:off x="8897938" y="5876925"/>
            <a:ext cx="2743200" cy="981074"/>
          </a:xfrm>
          <a:prstGeom prst="rect">
            <a:avLst/>
          </a:prstGeom>
        </p:spPr>
        <p:txBody>
          <a:bodyPr vert="horz" lIns="91440" tIns="45720" rIns="91440" bIns="45720" rtlCol="0" anchor="ctr"/>
          <a:lstStyle>
            <a:lvl1pPr algn="r">
              <a:defRPr sz="1200">
                <a:solidFill>
                  <a:schemeClr val="tx1"/>
                </a:solidFill>
              </a:defRPr>
            </a:lvl1pPr>
          </a:lstStyle>
          <a:p>
            <a:fld id="{A1C02BF3-6CFC-A548-B91D-73F201674A01}" type="slidenum">
              <a:rPr lang="en-US" smtClean="0"/>
              <a:pPr/>
              <a:t>‹#›</a:t>
            </a:fld>
            <a:endParaRPr lang="en-US" dirty="0"/>
          </a:p>
        </p:txBody>
      </p:sp>
    </p:spTree>
    <p:extLst>
      <p:ext uri="{BB962C8B-B14F-4D97-AF65-F5344CB8AC3E}">
        <p14:creationId xmlns:p14="http://schemas.microsoft.com/office/powerpoint/2010/main" val="3800984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9AD67-B9AA-4848-8B64-623BB5FDA933}"/>
              </a:ext>
            </a:extLst>
          </p:cNvPr>
          <p:cNvSpPr>
            <a:spLocks noGrp="1"/>
          </p:cNvSpPr>
          <p:nvPr>
            <p:ph type="title"/>
          </p:nvPr>
        </p:nvSpPr>
        <p:spPr>
          <a:xfrm>
            <a:off x="550863" y="549276"/>
            <a:ext cx="11090275" cy="539750"/>
          </a:xfrm>
        </p:spPr>
        <p:txBody>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28C6D2D7-BB75-1346-94E1-53584679F3B9}"/>
              </a:ext>
            </a:extLst>
          </p:cNvPr>
          <p:cNvSpPr>
            <a:spLocks noGrp="1"/>
          </p:cNvSpPr>
          <p:nvPr>
            <p:ph type="body" idx="1"/>
          </p:nvPr>
        </p:nvSpPr>
        <p:spPr>
          <a:xfrm>
            <a:off x="550863" y="1628775"/>
            <a:ext cx="5184774" cy="696911"/>
          </a:xfrm>
        </p:spPr>
        <p:txBody>
          <a:bodyPr anchor="ctr">
            <a:normAutofit/>
          </a:bodyPr>
          <a:lstStyle>
            <a:lvl1pPr marL="0" indent="0" algn="l">
              <a:buNone/>
              <a:defRPr sz="2000" b="0" i="0"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5" name="Text Placeholder 4">
            <a:extLst>
              <a:ext uri="{FF2B5EF4-FFF2-40B4-BE49-F238E27FC236}">
                <a16:creationId xmlns:a16="http://schemas.microsoft.com/office/drawing/2014/main" id="{CA1AD23E-7048-1746-8DE2-343FEAC3A521}"/>
              </a:ext>
            </a:extLst>
          </p:cNvPr>
          <p:cNvSpPr>
            <a:spLocks noGrp="1"/>
          </p:cNvSpPr>
          <p:nvPr>
            <p:ph type="body" sz="quarter" idx="3"/>
          </p:nvPr>
        </p:nvSpPr>
        <p:spPr>
          <a:xfrm>
            <a:off x="6456362" y="1628775"/>
            <a:ext cx="5184775" cy="696912"/>
          </a:xfrm>
        </p:spPr>
        <p:txBody>
          <a:bodyPr anchor="ctr">
            <a:normAutofit/>
          </a:bodyPr>
          <a:lstStyle>
            <a:lvl1pPr marL="0" indent="0" algn="l">
              <a:buNone/>
              <a:defRPr sz="2000" b="0" i="0"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7" name="Slide Number Placeholder 5">
            <a:extLst>
              <a:ext uri="{FF2B5EF4-FFF2-40B4-BE49-F238E27FC236}">
                <a16:creationId xmlns:a16="http://schemas.microsoft.com/office/drawing/2014/main" id="{242E61BE-8598-FD4D-A1B2-85E7F3A9D999}"/>
              </a:ext>
            </a:extLst>
          </p:cNvPr>
          <p:cNvSpPr>
            <a:spLocks noGrp="1"/>
          </p:cNvSpPr>
          <p:nvPr>
            <p:ph type="sldNum" sz="quarter" idx="10"/>
          </p:nvPr>
        </p:nvSpPr>
        <p:spPr>
          <a:xfrm>
            <a:off x="8897938" y="5876925"/>
            <a:ext cx="2743200" cy="981075"/>
          </a:xfrm>
          <a:prstGeom prst="rect">
            <a:avLst/>
          </a:prstGeom>
        </p:spPr>
        <p:txBody>
          <a:bodyPr vert="horz" lIns="91440" tIns="45720" rIns="91440" bIns="45720" rtlCol="0" anchor="ctr"/>
          <a:lstStyle>
            <a:lvl1pPr algn="r">
              <a:defRPr sz="1200">
                <a:solidFill>
                  <a:schemeClr val="tx1"/>
                </a:solidFill>
              </a:defRPr>
            </a:lvl1pPr>
          </a:lstStyle>
          <a:p>
            <a:fld id="{A1C02BF3-6CFC-A548-B91D-73F201674A01}" type="slidenum">
              <a:rPr lang="en-US" smtClean="0"/>
              <a:pPr/>
              <a:t>‹#›</a:t>
            </a:fld>
            <a:endParaRPr lang="en-US" dirty="0"/>
          </a:p>
        </p:txBody>
      </p:sp>
      <p:sp>
        <p:nvSpPr>
          <p:cNvPr id="8" name="Content Placeholder 2">
            <a:extLst>
              <a:ext uri="{FF2B5EF4-FFF2-40B4-BE49-F238E27FC236}">
                <a16:creationId xmlns:a16="http://schemas.microsoft.com/office/drawing/2014/main" id="{EDEE9843-C7FA-DCDE-4A3C-C07607DD88E8}"/>
              </a:ext>
            </a:extLst>
          </p:cNvPr>
          <p:cNvSpPr>
            <a:spLocks noGrp="1"/>
          </p:cNvSpPr>
          <p:nvPr>
            <p:ph sz="half" idx="11"/>
          </p:nvPr>
        </p:nvSpPr>
        <p:spPr>
          <a:xfrm>
            <a:off x="550864" y="2502131"/>
            <a:ext cx="5184774" cy="2294313"/>
          </a:xfrm>
        </p:spPr>
        <p:txBody>
          <a:bodyPr/>
          <a:lstStyle>
            <a:lvl1pPr algn="l">
              <a:defRPr/>
            </a:lvl1pPr>
            <a:lvl2pPr algn="l">
              <a:defRPr/>
            </a:lvl2pPr>
            <a:lvl3pPr algn="l">
              <a:defRPr/>
            </a:lvl3pPr>
            <a:lvl4pPr algn="l">
              <a:defRPr/>
            </a:lvl4pPr>
            <a:lvl5pPr algn="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2">
            <a:extLst>
              <a:ext uri="{FF2B5EF4-FFF2-40B4-BE49-F238E27FC236}">
                <a16:creationId xmlns:a16="http://schemas.microsoft.com/office/drawing/2014/main" id="{E23E19DA-9DC3-2E9F-36D7-D7ED62E0DDCA}"/>
              </a:ext>
            </a:extLst>
          </p:cNvPr>
          <p:cNvSpPr>
            <a:spLocks noGrp="1"/>
          </p:cNvSpPr>
          <p:nvPr>
            <p:ph sz="half" idx="12"/>
          </p:nvPr>
        </p:nvSpPr>
        <p:spPr>
          <a:xfrm>
            <a:off x="6456363" y="2502131"/>
            <a:ext cx="5184775" cy="2294313"/>
          </a:xfrm>
        </p:spPr>
        <p:txBody>
          <a:bodyPr/>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023069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80DD-AA90-F14B-9C6B-009EF4F65165}"/>
              </a:ext>
            </a:extLst>
          </p:cNvPr>
          <p:cNvSpPr>
            <a:spLocks noGrp="1"/>
          </p:cNvSpPr>
          <p:nvPr>
            <p:ph type="title"/>
          </p:nvPr>
        </p:nvSpPr>
        <p:spPr/>
        <p:txBody>
          <a:bodyPr/>
          <a:lstStyle>
            <a:lvl1pPr>
              <a:defRPr sz="4000"/>
            </a:lvl1pPr>
          </a:lstStyle>
          <a:p>
            <a:r>
              <a:rPr lang="en-GB" dirty="0"/>
              <a:t>Click to edit Master title style</a:t>
            </a:r>
            <a:endParaRPr lang="en-US" dirty="0"/>
          </a:p>
        </p:txBody>
      </p:sp>
      <p:sp>
        <p:nvSpPr>
          <p:cNvPr id="3" name="Slide Number Placeholder 5">
            <a:extLst>
              <a:ext uri="{FF2B5EF4-FFF2-40B4-BE49-F238E27FC236}">
                <a16:creationId xmlns:a16="http://schemas.microsoft.com/office/drawing/2014/main" id="{AB2AE213-1A23-EF4C-9C7E-962812649904}"/>
              </a:ext>
            </a:extLst>
          </p:cNvPr>
          <p:cNvSpPr>
            <a:spLocks noGrp="1"/>
          </p:cNvSpPr>
          <p:nvPr>
            <p:ph type="sldNum" sz="quarter" idx="4"/>
          </p:nvPr>
        </p:nvSpPr>
        <p:spPr>
          <a:xfrm>
            <a:off x="8897938" y="5876925"/>
            <a:ext cx="2743200" cy="981075"/>
          </a:xfrm>
          <a:prstGeom prst="rect">
            <a:avLst/>
          </a:prstGeom>
        </p:spPr>
        <p:txBody>
          <a:bodyPr vert="horz" lIns="91440" tIns="45720" rIns="91440" bIns="45720" rtlCol="0" anchor="ctr"/>
          <a:lstStyle>
            <a:lvl1pPr algn="r">
              <a:defRPr sz="1200">
                <a:solidFill>
                  <a:schemeClr val="tx1"/>
                </a:solidFill>
              </a:defRPr>
            </a:lvl1pPr>
          </a:lstStyle>
          <a:p>
            <a:fld id="{A1C02BF3-6CFC-A548-B91D-73F201674A01}" type="slidenum">
              <a:rPr lang="en-US" smtClean="0"/>
              <a:pPr/>
              <a:t>‹#›</a:t>
            </a:fld>
            <a:endParaRPr lang="en-US" dirty="0"/>
          </a:p>
        </p:txBody>
      </p:sp>
    </p:spTree>
    <p:extLst>
      <p:ext uri="{BB962C8B-B14F-4D97-AF65-F5344CB8AC3E}">
        <p14:creationId xmlns:p14="http://schemas.microsoft.com/office/powerpoint/2010/main" val="4105875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D7B3E746-CC5C-A64D-9FD7-2359FC285758}"/>
              </a:ext>
            </a:extLst>
          </p:cNvPr>
          <p:cNvSpPr>
            <a:spLocks noGrp="1"/>
          </p:cNvSpPr>
          <p:nvPr>
            <p:ph type="sldNum" sz="quarter" idx="4"/>
          </p:nvPr>
        </p:nvSpPr>
        <p:spPr>
          <a:xfrm>
            <a:off x="8897938" y="5876925"/>
            <a:ext cx="2743200" cy="981075"/>
          </a:xfrm>
          <a:prstGeom prst="rect">
            <a:avLst/>
          </a:prstGeom>
        </p:spPr>
        <p:txBody>
          <a:bodyPr vert="horz" lIns="91440" tIns="45720" rIns="91440" bIns="45720" rtlCol="0" anchor="ctr"/>
          <a:lstStyle>
            <a:lvl1pPr algn="r">
              <a:defRPr sz="1200">
                <a:solidFill>
                  <a:schemeClr val="tx1"/>
                </a:solidFill>
              </a:defRPr>
            </a:lvl1pPr>
          </a:lstStyle>
          <a:p>
            <a:fld id="{A1C02BF3-6CFC-A548-B91D-73F201674A01}" type="slidenum">
              <a:rPr lang="en-US" smtClean="0"/>
              <a:pPr/>
              <a:t>‹#›</a:t>
            </a:fld>
            <a:endParaRPr lang="en-US" dirty="0"/>
          </a:p>
        </p:txBody>
      </p:sp>
    </p:spTree>
    <p:extLst>
      <p:ext uri="{BB962C8B-B14F-4D97-AF65-F5344CB8AC3E}">
        <p14:creationId xmlns:p14="http://schemas.microsoft.com/office/powerpoint/2010/main" val="1116201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8.sv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7.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75795B-360F-B648-B7B2-066488824C46}"/>
              </a:ext>
            </a:extLst>
          </p:cNvPr>
          <p:cNvSpPr>
            <a:spLocks noGrp="1"/>
          </p:cNvSpPr>
          <p:nvPr>
            <p:ph type="title"/>
          </p:nvPr>
        </p:nvSpPr>
        <p:spPr>
          <a:xfrm>
            <a:off x="550863" y="549279"/>
            <a:ext cx="11090531" cy="539745"/>
          </a:xfrm>
          <a:prstGeom prst="rect">
            <a:avLst/>
          </a:prstGeom>
        </p:spPr>
        <p:txBody>
          <a:bodyPr vert="horz" lIns="0" tIns="0" rIns="0" bIns="0" rtlCol="0" anchor="t">
            <a:noAutofit/>
          </a:bodyPr>
          <a:lstStyle/>
          <a:p>
            <a:r>
              <a:rPr lang="en-GB" dirty="0"/>
              <a:t>Click to edit master title</a:t>
            </a:r>
            <a:endParaRPr lang="en-US" dirty="0"/>
          </a:p>
        </p:txBody>
      </p:sp>
      <p:sp>
        <p:nvSpPr>
          <p:cNvPr id="3" name="Text Placeholder 2">
            <a:extLst>
              <a:ext uri="{FF2B5EF4-FFF2-40B4-BE49-F238E27FC236}">
                <a16:creationId xmlns:a16="http://schemas.microsoft.com/office/drawing/2014/main" id="{90C5C795-D3C3-ED4D-8ED8-800A3A618C80}"/>
              </a:ext>
            </a:extLst>
          </p:cNvPr>
          <p:cNvSpPr>
            <a:spLocks noGrp="1"/>
          </p:cNvSpPr>
          <p:nvPr>
            <p:ph type="body" idx="1"/>
          </p:nvPr>
        </p:nvSpPr>
        <p:spPr>
          <a:xfrm>
            <a:off x="550863" y="1655611"/>
            <a:ext cx="11090531" cy="3681564"/>
          </a:xfrm>
          <a:prstGeom prst="rect">
            <a:avLst/>
          </a:prstGeom>
        </p:spPr>
        <p:txBody>
          <a:bodyPr vert="horz" lIns="0" tIns="0" rIns="0" bIns="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Graphic 8">
            <a:extLst>
              <a:ext uri="{FF2B5EF4-FFF2-40B4-BE49-F238E27FC236}">
                <a16:creationId xmlns:a16="http://schemas.microsoft.com/office/drawing/2014/main" id="{F01C37E3-63FB-6C5F-E645-6FEB15923054}"/>
              </a:ext>
            </a:extLst>
          </p:cNvPr>
          <p:cNvPicPr>
            <a:picLocks noChangeAspect="1"/>
          </p:cNvPicPr>
          <p:nvPr userDrawn="1"/>
        </p:nvPicPr>
        <p:blipFill>
          <a:blip r:embed="rId15">
            <a:extLst>
              <a:ext uri="{96DAC541-7B7A-43D3-8B79-37D633B846F1}">
                <asvg:svgBlip xmlns:asvg="http://schemas.microsoft.com/office/drawing/2016/SVG/main" r:embed="rId16"/>
              </a:ext>
            </a:extLst>
          </a:blip>
          <a:srcRect/>
          <a:stretch/>
        </p:blipFill>
        <p:spPr>
          <a:xfrm>
            <a:off x="342230" y="5876920"/>
            <a:ext cx="1635132" cy="981079"/>
          </a:xfrm>
          <a:prstGeom prst="rect">
            <a:avLst/>
          </a:prstGeom>
        </p:spPr>
      </p:pic>
      <p:cxnSp>
        <p:nvCxnSpPr>
          <p:cNvPr id="5" name="Straight Connector 4">
            <a:extLst>
              <a:ext uri="{FF2B5EF4-FFF2-40B4-BE49-F238E27FC236}">
                <a16:creationId xmlns:a16="http://schemas.microsoft.com/office/drawing/2014/main" id="{537B9C70-5FC5-F6F6-BE1C-1AFC59F8AB8E}"/>
              </a:ext>
            </a:extLst>
          </p:cNvPr>
          <p:cNvCxnSpPr>
            <a:cxnSpLocks/>
          </p:cNvCxnSpPr>
          <p:nvPr userDrawn="1"/>
        </p:nvCxnSpPr>
        <p:spPr>
          <a:xfrm>
            <a:off x="0" y="5876925"/>
            <a:ext cx="12192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Slide Number Placeholder 16">
            <a:extLst>
              <a:ext uri="{FF2B5EF4-FFF2-40B4-BE49-F238E27FC236}">
                <a16:creationId xmlns:a16="http://schemas.microsoft.com/office/drawing/2014/main" id="{E0562429-A062-A2AF-FE0C-0F05B7E43761}"/>
              </a:ext>
            </a:extLst>
          </p:cNvPr>
          <p:cNvSpPr>
            <a:spLocks noGrp="1"/>
          </p:cNvSpPr>
          <p:nvPr>
            <p:ph type="sldNum" sz="quarter" idx="4"/>
          </p:nvPr>
        </p:nvSpPr>
        <p:spPr>
          <a:xfrm>
            <a:off x="8898194" y="5876932"/>
            <a:ext cx="2743200" cy="981068"/>
          </a:xfrm>
          <a:prstGeom prst="rect">
            <a:avLst/>
          </a:prstGeom>
        </p:spPr>
        <p:txBody>
          <a:bodyPr vert="horz" lIns="0" tIns="0" rIns="0" bIns="0" rtlCol="0" anchor="ctr"/>
          <a:lstStyle>
            <a:lvl1pPr algn="r">
              <a:defRPr sz="1200">
                <a:solidFill>
                  <a:schemeClr val="tx1"/>
                </a:solidFill>
              </a:defRPr>
            </a:lvl1pPr>
          </a:lstStyle>
          <a:p>
            <a:fld id="{B852B311-9BC7-BB4C-A058-0C31E16B78F9}" type="slidenum">
              <a:rPr lang="en-BE" smtClean="0"/>
              <a:pPr/>
              <a:t>‹#›</a:t>
            </a:fld>
            <a:endParaRPr lang="en-BE" dirty="0"/>
          </a:p>
        </p:txBody>
      </p:sp>
    </p:spTree>
    <p:extLst>
      <p:ext uri="{BB962C8B-B14F-4D97-AF65-F5344CB8AC3E}">
        <p14:creationId xmlns:p14="http://schemas.microsoft.com/office/powerpoint/2010/main" val="595105642"/>
      </p:ext>
    </p:extLst>
  </p:cSld>
  <p:clrMap bg1="lt1" tx1="dk1" bg2="lt2" tx2="dk2" accent1="accent1" accent2="accent2" accent3="accent3" accent4="accent4" accent5="accent5" accent6="accent6" hlink="hlink" folHlink="folHlink"/>
  <p:sldLayoutIdLst>
    <p:sldLayoutId id="2147483757" r:id="rId1"/>
    <p:sldLayoutId id="2147483716"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Lst>
  <p:hf hdr="0" ftr="0" dt="0"/>
  <p:txStyles>
    <p:titleStyle>
      <a:lvl1pPr algn="l" defTabSz="914400" rtl="0" eaLnBrk="1" latinLnBrk="0" hangingPunct="1">
        <a:lnSpc>
          <a:spcPct val="90000"/>
        </a:lnSpc>
        <a:spcBef>
          <a:spcPct val="0"/>
        </a:spcBef>
        <a:buNone/>
        <a:defRPr sz="4000" b="1" i="0" kern="1200" cap="none" baseline="0">
          <a:solidFill>
            <a:schemeClr val="accent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200" b="0" i="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7" userDrawn="1">
          <p15:clr>
            <a:srgbClr val="F26B43"/>
          </p15:clr>
        </p15:guide>
        <p15:guide id="2" pos="7333" userDrawn="1">
          <p15:clr>
            <a:srgbClr val="F26B43"/>
          </p15:clr>
        </p15:guide>
        <p15:guide id="3" orient="horz" pos="346" userDrawn="1">
          <p15:clr>
            <a:srgbClr val="F26B43"/>
          </p15:clr>
        </p15:guide>
        <p15:guide id="4" orient="horz" pos="3702" userDrawn="1">
          <p15:clr>
            <a:srgbClr val="F26B43"/>
          </p15:clr>
        </p15:guide>
        <p15:guide id="5" orient="horz" pos="3362" userDrawn="1">
          <p15:clr>
            <a:srgbClr val="F26B43"/>
          </p15:clr>
        </p15:guide>
        <p15:guide id="6" orient="horz" pos="3974" userDrawn="1">
          <p15:clr>
            <a:srgbClr val="F26B43"/>
          </p15:clr>
        </p15:guide>
        <p15:guide id="7" orient="horz" pos="686" userDrawn="1">
          <p15:clr>
            <a:srgbClr val="F26B43"/>
          </p15:clr>
        </p15:guide>
        <p15:guide id="8" orient="horz" pos="1026" userDrawn="1">
          <p15:clr>
            <a:srgbClr val="F26B43"/>
          </p15:clr>
        </p15:guide>
        <p15:guide id="11"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75795B-360F-B648-B7B2-066488824C46}"/>
              </a:ext>
            </a:extLst>
          </p:cNvPr>
          <p:cNvSpPr>
            <a:spLocks noGrp="1"/>
          </p:cNvSpPr>
          <p:nvPr>
            <p:ph type="title"/>
          </p:nvPr>
        </p:nvSpPr>
        <p:spPr>
          <a:xfrm>
            <a:off x="550863" y="549279"/>
            <a:ext cx="11090531" cy="539745"/>
          </a:xfrm>
          <a:prstGeom prst="rect">
            <a:avLst/>
          </a:prstGeom>
        </p:spPr>
        <p:txBody>
          <a:bodyPr vert="horz" lIns="0" tIns="0" rIns="0" bIns="0" rtlCol="0" anchor="t">
            <a:noAutofit/>
          </a:bodyPr>
          <a:lstStyle/>
          <a:p>
            <a:r>
              <a:rPr lang="en-GB" dirty="0"/>
              <a:t>Click to edit master title</a:t>
            </a:r>
            <a:endParaRPr lang="en-US" dirty="0"/>
          </a:p>
        </p:txBody>
      </p:sp>
      <p:sp>
        <p:nvSpPr>
          <p:cNvPr id="3" name="Text Placeholder 2">
            <a:extLst>
              <a:ext uri="{FF2B5EF4-FFF2-40B4-BE49-F238E27FC236}">
                <a16:creationId xmlns:a16="http://schemas.microsoft.com/office/drawing/2014/main" id="{90C5C795-D3C3-ED4D-8ED8-800A3A618C80}"/>
              </a:ext>
            </a:extLst>
          </p:cNvPr>
          <p:cNvSpPr>
            <a:spLocks noGrp="1"/>
          </p:cNvSpPr>
          <p:nvPr>
            <p:ph type="body" idx="1"/>
          </p:nvPr>
        </p:nvSpPr>
        <p:spPr>
          <a:xfrm>
            <a:off x="550863" y="1655611"/>
            <a:ext cx="11090531" cy="3681564"/>
          </a:xfrm>
          <a:prstGeom prst="rect">
            <a:avLst/>
          </a:prstGeom>
        </p:spPr>
        <p:txBody>
          <a:bodyPr vert="horz" lIns="0" tIns="0" rIns="0" bIns="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Graphic 8">
            <a:extLst>
              <a:ext uri="{FF2B5EF4-FFF2-40B4-BE49-F238E27FC236}">
                <a16:creationId xmlns:a16="http://schemas.microsoft.com/office/drawing/2014/main" id="{F01C37E3-63FB-6C5F-E645-6FEB15923054}"/>
              </a:ext>
            </a:extLst>
          </p:cNvPr>
          <p:cNvPicPr>
            <a:picLocks noChangeAspect="1"/>
          </p:cNvPicPr>
          <p:nvPr userDrawn="1"/>
        </p:nvPicPr>
        <p:blipFill>
          <a:blip r:embed="rId15">
            <a:extLst>
              <a:ext uri="{96DAC541-7B7A-43D3-8B79-37D633B846F1}">
                <asvg:svgBlip xmlns:asvg="http://schemas.microsoft.com/office/drawing/2016/SVG/main" r:embed="rId16"/>
              </a:ext>
            </a:extLst>
          </a:blip>
          <a:srcRect/>
          <a:stretch/>
        </p:blipFill>
        <p:spPr>
          <a:xfrm>
            <a:off x="342230" y="5876920"/>
            <a:ext cx="1635131" cy="981079"/>
          </a:xfrm>
          <a:prstGeom prst="rect">
            <a:avLst/>
          </a:prstGeom>
        </p:spPr>
      </p:pic>
      <p:cxnSp>
        <p:nvCxnSpPr>
          <p:cNvPr id="5" name="Straight Connector 4">
            <a:extLst>
              <a:ext uri="{FF2B5EF4-FFF2-40B4-BE49-F238E27FC236}">
                <a16:creationId xmlns:a16="http://schemas.microsoft.com/office/drawing/2014/main" id="{537B9C70-5FC5-F6F6-BE1C-1AFC59F8AB8E}"/>
              </a:ext>
            </a:extLst>
          </p:cNvPr>
          <p:cNvCxnSpPr>
            <a:cxnSpLocks/>
          </p:cNvCxnSpPr>
          <p:nvPr userDrawn="1"/>
        </p:nvCxnSpPr>
        <p:spPr>
          <a:xfrm>
            <a:off x="0" y="5876925"/>
            <a:ext cx="1219200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Slide Number Placeholder 16">
            <a:extLst>
              <a:ext uri="{FF2B5EF4-FFF2-40B4-BE49-F238E27FC236}">
                <a16:creationId xmlns:a16="http://schemas.microsoft.com/office/drawing/2014/main" id="{E0562429-A062-A2AF-FE0C-0F05B7E43761}"/>
              </a:ext>
            </a:extLst>
          </p:cNvPr>
          <p:cNvSpPr>
            <a:spLocks noGrp="1"/>
          </p:cNvSpPr>
          <p:nvPr>
            <p:ph type="sldNum" sz="quarter" idx="4"/>
          </p:nvPr>
        </p:nvSpPr>
        <p:spPr>
          <a:xfrm>
            <a:off x="8898194" y="5876932"/>
            <a:ext cx="2743200" cy="981068"/>
          </a:xfrm>
          <a:prstGeom prst="rect">
            <a:avLst/>
          </a:prstGeom>
        </p:spPr>
        <p:txBody>
          <a:bodyPr vert="horz" lIns="0" tIns="0" rIns="0" bIns="0" rtlCol="0" anchor="ctr"/>
          <a:lstStyle>
            <a:lvl1pPr algn="r">
              <a:defRPr sz="1200">
                <a:solidFill>
                  <a:schemeClr val="tx1"/>
                </a:solidFill>
              </a:defRPr>
            </a:lvl1pPr>
          </a:lstStyle>
          <a:p>
            <a:fld id="{B852B311-9BC7-BB4C-A058-0C31E16B78F9}" type="slidenum">
              <a:rPr lang="en-BE" smtClean="0"/>
              <a:pPr/>
              <a:t>‹#›</a:t>
            </a:fld>
            <a:endParaRPr lang="en-BE" dirty="0"/>
          </a:p>
        </p:txBody>
      </p:sp>
    </p:spTree>
    <p:extLst>
      <p:ext uri="{BB962C8B-B14F-4D97-AF65-F5344CB8AC3E}">
        <p14:creationId xmlns:p14="http://schemas.microsoft.com/office/powerpoint/2010/main" val="1648514238"/>
      </p:ext>
    </p:extLst>
  </p:cSld>
  <p:clrMap bg1="dk1" tx1="lt1" bg2="dk2" tx2="lt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Lst>
  <p:hf hdr="0" ftr="0" dt="0"/>
  <p:txStyles>
    <p:titleStyle>
      <a:lvl1pPr algn="l" defTabSz="914400" rtl="0" eaLnBrk="1" latinLnBrk="0" hangingPunct="1">
        <a:lnSpc>
          <a:spcPct val="90000"/>
        </a:lnSpc>
        <a:spcBef>
          <a:spcPct val="0"/>
        </a:spcBef>
        <a:buNone/>
        <a:defRPr sz="4000" b="1" i="0" kern="1200" cap="none" baseline="0">
          <a:solidFill>
            <a:schemeClr val="accent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200" b="0" i="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7" userDrawn="1">
          <p15:clr>
            <a:srgbClr val="F26B43"/>
          </p15:clr>
        </p15:guide>
        <p15:guide id="2" pos="7333" userDrawn="1">
          <p15:clr>
            <a:srgbClr val="F26B43"/>
          </p15:clr>
        </p15:guide>
        <p15:guide id="3" orient="horz" pos="346" userDrawn="1">
          <p15:clr>
            <a:srgbClr val="F26B43"/>
          </p15:clr>
        </p15:guide>
        <p15:guide id="4" orient="horz" pos="3702" userDrawn="1">
          <p15:clr>
            <a:srgbClr val="F26B43"/>
          </p15:clr>
        </p15:guide>
        <p15:guide id="5" orient="horz" pos="3362" userDrawn="1">
          <p15:clr>
            <a:srgbClr val="F26B43"/>
          </p15:clr>
        </p15:guide>
        <p15:guide id="6" orient="horz" pos="3974" userDrawn="1">
          <p15:clr>
            <a:srgbClr val="F26B43"/>
          </p15:clr>
        </p15:guide>
        <p15:guide id="7" orient="horz" pos="686" userDrawn="1">
          <p15:clr>
            <a:srgbClr val="F26B43"/>
          </p15:clr>
        </p15:guide>
        <p15:guide id="8" orient="horz" pos="1026" userDrawn="1">
          <p15:clr>
            <a:srgbClr val="F26B43"/>
          </p15:clr>
        </p15:guide>
        <p15:guide id="11"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055638B-9314-E352-A867-E6DBB0FC7395}"/>
              </a:ext>
            </a:extLst>
          </p:cNvPr>
          <p:cNvSpPr>
            <a:spLocks noGrp="1"/>
          </p:cNvSpPr>
          <p:nvPr>
            <p:ph type="ctrTitle"/>
          </p:nvPr>
        </p:nvSpPr>
        <p:spPr/>
        <p:txBody>
          <a:bodyPr/>
          <a:lstStyle/>
          <a:p>
            <a:r>
              <a:rPr lang="de-DE" dirty="0"/>
              <a:t>CoolLIFE Training Materials</a:t>
            </a:r>
            <a:endParaRPr lang="en-BE" dirty="0"/>
          </a:p>
        </p:txBody>
      </p:sp>
      <p:sp>
        <p:nvSpPr>
          <p:cNvPr id="9" name="Text Placeholder 8">
            <a:extLst>
              <a:ext uri="{FF2B5EF4-FFF2-40B4-BE49-F238E27FC236}">
                <a16:creationId xmlns:a16="http://schemas.microsoft.com/office/drawing/2014/main" id="{A5C6F74E-102C-9BDE-EF1B-B69AC22C80A7}"/>
              </a:ext>
            </a:extLst>
          </p:cNvPr>
          <p:cNvSpPr>
            <a:spLocks noGrp="1"/>
          </p:cNvSpPr>
          <p:nvPr>
            <p:ph type="body" sz="quarter" idx="10"/>
          </p:nvPr>
        </p:nvSpPr>
        <p:spPr>
          <a:xfrm>
            <a:off x="558609" y="3807120"/>
            <a:ext cx="4985849" cy="1019917"/>
          </a:xfrm>
        </p:spPr>
        <p:txBody>
          <a:bodyPr>
            <a:normAutofit/>
          </a:bodyPr>
          <a:lstStyle/>
          <a:p>
            <a:r>
              <a:rPr lang="de-DE" dirty="0"/>
              <a:t>Aadit Malla</a:t>
            </a:r>
          </a:p>
          <a:p>
            <a:r>
              <a:rPr lang="de-DE" dirty="0"/>
              <a:t>TUW</a:t>
            </a:r>
            <a:endParaRPr lang="en-BE" dirty="0"/>
          </a:p>
        </p:txBody>
      </p:sp>
    </p:spTree>
    <p:extLst>
      <p:ext uri="{BB962C8B-B14F-4D97-AF65-F5344CB8AC3E}">
        <p14:creationId xmlns:p14="http://schemas.microsoft.com/office/powerpoint/2010/main" val="1467867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D4BE2-FD31-477E-8F53-3632819B388E}"/>
              </a:ext>
            </a:extLst>
          </p:cNvPr>
          <p:cNvSpPr>
            <a:spLocks noGrp="1"/>
          </p:cNvSpPr>
          <p:nvPr>
            <p:ph type="title"/>
          </p:nvPr>
        </p:nvSpPr>
        <p:spPr>
          <a:xfrm>
            <a:off x="746806" y="2814868"/>
            <a:ext cx="11090531" cy="539745"/>
          </a:xfrm>
        </p:spPr>
        <p:txBody>
          <a:bodyPr/>
          <a:lstStyle/>
          <a:p>
            <a:r>
              <a:rPr lang="en-US" sz="4000" dirty="0"/>
              <a:t>CM: District Cooling</a:t>
            </a:r>
            <a:br>
              <a:rPr lang="en-US" sz="4000" dirty="0"/>
            </a:br>
            <a:br>
              <a:rPr lang="en-US" sz="4000" dirty="0"/>
            </a:br>
            <a:br>
              <a:rPr lang="en-US" sz="4000" dirty="0"/>
            </a:br>
            <a:br>
              <a:rPr lang="en-US" sz="4000" dirty="0"/>
            </a:br>
            <a:endParaRPr lang="en-US" dirty="0"/>
          </a:p>
        </p:txBody>
      </p:sp>
      <p:sp>
        <p:nvSpPr>
          <p:cNvPr id="4" name="Slide Number Placeholder 3">
            <a:extLst>
              <a:ext uri="{FF2B5EF4-FFF2-40B4-BE49-F238E27FC236}">
                <a16:creationId xmlns:a16="http://schemas.microsoft.com/office/drawing/2014/main" id="{ED746475-E1E0-4B35-99CC-7A74B05F70A9}"/>
              </a:ext>
            </a:extLst>
          </p:cNvPr>
          <p:cNvSpPr>
            <a:spLocks noGrp="1"/>
          </p:cNvSpPr>
          <p:nvPr>
            <p:ph type="sldNum" sz="quarter" idx="4"/>
          </p:nvPr>
        </p:nvSpPr>
        <p:spPr/>
        <p:txBody>
          <a:bodyPr/>
          <a:lstStyle/>
          <a:p>
            <a:fld id="{A1C02BF3-6CFC-A548-B91D-73F201674A01}" type="slidenum">
              <a:rPr lang="en-US" smtClean="0"/>
              <a:pPr/>
              <a:t>10</a:t>
            </a:fld>
            <a:endParaRPr lang="en-US" dirty="0"/>
          </a:p>
        </p:txBody>
      </p:sp>
    </p:spTree>
    <p:extLst>
      <p:ext uri="{BB962C8B-B14F-4D97-AF65-F5344CB8AC3E}">
        <p14:creationId xmlns:p14="http://schemas.microsoft.com/office/powerpoint/2010/main" val="12668287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4C4BE-D3EE-4DD6-AE47-C9C0BDC595B1}"/>
              </a:ext>
            </a:extLst>
          </p:cNvPr>
          <p:cNvSpPr>
            <a:spLocks noGrp="1"/>
          </p:cNvSpPr>
          <p:nvPr>
            <p:ph type="title"/>
          </p:nvPr>
        </p:nvSpPr>
        <p:spPr/>
        <p:txBody>
          <a:bodyPr/>
          <a:lstStyle/>
          <a:p>
            <a:r>
              <a:rPr lang="en-US"/>
              <a:t>CM: District Cooling</a:t>
            </a:r>
          </a:p>
        </p:txBody>
      </p:sp>
      <p:sp>
        <p:nvSpPr>
          <p:cNvPr id="3" name="Content Placeholder 2">
            <a:extLst>
              <a:ext uri="{FF2B5EF4-FFF2-40B4-BE49-F238E27FC236}">
                <a16:creationId xmlns:a16="http://schemas.microsoft.com/office/drawing/2014/main" id="{43E4B9AC-EC8E-4473-AF56-7CE9761CD27C}"/>
              </a:ext>
            </a:extLst>
          </p:cNvPr>
          <p:cNvSpPr>
            <a:spLocks noGrp="1"/>
          </p:cNvSpPr>
          <p:nvPr>
            <p:ph idx="1"/>
          </p:nvPr>
        </p:nvSpPr>
        <p:spPr>
          <a:xfrm>
            <a:off x="550864" y="1628776"/>
            <a:ext cx="5033508" cy="3217544"/>
          </a:xfrm>
        </p:spPr>
        <p:txBody>
          <a:bodyPr/>
          <a:lstStyle/>
          <a:p>
            <a:pPr marL="171450" indent="-171450">
              <a:buFont typeface="Arial" panose="020B0604020202020204" pitchFamily="34" charset="0"/>
              <a:buChar char="•"/>
            </a:pPr>
            <a:r>
              <a:rPr lang="en-US" sz="1600" dirty="0"/>
              <a:t>Operates at a resolution of 100 × 100 meters</a:t>
            </a:r>
          </a:p>
          <a:p>
            <a:pPr marL="171450" indent="-171450">
              <a:buFont typeface="Arial" panose="020B0604020202020204" pitchFamily="34" charset="0"/>
              <a:buChar char="•"/>
            </a:pPr>
            <a:r>
              <a:rPr lang="en-US" sz="1600" dirty="0"/>
              <a:t>Identifies anchor points with consistently high demand</a:t>
            </a:r>
          </a:p>
          <a:p>
            <a:pPr marL="171450" indent="-171450">
              <a:buFont typeface="Arial" panose="020B0604020202020204" pitchFamily="34" charset="0"/>
              <a:buChar char="•"/>
            </a:pPr>
            <a:r>
              <a:rPr lang="en-US" sz="1600" dirty="0"/>
              <a:t>Determines areas where supply could be more cost-effective than conventional individual solutions under given conditions</a:t>
            </a:r>
          </a:p>
          <a:p>
            <a:pPr marL="171450" indent="-171450">
              <a:buFont typeface="Arial" panose="020B0604020202020204" pitchFamily="34" charset="0"/>
              <a:buChar char="•"/>
            </a:pPr>
            <a:r>
              <a:rPr lang="en-US" sz="1600" dirty="0"/>
              <a:t>Highly dependent on electricity prices</a:t>
            </a:r>
          </a:p>
          <a:p>
            <a:pPr marL="171450" indent="-171450">
              <a:buFont typeface="Arial" panose="020B0604020202020204" pitchFamily="34" charset="0"/>
              <a:buChar char="•"/>
            </a:pPr>
            <a:r>
              <a:rPr lang="en-US" sz="1600" dirty="0"/>
              <a:t>Input raster layers:</a:t>
            </a:r>
          </a:p>
          <a:p>
            <a:pPr marL="171450" indent="-1714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98140201-D3D7-48DB-9F26-1098AA931CD8}"/>
              </a:ext>
            </a:extLst>
          </p:cNvPr>
          <p:cNvSpPr>
            <a:spLocks noGrp="1"/>
          </p:cNvSpPr>
          <p:nvPr>
            <p:ph type="sldNum" sz="quarter" idx="4"/>
          </p:nvPr>
        </p:nvSpPr>
        <p:spPr/>
        <p:txBody>
          <a:bodyPr/>
          <a:lstStyle/>
          <a:p>
            <a:fld id="{A1C02BF3-6CFC-A548-B91D-73F201674A01}" type="slidenum">
              <a:rPr lang="en-US" smtClean="0"/>
              <a:pPr/>
              <a:t>11</a:t>
            </a:fld>
            <a:endParaRPr lang="en-US" dirty="0"/>
          </a:p>
        </p:txBody>
      </p:sp>
      <p:pic>
        <p:nvPicPr>
          <p:cNvPr id="5" name="Picture 4">
            <a:extLst>
              <a:ext uri="{FF2B5EF4-FFF2-40B4-BE49-F238E27FC236}">
                <a16:creationId xmlns:a16="http://schemas.microsoft.com/office/drawing/2014/main" id="{13DE95BA-8341-4159-9014-BA7B287B6180}"/>
              </a:ext>
            </a:extLst>
          </p:cNvPr>
          <p:cNvPicPr>
            <a:picLocks noChangeAspect="1"/>
          </p:cNvPicPr>
          <p:nvPr/>
        </p:nvPicPr>
        <p:blipFill>
          <a:blip r:embed="rId2"/>
          <a:stretch>
            <a:fillRect/>
          </a:stretch>
        </p:blipFill>
        <p:spPr>
          <a:xfrm>
            <a:off x="5786086" y="1593581"/>
            <a:ext cx="5949196" cy="4219178"/>
          </a:xfrm>
          <a:prstGeom prst="rect">
            <a:avLst/>
          </a:prstGeom>
        </p:spPr>
      </p:pic>
      <p:pic>
        <p:nvPicPr>
          <p:cNvPr id="6" name="Picture 5">
            <a:extLst>
              <a:ext uri="{FF2B5EF4-FFF2-40B4-BE49-F238E27FC236}">
                <a16:creationId xmlns:a16="http://schemas.microsoft.com/office/drawing/2014/main" id="{3FCF3417-5491-4073-BB99-9EDDF0427BEA}"/>
              </a:ext>
            </a:extLst>
          </p:cNvPr>
          <p:cNvPicPr>
            <a:picLocks noChangeAspect="1"/>
          </p:cNvPicPr>
          <p:nvPr/>
        </p:nvPicPr>
        <p:blipFill>
          <a:blip r:embed="rId3"/>
          <a:stretch>
            <a:fillRect/>
          </a:stretch>
        </p:blipFill>
        <p:spPr>
          <a:xfrm>
            <a:off x="2548584" y="4267199"/>
            <a:ext cx="1631395" cy="1035079"/>
          </a:xfrm>
          <a:prstGeom prst="rect">
            <a:avLst/>
          </a:prstGeom>
        </p:spPr>
      </p:pic>
      <p:sp>
        <p:nvSpPr>
          <p:cNvPr id="7" name="Content Placeholder 2">
            <a:extLst>
              <a:ext uri="{FF2B5EF4-FFF2-40B4-BE49-F238E27FC236}">
                <a16:creationId xmlns:a16="http://schemas.microsoft.com/office/drawing/2014/main" id="{D4B43155-FFCE-45DA-8C9D-AFAA4D92C6AF}"/>
              </a:ext>
            </a:extLst>
          </p:cNvPr>
          <p:cNvSpPr txBox="1">
            <a:spLocks/>
          </p:cNvSpPr>
          <p:nvPr/>
        </p:nvSpPr>
        <p:spPr>
          <a:xfrm>
            <a:off x="860041" y="4569081"/>
            <a:ext cx="1688543" cy="341538"/>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200" b="0" i="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1600" dirty="0"/>
              <a:t>Space Cooling Need</a:t>
            </a:r>
          </a:p>
        </p:txBody>
      </p:sp>
      <p:sp>
        <p:nvSpPr>
          <p:cNvPr id="8" name="Content Placeholder 2">
            <a:extLst>
              <a:ext uri="{FF2B5EF4-FFF2-40B4-BE49-F238E27FC236}">
                <a16:creationId xmlns:a16="http://schemas.microsoft.com/office/drawing/2014/main" id="{A3805937-0DDC-4C32-A668-9AA1C57C90C5}"/>
              </a:ext>
            </a:extLst>
          </p:cNvPr>
          <p:cNvSpPr txBox="1">
            <a:spLocks/>
          </p:cNvSpPr>
          <p:nvPr/>
        </p:nvSpPr>
        <p:spPr>
          <a:xfrm>
            <a:off x="4023175" y="4309184"/>
            <a:ext cx="1688543" cy="341538"/>
          </a:xfrm>
          <a:prstGeom prst="rect">
            <a:avLst/>
          </a:prstGeom>
        </p:spPr>
        <p:txBody>
          <a:bodyPr vert="horz" lIns="0" tIns="0" rIns="0" bIns="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200" b="0" i="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Gross Floor Area Total</a:t>
            </a:r>
          </a:p>
        </p:txBody>
      </p:sp>
      <p:sp>
        <p:nvSpPr>
          <p:cNvPr id="9" name="Content Placeholder 2">
            <a:extLst>
              <a:ext uri="{FF2B5EF4-FFF2-40B4-BE49-F238E27FC236}">
                <a16:creationId xmlns:a16="http://schemas.microsoft.com/office/drawing/2014/main" id="{273414AF-4555-481F-B6C0-7A4367F9019A}"/>
              </a:ext>
            </a:extLst>
          </p:cNvPr>
          <p:cNvSpPr txBox="1">
            <a:spLocks/>
          </p:cNvSpPr>
          <p:nvPr/>
        </p:nvSpPr>
        <p:spPr>
          <a:xfrm>
            <a:off x="3331303" y="5360592"/>
            <a:ext cx="1688543" cy="341538"/>
          </a:xfrm>
          <a:prstGeom prst="rect">
            <a:avLst/>
          </a:prstGeom>
        </p:spPr>
        <p:txBody>
          <a:bodyPr vert="horz" lIns="0" tIns="0" rIns="0" bIns="0" rtlCol="0">
            <a:normAutofit fontScale="92500" lnSpcReduction="20000"/>
          </a:bodyPr>
          <a:lstStyle>
            <a:lvl1pPr marL="0" indent="0" algn="l" defTabSz="914400" rtl="0" eaLnBrk="1" latinLnBrk="0" hangingPunct="1">
              <a:lnSpc>
                <a:spcPct val="90000"/>
              </a:lnSpc>
              <a:spcBef>
                <a:spcPts val="1000"/>
              </a:spcBef>
              <a:buFont typeface="Arial" panose="020B0604020202020204" pitchFamily="34" charset="0"/>
              <a:buNone/>
              <a:defRPr sz="1200" b="0" i="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Gross Floor Area Non-Residential</a:t>
            </a:r>
          </a:p>
        </p:txBody>
      </p:sp>
    </p:spTree>
    <p:extLst>
      <p:ext uri="{BB962C8B-B14F-4D97-AF65-F5344CB8AC3E}">
        <p14:creationId xmlns:p14="http://schemas.microsoft.com/office/powerpoint/2010/main" val="3443801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D4BE2-FD31-477E-8F53-3632819B388E}"/>
              </a:ext>
            </a:extLst>
          </p:cNvPr>
          <p:cNvSpPr>
            <a:spLocks noGrp="1"/>
          </p:cNvSpPr>
          <p:nvPr>
            <p:ph type="title"/>
          </p:nvPr>
        </p:nvSpPr>
        <p:spPr>
          <a:xfrm>
            <a:off x="746806" y="2814868"/>
            <a:ext cx="11090531" cy="539745"/>
          </a:xfrm>
        </p:spPr>
        <p:txBody>
          <a:bodyPr/>
          <a:lstStyle/>
          <a:p>
            <a:r>
              <a:rPr lang="en-US" sz="4000" dirty="0"/>
              <a:t>Use Cases: </a:t>
            </a:r>
            <a:r>
              <a:rPr lang="en-US" sz="2000" dirty="0"/>
              <a:t>How To Apply CoolLIFE tool</a:t>
            </a:r>
            <a:br>
              <a:rPr lang="en-US" sz="4000" dirty="0"/>
            </a:br>
            <a:br>
              <a:rPr lang="en-US" sz="4000" dirty="0"/>
            </a:br>
            <a:br>
              <a:rPr lang="en-US" sz="4000" dirty="0"/>
            </a:br>
            <a:br>
              <a:rPr lang="en-US" sz="4000" dirty="0"/>
            </a:br>
            <a:br>
              <a:rPr lang="en-US" sz="4000" dirty="0"/>
            </a:br>
            <a:endParaRPr lang="en-US" dirty="0"/>
          </a:p>
        </p:txBody>
      </p:sp>
      <p:sp>
        <p:nvSpPr>
          <p:cNvPr id="4" name="Slide Number Placeholder 3">
            <a:extLst>
              <a:ext uri="{FF2B5EF4-FFF2-40B4-BE49-F238E27FC236}">
                <a16:creationId xmlns:a16="http://schemas.microsoft.com/office/drawing/2014/main" id="{ED746475-E1E0-4B35-99CC-7A74B05F70A9}"/>
              </a:ext>
            </a:extLst>
          </p:cNvPr>
          <p:cNvSpPr>
            <a:spLocks noGrp="1"/>
          </p:cNvSpPr>
          <p:nvPr>
            <p:ph type="sldNum" sz="quarter" idx="4"/>
          </p:nvPr>
        </p:nvSpPr>
        <p:spPr/>
        <p:txBody>
          <a:bodyPr/>
          <a:lstStyle/>
          <a:p>
            <a:fld id="{A1C02BF3-6CFC-A548-B91D-73F201674A01}" type="slidenum">
              <a:rPr lang="en-US" smtClean="0"/>
              <a:pPr/>
              <a:t>12</a:t>
            </a:fld>
            <a:endParaRPr lang="en-US" dirty="0"/>
          </a:p>
        </p:txBody>
      </p:sp>
    </p:spTree>
    <p:extLst>
      <p:ext uri="{BB962C8B-B14F-4D97-AF65-F5344CB8AC3E}">
        <p14:creationId xmlns:p14="http://schemas.microsoft.com/office/powerpoint/2010/main" val="6489323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2141-D6AD-41FA-BFF2-CCBAC7BA8331}"/>
              </a:ext>
            </a:extLst>
          </p:cNvPr>
          <p:cNvSpPr>
            <a:spLocks noGrp="1"/>
          </p:cNvSpPr>
          <p:nvPr>
            <p:ph type="title"/>
          </p:nvPr>
        </p:nvSpPr>
        <p:spPr/>
        <p:txBody>
          <a:bodyPr/>
          <a:lstStyle/>
          <a:p>
            <a:r>
              <a:rPr lang="en-US"/>
              <a:t>CoolLIFE tool: Use Cases</a:t>
            </a:r>
          </a:p>
        </p:txBody>
      </p:sp>
      <p:sp>
        <p:nvSpPr>
          <p:cNvPr id="4" name="Slide Number Placeholder 3">
            <a:extLst>
              <a:ext uri="{FF2B5EF4-FFF2-40B4-BE49-F238E27FC236}">
                <a16:creationId xmlns:a16="http://schemas.microsoft.com/office/drawing/2014/main" id="{27A80B9D-486B-41D6-80EA-964EFAEF6B52}"/>
              </a:ext>
            </a:extLst>
          </p:cNvPr>
          <p:cNvSpPr>
            <a:spLocks noGrp="1"/>
          </p:cNvSpPr>
          <p:nvPr>
            <p:ph type="sldNum" sz="quarter" idx="4"/>
          </p:nvPr>
        </p:nvSpPr>
        <p:spPr/>
        <p:txBody>
          <a:bodyPr/>
          <a:lstStyle/>
          <a:p>
            <a:fld id="{A1C02BF3-6CFC-A548-B91D-73F201674A01}" type="slidenum">
              <a:rPr lang="en-US" smtClean="0"/>
              <a:pPr/>
              <a:t>13</a:t>
            </a:fld>
            <a:endParaRPr lang="en-US" dirty="0"/>
          </a:p>
        </p:txBody>
      </p:sp>
      <p:graphicFrame>
        <p:nvGraphicFramePr>
          <p:cNvPr id="5" name="Content Placeholder 4">
            <a:extLst>
              <a:ext uri="{FF2B5EF4-FFF2-40B4-BE49-F238E27FC236}">
                <a16:creationId xmlns:a16="http://schemas.microsoft.com/office/drawing/2014/main" id="{BACCFBC0-060B-4995-B3DB-AD7F15C4EA7E}"/>
              </a:ext>
            </a:extLst>
          </p:cNvPr>
          <p:cNvGraphicFramePr>
            <a:graphicFrameLocks/>
          </p:cNvGraphicFramePr>
          <p:nvPr>
            <p:extLst>
              <p:ext uri="{D42A27DB-BD31-4B8C-83A1-F6EECF244321}">
                <p14:modId xmlns:p14="http://schemas.microsoft.com/office/powerpoint/2010/main" val="2192718822"/>
              </p:ext>
            </p:extLst>
          </p:nvPr>
        </p:nvGraphicFramePr>
        <p:xfrm>
          <a:off x="687572" y="1184633"/>
          <a:ext cx="10582940" cy="4571186"/>
        </p:xfrm>
        <a:graphic>
          <a:graphicData uri="http://schemas.openxmlformats.org/drawingml/2006/table">
            <a:tbl>
              <a:tblPr firstRow="1" bandRow="1">
                <a:tableStyleId>{74C1A8A3-306A-4EB7-A6B1-4F7E0EB9C5D6}</a:tableStyleId>
              </a:tblPr>
              <a:tblGrid>
                <a:gridCol w="5291470">
                  <a:extLst>
                    <a:ext uri="{9D8B030D-6E8A-4147-A177-3AD203B41FA5}">
                      <a16:colId xmlns:a16="http://schemas.microsoft.com/office/drawing/2014/main" val="3160797454"/>
                    </a:ext>
                  </a:extLst>
                </a:gridCol>
                <a:gridCol w="5291470">
                  <a:extLst>
                    <a:ext uri="{9D8B030D-6E8A-4147-A177-3AD203B41FA5}">
                      <a16:colId xmlns:a16="http://schemas.microsoft.com/office/drawing/2014/main" val="331708645"/>
                    </a:ext>
                  </a:extLst>
                </a:gridCol>
              </a:tblGrid>
              <a:tr h="598983">
                <a:tc>
                  <a:txBody>
                    <a:bodyPr/>
                    <a:lstStyle/>
                    <a:p>
                      <a:pPr algn="ctr"/>
                      <a:r>
                        <a:rPr lang="en-US" sz="1600" b="1" noProof="0" dirty="0">
                          <a:latin typeface="+mj-lt"/>
                        </a:rPr>
                        <a:t>Use Cases</a:t>
                      </a:r>
                    </a:p>
                  </a:txBody>
                  <a:tcPr/>
                </a:tc>
                <a:tc>
                  <a:txBody>
                    <a:bodyPr/>
                    <a:lstStyle/>
                    <a:p>
                      <a:pPr algn="ctr"/>
                      <a:r>
                        <a:rPr lang="en-US" sz="1600" b="1" noProof="0" dirty="0">
                          <a:latin typeface="+mj-lt"/>
                        </a:rPr>
                        <a:t>Target Users</a:t>
                      </a:r>
                    </a:p>
                  </a:txBody>
                  <a:tcPr/>
                </a:tc>
                <a:extLst>
                  <a:ext uri="{0D108BD9-81ED-4DB2-BD59-A6C34878D82A}">
                    <a16:rowId xmlns:a16="http://schemas.microsoft.com/office/drawing/2014/main" val="1746392517"/>
                  </a:ext>
                </a:extLst>
              </a:tr>
              <a:tr h="756611">
                <a:tc>
                  <a:txBody>
                    <a:bodyPr/>
                    <a:lstStyle/>
                    <a:p>
                      <a:pPr marL="0" algn="l" defTabSz="914400" rtl="0" eaLnBrk="1" latinLnBrk="0" hangingPunct="1"/>
                      <a:r>
                        <a:rPr lang="en-US" sz="1400" kern="1200" noProof="0" dirty="0">
                          <a:solidFill>
                            <a:schemeClr val="dk1"/>
                          </a:solidFill>
                          <a:latin typeface="+mj-lt"/>
                          <a:ea typeface="+mn-ea"/>
                          <a:cs typeface="+mn-cs"/>
                        </a:rPr>
                        <a:t>Use Case 1: Strategic Planning for Energy Efficiency and Renewable Energy Integration</a:t>
                      </a:r>
                    </a:p>
                  </a:txBody>
                  <a:tcPr/>
                </a:tc>
                <a:tc>
                  <a:txBody>
                    <a:bodyPr/>
                    <a:lstStyle/>
                    <a:p>
                      <a:pPr marL="0" algn="l" defTabSz="914400" rtl="0" eaLnBrk="1" latinLnBrk="0" hangingPunct="1"/>
                      <a:r>
                        <a:rPr lang="en-US" sz="1400" kern="1200" dirty="0">
                          <a:solidFill>
                            <a:schemeClr val="dk1"/>
                          </a:solidFill>
                          <a:latin typeface="+mj-lt"/>
                          <a:ea typeface="+mn-ea"/>
                          <a:cs typeface="+mn-cs"/>
                        </a:rPr>
                        <a:t>Civil society, energy cooperatives, technicians, planners, and policymakers.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3788236622"/>
                  </a:ext>
                </a:extLst>
              </a:tr>
              <a:tr h="535932">
                <a:tc>
                  <a:txBody>
                    <a:bodyPr/>
                    <a:lstStyle/>
                    <a:p>
                      <a:r>
                        <a:rPr lang="en-US" sz="1400" kern="1200" noProof="0" dirty="0">
                          <a:solidFill>
                            <a:schemeClr val="dk1"/>
                          </a:solidFill>
                          <a:latin typeface="+mn-lt"/>
                          <a:ea typeface="+mn-ea"/>
                          <a:cs typeface="+mn-cs"/>
                        </a:rPr>
                        <a:t>Use Case 2: </a:t>
                      </a:r>
                      <a:r>
                        <a:rPr lang="en-US" sz="1400" kern="1200" dirty="0">
                          <a:solidFill>
                            <a:schemeClr val="dk1"/>
                          </a:solidFill>
                          <a:latin typeface="+mj-lt"/>
                          <a:ea typeface="+mn-ea"/>
                          <a:cs typeface="+mn-cs"/>
                        </a:rPr>
                        <a:t>Reducing Energy Poverty and Ensuring Summer Comfort</a:t>
                      </a:r>
                    </a:p>
                  </a:txBody>
                  <a:tcPr/>
                </a:tc>
                <a:tc>
                  <a:txBody>
                    <a:bodyPr/>
                    <a:lstStyle/>
                    <a:p>
                      <a:r>
                        <a:rPr lang="en-US" sz="1400" kern="1200" dirty="0">
                          <a:solidFill>
                            <a:schemeClr val="dk1"/>
                          </a:solidFill>
                          <a:latin typeface="+mj-lt"/>
                          <a:ea typeface="+mn-ea"/>
                          <a:cs typeface="+mn-cs"/>
                        </a:rPr>
                        <a:t>Engineers, researchers, municipalities, NGOs, and civil society.</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3601104394"/>
                  </a:ext>
                </a:extLst>
              </a:tr>
              <a:tr h="535932">
                <a:tc>
                  <a:txBody>
                    <a:bodyPr/>
                    <a:lstStyle/>
                    <a:p>
                      <a:r>
                        <a:rPr lang="en-US" sz="1400" kern="1200" noProof="0" dirty="0">
                          <a:solidFill>
                            <a:schemeClr val="dk1"/>
                          </a:solidFill>
                          <a:latin typeface="+mn-lt"/>
                          <a:ea typeface="+mn-ea"/>
                          <a:cs typeface="+mn-cs"/>
                        </a:rPr>
                        <a:t>Use Case 3: </a:t>
                      </a:r>
                      <a:r>
                        <a:rPr lang="en-US" sz="1400" kern="1200" dirty="0">
                          <a:solidFill>
                            <a:schemeClr val="dk1"/>
                          </a:solidFill>
                          <a:latin typeface="+mj-lt"/>
                          <a:ea typeface="+mn-ea"/>
                          <a:cs typeface="+mn-cs"/>
                        </a:rPr>
                        <a:t>Strategic and Building-Level Planning for Low-Carbon and Energy-Efficient Space Cooling</a:t>
                      </a:r>
                    </a:p>
                  </a:txBody>
                  <a:tcPr/>
                </a:tc>
                <a:tc>
                  <a:txBody>
                    <a:bodyPr/>
                    <a:lstStyle/>
                    <a:p>
                      <a:r>
                        <a:rPr lang="en-US" sz="1400" kern="1200" dirty="0">
                          <a:solidFill>
                            <a:schemeClr val="dk1"/>
                          </a:solidFill>
                          <a:latin typeface="+mj-lt"/>
                          <a:ea typeface="+mn-ea"/>
                          <a:cs typeface="+mn-cs"/>
                        </a:rPr>
                        <a:t>Public administrations, industry, policy makers, energy consultants, citizens, energy communities.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4113229125"/>
                  </a:ext>
                </a:extLst>
              </a:tr>
              <a:tr h="535932">
                <a:tc>
                  <a:txBody>
                    <a:bodyPr/>
                    <a:lstStyle/>
                    <a:p>
                      <a:r>
                        <a:rPr lang="en-US" sz="1400" kern="1200" noProof="0" dirty="0">
                          <a:solidFill>
                            <a:schemeClr val="dk1"/>
                          </a:solidFill>
                          <a:latin typeface="+mn-lt"/>
                          <a:ea typeface="+mn-ea"/>
                          <a:cs typeface="+mn-cs"/>
                        </a:rPr>
                        <a:t>Use Case 4: </a:t>
                      </a:r>
                      <a:r>
                        <a:rPr lang="en-US" sz="1400" kern="1200" dirty="0">
                          <a:solidFill>
                            <a:schemeClr val="dk1"/>
                          </a:solidFill>
                          <a:latin typeface="+mj-lt"/>
                          <a:ea typeface="+mn-ea"/>
                          <a:cs typeface="+mn-cs"/>
                        </a:rPr>
                        <a:t>Supporting Data-Driven Space Cooling Interventions for Technicians</a:t>
                      </a:r>
                    </a:p>
                  </a:txBody>
                  <a:tcPr/>
                </a:tc>
                <a:tc>
                  <a:txBody>
                    <a:bodyPr/>
                    <a:lstStyle/>
                    <a:p>
                      <a:r>
                        <a:rPr lang="en-US" sz="1400" kern="1200" dirty="0">
                          <a:solidFill>
                            <a:schemeClr val="dk1"/>
                          </a:solidFill>
                          <a:latin typeface="+mj-lt"/>
                          <a:ea typeface="+mn-ea"/>
                          <a:cs typeface="+mn-cs"/>
                        </a:rPr>
                        <a:t>Renewable energy communities, engineers, energy consultants.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1211183119"/>
                  </a:ext>
                </a:extLst>
              </a:tr>
              <a:tr h="535932">
                <a:tc>
                  <a:txBody>
                    <a:bodyPr/>
                    <a:lstStyle/>
                    <a:p>
                      <a:r>
                        <a:rPr lang="en-US" sz="1400" kern="1200" noProof="0" dirty="0">
                          <a:solidFill>
                            <a:schemeClr val="dk1"/>
                          </a:solidFill>
                          <a:latin typeface="+mn-lt"/>
                          <a:ea typeface="+mn-ea"/>
                          <a:cs typeface="+mn-cs"/>
                        </a:rPr>
                        <a:t>Use Case 5: </a:t>
                      </a:r>
                      <a:r>
                        <a:rPr lang="en-US" sz="1400" kern="1200" dirty="0">
                          <a:solidFill>
                            <a:schemeClr val="dk1"/>
                          </a:solidFill>
                          <a:latin typeface="+mj-lt"/>
                          <a:ea typeface="+mn-ea"/>
                          <a:cs typeface="+mn-cs"/>
                        </a:rPr>
                        <a:t>Behavioral Change for Energy Savings in Space Cooling</a:t>
                      </a:r>
                    </a:p>
                  </a:txBody>
                  <a:tcPr/>
                </a:tc>
                <a:tc>
                  <a:txBody>
                    <a:bodyPr/>
                    <a:lstStyle/>
                    <a:p>
                      <a:r>
                        <a:rPr lang="en-US" sz="1400" kern="1200" dirty="0">
                          <a:solidFill>
                            <a:schemeClr val="dk1"/>
                          </a:solidFill>
                          <a:latin typeface="+mj-lt"/>
                          <a:ea typeface="+mn-ea"/>
                          <a:cs typeface="+mn-cs"/>
                        </a:rPr>
                        <a:t>Public administrations, civil society.</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4248646935"/>
                  </a:ext>
                </a:extLst>
              </a:tr>
              <a:tr h="535932">
                <a:tc>
                  <a:txBody>
                    <a:bodyPr/>
                    <a:lstStyle/>
                    <a:p>
                      <a:r>
                        <a:rPr lang="en-US" sz="1400" kern="1200" noProof="0" dirty="0">
                          <a:solidFill>
                            <a:schemeClr val="dk1"/>
                          </a:solidFill>
                          <a:latin typeface="+mn-lt"/>
                          <a:ea typeface="+mn-ea"/>
                          <a:cs typeface="+mn-cs"/>
                        </a:rPr>
                        <a:t>Use Case 6: </a:t>
                      </a:r>
                      <a:r>
                        <a:rPr lang="en-US" sz="1400" kern="1200" dirty="0">
                          <a:solidFill>
                            <a:schemeClr val="dk1"/>
                          </a:solidFill>
                          <a:latin typeface="+mj-lt"/>
                          <a:ea typeface="+mn-ea"/>
                          <a:cs typeface="+mn-cs"/>
                        </a:rPr>
                        <a:t>Integrating Space Cooling into Energy Communities</a:t>
                      </a:r>
                    </a:p>
                  </a:txBody>
                  <a:tcPr/>
                </a:tc>
                <a:tc>
                  <a:txBody>
                    <a:bodyPr/>
                    <a:lstStyle/>
                    <a:p>
                      <a:r>
                        <a:rPr lang="en-US" sz="1400" kern="1200" dirty="0">
                          <a:solidFill>
                            <a:schemeClr val="dk1"/>
                          </a:solidFill>
                          <a:latin typeface="+mj-lt"/>
                          <a:ea typeface="+mn-ea"/>
                          <a:cs typeface="+mn-cs"/>
                        </a:rPr>
                        <a:t>Civil society, citizens, public administrations.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776296811"/>
                  </a:ext>
                </a:extLst>
              </a:tr>
              <a:tr h="535932">
                <a:tc>
                  <a:txBody>
                    <a:bodyPr/>
                    <a:lstStyle/>
                    <a:p>
                      <a:r>
                        <a:rPr lang="en-US" sz="1400" kern="1200" noProof="0" dirty="0">
                          <a:solidFill>
                            <a:schemeClr val="dk1"/>
                          </a:solidFill>
                          <a:latin typeface="+mn-lt"/>
                          <a:ea typeface="+mn-ea"/>
                          <a:cs typeface="+mn-cs"/>
                        </a:rPr>
                        <a:t>Use Case 7: </a:t>
                      </a:r>
                      <a:r>
                        <a:rPr lang="en-US" sz="1400" kern="1200" dirty="0">
                          <a:solidFill>
                            <a:schemeClr val="dk1"/>
                          </a:solidFill>
                          <a:latin typeface="+mj-lt"/>
                          <a:ea typeface="+mn-ea"/>
                          <a:cs typeface="+mn-cs"/>
                        </a:rPr>
                        <a:t>Provide inputs to the development of the National Comprehensive Assessment Report</a:t>
                      </a:r>
                    </a:p>
                  </a:txBody>
                  <a:tcPr/>
                </a:tc>
                <a:tc>
                  <a:txBody>
                    <a:bodyPr/>
                    <a:lstStyle/>
                    <a:p>
                      <a:r>
                        <a:rPr lang="en-US" sz="1400" kern="1200" dirty="0">
                          <a:solidFill>
                            <a:schemeClr val="dk1"/>
                          </a:solidFill>
                          <a:latin typeface="+mj-lt"/>
                          <a:ea typeface="+mn-ea"/>
                          <a:cs typeface="+mn-cs"/>
                        </a:rPr>
                        <a:t>National Energy Agency, policy makers, national regulatory bodies, and consultants supporting policy implementation.</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1248310120"/>
                  </a:ext>
                </a:extLst>
              </a:tr>
            </a:tbl>
          </a:graphicData>
        </a:graphic>
      </p:graphicFrame>
      <p:sp>
        <p:nvSpPr>
          <p:cNvPr id="6" name="Rectangle 5">
            <a:extLst>
              <a:ext uri="{FF2B5EF4-FFF2-40B4-BE49-F238E27FC236}">
                <a16:creationId xmlns:a16="http://schemas.microsoft.com/office/drawing/2014/main" id="{9CE4C601-1304-459C-848F-1EA96784780C}"/>
              </a:ext>
            </a:extLst>
          </p:cNvPr>
          <p:cNvSpPr/>
          <p:nvPr/>
        </p:nvSpPr>
        <p:spPr>
          <a:xfrm>
            <a:off x="747032" y="1828801"/>
            <a:ext cx="10438039" cy="628649"/>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280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9DE4D19-BFB7-4827-B53A-5E3ACB0E92F0}"/>
              </a:ext>
            </a:extLst>
          </p:cNvPr>
          <p:cNvSpPr/>
          <p:nvPr/>
        </p:nvSpPr>
        <p:spPr>
          <a:xfrm>
            <a:off x="9774278" y="2153825"/>
            <a:ext cx="2013061" cy="297311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B92113C-0FA5-4186-B08C-B726C48DDE2E}"/>
              </a:ext>
            </a:extLst>
          </p:cNvPr>
          <p:cNvSpPr/>
          <p:nvPr/>
        </p:nvSpPr>
        <p:spPr>
          <a:xfrm>
            <a:off x="7434142" y="2163307"/>
            <a:ext cx="2013061" cy="297311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8EC3F94-32D7-4978-A89A-E32161B0291C}"/>
              </a:ext>
            </a:extLst>
          </p:cNvPr>
          <p:cNvSpPr/>
          <p:nvPr/>
        </p:nvSpPr>
        <p:spPr>
          <a:xfrm>
            <a:off x="5141800" y="2876022"/>
            <a:ext cx="2013061" cy="137976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9ADB47-F236-4596-B148-3259A89E28FF}"/>
              </a:ext>
            </a:extLst>
          </p:cNvPr>
          <p:cNvSpPr/>
          <p:nvPr/>
        </p:nvSpPr>
        <p:spPr>
          <a:xfrm>
            <a:off x="2849458" y="2163307"/>
            <a:ext cx="2013061" cy="297311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B791905-946C-43A7-A373-79BEE4AF3EC7}"/>
              </a:ext>
            </a:extLst>
          </p:cNvPr>
          <p:cNvSpPr/>
          <p:nvPr/>
        </p:nvSpPr>
        <p:spPr>
          <a:xfrm>
            <a:off x="550863" y="2163307"/>
            <a:ext cx="2013061" cy="2963635"/>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53D163-1CD0-47F8-B94E-8C47A6DB682A}"/>
              </a:ext>
            </a:extLst>
          </p:cNvPr>
          <p:cNvSpPr>
            <a:spLocks noGrp="1"/>
          </p:cNvSpPr>
          <p:nvPr>
            <p:ph type="title"/>
          </p:nvPr>
        </p:nvSpPr>
        <p:spPr/>
        <p:txBody>
          <a:bodyPr/>
          <a:lstStyle/>
          <a:p>
            <a:r>
              <a:rPr lang="de-DE" dirty="0"/>
              <a:t>Use Case 1: </a:t>
            </a:r>
            <a:endParaRPr lang="en-US" dirty="0"/>
          </a:p>
        </p:txBody>
      </p:sp>
      <p:sp>
        <p:nvSpPr>
          <p:cNvPr id="4" name="Slide Number Placeholder 3">
            <a:extLst>
              <a:ext uri="{FF2B5EF4-FFF2-40B4-BE49-F238E27FC236}">
                <a16:creationId xmlns:a16="http://schemas.microsoft.com/office/drawing/2014/main" id="{02BD0FE0-D54D-4334-9A8B-F692CE83D937}"/>
              </a:ext>
            </a:extLst>
          </p:cNvPr>
          <p:cNvSpPr>
            <a:spLocks noGrp="1"/>
          </p:cNvSpPr>
          <p:nvPr>
            <p:ph type="sldNum" sz="quarter" idx="4"/>
          </p:nvPr>
        </p:nvSpPr>
        <p:spPr/>
        <p:txBody>
          <a:bodyPr/>
          <a:lstStyle/>
          <a:p>
            <a:fld id="{A1C02BF3-6CFC-A548-B91D-73F201674A01}" type="slidenum">
              <a:rPr lang="en-US" smtClean="0"/>
              <a:pPr/>
              <a:t>14</a:t>
            </a:fld>
            <a:endParaRPr lang="en-US" dirty="0"/>
          </a:p>
        </p:txBody>
      </p:sp>
      <p:sp>
        <p:nvSpPr>
          <p:cNvPr id="5" name="Rectangle 4">
            <a:extLst>
              <a:ext uri="{FF2B5EF4-FFF2-40B4-BE49-F238E27FC236}">
                <a16:creationId xmlns:a16="http://schemas.microsoft.com/office/drawing/2014/main" id="{4040079B-D05F-4C82-A03C-BB68BF40E8AF}"/>
              </a:ext>
            </a:extLst>
          </p:cNvPr>
          <p:cNvSpPr/>
          <p:nvPr/>
        </p:nvSpPr>
        <p:spPr>
          <a:xfrm>
            <a:off x="710404" y="2425470"/>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Space Cooling demand</a:t>
            </a:r>
          </a:p>
        </p:txBody>
      </p:sp>
      <p:sp>
        <p:nvSpPr>
          <p:cNvPr id="6" name="Rectangle 5">
            <a:extLst>
              <a:ext uri="{FF2B5EF4-FFF2-40B4-BE49-F238E27FC236}">
                <a16:creationId xmlns:a16="http://schemas.microsoft.com/office/drawing/2014/main" id="{F7B0B495-0403-4CC8-BCDC-5A647F3639AF}"/>
              </a:ext>
            </a:extLst>
          </p:cNvPr>
          <p:cNvSpPr/>
          <p:nvPr/>
        </p:nvSpPr>
        <p:spPr>
          <a:xfrm>
            <a:off x="3010589" y="2432707"/>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Technologies and Measures</a:t>
            </a:r>
          </a:p>
        </p:txBody>
      </p:sp>
      <p:sp>
        <p:nvSpPr>
          <p:cNvPr id="8" name="Rectangle 7">
            <a:extLst>
              <a:ext uri="{FF2B5EF4-FFF2-40B4-BE49-F238E27FC236}">
                <a16:creationId xmlns:a16="http://schemas.microsoft.com/office/drawing/2014/main" id="{85FC2BA3-AAC7-4489-9EE6-EF9DFD052B3E}"/>
              </a:ext>
            </a:extLst>
          </p:cNvPr>
          <p:cNvSpPr/>
          <p:nvPr/>
        </p:nvSpPr>
        <p:spPr>
          <a:xfrm>
            <a:off x="5311491" y="3035225"/>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Economic Feasibility</a:t>
            </a:r>
          </a:p>
        </p:txBody>
      </p:sp>
      <p:sp>
        <p:nvSpPr>
          <p:cNvPr id="9" name="Rectangle 8">
            <a:extLst>
              <a:ext uri="{FF2B5EF4-FFF2-40B4-BE49-F238E27FC236}">
                <a16:creationId xmlns:a16="http://schemas.microsoft.com/office/drawing/2014/main" id="{EA2318DE-A13D-4657-AD33-3924A9C3E158}"/>
              </a:ext>
            </a:extLst>
          </p:cNvPr>
          <p:cNvSpPr/>
          <p:nvPr/>
        </p:nvSpPr>
        <p:spPr>
          <a:xfrm>
            <a:off x="7603833" y="3796618"/>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Comfort Lifestyle and User </a:t>
            </a:r>
            <a:r>
              <a:rPr lang="en-US" dirty="0" err="1"/>
              <a:t>Behaviour</a:t>
            </a:r>
            <a:endParaRPr lang="en-US" dirty="0"/>
          </a:p>
        </p:txBody>
      </p:sp>
      <p:sp>
        <p:nvSpPr>
          <p:cNvPr id="10" name="Rectangle 9">
            <a:extLst>
              <a:ext uri="{FF2B5EF4-FFF2-40B4-BE49-F238E27FC236}">
                <a16:creationId xmlns:a16="http://schemas.microsoft.com/office/drawing/2014/main" id="{21C3A9AB-6748-469A-AB04-51144E696B57}"/>
              </a:ext>
            </a:extLst>
          </p:cNvPr>
          <p:cNvSpPr/>
          <p:nvPr/>
        </p:nvSpPr>
        <p:spPr>
          <a:xfrm>
            <a:off x="7603833" y="2353492"/>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Demand Side Management</a:t>
            </a:r>
          </a:p>
        </p:txBody>
      </p:sp>
      <p:sp>
        <p:nvSpPr>
          <p:cNvPr id="12" name="Rectangle 11">
            <a:extLst>
              <a:ext uri="{FF2B5EF4-FFF2-40B4-BE49-F238E27FC236}">
                <a16:creationId xmlns:a16="http://schemas.microsoft.com/office/drawing/2014/main" id="{23D2CAC8-928D-4685-801E-5CC9EDF78B7E}"/>
              </a:ext>
            </a:extLst>
          </p:cNvPr>
          <p:cNvSpPr/>
          <p:nvPr/>
        </p:nvSpPr>
        <p:spPr>
          <a:xfrm>
            <a:off x="3019150" y="3773848"/>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District Cooling</a:t>
            </a:r>
          </a:p>
        </p:txBody>
      </p:sp>
      <p:sp>
        <p:nvSpPr>
          <p:cNvPr id="13" name="Rectangle 12">
            <a:extLst>
              <a:ext uri="{FF2B5EF4-FFF2-40B4-BE49-F238E27FC236}">
                <a16:creationId xmlns:a16="http://schemas.microsoft.com/office/drawing/2014/main" id="{3EF5CACF-FE62-4684-8C48-2D95294B5F5D}"/>
              </a:ext>
            </a:extLst>
          </p:cNvPr>
          <p:cNvSpPr/>
          <p:nvPr/>
        </p:nvSpPr>
        <p:spPr>
          <a:xfrm>
            <a:off x="9967716" y="2350513"/>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Legal and regulatory information</a:t>
            </a:r>
          </a:p>
        </p:txBody>
      </p:sp>
      <p:sp>
        <p:nvSpPr>
          <p:cNvPr id="14" name="Rectangle 13">
            <a:extLst>
              <a:ext uri="{FF2B5EF4-FFF2-40B4-BE49-F238E27FC236}">
                <a16:creationId xmlns:a16="http://schemas.microsoft.com/office/drawing/2014/main" id="{501F9ABC-0B17-4B25-97D5-6D221E8A07AB}"/>
              </a:ext>
            </a:extLst>
          </p:cNvPr>
          <p:cNvSpPr/>
          <p:nvPr/>
        </p:nvSpPr>
        <p:spPr>
          <a:xfrm>
            <a:off x="9943449" y="3843344"/>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Financial Instruments</a:t>
            </a:r>
          </a:p>
        </p:txBody>
      </p:sp>
      <p:sp>
        <p:nvSpPr>
          <p:cNvPr id="16" name="Rectangle 15">
            <a:extLst>
              <a:ext uri="{FF2B5EF4-FFF2-40B4-BE49-F238E27FC236}">
                <a16:creationId xmlns:a16="http://schemas.microsoft.com/office/drawing/2014/main" id="{CBC2584F-4157-487C-9C17-5B30210FDE5B}"/>
              </a:ext>
            </a:extLst>
          </p:cNvPr>
          <p:cNvSpPr/>
          <p:nvPr/>
        </p:nvSpPr>
        <p:spPr>
          <a:xfrm>
            <a:off x="710404" y="3741778"/>
            <a:ext cx="1673678" cy="106135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 Space Cooling Demand Layers</a:t>
            </a:r>
          </a:p>
        </p:txBody>
      </p:sp>
      <p:sp>
        <p:nvSpPr>
          <p:cNvPr id="24" name="Arrow: Down 23">
            <a:extLst>
              <a:ext uri="{FF2B5EF4-FFF2-40B4-BE49-F238E27FC236}">
                <a16:creationId xmlns:a16="http://schemas.microsoft.com/office/drawing/2014/main" id="{121AE4F8-EC96-4229-9863-6590A64F1267}"/>
              </a:ext>
            </a:extLst>
          </p:cNvPr>
          <p:cNvSpPr/>
          <p:nvPr/>
        </p:nvSpPr>
        <p:spPr>
          <a:xfrm rot="10800000">
            <a:off x="1515607" y="3486826"/>
            <a:ext cx="209151" cy="262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Down 24">
            <a:extLst>
              <a:ext uri="{FF2B5EF4-FFF2-40B4-BE49-F238E27FC236}">
                <a16:creationId xmlns:a16="http://schemas.microsoft.com/office/drawing/2014/main" id="{2CE62341-B803-433A-9840-F5D3C00E237B}"/>
              </a:ext>
            </a:extLst>
          </p:cNvPr>
          <p:cNvSpPr/>
          <p:nvPr/>
        </p:nvSpPr>
        <p:spPr>
          <a:xfrm rot="16200000">
            <a:off x="2584926" y="3378860"/>
            <a:ext cx="209151" cy="262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Down 25">
            <a:extLst>
              <a:ext uri="{FF2B5EF4-FFF2-40B4-BE49-F238E27FC236}">
                <a16:creationId xmlns:a16="http://schemas.microsoft.com/office/drawing/2014/main" id="{85A3420F-A61C-4D12-9881-F25B381D34F5}"/>
              </a:ext>
            </a:extLst>
          </p:cNvPr>
          <p:cNvSpPr/>
          <p:nvPr/>
        </p:nvSpPr>
        <p:spPr>
          <a:xfrm rot="16200000">
            <a:off x="4893841" y="3355744"/>
            <a:ext cx="209151" cy="262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B5B771CE-A33E-42F0-82F1-9643E6B07C09}"/>
              </a:ext>
            </a:extLst>
          </p:cNvPr>
          <p:cNvSpPr/>
          <p:nvPr/>
        </p:nvSpPr>
        <p:spPr>
          <a:xfrm rot="16200000">
            <a:off x="7175866" y="3355742"/>
            <a:ext cx="209151" cy="262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2999A1C8-5F16-459E-88AC-5F4270042DFE}"/>
              </a:ext>
            </a:extLst>
          </p:cNvPr>
          <p:cNvSpPr/>
          <p:nvPr/>
        </p:nvSpPr>
        <p:spPr>
          <a:xfrm rot="16200000">
            <a:off x="9496328" y="3355741"/>
            <a:ext cx="209151" cy="262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55366B6-5754-4846-B35F-9DE1E658F308}"/>
              </a:ext>
            </a:extLst>
          </p:cNvPr>
          <p:cNvSpPr txBox="1"/>
          <p:nvPr/>
        </p:nvSpPr>
        <p:spPr>
          <a:xfrm>
            <a:off x="537678" y="1084335"/>
            <a:ext cx="11249661" cy="923330"/>
          </a:xfrm>
          <a:prstGeom prst="rect">
            <a:avLst/>
          </a:prstGeom>
          <a:noFill/>
        </p:spPr>
        <p:txBody>
          <a:bodyPr wrap="square">
            <a:spAutoFit/>
          </a:bodyPr>
          <a:lstStyle/>
          <a:p>
            <a:r>
              <a:rPr lang="en-US" b="0" i="0" dirty="0">
                <a:effectLst/>
                <a:latin typeface="Ubuntu"/>
              </a:rPr>
              <a:t>How can space cooling be integrated into the broader energy efficiency sector to improve strategic decision-making at a regional scale, ensuring higher energy efficiency in residential buildings and better integration of renewable energy sources?</a:t>
            </a:r>
            <a:endParaRPr lang="en-US" dirty="0"/>
          </a:p>
        </p:txBody>
      </p:sp>
      <p:sp>
        <p:nvSpPr>
          <p:cNvPr id="31" name="Rectangle: Rounded Corners 30">
            <a:extLst>
              <a:ext uri="{FF2B5EF4-FFF2-40B4-BE49-F238E27FC236}">
                <a16:creationId xmlns:a16="http://schemas.microsoft.com/office/drawing/2014/main" id="{142C7328-E915-4559-A017-D8A7B05CF810}"/>
              </a:ext>
            </a:extLst>
          </p:cNvPr>
          <p:cNvSpPr/>
          <p:nvPr/>
        </p:nvSpPr>
        <p:spPr>
          <a:xfrm>
            <a:off x="154537" y="4806642"/>
            <a:ext cx="2257425" cy="8726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lnSpc>
                <a:spcPct val="90000"/>
              </a:lnSpc>
              <a:buFont typeface="Arial" panose="020B0604020202020204" pitchFamily="34" charset="0"/>
              <a:buChar char="•"/>
            </a:pPr>
            <a:r>
              <a:rPr lang="en-US" sz="1200" dirty="0">
                <a:solidFill>
                  <a:schemeClr val="tx1"/>
                </a:solidFill>
              </a:rPr>
              <a:t>Establish baseline cooling demand and efficiency impact</a:t>
            </a:r>
          </a:p>
          <a:p>
            <a:pPr marL="171450" indent="-171450">
              <a:lnSpc>
                <a:spcPct val="90000"/>
              </a:lnSpc>
              <a:buFont typeface="Arial" panose="020B0604020202020204" pitchFamily="34" charset="0"/>
              <a:buChar char="•"/>
            </a:pPr>
            <a:r>
              <a:rPr lang="en-US" sz="1200" dirty="0">
                <a:solidFill>
                  <a:schemeClr val="tx1"/>
                </a:solidFill>
              </a:rPr>
              <a:t>Use default layers for scenario-based projections</a:t>
            </a:r>
          </a:p>
        </p:txBody>
      </p:sp>
      <p:sp>
        <p:nvSpPr>
          <p:cNvPr id="33" name="Rectangle: Rounded Corners 32">
            <a:extLst>
              <a:ext uri="{FF2B5EF4-FFF2-40B4-BE49-F238E27FC236}">
                <a16:creationId xmlns:a16="http://schemas.microsoft.com/office/drawing/2014/main" id="{04414F72-D24B-44A4-87D3-4B02EE4EB646}"/>
              </a:ext>
            </a:extLst>
          </p:cNvPr>
          <p:cNvSpPr/>
          <p:nvPr/>
        </p:nvSpPr>
        <p:spPr>
          <a:xfrm>
            <a:off x="231469" y="3253789"/>
            <a:ext cx="2284658" cy="720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lnSpc>
                <a:spcPct val="90000"/>
              </a:lnSpc>
              <a:buFont typeface="Arial" panose="020B0604020202020204" pitchFamily="34" charset="0"/>
              <a:buChar char="•"/>
            </a:pPr>
            <a:r>
              <a:rPr lang="en-US" sz="1200" dirty="0">
                <a:solidFill>
                  <a:schemeClr val="tx1"/>
                </a:solidFill>
              </a:rPr>
              <a:t>Adjust demand layers based on passive measure uptake</a:t>
            </a:r>
          </a:p>
          <a:p>
            <a:pPr marL="171450" indent="-171450">
              <a:lnSpc>
                <a:spcPct val="90000"/>
              </a:lnSpc>
              <a:buFont typeface="Arial" panose="020B0604020202020204" pitchFamily="34" charset="0"/>
              <a:buChar char="•"/>
            </a:pPr>
            <a:r>
              <a:rPr lang="en-US" sz="1200" dirty="0">
                <a:solidFill>
                  <a:schemeClr val="tx1"/>
                </a:solidFill>
              </a:rPr>
              <a:t>Define an accurate baseline for cooling interventions</a:t>
            </a:r>
          </a:p>
        </p:txBody>
      </p:sp>
      <p:sp>
        <p:nvSpPr>
          <p:cNvPr id="36" name="Rectangle: Rounded Corners 35">
            <a:extLst>
              <a:ext uri="{FF2B5EF4-FFF2-40B4-BE49-F238E27FC236}">
                <a16:creationId xmlns:a16="http://schemas.microsoft.com/office/drawing/2014/main" id="{BFE54AAE-DC02-4E6F-8637-2AC123C17B5C}"/>
              </a:ext>
            </a:extLst>
          </p:cNvPr>
          <p:cNvSpPr/>
          <p:nvPr/>
        </p:nvSpPr>
        <p:spPr>
          <a:xfrm>
            <a:off x="3639729" y="1971379"/>
            <a:ext cx="2383001" cy="720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lnSpc>
                <a:spcPct val="90000"/>
              </a:lnSpc>
              <a:buFont typeface="Arial" panose="020B0604020202020204" pitchFamily="34" charset="0"/>
              <a:buChar char="•"/>
            </a:pPr>
            <a:r>
              <a:rPr lang="en-US" sz="1200" dirty="0">
                <a:solidFill>
                  <a:schemeClr val="tx1"/>
                </a:solidFill>
              </a:rPr>
              <a:t>Assess energy use of decentralized cooling units</a:t>
            </a:r>
          </a:p>
          <a:p>
            <a:pPr marL="171450" indent="-171450">
              <a:lnSpc>
                <a:spcPct val="90000"/>
              </a:lnSpc>
              <a:buFont typeface="Arial" panose="020B0604020202020204" pitchFamily="34" charset="0"/>
              <a:buChar char="•"/>
            </a:pPr>
            <a:r>
              <a:rPr lang="en-US" sz="1200" dirty="0">
                <a:solidFill>
                  <a:schemeClr val="tx1"/>
                </a:solidFill>
              </a:rPr>
              <a:t>Consider efficiency improvements of supply units</a:t>
            </a:r>
          </a:p>
        </p:txBody>
      </p:sp>
      <p:sp>
        <p:nvSpPr>
          <p:cNvPr id="38" name="Rectangle: Rounded Corners 37">
            <a:extLst>
              <a:ext uri="{FF2B5EF4-FFF2-40B4-BE49-F238E27FC236}">
                <a16:creationId xmlns:a16="http://schemas.microsoft.com/office/drawing/2014/main" id="{443CF9F9-3ECE-448B-9EC2-3B45CBAE9A92}"/>
              </a:ext>
            </a:extLst>
          </p:cNvPr>
          <p:cNvSpPr/>
          <p:nvPr/>
        </p:nvSpPr>
        <p:spPr>
          <a:xfrm>
            <a:off x="3108796" y="4827765"/>
            <a:ext cx="2284658" cy="720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lnSpc>
                <a:spcPct val="90000"/>
              </a:lnSpc>
              <a:buFont typeface="Arial" panose="020B0604020202020204" pitchFamily="34" charset="0"/>
              <a:buChar char="•"/>
            </a:pPr>
            <a:r>
              <a:rPr lang="en-US" sz="1200" dirty="0">
                <a:solidFill>
                  <a:schemeClr val="tx1"/>
                </a:solidFill>
              </a:rPr>
              <a:t>Identify high-density cooling demand areas</a:t>
            </a:r>
          </a:p>
          <a:p>
            <a:pPr marL="171450" indent="-171450">
              <a:lnSpc>
                <a:spcPct val="90000"/>
              </a:lnSpc>
              <a:buFont typeface="Arial" panose="020B0604020202020204" pitchFamily="34" charset="0"/>
              <a:buChar char="•"/>
            </a:pPr>
            <a:r>
              <a:rPr lang="en-US" sz="1200" dirty="0">
                <a:solidFill>
                  <a:schemeClr val="tx1"/>
                </a:solidFill>
              </a:rPr>
              <a:t>Evaluate the feasibility of district cooling grids</a:t>
            </a:r>
          </a:p>
        </p:txBody>
      </p:sp>
      <p:sp>
        <p:nvSpPr>
          <p:cNvPr id="39" name="Rectangle: Rounded Corners 38">
            <a:extLst>
              <a:ext uri="{FF2B5EF4-FFF2-40B4-BE49-F238E27FC236}">
                <a16:creationId xmlns:a16="http://schemas.microsoft.com/office/drawing/2014/main" id="{011E1122-7AAD-453F-879E-D1BF52F33EE8}"/>
              </a:ext>
            </a:extLst>
          </p:cNvPr>
          <p:cNvSpPr/>
          <p:nvPr/>
        </p:nvSpPr>
        <p:spPr>
          <a:xfrm>
            <a:off x="4995783" y="3906669"/>
            <a:ext cx="2284658" cy="99803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lnSpc>
                <a:spcPct val="90000"/>
              </a:lnSpc>
              <a:buFont typeface="Arial" panose="020B0604020202020204" pitchFamily="34" charset="0"/>
              <a:buChar char="•"/>
            </a:pPr>
            <a:r>
              <a:rPr lang="en-US" sz="1200" dirty="0">
                <a:solidFill>
                  <a:schemeClr val="tx1"/>
                </a:solidFill>
              </a:rPr>
              <a:t>Compare cooling intervention costs at different scales</a:t>
            </a:r>
          </a:p>
          <a:p>
            <a:pPr marL="171450" indent="-171450">
              <a:lnSpc>
                <a:spcPct val="90000"/>
              </a:lnSpc>
              <a:buFont typeface="Arial" panose="020B0604020202020204" pitchFamily="34" charset="0"/>
              <a:buChar char="•"/>
            </a:pPr>
            <a:r>
              <a:rPr lang="en-US" sz="1200" dirty="0">
                <a:solidFill>
                  <a:schemeClr val="tx1"/>
                </a:solidFill>
              </a:rPr>
              <a:t>Identify cost-effective measures for sustainable cooling</a:t>
            </a:r>
          </a:p>
        </p:txBody>
      </p:sp>
      <p:sp>
        <p:nvSpPr>
          <p:cNvPr id="41" name="Rectangle: Rounded Corners 40">
            <a:extLst>
              <a:ext uri="{FF2B5EF4-FFF2-40B4-BE49-F238E27FC236}">
                <a16:creationId xmlns:a16="http://schemas.microsoft.com/office/drawing/2014/main" id="{81E00103-CA72-446D-B8CF-84C505BCA825}"/>
              </a:ext>
            </a:extLst>
          </p:cNvPr>
          <p:cNvSpPr/>
          <p:nvPr/>
        </p:nvSpPr>
        <p:spPr>
          <a:xfrm>
            <a:off x="7348922" y="3189358"/>
            <a:ext cx="2284658" cy="720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lnSpc>
                <a:spcPct val="90000"/>
              </a:lnSpc>
              <a:buFont typeface="Arial" panose="020B0604020202020204" pitchFamily="34" charset="0"/>
              <a:buChar char="•"/>
            </a:pPr>
            <a:r>
              <a:rPr lang="en-US" sz="1200" dirty="0">
                <a:solidFill>
                  <a:schemeClr val="tx1"/>
                </a:solidFill>
              </a:rPr>
              <a:t>Align cooling demand with renewable energy availability</a:t>
            </a:r>
          </a:p>
          <a:p>
            <a:pPr marL="171450" indent="-171450">
              <a:lnSpc>
                <a:spcPct val="90000"/>
              </a:lnSpc>
              <a:buFont typeface="Arial" panose="020B0604020202020204" pitchFamily="34" charset="0"/>
              <a:buChar char="•"/>
            </a:pPr>
            <a:r>
              <a:rPr lang="en-US" sz="1200" dirty="0">
                <a:solidFill>
                  <a:schemeClr val="tx1"/>
                </a:solidFill>
              </a:rPr>
              <a:t>Reduce peak loads through demand response strategies</a:t>
            </a:r>
          </a:p>
        </p:txBody>
      </p:sp>
      <p:sp>
        <p:nvSpPr>
          <p:cNvPr id="42" name="Rectangle: Rounded Corners 41">
            <a:extLst>
              <a:ext uri="{FF2B5EF4-FFF2-40B4-BE49-F238E27FC236}">
                <a16:creationId xmlns:a16="http://schemas.microsoft.com/office/drawing/2014/main" id="{BFD2CF69-1583-41FB-A2E8-57041928137E}"/>
              </a:ext>
            </a:extLst>
          </p:cNvPr>
          <p:cNvSpPr/>
          <p:nvPr/>
        </p:nvSpPr>
        <p:spPr>
          <a:xfrm>
            <a:off x="7348922" y="4827764"/>
            <a:ext cx="2284658" cy="87261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lnSpc>
                <a:spcPct val="90000"/>
              </a:lnSpc>
              <a:buFont typeface="Arial" panose="020B0604020202020204" pitchFamily="34" charset="0"/>
              <a:buChar char="•"/>
            </a:pPr>
            <a:r>
              <a:rPr lang="en-US" sz="1200" dirty="0">
                <a:solidFill>
                  <a:schemeClr val="tx1"/>
                </a:solidFill>
              </a:rPr>
              <a:t>Analyze cooling behavior and adaptive interventions</a:t>
            </a:r>
          </a:p>
          <a:p>
            <a:pPr marL="171450" indent="-171450">
              <a:lnSpc>
                <a:spcPct val="90000"/>
              </a:lnSpc>
              <a:buFont typeface="Arial" panose="020B0604020202020204" pitchFamily="34" charset="0"/>
              <a:buChar char="•"/>
            </a:pPr>
            <a:r>
              <a:rPr lang="en-US" sz="1200" dirty="0">
                <a:solidFill>
                  <a:schemeClr val="tx1"/>
                </a:solidFill>
              </a:rPr>
              <a:t>Promote behavioral interventions for demand reduction</a:t>
            </a:r>
          </a:p>
        </p:txBody>
      </p:sp>
      <p:sp>
        <p:nvSpPr>
          <p:cNvPr id="43" name="Rectangle: Rounded Corners 42">
            <a:extLst>
              <a:ext uri="{FF2B5EF4-FFF2-40B4-BE49-F238E27FC236}">
                <a16:creationId xmlns:a16="http://schemas.microsoft.com/office/drawing/2014/main" id="{00AECE80-C6BA-4310-9535-F2D853203785}"/>
              </a:ext>
            </a:extLst>
          </p:cNvPr>
          <p:cNvSpPr/>
          <p:nvPr/>
        </p:nvSpPr>
        <p:spPr>
          <a:xfrm>
            <a:off x="9729310" y="3288957"/>
            <a:ext cx="2284658" cy="720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lnSpc>
                <a:spcPct val="90000"/>
              </a:lnSpc>
              <a:buFont typeface="Arial" panose="020B0604020202020204" pitchFamily="34" charset="0"/>
              <a:buChar char="•"/>
            </a:pPr>
            <a:r>
              <a:rPr lang="en-US" sz="1200" dirty="0">
                <a:solidFill>
                  <a:schemeClr val="tx1"/>
                </a:solidFill>
              </a:rPr>
              <a:t>Align cooling strategies with EU and national policies</a:t>
            </a:r>
          </a:p>
          <a:p>
            <a:pPr marL="171450" indent="-171450">
              <a:lnSpc>
                <a:spcPct val="90000"/>
              </a:lnSpc>
              <a:buFont typeface="Arial" panose="020B0604020202020204" pitchFamily="34" charset="0"/>
              <a:buChar char="•"/>
            </a:pPr>
            <a:r>
              <a:rPr lang="en-US" sz="1200" dirty="0">
                <a:solidFill>
                  <a:schemeClr val="tx1"/>
                </a:solidFill>
              </a:rPr>
              <a:t>Ensure compliance with regulatory frameworks</a:t>
            </a:r>
          </a:p>
        </p:txBody>
      </p:sp>
      <p:sp>
        <p:nvSpPr>
          <p:cNvPr id="46" name="Rectangle: Rounded Corners 45">
            <a:extLst>
              <a:ext uri="{FF2B5EF4-FFF2-40B4-BE49-F238E27FC236}">
                <a16:creationId xmlns:a16="http://schemas.microsoft.com/office/drawing/2014/main" id="{54128395-B7F8-4BE3-88FC-DDDAD11B2DE1}"/>
              </a:ext>
            </a:extLst>
          </p:cNvPr>
          <p:cNvSpPr/>
          <p:nvPr/>
        </p:nvSpPr>
        <p:spPr>
          <a:xfrm>
            <a:off x="9829756" y="4759601"/>
            <a:ext cx="2284658" cy="720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lnSpc>
                <a:spcPct val="90000"/>
              </a:lnSpc>
              <a:buFont typeface="Arial" panose="020B0604020202020204" pitchFamily="34" charset="0"/>
              <a:buChar char="•"/>
            </a:pPr>
            <a:r>
              <a:rPr lang="en-US" sz="1200" dirty="0">
                <a:solidFill>
                  <a:schemeClr val="tx1"/>
                </a:solidFill>
              </a:rPr>
              <a:t>Identify funding sources for cooling solutions</a:t>
            </a:r>
          </a:p>
          <a:p>
            <a:pPr marL="171450" indent="-171450">
              <a:lnSpc>
                <a:spcPct val="90000"/>
              </a:lnSpc>
              <a:buFont typeface="Arial" panose="020B0604020202020204" pitchFamily="34" charset="0"/>
              <a:buChar char="•"/>
            </a:pPr>
            <a:r>
              <a:rPr lang="en-US" sz="1200" dirty="0">
                <a:solidFill>
                  <a:schemeClr val="tx1"/>
                </a:solidFill>
              </a:rPr>
              <a:t>Explore public, private, and EU-level financial support</a:t>
            </a:r>
          </a:p>
        </p:txBody>
      </p:sp>
      <p:sp>
        <p:nvSpPr>
          <p:cNvPr id="49" name="TextBox 48">
            <a:extLst>
              <a:ext uri="{FF2B5EF4-FFF2-40B4-BE49-F238E27FC236}">
                <a16:creationId xmlns:a16="http://schemas.microsoft.com/office/drawing/2014/main" id="{7A89AE66-007D-4AB0-8B79-F133F39FD38A}"/>
              </a:ext>
            </a:extLst>
          </p:cNvPr>
          <p:cNvSpPr txBox="1"/>
          <p:nvPr/>
        </p:nvSpPr>
        <p:spPr>
          <a:xfrm>
            <a:off x="3784147" y="5948318"/>
            <a:ext cx="5070619" cy="738664"/>
          </a:xfrm>
          <a:prstGeom prst="rect">
            <a:avLst/>
          </a:prstGeom>
          <a:noFill/>
        </p:spPr>
        <p:txBody>
          <a:bodyPr wrap="none" rtlCol="0">
            <a:spAutoFit/>
          </a:bodyPr>
          <a:lstStyle/>
          <a:p>
            <a:pPr marL="285750" indent="-285750">
              <a:buFont typeface="Arial" panose="020B0604020202020204" pitchFamily="34" charset="0"/>
              <a:buChar char="•"/>
            </a:pPr>
            <a:r>
              <a:rPr lang="en-US" sz="1400" dirty="0"/>
              <a:t>Supports informed policymaking</a:t>
            </a:r>
          </a:p>
          <a:p>
            <a:pPr marL="285750" indent="-285750">
              <a:buFont typeface="Arial" panose="020B0604020202020204" pitchFamily="34" charset="0"/>
              <a:buChar char="•"/>
            </a:pPr>
            <a:r>
              <a:rPr lang="en-US" sz="1400" dirty="0"/>
              <a:t> Evaluate demand, technology, costs, and management</a:t>
            </a:r>
          </a:p>
          <a:p>
            <a:pPr marL="285750" indent="-285750">
              <a:buFont typeface="Arial" panose="020B0604020202020204" pitchFamily="34" charset="0"/>
              <a:buChar char="•"/>
            </a:pPr>
            <a:r>
              <a:rPr lang="en-US" sz="1400" dirty="0"/>
              <a:t>Ensures alignment with energy efficiency and renewable goals</a:t>
            </a:r>
          </a:p>
        </p:txBody>
      </p:sp>
    </p:spTree>
    <p:extLst>
      <p:ext uri="{BB962C8B-B14F-4D97-AF65-F5344CB8AC3E}">
        <p14:creationId xmlns:p14="http://schemas.microsoft.com/office/powerpoint/2010/main" val="493632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3"/>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38"/>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39"/>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41"/>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42"/>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43"/>
                                        </p:tgtEl>
                                        <p:attrNameLst>
                                          <p:attrName>style.visibility</p:attrName>
                                        </p:attrNameLst>
                                      </p:cBhvr>
                                      <p:to>
                                        <p:strVal val="hidden"/>
                                      </p:to>
                                    </p:set>
                                  </p:childTnLst>
                                </p:cTn>
                              </p:par>
                              <p:par>
                                <p:cTn id="53" presetID="1" presetClass="entr" presetSubtype="0" fill="hold" grpId="0" nodeType="with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46"/>
                                        </p:tgtEl>
                                        <p:attrNameLst>
                                          <p:attrName>style.visibility</p:attrName>
                                        </p:attrNameLst>
                                      </p:cBhvr>
                                      <p:to>
                                        <p:strVal val="hidden"/>
                                      </p:to>
                                    </p:set>
                                  </p:childTnLst>
                                </p:cTn>
                              </p:par>
                              <p:par>
                                <p:cTn id="59" presetID="1" presetClass="entr" presetSubtype="0" fill="hold" grpId="0" nodeType="withEffect">
                                  <p:stCondLst>
                                    <p:cond delay="0"/>
                                  </p:stCondLst>
                                  <p:childTnLst>
                                    <p:set>
                                      <p:cBhvr>
                                        <p:cTn id="6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1" grpId="1" animBg="1"/>
      <p:bldP spid="33" grpId="0" animBg="1"/>
      <p:bldP spid="33" grpId="1" animBg="1"/>
      <p:bldP spid="36" grpId="0" animBg="1"/>
      <p:bldP spid="36" grpId="1" animBg="1"/>
      <p:bldP spid="38" grpId="0" animBg="1"/>
      <p:bldP spid="38" grpId="1" animBg="1"/>
      <p:bldP spid="39" grpId="0" animBg="1"/>
      <p:bldP spid="39" grpId="1" animBg="1"/>
      <p:bldP spid="41" grpId="0" animBg="1"/>
      <p:bldP spid="41" grpId="1" animBg="1"/>
      <p:bldP spid="42" grpId="0" animBg="1"/>
      <p:bldP spid="42" grpId="1" animBg="1"/>
      <p:bldP spid="43" grpId="0" animBg="1"/>
      <p:bldP spid="43" grpId="1" animBg="1"/>
      <p:bldP spid="46" grpId="0" animBg="1"/>
      <p:bldP spid="46" grpId="1" animBg="1"/>
      <p:bldP spid="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2141-D6AD-41FA-BFF2-CCBAC7BA8331}"/>
              </a:ext>
            </a:extLst>
          </p:cNvPr>
          <p:cNvSpPr>
            <a:spLocks noGrp="1"/>
          </p:cNvSpPr>
          <p:nvPr>
            <p:ph type="title"/>
          </p:nvPr>
        </p:nvSpPr>
        <p:spPr/>
        <p:txBody>
          <a:bodyPr/>
          <a:lstStyle/>
          <a:p>
            <a:r>
              <a:rPr lang="en-US"/>
              <a:t>CoolLIFE tool: Use Cases</a:t>
            </a:r>
          </a:p>
        </p:txBody>
      </p:sp>
      <p:sp>
        <p:nvSpPr>
          <p:cNvPr id="4" name="Slide Number Placeholder 3">
            <a:extLst>
              <a:ext uri="{FF2B5EF4-FFF2-40B4-BE49-F238E27FC236}">
                <a16:creationId xmlns:a16="http://schemas.microsoft.com/office/drawing/2014/main" id="{27A80B9D-486B-41D6-80EA-964EFAEF6B52}"/>
              </a:ext>
            </a:extLst>
          </p:cNvPr>
          <p:cNvSpPr>
            <a:spLocks noGrp="1"/>
          </p:cNvSpPr>
          <p:nvPr>
            <p:ph type="sldNum" sz="quarter" idx="4"/>
          </p:nvPr>
        </p:nvSpPr>
        <p:spPr/>
        <p:txBody>
          <a:bodyPr/>
          <a:lstStyle/>
          <a:p>
            <a:fld id="{A1C02BF3-6CFC-A548-B91D-73F201674A01}" type="slidenum">
              <a:rPr lang="en-US" smtClean="0"/>
              <a:pPr/>
              <a:t>15</a:t>
            </a:fld>
            <a:endParaRPr lang="en-US" dirty="0"/>
          </a:p>
        </p:txBody>
      </p:sp>
      <p:graphicFrame>
        <p:nvGraphicFramePr>
          <p:cNvPr id="5" name="Content Placeholder 4">
            <a:extLst>
              <a:ext uri="{FF2B5EF4-FFF2-40B4-BE49-F238E27FC236}">
                <a16:creationId xmlns:a16="http://schemas.microsoft.com/office/drawing/2014/main" id="{BACCFBC0-060B-4995-B3DB-AD7F15C4EA7E}"/>
              </a:ext>
            </a:extLst>
          </p:cNvPr>
          <p:cNvGraphicFramePr>
            <a:graphicFrameLocks/>
          </p:cNvGraphicFramePr>
          <p:nvPr/>
        </p:nvGraphicFramePr>
        <p:xfrm>
          <a:off x="687572" y="1184633"/>
          <a:ext cx="10582940" cy="4571186"/>
        </p:xfrm>
        <a:graphic>
          <a:graphicData uri="http://schemas.openxmlformats.org/drawingml/2006/table">
            <a:tbl>
              <a:tblPr firstRow="1" bandRow="1">
                <a:tableStyleId>{74C1A8A3-306A-4EB7-A6B1-4F7E0EB9C5D6}</a:tableStyleId>
              </a:tblPr>
              <a:tblGrid>
                <a:gridCol w="5291470">
                  <a:extLst>
                    <a:ext uri="{9D8B030D-6E8A-4147-A177-3AD203B41FA5}">
                      <a16:colId xmlns:a16="http://schemas.microsoft.com/office/drawing/2014/main" val="3160797454"/>
                    </a:ext>
                  </a:extLst>
                </a:gridCol>
                <a:gridCol w="5291470">
                  <a:extLst>
                    <a:ext uri="{9D8B030D-6E8A-4147-A177-3AD203B41FA5}">
                      <a16:colId xmlns:a16="http://schemas.microsoft.com/office/drawing/2014/main" val="331708645"/>
                    </a:ext>
                  </a:extLst>
                </a:gridCol>
              </a:tblGrid>
              <a:tr h="598983">
                <a:tc>
                  <a:txBody>
                    <a:bodyPr/>
                    <a:lstStyle/>
                    <a:p>
                      <a:pPr algn="ctr"/>
                      <a:r>
                        <a:rPr lang="en-US" sz="1600" b="1" noProof="0" dirty="0">
                          <a:latin typeface="+mj-lt"/>
                        </a:rPr>
                        <a:t>Use Cases</a:t>
                      </a:r>
                    </a:p>
                  </a:txBody>
                  <a:tcPr/>
                </a:tc>
                <a:tc>
                  <a:txBody>
                    <a:bodyPr/>
                    <a:lstStyle/>
                    <a:p>
                      <a:pPr algn="ctr"/>
                      <a:r>
                        <a:rPr lang="en-US" sz="1600" b="1" noProof="0" dirty="0">
                          <a:latin typeface="+mj-lt"/>
                        </a:rPr>
                        <a:t>Target Users</a:t>
                      </a:r>
                    </a:p>
                  </a:txBody>
                  <a:tcPr/>
                </a:tc>
                <a:extLst>
                  <a:ext uri="{0D108BD9-81ED-4DB2-BD59-A6C34878D82A}">
                    <a16:rowId xmlns:a16="http://schemas.microsoft.com/office/drawing/2014/main" val="1746392517"/>
                  </a:ext>
                </a:extLst>
              </a:tr>
              <a:tr h="756611">
                <a:tc>
                  <a:txBody>
                    <a:bodyPr/>
                    <a:lstStyle/>
                    <a:p>
                      <a:pPr marL="0" algn="l" defTabSz="914400" rtl="0" eaLnBrk="1" latinLnBrk="0" hangingPunct="1"/>
                      <a:r>
                        <a:rPr lang="en-US" sz="1400" kern="1200" noProof="0" dirty="0">
                          <a:solidFill>
                            <a:schemeClr val="dk1"/>
                          </a:solidFill>
                          <a:latin typeface="+mj-lt"/>
                          <a:ea typeface="+mn-ea"/>
                          <a:cs typeface="+mn-cs"/>
                        </a:rPr>
                        <a:t>Use Case 1: Strategic Planning for Energy Efficiency and Renewable Energy Integration</a:t>
                      </a:r>
                    </a:p>
                  </a:txBody>
                  <a:tcPr/>
                </a:tc>
                <a:tc>
                  <a:txBody>
                    <a:bodyPr/>
                    <a:lstStyle/>
                    <a:p>
                      <a:pPr marL="0" algn="l" defTabSz="914400" rtl="0" eaLnBrk="1" latinLnBrk="0" hangingPunct="1"/>
                      <a:r>
                        <a:rPr lang="en-US" sz="1400" kern="1200" dirty="0">
                          <a:solidFill>
                            <a:schemeClr val="dk1"/>
                          </a:solidFill>
                          <a:latin typeface="+mj-lt"/>
                          <a:ea typeface="+mn-ea"/>
                          <a:cs typeface="+mn-cs"/>
                        </a:rPr>
                        <a:t>Civil society, energy cooperatives, technicians, planners, and policymakers.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3788236622"/>
                  </a:ext>
                </a:extLst>
              </a:tr>
              <a:tr h="535932">
                <a:tc>
                  <a:txBody>
                    <a:bodyPr/>
                    <a:lstStyle/>
                    <a:p>
                      <a:r>
                        <a:rPr lang="en-US" sz="1400" kern="1200" noProof="0" dirty="0">
                          <a:solidFill>
                            <a:schemeClr val="dk1"/>
                          </a:solidFill>
                          <a:latin typeface="+mn-lt"/>
                          <a:ea typeface="+mn-ea"/>
                          <a:cs typeface="+mn-cs"/>
                        </a:rPr>
                        <a:t>Use Case 2: </a:t>
                      </a:r>
                      <a:r>
                        <a:rPr lang="en-US" sz="1400" kern="1200" dirty="0">
                          <a:solidFill>
                            <a:schemeClr val="dk1"/>
                          </a:solidFill>
                          <a:latin typeface="+mj-lt"/>
                          <a:ea typeface="+mn-ea"/>
                          <a:cs typeface="+mn-cs"/>
                        </a:rPr>
                        <a:t>Reducing Energy Poverty and Ensuring Summer Comfort</a:t>
                      </a:r>
                    </a:p>
                  </a:txBody>
                  <a:tcPr/>
                </a:tc>
                <a:tc>
                  <a:txBody>
                    <a:bodyPr/>
                    <a:lstStyle/>
                    <a:p>
                      <a:r>
                        <a:rPr lang="en-US" sz="1400" kern="1200" dirty="0">
                          <a:solidFill>
                            <a:schemeClr val="dk1"/>
                          </a:solidFill>
                          <a:latin typeface="+mj-lt"/>
                          <a:ea typeface="+mn-ea"/>
                          <a:cs typeface="+mn-cs"/>
                        </a:rPr>
                        <a:t>Engineers, researchers, municipalities, NGOs, and civil society.</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3601104394"/>
                  </a:ext>
                </a:extLst>
              </a:tr>
              <a:tr h="535932">
                <a:tc>
                  <a:txBody>
                    <a:bodyPr/>
                    <a:lstStyle/>
                    <a:p>
                      <a:r>
                        <a:rPr lang="en-US" sz="1400" kern="1200" noProof="0" dirty="0">
                          <a:solidFill>
                            <a:schemeClr val="dk1"/>
                          </a:solidFill>
                          <a:latin typeface="+mn-lt"/>
                          <a:ea typeface="+mn-ea"/>
                          <a:cs typeface="+mn-cs"/>
                        </a:rPr>
                        <a:t>Use Case 3: </a:t>
                      </a:r>
                      <a:r>
                        <a:rPr lang="en-US" sz="1400" kern="1200" dirty="0">
                          <a:solidFill>
                            <a:schemeClr val="dk1"/>
                          </a:solidFill>
                          <a:latin typeface="+mj-lt"/>
                          <a:ea typeface="+mn-ea"/>
                          <a:cs typeface="+mn-cs"/>
                        </a:rPr>
                        <a:t>Strategic and Building-Level Planning for Low-Carbon and Energy-Efficient Space Cooling</a:t>
                      </a:r>
                    </a:p>
                  </a:txBody>
                  <a:tcPr/>
                </a:tc>
                <a:tc>
                  <a:txBody>
                    <a:bodyPr/>
                    <a:lstStyle/>
                    <a:p>
                      <a:r>
                        <a:rPr lang="en-US" sz="1400" kern="1200" dirty="0">
                          <a:solidFill>
                            <a:schemeClr val="dk1"/>
                          </a:solidFill>
                          <a:latin typeface="+mj-lt"/>
                          <a:ea typeface="+mn-ea"/>
                          <a:cs typeface="+mn-cs"/>
                        </a:rPr>
                        <a:t>Public administrations, industry, policy makers, energy consultants, citizens, energy communities.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4113229125"/>
                  </a:ext>
                </a:extLst>
              </a:tr>
              <a:tr h="535932">
                <a:tc>
                  <a:txBody>
                    <a:bodyPr/>
                    <a:lstStyle/>
                    <a:p>
                      <a:r>
                        <a:rPr lang="en-US" sz="1400" kern="1200" noProof="0" dirty="0">
                          <a:solidFill>
                            <a:schemeClr val="dk1"/>
                          </a:solidFill>
                          <a:latin typeface="+mn-lt"/>
                          <a:ea typeface="+mn-ea"/>
                          <a:cs typeface="+mn-cs"/>
                        </a:rPr>
                        <a:t>Use Case 4: </a:t>
                      </a:r>
                      <a:r>
                        <a:rPr lang="en-US" sz="1400" kern="1200" dirty="0">
                          <a:solidFill>
                            <a:schemeClr val="dk1"/>
                          </a:solidFill>
                          <a:latin typeface="+mj-lt"/>
                          <a:ea typeface="+mn-ea"/>
                          <a:cs typeface="+mn-cs"/>
                        </a:rPr>
                        <a:t>Supporting Data-Driven Space Cooling Interventions for Technicians</a:t>
                      </a:r>
                    </a:p>
                  </a:txBody>
                  <a:tcPr/>
                </a:tc>
                <a:tc>
                  <a:txBody>
                    <a:bodyPr/>
                    <a:lstStyle/>
                    <a:p>
                      <a:r>
                        <a:rPr lang="en-US" sz="1400" kern="1200" dirty="0">
                          <a:solidFill>
                            <a:schemeClr val="dk1"/>
                          </a:solidFill>
                          <a:latin typeface="+mj-lt"/>
                          <a:ea typeface="+mn-ea"/>
                          <a:cs typeface="+mn-cs"/>
                        </a:rPr>
                        <a:t>Renewable energy communities, engineers, energy consultants.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1211183119"/>
                  </a:ext>
                </a:extLst>
              </a:tr>
              <a:tr h="535932">
                <a:tc>
                  <a:txBody>
                    <a:bodyPr/>
                    <a:lstStyle/>
                    <a:p>
                      <a:r>
                        <a:rPr lang="en-US" sz="1400" kern="1200" noProof="0" dirty="0">
                          <a:solidFill>
                            <a:schemeClr val="dk1"/>
                          </a:solidFill>
                          <a:latin typeface="+mn-lt"/>
                          <a:ea typeface="+mn-ea"/>
                          <a:cs typeface="+mn-cs"/>
                        </a:rPr>
                        <a:t>Use Case 5: </a:t>
                      </a:r>
                      <a:r>
                        <a:rPr lang="en-US" sz="1400" kern="1200" dirty="0">
                          <a:solidFill>
                            <a:schemeClr val="dk1"/>
                          </a:solidFill>
                          <a:latin typeface="+mj-lt"/>
                          <a:ea typeface="+mn-ea"/>
                          <a:cs typeface="+mn-cs"/>
                        </a:rPr>
                        <a:t>Behavioral Change for Energy Savings in Space Cooling</a:t>
                      </a:r>
                    </a:p>
                  </a:txBody>
                  <a:tcPr/>
                </a:tc>
                <a:tc>
                  <a:txBody>
                    <a:bodyPr/>
                    <a:lstStyle/>
                    <a:p>
                      <a:r>
                        <a:rPr lang="en-US" sz="1400" kern="1200" dirty="0">
                          <a:solidFill>
                            <a:schemeClr val="dk1"/>
                          </a:solidFill>
                          <a:latin typeface="+mj-lt"/>
                          <a:ea typeface="+mn-ea"/>
                          <a:cs typeface="+mn-cs"/>
                        </a:rPr>
                        <a:t>Public administrations, civil society.</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4248646935"/>
                  </a:ext>
                </a:extLst>
              </a:tr>
              <a:tr h="535932">
                <a:tc>
                  <a:txBody>
                    <a:bodyPr/>
                    <a:lstStyle/>
                    <a:p>
                      <a:r>
                        <a:rPr lang="en-US" sz="1400" kern="1200" noProof="0" dirty="0">
                          <a:solidFill>
                            <a:schemeClr val="dk1"/>
                          </a:solidFill>
                          <a:latin typeface="+mn-lt"/>
                          <a:ea typeface="+mn-ea"/>
                          <a:cs typeface="+mn-cs"/>
                        </a:rPr>
                        <a:t>Use Case 6: </a:t>
                      </a:r>
                      <a:r>
                        <a:rPr lang="en-US" sz="1400" kern="1200" dirty="0">
                          <a:solidFill>
                            <a:schemeClr val="dk1"/>
                          </a:solidFill>
                          <a:latin typeface="+mj-lt"/>
                          <a:ea typeface="+mn-ea"/>
                          <a:cs typeface="+mn-cs"/>
                        </a:rPr>
                        <a:t>Integrating Space Cooling into Energy Communities</a:t>
                      </a:r>
                    </a:p>
                  </a:txBody>
                  <a:tcPr/>
                </a:tc>
                <a:tc>
                  <a:txBody>
                    <a:bodyPr/>
                    <a:lstStyle/>
                    <a:p>
                      <a:r>
                        <a:rPr lang="en-US" sz="1400" kern="1200" dirty="0">
                          <a:solidFill>
                            <a:schemeClr val="dk1"/>
                          </a:solidFill>
                          <a:latin typeface="+mj-lt"/>
                          <a:ea typeface="+mn-ea"/>
                          <a:cs typeface="+mn-cs"/>
                        </a:rPr>
                        <a:t>Civil society, citizens, public administrations.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776296811"/>
                  </a:ext>
                </a:extLst>
              </a:tr>
              <a:tr h="535932">
                <a:tc>
                  <a:txBody>
                    <a:bodyPr/>
                    <a:lstStyle/>
                    <a:p>
                      <a:r>
                        <a:rPr lang="en-US" sz="1400" kern="1200" noProof="0" dirty="0">
                          <a:solidFill>
                            <a:schemeClr val="dk1"/>
                          </a:solidFill>
                          <a:latin typeface="+mn-lt"/>
                          <a:ea typeface="+mn-ea"/>
                          <a:cs typeface="+mn-cs"/>
                        </a:rPr>
                        <a:t>Use Case 7: </a:t>
                      </a:r>
                      <a:r>
                        <a:rPr lang="en-US" sz="1400" kern="1200" dirty="0">
                          <a:solidFill>
                            <a:schemeClr val="dk1"/>
                          </a:solidFill>
                          <a:latin typeface="+mj-lt"/>
                          <a:ea typeface="+mn-ea"/>
                          <a:cs typeface="+mn-cs"/>
                        </a:rPr>
                        <a:t>Provide inputs to the development of the National Comprehensive Assessment Report</a:t>
                      </a:r>
                    </a:p>
                  </a:txBody>
                  <a:tcPr/>
                </a:tc>
                <a:tc>
                  <a:txBody>
                    <a:bodyPr/>
                    <a:lstStyle/>
                    <a:p>
                      <a:r>
                        <a:rPr lang="en-US" sz="1400" kern="1200" dirty="0">
                          <a:solidFill>
                            <a:schemeClr val="dk1"/>
                          </a:solidFill>
                          <a:latin typeface="+mj-lt"/>
                          <a:ea typeface="+mn-ea"/>
                          <a:cs typeface="+mn-cs"/>
                        </a:rPr>
                        <a:t>National Energy Agency, policy makers, national regulatory bodies, and consultants supporting policy implementation.</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1248310120"/>
                  </a:ext>
                </a:extLst>
              </a:tr>
            </a:tbl>
          </a:graphicData>
        </a:graphic>
      </p:graphicFrame>
      <p:sp>
        <p:nvSpPr>
          <p:cNvPr id="6" name="Rectangle 5">
            <a:extLst>
              <a:ext uri="{FF2B5EF4-FFF2-40B4-BE49-F238E27FC236}">
                <a16:creationId xmlns:a16="http://schemas.microsoft.com/office/drawing/2014/main" id="{9CE4C601-1304-459C-848F-1EA96784780C}"/>
              </a:ext>
            </a:extLst>
          </p:cNvPr>
          <p:cNvSpPr/>
          <p:nvPr/>
        </p:nvSpPr>
        <p:spPr>
          <a:xfrm>
            <a:off x="760022" y="2540002"/>
            <a:ext cx="10438039" cy="51752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71356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9DE4D19-BFB7-4827-B53A-5E3ACB0E92F0}"/>
              </a:ext>
            </a:extLst>
          </p:cNvPr>
          <p:cNvSpPr/>
          <p:nvPr/>
        </p:nvSpPr>
        <p:spPr>
          <a:xfrm>
            <a:off x="6638157" y="1923400"/>
            <a:ext cx="2013061" cy="297311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B92113C-0FA5-4186-B08C-B726C48DDE2E}"/>
              </a:ext>
            </a:extLst>
          </p:cNvPr>
          <p:cNvSpPr/>
          <p:nvPr/>
        </p:nvSpPr>
        <p:spPr>
          <a:xfrm>
            <a:off x="4298021" y="2645597"/>
            <a:ext cx="2013061" cy="137976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8EC3F94-32D7-4978-A89A-E32161B0291C}"/>
              </a:ext>
            </a:extLst>
          </p:cNvPr>
          <p:cNvSpPr/>
          <p:nvPr/>
        </p:nvSpPr>
        <p:spPr>
          <a:xfrm>
            <a:off x="2005679" y="2645597"/>
            <a:ext cx="2013061" cy="137976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53D163-1CD0-47F8-B94E-8C47A6DB682A}"/>
              </a:ext>
            </a:extLst>
          </p:cNvPr>
          <p:cNvSpPr>
            <a:spLocks noGrp="1"/>
          </p:cNvSpPr>
          <p:nvPr>
            <p:ph type="title"/>
          </p:nvPr>
        </p:nvSpPr>
        <p:spPr/>
        <p:txBody>
          <a:bodyPr/>
          <a:lstStyle/>
          <a:p>
            <a:r>
              <a:rPr lang="de-DE" dirty="0"/>
              <a:t>Use Case 2: </a:t>
            </a:r>
            <a:endParaRPr lang="en-US" dirty="0"/>
          </a:p>
        </p:txBody>
      </p:sp>
      <p:sp>
        <p:nvSpPr>
          <p:cNvPr id="4" name="Slide Number Placeholder 3">
            <a:extLst>
              <a:ext uri="{FF2B5EF4-FFF2-40B4-BE49-F238E27FC236}">
                <a16:creationId xmlns:a16="http://schemas.microsoft.com/office/drawing/2014/main" id="{02BD0FE0-D54D-4334-9A8B-F692CE83D937}"/>
              </a:ext>
            </a:extLst>
          </p:cNvPr>
          <p:cNvSpPr>
            <a:spLocks noGrp="1"/>
          </p:cNvSpPr>
          <p:nvPr>
            <p:ph type="sldNum" sz="quarter" idx="4"/>
          </p:nvPr>
        </p:nvSpPr>
        <p:spPr/>
        <p:txBody>
          <a:bodyPr/>
          <a:lstStyle/>
          <a:p>
            <a:fld id="{A1C02BF3-6CFC-A548-B91D-73F201674A01}" type="slidenum">
              <a:rPr lang="en-US" smtClean="0"/>
              <a:pPr/>
              <a:t>16</a:t>
            </a:fld>
            <a:endParaRPr lang="en-US" dirty="0"/>
          </a:p>
        </p:txBody>
      </p:sp>
      <p:sp>
        <p:nvSpPr>
          <p:cNvPr id="8" name="Rectangle 7">
            <a:extLst>
              <a:ext uri="{FF2B5EF4-FFF2-40B4-BE49-F238E27FC236}">
                <a16:creationId xmlns:a16="http://schemas.microsoft.com/office/drawing/2014/main" id="{85FC2BA3-AAC7-4489-9EE6-EF9DFD052B3E}"/>
              </a:ext>
            </a:extLst>
          </p:cNvPr>
          <p:cNvSpPr/>
          <p:nvPr/>
        </p:nvSpPr>
        <p:spPr>
          <a:xfrm>
            <a:off x="2175370" y="2804800"/>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Economic Feasibility</a:t>
            </a:r>
          </a:p>
        </p:txBody>
      </p:sp>
      <p:sp>
        <p:nvSpPr>
          <p:cNvPr id="9" name="Rectangle 8">
            <a:extLst>
              <a:ext uri="{FF2B5EF4-FFF2-40B4-BE49-F238E27FC236}">
                <a16:creationId xmlns:a16="http://schemas.microsoft.com/office/drawing/2014/main" id="{EA2318DE-A13D-4657-AD33-3924A9C3E158}"/>
              </a:ext>
            </a:extLst>
          </p:cNvPr>
          <p:cNvSpPr/>
          <p:nvPr/>
        </p:nvSpPr>
        <p:spPr>
          <a:xfrm>
            <a:off x="4467712" y="2804799"/>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Comfort Lifestyle and User </a:t>
            </a:r>
            <a:r>
              <a:rPr lang="en-US" dirty="0" err="1"/>
              <a:t>Behaviour</a:t>
            </a:r>
            <a:endParaRPr lang="en-US" dirty="0"/>
          </a:p>
        </p:txBody>
      </p:sp>
      <p:sp>
        <p:nvSpPr>
          <p:cNvPr id="13" name="Rectangle 12">
            <a:extLst>
              <a:ext uri="{FF2B5EF4-FFF2-40B4-BE49-F238E27FC236}">
                <a16:creationId xmlns:a16="http://schemas.microsoft.com/office/drawing/2014/main" id="{3EF5CACF-FE62-4684-8C48-2D95294B5F5D}"/>
              </a:ext>
            </a:extLst>
          </p:cNvPr>
          <p:cNvSpPr/>
          <p:nvPr/>
        </p:nvSpPr>
        <p:spPr>
          <a:xfrm>
            <a:off x="6864183" y="2141802"/>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Legal and regulatory information</a:t>
            </a:r>
          </a:p>
        </p:txBody>
      </p:sp>
      <p:sp>
        <p:nvSpPr>
          <p:cNvPr id="14" name="Rectangle 13">
            <a:extLst>
              <a:ext uri="{FF2B5EF4-FFF2-40B4-BE49-F238E27FC236}">
                <a16:creationId xmlns:a16="http://schemas.microsoft.com/office/drawing/2014/main" id="{501F9ABC-0B17-4B25-97D5-6D221E8A07AB}"/>
              </a:ext>
            </a:extLst>
          </p:cNvPr>
          <p:cNvSpPr/>
          <p:nvPr/>
        </p:nvSpPr>
        <p:spPr>
          <a:xfrm>
            <a:off x="6864183" y="3586512"/>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Financial Instruments</a:t>
            </a:r>
          </a:p>
        </p:txBody>
      </p:sp>
      <p:sp>
        <p:nvSpPr>
          <p:cNvPr id="27" name="Arrow: Down 26">
            <a:extLst>
              <a:ext uri="{FF2B5EF4-FFF2-40B4-BE49-F238E27FC236}">
                <a16:creationId xmlns:a16="http://schemas.microsoft.com/office/drawing/2014/main" id="{B5B771CE-A33E-42F0-82F1-9643E6B07C09}"/>
              </a:ext>
            </a:extLst>
          </p:cNvPr>
          <p:cNvSpPr/>
          <p:nvPr/>
        </p:nvSpPr>
        <p:spPr>
          <a:xfrm rot="16200000">
            <a:off x="4039745" y="3125317"/>
            <a:ext cx="209151" cy="262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2999A1C8-5F16-459E-88AC-5F4270042DFE}"/>
              </a:ext>
            </a:extLst>
          </p:cNvPr>
          <p:cNvSpPr/>
          <p:nvPr/>
        </p:nvSpPr>
        <p:spPr>
          <a:xfrm rot="16200000">
            <a:off x="6360207" y="3125316"/>
            <a:ext cx="209151" cy="262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55366B6-5754-4846-B35F-9DE1E658F308}"/>
              </a:ext>
            </a:extLst>
          </p:cNvPr>
          <p:cNvSpPr txBox="1"/>
          <p:nvPr/>
        </p:nvSpPr>
        <p:spPr>
          <a:xfrm>
            <a:off x="537678" y="1084335"/>
            <a:ext cx="11249661" cy="646331"/>
          </a:xfrm>
          <a:prstGeom prst="rect">
            <a:avLst/>
          </a:prstGeom>
          <a:noFill/>
        </p:spPr>
        <p:txBody>
          <a:bodyPr wrap="square">
            <a:spAutoFit/>
          </a:bodyPr>
          <a:lstStyle/>
          <a:p>
            <a:r>
              <a:rPr lang="en-US" dirty="0"/>
              <a:t>How can space cooling interventions be designed and implemented to reduce energy poverty while ensuring equitable access to summer comfort for all households, particularly in vulnerable communities?</a:t>
            </a:r>
          </a:p>
        </p:txBody>
      </p:sp>
      <p:sp>
        <p:nvSpPr>
          <p:cNvPr id="39" name="Rectangle: Rounded Corners 38">
            <a:extLst>
              <a:ext uri="{FF2B5EF4-FFF2-40B4-BE49-F238E27FC236}">
                <a16:creationId xmlns:a16="http://schemas.microsoft.com/office/drawing/2014/main" id="{011E1122-7AAD-453F-879E-D1BF52F33EE8}"/>
              </a:ext>
            </a:extLst>
          </p:cNvPr>
          <p:cNvSpPr/>
          <p:nvPr/>
        </p:nvSpPr>
        <p:spPr>
          <a:xfrm>
            <a:off x="1418573" y="3670879"/>
            <a:ext cx="2284658" cy="185292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Assess affordability of cooling solutions for low-income households</a:t>
            </a:r>
          </a:p>
          <a:p>
            <a:pPr marL="171450" indent="-171450">
              <a:buFont typeface="Arial" panose="020B0604020202020204" pitchFamily="34" charset="0"/>
              <a:buChar char="•"/>
            </a:pPr>
            <a:r>
              <a:rPr lang="en-US" sz="1200" dirty="0">
                <a:solidFill>
                  <a:schemeClr val="tx1"/>
                </a:solidFill>
              </a:rPr>
              <a:t>Compare passive and active technologies to identify cost-effective options</a:t>
            </a:r>
          </a:p>
          <a:p>
            <a:pPr marL="171450" indent="-171450">
              <a:buFont typeface="Arial" panose="020B0604020202020204" pitchFamily="34" charset="0"/>
              <a:buChar char="•"/>
            </a:pPr>
            <a:r>
              <a:rPr lang="en-US" sz="1200" dirty="0">
                <a:solidFill>
                  <a:schemeClr val="tx1"/>
                </a:solidFill>
              </a:rPr>
              <a:t>Support policy design for financial aid and equitable cooling access</a:t>
            </a:r>
          </a:p>
        </p:txBody>
      </p:sp>
      <p:sp>
        <p:nvSpPr>
          <p:cNvPr id="42" name="Rectangle: Rounded Corners 41">
            <a:extLst>
              <a:ext uri="{FF2B5EF4-FFF2-40B4-BE49-F238E27FC236}">
                <a16:creationId xmlns:a16="http://schemas.microsoft.com/office/drawing/2014/main" id="{BFD2CF69-1583-41FB-A2E8-57041928137E}"/>
              </a:ext>
            </a:extLst>
          </p:cNvPr>
          <p:cNvSpPr/>
          <p:nvPr/>
        </p:nvSpPr>
        <p:spPr>
          <a:xfrm>
            <a:off x="4189962" y="3841626"/>
            <a:ext cx="2284658" cy="104421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Analyze household cooling behaviors and adaptive practices</a:t>
            </a:r>
          </a:p>
          <a:p>
            <a:pPr marL="171450" indent="-171450">
              <a:buFont typeface="Arial" panose="020B0604020202020204" pitchFamily="34" charset="0"/>
              <a:buChar char="•"/>
            </a:pPr>
            <a:r>
              <a:rPr lang="en-US" sz="1200" dirty="0">
                <a:solidFill>
                  <a:schemeClr val="tx1"/>
                </a:solidFill>
              </a:rPr>
              <a:t>Design awareness programs for efficient cooling habits</a:t>
            </a:r>
          </a:p>
        </p:txBody>
      </p:sp>
      <p:sp>
        <p:nvSpPr>
          <p:cNvPr id="43" name="Rectangle: Rounded Corners 42">
            <a:extLst>
              <a:ext uri="{FF2B5EF4-FFF2-40B4-BE49-F238E27FC236}">
                <a16:creationId xmlns:a16="http://schemas.microsoft.com/office/drawing/2014/main" id="{00AECE80-C6BA-4310-9535-F2D853203785}"/>
              </a:ext>
            </a:extLst>
          </p:cNvPr>
          <p:cNvSpPr/>
          <p:nvPr/>
        </p:nvSpPr>
        <p:spPr>
          <a:xfrm>
            <a:off x="8481526" y="1941045"/>
            <a:ext cx="2284658" cy="127404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Map policies affecting cooling affordability and access</a:t>
            </a:r>
          </a:p>
          <a:p>
            <a:pPr marL="171450" indent="-171450">
              <a:buFont typeface="Arial" panose="020B0604020202020204" pitchFamily="34" charset="0"/>
              <a:buChar char="•"/>
            </a:pPr>
            <a:r>
              <a:rPr lang="en-US" sz="1200" dirty="0">
                <a:solidFill>
                  <a:schemeClr val="tx1"/>
                </a:solidFill>
              </a:rPr>
              <a:t>Identify regulatory barriers and opportunities for equitable solutions</a:t>
            </a:r>
          </a:p>
        </p:txBody>
      </p:sp>
      <p:sp>
        <p:nvSpPr>
          <p:cNvPr id="46" name="Rectangle: Rounded Corners 45">
            <a:extLst>
              <a:ext uri="{FF2B5EF4-FFF2-40B4-BE49-F238E27FC236}">
                <a16:creationId xmlns:a16="http://schemas.microsoft.com/office/drawing/2014/main" id="{54128395-B7F8-4BE3-88FC-DDDAD11B2DE1}"/>
              </a:ext>
            </a:extLst>
          </p:cNvPr>
          <p:cNvSpPr/>
          <p:nvPr/>
        </p:nvSpPr>
        <p:spPr>
          <a:xfrm>
            <a:off x="8481526" y="3298323"/>
            <a:ext cx="2284658" cy="2130816"/>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Identify funding mechanisms (grants, subsidies, low-interest loans)</a:t>
            </a:r>
          </a:p>
          <a:p>
            <a:pPr marL="171450" indent="-171450">
              <a:buFont typeface="Arial" panose="020B0604020202020204" pitchFamily="34" charset="0"/>
              <a:buChar char="•"/>
            </a:pPr>
            <a:r>
              <a:rPr lang="en-US" sz="1200" dirty="0">
                <a:solidFill>
                  <a:schemeClr val="tx1"/>
                </a:solidFill>
              </a:rPr>
              <a:t>Facilitate adoption of efficient cooling technologies for low-income groups</a:t>
            </a:r>
          </a:p>
          <a:p>
            <a:pPr marL="171450" indent="-171450">
              <a:buFont typeface="Arial" panose="020B0604020202020204" pitchFamily="34" charset="0"/>
              <a:buChar char="•"/>
            </a:pPr>
            <a:r>
              <a:rPr lang="en-US" sz="1200" dirty="0">
                <a:solidFill>
                  <a:schemeClr val="tx1"/>
                </a:solidFill>
              </a:rPr>
              <a:t>Address financial barriers to ensure widespread cooling access</a:t>
            </a:r>
          </a:p>
        </p:txBody>
      </p:sp>
      <p:sp>
        <p:nvSpPr>
          <p:cNvPr id="49" name="TextBox 48">
            <a:extLst>
              <a:ext uri="{FF2B5EF4-FFF2-40B4-BE49-F238E27FC236}">
                <a16:creationId xmlns:a16="http://schemas.microsoft.com/office/drawing/2014/main" id="{7A89AE66-007D-4AB0-8B79-F133F39FD38A}"/>
              </a:ext>
            </a:extLst>
          </p:cNvPr>
          <p:cNvSpPr txBox="1"/>
          <p:nvPr/>
        </p:nvSpPr>
        <p:spPr>
          <a:xfrm>
            <a:off x="3559216" y="5934765"/>
            <a:ext cx="7032709"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Combining economic, behavioral, regulatory, and financial assessments ensures targeted and cost-effective cooling solutions.</a:t>
            </a:r>
          </a:p>
          <a:p>
            <a:pPr marL="285750" indent="-285750">
              <a:buFont typeface="Arial" panose="020B0604020202020204" pitchFamily="34" charset="0"/>
              <a:buChar char="•"/>
            </a:pPr>
            <a:r>
              <a:rPr lang="en-US" sz="1400" dirty="0"/>
              <a:t> Supports long-term access to sustainable cooling for vulnerable communities without increasing financial burdens.</a:t>
            </a:r>
          </a:p>
        </p:txBody>
      </p:sp>
    </p:spTree>
    <p:extLst>
      <p:ext uri="{BB962C8B-B14F-4D97-AF65-F5344CB8AC3E}">
        <p14:creationId xmlns:p14="http://schemas.microsoft.com/office/powerpoint/2010/main" val="74084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43"/>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2" grpId="0" animBg="1"/>
      <p:bldP spid="42" grpId="1" animBg="1"/>
      <p:bldP spid="43" grpId="0" animBg="1"/>
      <p:bldP spid="43" grpId="1" animBg="1"/>
      <p:bldP spid="46" grpId="0" animBg="1"/>
      <p:bldP spid="46" grpId="1" animBg="1"/>
      <p:bldP spid="4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2141-D6AD-41FA-BFF2-CCBAC7BA8331}"/>
              </a:ext>
            </a:extLst>
          </p:cNvPr>
          <p:cNvSpPr>
            <a:spLocks noGrp="1"/>
          </p:cNvSpPr>
          <p:nvPr>
            <p:ph type="title"/>
          </p:nvPr>
        </p:nvSpPr>
        <p:spPr/>
        <p:txBody>
          <a:bodyPr/>
          <a:lstStyle/>
          <a:p>
            <a:r>
              <a:rPr lang="en-US"/>
              <a:t>CoolLIFE tool: Use Cases</a:t>
            </a:r>
          </a:p>
        </p:txBody>
      </p:sp>
      <p:sp>
        <p:nvSpPr>
          <p:cNvPr id="4" name="Slide Number Placeholder 3">
            <a:extLst>
              <a:ext uri="{FF2B5EF4-FFF2-40B4-BE49-F238E27FC236}">
                <a16:creationId xmlns:a16="http://schemas.microsoft.com/office/drawing/2014/main" id="{27A80B9D-486B-41D6-80EA-964EFAEF6B52}"/>
              </a:ext>
            </a:extLst>
          </p:cNvPr>
          <p:cNvSpPr>
            <a:spLocks noGrp="1"/>
          </p:cNvSpPr>
          <p:nvPr>
            <p:ph type="sldNum" sz="quarter" idx="4"/>
          </p:nvPr>
        </p:nvSpPr>
        <p:spPr/>
        <p:txBody>
          <a:bodyPr/>
          <a:lstStyle/>
          <a:p>
            <a:fld id="{A1C02BF3-6CFC-A548-B91D-73F201674A01}" type="slidenum">
              <a:rPr lang="en-US" smtClean="0"/>
              <a:pPr/>
              <a:t>17</a:t>
            </a:fld>
            <a:endParaRPr lang="en-US" dirty="0"/>
          </a:p>
        </p:txBody>
      </p:sp>
      <p:graphicFrame>
        <p:nvGraphicFramePr>
          <p:cNvPr id="5" name="Content Placeholder 4">
            <a:extLst>
              <a:ext uri="{FF2B5EF4-FFF2-40B4-BE49-F238E27FC236}">
                <a16:creationId xmlns:a16="http://schemas.microsoft.com/office/drawing/2014/main" id="{BACCFBC0-060B-4995-B3DB-AD7F15C4EA7E}"/>
              </a:ext>
            </a:extLst>
          </p:cNvPr>
          <p:cNvGraphicFramePr>
            <a:graphicFrameLocks/>
          </p:cNvGraphicFramePr>
          <p:nvPr/>
        </p:nvGraphicFramePr>
        <p:xfrm>
          <a:off x="687572" y="1184633"/>
          <a:ext cx="10582940" cy="4571186"/>
        </p:xfrm>
        <a:graphic>
          <a:graphicData uri="http://schemas.openxmlformats.org/drawingml/2006/table">
            <a:tbl>
              <a:tblPr firstRow="1" bandRow="1">
                <a:tableStyleId>{74C1A8A3-306A-4EB7-A6B1-4F7E0EB9C5D6}</a:tableStyleId>
              </a:tblPr>
              <a:tblGrid>
                <a:gridCol w="5291470">
                  <a:extLst>
                    <a:ext uri="{9D8B030D-6E8A-4147-A177-3AD203B41FA5}">
                      <a16:colId xmlns:a16="http://schemas.microsoft.com/office/drawing/2014/main" val="3160797454"/>
                    </a:ext>
                  </a:extLst>
                </a:gridCol>
                <a:gridCol w="5291470">
                  <a:extLst>
                    <a:ext uri="{9D8B030D-6E8A-4147-A177-3AD203B41FA5}">
                      <a16:colId xmlns:a16="http://schemas.microsoft.com/office/drawing/2014/main" val="331708645"/>
                    </a:ext>
                  </a:extLst>
                </a:gridCol>
              </a:tblGrid>
              <a:tr h="598983">
                <a:tc>
                  <a:txBody>
                    <a:bodyPr/>
                    <a:lstStyle/>
                    <a:p>
                      <a:pPr algn="ctr"/>
                      <a:r>
                        <a:rPr lang="en-US" sz="1600" b="1" noProof="0" dirty="0">
                          <a:latin typeface="+mj-lt"/>
                        </a:rPr>
                        <a:t>Use Cases</a:t>
                      </a:r>
                    </a:p>
                  </a:txBody>
                  <a:tcPr/>
                </a:tc>
                <a:tc>
                  <a:txBody>
                    <a:bodyPr/>
                    <a:lstStyle/>
                    <a:p>
                      <a:pPr algn="ctr"/>
                      <a:r>
                        <a:rPr lang="en-US" sz="1600" b="1" noProof="0" dirty="0">
                          <a:latin typeface="+mj-lt"/>
                        </a:rPr>
                        <a:t>Target Users</a:t>
                      </a:r>
                    </a:p>
                  </a:txBody>
                  <a:tcPr/>
                </a:tc>
                <a:extLst>
                  <a:ext uri="{0D108BD9-81ED-4DB2-BD59-A6C34878D82A}">
                    <a16:rowId xmlns:a16="http://schemas.microsoft.com/office/drawing/2014/main" val="1746392517"/>
                  </a:ext>
                </a:extLst>
              </a:tr>
              <a:tr h="756611">
                <a:tc>
                  <a:txBody>
                    <a:bodyPr/>
                    <a:lstStyle/>
                    <a:p>
                      <a:pPr marL="0" algn="l" defTabSz="914400" rtl="0" eaLnBrk="1" latinLnBrk="0" hangingPunct="1"/>
                      <a:r>
                        <a:rPr lang="en-US" sz="1400" kern="1200" noProof="0" dirty="0">
                          <a:solidFill>
                            <a:schemeClr val="dk1"/>
                          </a:solidFill>
                          <a:latin typeface="+mj-lt"/>
                          <a:ea typeface="+mn-ea"/>
                          <a:cs typeface="+mn-cs"/>
                        </a:rPr>
                        <a:t>Use Case 1: Strategic Planning for Energy Efficiency and Renewable Energy Integration</a:t>
                      </a:r>
                    </a:p>
                  </a:txBody>
                  <a:tcPr/>
                </a:tc>
                <a:tc>
                  <a:txBody>
                    <a:bodyPr/>
                    <a:lstStyle/>
                    <a:p>
                      <a:pPr marL="0" algn="l" defTabSz="914400" rtl="0" eaLnBrk="1" latinLnBrk="0" hangingPunct="1"/>
                      <a:r>
                        <a:rPr lang="en-US" sz="1400" kern="1200" dirty="0">
                          <a:solidFill>
                            <a:schemeClr val="dk1"/>
                          </a:solidFill>
                          <a:latin typeface="+mj-lt"/>
                          <a:ea typeface="+mn-ea"/>
                          <a:cs typeface="+mn-cs"/>
                        </a:rPr>
                        <a:t>Civil society, energy cooperatives, technicians, planners, and policymakers.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3788236622"/>
                  </a:ext>
                </a:extLst>
              </a:tr>
              <a:tr h="535932">
                <a:tc>
                  <a:txBody>
                    <a:bodyPr/>
                    <a:lstStyle/>
                    <a:p>
                      <a:r>
                        <a:rPr lang="en-US" sz="1400" kern="1200" noProof="0" dirty="0">
                          <a:solidFill>
                            <a:schemeClr val="dk1"/>
                          </a:solidFill>
                          <a:latin typeface="+mn-lt"/>
                          <a:ea typeface="+mn-ea"/>
                          <a:cs typeface="+mn-cs"/>
                        </a:rPr>
                        <a:t>Use Case 2: </a:t>
                      </a:r>
                      <a:r>
                        <a:rPr lang="en-US" sz="1400" kern="1200" dirty="0">
                          <a:solidFill>
                            <a:schemeClr val="dk1"/>
                          </a:solidFill>
                          <a:latin typeface="+mj-lt"/>
                          <a:ea typeface="+mn-ea"/>
                          <a:cs typeface="+mn-cs"/>
                        </a:rPr>
                        <a:t>Reducing Energy Poverty and Ensuring Summer Comfort</a:t>
                      </a:r>
                    </a:p>
                  </a:txBody>
                  <a:tcPr/>
                </a:tc>
                <a:tc>
                  <a:txBody>
                    <a:bodyPr/>
                    <a:lstStyle/>
                    <a:p>
                      <a:r>
                        <a:rPr lang="en-US" sz="1400" kern="1200" dirty="0">
                          <a:solidFill>
                            <a:schemeClr val="dk1"/>
                          </a:solidFill>
                          <a:latin typeface="+mj-lt"/>
                          <a:ea typeface="+mn-ea"/>
                          <a:cs typeface="+mn-cs"/>
                        </a:rPr>
                        <a:t>Engineers, researchers, municipalities, NGOs, and civil society.</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3601104394"/>
                  </a:ext>
                </a:extLst>
              </a:tr>
              <a:tr h="535932">
                <a:tc>
                  <a:txBody>
                    <a:bodyPr/>
                    <a:lstStyle/>
                    <a:p>
                      <a:r>
                        <a:rPr lang="en-US" sz="1400" kern="1200" noProof="0" dirty="0">
                          <a:solidFill>
                            <a:schemeClr val="dk1"/>
                          </a:solidFill>
                          <a:latin typeface="+mn-lt"/>
                          <a:ea typeface="+mn-ea"/>
                          <a:cs typeface="+mn-cs"/>
                        </a:rPr>
                        <a:t>Use Case 3: </a:t>
                      </a:r>
                      <a:r>
                        <a:rPr lang="en-US" sz="1400" kern="1200" dirty="0">
                          <a:solidFill>
                            <a:schemeClr val="dk1"/>
                          </a:solidFill>
                          <a:latin typeface="+mj-lt"/>
                          <a:ea typeface="+mn-ea"/>
                          <a:cs typeface="+mn-cs"/>
                        </a:rPr>
                        <a:t>Strategic and Building-Level Planning for Low-Carbon and Energy-Efficient Space Cooling</a:t>
                      </a:r>
                    </a:p>
                  </a:txBody>
                  <a:tcPr/>
                </a:tc>
                <a:tc>
                  <a:txBody>
                    <a:bodyPr/>
                    <a:lstStyle/>
                    <a:p>
                      <a:r>
                        <a:rPr lang="en-US" sz="1400" kern="1200" dirty="0">
                          <a:solidFill>
                            <a:schemeClr val="dk1"/>
                          </a:solidFill>
                          <a:latin typeface="+mj-lt"/>
                          <a:ea typeface="+mn-ea"/>
                          <a:cs typeface="+mn-cs"/>
                        </a:rPr>
                        <a:t>Public administrations, industry, policy makers, energy consultants, citizens, energy communities.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4113229125"/>
                  </a:ext>
                </a:extLst>
              </a:tr>
              <a:tr h="535932">
                <a:tc>
                  <a:txBody>
                    <a:bodyPr/>
                    <a:lstStyle/>
                    <a:p>
                      <a:r>
                        <a:rPr lang="en-US" sz="1400" kern="1200" noProof="0" dirty="0">
                          <a:solidFill>
                            <a:schemeClr val="dk1"/>
                          </a:solidFill>
                          <a:latin typeface="+mn-lt"/>
                          <a:ea typeface="+mn-ea"/>
                          <a:cs typeface="+mn-cs"/>
                        </a:rPr>
                        <a:t>Use Case 4: </a:t>
                      </a:r>
                      <a:r>
                        <a:rPr lang="en-US" sz="1400" kern="1200" dirty="0">
                          <a:solidFill>
                            <a:schemeClr val="dk1"/>
                          </a:solidFill>
                          <a:latin typeface="+mj-lt"/>
                          <a:ea typeface="+mn-ea"/>
                          <a:cs typeface="+mn-cs"/>
                        </a:rPr>
                        <a:t>Supporting Data-Driven Space Cooling Interventions for Technicians</a:t>
                      </a:r>
                    </a:p>
                  </a:txBody>
                  <a:tcPr/>
                </a:tc>
                <a:tc>
                  <a:txBody>
                    <a:bodyPr/>
                    <a:lstStyle/>
                    <a:p>
                      <a:r>
                        <a:rPr lang="en-US" sz="1400" kern="1200" dirty="0">
                          <a:solidFill>
                            <a:schemeClr val="dk1"/>
                          </a:solidFill>
                          <a:latin typeface="+mj-lt"/>
                          <a:ea typeface="+mn-ea"/>
                          <a:cs typeface="+mn-cs"/>
                        </a:rPr>
                        <a:t>Renewable energy communities, engineers, energy consultants.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1211183119"/>
                  </a:ext>
                </a:extLst>
              </a:tr>
              <a:tr h="535932">
                <a:tc>
                  <a:txBody>
                    <a:bodyPr/>
                    <a:lstStyle/>
                    <a:p>
                      <a:r>
                        <a:rPr lang="en-US" sz="1400" kern="1200" noProof="0" dirty="0">
                          <a:solidFill>
                            <a:schemeClr val="dk1"/>
                          </a:solidFill>
                          <a:latin typeface="+mn-lt"/>
                          <a:ea typeface="+mn-ea"/>
                          <a:cs typeface="+mn-cs"/>
                        </a:rPr>
                        <a:t>Use Case 5: </a:t>
                      </a:r>
                      <a:r>
                        <a:rPr lang="en-US" sz="1400" kern="1200" dirty="0">
                          <a:solidFill>
                            <a:schemeClr val="dk1"/>
                          </a:solidFill>
                          <a:latin typeface="+mj-lt"/>
                          <a:ea typeface="+mn-ea"/>
                          <a:cs typeface="+mn-cs"/>
                        </a:rPr>
                        <a:t>Behavioral Change for Energy Savings in Space Cooling</a:t>
                      </a:r>
                    </a:p>
                  </a:txBody>
                  <a:tcPr/>
                </a:tc>
                <a:tc>
                  <a:txBody>
                    <a:bodyPr/>
                    <a:lstStyle/>
                    <a:p>
                      <a:r>
                        <a:rPr lang="en-US" sz="1400" kern="1200" dirty="0">
                          <a:solidFill>
                            <a:schemeClr val="dk1"/>
                          </a:solidFill>
                          <a:latin typeface="+mj-lt"/>
                          <a:ea typeface="+mn-ea"/>
                          <a:cs typeface="+mn-cs"/>
                        </a:rPr>
                        <a:t>Public administrations, civil society.</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4248646935"/>
                  </a:ext>
                </a:extLst>
              </a:tr>
              <a:tr h="535932">
                <a:tc>
                  <a:txBody>
                    <a:bodyPr/>
                    <a:lstStyle/>
                    <a:p>
                      <a:r>
                        <a:rPr lang="en-US" sz="1400" kern="1200" noProof="0" dirty="0">
                          <a:solidFill>
                            <a:schemeClr val="dk1"/>
                          </a:solidFill>
                          <a:latin typeface="+mn-lt"/>
                          <a:ea typeface="+mn-ea"/>
                          <a:cs typeface="+mn-cs"/>
                        </a:rPr>
                        <a:t>Use Case 6: </a:t>
                      </a:r>
                      <a:r>
                        <a:rPr lang="en-US" sz="1400" kern="1200" dirty="0">
                          <a:solidFill>
                            <a:schemeClr val="dk1"/>
                          </a:solidFill>
                          <a:latin typeface="+mj-lt"/>
                          <a:ea typeface="+mn-ea"/>
                          <a:cs typeface="+mn-cs"/>
                        </a:rPr>
                        <a:t>Integrating Space Cooling into Energy Communities</a:t>
                      </a:r>
                    </a:p>
                  </a:txBody>
                  <a:tcPr/>
                </a:tc>
                <a:tc>
                  <a:txBody>
                    <a:bodyPr/>
                    <a:lstStyle/>
                    <a:p>
                      <a:r>
                        <a:rPr lang="en-US" sz="1400" kern="1200" dirty="0">
                          <a:solidFill>
                            <a:schemeClr val="dk1"/>
                          </a:solidFill>
                          <a:latin typeface="+mj-lt"/>
                          <a:ea typeface="+mn-ea"/>
                          <a:cs typeface="+mn-cs"/>
                        </a:rPr>
                        <a:t>Civil society, citizens, public administrations.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776296811"/>
                  </a:ext>
                </a:extLst>
              </a:tr>
              <a:tr h="535932">
                <a:tc>
                  <a:txBody>
                    <a:bodyPr/>
                    <a:lstStyle/>
                    <a:p>
                      <a:r>
                        <a:rPr lang="en-US" sz="1400" kern="1200" noProof="0" dirty="0">
                          <a:solidFill>
                            <a:schemeClr val="dk1"/>
                          </a:solidFill>
                          <a:latin typeface="+mn-lt"/>
                          <a:ea typeface="+mn-ea"/>
                          <a:cs typeface="+mn-cs"/>
                        </a:rPr>
                        <a:t>Use Case 7: </a:t>
                      </a:r>
                      <a:r>
                        <a:rPr lang="en-US" sz="1400" kern="1200" dirty="0">
                          <a:solidFill>
                            <a:schemeClr val="dk1"/>
                          </a:solidFill>
                          <a:latin typeface="+mj-lt"/>
                          <a:ea typeface="+mn-ea"/>
                          <a:cs typeface="+mn-cs"/>
                        </a:rPr>
                        <a:t>Provide inputs to the development of the National Comprehensive Assessment Report</a:t>
                      </a:r>
                    </a:p>
                  </a:txBody>
                  <a:tcPr/>
                </a:tc>
                <a:tc>
                  <a:txBody>
                    <a:bodyPr/>
                    <a:lstStyle/>
                    <a:p>
                      <a:r>
                        <a:rPr lang="en-US" sz="1400" kern="1200" dirty="0">
                          <a:solidFill>
                            <a:schemeClr val="dk1"/>
                          </a:solidFill>
                          <a:latin typeface="+mj-lt"/>
                          <a:ea typeface="+mn-ea"/>
                          <a:cs typeface="+mn-cs"/>
                        </a:rPr>
                        <a:t>National Energy Agency, policy makers, national regulatory bodies, and consultants supporting policy implementation.</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1248310120"/>
                  </a:ext>
                </a:extLst>
              </a:tr>
            </a:tbl>
          </a:graphicData>
        </a:graphic>
      </p:graphicFrame>
      <p:sp>
        <p:nvSpPr>
          <p:cNvPr id="6" name="Rectangle 5">
            <a:extLst>
              <a:ext uri="{FF2B5EF4-FFF2-40B4-BE49-F238E27FC236}">
                <a16:creationId xmlns:a16="http://schemas.microsoft.com/office/drawing/2014/main" id="{9CE4C601-1304-459C-848F-1EA96784780C}"/>
              </a:ext>
            </a:extLst>
          </p:cNvPr>
          <p:cNvSpPr/>
          <p:nvPr/>
        </p:nvSpPr>
        <p:spPr>
          <a:xfrm>
            <a:off x="687572" y="3057526"/>
            <a:ext cx="10438039" cy="51752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9098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9DE4D19-BFB7-4827-B53A-5E3ACB0E92F0}"/>
              </a:ext>
            </a:extLst>
          </p:cNvPr>
          <p:cNvSpPr/>
          <p:nvPr/>
        </p:nvSpPr>
        <p:spPr>
          <a:xfrm>
            <a:off x="8165913" y="2113793"/>
            <a:ext cx="2013061" cy="297311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B92113C-0FA5-4186-B08C-B726C48DDE2E}"/>
              </a:ext>
            </a:extLst>
          </p:cNvPr>
          <p:cNvSpPr/>
          <p:nvPr/>
        </p:nvSpPr>
        <p:spPr>
          <a:xfrm>
            <a:off x="5825777" y="2123275"/>
            <a:ext cx="2013061" cy="297311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8EC3F94-32D7-4978-A89A-E32161B0291C}"/>
              </a:ext>
            </a:extLst>
          </p:cNvPr>
          <p:cNvSpPr/>
          <p:nvPr/>
        </p:nvSpPr>
        <p:spPr>
          <a:xfrm>
            <a:off x="3533435" y="2835990"/>
            <a:ext cx="2013061" cy="137976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9ADB47-F236-4596-B148-3259A89E28FF}"/>
              </a:ext>
            </a:extLst>
          </p:cNvPr>
          <p:cNvSpPr/>
          <p:nvPr/>
        </p:nvSpPr>
        <p:spPr>
          <a:xfrm>
            <a:off x="1241093" y="2123275"/>
            <a:ext cx="2013061" cy="297311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53D163-1CD0-47F8-B94E-8C47A6DB682A}"/>
              </a:ext>
            </a:extLst>
          </p:cNvPr>
          <p:cNvSpPr>
            <a:spLocks noGrp="1"/>
          </p:cNvSpPr>
          <p:nvPr>
            <p:ph type="title"/>
          </p:nvPr>
        </p:nvSpPr>
        <p:spPr/>
        <p:txBody>
          <a:bodyPr/>
          <a:lstStyle/>
          <a:p>
            <a:r>
              <a:rPr lang="de-DE" dirty="0"/>
              <a:t>Use Case 3: </a:t>
            </a:r>
            <a:endParaRPr lang="en-US" dirty="0"/>
          </a:p>
        </p:txBody>
      </p:sp>
      <p:sp>
        <p:nvSpPr>
          <p:cNvPr id="4" name="Slide Number Placeholder 3">
            <a:extLst>
              <a:ext uri="{FF2B5EF4-FFF2-40B4-BE49-F238E27FC236}">
                <a16:creationId xmlns:a16="http://schemas.microsoft.com/office/drawing/2014/main" id="{02BD0FE0-D54D-4334-9A8B-F692CE83D937}"/>
              </a:ext>
            </a:extLst>
          </p:cNvPr>
          <p:cNvSpPr>
            <a:spLocks noGrp="1"/>
          </p:cNvSpPr>
          <p:nvPr>
            <p:ph type="sldNum" sz="quarter" idx="4"/>
          </p:nvPr>
        </p:nvSpPr>
        <p:spPr/>
        <p:txBody>
          <a:bodyPr/>
          <a:lstStyle/>
          <a:p>
            <a:fld id="{A1C02BF3-6CFC-A548-B91D-73F201674A01}" type="slidenum">
              <a:rPr lang="en-US" smtClean="0"/>
              <a:pPr/>
              <a:t>18</a:t>
            </a:fld>
            <a:endParaRPr lang="en-US" dirty="0"/>
          </a:p>
        </p:txBody>
      </p:sp>
      <p:sp>
        <p:nvSpPr>
          <p:cNvPr id="6" name="Rectangle 5">
            <a:extLst>
              <a:ext uri="{FF2B5EF4-FFF2-40B4-BE49-F238E27FC236}">
                <a16:creationId xmlns:a16="http://schemas.microsoft.com/office/drawing/2014/main" id="{F7B0B495-0403-4CC8-BCDC-5A647F3639AF}"/>
              </a:ext>
            </a:extLst>
          </p:cNvPr>
          <p:cNvSpPr/>
          <p:nvPr/>
        </p:nvSpPr>
        <p:spPr>
          <a:xfrm>
            <a:off x="1402224" y="2392675"/>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Technologies and Measures</a:t>
            </a:r>
          </a:p>
        </p:txBody>
      </p:sp>
      <p:sp>
        <p:nvSpPr>
          <p:cNvPr id="8" name="Rectangle 7">
            <a:extLst>
              <a:ext uri="{FF2B5EF4-FFF2-40B4-BE49-F238E27FC236}">
                <a16:creationId xmlns:a16="http://schemas.microsoft.com/office/drawing/2014/main" id="{85FC2BA3-AAC7-4489-9EE6-EF9DFD052B3E}"/>
              </a:ext>
            </a:extLst>
          </p:cNvPr>
          <p:cNvSpPr/>
          <p:nvPr/>
        </p:nvSpPr>
        <p:spPr>
          <a:xfrm>
            <a:off x="3703126" y="2995193"/>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Economic Feasibility</a:t>
            </a:r>
          </a:p>
        </p:txBody>
      </p:sp>
      <p:sp>
        <p:nvSpPr>
          <p:cNvPr id="9" name="Rectangle 8">
            <a:extLst>
              <a:ext uri="{FF2B5EF4-FFF2-40B4-BE49-F238E27FC236}">
                <a16:creationId xmlns:a16="http://schemas.microsoft.com/office/drawing/2014/main" id="{EA2318DE-A13D-4657-AD33-3924A9C3E158}"/>
              </a:ext>
            </a:extLst>
          </p:cNvPr>
          <p:cNvSpPr/>
          <p:nvPr/>
        </p:nvSpPr>
        <p:spPr>
          <a:xfrm>
            <a:off x="5995468" y="3730210"/>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Comfort Lifestyle and User </a:t>
            </a:r>
            <a:r>
              <a:rPr lang="en-US" dirty="0" err="1"/>
              <a:t>Behaviour</a:t>
            </a:r>
            <a:endParaRPr lang="en-US" dirty="0"/>
          </a:p>
        </p:txBody>
      </p:sp>
      <p:sp>
        <p:nvSpPr>
          <p:cNvPr id="10" name="Rectangle 9">
            <a:extLst>
              <a:ext uri="{FF2B5EF4-FFF2-40B4-BE49-F238E27FC236}">
                <a16:creationId xmlns:a16="http://schemas.microsoft.com/office/drawing/2014/main" id="{21C3A9AB-6748-469A-AB04-51144E696B57}"/>
              </a:ext>
            </a:extLst>
          </p:cNvPr>
          <p:cNvSpPr/>
          <p:nvPr/>
        </p:nvSpPr>
        <p:spPr>
          <a:xfrm>
            <a:off x="5995468" y="2313460"/>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Demand Side Management</a:t>
            </a:r>
          </a:p>
        </p:txBody>
      </p:sp>
      <p:sp>
        <p:nvSpPr>
          <p:cNvPr id="12" name="Rectangle 11">
            <a:extLst>
              <a:ext uri="{FF2B5EF4-FFF2-40B4-BE49-F238E27FC236}">
                <a16:creationId xmlns:a16="http://schemas.microsoft.com/office/drawing/2014/main" id="{23D2CAC8-928D-4685-801E-5CC9EDF78B7E}"/>
              </a:ext>
            </a:extLst>
          </p:cNvPr>
          <p:cNvSpPr/>
          <p:nvPr/>
        </p:nvSpPr>
        <p:spPr>
          <a:xfrm>
            <a:off x="1410785" y="3733816"/>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District Cooling</a:t>
            </a:r>
          </a:p>
        </p:txBody>
      </p:sp>
      <p:sp>
        <p:nvSpPr>
          <p:cNvPr id="13" name="Rectangle 12">
            <a:extLst>
              <a:ext uri="{FF2B5EF4-FFF2-40B4-BE49-F238E27FC236}">
                <a16:creationId xmlns:a16="http://schemas.microsoft.com/office/drawing/2014/main" id="{3EF5CACF-FE62-4684-8C48-2D95294B5F5D}"/>
              </a:ext>
            </a:extLst>
          </p:cNvPr>
          <p:cNvSpPr/>
          <p:nvPr/>
        </p:nvSpPr>
        <p:spPr>
          <a:xfrm>
            <a:off x="8338796" y="2318054"/>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Legal and regulatory information</a:t>
            </a:r>
          </a:p>
        </p:txBody>
      </p:sp>
      <p:sp>
        <p:nvSpPr>
          <p:cNvPr id="14" name="Rectangle 13">
            <a:extLst>
              <a:ext uri="{FF2B5EF4-FFF2-40B4-BE49-F238E27FC236}">
                <a16:creationId xmlns:a16="http://schemas.microsoft.com/office/drawing/2014/main" id="{501F9ABC-0B17-4B25-97D5-6D221E8A07AB}"/>
              </a:ext>
            </a:extLst>
          </p:cNvPr>
          <p:cNvSpPr/>
          <p:nvPr/>
        </p:nvSpPr>
        <p:spPr>
          <a:xfrm>
            <a:off x="8335604" y="3737594"/>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Financial Instruments</a:t>
            </a:r>
          </a:p>
        </p:txBody>
      </p:sp>
      <p:sp>
        <p:nvSpPr>
          <p:cNvPr id="26" name="Arrow: Down 25">
            <a:extLst>
              <a:ext uri="{FF2B5EF4-FFF2-40B4-BE49-F238E27FC236}">
                <a16:creationId xmlns:a16="http://schemas.microsoft.com/office/drawing/2014/main" id="{85A3420F-A61C-4D12-9881-F25B381D34F5}"/>
              </a:ext>
            </a:extLst>
          </p:cNvPr>
          <p:cNvSpPr/>
          <p:nvPr/>
        </p:nvSpPr>
        <p:spPr>
          <a:xfrm rot="16200000">
            <a:off x="3285476" y="3315712"/>
            <a:ext cx="209151" cy="262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B5B771CE-A33E-42F0-82F1-9643E6B07C09}"/>
              </a:ext>
            </a:extLst>
          </p:cNvPr>
          <p:cNvSpPr/>
          <p:nvPr/>
        </p:nvSpPr>
        <p:spPr>
          <a:xfrm rot="16200000">
            <a:off x="5567501" y="3315710"/>
            <a:ext cx="209151" cy="262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2999A1C8-5F16-459E-88AC-5F4270042DFE}"/>
              </a:ext>
            </a:extLst>
          </p:cNvPr>
          <p:cNvSpPr/>
          <p:nvPr/>
        </p:nvSpPr>
        <p:spPr>
          <a:xfrm rot="16200000">
            <a:off x="7887963" y="3315709"/>
            <a:ext cx="209151" cy="262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55366B6-5754-4846-B35F-9DE1E658F308}"/>
              </a:ext>
            </a:extLst>
          </p:cNvPr>
          <p:cNvSpPr txBox="1"/>
          <p:nvPr/>
        </p:nvSpPr>
        <p:spPr>
          <a:xfrm>
            <a:off x="537678" y="1084335"/>
            <a:ext cx="11249661" cy="954107"/>
          </a:xfrm>
          <a:prstGeom prst="rect">
            <a:avLst/>
          </a:prstGeom>
          <a:noFill/>
        </p:spPr>
        <p:txBody>
          <a:bodyPr wrap="square">
            <a:spAutoFit/>
          </a:bodyPr>
          <a:lstStyle/>
          <a:p>
            <a:pPr marL="285750" indent="-285750">
              <a:buFont typeface="Arial" panose="020B0604020202020204" pitchFamily="34" charset="0"/>
              <a:buChar char="•"/>
            </a:pPr>
            <a:r>
              <a:rPr lang="en-US" sz="1400" dirty="0"/>
              <a:t>How can space cooling interventions be scaled beyond individual buildings to a strategic, low-carbon planning approach that aligns with long-term energy and climate targets?</a:t>
            </a:r>
          </a:p>
          <a:p>
            <a:pPr marL="285750" indent="-285750">
              <a:buFont typeface="Arial" panose="020B0604020202020204" pitchFamily="34" charset="0"/>
              <a:buChar char="•"/>
            </a:pPr>
            <a:r>
              <a:rPr lang="en-US" sz="1400" dirty="0"/>
              <a:t>How can space cooling interventions at the building scale be optimized to reduce energy consumption while ensuring economic feasibility and regulatory compliance?</a:t>
            </a:r>
          </a:p>
        </p:txBody>
      </p:sp>
      <p:sp>
        <p:nvSpPr>
          <p:cNvPr id="36" name="Rectangle: Rounded Corners 35">
            <a:extLst>
              <a:ext uri="{FF2B5EF4-FFF2-40B4-BE49-F238E27FC236}">
                <a16:creationId xmlns:a16="http://schemas.microsoft.com/office/drawing/2014/main" id="{BFE54AAE-DC02-4E6F-8637-2AC123C17B5C}"/>
              </a:ext>
            </a:extLst>
          </p:cNvPr>
          <p:cNvSpPr/>
          <p:nvPr/>
        </p:nvSpPr>
        <p:spPr>
          <a:xfrm>
            <a:off x="2692934" y="1707015"/>
            <a:ext cx="2284658" cy="104421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solidFill>
              </a:rPr>
              <a:t>Optimize cooling technology adoption for large-scale planning.</a:t>
            </a:r>
          </a:p>
          <a:p>
            <a:pPr marL="171450" indent="-171450">
              <a:buFont typeface="Arial" panose="020B0604020202020204" pitchFamily="34" charset="0"/>
              <a:buChar char="•"/>
            </a:pPr>
            <a:r>
              <a:rPr lang="en-US" sz="1100" dirty="0">
                <a:solidFill>
                  <a:schemeClr val="tx1"/>
                </a:solidFill>
              </a:rPr>
              <a:t>Improve efficiency to reduce building-level cooling demand.</a:t>
            </a:r>
          </a:p>
        </p:txBody>
      </p:sp>
      <p:sp>
        <p:nvSpPr>
          <p:cNvPr id="38" name="Rectangle: Rounded Corners 37">
            <a:extLst>
              <a:ext uri="{FF2B5EF4-FFF2-40B4-BE49-F238E27FC236}">
                <a16:creationId xmlns:a16="http://schemas.microsoft.com/office/drawing/2014/main" id="{443CF9F9-3ECE-448B-9EC2-3B45CBAE9A92}"/>
              </a:ext>
            </a:extLst>
          </p:cNvPr>
          <p:cNvSpPr/>
          <p:nvPr/>
        </p:nvSpPr>
        <p:spPr>
          <a:xfrm>
            <a:off x="831163" y="4791567"/>
            <a:ext cx="2284658" cy="91454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solidFill>
              </a:rPr>
              <a:t>Identify high-demand areas for district cooling.</a:t>
            </a:r>
          </a:p>
          <a:p>
            <a:pPr marL="171450" indent="-171450">
              <a:buFont typeface="Arial" panose="020B0604020202020204" pitchFamily="34" charset="0"/>
              <a:buChar char="•"/>
            </a:pPr>
            <a:r>
              <a:rPr lang="en-US" sz="1100" dirty="0">
                <a:solidFill>
                  <a:schemeClr val="tx1"/>
                </a:solidFill>
              </a:rPr>
              <a:t>Assess building connections for cost-effective cooling.</a:t>
            </a:r>
          </a:p>
        </p:txBody>
      </p:sp>
      <p:sp>
        <p:nvSpPr>
          <p:cNvPr id="39" name="Rectangle: Rounded Corners 38">
            <a:extLst>
              <a:ext uri="{FF2B5EF4-FFF2-40B4-BE49-F238E27FC236}">
                <a16:creationId xmlns:a16="http://schemas.microsoft.com/office/drawing/2014/main" id="{011E1122-7AAD-453F-879E-D1BF52F33EE8}"/>
              </a:ext>
            </a:extLst>
          </p:cNvPr>
          <p:cNvSpPr/>
          <p:nvPr/>
        </p:nvSpPr>
        <p:spPr>
          <a:xfrm>
            <a:off x="3363744" y="4017269"/>
            <a:ext cx="2284658" cy="1061358"/>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solidFill>
              </a:rPr>
              <a:t>Compare cooling costs for large-scale planning.</a:t>
            </a:r>
          </a:p>
          <a:p>
            <a:pPr marL="171450" indent="-171450">
              <a:buFont typeface="Arial" panose="020B0604020202020204" pitchFamily="34" charset="0"/>
              <a:buChar char="•"/>
            </a:pPr>
            <a:r>
              <a:rPr lang="en-US" sz="1100" dirty="0">
                <a:solidFill>
                  <a:schemeClr val="tx1"/>
                </a:solidFill>
              </a:rPr>
              <a:t>Ensure financial viability of building-level solutions.</a:t>
            </a:r>
          </a:p>
        </p:txBody>
      </p:sp>
      <p:sp>
        <p:nvSpPr>
          <p:cNvPr id="41" name="Rectangle: Rounded Corners 40">
            <a:extLst>
              <a:ext uri="{FF2B5EF4-FFF2-40B4-BE49-F238E27FC236}">
                <a16:creationId xmlns:a16="http://schemas.microsoft.com/office/drawing/2014/main" id="{81E00103-CA72-446D-B8CF-84C505BCA825}"/>
              </a:ext>
            </a:extLst>
          </p:cNvPr>
          <p:cNvSpPr/>
          <p:nvPr/>
        </p:nvSpPr>
        <p:spPr>
          <a:xfrm>
            <a:off x="5755770" y="3164654"/>
            <a:ext cx="2284658" cy="104421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solidFill>
              </a:rPr>
              <a:t>Align cooling demand with renewable energy.</a:t>
            </a:r>
          </a:p>
          <a:p>
            <a:pPr marL="171450" indent="-171450">
              <a:buFont typeface="Arial" panose="020B0604020202020204" pitchFamily="34" charset="0"/>
              <a:buChar char="•"/>
            </a:pPr>
            <a:r>
              <a:rPr lang="en-US" sz="1100" dirty="0">
                <a:solidFill>
                  <a:schemeClr val="tx1"/>
                </a:solidFill>
              </a:rPr>
              <a:t>Optimize PV self-consumption and load shifting.</a:t>
            </a:r>
          </a:p>
        </p:txBody>
      </p:sp>
      <p:sp>
        <p:nvSpPr>
          <p:cNvPr id="42" name="Rectangle: Rounded Corners 41">
            <a:extLst>
              <a:ext uri="{FF2B5EF4-FFF2-40B4-BE49-F238E27FC236}">
                <a16:creationId xmlns:a16="http://schemas.microsoft.com/office/drawing/2014/main" id="{BFD2CF69-1583-41FB-A2E8-57041928137E}"/>
              </a:ext>
            </a:extLst>
          </p:cNvPr>
          <p:cNvSpPr/>
          <p:nvPr/>
        </p:nvSpPr>
        <p:spPr>
          <a:xfrm>
            <a:off x="5810906" y="4564804"/>
            <a:ext cx="2284658" cy="104421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Integrate user behavior into cooling strategies.</a:t>
            </a:r>
          </a:p>
          <a:p>
            <a:pPr marL="171450" indent="-171450">
              <a:buFont typeface="Arial" panose="020B0604020202020204" pitchFamily="34" charset="0"/>
              <a:buChar char="•"/>
            </a:pPr>
            <a:r>
              <a:rPr lang="en-US" sz="1200" dirty="0">
                <a:solidFill>
                  <a:schemeClr val="tx1"/>
                </a:solidFill>
              </a:rPr>
              <a:t>Promote adaptive cooling for energy savings.</a:t>
            </a:r>
          </a:p>
        </p:txBody>
      </p:sp>
      <p:sp>
        <p:nvSpPr>
          <p:cNvPr id="43" name="Rectangle: Rounded Corners 42">
            <a:extLst>
              <a:ext uri="{FF2B5EF4-FFF2-40B4-BE49-F238E27FC236}">
                <a16:creationId xmlns:a16="http://schemas.microsoft.com/office/drawing/2014/main" id="{00AECE80-C6BA-4310-9535-F2D853203785}"/>
              </a:ext>
            </a:extLst>
          </p:cNvPr>
          <p:cNvSpPr/>
          <p:nvPr/>
        </p:nvSpPr>
        <p:spPr>
          <a:xfrm>
            <a:off x="8565125" y="3172182"/>
            <a:ext cx="2284658" cy="104421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solidFill>
              </a:rPr>
              <a:t>Ensure compliance with national/EU regulations.</a:t>
            </a:r>
          </a:p>
          <a:p>
            <a:pPr marL="171450" indent="-171450">
              <a:buFont typeface="Arial" panose="020B0604020202020204" pitchFamily="34" charset="0"/>
              <a:buChar char="•"/>
            </a:pPr>
            <a:r>
              <a:rPr lang="en-US" sz="1100" dirty="0">
                <a:solidFill>
                  <a:schemeClr val="tx1"/>
                </a:solidFill>
              </a:rPr>
              <a:t>Leverage policies for efficient cooling adoption.</a:t>
            </a:r>
          </a:p>
        </p:txBody>
      </p:sp>
      <p:sp>
        <p:nvSpPr>
          <p:cNvPr id="46" name="Rectangle: Rounded Corners 45">
            <a:extLst>
              <a:ext uri="{FF2B5EF4-FFF2-40B4-BE49-F238E27FC236}">
                <a16:creationId xmlns:a16="http://schemas.microsoft.com/office/drawing/2014/main" id="{54128395-B7F8-4BE3-88FC-DDDAD11B2DE1}"/>
              </a:ext>
            </a:extLst>
          </p:cNvPr>
          <p:cNvSpPr/>
          <p:nvPr/>
        </p:nvSpPr>
        <p:spPr>
          <a:xfrm>
            <a:off x="8742501" y="4661904"/>
            <a:ext cx="2284658" cy="104421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Secure funding for large-scale cooling projects.</a:t>
            </a:r>
          </a:p>
          <a:p>
            <a:pPr marL="171450" indent="-171450">
              <a:buFont typeface="Arial" panose="020B0604020202020204" pitchFamily="34" charset="0"/>
              <a:buChar char="•"/>
            </a:pPr>
            <a:r>
              <a:rPr lang="en-US" sz="1200" dirty="0">
                <a:solidFill>
                  <a:schemeClr val="tx1"/>
                </a:solidFill>
              </a:rPr>
              <a:t>Support building-level efficiency with financial aid.</a:t>
            </a:r>
          </a:p>
        </p:txBody>
      </p:sp>
      <p:sp>
        <p:nvSpPr>
          <p:cNvPr id="49" name="TextBox 48">
            <a:extLst>
              <a:ext uri="{FF2B5EF4-FFF2-40B4-BE49-F238E27FC236}">
                <a16:creationId xmlns:a16="http://schemas.microsoft.com/office/drawing/2014/main" id="{7A89AE66-007D-4AB0-8B79-F133F39FD38A}"/>
              </a:ext>
            </a:extLst>
          </p:cNvPr>
          <p:cNvSpPr txBox="1"/>
          <p:nvPr/>
        </p:nvSpPr>
        <p:spPr>
          <a:xfrm>
            <a:off x="3784147" y="5948318"/>
            <a:ext cx="6003823" cy="738664"/>
          </a:xfrm>
          <a:prstGeom prst="rect">
            <a:avLst/>
          </a:prstGeom>
          <a:noFill/>
        </p:spPr>
        <p:txBody>
          <a:bodyPr wrap="none" rtlCol="0">
            <a:spAutoFit/>
          </a:bodyPr>
          <a:lstStyle/>
          <a:p>
            <a:pPr marL="285750" indent="-285750">
              <a:buFont typeface="Arial" panose="020B0604020202020204" pitchFamily="34" charset="0"/>
              <a:buChar char="•"/>
            </a:pPr>
            <a:r>
              <a:rPr lang="en-US" sz="1400" dirty="0"/>
              <a:t>Develop data-driven cooling strategies for regional and building scales.</a:t>
            </a:r>
          </a:p>
          <a:p>
            <a:pPr marL="285750" indent="-285750">
              <a:buFont typeface="Arial" panose="020B0604020202020204" pitchFamily="34" charset="0"/>
              <a:buChar char="•"/>
            </a:pPr>
            <a:r>
              <a:rPr lang="en-US" sz="1400" dirty="0"/>
              <a:t>Ensure economic, regulatory, and technological feasibility of interventions.</a:t>
            </a:r>
          </a:p>
          <a:p>
            <a:pPr marL="285750" indent="-285750">
              <a:buFont typeface="Arial" panose="020B0604020202020204" pitchFamily="34" charset="0"/>
              <a:buChar char="•"/>
            </a:pPr>
            <a:r>
              <a:rPr lang="en-US" sz="1400" dirty="0"/>
              <a:t>Support sustainable, energy-efficient cooling at all levels.</a:t>
            </a:r>
          </a:p>
        </p:txBody>
      </p:sp>
    </p:spTree>
    <p:extLst>
      <p:ext uri="{BB962C8B-B14F-4D97-AF65-F5344CB8AC3E}">
        <p14:creationId xmlns:p14="http://schemas.microsoft.com/office/powerpoint/2010/main" val="139845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1"/>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2"/>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43"/>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46"/>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8" grpId="0" animBg="1"/>
      <p:bldP spid="38" grpId="1" animBg="1"/>
      <p:bldP spid="39" grpId="0" animBg="1"/>
      <p:bldP spid="39" grpId="1" animBg="1"/>
      <p:bldP spid="41" grpId="0" animBg="1"/>
      <p:bldP spid="41" grpId="1" animBg="1"/>
      <p:bldP spid="42" grpId="0" animBg="1"/>
      <p:bldP spid="42" grpId="1" animBg="1"/>
      <p:bldP spid="43" grpId="0" animBg="1"/>
      <p:bldP spid="43" grpId="1" animBg="1"/>
      <p:bldP spid="46" grpId="0" animBg="1"/>
      <p:bldP spid="46" grpId="1" animBg="1"/>
      <p:bldP spid="4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2141-D6AD-41FA-BFF2-CCBAC7BA8331}"/>
              </a:ext>
            </a:extLst>
          </p:cNvPr>
          <p:cNvSpPr>
            <a:spLocks noGrp="1"/>
          </p:cNvSpPr>
          <p:nvPr>
            <p:ph type="title"/>
          </p:nvPr>
        </p:nvSpPr>
        <p:spPr/>
        <p:txBody>
          <a:bodyPr/>
          <a:lstStyle/>
          <a:p>
            <a:r>
              <a:rPr lang="en-US"/>
              <a:t>CoolLIFE tool: Use Cases</a:t>
            </a:r>
          </a:p>
        </p:txBody>
      </p:sp>
      <p:sp>
        <p:nvSpPr>
          <p:cNvPr id="4" name="Slide Number Placeholder 3">
            <a:extLst>
              <a:ext uri="{FF2B5EF4-FFF2-40B4-BE49-F238E27FC236}">
                <a16:creationId xmlns:a16="http://schemas.microsoft.com/office/drawing/2014/main" id="{27A80B9D-486B-41D6-80EA-964EFAEF6B52}"/>
              </a:ext>
            </a:extLst>
          </p:cNvPr>
          <p:cNvSpPr>
            <a:spLocks noGrp="1"/>
          </p:cNvSpPr>
          <p:nvPr>
            <p:ph type="sldNum" sz="quarter" idx="4"/>
          </p:nvPr>
        </p:nvSpPr>
        <p:spPr/>
        <p:txBody>
          <a:bodyPr/>
          <a:lstStyle/>
          <a:p>
            <a:fld id="{A1C02BF3-6CFC-A548-B91D-73F201674A01}" type="slidenum">
              <a:rPr lang="en-US" smtClean="0"/>
              <a:pPr/>
              <a:t>19</a:t>
            </a:fld>
            <a:endParaRPr lang="en-US" dirty="0"/>
          </a:p>
        </p:txBody>
      </p:sp>
      <p:graphicFrame>
        <p:nvGraphicFramePr>
          <p:cNvPr id="5" name="Content Placeholder 4">
            <a:extLst>
              <a:ext uri="{FF2B5EF4-FFF2-40B4-BE49-F238E27FC236}">
                <a16:creationId xmlns:a16="http://schemas.microsoft.com/office/drawing/2014/main" id="{BACCFBC0-060B-4995-B3DB-AD7F15C4EA7E}"/>
              </a:ext>
            </a:extLst>
          </p:cNvPr>
          <p:cNvGraphicFramePr>
            <a:graphicFrameLocks/>
          </p:cNvGraphicFramePr>
          <p:nvPr/>
        </p:nvGraphicFramePr>
        <p:xfrm>
          <a:off x="687572" y="1184633"/>
          <a:ext cx="10582940" cy="4571186"/>
        </p:xfrm>
        <a:graphic>
          <a:graphicData uri="http://schemas.openxmlformats.org/drawingml/2006/table">
            <a:tbl>
              <a:tblPr firstRow="1" bandRow="1">
                <a:tableStyleId>{74C1A8A3-306A-4EB7-A6B1-4F7E0EB9C5D6}</a:tableStyleId>
              </a:tblPr>
              <a:tblGrid>
                <a:gridCol w="5291470">
                  <a:extLst>
                    <a:ext uri="{9D8B030D-6E8A-4147-A177-3AD203B41FA5}">
                      <a16:colId xmlns:a16="http://schemas.microsoft.com/office/drawing/2014/main" val="3160797454"/>
                    </a:ext>
                  </a:extLst>
                </a:gridCol>
                <a:gridCol w="5291470">
                  <a:extLst>
                    <a:ext uri="{9D8B030D-6E8A-4147-A177-3AD203B41FA5}">
                      <a16:colId xmlns:a16="http://schemas.microsoft.com/office/drawing/2014/main" val="331708645"/>
                    </a:ext>
                  </a:extLst>
                </a:gridCol>
              </a:tblGrid>
              <a:tr h="598983">
                <a:tc>
                  <a:txBody>
                    <a:bodyPr/>
                    <a:lstStyle/>
                    <a:p>
                      <a:pPr algn="ctr"/>
                      <a:r>
                        <a:rPr lang="en-US" sz="1600" b="1" noProof="0" dirty="0">
                          <a:latin typeface="+mj-lt"/>
                        </a:rPr>
                        <a:t>Use Cases</a:t>
                      </a:r>
                    </a:p>
                  </a:txBody>
                  <a:tcPr/>
                </a:tc>
                <a:tc>
                  <a:txBody>
                    <a:bodyPr/>
                    <a:lstStyle/>
                    <a:p>
                      <a:pPr algn="ctr"/>
                      <a:r>
                        <a:rPr lang="en-US" sz="1600" b="1" noProof="0" dirty="0">
                          <a:latin typeface="+mj-lt"/>
                        </a:rPr>
                        <a:t>Target Users</a:t>
                      </a:r>
                    </a:p>
                  </a:txBody>
                  <a:tcPr/>
                </a:tc>
                <a:extLst>
                  <a:ext uri="{0D108BD9-81ED-4DB2-BD59-A6C34878D82A}">
                    <a16:rowId xmlns:a16="http://schemas.microsoft.com/office/drawing/2014/main" val="1746392517"/>
                  </a:ext>
                </a:extLst>
              </a:tr>
              <a:tr h="756611">
                <a:tc>
                  <a:txBody>
                    <a:bodyPr/>
                    <a:lstStyle/>
                    <a:p>
                      <a:pPr marL="0" algn="l" defTabSz="914400" rtl="0" eaLnBrk="1" latinLnBrk="0" hangingPunct="1"/>
                      <a:r>
                        <a:rPr lang="en-US" sz="1400" kern="1200" noProof="0" dirty="0">
                          <a:solidFill>
                            <a:schemeClr val="dk1"/>
                          </a:solidFill>
                          <a:latin typeface="+mj-lt"/>
                          <a:ea typeface="+mn-ea"/>
                          <a:cs typeface="+mn-cs"/>
                        </a:rPr>
                        <a:t>Use Case 1: Strategic Planning for Energy Efficiency and Renewable Energy Integration</a:t>
                      </a:r>
                    </a:p>
                  </a:txBody>
                  <a:tcPr/>
                </a:tc>
                <a:tc>
                  <a:txBody>
                    <a:bodyPr/>
                    <a:lstStyle/>
                    <a:p>
                      <a:pPr marL="0" algn="l" defTabSz="914400" rtl="0" eaLnBrk="1" latinLnBrk="0" hangingPunct="1"/>
                      <a:r>
                        <a:rPr lang="en-US" sz="1400" kern="1200" dirty="0">
                          <a:solidFill>
                            <a:schemeClr val="dk1"/>
                          </a:solidFill>
                          <a:latin typeface="+mj-lt"/>
                          <a:ea typeface="+mn-ea"/>
                          <a:cs typeface="+mn-cs"/>
                        </a:rPr>
                        <a:t>Civil society, energy cooperatives, technicians, planners, and policymakers.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3788236622"/>
                  </a:ext>
                </a:extLst>
              </a:tr>
              <a:tr h="535932">
                <a:tc>
                  <a:txBody>
                    <a:bodyPr/>
                    <a:lstStyle/>
                    <a:p>
                      <a:r>
                        <a:rPr lang="en-US" sz="1400" kern="1200" noProof="0" dirty="0">
                          <a:solidFill>
                            <a:schemeClr val="dk1"/>
                          </a:solidFill>
                          <a:latin typeface="+mn-lt"/>
                          <a:ea typeface="+mn-ea"/>
                          <a:cs typeface="+mn-cs"/>
                        </a:rPr>
                        <a:t>Use Case 2: </a:t>
                      </a:r>
                      <a:r>
                        <a:rPr lang="en-US" sz="1400" kern="1200" dirty="0">
                          <a:solidFill>
                            <a:schemeClr val="dk1"/>
                          </a:solidFill>
                          <a:latin typeface="+mj-lt"/>
                          <a:ea typeface="+mn-ea"/>
                          <a:cs typeface="+mn-cs"/>
                        </a:rPr>
                        <a:t>Reducing Energy Poverty and Ensuring Summer Comfort</a:t>
                      </a:r>
                    </a:p>
                  </a:txBody>
                  <a:tcPr/>
                </a:tc>
                <a:tc>
                  <a:txBody>
                    <a:bodyPr/>
                    <a:lstStyle/>
                    <a:p>
                      <a:r>
                        <a:rPr lang="en-US" sz="1400" kern="1200" dirty="0">
                          <a:solidFill>
                            <a:schemeClr val="dk1"/>
                          </a:solidFill>
                          <a:latin typeface="+mj-lt"/>
                          <a:ea typeface="+mn-ea"/>
                          <a:cs typeface="+mn-cs"/>
                        </a:rPr>
                        <a:t>Engineers, researchers, municipalities, NGOs, and civil society.</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3601104394"/>
                  </a:ext>
                </a:extLst>
              </a:tr>
              <a:tr h="535932">
                <a:tc>
                  <a:txBody>
                    <a:bodyPr/>
                    <a:lstStyle/>
                    <a:p>
                      <a:r>
                        <a:rPr lang="en-US" sz="1400" kern="1200" noProof="0" dirty="0">
                          <a:solidFill>
                            <a:schemeClr val="dk1"/>
                          </a:solidFill>
                          <a:latin typeface="+mn-lt"/>
                          <a:ea typeface="+mn-ea"/>
                          <a:cs typeface="+mn-cs"/>
                        </a:rPr>
                        <a:t>Use Case 3: </a:t>
                      </a:r>
                      <a:r>
                        <a:rPr lang="en-US" sz="1400" kern="1200" dirty="0">
                          <a:solidFill>
                            <a:schemeClr val="dk1"/>
                          </a:solidFill>
                          <a:latin typeface="+mj-lt"/>
                          <a:ea typeface="+mn-ea"/>
                          <a:cs typeface="+mn-cs"/>
                        </a:rPr>
                        <a:t>Strategic and Building-Level Planning for Low-Carbon and Energy-Efficient Space Cooling</a:t>
                      </a:r>
                    </a:p>
                  </a:txBody>
                  <a:tcPr/>
                </a:tc>
                <a:tc>
                  <a:txBody>
                    <a:bodyPr/>
                    <a:lstStyle/>
                    <a:p>
                      <a:r>
                        <a:rPr lang="en-US" sz="1400" kern="1200" dirty="0">
                          <a:solidFill>
                            <a:schemeClr val="dk1"/>
                          </a:solidFill>
                          <a:latin typeface="+mj-lt"/>
                          <a:ea typeface="+mn-ea"/>
                          <a:cs typeface="+mn-cs"/>
                        </a:rPr>
                        <a:t>Public administrations, industry, policy makers, energy consultants, citizens, energy communities.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4113229125"/>
                  </a:ext>
                </a:extLst>
              </a:tr>
              <a:tr h="535932">
                <a:tc>
                  <a:txBody>
                    <a:bodyPr/>
                    <a:lstStyle/>
                    <a:p>
                      <a:r>
                        <a:rPr lang="en-US" sz="1400" kern="1200" noProof="0" dirty="0">
                          <a:solidFill>
                            <a:schemeClr val="dk1"/>
                          </a:solidFill>
                          <a:latin typeface="+mn-lt"/>
                          <a:ea typeface="+mn-ea"/>
                          <a:cs typeface="+mn-cs"/>
                        </a:rPr>
                        <a:t>Use Case 4: </a:t>
                      </a:r>
                      <a:r>
                        <a:rPr lang="en-US" sz="1400" kern="1200" dirty="0">
                          <a:solidFill>
                            <a:schemeClr val="dk1"/>
                          </a:solidFill>
                          <a:latin typeface="+mj-lt"/>
                          <a:ea typeface="+mn-ea"/>
                          <a:cs typeface="+mn-cs"/>
                        </a:rPr>
                        <a:t>Supporting Data-Driven Space Cooling Interventions for Technicians</a:t>
                      </a:r>
                    </a:p>
                  </a:txBody>
                  <a:tcPr/>
                </a:tc>
                <a:tc>
                  <a:txBody>
                    <a:bodyPr/>
                    <a:lstStyle/>
                    <a:p>
                      <a:r>
                        <a:rPr lang="en-US" sz="1400" kern="1200" dirty="0">
                          <a:solidFill>
                            <a:schemeClr val="dk1"/>
                          </a:solidFill>
                          <a:latin typeface="+mj-lt"/>
                          <a:ea typeface="+mn-ea"/>
                          <a:cs typeface="+mn-cs"/>
                        </a:rPr>
                        <a:t>Renewable energy communities, engineers, energy consultants.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1211183119"/>
                  </a:ext>
                </a:extLst>
              </a:tr>
              <a:tr h="535932">
                <a:tc>
                  <a:txBody>
                    <a:bodyPr/>
                    <a:lstStyle/>
                    <a:p>
                      <a:r>
                        <a:rPr lang="en-US" sz="1400" kern="1200" noProof="0" dirty="0">
                          <a:solidFill>
                            <a:schemeClr val="dk1"/>
                          </a:solidFill>
                          <a:latin typeface="+mn-lt"/>
                          <a:ea typeface="+mn-ea"/>
                          <a:cs typeface="+mn-cs"/>
                        </a:rPr>
                        <a:t>Use Case 5: </a:t>
                      </a:r>
                      <a:r>
                        <a:rPr lang="en-US" sz="1400" kern="1200" dirty="0">
                          <a:solidFill>
                            <a:schemeClr val="dk1"/>
                          </a:solidFill>
                          <a:latin typeface="+mj-lt"/>
                          <a:ea typeface="+mn-ea"/>
                          <a:cs typeface="+mn-cs"/>
                        </a:rPr>
                        <a:t>Behavioral Change for Energy Savings in Space Cooling</a:t>
                      </a:r>
                    </a:p>
                  </a:txBody>
                  <a:tcPr/>
                </a:tc>
                <a:tc>
                  <a:txBody>
                    <a:bodyPr/>
                    <a:lstStyle/>
                    <a:p>
                      <a:r>
                        <a:rPr lang="en-US" sz="1400" kern="1200" dirty="0">
                          <a:solidFill>
                            <a:schemeClr val="dk1"/>
                          </a:solidFill>
                          <a:latin typeface="+mj-lt"/>
                          <a:ea typeface="+mn-ea"/>
                          <a:cs typeface="+mn-cs"/>
                        </a:rPr>
                        <a:t>Public administrations, civil society.</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4248646935"/>
                  </a:ext>
                </a:extLst>
              </a:tr>
              <a:tr h="535932">
                <a:tc>
                  <a:txBody>
                    <a:bodyPr/>
                    <a:lstStyle/>
                    <a:p>
                      <a:r>
                        <a:rPr lang="en-US" sz="1400" kern="1200" noProof="0" dirty="0">
                          <a:solidFill>
                            <a:schemeClr val="dk1"/>
                          </a:solidFill>
                          <a:latin typeface="+mn-lt"/>
                          <a:ea typeface="+mn-ea"/>
                          <a:cs typeface="+mn-cs"/>
                        </a:rPr>
                        <a:t>Use Case 6: </a:t>
                      </a:r>
                      <a:r>
                        <a:rPr lang="en-US" sz="1400" kern="1200" dirty="0">
                          <a:solidFill>
                            <a:schemeClr val="dk1"/>
                          </a:solidFill>
                          <a:latin typeface="+mj-lt"/>
                          <a:ea typeface="+mn-ea"/>
                          <a:cs typeface="+mn-cs"/>
                        </a:rPr>
                        <a:t>Integrating Space Cooling into Energy Communities</a:t>
                      </a:r>
                    </a:p>
                  </a:txBody>
                  <a:tcPr/>
                </a:tc>
                <a:tc>
                  <a:txBody>
                    <a:bodyPr/>
                    <a:lstStyle/>
                    <a:p>
                      <a:r>
                        <a:rPr lang="en-US" sz="1400" kern="1200" dirty="0">
                          <a:solidFill>
                            <a:schemeClr val="dk1"/>
                          </a:solidFill>
                          <a:latin typeface="+mj-lt"/>
                          <a:ea typeface="+mn-ea"/>
                          <a:cs typeface="+mn-cs"/>
                        </a:rPr>
                        <a:t>Civil society, citizens, public administrations.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776296811"/>
                  </a:ext>
                </a:extLst>
              </a:tr>
              <a:tr h="535932">
                <a:tc>
                  <a:txBody>
                    <a:bodyPr/>
                    <a:lstStyle/>
                    <a:p>
                      <a:r>
                        <a:rPr lang="en-US" sz="1400" kern="1200" noProof="0" dirty="0">
                          <a:solidFill>
                            <a:schemeClr val="dk1"/>
                          </a:solidFill>
                          <a:latin typeface="+mn-lt"/>
                          <a:ea typeface="+mn-ea"/>
                          <a:cs typeface="+mn-cs"/>
                        </a:rPr>
                        <a:t>Use Case 7: </a:t>
                      </a:r>
                      <a:r>
                        <a:rPr lang="en-US" sz="1400" kern="1200" dirty="0">
                          <a:solidFill>
                            <a:schemeClr val="dk1"/>
                          </a:solidFill>
                          <a:latin typeface="+mj-lt"/>
                          <a:ea typeface="+mn-ea"/>
                          <a:cs typeface="+mn-cs"/>
                        </a:rPr>
                        <a:t>Provide inputs to the development of the National Comprehensive Assessment Report</a:t>
                      </a:r>
                    </a:p>
                  </a:txBody>
                  <a:tcPr/>
                </a:tc>
                <a:tc>
                  <a:txBody>
                    <a:bodyPr/>
                    <a:lstStyle/>
                    <a:p>
                      <a:r>
                        <a:rPr lang="en-US" sz="1400" kern="1200" dirty="0">
                          <a:solidFill>
                            <a:schemeClr val="dk1"/>
                          </a:solidFill>
                          <a:latin typeface="+mj-lt"/>
                          <a:ea typeface="+mn-ea"/>
                          <a:cs typeface="+mn-cs"/>
                        </a:rPr>
                        <a:t>National Energy Agency, policy makers, national regulatory bodies, and consultants supporting policy implementation.</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1248310120"/>
                  </a:ext>
                </a:extLst>
              </a:tr>
            </a:tbl>
          </a:graphicData>
        </a:graphic>
      </p:graphicFrame>
      <p:sp>
        <p:nvSpPr>
          <p:cNvPr id="6" name="Rectangle 5">
            <a:extLst>
              <a:ext uri="{FF2B5EF4-FFF2-40B4-BE49-F238E27FC236}">
                <a16:creationId xmlns:a16="http://schemas.microsoft.com/office/drawing/2014/main" id="{9CE4C601-1304-459C-848F-1EA96784780C}"/>
              </a:ext>
            </a:extLst>
          </p:cNvPr>
          <p:cNvSpPr/>
          <p:nvPr/>
        </p:nvSpPr>
        <p:spPr>
          <a:xfrm>
            <a:off x="716147" y="3608616"/>
            <a:ext cx="10438039" cy="51752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8184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01F7C-FEB6-41A6-9E97-F5C7DE60CB3F}"/>
              </a:ext>
            </a:extLst>
          </p:cNvPr>
          <p:cNvSpPr>
            <a:spLocks noGrp="1"/>
          </p:cNvSpPr>
          <p:nvPr>
            <p:ph type="title"/>
          </p:nvPr>
        </p:nvSpPr>
        <p:spPr/>
        <p:txBody>
          <a:bodyPr/>
          <a:lstStyle/>
          <a:p>
            <a:r>
              <a:rPr lang="de-DE" dirty="0"/>
              <a:t>Contents</a:t>
            </a:r>
            <a:endParaRPr lang="en-US" dirty="0"/>
          </a:p>
        </p:txBody>
      </p:sp>
      <p:sp>
        <p:nvSpPr>
          <p:cNvPr id="3" name="Content Placeholder 2">
            <a:extLst>
              <a:ext uri="{FF2B5EF4-FFF2-40B4-BE49-F238E27FC236}">
                <a16:creationId xmlns:a16="http://schemas.microsoft.com/office/drawing/2014/main" id="{7091AE2A-79D6-4CF2-95F3-E45B81711105}"/>
              </a:ext>
            </a:extLst>
          </p:cNvPr>
          <p:cNvSpPr>
            <a:spLocks noGrp="1"/>
          </p:cNvSpPr>
          <p:nvPr>
            <p:ph idx="1"/>
          </p:nvPr>
        </p:nvSpPr>
        <p:spPr/>
        <p:txBody>
          <a:bodyPr>
            <a:normAutofit/>
          </a:bodyPr>
          <a:lstStyle/>
          <a:p>
            <a:pPr marL="171450" indent="-171450">
              <a:buFont typeface="Arial" panose="020B0604020202020204" pitchFamily="34" charset="0"/>
              <a:buChar char="•"/>
            </a:pPr>
            <a:r>
              <a:rPr lang="en-US" sz="2000" dirty="0"/>
              <a:t>CoolLIFE Tool intro and general Functionalities</a:t>
            </a:r>
          </a:p>
          <a:p>
            <a:pPr marL="171450" indent="-171450">
              <a:buFont typeface="Arial" panose="020B0604020202020204" pitchFamily="34" charset="0"/>
              <a:buChar char="•"/>
            </a:pPr>
            <a:r>
              <a:rPr lang="en-US" sz="2000" dirty="0"/>
              <a:t>CM: Space Cooling Demand</a:t>
            </a:r>
          </a:p>
          <a:p>
            <a:pPr marL="171450" indent="-171450">
              <a:buFont typeface="Arial" panose="020B0604020202020204" pitchFamily="34" charset="0"/>
              <a:buChar char="•"/>
            </a:pPr>
            <a:r>
              <a:rPr lang="en-US" sz="2000" dirty="0"/>
              <a:t>CM: Economic Feasibility</a:t>
            </a:r>
          </a:p>
          <a:p>
            <a:pPr marL="171450" indent="-171450">
              <a:buFont typeface="Arial" panose="020B0604020202020204" pitchFamily="34" charset="0"/>
              <a:buChar char="•"/>
            </a:pPr>
            <a:r>
              <a:rPr lang="en-US" sz="2000" dirty="0"/>
              <a:t>CM: District Cooling</a:t>
            </a:r>
          </a:p>
          <a:p>
            <a:pPr marL="171450" indent="-171450">
              <a:buFont typeface="Arial" panose="020B0604020202020204" pitchFamily="34" charset="0"/>
              <a:buChar char="•"/>
            </a:pPr>
            <a:r>
              <a:rPr lang="en-US" sz="2000" dirty="0"/>
              <a:t>Use Cases</a:t>
            </a:r>
          </a:p>
        </p:txBody>
      </p:sp>
      <p:sp>
        <p:nvSpPr>
          <p:cNvPr id="4" name="Slide Number Placeholder 3">
            <a:extLst>
              <a:ext uri="{FF2B5EF4-FFF2-40B4-BE49-F238E27FC236}">
                <a16:creationId xmlns:a16="http://schemas.microsoft.com/office/drawing/2014/main" id="{19109181-54CB-4387-945F-9FF872057184}"/>
              </a:ext>
            </a:extLst>
          </p:cNvPr>
          <p:cNvSpPr>
            <a:spLocks noGrp="1"/>
          </p:cNvSpPr>
          <p:nvPr>
            <p:ph type="sldNum" sz="quarter" idx="4"/>
          </p:nvPr>
        </p:nvSpPr>
        <p:spPr/>
        <p:txBody>
          <a:bodyPr/>
          <a:lstStyle/>
          <a:p>
            <a:fld id="{A1C02BF3-6CFC-A548-B91D-73F201674A01}" type="slidenum">
              <a:rPr lang="en-US" smtClean="0"/>
              <a:pPr/>
              <a:t>2</a:t>
            </a:fld>
            <a:endParaRPr lang="en-US" dirty="0"/>
          </a:p>
        </p:txBody>
      </p:sp>
    </p:spTree>
    <p:extLst>
      <p:ext uri="{BB962C8B-B14F-4D97-AF65-F5344CB8AC3E}">
        <p14:creationId xmlns:p14="http://schemas.microsoft.com/office/powerpoint/2010/main" val="28993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0B92113C-0FA5-4186-B08C-B726C48DDE2E}"/>
              </a:ext>
            </a:extLst>
          </p:cNvPr>
          <p:cNvSpPr/>
          <p:nvPr/>
        </p:nvSpPr>
        <p:spPr>
          <a:xfrm>
            <a:off x="6490297" y="2833958"/>
            <a:ext cx="2013061" cy="142809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8EC3F94-32D7-4978-A89A-E32161B0291C}"/>
              </a:ext>
            </a:extLst>
          </p:cNvPr>
          <p:cNvSpPr/>
          <p:nvPr/>
        </p:nvSpPr>
        <p:spPr>
          <a:xfrm>
            <a:off x="4197955" y="2838022"/>
            <a:ext cx="2013061" cy="137976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19ADB47-F236-4596-B148-3259A89E28FF}"/>
              </a:ext>
            </a:extLst>
          </p:cNvPr>
          <p:cNvSpPr/>
          <p:nvPr/>
        </p:nvSpPr>
        <p:spPr>
          <a:xfrm>
            <a:off x="1905613" y="2125307"/>
            <a:ext cx="2013061" cy="297311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53D163-1CD0-47F8-B94E-8C47A6DB682A}"/>
              </a:ext>
            </a:extLst>
          </p:cNvPr>
          <p:cNvSpPr>
            <a:spLocks noGrp="1"/>
          </p:cNvSpPr>
          <p:nvPr>
            <p:ph type="title"/>
          </p:nvPr>
        </p:nvSpPr>
        <p:spPr/>
        <p:txBody>
          <a:bodyPr/>
          <a:lstStyle/>
          <a:p>
            <a:r>
              <a:rPr lang="de-DE" dirty="0"/>
              <a:t>Use Case 4: </a:t>
            </a:r>
            <a:endParaRPr lang="en-US" dirty="0"/>
          </a:p>
        </p:txBody>
      </p:sp>
      <p:sp>
        <p:nvSpPr>
          <p:cNvPr id="4" name="Slide Number Placeholder 3">
            <a:extLst>
              <a:ext uri="{FF2B5EF4-FFF2-40B4-BE49-F238E27FC236}">
                <a16:creationId xmlns:a16="http://schemas.microsoft.com/office/drawing/2014/main" id="{02BD0FE0-D54D-4334-9A8B-F692CE83D937}"/>
              </a:ext>
            </a:extLst>
          </p:cNvPr>
          <p:cNvSpPr>
            <a:spLocks noGrp="1"/>
          </p:cNvSpPr>
          <p:nvPr>
            <p:ph type="sldNum" sz="quarter" idx="4"/>
          </p:nvPr>
        </p:nvSpPr>
        <p:spPr/>
        <p:txBody>
          <a:bodyPr/>
          <a:lstStyle/>
          <a:p>
            <a:fld id="{A1C02BF3-6CFC-A548-B91D-73F201674A01}" type="slidenum">
              <a:rPr lang="en-US" smtClean="0"/>
              <a:pPr/>
              <a:t>20</a:t>
            </a:fld>
            <a:endParaRPr lang="en-US" dirty="0"/>
          </a:p>
        </p:txBody>
      </p:sp>
      <p:sp>
        <p:nvSpPr>
          <p:cNvPr id="6" name="Rectangle 5">
            <a:extLst>
              <a:ext uri="{FF2B5EF4-FFF2-40B4-BE49-F238E27FC236}">
                <a16:creationId xmlns:a16="http://schemas.microsoft.com/office/drawing/2014/main" id="{F7B0B495-0403-4CC8-BCDC-5A647F3639AF}"/>
              </a:ext>
            </a:extLst>
          </p:cNvPr>
          <p:cNvSpPr/>
          <p:nvPr/>
        </p:nvSpPr>
        <p:spPr>
          <a:xfrm>
            <a:off x="2066744" y="2394707"/>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Technologies and Measures</a:t>
            </a:r>
          </a:p>
        </p:txBody>
      </p:sp>
      <p:sp>
        <p:nvSpPr>
          <p:cNvPr id="8" name="Rectangle 7">
            <a:extLst>
              <a:ext uri="{FF2B5EF4-FFF2-40B4-BE49-F238E27FC236}">
                <a16:creationId xmlns:a16="http://schemas.microsoft.com/office/drawing/2014/main" id="{85FC2BA3-AAC7-4489-9EE6-EF9DFD052B3E}"/>
              </a:ext>
            </a:extLst>
          </p:cNvPr>
          <p:cNvSpPr/>
          <p:nvPr/>
        </p:nvSpPr>
        <p:spPr>
          <a:xfrm>
            <a:off x="4367646" y="2997225"/>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Economic Feasibility</a:t>
            </a:r>
          </a:p>
        </p:txBody>
      </p:sp>
      <p:sp>
        <p:nvSpPr>
          <p:cNvPr id="10" name="Rectangle 9">
            <a:extLst>
              <a:ext uri="{FF2B5EF4-FFF2-40B4-BE49-F238E27FC236}">
                <a16:creationId xmlns:a16="http://schemas.microsoft.com/office/drawing/2014/main" id="{21C3A9AB-6748-469A-AB04-51144E696B57}"/>
              </a:ext>
            </a:extLst>
          </p:cNvPr>
          <p:cNvSpPr/>
          <p:nvPr/>
        </p:nvSpPr>
        <p:spPr>
          <a:xfrm>
            <a:off x="6659988" y="2997225"/>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Demand Side Management</a:t>
            </a:r>
          </a:p>
        </p:txBody>
      </p:sp>
      <p:sp>
        <p:nvSpPr>
          <p:cNvPr id="12" name="Rectangle 11">
            <a:extLst>
              <a:ext uri="{FF2B5EF4-FFF2-40B4-BE49-F238E27FC236}">
                <a16:creationId xmlns:a16="http://schemas.microsoft.com/office/drawing/2014/main" id="{23D2CAC8-928D-4685-801E-5CC9EDF78B7E}"/>
              </a:ext>
            </a:extLst>
          </p:cNvPr>
          <p:cNvSpPr/>
          <p:nvPr/>
        </p:nvSpPr>
        <p:spPr>
          <a:xfrm>
            <a:off x="2075305" y="3735848"/>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District Cooling</a:t>
            </a:r>
          </a:p>
        </p:txBody>
      </p:sp>
      <p:sp>
        <p:nvSpPr>
          <p:cNvPr id="26" name="Arrow: Down 25">
            <a:extLst>
              <a:ext uri="{FF2B5EF4-FFF2-40B4-BE49-F238E27FC236}">
                <a16:creationId xmlns:a16="http://schemas.microsoft.com/office/drawing/2014/main" id="{85A3420F-A61C-4D12-9881-F25B381D34F5}"/>
              </a:ext>
            </a:extLst>
          </p:cNvPr>
          <p:cNvSpPr/>
          <p:nvPr/>
        </p:nvSpPr>
        <p:spPr>
          <a:xfrm rot="16200000">
            <a:off x="3949996" y="3317744"/>
            <a:ext cx="209151" cy="262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Arrow: Down 26">
            <a:extLst>
              <a:ext uri="{FF2B5EF4-FFF2-40B4-BE49-F238E27FC236}">
                <a16:creationId xmlns:a16="http://schemas.microsoft.com/office/drawing/2014/main" id="{B5B771CE-A33E-42F0-82F1-9643E6B07C09}"/>
              </a:ext>
            </a:extLst>
          </p:cNvPr>
          <p:cNvSpPr/>
          <p:nvPr/>
        </p:nvSpPr>
        <p:spPr>
          <a:xfrm rot="16200000">
            <a:off x="6232021" y="3329975"/>
            <a:ext cx="209151" cy="262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55366B6-5754-4846-B35F-9DE1E658F308}"/>
              </a:ext>
            </a:extLst>
          </p:cNvPr>
          <p:cNvSpPr txBox="1"/>
          <p:nvPr/>
        </p:nvSpPr>
        <p:spPr>
          <a:xfrm>
            <a:off x="537678" y="1084335"/>
            <a:ext cx="11249661" cy="646331"/>
          </a:xfrm>
          <a:prstGeom prst="rect">
            <a:avLst/>
          </a:prstGeom>
          <a:noFill/>
        </p:spPr>
        <p:txBody>
          <a:bodyPr wrap="square">
            <a:spAutoFit/>
          </a:bodyPr>
          <a:lstStyle/>
          <a:p>
            <a:r>
              <a:rPr lang="en-US" b="0" i="0" dirty="0">
                <a:effectLst/>
                <a:latin typeface="Ubuntu"/>
              </a:rPr>
              <a:t>How can space cooling data be utilized to support engineers and energy consultants in designing effective cooling interventions based on building energy consumption and demand patterns?</a:t>
            </a:r>
            <a:endParaRPr lang="en-US" dirty="0"/>
          </a:p>
        </p:txBody>
      </p:sp>
      <p:sp>
        <p:nvSpPr>
          <p:cNvPr id="36" name="Rectangle: Rounded Corners 35">
            <a:extLst>
              <a:ext uri="{FF2B5EF4-FFF2-40B4-BE49-F238E27FC236}">
                <a16:creationId xmlns:a16="http://schemas.microsoft.com/office/drawing/2014/main" id="{BFE54AAE-DC02-4E6F-8637-2AC123C17B5C}"/>
              </a:ext>
            </a:extLst>
          </p:cNvPr>
          <p:cNvSpPr/>
          <p:nvPr/>
        </p:nvSpPr>
        <p:spPr>
          <a:xfrm>
            <a:off x="1514721" y="4795878"/>
            <a:ext cx="2284658" cy="104421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solidFill>
              </a:rPr>
              <a:t>Identify high-demand areas for district cooling feasibility.</a:t>
            </a:r>
          </a:p>
          <a:p>
            <a:pPr marL="171450" indent="-171450">
              <a:buFont typeface="Arial" panose="020B0604020202020204" pitchFamily="34" charset="0"/>
              <a:buChar char="•"/>
            </a:pPr>
            <a:r>
              <a:rPr lang="en-US" sz="1100" dirty="0">
                <a:solidFill>
                  <a:schemeClr val="tx1"/>
                </a:solidFill>
              </a:rPr>
              <a:t>Evaluate grid potential to improve efficiency and cut costs.</a:t>
            </a:r>
          </a:p>
        </p:txBody>
      </p:sp>
      <p:sp>
        <p:nvSpPr>
          <p:cNvPr id="38" name="Rectangle: Rounded Corners 37">
            <a:extLst>
              <a:ext uri="{FF2B5EF4-FFF2-40B4-BE49-F238E27FC236}">
                <a16:creationId xmlns:a16="http://schemas.microsoft.com/office/drawing/2014/main" id="{443CF9F9-3ECE-448B-9EC2-3B45CBAE9A92}"/>
              </a:ext>
            </a:extLst>
          </p:cNvPr>
          <p:cNvSpPr/>
          <p:nvPr/>
        </p:nvSpPr>
        <p:spPr>
          <a:xfrm>
            <a:off x="3556802" y="1706764"/>
            <a:ext cx="2284658" cy="104421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solidFill>
              </a:rPr>
              <a:t>Estimate cooling energy use based on climate and system efficiency.</a:t>
            </a:r>
          </a:p>
          <a:p>
            <a:pPr marL="171450" indent="-171450">
              <a:buFont typeface="Arial" panose="020B0604020202020204" pitchFamily="34" charset="0"/>
              <a:buChar char="•"/>
            </a:pPr>
            <a:r>
              <a:rPr lang="en-US" sz="1100" dirty="0">
                <a:solidFill>
                  <a:schemeClr val="tx1"/>
                </a:solidFill>
              </a:rPr>
              <a:t>Assess demand scenarios for technology adoption and efficiency gains.</a:t>
            </a:r>
          </a:p>
        </p:txBody>
      </p:sp>
      <p:sp>
        <p:nvSpPr>
          <p:cNvPr id="39" name="Rectangle: Rounded Corners 38">
            <a:extLst>
              <a:ext uri="{FF2B5EF4-FFF2-40B4-BE49-F238E27FC236}">
                <a16:creationId xmlns:a16="http://schemas.microsoft.com/office/drawing/2014/main" id="{011E1122-7AAD-453F-879E-D1BF52F33EE8}"/>
              </a:ext>
            </a:extLst>
          </p:cNvPr>
          <p:cNvSpPr/>
          <p:nvPr/>
        </p:nvSpPr>
        <p:spPr>
          <a:xfrm>
            <a:off x="4122188" y="4045899"/>
            <a:ext cx="2284658" cy="1061357"/>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solidFill>
              </a:rPr>
              <a:t>Compare the costs of passive and active cooling solutions.</a:t>
            </a:r>
          </a:p>
          <a:p>
            <a:pPr marL="171450" indent="-171450">
              <a:buFont typeface="Arial" panose="020B0604020202020204" pitchFamily="34" charset="0"/>
              <a:buChar char="•"/>
            </a:pPr>
            <a:r>
              <a:rPr lang="en-US" sz="1100" dirty="0">
                <a:solidFill>
                  <a:schemeClr val="tx1"/>
                </a:solidFill>
              </a:rPr>
              <a:t>Assess financial viability for cost-effective interventions.</a:t>
            </a:r>
          </a:p>
        </p:txBody>
      </p:sp>
      <p:sp>
        <p:nvSpPr>
          <p:cNvPr id="41" name="Rectangle: Rounded Corners 40">
            <a:extLst>
              <a:ext uri="{FF2B5EF4-FFF2-40B4-BE49-F238E27FC236}">
                <a16:creationId xmlns:a16="http://schemas.microsoft.com/office/drawing/2014/main" id="{81E00103-CA72-446D-B8CF-84C505BCA825}"/>
              </a:ext>
            </a:extLst>
          </p:cNvPr>
          <p:cNvSpPr/>
          <p:nvPr/>
        </p:nvSpPr>
        <p:spPr>
          <a:xfrm>
            <a:off x="8333666" y="3094431"/>
            <a:ext cx="2284658" cy="98107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buFont typeface="Arial" panose="020B0604020202020204" pitchFamily="34" charset="0"/>
              <a:buChar char="•"/>
            </a:pPr>
            <a:r>
              <a:rPr lang="en-US" sz="1100" dirty="0">
                <a:solidFill>
                  <a:schemeClr val="tx1"/>
                </a:solidFill>
              </a:rPr>
              <a:t>Align cooling demand with renewable energy generation.</a:t>
            </a:r>
          </a:p>
          <a:p>
            <a:pPr marL="171450" indent="-171450">
              <a:buFont typeface="Arial" panose="020B0604020202020204" pitchFamily="34" charset="0"/>
              <a:buChar char="•"/>
            </a:pPr>
            <a:r>
              <a:rPr lang="en-US" sz="1100" dirty="0">
                <a:solidFill>
                  <a:schemeClr val="tx1"/>
                </a:solidFill>
              </a:rPr>
              <a:t>Optimize PV self-consumption and demand response.</a:t>
            </a:r>
          </a:p>
        </p:txBody>
      </p:sp>
      <p:sp>
        <p:nvSpPr>
          <p:cNvPr id="49" name="TextBox 48">
            <a:extLst>
              <a:ext uri="{FF2B5EF4-FFF2-40B4-BE49-F238E27FC236}">
                <a16:creationId xmlns:a16="http://schemas.microsoft.com/office/drawing/2014/main" id="{7A89AE66-007D-4AB0-8B79-F133F39FD38A}"/>
              </a:ext>
            </a:extLst>
          </p:cNvPr>
          <p:cNvSpPr txBox="1"/>
          <p:nvPr/>
        </p:nvSpPr>
        <p:spPr>
          <a:xfrm>
            <a:off x="3235106" y="5957042"/>
            <a:ext cx="7471917" cy="738664"/>
          </a:xfrm>
          <a:prstGeom prst="rect">
            <a:avLst/>
          </a:prstGeom>
          <a:noFill/>
        </p:spPr>
        <p:txBody>
          <a:bodyPr wrap="none" rtlCol="0">
            <a:spAutoFit/>
          </a:bodyPr>
          <a:lstStyle/>
          <a:p>
            <a:pPr marL="285750" indent="-285750">
              <a:buFont typeface="Arial" panose="020B0604020202020204" pitchFamily="34" charset="0"/>
              <a:buChar char="•"/>
            </a:pPr>
            <a:r>
              <a:rPr lang="en-US" sz="1400" dirty="0"/>
              <a:t>Use data-driven methods to design efficient cooling interventions.</a:t>
            </a:r>
          </a:p>
          <a:p>
            <a:pPr marL="285750" indent="-285750">
              <a:buFont typeface="Arial" panose="020B0604020202020204" pitchFamily="34" charset="0"/>
              <a:buChar char="•"/>
            </a:pPr>
            <a:r>
              <a:rPr lang="en-US" sz="1400" dirty="0"/>
              <a:t>Ensure cost-effective, sustainable cooling through technology and demand-side strategies.</a:t>
            </a:r>
          </a:p>
          <a:p>
            <a:pPr marL="285750" indent="-285750">
              <a:buFont typeface="Arial" panose="020B0604020202020204" pitchFamily="34" charset="0"/>
              <a:buChar char="•"/>
            </a:pPr>
            <a:r>
              <a:rPr lang="en-US" sz="1400" dirty="0"/>
              <a:t>Support the transition to energy-efficient and renewable-based cooling solutions.</a:t>
            </a:r>
          </a:p>
        </p:txBody>
      </p:sp>
    </p:spTree>
    <p:extLst>
      <p:ext uri="{BB962C8B-B14F-4D97-AF65-F5344CB8AC3E}">
        <p14:creationId xmlns:p14="http://schemas.microsoft.com/office/powerpoint/2010/main" val="235723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8"/>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36"/>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3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1"/>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8" grpId="0" animBg="1"/>
      <p:bldP spid="38" grpId="1" animBg="1"/>
      <p:bldP spid="39" grpId="0" animBg="1"/>
      <p:bldP spid="39" grpId="1" animBg="1"/>
      <p:bldP spid="41" grpId="0" animBg="1"/>
      <p:bldP spid="41" grpId="1" animBg="1"/>
      <p:bldP spid="4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2141-D6AD-41FA-BFF2-CCBAC7BA8331}"/>
              </a:ext>
            </a:extLst>
          </p:cNvPr>
          <p:cNvSpPr>
            <a:spLocks noGrp="1"/>
          </p:cNvSpPr>
          <p:nvPr>
            <p:ph type="title"/>
          </p:nvPr>
        </p:nvSpPr>
        <p:spPr/>
        <p:txBody>
          <a:bodyPr/>
          <a:lstStyle/>
          <a:p>
            <a:r>
              <a:rPr lang="en-US"/>
              <a:t>CoolLIFE tool: Use Cases</a:t>
            </a:r>
          </a:p>
        </p:txBody>
      </p:sp>
      <p:sp>
        <p:nvSpPr>
          <p:cNvPr id="4" name="Slide Number Placeholder 3">
            <a:extLst>
              <a:ext uri="{FF2B5EF4-FFF2-40B4-BE49-F238E27FC236}">
                <a16:creationId xmlns:a16="http://schemas.microsoft.com/office/drawing/2014/main" id="{27A80B9D-486B-41D6-80EA-964EFAEF6B52}"/>
              </a:ext>
            </a:extLst>
          </p:cNvPr>
          <p:cNvSpPr>
            <a:spLocks noGrp="1"/>
          </p:cNvSpPr>
          <p:nvPr>
            <p:ph type="sldNum" sz="quarter" idx="4"/>
          </p:nvPr>
        </p:nvSpPr>
        <p:spPr/>
        <p:txBody>
          <a:bodyPr/>
          <a:lstStyle/>
          <a:p>
            <a:fld id="{A1C02BF3-6CFC-A548-B91D-73F201674A01}" type="slidenum">
              <a:rPr lang="en-US" smtClean="0"/>
              <a:pPr/>
              <a:t>21</a:t>
            </a:fld>
            <a:endParaRPr lang="en-US" dirty="0"/>
          </a:p>
        </p:txBody>
      </p:sp>
      <p:graphicFrame>
        <p:nvGraphicFramePr>
          <p:cNvPr id="5" name="Content Placeholder 4">
            <a:extLst>
              <a:ext uri="{FF2B5EF4-FFF2-40B4-BE49-F238E27FC236}">
                <a16:creationId xmlns:a16="http://schemas.microsoft.com/office/drawing/2014/main" id="{BACCFBC0-060B-4995-B3DB-AD7F15C4EA7E}"/>
              </a:ext>
            </a:extLst>
          </p:cNvPr>
          <p:cNvGraphicFramePr>
            <a:graphicFrameLocks/>
          </p:cNvGraphicFramePr>
          <p:nvPr/>
        </p:nvGraphicFramePr>
        <p:xfrm>
          <a:off x="687572" y="1184633"/>
          <a:ext cx="10582940" cy="4571186"/>
        </p:xfrm>
        <a:graphic>
          <a:graphicData uri="http://schemas.openxmlformats.org/drawingml/2006/table">
            <a:tbl>
              <a:tblPr firstRow="1" bandRow="1">
                <a:tableStyleId>{74C1A8A3-306A-4EB7-A6B1-4F7E0EB9C5D6}</a:tableStyleId>
              </a:tblPr>
              <a:tblGrid>
                <a:gridCol w="5291470">
                  <a:extLst>
                    <a:ext uri="{9D8B030D-6E8A-4147-A177-3AD203B41FA5}">
                      <a16:colId xmlns:a16="http://schemas.microsoft.com/office/drawing/2014/main" val="3160797454"/>
                    </a:ext>
                  </a:extLst>
                </a:gridCol>
                <a:gridCol w="5291470">
                  <a:extLst>
                    <a:ext uri="{9D8B030D-6E8A-4147-A177-3AD203B41FA5}">
                      <a16:colId xmlns:a16="http://schemas.microsoft.com/office/drawing/2014/main" val="331708645"/>
                    </a:ext>
                  </a:extLst>
                </a:gridCol>
              </a:tblGrid>
              <a:tr h="598983">
                <a:tc>
                  <a:txBody>
                    <a:bodyPr/>
                    <a:lstStyle/>
                    <a:p>
                      <a:pPr algn="ctr"/>
                      <a:r>
                        <a:rPr lang="en-US" sz="1600" b="1" noProof="0" dirty="0">
                          <a:latin typeface="+mj-lt"/>
                        </a:rPr>
                        <a:t>Use Cases</a:t>
                      </a:r>
                    </a:p>
                  </a:txBody>
                  <a:tcPr/>
                </a:tc>
                <a:tc>
                  <a:txBody>
                    <a:bodyPr/>
                    <a:lstStyle/>
                    <a:p>
                      <a:pPr algn="ctr"/>
                      <a:r>
                        <a:rPr lang="en-US" sz="1600" b="1" noProof="0" dirty="0">
                          <a:latin typeface="+mj-lt"/>
                        </a:rPr>
                        <a:t>Target Users</a:t>
                      </a:r>
                    </a:p>
                  </a:txBody>
                  <a:tcPr/>
                </a:tc>
                <a:extLst>
                  <a:ext uri="{0D108BD9-81ED-4DB2-BD59-A6C34878D82A}">
                    <a16:rowId xmlns:a16="http://schemas.microsoft.com/office/drawing/2014/main" val="1746392517"/>
                  </a:ext>
                </a:extLst>
              </a:tr>
              <a:tr h="756611">
                <a:tc>
                  <a:txBody>
                    <a:bodyPr/>
                    <a:lstStyle/>
                    <a:p>
                      <a:pPr marL="0" algn="l" defTabSz="914400" rtl="0" eaLnBrk="1" latinLnBrk="0" hangingPunct="1"/>
                      <a:r>
                        <a:rPr lang="en-US" sz="1400" kern="1200" noProof="0" dirty="0">
                          <a:solidFill>
                            <a:schemeClr val="dk1"/>
                          </a:solidFill>
                          <a:latin typeface="+mj-lt"/>
                          <a:ea typeface="+mn-ea"/>
                          <a:cs typeface="+mn-cs"/>
                        </a:rPr>
                        <a:t>Use Case 1: Strategic Planning for Energy Efficiency and Renewable Energy Integration</a:t>
                      </a:r>
                    </a:p>
                  </a:txBody>
                  <a:tcPr/>
                </a:tc>
                <a:tc>
                  <a:txBody>
                    <a:bodyPr/>
                    <a:lstStyle/>
                    <a:p>
                      <a:pPr marL="0" algn="l" defTabSz="914400" rtl="0" eaLnBrk="1" latinLnBrk="0" hangingPunct="1"/>
                      <a:r>
                        <a:rPr lang="en-US" sz="1400" kern="1200" dirty="0">
                          <a:solidFill>
                            <a:schemeClr val="dk1"/>
                          </a:solidFill>
                          <a:latin typeface="+mj-lt"/>
                          <a:ea typeface="+mn-ea"/>
                          <a:cs typeface="+mn-cs"/>
                        </a:rPr>
                        <a:t>Civil society, energy cooperatives, technicians, planners, and policymakers.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3788236622"/>
                  </a:ext>
                </a:extLst>
              </a:tr>
              <a:tr h="535932">
                <a:tc>
                  <a:txBody>
                    <a:bodyPr/>
                    <a:lstStyle/>
                    <a:p>
                      <a:r>
                        <a:rPr lang="en-US" sz="1400" kern="1200" noProof="0" dirty="0">
                          <a:solidFill>
                            <a:schemeClr val="dk1"/>
                          </a:solidFill>
                          <a:latin typeface="+mn-lt"/>
                          <a:ea typeface="+mn-ea"/>
                          <a:cs typeface="+mn-cs"/>
                        </a:rPr>
                        <a:t>Use Case 2: </a:t>
                      </a:r>
                      <a:r>
                        <a:rPr lang="en-US" sz="1400" kern="1200" dirty="0">
                          <a:solidFill>
                            <a:schemeClr val="dk1"/>
                          </a:solidFill>
                          <a:latin typeface="+mj-lt"/>
                          <a:ea typeface="+mn-ea"/>
                          <a:cs typeface="+mn-cs"/>
                        </a:rPr>
                        <a:t>Reducing Energy Poverty and Ensuring Summer Comfort</a:t>
                      </a:r>
                    </a:p>
                  </a:txBody>
                  <a:tcPr/>
                </a:tc>
                <a:tc>
                  <a:txBody>
                    <a:bodyPr/>
                    <a:lstStyle/>
                    <a:p>
                      <a:r>
                        <a:rPr lang="en-US" sz="1400" kern="1200" dirty="0">
                          <a:solidFill>
                            <a:schemeClr val="dk1"/>
                          </a:solidFill>
                          <a:latin typeface="+mj-lt"/>
                          <a:ea typeface="+mn-ea"/>
                          <a:cs typeface="+mn-cs"/>
                        </a:rPr>
                        <a:t>Engineers, researchers, municipalities, NGOs, and civil society.</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3601104394"/>
                  </a:ext>
                </a:extLst>
              </a:tr>
              <a:tr h="535932">
                <a:tc>
                  <a:txBody>
                    <a:bodyPr/>
                    <a:lstStyle/>
                    <a:p>
                      <a:r>
                        <a:rPr lang="en-US" sz="1400" kern="1200" noProof="0" dirty="0">
                          <a:solidFill>
                            <a:schemeClr val="dk1"/>
                          </a:solidFill>
                          <a:latin typeface="+mn-lt"/>
                          <a:ea typeface="+mn-ea"/>
                          <a:cs typeface="+mn-cs"/>
                        </a:rPr>
                        <a:t>Use Case 3: </a:t>
                      </a:r>
                      <a:r>
                        <a:rPr lang="en-US" sz="1400" kern="1200" dirty="0">
                          <a:solidFill>
                            <a:schemeClr val="dk1"/>
                          </a:solidFill>
                          <a:latin typeface="+mj-lt"/>
                          <a:ea typeface="+mn-ea"/>
                          <a:cs typeface="+mn-cs"/>
                        </a:rPr>
                        <a:t>Strategic and Building-Level Planning for Low-Carbon and Energy-Efficient Space Cooling</a:t>
                      </a:r>
                    </a:p>
                  </a:txBody>
                  <a:tcPr/>
                </a:tc>
                <a:tc>
                  <a:txBody>
                    <a:bodyPr/>
                    <a:lstStyle/>
                    <a:p>
                      <a:r>
                        <a:rPr lang="en-US" sz="1400" kern="1200" dirty="0">
                          <a:solidFill>
                            <a:schemeClr val="dk1"/>
                          </a:solidFill>
                          <a:latin typeface="+mj-lt"/>
                          <a:ea typeface="+mn-ea"/>
                          <a:cs typeface="+mn-cs"/>
                        </a:rPr>
                        <a:t>Public administrations, industry, policy makers, energy consultants, citizens, energy communities.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4113229125"/>
                  </a:ext>
                </a:extLst>
              </a:tr>
              <a:tr h="535932">
                <a:tc>
                  <a:txBody>
                    <a:bodyPr/>
                    <a:lstStyle/>
                    <a:p>
                      <a:r>
                        <a:rPr lang="en-US" sz="1400" kern="1200" noProof="0" dirty="0">
                          <a:solidFill>
                            <a:schemeClr val="dk1"/>
                          </a:solidFill>
                          <a:latin typeface="+mn-lt"/>
                          <a:ea typeface="+mn-ea"/>
                          <a:cs typeface="+mn-cs"/>
                        </a:rPr>
                        <a:t>Use Case 4: </a:t>
                      </a:r>
                      <a:r>
                        <a:rPr lang="en-US" sz="1400" kern="1200" dirty="0">
                          <a:solidFill>
                            <a:schemeClr val="dk1"/>
                          </a:solidFill>
                          <a:latin typeface="+mj-lt"/>
                          <a:ea typeface="+mn-ea"/>
                          <a:cs typeface="+mn-cs"/>
                        </a:rPr>
                        <a:t>Supporting Data-Driven Space Cooling Interventions for Technicians</a:t>
                      </a:r>
                    </a:p>
                  </a:txBody>
                  <a:tcPr/>
                </a:tc>
                <a:tc>
                  <a:txBody>
                    <a:bodyPr/>
                    <a:lstStyle/>
                    <a:p>
                      <a:r>
                        <a:rPr lang="en-US" sz="1400" kern="1200" dirty="0">
                          <a:solidFill>
                            <a:schemeClr val="dk1"/>
                          </a:solidFill>
                          <a:latin typeface="+mj-lt"/>
                          <a:ea typeface="+mn-ea"/>
                          <a:cs typeface="+mn-cs"/>
                        </a:rPr>
                        <a:t>Renewable energy communities, engineers, energy consultants.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1211183119"/>
                  </a:ext>
                </a:extLst>
              </a:tr>
              <a:tr h="535932">
                <a:tc>
                  <a:txBody>
                    <a:bodyPr/>
                    <a:lstStyle/>
                    <a:p>
                      <a:r>
                        <a:rPr lang="en-US" sz="1400" kern="1200" noProof="0" dirty="0">
                          <a:solidFill>
                            <a:schemeClr val="dk1"/>
                          </a:solidFill>
                          <a:latin typeface="+mn-lt"/>
                          <a:ea typeface="+mn-ea"/>
                          <a:cs typeface="+mn-cs"/>
                        </a:rPr>
                        <a:t>Use Case 5: </a:t>
                      </a:r>
                      <a:r>
                        <a:rPr lang="en-US" sz="1400" kern="1200" dirty="0">
                          <a:solidFill>
                            <a:schemeClr val="dk1"/>
                          </a:solidFill>
                          <a:latin typeface="+mj-lt"/>
                          <a:ea typeface="+mn-ea"/>
                          <a:cs typeface="+mn-cs"/>
                        </a:rPr>
                        <a:t>Behavioral Change for Energy Savings in Space Cooling</a:t>
                      </a:r>
                    </a:p>
                  </a:txBody>
                  <a:tcPr/>
                </a:tc>
                <a:tc>
                  <a:txBody>
                    <a:bodyPr/>
                    <a:lstStyle/>
                    <a:p>
                      <a:r>
                        <a:rPr lang="en-US" sz="1400" kern="1200" dirty="0">
                          <a:solidFill>
                            <a:schemeClr val="dk1"/>
                          </a:solidFill>
                          <a:latin typeface="+mj-lt"/>
                          <a:ea typeface="+mn-ea"/>
                          <a:cs typeface="+mn-cs"/>
                        </a:rPr>
                        <a:t>Public administrations, civil society.</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4248646935"/>
                  </a:ext>
                </a:extLst>
              </a:tr>
              <a:tr h="535932">
                <a:tc>
                  <a:txBody>
                    <a:bodyPr/>
                    <a:lstStyle/>
                    <a:p>
                      <a:r>
                        <a:rPr lang="en-US" sz="1400" kern="1200" noProof="0" dirty="0">
                          <a:solidFill>
                            <a:schemeClr val="dk1"/>
                          </a:solidFill>
                          <a:latin typeface="+mn-lt"/>
                          <a:ea typeface="+mn-ea"/>
                          <a:cs typeface="+mn-cs"/>
                        </a:rPr>
                        <a:t>Use Case 6: </a:t>
                      </a:r>
                      <a:r>
                        <a:rPr lang="en-US" sz="1400" kern="1200" dirty="0">
                          <a:solidFill>
                            <a:schemeClr val="dk1"/>
                          </a:solidFill>
                          <a:latin typeface="+mj-lt"/>
                          <a:ea typeface="+mn-ea"/>
                          <a:cs typeface="+mn-cs"/>
                        </a:rPr>
                        <a:t>Integrating Space Cooling into Energy Communities</a:t>
                      </a:r>
                    </a:p>
                  </a:txBody>
                  <a:tcPr/>
                </a:tc>
                <a:tc>
                  <a:txBody>
                    <a:bodyPr/>
                    <a:lstStyle/>
                    <a:p>
                      <a:r>
                        <a:rPr lang="en-US" sz="1400" kern="1200" dirty="0">
                          <a:solidFill>
                            <a:schemeClr val="dk1"/>
                          </a:solidFill>
                          <a:latin typeface="+mj-lt"/>
                          <a:ea typeface="+mn-ea"/>
                          <a:cs typeface="+mn-cs"/>
                        </a:rPr>
                        <a:t>Civil society, citizens, public administrations.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776296811"/>
                  </a:ext>
                </a:extLst>
              </a:tr>
              <a:tr h="535932">
                <a:tc>
                  <a:txBody>
                    <a:bodyPr/>
                    <a:lstStyle/>
                    <a:p>
                      <a:r>
                        <a:rPr lang="en-US" sz="1400" kern="1200" noProof="0" dirty="0">
                          <a:solidFill>
                            <a:schemeClr val="dk1"/>
                          </a:solidFill>
                          <a:latin typeface="+mn-lt"/>
                          <a:ea typeface="+mn-ea"/>
                          <a:cs typeface="+mn-cs"/>
                        </a:rPr>
                        <a:t>Use Case 7: </a:t>
                      </a:r>
                      <a:r>
                        <a:rPr lang="en-US" sz="1400" kern="1200" dirty="0">
                          <a:solidFill>
                            <a:schemeClr val="dk1"/>
                          </a:solidFill>
                          <a:latin typeface="+mj-lt"/>
                          <a:ea typeface="+mn-ea"/>
                          <a:cs typeface="+mn-cs"/>
                        </a:rPr>
                        <a:t>Provide inputs to the development of the National Comprehensive Assessment Report</a:t>
                      </a:r>
                    </a:p>
                  </a:txBody>
                  <a:tcPr/>
                </a:tc>
                <a:tc>
                  <a:txBody>
                    <a:bodyPr/>
                    <a:lstStyle/>
                    <a:p>
                      <a:r>
                        <a:rPr lang="en-US" sz="1400" kern="1200" dirty="0">
                          <a:solidFill>
                            <a:schemeClr val="dk1"/>
                          </a:solidFill>
                          <a:latin typeface="+mj-lt"/>
                          <a:ea typeface="+mn-ea"/>
                          <a:cs typeface="+mn-cs"/>
                        </a:rPr>
                        <a:t>National Energy Agency, policy makers, national regulatory bodies, and consultants supporting policy implementation.</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1248310120"/>
                  </a:ext>
                </a:extLst>
              </a:tr>
            </a:tbl>
          </a:graphicData>
        </a:graphic>
      </p:graphicFrame>
      <p:sp>
        <p:nvSpPr>
          <p:cNvPr id="6" name="Rectangle 5">
            <a:extLst>
              <a:ext uri="{FF2B5EF4-FFF2-40B4-BE49-F238E27FC236}">
                <a16:creationId xmlns:a16="http://schemas.microsoft.com/office/drawing/2014/main" id="{9CE4C601-1304-459C-848F-1EA96784780C}"/>
              </a:ext>
            </a:extLst>
          </p:cNvPr>
          <p:cNvSpPr/>
          <p:nvPr/>
        </p:nvSpPr>
        <p:spPr>
          <a:xfrm>
            <a:off x="716147" y="4188280"/>
            <a:ext cx="10438039" cy="51752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5354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9DE4D19-BFB7-4827-B53A-5E3ACB0E92F0}"/>
              </a:ext>
            </a:extLst>
          </p:cNvPr>
          <p:cNvSpPr/>
          <p:nvPr/>
        </p:nvSpPr>
        <p:spPr>
          <a:xfrm>
            <a:off x="6176684" y="1987026"/>
            <a:ext cx="2013061" cy="297311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B92113C-0FA5-4186-B08C-B726C48DDE2E}"/>
              </a:ext>
            </a:extLst>
          </p:cNvPr>
          <p:cNvSpPr/>
          <p:nvPr/>
        </p:nvSpPr>
        <p:spPr>
          <a:xfrm>
            <a:off x="3836548" y="1996508"/>
            <a:ext cx="2013061" cy="297311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53D163-1CD0-47F8-B94E-8C47A6DB682A}"/>
              </a:ext>
            </a:extLst>
          </p:cNvPr>
          <p:cNvSpPr>
            <a:spLocks noGrp="1"/>
          </p:cNvSpPr>
          <p:nvPr>
            <p:ph type="title"/>
          </p:nvPr>
        </p:nvSpPr>
        <p:spPr/>
        <p:txBody>
          <a:bodyPr/>
          <a:lstStyle/>
          <a:p>
            <a:r>
              <a:rPr lang="de-DE" dirty="0"/>
              <a:t>Use Case 5: </a:t>
            </a:r>
            <a:endParaRPr lang="en-US" dirty="0"/>
          </a:p>
        </p:txBody>
      </p:sp>
      <p:sp>
        <p:nvSpPr>
          <p:cNvPr id="4" name="Slide Number Placeholder 3">
            <a:extLst>
              <a:ext uri="{FF2B5EF4-FFF2-40B4-BE49-F238E27FC236}">
                <a16:creationId xmlns:a16="http://schemas.microsoft.com/office/drawing/2014/main" id="{02BD0FE0-D54D-4334-9A8B-F692CE83D937}"/>
              </a:ext>
            </a:extLst>
          </p:cNvPr>
          <p:cNvSpPr>
            <a:spLocks noGrp="1"/>
          </p:cNvSpPr>
          <p:nvPr>
            <p:ph type="sldNum" sz="quarter" idx="4"/>
          </p:nvPr>
        </p:nvSpPr>
        <p:spPr/>
        <p:txBody>
          <a:bodyPr/>
          <a:lstStyle/>
          <a:p>
            <a:fld id="{A1C02BF3-6CFC-A548-B91D-73F201674A01}" type="slidenum">
              <a:rPr lang="en-US" smtClean="0"/>
              <a:pPr/>
              <a:t>22</a:t>
            </a:fld>
            <a:endParaRPr lang="en-US" dirty="0"/>
          </a:p>
        </p:txBody>
      </p:sp>
      <p:sp>
        <p:nvSpPr>
          <p:cNvPr id="9" name="Rectangle 8">
            <a:extLst>
              <a:ext uri="{FF2B5EF4-FFF2-40B4-BE49-F238E27FC236}">
                <a16:creationId xmlns:a16="http://schemas.microsoft.com/office/drawing/2014/main" id="{EA2318DE-A13D-4657-AD33-3924A9C3E158}"/>
              </a:ext>
            </a:extLst>
          </p:cNvPr>
          <p:cNvSpPr/>
          <p:nvPr/>
        </p:nvSpPr>
        <p:spPr>
          <a:xfrm>
            <a:off x="4006239" y="3603443"/>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Comfort Lifestyle and User </a:t>
            </a:r>
            <a:r>
              <a:rPr lang="en-US" dirty="0" err="1"/>
              <a:t>Behaviour</a:t>
            </a:r>
            <a:endParaRPr lang="en-US" dirty="0"/>
          </a:p>
        </p:txBody>
      </p:sp>
      <p:sp>
        <p:nvSpPr>
          <p:cNvPr id="10" name="Rectangle 9">
            <a:extLst>
              <a:ext uri="{FF2B5EF4-FFF2-40B4-BE49-F238E27FC236}">
                <a16:creationId xmlns:a16="http://schemas.microsoft.com/office/drawing/2014/main" id="{21C3A9AB-6748-469A-AB04-51144E696B57}"/>
              </a:ext>
            </a:extLst>
          </p:cNvPr>
          <p:cNvSpPr/>
          <p:nvPr/>
        </p:nvSpPr>
        <p:spPr>
          <a:xfrm>
            <a:off x="4006239" y="2186693"/>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Demand Side Management</a:t>
            </a:r>
          </a:p>
        </p:txBody>
      </p:sp>
      <p:sp>
        <p:nvSpPr>
          <p:cNvPr id="13" name="Rectangle 12">
            <a:extLst>
              <a:ext uri="{FF2B5EF4-FFF2-40B4-BE49-F238E27FC236}">
                <a16:creationId xmlns:a16="http://schemas.microsoft.com/office/drawing/2014/main" id="{3EF5CACF-FE62-4684-8C48-2D95294B5F5D}"/>
              </a:ext>
            </a:extLst>
          </p:cNvPr>
          <p:cNvSpPr/>
          <p:nvPr/>
        </p:nvSpPr>
        <p:spPr>
          <a:xfrm>
            <a:off x="6355035" y="2186693"/>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Legal and regulatory information</a:t>
            </a:r>
          </a:p>
        </p:txBody>
      </p:sp>
      <p:sp>
        <p:nvSpPr>
          <p:cNvPr id="14" name="Rectangle 13">
            <a:extLst>
              <a:ext uri="{FF2B5EF4-FFF2-40B4-BE49-F238E27FC236}">
                <a16:creationId xmlns:a16="http://schemas.microsoft.com/office/drawing/2014/main" id="{501F9ABC-0B17-4B25-97D5-6D221E8A07AB}"/>
              </a:ext>
            </a:extLst>
          </p:cNvPr>
          <p:cNvSpPr/>
          <p:nvPr/>
        </p:nvSpPr>
        <p:spPr>
          <a:xfrm>
            <a:off x="6355035" y="3620589"/>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Financial Instruments</a:t>
            </a:r>
          </a:p>
        </p:txBody>
      </p:sp>
      <p:sp>
        <p:nvSpPr>
          <p:cNvPr id="28" name="Arrow: Down 27">
            <a:extLst>
              <a:ext uri="{FF2B5EF4-FFF2-40B4-BE49-F238E27FC236}">
                <a16:creationId xmlns:a16="http://schemas.microsoft.com/office/drawing/2014/main" id="{2999A1C8-5F16-459E-88AC-5F4270042DFE}"/>
              </a:ext>
            </a:extLst>
          </p:cNvPr>
          <p:cNvSpPr/>
          <p:nvPr/>
        </p:nvSpPr>
        <p:spPr>
          <a:xfrm rot="16200000">
            <a:off x="5898734" y="3188942"/>
            <a:ext cx="209151" cy="262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55366B6-5754-4846-B35F-9DE1E658F308}"/>
              </a:ext>
            </a:extLst>
          </p:cNvPr>
          <p:cNvSpPr txBox="1"/>
          <p:nvPr/>
        </p:nvSpPr>
        <p:spPr>
          <a:xfrm>
            <a:off x="537678" y="1084335"/>
            <a:ext cx="11249661" cy="646331"/>
          </a:xfrm>
          <a:prstGeom prst="rect">
            <a:avLst/>
          </a:prstGeom>
          <a:noFill/>
        </p:spPr>
        <p:txBody>
          <a:bodyPr wrap="square">
            <a:spAutoFit/>
          </a:bodyPr>
          <a:lstStyle/>
          <a:p>
            <a:r>
              <a:rPr lang="en-US" dirty="0"/>
              <a:t>How can behavioral changes and adaptive cooling practices contribute to reducing energy consumption in public and private buildings, and how can they be effectively integrated into space cooling strategies?</a:t>
            </a:r>
          </a:p>
        </p:txBody>
      </p:sp>
      <p:sp>
        <p:nvSpPr>
          <p:cNvPr id="41" name="Rectangle: Rounded Corners 40">
            <a:extLst>
              <a:ext uri="{FF2B5EF4-FFF2-40B4-BE49-F238E27FC236}">
                <a16:creationId xmlns:a16="http://schemas.microsoft.com/office/drawing/2014/main" id="{81E00103-CA72-446D-B8CF-84C505BCA825}"/>
              </a:ext>
            </a:extLst>
          </p:cNvPr>
          <p:cNvSpPr/>
          <p:nvPr/>
        </p:nvSpPr>
        <p:spPr>
          <a:xfrm>
            <a:off x="1721581" y="2210346"/>
            <a:ext cx="2284658" cy="104421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Align cooling demand with renewable energy.</a:t>
            </a:r>
          </a:p>
          <a:p>
            <a:pPr marL="171450" indent="-171450">
              <a:buFont typeface="Arial" panose="020B0604020202020204" pitchFamily="34" charset="0"/>
              <a:buChar char="•"/>
            </a:pPr>
            <a:r>
              <a:rPr lang="en-US" sz="1200" dirty="0">
                <a:solidFill>
                  <a:schemeClr val="tx1"/>
                </a:solidFill>
              </a:rPr>
              <a:t>Promote pre-cooling and load reduction strategies.</a:t>
            </a:r>
          </a:p>
        </p:txBody>
      </p:sp>
      <p:sp>
        <p:nvSpPr>
          <p:cNvPr id="42" name="Rectangle: Rounded Corners 41">
            <a:extLst>
              <a:ext uri="{FF2B5EF4-FFF2-40B4-BE49-F238E27FC236}">
                <a16:creationId xmlns:a16="http://schemas.microsoft.com/office/drawing/2014/main" id="{BFD2CF69-1583-41FB-A2E8-57041928137E}"/>
              </a:ext>
            </a:extLst>
          </p:cNvPr>
          <p:cNvSpPr/>
          <p:nvPr/>
        </p:nvSpPr>
        <p:spPr>
          <a:xfrm>
            <a:off x="1721581" y="3620589"/>
            <a:ext cx="2284658" cy="104421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Analyze cooling habits to optimize energy use.</a:t>
            </a:r>
          </a:p>
          <a:p>
            <a:pPr marL="171450" indent="-171450">
              <a:buFont typeface="Arial" panose="020B0604020202020204" pitchFamily="34" charset="0"/>
              <a:buChar char="•"/>
            </a:pPr>
            <a:r>
              <a:rPr lang="en-US" sz="1200" dirty="0">
                <a:solidFill>
                  <a:schemeClr val="tx1"/>
                </a:solidFill>
              </a:rPr>
              <a:t>Encourage natural ventilation, shading, and setpoint adjustments.</a:t>
            </a:r>
          </a:p>
        </p:txBody>
      </p:sp>
      <p:sp>
        <p:nvSpPr>
          <p:cNvPr id="43" name="Rectangle: Rounded Corners 42">
            <a:extLst>
              <a:ext uri="{FF2B5EF4-FFF2-40B4-BE49-F238E27FC236}">
                <a16:creationId xmlns:a16="http://schemas.microsoft.com/office/drawing/2014/main" id="{00AECE80-C6BA-4310-9535-F2D853203785}"/>
              </a:ext>
            </a:extLst>
          </p:cNvPr>
          <p:cNvSpPr/>
          <p:nvPr/>
        </p:nvSpPr>
        <p:spPr>
          <a:xfrm>
            <a:off x="8020053" y="2192920"/>
            <a:ext cx="2284658" cy="104421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Enforce policies for energy-efficient cooling.</a:t>
            </a:r>
          </a:p>
          <a:p>
            <a:pPr marL="171450" indent="-171450">
              <a:buFont typeface="Arial" panose="020B0604020202020204" pitchFamily="34" charset="0"/>
              <a:buChar char="•"/>
            </a:pPr>
            <a:r>
              <a:rPr lang="en-US" sz="1200" dirty="0">
                <a:solidFill>
                  <a:schemeClr val="tx1"/>
                </a:solidFill>
              </a:rPr>
              <a:t>Use building codes to support demand-side measures.</a:t>
            </a:r>
          </a:p>
        </p:txBody>
      </p:sp>
      <p:sp>
        <p:nvSpPr>
          <p:cNvPr id="46" name="Rectangle: Rounded Corners 45">
            <a:extLst>
              <a:ext uri="{FF2B5EF4-FFF2-40B4-BE49-F238E27FC236}">
                <a16:creationId xmlns:a16="http://schemas.microsoft.com/office/drawing/2014/main" id="{54128395-B7F8-4BE3-88FC-DDDAD11B2DE1}"/>
              </a:ext>
            </a:extLst>
          </p:cNvPr>
          <p:cNvSpPr/>
          <p:nvPr/>
        </p:nvSpPr>
        <p:spPr>
          <a:xfrm>
            <a:off x="8020368" y="3585532"/>
            <a:ext cx="2284658" cy="1166082"/>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Provide incentives for efficient cooling and awareness programs.</a:t>
            </a:r>
          </a:p>
          <a:p>
            <a:pPr marL="171450" indent="-171450">
              <a:buFont typeface="Arial" panose="020B0604020202020204" pitchFamily="34" charset="0"/>
              <a:buChar char="•"/>
            </a:pPr>
            <a:r>
              <a:rPr lang="en-US" sz="1200" dirty="0">
                <a:solidFill>
                  <a:schemeClr val="tx1"/>
                </a:solidFill>
              </a:rPr>
              <a:t>Support energy-saving habits with grants and subsidies.</a:t>
            </a:r>
          </a:p>
        </p:txBody>
      </p:sp>
      <p:sp>
        <p:nvSpPr>
          <p:cNvPr id="49" name="TextBox 48">
            <a:extLst>
              <a:ext uri="{FF2B5EF4-FFF2-40B4-BE49-F238E27FC236}">
                <a16:creationId xmlns:a16="http://schemas.microsoft.com/office/drawing/2014/main" id="{7A89AE66-007D-4AB0-8B79-F133F39FD38A}"/>
              </a:ext>
            </a:extLst>
          </p:cNvPr>
          <p:cNvSpPr txBox="1"/>
          <p:nvPr/>
        </p:nvSpPr>
        <p:spPr>
          <a:xfrm>
            <a:off x="3531054" y="5998130"/>
            <a:ext cx="7034298" cy="738664"/>
          </a:xfrm>
          <a:prstGeom prst="rect">
            <a:avLst/>
          </a:prstGeom>
          <a:noFill/>
        </p:spPr>
        <p:txBody>
          <a:bodyPr wrap="none" rtlCol="0">
            <a:spAutoFit/>
          </a:bodyPr>
          <a:lstStyle/>
          <a:p>
            <a:pPr marL="285750" indent="-285750">
              <a:buFont typeface="Arial" panose="020B0604020202020204" pitchFamily="34" charset="0"/>
              <a:buChar char="•"/>
            </a:pPr>
            <a:r>
              <a:rPr lang="en-US" sz="1400" dirty="0"/>
              <a:t>Promote behavioral change and demand-side flexibility to reduce cooling energy use.</a:t>
            </a:r>
          </a:p>
          <a:p>
            <a:pPr marL="285750" indent="-285750">
              <a:buFont typeface="Arial" panose="020B0604020202020204" pitchFamily="34" charset="0"/>
              <a:buChar char="•"/>
            </a:pPr>
            <a:r>
              <a:rPr lang="en-US" sz="1400" dirty="0"/>
              <a:t>Align policies and financial incentives to support energy-efficient cooling practices.</a:t>
            </a:r>
          </a:p>
          <a:p>
            <a:pPr marL="285750" indent="-285750">
              <a:buFont typeface="Arial" panose="020B0604020202020204" pitchFamily="34" charset="0"/>
              <a:buChar char="•"/>
            </a:pPr>
            <a:r>
              <a:rPr lang="en-US" sz="1400" dirty="0"/>
              <a:t>Ensure long-term sustainability in public and private buildings.</a:t>
            </a:r>
          </a:p>
        </p:txBody>
      </p:sp>
    </p:spTree>
    <p:extLst>
      <p:ext uri="{BB962C8B-B14F-4D97-AF65-F5344CB8AC3E}">
        <p14:creationId xmlns:p14="http://schemas.microsoft.com/office/powerpoint/2010/main" val="1022333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1"/>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43"/>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6"/>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2" grpId="0" animBg="1"/>
      <p:bldP spid="42" grpId="1" animBg="1"/>
      <p:bldP spid="43" grpId="0" animBg="1"/>
      <p:bldP spid="43" grpId="1" animBg="1"/>
      <p:bldP spid="46" grpId="0" animBg="1"/>
      <p:bldP spid="46" grpId="1" animBg="1"/>
      <p:bldP spid="4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2141-D6AD-41FA-BFF2-CCBAC7BA8331}"/>
              </a:ext>
            </a:extLst>
          </p:cNvPr>
          <p:cNvSpPr>
            <a:spLocks noGrp="1"/>
          </p:cNvSpPr>
          <p:nvPr>
            <p:ph type="title"/>
          </p:nvPr>
        </p:nvSpPr>
        <p:spPr/>
        <p:txBody>
          <a:bodyPr/>
          <a:lstStyle/>
          <a:p>
            <a:r>
              <a:rPr lang="en-US"/>
              <a:t>CoolLIFE tool: Use Cases</a:t>
            </a:r>
          </a:p>
        </p:txBody>
      </p:sp>
      <p:sp>
        <p:nvSpPr>
          <p:cNvPr id="4" name="Slide Number Placeholder 3">
            <a:extLst>
              <a:ext uri="{FF2B5EF4-FFF2-40B4-BE49-F238E27FC236}">
                <a16:creationId xmlns:a16="http://schemas.microsoft.com/office/drawing/2014/main" id="{27A80B9D-486B-41D6-80EA-964EFAEF6B52}"/>
              </a:ext>
            </a:extLst>
          </p:cNvPr>
          <p:cNvSpPr>
            <a:spLocks noGrp="1"/>
          </p:cNvSpPr>
          <p:nvPr>
            <p:ph type="sldNum" sz="quarter" idx="4"/>
          </p:nvPr>
        </p:nvSpPr>
        <p:spPr/>
        <p:txBody>
          <a:bodyPr/>
          <a:lstStyle/>
          <a:p>
            <a:fld id="{A1C02BF3-6CFC-A548-B91D-73F201674A01}" type="slidenum">
              <a:rPr lang="en-US" smtClean="0"/>
              <a:pPr/>
              <a:t>23</a:t>
            </a:fld>
            <a:endParaRPr lang="en-US" dirty="0"/>
          </a:p>
        </p:txBody>
      </p:sp>
      <p:graphicFrame>
        <p:nvGraphicFramePr>
          <p:cNvPr id="5" name="Content Placeholder 4">
            <a:extLst>
              <a:ext uri="{FF2B5EF4-FFF2-40B4-BE49-F238E27FC236}">
                <a16:creationId xmlns:a16="http://schemas.microsoft.com/office/drawing/2014/main" id="{BACCFBC0-060B-4995-B3DB-AD7F15C4EA7E}"/>
              </a:ext>
            </a:extLst>
          </p:cNvPr>
          <p:cNvGraphicFramePr>
            <a:graphicFrameLocks/>
          </p:cNvGraphicFramePr>
          <p:nvPr/>
        </p:nvGraphicFramePr>
        <p:xfrm>
          <a:off x="687572" y="1184633"/>
          <a:ext cx="10582940" cy="4571186"/>
        </p:xfrm>
        <a:graphic>
          <a:graphicData uri="http://schemas.openxmlformats.org/drawingml/2006/table">
            <a:tbl>
              <a:tblPr firstRow="1" bandRow="1">
                <a:tableStyleId>{74C1A8A3-306A-4EB7-A6B1-4F7E0EB9C5D6}</a:tableStyleId>
              </a:tblPr>
              <a:tblGrid>
                <a:gridCol w="5291470">
                  <a:extLst>
                    <a:ext uri="{9D8B030D-6E8A-4147-A177-3AD203B41FA5}">
                      <a16:colId xmlns:a16="http://schemas.microsoft.com/office/drawing/2014/main" val="3160797454"/>
                    </a:ext>
                  </a:extLst>
                </a:gridCol>
                <a:gridCol w="5291470">
                  <a:extLst>
                    <a:ext uri="{9D8B030D-6E8A-4147-A177-3AD203B41FA5}">
                      <a16:colId xmlns:a16="http://schemas.microsoft.com/office/drawing/2014/main" val="331708645"/>
                    </a:ext>
                  </a:extLst>
                </a:gridCol>
              </a:tblGrid>
              <a:tr h="598983">
                <a:tc>
                  <a:txBody>
                    <a:bodyPr/>
                    <a:lstStyle/>
                    <a:p>
                      <a:pPr algn="ctr"/>
                      <a:r>
                        <a:rPr lang="en-US" sz="1600" b="1" noProof="0" dirty="0">
                          <a:latin typeface="+mj-lt"/>
                        </a:rPr>
                        <a:t>Use Cases</a:t>
                      </a:r>
                    </a:p>
                  </a:txBody>
                  <a:tcPr/>
                </a:tc>
                <a:tc>
                  <a:txBody>
                    <a:bodyPr/>
                    <a:lstStyle/>
                    <a:p>
                      <a:pPr algn="ctr"/>
                      <a:r>
                        <a:rPr lang="en-US" sz="1600" b="1" noProof="0" dirty="0">
                          <a:latin typeface="+mj-lt"/>
                        </a:rPr>
                        <a:t>Target Users</a:t>
                      </a:r>
                    </a:p>
                  </a:txBody>
                  <a:tcPr/>
                </a:tc>
                <a:extLst>
                  <a:ext uri="{0D108BD9-81ED-4DB2-BD59-A6C34878D82A}">
                    <a16:rowId xmlns:a16="http://schemas.microsoft.com/office/drawing/2014/main" val="1746392517"/>
                  </a:ext>
                </a:extLst>
              </a:tr>
              <a:tr h="756611">
                <a:tc>
                  <a:txBody>
                    <a:bodyPr/>
                    <a:lstStyle/>
                    <a:p>
                      <a:pPr marL="0" algn="l" defTabSz="914400" rtl="0" eaLnBrk="1" latinLnBrk="0" hangingPunct="1"/>
                      <a:r>
                        <a:rPr lang="en-US" sz="1400" kern="1200" noProof="0" dirty="0">
                          <a:solidFill>
                            <a:schemeClr val="dk1"/>
                          </a:solidFill>
                          <a:latin typeface="+mj-lt"/>
                          <a:ea typeface="+mn-ea"/>
                          <a:cs typeface="+mn-cs"/>
                        </a:rPr>
                        <a:t>Use Case 1: Strategic Planning for Energy Efficiency and Renewable Energy Integration</a:t>
                      </a:r>
                    </a:p>
                  </a:txBody>
                  <a:tcPr/>
                </a:tc>
                <a:tc>
                  <a:txBody>
                    <a:bodyPr/>
                    <a:lstStyle/>
                    <a:p>
                      <a:pPr marL="0" algn="l" defTabSz="914400" rtl="0" eaLnBrk="1" latinLnBrk="0" hangingPunct="1"/>
                      <a:r>
                        <a:rPr lang="en-US" sz="1400" kern="1200" dirty="0">
                          <a:solidFill>
                            <a:schemeClr val="dk1"/>
                          </a:solidFill>
                          <a:latin typeface="+mj-lt"/>
                          <a:ea typeface="+mn-ea"/>
                          <a:cs typeface="+mn-cs"/>
                        </a:rPr>
                        <a:t>Civil society, energy cooperatives, technicians, planners, and policymakers.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3788236622"/>
                  </a:ext>
                </a:extLst>
              </a:tr>
              <a:tr h="535932">
                <a:tc>
                  <a:txBody>
                    <a:bodyPr/>
                    <a:lstStyle/>
                    <a:p>
                      <a:r>
                        <a:rPr lang="en-US" sz="1400" kern="1200" noProof="0" dirty="0">
                          <a:solidFill>
                            <a:schemeClr val="dk1"/>
                          </a:solidFill>
                          <a:latin typeface="+mn-lt"/>
                          <a:ea typeface="+mn-ea"/>
                          <a:cs typeface="+mn-cs"/>
                        </a:rPr>
                        <a:t>Use Case 2: </a:t>
                      </a:r>
                      <a:r>
                        <a:rPr lang="en-US" sz="1400" kern="1200" dirty="0">
                          <a:solidFill>
                            <a:schemeClr val="dk1"/>
                          </a:solidFill>
                          <a:latin typeface="+mj-lt"/>
                          <a:ea typeface="+mn-ea"/>
                          <a:cs typeface="+mn-cs"/>
                        </a:rPr>
                        <a:t>Reducing Energy Poverty and Ensuring Summer Comfort</a:t>
                      </a:r>
                    </a:p>
                  </a:txBody>
                  <a:tcPr/>
                </a:tc>
                <a:tc>
                  <a:txBody>
                    <a:bodyPr/>
                    <a:lstStyle/>
                    <a:p>
                      <a:r>
                        <a:rPr lang="en-US" sz="1400" kern="1200" dirty="0">
                          <a:solidFill>
                            <a:schemeClr val="dk1"/>
                          </a:solidFill>
                          <a:latin typeface="+mj-lt"/>
                          <a:ea typeface="+mn-ea"/>
                          <a:cs typeface="+mn-cs"/>
                        </a:rPr>
                        <a:t>Engineers, researchers, municipalities, NGOs, and civil society.</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3601104394"/>
                  </a:ext>
                </a:extLst>
              </a:tr>
              <a:tr h="535932">
                <a:tc>
                  <a:txBody>
                    <a:bodyPr/>
                    <a:lstStyle/>
                    <a:p>
                      <a:r>
                        <a:rPr lang="en-US" sz="1400" kern="1200" noProof="0" dirty="0">
                          <a:solidFill>
                            <a:schemeClr val="dk1"/>
                          </a:solidFill>
                          <a:latin typeface="+mn-lt"/>
                          <a:ea typeface="+mn-ea"/>
                          <a:cs typeface="+mn-cs"/>
                        </a:rPr>
                        <a:t>Use Case 3: </a:t>
                      </a:r>
                      <a:r>
                        <a:rPr lang="en-US" sz="1400" kern="1200" dirty="0">
                          <a:solidFill>
                            <a:schemeClr val="dk1"/>
                          </a:solidFill>
                          <a:latin typeface="+mj-lt"/>
                          <a:ea typeface="+mn-ea"/>
                          <a:cs typeface="+mn-cs"/>
                        </a:rPr>
                        <a:t>Strategic and Building-Level Planning for Low-Carbon and Energy-Efficient Space Cooling</a:t>
                      </a:r>
                    </a:p>
                  </a:txBody>
                  <a:tcPr/>
                </a:tc>
                <a:tc>
                  <a:txBody>
                    <a:bodyPr/>
                    <a:lstStyle/>
                    <a:p>
                      <a:r>
                        <a:rPr lang="en-US" sz="1400" kern="1200" dirty="0">
                          <a:solidFill>
                            <a:schemeClr val="dk1"/>
                          </a:solidFill>
                          <a:latin typeface="+mj-lt"/>
                          <a:ea typeface="+mn-ea"/>
                          <a:cs typeface="+mn-cs"/>
                        </a:rPr>
                        <a:t>Public administrations, industry, policy makers, energy consultants, citizens, energy communities.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4113229125"/>
                  </a:ext>
                </a:extLst>
              </a:tr>
              <a:tr h="535932">
                <a:tc>
                  <a:txBody>
                    <a:bodyPr/>
                    <a:lstStyle/>
                    <a:p>
                      <a:r>
                        <a:rPr lang="en-US" sz="1400" kern="1200" noProof="0" dirty="0">
                          <a:solidFill>
                            <a:schemeClr val="dk1"/>
                          </a:solidFill>
                          <a:latin typeface="+mn-lt"/>
                          <a:ea typeface="+mn-ea"/>
                          <a:cs typeface="+mn-cs"/>
                        </a:rPr>
                        <a:t>Use Case 4: </a:t>
                      </a:r>
                      <a:r>
                        <a:rPr lang="en-US" sz="1400" kern="1200" dirty="0">
                          <a:solidFill>
                            <a:schemeClr val="dk1"/>
                          </a:solidFill>
                          <a:latin typeface="+mj-lt"/>
                          <a:ea typeface="+mn-ea"/>
                          <a:cs typeface="+mn-cs"/>
                        </a:rPr>
                        <a:t>Supporting Data-Driven Space Cooling Interventions for Technicians</a:t>
                      </a:r>
                    </a:p>
                  </a:txBody>
                  <a:tcPr/>
                </a:tc>
                <a:tc>
                  <a:txBody>
                    <a:bodyPr/>
                    <a:lstStyle/>
                    <a:p>
                      <a:r>
                        <a:rPr lang="en-US" sz="1400" kern="1200" dirty="0">
                          <a:solidFill>
                            <a:schemeClr val="dk1"/>
                          </a:solidFill>
                          <a:latin typeface="+mj-lt"/>
                          <a:ea typeface="+mn-ea"/>
                          <a:cs typeface="+mn-cs"/>
                        </a:rPr>
                        <a:t>Renewable energy communities, engineers, energy consultants.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1211183119"/>
                  </a:ext>
                </a:extLst>
              </a:tr>
              <a:tr h="535932">
                <a:tc>
                  <a:txBody>
                    <a:bodyPr/>
                    <a:lstStyle/>
                    <a:p>
                      <a:r>
                        <a:rPr lang="en-US" sz="1400" kern="1200" noProof="0" dirty="0">
                          <a:solidFill>
                            <a:schemeClr val="dk1"/>
                          </a:solidFill>
                          <a:latin typeface="+mn-lt"/>
                          <a:ea typeface="+mn-ea"/>
                          <a:cs typeface="+mn-cs"/>
                        </a:rPr>
                        <a:t>Use Case 5: </a:t>
                      </a:r>
                      <a:r>
                        <a:rPr lang="en-US" sz="1400" kern="1200" dirty="0">
                          <a:solidFill>
                            <a:schemeClr val="dk1"/>
                          </a:solidFill>
                          <a:latin typeface="+mj-lt"/>
                          <a:ea typeface="+mn-ea"/>
                          <a:cs typeface="+mn-cs"/>
                        </a:rPr>
                        <a:t>Behavioral Change for Energy Savings in Space Cooling</a:t>
                      </a:r>
                    </a:p>
                  </a:txBody>
                  <a:tcPr/>
                </a:tc>
                <a:tc>
                  <a:txBody>
                    <a:bodyPr/>
                    <a:lstStyle/>
                    <a:p>
                      <a:r>
                        <a:rPr lang="en-US" sz="1400" kern="1200" dirty="0">
                          <a:solidFill>
                            <a:schemeClr val="dk1"/>
                          </a:solidFill>
                          <a:latin typeface="+mj-lt"/>
                          <a:ea typeface="+mn-ea"/>
                          <a:cs typeface="+mn-cs"/>
                        </a:rPr>
                        <a:t>Public administrations, civil society.</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4248646935"/>
                  </a:ext>
                </a:extLst>
              </a:tr>
              <a:tr h="535932">
                <a:tc>
                  <a:txBody>
                    <a:bodyPr/>
                    <a:lstStyle/>
                    <a:p>
                      <a:r>
                        <a:rPr lang="en-US" sz="1400" kern="1200" noProof="0" dirty="0">
                          <a:solidFill>
                            <a:schemeClr val="dk1"/>
                          </a:solidFill>
                          <a:latin typeface="+mn-lt"/>
                          <a:ea typeface="+mn-ea"/>
                          <a:cs typeface="+mn-cs"/>
                        </a:rPr>
                        <a:t>Use Case 6: </a:t>
                      </a:r>
                      <a:r>
                        <a:rPr lang="en-US" sz="1400" kern="1200" dirty="0">
                          <a:solidFill>
                            <a:schemeClr val="dk1"/>
                          </a:solidFill>
                          <a:latin typeface="+mj-lt"/>
                          <a:ea typeface="+mn-ea"/>
                          <a:cs typeface="+mn-cs"/>
                        </a:rPr>
                        <a:t>Integrating Space Cooling into Energy Communities</a:t>
                      </a:r>
                    </a:p>
                  </a:txBody>
                  <a:tcPr/>
                </a:tc>
                <a:tc>
                  <a:txBody>
                    <a:bodyPr/>
                    <a:lstStyle/>
                    <a:p>
                      <a:r>
                        <a:rPr lang="en-US" sz="1400" kern="1200" dirty="0">
                          <a:solidFill>
                            <a:schemeClr val="dk1"/>
                          </a:solidFill>
                          <a:latin typeface="+mj-lt"/>
                          <a:ea typeface="+mn-ea"/>
                          <a:cs typeface="+mn-cs"/>
                        </a:rPr>
                        <a:t>Civil society, citizens, public administrations.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776296811"/>
                  </a:ext>
                </a:extLst>
              </a:tr>
              <a:tr h="535932">
                <a:tc>
                  <a:txBody>
                    <a:bodyPr/>
                    <a:lstStyle/>
                    <a:p>
                      <a:r>
                        <a:rPr lang="en-US" sz="1400" kern="1200" noProof="0" dirty="0">
                          <a:solidFill>
                            <a:schemeClr val="dk1"/>
                          </a:solidFill>
                          <a:latin typeface="+mn-lt"/>
                          <a:ea typeface="+mn-ea"/>
                          <a:cs typeface="+mn-cs"/>
                        </a:rPr>
                        <a:t>Use Case 7: </a:t>
                      </a:r>
                      <a:r>
                        <a:rPr lang="en-US" sz="1400" kern="1200" dirty="0">
                          <a:solidFill>
                            <a:schemeClr val="dk1"/>
                          </a:solidFill>
                          <a:latin typeface="+mj-lt"/>
                          <a:ea typeface="+mn-ea"/>
                          <a:cs typeface="+mn-cs"/>
                        </a:rPr>
                        <a:t>Provide inputs to the development of the National Comprehensive Assessment Report</a:t>
                      </a:r>
                    </a:p>
                  </a:txBody>
                  <a:tcPr/>
                </a:tc>
                <a:tc>
                  <a:txBody>
                    <a:bodyPr/>
                    <a:lstStyle/>
                    <a:p>
                      <a:r>
                        <a:rPr lang="en-US" sz="1400" kern="1200" dirty="0">
                          <a:solidFill>
                            <a:schemeClr val="dk1"/>
                          </a:solidFill>
                          <a:latin typeface="+mj-lt"/>
                          <a:ea typeface="+mn-ea"/>
                          <a:cs typeface="+mn-cs"/>
                        </a:rPr>
                        <a:t>National Energy Agency, policy makers, national regulatory bodies, and consultants supporting policy implementation.</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1248310120"/>
                  </a:ext>
                </a:extLst>
              </a:tr>
            </a:tbl>
          </a:graphicData>
        </a:graphic>
      </p:graphicFrame>
      <p:sp>
        <p:nvSpPr>
          <p:cNvPr id="6" name="Rectangle 5">
            <a:extLst>
              <a:ext uri="{FF2B5EF4-FFF2-40B4-BE49-F238E27FC236}">
                <a16:creationId xmlns:a16="http://schemas.microsoft.com/office/drawing/2014/main" id="{9CE4C601-1304-459C-848F-1EA96784780C}"/>
              </a:ext>
            </a:extLst>
          </p:cNvPr>
          <p:cNvSpPr/>
          <p:nvPr/>
        </p:nvSpPr>
        <p:spPr>
          <a:xfrm>
            <a:off x="716147" y="4665891"/>
            <a:ext cx="10438039" cy="51752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0799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9DE4D19-BFB7-4827-B53A-5E3ACB0E92F0}"/>
              </a:ext>
            </a:extLst>
          </p:cNvPr>
          <p:cNvSpPr/>
          <p:nvPr/>
        </p:nvSpPr>
        <p:spPr>
          <a:xfrm>
            <a:off x="6888203" y="1998183"/>
            <a:ext cx="2013061" cy="297311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B92113C-0FA5-4186-B08C-B726C48DDE2E}"/>
              </a:ext>
            </a:extLst>
          </p:cNvPr>
          <p:cNvSpPr/>
          <p:nvPr/>
        </p:nvSpPr>
        <p:spPr>
          <a:xfrm>
            <a:off x="4548067" y="2007665"/>
            <a:ext cx="2013061" cy="2973117"/>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8EC3F94-32D7-4978-A89A-E32161B0291C}"/>
              </a:ext>
            </a:extLst>
          </p:cNvPr>
          <p:cNvSpPr/>
          <p:nvPr/>
        </p:nvSpPr>
        <p:spPr>
          <a:xfrm>
            <a:off x="2255725" y="2720380"/>
            <a:ext cx="2013061" cy="137976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53D163-1CD0-47F8-B94E-8C47A6DB682A}"/>
              </a:ext>
            </a:extLst>
          </p:cNvPr>
          <p:cNvSpPr>
            <a:spLocks noGrp="1"/>
          </p:cNvSpPr>
          <p:nvPr>
            <p:ph type="title"/>
          </p:nvPr>
        </p:nvSpPr>
        <p:spPr/>
        <p:txBody>
          <a:bodyPr/>
          <a:lstStyle/>
          <a:p>
            <a:r>
              <a:rPr lang="de-DE" dirty="0"/>
              <a:t>Use Case 6: </a:t>
            </a:r>
            <a:endParaRPr lang="en-US" dirty="0"/>
          </a:p>
        </p:txBody>
      </p:sp>
      <p:sp>
        <p:nvSpPr>
          <p:cNvPr id="4" name="Slide Number Placeholder 3">
            <a:extLst>
              <a:ext uri="{FF2B5EF4-FFF2-40B4-BE49-F238E27FC236}">
                <a16:creationId xmlns:a16="http://schemas.microsoft.com/office/drawing/2014/main" id="{02BD0FE0-D54D-4334-9A8B-F692CE83D937}"/>
              </a:ext>
            </a:extLst>
          </p:cNvPr>
          <p:cNvSpPr>
            <a:spLocks noGrp="1"/>
          </p:cNvSpPr>
          <p:nvPr>
            <p:ph type="sldNum" sz="quarter" idx="4"/>
          </p:nvPr>
        </p:nvSpPr>
        <p:spPr/>
        <p:txBody>
          <a:bodyPr/>
          <a:lstStyle/>
          <a:p>
            <a:fld id="{A1C02BF3-6CFC-A548-B91D-73F201674A01}" type="slidenum">
              <a:rPr lang="en-US" smtClean="0"/>
              <a:pPr/>
              <a:t>24</a:t>
            </a:fld>
            <a:endParaRPr lang="en-US" dirty="0"/>
          </a:p>
        </p:txBody>
      </p:sp>
      <p:sp>
        <p:nvSpPr>
          <p:cNvPr id="8" name="Rectangle 7">
            <a:extLst>
              <a:ext uri="{FF2B5EF4-FFF2-40B4-BE49-F238E27FC236}">
                <a16:creationId xmlns:a16="http://schemas.microsoft.com/office/drawing/2014/main" id="{85FC2BA3-AAC7-4489-9EE6-EF9DFD052B3E}"/>
              </a:ext>
            </a:extLst>
          </p:cNvPr>
          <p:cNvSpPr/>
          <p:nvPr/>
        </p:nvSpPr>
        <p:spPr>
          <a:xfrm>
            <a:off x="2425416" y="2879583"/>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Economic Feasibility</a:t>
            </a:r>
          </a:p>
        </p:txBody>
      </p:sp>
      <p:sp>
        <p:nvSpPr>
          <p:cNvPr id="9" name="Rectangle 8">
            <a:extLst>
              <a:ext uri="{FF2B5EF4-FFF2-40B4-BE49-F238E27FC236}">
                <a16:creationId xmlns:a16="http://schemas.microsoft.com/office/drawing/2014/main" id="{EA2318DE-A13D-4657-AD33-3924A9C3E158}"/>
              </a:ext>
            </a:extLst>
          </p:cNvPr>
          <p:cNvSpPr/>
          <p:nvPr/>
        </p:nvSpPr>
        <p:spPr>
          <a:xfrm>
            <a:off x="4717758" y="3614600"/>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Comfort Lifestyle and User </a:t>
            </a:r>
            <a:r>
              <a:rPr lang="en-US" dirty="0" err="1"/>
              <a:t>Behaviour</a:t>
            </a:r>
            <a:endParaRPr lang="en-US" dirty="0"/>
          </a:p>
        </p:txBody>
      </p:sp>
      <p:sp>
        <p:nvSpPr>
          <p:cNvPr id="10" name="Rectangle 9">
            <a:extLst>
              <a:ext uri="{FF2B5EF4-FFF2-40B4-BE49-F238E27FC236}">
                <a16:creationId xmlns:a16="http://schemas.microsoft.com/office/drawing/2014/main" id="{21C3A9AB-6748-469A-AB04-51144E696B57}"/>
              </a:ext>
            </a:extLst>
          </p:cNvPr>
          <p:cNvSpPr/>
          <p:nvPr/>
        </p:nvSpPr>
        <p:spPr>
          <a:xfrm>
            <a:off x="4717758" y="2197850"/>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Demand Side Management</a:t>
            </a:r>
          </a:p>
        </p:txBody>
      </p:sp>
      <p:sp>
        <p:nvSpPr>
          <p:cNvPr id="13" name="Rectangle 12">
            <a:extLst>
              <a:ext uri="{FF2B5EF4-FFF2-40B4-BE49-F238E27FC236}">
                <a16:creationId xmlns:a16="http://schemas.microsoft.com/office/drawing/2014/main" id="{3EF5CACF-FE62-4684-8C48-2D95294B5F5D}"/>
              </a:ext>
            </a:extLst>
          </p:cNvPr>
          <p:cNvSpPr/>
          <p:nvPr/>
        </p:nvSpPr>
        <p:spPr>
          <a:xfrm>
            <a:off x="7073089" y="2197850"/>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Legal and regulatory information</a:t>
            </a:r>
          </a:p>
        </p:txBody>
      </p:sp>
      <p:sp>
        <p:nvSpPr>
          <p:cNvPr id="14" name="Rectangle 13">
            <a:extLst>
              <a:ext uri="{FF2B5EF4-FFF2-40B4-BE49-F238E27FC236}">
                <a16:creationId xmlns:a16="http://schemas.microsoft.com/office/drawing/2014/main" id="{501F9ABC-0B17-4B25-97D5-6D221E8A07AB}"/>
              </a:ext>
            </a:extLst>
          </p:cNvPr>
          <p:cNvSpPr/>
          <p:nvPr/>
        </p:nvSpPr>
        <p:spPr>
          <a:xfrm>
            <a:off x="7110955" y="3584383"/>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Mapping Financial Instruments</a:t>
            </a:r>
          </a:p>
        </p:txBody>
      </p:sp>
      <p:sp>
        <p:nvSpPr>
          <p:cNvPr id="27" name="Arrow: Down 26">
            <a:extLst>
              <a:ext uri="{FF2B5EF4-FFF2-40B4-BE49-F238E27FC236}">
                <a16:creationId xmlns:a16="http://schemas.microsoft.com/office/drawing/2014/main" id="{B5B771CE-A33E-42F0-82F1-9643E6B07C09}"/>
              </a:ext>
            </a:extLst>
          </p:cNvPr>
          <p:cNvSpPr/>
          <p:nvPr/>
        </p:nvSpPr>
        <p:spPr>
          <a:xfrm rot="16200000">
            <a:off x="4289791" y="3200100"/>
            <a:ext cx="209151" cy="262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Arrow: Down 27">
            <a:extLst>
              <a:ext uri="{FF2B5EF4-FFF2-40B4-BE49-F238E27FC236}">
                <a16:creationId xmlns:a16="http://schemas.microsoft.com/office/drawing/2014/main" id="{2999A1C8-5F16-459E-88AC-5F4270042DFE}"/>
              </a:ext>
            </a:extLst>
          </p:cNvPr>
          <p:cNvSpPr/>
          <p:nvPr/>
        </p:nvSpPr>
        <p:spPr>
          <a:xfrm rot="16200000">
            <a:off x="6610253" y="3200099"/>
            <a:ext cx="209151" cy="2621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55366B6-5754-4846-B35F-9DE1E658F308}"/>
              </a:ext>
            </a:extLst>
          </p:cNvPr>
          <p:cNvSpPr txBox="1"/>
          <p:nvPr/>
        </p:nvSpPr>
        <p:spPr>
          <a:xfrm>
            <a:off x="537678" y="1084335"/>
            <a:ext cx="11249661" cy="646331"/>
          </a:xfrm>
          <a:prstGeom prst="rect">
            <a:avLst/>
          </a:prstGeom>
          <a:noFill/>
        </p:spPr>
        <p:txBody>
          <a:bodyPr wrap="square">
            <a:spAutoFit/>
          </a:bodyPr>
          <a:lstStyle/>
          <a:p>
            <a:r>
              <a:rPr lang="en-US" dirty="0"/>
              <a:t>How can space cooling be integrated into energy communities to enhance collective energy management, improve energy efficiency, and ensure shared benefits for participants?</a:t>
            </a:r>
          </a:p>
        </p:txBody>
      </p:sp>
      <p:sp>
        <p:nvSpPr>
          <p:cNvPr id="39" name="Rectangle: Rounded Corners 38">
            <a:extLst>
              <a:ext uri="{FF2B5EF4-FFF2-40B4-BE49-F238E27FC236}">
                <a16:creationId xmlns:a16="http://schemas.microsoft.com/office/drawing/2014/main" id="{011E1122-7AAD-453F-879E-D1BF52F33EE8}"/>
              </a:ext>
            </a:extLst>
          </p:cNvPr>
          <p:cNvSpPr/>
          <p:nvPr/>
        </p:nvSpPr>
        <p:spPr>
          <a:xfrm>
            <a:off x="2109708" y="3751028"/>
            <a:ext cx="2284658" cy="1243829"/>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Compare the costs of passive and active cooling for energy communities.</a:t>
            </a:r>
          </a:p>
          <a:p>
            <a:pPr marL="171450" indent="-171450">
              <a:buFont typeface="Arial" panose="020B0604020202020204" pitchFamily="34" charset="0"/>
              <a:buChar char="•"/>
            </a:pPr>
            <a:r>
              <a:rPr lang="en-US" sz="1200" dirty="0">
                <a:solidFill>
                  <a:schemeClr val="tx1"/>
                </a:solidFill>
              </a:rPr>
              <a:t>Ensure shared investments lead to financial and efficiency benefits.</a:t>
            </a:r>
          </a:p>
        </p:txBody>
      </p:sp>
      <p:sp>
        <p:nvSpPr>
          <p:cNvPr id="41" name="Rectangle: Rounded Corners 40">
            <a:extLst>
              <a:ext uri="{FF2B5EF4-FFF2-40B4-BE49-F238E27FC236}">
                <a16:creationId xmlns:a16="http://schemas.microsoft.com/office/drawing/2014/main" id="{81E00103-CA72-446D-B8CF-84C505BCA825}"/>
              </a:ext>
            </a:extLst>
          </p:cNvPr>
          <p:cNvSpPr/>
          <p:nvPr/>
        </p:nvSpPr>
        <p:spPr>
          <a:xfrm>
            <a:off x="4462847" y="2879584"/>
            <a:ext cx="2284658" cy="119834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Shift cooling loads to match renewable energy generation.</a:t>
            </a:r>
          </a:p>
          <a:p>
            <a:pPr marL="171450" indent="-171450">
              <a:buFont typeface="Arial" panose="020B0604020202020204" pitchFamily="34" charset="0"/>
              <a:buChar char="•"/>
            </a:pPr>
            <a:r>
              <a:rPr lang="en-US" sz="1200" dirty="0">
                <a:solidFill>
                  <a:schemeClr val="tx1"/>
                </a:solidFill>
              </a:rPr>
              <a:t>Use load balancing and peak demand reduction for efficiency.</a:t>
            </a:r>
          </a:p>
        </p:txBody>
      </p:sp>
      <p:sp>
        <p:nvSpPr>
          <p:cNvPr id="42" name="Rectangle: Rounded Corners 41">
            <a:extLst>
              <a:ext uri="{FF2B5EF4-FFF2-40B4-BE49-F238E27FC236}">
                <a16:creationId xmlns:a16="http://schemas.microsoft.com/office/drawing/2014/main" id="{BFD2CF69-1583-41FB-A2E8-57041928137E}"/>
              </a:ext>
            </a:extLst>
          </p:cNvPr>
          <p:cNvSpPr/>
          <p:nvPr/>
        </p:nvSpPr>
        <p:spPr>
          <a:xfrm>
            <a:off x="4462847" y="4672122"/>
            <a:ext cx="2284658" cy="1044211"/>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Analyze community cooling demand and behavioral patterns.</a:t>
            </a:r>
          </a:p>
          <a:p>
            <a:pPr marL="171450" indent="-171450">
              <a:buFont typeface="Arial" panose="020B0604020202020204" pitchFamily="34" charset="0"/>
              <a:buChar char="•"/>
            </a:pPr>
            <a:r>
              <a:rPr lang="en-US" sz="1200" dirty="0">
                <a:solidFill>
                  <a:schemeClr val="tx1"/>
                </a:solidFill>
              </a:rPr>
              <a:t>Promote shared cooling and adaptive practices to optimize use.</a:t>
            </a:r>
          </a:p>
        </p:txBody>
      </p:sp>
      <p:sp>
        <p:nvSpPr>
          <p:cNvPr id="43" name="Rectangle: Rounded Corners 42">
            <a:extLst>
              <a:ext uri="{FF2B5EF4-FFF2-40B4-BE49-F238E27FC236}">
                <a16:creationId xmlns:a16="http://schemas.microsoft.com/office/drawing/2014/main" id="{00AECE80-C6BA-4310-9535-F2D853203785}"/>
              </a:ext>
            </a:extLst>
          </p:cNvPr>
          <p:cNvSpPr/>
          <p:nvPr/>
        </p:nvSpPr>
        <p:spPr>
          <a:xfrm>
            <a:off x="8731572" y="2097348"/>
            <a:ext cx="2284658" cy="1175535"/>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Align shared cooling solutions with EU and national policies.</a:t>
            </a:r>
          </a:p>
          <a:p>
            <a:pPr marL="171450" indent="-171450">
              <a:buFont typeface="Arial" panose="020B0604020202020204" pitchFamily="34" charset="0"/>
              <a:buChar char="•"/>
            </a:pPr>
            <a:r>
              <a:rPr lang="en-US" sz="1200" dirty="0">
                <a:solidFill>
                  <a:schemeClr val="tx1"/>
                </a:solidFill>
              </a:rPr>
              <a:t>Identify regulatory barriers and opportunities for implementation.</a:t>
            </a:r>
          </a:p>
        </p:txBody>
      </p:sp>
      <p:sp>
        <p:nvSpPr>
          <p:cNvPr id="46" name="Rectangle: Rounded Corners 45">
            <a:extLst>
              <a:ext uri="{FF2B5EF4-FFF2-40B4-BE49-F238E27FC236}">
                <a16:creationId xmlns:a16="http://schemas.microsoft.com/office/drawing/2014/main" id="{54128395-B7F8-4BE3-88FC-DDDAD11B2DE1}"/>
              </a:ext>
            </a:extLst>
          </p:cNvPr>
          <p:cNvSpPr/>
          <p:nvPr/>
        </p:nvSpPr>
        <p:spPr>
          <a:xfrm>
            <a:off x="8746767" y="3559748"/>
            <a:ext cx="2284658" cy="1112374"/>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indent="-171450">
              <a:buFont typeface="Arial" panose="020B0604020202020204" pitchFamily="34" charset="0"/>
              <a:buChar char="•"/>
            </a:pPr>
            <a:r>
              <a:rPr lang="en-US" sz="1200" dirty="0">
                <a:solidFill>
                  <a:schemeClr val="tx1"/>
                </a:solidFill>
              </a:rPr>
              <a:t>Secure funding through subsidies, grants, and EU programs.</a:t>
            </a:r>
          </a:p>
          <a:p>
            <a:pPr marL="171450" indent="-171450">
              <a:buFont typeface="Arial" panose="020B0604020202020204" pitchFamily="34" charset="0"/>
              <a:buChar char="•"/>
            </a:pPr>
            <a:r>
              <a:rPr lang="en-US" sz="1200" dirty="0">
                <a:solidFill>
                  <a:schemeClr val="tx1"/>
                </a:solidFill>
              </a:rPr>
              <a:t>Support energy-efficient cooling investments in communities.</a:t>
            </a:r>
          </a:p>
        </p:txBody>
      </p:sp>
      <p:sp>
        <p:nvSpPr>
          <p:cNvPr id="49" name="TextBox 48">
            <a:extLst>
              <a:ext uri="{FF2B5EF4-FFF2-40B4-BE49-F238E27FC236}">
                <a16:creationId xmlns:a16="http://schemas.microsoft.com/office/drawing/2014/main" id="{7A89AE66-007D-4AB0-8B79-F133F39FD38A}"/>
              </a:ext>
            </a:extLst>
          </p:cNvPr>
          <p:cNvSpPr txBox="1"/>
          <p:nvPr/>
        </p:nvSpPr>
        <p:spPr>
          <a:xfrm>
            <a:off x="3784147" y="5948318"/>
            <a:ext cx="6653616" cy="738664"/>
          </a:xfrm>
          <a:prstGeom prst="rect">
            <a:avLst/>
          </a:prstGeom>
          <a:noFill/>
        </p:spPr>
        <p:txBody>
          <a:bodyPr wrap="none" rtlCol="0">
            <a:spAutoFit/>
          </a:bodyPr>
          <a:lstStyle/>
          <a:p>
            <a:pPr marL="285750" indent="-285750">
              <a:buFont typeface="Arial" panose="020B0604020202020204" pitchFamily="34" charset="0"/>
              <a:buChar char="•"/>
            </a:pPr>
            <a:r>
              <a:rPr lang="en-US" sz="1400" dirty="0"/>
              <a:t>Integrate space cooling into energy communities for collective energy efficiency.</a:t>
            </a:r>
          </a:p>
          <a:p>
            <a:pPr marL="285750" indent="-285750">
              <a:buFont typeface="Arial" panose="020B0604020202020204" pitchFamily="34" charset="0"/>
              <a:buChar char="•"/>
            </a:pPr>
            <a:r>
              <a:rPr lang="en-US" sz="1400" dirty="0"/>
              <a:t>Assess economic, behavioral, and regulatory factors to ensure feasibility.</a:t>
            </a:r>
          </a:p>
          <a:p>
            <a:pPr marL="285750" indent="-285750">
              <a:buFont typeface="Arial" panose="020B0604020202020204" pitchFamily="34" charset="0"/>
              <a:buChar char="•"/>
            </a:pPr>
            <a:r>
              <a:rPr lang="en-US" sz="1400" dirty="0"/>
              <a:t>Leverage financial support and demand-side flexibility for shared benefits.</a:t>
            </a:r>
          </a:p>
        </p:txBody>
      </p:sp>
    </p:spTree>
    <p:extLst>
      <p:ext uri="{BB962C8B-B14F-4D97-AF65-F5344CB8AC3E}">
        <p14:creationId xmlns:p14="http://schemas.microsoft.com/office/powerpoint/2010/main" val="77739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1"/>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42"/>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3"/>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6"/>
                                        </p:tgtEl>
                                        <p:attrNameLst>
                                          <p:attrName>style.visibility</p:attrName>
                                        </p:attrNameLst>
                                      </p:cBhvr>
                                      <p:to>
                                        <p:strVal val="hidden"/>
                                      </p:to>
                                    </p:set>
                                  </p:childTnLst>
                                </p:cTn>
                              </p:par>
                              <p:par>
                                <p:cTn id="35" presetID="1" presetClass="entr" presetSubtype="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9" grpId="1" animBg="1"/>
      <p:bldP spid="41" grpId="0" animBg="1"/>
      <p:bldP spid="41" grpId="1" animBg="1"/>
      <p:bldP spid="42" grpId="0" animBg="1"/>
      <p:bldP spid="42" grpId="1" animBg="1"/>
      <p:bldP spid="43" grpId="0" animBg="1"/>
      <p:bldP spid="43" grpId="1" animBg="1"/>
      <p:bldP spid="46" grpId="0" animBg="1"/>
      <p:bldP spid="46" grpId="1" animBg="1"/>
      <p:bldP spid="4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42141-D6AD-41FA-BFF2-CCBAC7BA8331}"/>
              </a:ext>
            </a:extLst>
          </p:cNvPr>
          <p:cNvSpPr>
            <a:spLocks noGrp="1"/>
          </p:cNvSpPr>
          <p:nvPr>
            <p:ph type="title"/>
          </p:nvPr>
        </p:nvSpPr>
        <p:spPr/>
        <p:txBody>
          <a:bodyPr/>
          <a:lstStyle/>
          <a:p>
            <a:r>
              <a:rPr lang="en-US"/>
              <a:t>CoolLIFE tool: Use Cases</a:t>
            </a:r>
          </a:p>
        </p:txBody>
      </p:sp>
      <p:sp>
        <p:nvSpPr>
          <p:cNvPr id="4" name="Slide Number Placeholder 3">
            <a:extLst>
              <a:ext uri="{FF2B5EF4-FFF2-40B4-BE49-F238E27FC236}">
                <a16:creationId xmlns:a16="http://schemas.microsoft.com/office/drawing/2014/main" id="{27A80B9D-486B-41D6-80EA-964EFAEF6B52}"/>
              </a:ext>
            </a:extLst>
          </p:cNvPr>
          <p:cNvSpPr>
            <a:spLocks noGrp="1"/>
          </p:cNvSpPr>
          <p:nvPr>
            <p:ph type="sldNum" sz="quarter" idx="4"/>
          </p:nvPr>
        </p:nvSpPr>
        <p:spPr/>
        <p:txBody>
          <a:bodyPr/>
          <a:lstStyle/>
          <a:p>
            <a:fld id="{A1C02BF3-6CFC-A548-B91D-73F201674A01}" type="slidenum">
              <a:rPr lang="en-US" smtClean="0"/>
              <a:pPr/>
              <a:t>25</a:t>
            </a:fld>
            <a:endParaRPr lang="en-US" dirty="0"/>
          </a:p>
        </p:txBody>
      </p:sp>
      <p:graphicFrame>
        <p:nvGraphicFramePr>
          <p:cNvPr id="5" name="Content Placeholder 4">
            <a:extLst>
              <a:ext uri="{FF2B5EF4-FFF2-40B4-BE49-F238E27FC236}">
                <a16:creationId xmlns:a16="http://schemas.microsoft.com/office/drawing/2014/main" id="{BACCFBC0-060B-4995-B3DB-AD7F15C4EA7E}"/>
              </a:ext>
            </a:extLst>
          </p:cNvPr>
          <p:cNvGraphicFramePr>
            <a:graphicFrameLocks/>
          </p:cNvGraphicFramePr>
          <p:nvPr/>
        </p:nvGraphicFramePr>
        <p:xfrm>
          <a:off x="687572" y="1184633"/>
          <a:ext cx="10582940" cy="4571186"/>
        </p:xfrm>
        <a:graphic>
          <a:graphicData uri="http://schemas.openxmlformats.org/drawingml/2006/table">
            <a:tbl>
              <a:tblPr firstRow="1" bandRow="1">
                <a:tableStyleId>{74C1A8A3-306A-4EB7-A6B1-4F7E0EB9C5D6}</a:tableStyleId>
              </a:tblPr>
              <a:tblGrid>
                <a:gridCol w="5291470">
                  <a:extLst>
                    <a:ext uri="{9D8B030D-6E8A-4147-A177-3AD203B41FA5}">
                      <a16:colId xmlns:a16="http://schemas.microsoft.com/office/drawing/2014/main" val="3160797454"/>
                    </a:ext>
                  </a:extLst>
                </a:gridCol>
                <a:gridCol w="5291470">
                  <a:extLst>
                    <a:ext uri="{9D8B030D-6E8A-4147-A177-3AD203B41FA5}">
                      <a16:colId xmlns:a16="http://schemas.microsoft.com/office/drawing/2014/main" val="331708645"/>
                    </a:ext>
                  </a:extLst>
                </a:gridCol>
              </a:tblGrid>
              <a:tr h="598983">
                <a:tc>
                  <a:txBody>
                    <a:bodyPr/>
                    <a:lstStyle/>
                    <a:p>
                      <a:pPr algn="ctr"/>
                      <a:r>
                        <a:rPr lang="en-US" sz="1600" b="1" noProof="0" dirty="0">
                          <a:latin typeface="+mj-lt"/>
                        </a:rPr>
                        <a:t>Use Cases</a:t>
                      </a:r>
                    </a:p>
                  </a:txBody>
                  <a:tcPr/>
                </a:tc>
                <a:tc>
                  <a:txBody>
                    <a:bodyPr/>
                    <a:lstStyle/>
                    <a:p>
                      <a:pPr algn="ctr"/>
                      <a:r>
                        <a:rPr lang="en-US" sz="1600" b="1" noProof="0" dirty="0">
                          <a:latin typeface="+mj-lt"/>
                        </a:rPr>
                        <a:t>Target Users</a:t>
                      </a:r>
                    </a:p>
                  </a:txBody>
                  <a:tcPr/>
                </a:tc>
                <a:extLst>
                  <a:ext uri="{0D108BD9-81ED-4DB2-BD59-A6C34878D82A}">
                    <a16:rowId xmlns:a16="http://schemas.microsoft.com/office/drawing/2014/main" val="1746392517"/>
                  </a:ext>
                </a:extLst>
              </a:tr>
              <a:tr h="756611">
                <a:tc>
                  <a:txBody>
                    <a:bodyPr/>
                    <a:lstStyle/>
                    <a:p>
                      <a:pPr marL="0" algn="l" defTabSz="914400" rtl="0" eaLnBrk="1" latinLnBrk="0" hangingPunct="1"/>
                      <a:r>
                        <a:rPr lang="en-US" sz="1400" kern="1200" noProof="0" dirty="0">
                          <a:solidFill>
                            <a:schemeClr val="dk1"/>
                          </a:solidFill>
                          <a:latin typeface="+mj-lt"/>
                          <a:ea typeface="+mn-ea"/>
                          <a:cs typeface="+mn-cs"/>
                        </a:rPr>
                        <a:t>Use Case 1: Strategic Planning for Energy Efficiency and Renewable Energy Integration</a:t>
                      </a:r>
                    </a:p>
                  </a:txBody>
                  <a:tcPr/>
                </a:tc>
                <a:tc>
                  <a:txBody>
                    <a:bodyPr/>
                    <a:lstStyle/>
                    <a:p>
                      <a:pPr marL="0" algn="l" defTabSz="914400" rtl="0" eaLnBrk="1" latinLnBrk="0" hangingPunct="1"/>
                      <a:r>
                        <a:rPr lang="en-US" sz="1400" kern="1200" dirty="0">
                          <a:solidFill>
                            <a:schemeClr val="dk1"/>
                          </a:solidFill>
                          <a:latin typeface="+mj-lt"/>
                          <a:ea typeface="+mn-ea"/>
                          <a:cs typeface="+mn-cs"/>
                        </a:rPr>
                        <a:t>Civil society, energy cooperatives, technicians, planners, and policymakers.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3788236622"/>
                  </a:ext>
                </a:extLst>
              </a:tr>
              <a:tr h="535932">
                <a:tc>
                  <a:txBody>
                    <a:bodyPr/>
                    <a:lstStyle/>
                    <a:p>
                      <a:r>
                        <a:rPr lang="en-US" sz="1400" kern="1200" noProof="0" dirty="0">
                          <a:solidFill>
                            <a:schemeClr val="dk1"/>
                          </a:solidFill>
                          <a:latin typeface="+mn-lt"/>
                          <a:ea typeface="+mn-ea"/>
                          <a:cs typeface="+mn-cs"/>
                        </a:rPr>
                        <a:t>Use Case 2: </a:t>
                      </a:r>
                      <a:r>
                        <a:rPr lang="en-US" sz="1400" kern="1200" dirty="0">
                          <a:solidFill>
                            <a:schemeClr val="dk1"/>
                          </a:solidFill>
                          <a:latin typeface="+mj-lt"/>
                          <a:ea typeface="+mn-ea"/>
                          <a:cs typeface="+mn-cs"/>
                        </a:rPr>
                        <a:t>Reducing Energy Poverty and Ensuring Summer Comfort</a:t>
                      </a:r>
                    </a:p>
                  </a:txBody>
                  <a:tcPr/>
                </a:tc>
                <a:tc>
                  <a:txBody>
                    <a:bodyPr/>
                    <a:lstStyle/>
                    <a:p>
                      <a:r>
                        <a:rPr lang="en-US" sz="1400" kern="1200" dirty="0">
                          <a:solidFill>
                            <a:schemeClr val="dk1"/>
                          </a:solidFill>
                          <a:latin typeface="+mj-lt"/>
                          <a:ea typeface="+mn-ea"/>
                          <a:cs typeface="+mn-cs"/>
                        </a:rPr>
                        <a:t>Engineers, researchers, municipalities, NGOs, and civil society.</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3601104394"/>
                  </a:ext>
                </a:extLst>
              </a:tr>
              <a:tr h="535932">
                <a:tc>
                  <a:txBody>
                    <a:bodyPr/>
                    <a:lstStyle/>
                    <a:p>
                      <a:r>
                        <a:rPr lang="en-US" sz="1400" kern="1200" noProof="0" dirty="0">
                          <a:solidFill>
                            <a:schemeClr val="dk1"/>
                          </a:solidFill>
                          <a:latin typeface="+mn-lt"/>
                          <a:ea typeface="+mn-ea"/>
                          <a:cs typeface="+mn-cs"/>
                        </a:rPr>
                        <a:t>Use Case 3: </a:t>
                      </a:r>
                      <a:r>
                        <a:rPr lang="en-US" sz="1400" kern="1200" dirty="0">
                          <a:solidFill>
                            <a:schemeClr val="dk1"/>
                          </a:solidFill>
                          <a:latin typeface="+mj-lt"/>
                          <a:ea typeface="+mn-ea"/>
                          <a:cs typeface="+mn-cs"/>
                        </a:rPr>
                        <a:t>Strategic and Building-Level Planning for Low-Carbon and Energy-Efficient Space Cooling</a:t>
                      </a:r>
                    </a:p>
                  </a:txBody>
                  <a:tcPr/>
                </a:tc>
                <a:tc>
                  <a:txBody>
                    <a:bodyPr/>
                    <a:lstStyle/>
                    <a:p>
                      <a:r>
                        <a:rPr lang="en-US" sz="1400" kern="1200" dirty="0">
                          <a:solidFill>
                            <a:schemeClr val="dk1"/>
                          </a:solidFill>
                          <a:latin typeface="+mj-lt"/>
                          <a:ea typeface="+mn-ea"/>
                          <a:cs typeface="+mn-cs"/>
                        </a:rPr>
                        <a:t>Public administrations, industry, policy makers, energy consultants, citizens, energy communities.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4113229125"/>
                  </a:ext>
                </a:extLst>
              </a:tr>
              <a:tr h="535932">
                <a:tc>
                  <a:txBody>
                    <a:bodyPr/>
                    <a:lstStyle/>
                    <a:p>
                      <a:r>
                        <a:rPr lang="en-US" sz="1400" kern="1200" noProof="0" dirty="0">
                          <a:solidFill>
                            <a:schemeClr val="dk1"/>
                          </a:solidFill>
                          <a:latin typeface="+mn-lt"/>
                          <a:ea typeface="+mn-ea"/>
                          <a:cs typeface="+mn-cs"/>
                        </a:rPr>
                        <a:t>Use Case 4: </a:t>
                      </a:r>
                      <a:r>
                        <a:rPr lang="en-US" sz="1400" kern="1200" dirty="0">
                          <a:solidFill>
                            <a:schemeClr val="dk1"/>
                          </a:solidFill>
                          <a:latin typeface="+mj-lt"/>
                          <a:ea typeface="+mn-ea"/>
                          <a:cs typeface="+mn-cs"/>
                        </a:rPr>
                        <a:t>Supporting Data-Driven Space Cooling Interventions for Technicians</a:t>
                      </a:r>
                    </a:p>
                  </a:txBody>
                  <a:tcPr/>
                </a:tc>
                <a:tc>
                  <a:txBody>
                    <a:bodyPr/>
                    <a:lstStyle/>
                    <a:p>
                      <a:r>
                        <a:rPr lang="en-US" sz="1400" kern="1200" dirty="0">
                          <a:solidFill>
                            <a:schemeClr val="dk1"/>
                          </a:solidFill>
                          <a:latin typeface="+mj-lt"/>
                          <a:ea typeface="+mn-ea"/>
                          <a:cs typeface="+mn-cs"/>
                        </a:rPr>
                        <a:t>Renewable energy communities, engineers, energy consultants.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1211183119"/>
                  </a:ext>
                </a:extLst>
              </a:tr>
              <a:tr h="535932">
                <a:tc>
                  <a:txBody>
                    <a:bodyPr/>
                    <a:lstStyle/>
                    <a:p>
                      <a:r>
                        <a:rPr lang="en-US" sz="1400" kern="1200" noProof="0" dirty="0">
                          <a:solidFill>
                            <a:schemeClr val="dk1"/>
                          </a:solidFill>
                          <a:latin typeface="+mn-lt"/>
                          <a:ea typeface="+mn-ea"/>
                          <a:cs typeface="+mn-cs"/>
                        </a:rPr>
                        <a:t>Use Case 5: </a:t>
                      </a:r>
                      <a:r>
                        <a:rPr lang="en-US" sz="1400" kern="1200" dirty="0">
                          <a:solidFill>
                            <a:schemeClr val="dk1"/>
                          </a:solidFill>
                          <a:latin typeface="+mj-lt"/>
                          <a:ea typeface="+mn-ea"/>
                          <a:cs typeface="+mn-cs"/>
                        </a:rPr>
                        <a:t>Behavioral Change for Energy Savings in Space Cooling</a:t>
                      </a:r>
                    </a:p>
                  </a:txBody>
                  <a:tcPr/>
                </a:tc>
                <a:tc>
                  <a:txBody>
                    <a:bodyPr/>
                    <a:lstStyle/>
                    <a:p>
                      <a:r>
                        <a:rPr lang="en-US" sz="1400" kern="1200" dirty="0">
                          <a:solidFill>
                            <a:schemeClr val="dk1"/>
                          </a:solidFill>
                          <a:latin typeface="+mj-lt"/>
                          <a:ea typeface="+mn-ea"/>
                          <a:cs typeface="+mn-cs"/>
                        </a:rPr>
                        <a:t>Public administrations, civil society.</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4248646935"/>
                  </a:ext>
                </a:extLst>
              </a:tr>
              <a:tr h="535932">
                <a:tc>
                  <a:txBody>
                    <a:bodyPr/>
                    <a:lstStyle/>
                    <a:p>
                      <a:r>
                        <a:rPr lang="en-US" sz="1400" kern="1200" noProof="0" dirty="0">
                          <a:solidFill>
                            <a:schemeClr val="dk1"/>
                          </a:solidFill>
                          <a:latin typeface="+mn-lt"/>
                          <a:ea typeface="+mn-ea"/>
                          <a:cs typeface="+mn-cs"/>
                        </a:rPr>
                        <a:t>Use Case 6: </a:t>
                      </a:r>
                      <a:r>
                        <a:rPr lang="en-US" sz="1400" kern="1200" dirty="0">
                          <a:solidFill>
                            <a:schemeClr val="dk1"/>
                          </a:solidFill>
                          <a:latin typeface="+mj-lt"/>
                          <a:ea typeface="+mn-ea"/>
                          <a:cs typeface="+mn-cs"/>
                        </a:rPr>
                        <a:t>Integrating Space Cooling into Energy Communities</a:t>
                      </a:r>
                    </a:p>
                  </a:txBody>
                  <a:tcPr/>
                </a:tc>
                <a:tc>
                  <a:txBody>
                    <a:bodyPr/>
                    <a:lstStyle/>
                    <a:p>
                      <a:r>
                        <a:rPr lang="en-US" sz="1400" kern="1200" dirty="0">
                          <a:solidFill>
                            <a:schemeClr val="dk1"/>
                          </a:solidFill>
                          <a:latin typeface="+mj-lt"/>
                          <a:ea typeface="+mn-ea"/>
                          <a:cs typeface="+mn-cs"/>
                        </a:rPr>
                        <a:t>Civil society, citizens, public administrations.</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776296811"/>
                  </a:ext>
                </a:extLst>
              </a:tr>
              <a:tr h="535932">
                <a:tc>
                  <a:txBody>
                    <a:bodyPr/>
                    <a:lstStyle/>
                    <a:p>
                      <a:r>
                        <a:rPr lang="en-US" sz="1400" kern="1200" noProof="0" dirty="0">
                          <a:solidFill>
                            <a:schemeClr val="dk1"/>
                          </a:solidFill>
                          <a:latin typeface="+mn-lt"/>
                          <a:ea typeface="+mn-ea"/>
                          <a:cs typeface="+mn-cs"/>
                        </a:rPr>
                        <a:t>Use Case 7: </a:t>
                      </a:r>
                      <a:r>
                        <a:rPr lang="en-US" sz="1400" kern="1200" dirty="0">
                          <a:solidFill>
                            <a:schemeClr val="dk1"/>
                          </a:solidFill>
                          <a:latin typeface="+mj-lt"/>
                          <a:ea typeface="+mn-ea"/>
                          <a:cs typeface="+mn-cs"/>
                        </a:rPr>
                        <a:t>Provide inputs to the development of the National Comprehensive Assessment Report</a:t>
                      </a:r>
                    </a:p>
                  </a:txBody>
                  <a:tcPr/>
                </a:tc>
                <a:tc>
                  <a:txBody>
                    <a:bodyPr/>
                    <a:lstStyle/>
                    <a:p>
                      <a:r>
                        <a:rPr lang="en-US" sz="1400" kern="1200" dirty="0">
                          <a:solidFill>
                            <a:schemeClr val="dk1"/>
                          </a:solidFill>
                          <a:latin typeface="+mj-lt"/>
                          <a:ea typeface="+mn-ea"/>
                          <a:cs typeface="+mn-cs"/>
                        </a:rPr>
                        <a:t>National Energy Agency, policy makers, national regulatory bodies, and consultants supporting policy implementation.</a:t>
                      </a:r>
                      <a:endParaRPr lang="en-US" sz="1400" kern="1200" noProof="0" dirty="0">
                        <a:solidFill>
                          <a:schemeClr val="dk1"/>
                        </a:solidFill>
                        <a:latin typeface="+mj-lt"/>
                        <a:ea typeface="+mn-ea"/>
                        <a:cs typeface="+mn-cs"/>
                      </a:endParaRPr>
                    </a:p>
                  </a:txBody>
                  <a:tcPr/>
                </a:tc>
                <a:extLst>
                  <a:ext uri="{0D108BD9-81ED-4DB2-BD59-A6C34878D82A}">
                    <a16:rowId xmlns:a16="http://schemas.microsoft.com/office/drawing/2014/main" val="1248310120"/>
                  </a:ext>
                </a:extLst>
              </a:tr>
            </a:tbl>
          </a:graphicData>
        </a:graphic>
      </p:graphicFrame>
      <p:sp>
        <p:nvSpPr>
          <p:cNvPr id="6" name="Rectangle 5">
            <a:extLst>
              <a:ext uri="{FF2B5EF4-FFF2-40B4-BE49-F238E27FC236}">
                <a16:creationId xmlns:a16="http://schemas.microsoft.com/office/drawing/2014/main" id="{9CE4C601-1304-459C-848F-1EA96784780C}"/>
              </a:ext>
            </a:extLst>
          </p:cNvPr>
          <p:cNvSpPr/>
          <p:nvPr/>
        </p:nvSpPr>
        <p:spPr>
          <a:xfrm>
            <a:off x="716147" y="5199745"/>
            <a:ext cx="10438039" cy="517524"/>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2619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1C07C-D581-45CB-9FAD-F2302F74C32B}"/>
              </a:ext>
            </a:extLst>
          </p:cNvPr>
          <p:cNvSpPr>
            <a:spLocks noGrp="1"/>
          </p:cNvSpPr>
          <p:nvPr>
            <p:ph type="title"/>
          </p:nvPr>
        </p:nvSpPr>
        <p:spPr/>
        <p:txBody>
          <a:bodyPr/>
          <a:lstStyle/>
          <a:p>
            <a:r>
              <a:rPr lang="de-DE" dirty="0"/>
              <a:t>Use Case 7: </a:t>
            </a:r>
            <a:endParaRPr lang="en-US" dirty="0"/>
          </a:p>
        </p:txBody>
      </p:sp>
      <p:sp>
        <p:nvSpPr>
          <p:cNvPr id="4" name="Slide Number Placeholder 3">
            <a:extLst>
              <a:ext uri="{FF2B5EF4-FFF2-40B4-BE49-F238E27FC236}">
                <a16:creationId xmlns:a16="http://schemas.microsoft.com/office/drawing/2014/main" id="{1CE9EEA5-DB77-4CDF-BDB9-33F7604DE36C}"/>
              </a:ext>
            </a:extLst>
          </p:cNvPr>
          <p:cNvSpPr>
            <a:spLocks noGrp="1"/>
          </p:cNvSpPr>
          <p:nvPr>
            <p:ph type="sldNum" sz="quarter" idx="4"/>
          </p:nvPr>
        </p:nvSpPr>
        <p:spPr/>
        <p:txBody>
          <a:bodyPr/>
          <a:lstStyle/>
          <a:p>
            <a:fld id="{A1C02BF3-6CFC-A548-B91D-73F201674A01}" type="slidenum">
              <a:rPr lang="en-US" smtClean="0"/>
              <a:pPr/>
              <a:t>26</a:t>
            </a:fld>
            <a:endParaRPr lang="en-US" dirty="0"/>
          </a:p>
        </p:txBody>
      </p:sp>
      <p:sp>
        <p:nvSpPr>
          <p:cNvPr id="6" name="Rectangle 5">
            <a:extLst>
              <a:ext uri="{FF2B5EF4-FFF2-40B4-BE49-F238E27FC236}">
                <a16:creationId xmlns:a16="http://schemas.microsoft.com/office/drawing/2014/main" id="{2C105CBD-0ACD-4CDF-9328-B756128AEB6D}"/>
              </a:ext>
            </a:extLst>
          </p:cNvPr>
          <p:cNvSpPr/>
          <p:nvPr/>
        </p:nvSpPr>
        <p:spPr>
          <a:xfrm>
            <a:off x="8811647" y="2789776"/>
            <a:ext cx="2013061" cy="1379764"/>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9ADBA50-AEED-4C70-9BBF-E281861AFE15}"/>
              </a:ext>
            </a:extLst>
          </p:cNvPr>
          <p:cNvSpPr/>
          <p:nvPr/>
        </p:nvSpPr>
        <p:spPr>
          <a:xfrm>
            <a:off x="8981338" y="2948979"/>
            <a:ext cx="1673678" cy="10613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Economic Feasibility</a:t>
            </a:r>
          </a:p>
        </p:txBody>
      </p:sp>
      <p:sp>
        <p:nvSpPr>
          <p:cNvPr id="9" name="TextBox 8">
            <a:extLst>
              <a:ext uri="{FF2B5EF4-FFF2-40B4-BE49-F238E27FC236}">
                <a16:creationId xmlns:a16="http://schemas.microsoft.com/office/drawing/2014/main" id="{A0571E83-EB72-4C54-A00B-7524FA563387}"/>
              </a:ext>
            </a:extLst>
          </p:cNvPr>
          <p:cNvSpPr txBox="1"/>
          <p:nvPr/>
        </p:nvSpPr>
        <p:spPr>
          <a:xfrm>
            <a:off x="537678" y="1084335"/>
            <a:ext cx="11249661" cy="923330"/>
          </a:xfrm>
          <a:prstGeom prst="rect">
            <a:avLst/>
          </a:prstGeom>
          <a:noFill/>
        </p:spPr>
        <p:txBody>
          <a:bodyPr wrap="square">
            <a:spAutoFit/>
          </a:bodyPr>
          <a:lstStyle/>
          <a:p>
            <a:r>
              <a:rPr lang="en-US" b="0" i="0" dirty="0">
                <a:effectLst/>
                <a:latin typeface="Ubuntu"/>
              </a:rPr>
              <a:t>How can national-level assessments of space cooling, as required by the Energy Efficiency Directive (EED), support the identification of cost-effective efficiency measures, promote the integration of district cooling, and align with long-term decarbonization and energy security targets?</a:t>
            </a:r>
            <a:endParaRPr lang="en-US" dirty="0"/>
          </a:p>
        </p:txBody>
      </p:sp>
      <p:sp>
        <p:nvSpPr>
          <p:cNvPr id="10" name="TextBox 9">
            <a:extLst>
              <a:ext uri="{FF2B5EF4-FFF2-40B4-BE49-F238E27FC236}">
                <a16:creationId xmlns:a16="http://schemas.microsoft.com/office/drawing/2014/main" id="{96BBD7CF-33D0-4874-9C9D-A15B4BF8CDC4}"/>
              </a:ext>
            </a:extLst>
          </p:cNvPr>
          <p:cNvSpPr txBox="1"/>
          <p:nvPr/>
        </p:nvSpPr>
        <p:spPr>
          <a:xfrm>
            <a:off x="537678" y="2178204"/>
            <a:ext cx="8034822" cy="2862322"/>
          </a:xfrm>
          <a:prstGeom prst="rect">
            <a:avLst/>
          </a:prstGeom>
          <a:noFill/>
        </p:spPr>
        <p:txBody>
          <a:bodyPr wrap="square">
            <a:spAutoFit/>
          </a:bodyPr>
          <a:lstStyle/>
          <a:p>
            <a:r>
              <a:rPr lang="en-US" b="1" dirty="0"/>
              <a:t>Requirements of EED:</a:t>
            </a:r>
          </a:p>
          <a:p>
            <a:endParaRPr lang="en-US" b="1" dirty="0"/>
          </a:p>
          <a:p>
            <a:pPr marL="285750" indent="-285750">
              <a:buFont typeface="Arial" panose="020B0604020202020204" pitchFamily="34" charset="0"/>
              <a:buChar char="•"/>
            </a:pPr>
            <a:r>
              <a:rPr lang="en-US" b="1" dirty="0"/>
              <a:t>Data Collection</a:t>
            </a:r>
            <a:r>
              <a:rPr lang="en-US" dirty="0"/>
              <a:t>: Mapping cooling demand and defining system boundaries.</a:t>
            </a:r>
          </a:p>
          <a:p>
            <a:pPr marL="285750" indent="-285750">
              <a:buFont typeface="Arial" panose="020B0604020202020204" pitchFamily="34" charset="0"/>
              <a:buChar char="•"/>
            </a:pPr>
            <a:r>
              <a:rPr lang="en-US" b="1" dirty="0"/>
              <a:t>Technical Potential</a:t>
            </a:r>
            <a:r>
              <a:rPr lang="en-US" dirty="0"/>
              <a:t>: Assessing efficient cooling solutions</a:t>
            </a:r>
          </a:p>
          <a:p>
            <a:pPr marL="285750" indent="-285750">
              <a:buFont typeface="Arial" panose="020B0604020202020204" pitchFamily="34" charset="0"/>
              <a:buChar char="•"/>
            </a:pPr>
            <a:r>
              <a:rPr lang="en-US" b="1" dirty="0"/>
              <a:t>Scenarios Development</a:t>
            </a:r>
            <a:r>
              <a:rPr lang="en-US" dirty="0"/>
              <a:t>: Establishing baseline demand and alternative efficiency scenarios.</a:t>
            </a:r>
          </a:p>
          <a:p>
            <a:pPr marL="285750" indent="-285750">
              <a:buFont typeface="Arial" panose="020B0604020202020204" pitchFamily="34" charset="0"/>
              <a:buChar char="•"/>
            </a:pPr>
            <a:r>
              <a:rPr lang="en-US" b="1" dirty="0"/>
              <a:t>Cost-Benefit Analysis (CBA)</a:t>
            </a:r>
            <a:r>
              <a:rPr lang="en-US" dirty="0"/>
              <a:t>: Evaluating financial, environmental, and health benefits of cooling measures.</a:t>
            </a:r>
          </a:p>
          <a:p>
            <a:pPr marL="285750" indent="-285750">
              <a:buFont typeface="Arial" panose="020B0604020202020204" pitchFamily="34" charset="0"/>
              <a:buChar char="•"/>
            </a:pPr>
            <a:r>
              <a:rPr lang="en-US" b="1" dirty="0"/>
              <a:t>Optimal Solutions</a:t>
            </a:r>
            <a:r>
              <a:rPr lang="en-US" dirty="0"/>
              <a:t>: Identifying the most cost-effective and energy-efficient cooling strategies.</a:t>
            </a:r>
          </a:p>
        </p:txBody>
      </p:sp>
    </p:spTree>
    <p:extLst>
      <p:ext uri="{BB962C8B-B14F-4D97-AF65-F5344CB8AC3E}">
        <p14:creationId xmlns:p14="http://schemas.microsoft.com/office/powerpoint/2010/main" val="1728012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635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D4BE2-FD31-477E-8F53-3632819B388E}"/>
              </a:ext>
            </a:extLst>
          </p:cNvPr>
          <p:cNvSpPr>
            <a:spLocks noGrp="1"/>
          </p:cNvSpPr>
          <p:nvPr>
            <p:ph type="title"/>
          </p:nvPr>
        </p:nvSpPr>
        <p:spPr>
          <a:xfrm>
            <a:off x="746806" y="2814868"/>
            <a:ext cx="11090531" cy="539745"/>
          </a:xfrm>
        </p:spPr>
        <p:txBody>
          <a:bodyPr/>
          <a:lstStyle/>
          <a:p>
            <a:r>
              <a:rPr lang="en-US" sz="4000" dirty="0"/>
              <a:t>CoolLIFE Tool intro and general Functionalities</a:t>
            </a:r>
            <a:br>
              <a:rPr lang="en-US" sz="4000" dirty="0"/>
            </a:br>
            <a:endParaRPr lang="en-US" dirty="0"/>
          </a:p>
        </p:txBody>
      </p:sp>
      <p:sp>
        <p:nvSpPr>
          <p:cNvPr id="4" name="Slide Number Placeholder 3">
            <a:extLst>
              <a:ext uri="{FF2B5EF4-FFF2-40B4-BE49-F238E27FC236}">
                <a16:creationId xmlns:a16="http://schemas.microsoft.com/office/drawing/2014/main" id="{ED746475-E1E0-4B35-99CC-7A74B05F70A9}"/>
              </a:ext>
            </a:extLst>
          </p:cNvPr>
          <p:cNvSpPr>
            <a:spLocks noGrp="1"/>
          </p:cNvSpPr>
          <p:nvPr>
            <p:ph type="sldNum" sz="quarter" idx="4"/>
          </p:nvPr>
        </p:nvSpPr>
        <p:spPr/>
        <p:txBody>
          <a:bodyPr/>
          <a:lstStyle/>
          <a:p>
            <a:fld id="{A1C02BF3-6CFC-A548-B91D-73F201674A01}" type="slidenum">
              <a:rPr lang="en-US" smtClean="0"/>
              <a:pPr/>
              <a:t>3</a:t>
            </a:fld>
            <a:endParaRPr lang="en-US" dirty="0"/>
          </a:p>
        </p:txBody>
      </p:sp>
    </p:spTree>
    <p:extLst>
      <p:ext uri="{BB962C8B-B14F-4D97-AF65-F5344CB8AC3E}">
        <p14:creationId xmlns:p14="http://schemas.microsoft.com/office/powerpoint/2010/main" val="528111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C8F80-6EE6-4005-B684-D3CBD61B1C67}"/>
              </a:ext>
            </a:extLst>
          </p:cNvPr>
          <p:cNvSpPr>
            <a:spLocks noGrp="1"/>
          </p:cNvSpPr>
          <p:nvPr>
            <p:ph type="title"/>
          </p:nvPr>
        </p:nvSpPr>
        <p:spPr/>
        <p:txBody>
          <a:bodyPr/>
          <a:lstStyle/>
          <a:p>
            <a:r>
              <a:rPr lang="en-US" dirty="0"/>
              <a:t>Raster Layers for Cooling Needs</a:t>
            </a:r>
          </a:p>
        </p:txBody>
      </p:sp>
      <p:sp>
        <p:nvSpPr>
          <p:cNvPr id="4" name="Slide Number Placeholder 3">
            <a:extLst>
              <a:ext uri="{FF2B5EF4-FFF2-40B4-BE49-F238E27FC236}">
                <a16:creationId xmlns:a16="http://schemas.microsoft.com/office/drawing/2014/main" id="{C7B96920-4B39-4C52-A731-9012E91DBD39}"/>
              </a:ext>
            </a:extLst>
          </p:cNvPr>
          <p:cNvSpPr>
            <a:spLocks noGrp="1"/>
          </p:cNvSpPr>
          <p:nvPr>
            <p:ph type="sldNum" sz="quarter" idx="4"/>
          </p:nvPr>
        </p:nvSpPr>
        <p:spPr/>
        <p:txBody>
          <a:bodyPr/>
          <a:lstStyle/>
          <a:p>
            <a:fld id="{A1C02BF3-6CFC-A548-B91D-73F201674A01}" type="slidenum">
              <a:rPr lang="en-US" smtClean="0"/>
              <a:pPr/>
              <a:t>4</a:t>
            </a:fld>
            <a:endParaRPr lang="en-US" dirty="0"/>
          </a:p>
        </p:txBody>
      </p:sp>
      <p:graphicFrame>
        <p:nvGraphicFramePr>
          <p:cNvPr id="5" name="Content Placeholder 4">
            <a:extLst>
              <a:ext uri="{FF2B5EF4-FFF2-40B4-BE49-F238E27FC236}">
                <a16:creationId xmlns:a16="http://schemas.microsoft.com/office/drawing/2014/main" id="{0A312CA0-E635-499F-948C-53FF3E87772A}"/>
              </a:ext>
            </a:extLst>
          </p:cNvPr>
          <p:cNvGraphicFramePr>
            <a:graphicFrameLocks noGrp="1"/>
          </p:cNvGraphicFramePr>
          <p:nvPr>
            <p:ph idx="1"/>
            <p:extLst>
              <p:ext uri="{D42A27DB-BD31-4B8C-83A1-F6EECF244321}">
                <p14:modId xmlns:p14="http://schemas.microsoft.com/office/powerpoint/2010/main" val="1107549440"/>
              </p:ext>
            </p:extLst>
          </p:nvPr>
        </p:nvGraphicFramePr>
        <p:xfrm>
          <a:off x="1599973" y="1184633"/>
          <a:ext cx="8878888" cy="4571186"/>
        </p:xfrm>
        <a:graphic>
          <a:graphicData uri="http://schemas.openxmlformats.org/drawingml/2006/table">
            <a:tbl>
              <a:tblPr firstRow="1" bandRow="1">
                <a:tableStyleId>{74C1A8A3-306A-4EB7-A6B1-4F7E0EB9C5D6}</a:tableStyleId>
              </a:tblPr>
              <a:tblGrid>
                <a:gridCol w="2219722">
                  <a:extLst>
                    <a:ext uri="{9D8B030D-6E8A-4147-A177-3AD203B41FA5}">
                      <a16:colId xmlns:a16="http://schemas.microsoft.com/office/drawing/2014/main" val="3160797454"/>
                    </a:ext>
                  </a:extLst>
                </a:gridCol>
                <a:gridCol w="2219722">
                  <a:extLst>
                    <a:ext uri="{9D8B030D-6E8A-4147-A177-3AD203B41FA5}">
                      <a16:colId xmlns:a16="http://schemas.microsoft.com/office/drawing/2014/main" val="331708645"/>
                    </a:ext>
                  </a:extLst>
                </a:gridCol>
                <a:gridCol w="2219722">
                  <a:extLst>
                    <a:ext uri="{9D8B030D-6E8A-4147-A177-3AD203B41FA5}">
                      <a16:colId xmlns:a16="http://schemas.microsoft.com/office/drawing/2014/main" val="3239587353"/>
                    </a:ext>
                  </a:extLst>
                </a:gridCol>
                <a:gridCol w="2219722">
                  <a:extLst>
                    <a:ext uri="{9D8B030D-6E8A-4147-A177-3AD203B41FA5}">
                      <a16:colId xmlns:a16="http://schemas.microsoft.com/office/drawing/2014/main" val="1957667305"/>
                    </a:ext>
                  </a:extLst>
                </a:gridCol>
              </a:tblGrid>
              <a:tr h="598983">
                <a:tc>
                  <a:txBody>
                    <a:bodyPr/>
                    <a:lstStyle/>
                    <a:p>
                      <a:r>
                        <a:rPr lang="en-US" sz="1600" b="1" noProof="0" dirty="0">
                          <a:latin typeface="+mj-lt"/>
                        </a:rPr>
                        <a:t>Parameter</a:t>
                      </a:r>
                    </a:p>
                  </a:txBody>
                  <a:tcPr/>
                </a:tc>
                <a:tc>
                  <a:txBody>
                    <a:bodyPr/>
                    <a:lstStyle/>
                    <a:p>
                      <a:r>
                        <a:rPr lang="en-US" sz="1600" b="1" noProof="0" dirty="0">
                          <a:latin typeface="+mj-lt"/>
                        </a:rPr>
                        <a:t>Definition</a:t>
                      </a:r>
                    </a:p>
                  </a:txBody>
                  <a:tcPr/>
                </a:tc>
                <a:tc>
                  <a:txBody>
                    <a:bodyPr/>
                    <a:lstStyle/>
                    <a:p>
                      <a:r>
                        <a:rPr lang="en-US" sz="1600" b="1" noProof="0" dirty="0">
                          <a:latin typeface="+mj-lt"/>
                        </a:rPr>
                        <a:t>Moderate Efficiency Scenario</a:t>
                      </a:r>
                    </a:p>
                  </a:txBody>
                  <a:tcPr/>
                </a:tc>
                <a:tc>
                  <a:txBody>
                    <a:bodyPr/>
                    <a:lstStyle/>
                    <a:p>
                      <a:r>
                        <a:rPr lang="en-US" sz="1600" b="1" noProof="0" dirty="0">
                          <a:latin typeface="+mj-lt"/>
                        </a:rPr>
                        <a:t>High Efficiency Scenario</a:t>
                      </a:r>
                    </a:p>
                  </a:txBody>
                  <a:tcPr/>
                </a:tc>
                <a:extLst>
                  <a:ext uri="{0D108BD9-81ED-4DB2-BD59-A6C34878D82A}">
                    <a16:rowId xmlns:a16="http://schemas.microsoft.com/office/drawing/2014/main" val="1746392517"/>
                  </a:ext>
                </a:extLst>
              </a:tr>
              <a:tr h="756611">
                <a:tc>
                  <a:txBody>
                    <a:bodyPr/>
                    <a:lstStyle/>
                    <a:p>
                      <a:r>
                        <a:rPr lang="en-US" sz="1400" noProof="0" dirty="0">
                          <a:latin typeface="+mj-lt"/>
                        </a:rPr>
                        <a:t>Shading Activation</a:t>
                      </a:r>
                    </a:p>
                  </a:txBody>
                  <a:tcPr/>
                </a:tc>
                <a:tc>
                  <a:txBody>
                    <a:bodyPr/>
                    <a:lstStyle/>
                    <a:p>
                      <a:r>
                        <a:rPr lang="en-US" sz="1400" noProof="0" dirty="0">
                          <a:latin typeface="+mj-lt"/>
                        </a:rPr>
                        <a:t>Activation of the shading devices in the building facade</a:t>
                      </a:r>
                    </a:p>
                  </a:txBody>
                  <a:tcPr/>
                </a:tc>
                <a:tc>
                  <a:txBody>
                    <a:bodyPr/>
                    <a:lstStyle/>
                    <a:p>
                      <a:r>
                        <a:rPr lang="en-US" sz="1400" noProof="0">
                          <a:latin typeface="+mj-lt"/>
                        </a:rPr>
                        <a:t>Manual or time controlled</a:t>
                      </a:r>
                    </a:p>
                  </a:txBody>
                  <a:tcPr/>
                </a:tc>
                <a:tc>
                  <a:txBody>
                    <a:bodyPr/>
                    <a:lstStyle/>
                    <a:p>
                      <a:r>
                        <a:rPr lang="en-US" sz="1400" noProof="0">
                          <a:latin typeface="+mj-lt"/>
                        </a:rPr>
                        <a:t>Radiation dependent Control</a:t>
                      </a:r>
                    </a:p>
                  </a:txBody>
                  <a:tcPr/>
                </a:tc>
                <a:extLst>
                  <a:ext uri="{0D108BD9-81ED-4DB2-BD59-A6C34878D82A}">
                    <a16:rowId xmlns:a16="http://schemas.microsoft.com/office/drawing/2014/main" val="3788236622"/>
                  </a:ext>
                </a:extLst>
              </a:tr>
              <a:tr h="535932">
                <a:tc>
                  <a:txBody>
                    <a:bodyPr/>
                    <a:lstStyle/>
                    <a:p>
                      <a:r>
                        <a:rPr lang="en-US" sz="1400" noProof="0">
                          <a:latin typeface="+mj-lt"/>
                        </a:rPr>
                        <a:t>Window Shading</a:t>
                      </a:r>
                    </a:p>
                  </a:txBody>
                  <a:tcPr/>
                </a:tc>
                <a:tc>
                  <a:txBody>
                    <a:bodyPr/>
                    <a:lstStyle/>
                    <a:p>
                      <a:r>
                        <a:rPr lang="en-US" sz="1400" noProof="0" dirty="0">
                          <a:latin typeface="+mj-lt"/>
                        </a:rPr>
                        <a:t>Share of windows with shading</a:t>
                      </a:r>
                    </a:p>
                  </a:txBody>
                  <a:tcPr/>
                </a:tc>
                <a:tc>
                  <a:txBody>
                    <a:bodyPr/>
                    <a:lstStyle/>
                    <a:p>
                      <a:r>
                        <a:rPr lang="en-US" sz="1400" noProof="0" dirty="0">
                          <a:latin typeface="+mj-lt"/>
                        </a:rPr>
                        <a:t>Lower shares of shading devices with shading</a:t>
                      </a:r>
                    </a:p>
                  </a:txBody>
                  <a:tcPr/>
                </a:tc>
                <a:tc>
                  <a:txBody>
                    <a:bodyPr/>
                    <a:lstStyle/>
                    <a:p>
                      <a:r>
                        <a:rPr lang="en-US" sz="1400" noProof="0" dirty="0">
                          <a:latin typeface="+mj-lt"/>
                        </a:rPr>
                        <a:t>Higher shares of shading devices with shading</a:t>
                      </a:r>
                    </a:p>
                  </a:txBody>
                  <a:tcPr/>
                </a:tc>
                <a:extLst>
                  <a:ext uri="{0D108BD9-81ED-4DB2-BD59-A6C34878D82A}">
                    <a16:rowId xmlns:a16="http://schemas.microsoft.com/office/drawing/2014/main" val="3601104394"/>
                  </a:ext>
                </a:extLst>
              </a:tr>
              <a:tr h="535932">
                <a:tc>
                  <a:txBody>
                    <a:bodyPr/>
                    <a:lstStyle/>
                    <a:p>
                      <a:r>
                        <a:rPr lang="en-US" sz="1400" noProof="0" dirty="0">
                          <a:latin typeface="+mj-lt"/>
                        </a:rPr>
                        <a:t>g-Value</a:t>
                      </a:r>
                    </a:p>
                  </a:txBody>
                  <a:tcPr/>
                </a:tc>
                <a:tc>
                  <a:txBody>
                    <a:bodyPr/>
                    <a:lstStyle/>
                    <a:p>
                      <a:r>
                        <a:rPr lang="en-US" sz="1400" noProof="0" dirty="0">
                          <a:latin typeface="+mj-lt"/>
                        </a:rPr>
                        <a:t>Window solar transmittance</a:t>
                      </a:r>
                    </a:p>
                  </a:txBody>
                  <a:tcPr/>
                </a:tc>
                <a:tc>
                  <a:txBody>
                    <a:bodyPr/>
                    <a:lstStyle/>
                    <a:p>
                      <a:r>
                        <a:rPr lang="en-US" sz="1400" noProof="0" dirty="0">
                          <a:latin typeface="+mj-lt"/>
                        </a:rPr>
                        <a:t>3 pane thermal insulation glazing</a:t>
                      </a:r>
                    </a:p>
                  </a:txBody>
                  <a:tcPr/>
                </a:tc>
                <a:tc>
                  <a:txBody>
                    <a:bodyPr/>
                    <a:lstStyle/>
                    <a:p>
                      <a:r>
                        <a:rPr lang="en-US" sz="1400" noProof="0">
                          <a:latin typeface="+mj-lt"/>
                        </a:rPr>
                        <a:t>Solar Control Glazing</a:t>
                      </a:r>
                    </a:p>
                  </a:txBody>
                  <a:tcPr/>
                </a:tc>
                <a:extLst>
                  <a:ext uri="{0D108BD9-81ED-4DB2-BD59-A6C34878D82A}">
                    <a16:rowId xmlns:a16="http://schemas.microsoft.com/office/drawing/2014/main" val="4113229125"/>
                  </a:ext>
                </a:extLst>
              </a:tr>
              <a:tr h="535932">
                <a:tc>
                  <a:txBody>
                    <a:bodyPr/>
                    <a:lstStyle/>
                    <a:p>
                      <a:r>
                        <a:rPr lang="en-US" sz="1400" noProof="0" dirty="0">
                          <a:latin typeface="+mj-lt"/>
                        </a:rPr>
                        <a:t>Z factor</a:t>
                      </a:r>
                    </a:p>
                  </a:txBody>
                  <a:tcPr/>
                </a:tc>
                <a:tc>
                  <a:txBody>
                    <a:bodyPr/>
                    <a:lstStyle/>
                    <a:p>
                      <a:r>
                        <a:rPr lang="en-US" sz="1400" noProof="0" dirty="0">
                          <a:latin typeface="+mj-lt"/>
                        </a:rPr>
                        <a:t>Shading reduction factor</a:t>
                      </a:r>
                    </a:p>
                  </a:txBody>
                  <a:tcPr/>
                </a:tc>
                <a:tc>
                  <a:txBody>
                    <a:bodyPr/>
                    <a:lstStyle/>
                    <a:p>
                      <a:r>
                        <a:rPr lang="en-US" sz="1400" noProof="0" dirty="0">
                          <a:latin typeface="+mj-lt"/>
                        </a:rPr>
                        <a:t>Highly Reflective Inner Screen</a:t>
                      </a:r>
                    </a:p>
                  </a:txBody>
                  <a:tcPr/>
                </a:tc>
                <a:tc>
                  <a:txBody>
                    <a:bodyPr/>
                    <a:lstStyle/>
                    <a:p>
                      <a:r>
                        <a:rPr lang="en-US" sz="1400" noProof="0">
                          <a:latin typeface="+mj-lt"/>
                        </a:rPr>
                        <a:t>External Venetian Blinds</a:t>
                      </a:r>
                    </a:p>
                  </a:txBody>
                  <a:tcPr/>
                </a:tc>
                <a:extLst>
                  <a:ext uri="{0D108BD9-81ED-4DB2-BD59-A6C34878D82A}">
                    <a16:rowId xmlns:a16="http://schemas.microsoft.com/office/drawing/2014/main" val="1211183119"/>
                  </a:ext>
                </a:extLst>
              </a:tr>
              <a:tr h="535932">
                <a:tc>
                  <a:txBody>
                    <a:bodyPr/>
                    <a:lstStyle/>
                    <a:p>
                      <a:r>
                        <a:rPr lang="en-US" sz="1400" noProof="0">
                          <a:latin typeface="+mj-lt"/>
                        </a:rPr>
                        <a:t>Night Ventilation</a:t>
                      </a:r>
                    </a:p>
                  </a:txBody>
                  <a:tcPr/>
                </a:tc>
                <a:tc>
                  <a:txBody>
                    <a:bodyPr/>
                    <a:lstStyle/>
                    <a:p>
                      <a:r>
                        <a:rPr lang="en-US" sz="1400" noProof="0">
                          <a:latin typeface="+mj-lt"/>
                        </a:rPr>
                        <a:t>Rates of Occupant inforced Night Ventilation</a:t>
                      </a:r>
                    </a:p>
                  </a:txBody>
                  <a:tcPr/>
                </a:tc>
                <a:tc>
                  <a:txBody>
                    <a:bodyPr/>
                    <a:lstStyle/>
                    <a:p>
                      <a:r>
                        <a:rPr lang="en-US" sz="1400" noProof="0">
                          <a:latin typeface="+mj-lt"/>
                        </a:rPr>
                        <a:t>Low increase in ventilation rates</a:t>
                      </a:r>
                    </a:p>
                  </a:txBody>
                  <a:tcPr/>
                </a:tc>
                <a:tc>
                  <a:txBody>
                    <a:bodyPr/>
                    <a:lstStyle/>
                    <a:p>
                      <a:r>
                        <a:rPr lang="en-US" sz="1400" noProof="0" dirty="0">
                          <a:latin typeface="+mj-lt"/>
                        </a:rPr>
                        <a:t>High increase in ventilation rates</a:t>
                      </a:r>
                    </a:p>
                  </a:txBody>
                  <a:tcPr/>
                </a:tc>
                <a:extLst>
                  <a:ext uri="{0D108BD9-81ED-4DB2-BD59-A6C34878D82A}">
                    <a16:rowId xmlns:a16="http://schemas.microsoft.com/office/drawing/2014/main" val="4248646935"/>
                  </a:ext>
                </a:extLst>
              </a:tr>
              <a:tr h="535932">
                <a:tc>
                  <a:txBody>
                    <a:bodyPr/>
                    <a:lstStyle/>
                    <a:p>
                      <a:r>
                        <a:rPr lang="en-US" sz="1400" noProof="0">
                          <a:latin typeface="+mj-lt"/>
                        </a:rPr>
                        <a:t>Indoor Setpoint Temperature</a:t>
                      </a:r>
                    </a:p>
                  </a:txBody>
                  <a:tcPr/>
                </a:tc>
                <a:tc>
                  <a:txBody>
                    <a:bodyPr/>
                    <a:lstStyle/>
                    <a:p>
                      <a:r>
                        <a:rPr lang="en-US" sz="1400" noProof="0">
                          <a:latin typeface="+mj-lt"/>
                        </a:rPr>
                        <a:t>Cooling set point temperature</a:t>
                      </a:r>
                    </a:p>
                  </a:txBody>
                  <a:tcPr/>
                </a:tc>
                <a:tc>
                  <a:txBody>
                    <a:bodyPr/>
                    <a:lstStyle/>
                    <a:p>
                      <a:r>
                        <a:rPr lang="en-US" sz="1400" noProof="0">
                          <a:latin typeface="+mj-lt"/>
                        </a:rPr>
                        <a:t>Slight increase in set point temperature</a:t>
                      </a:r>
                    </a:p>
                  </a:txBody>
                  <a:tcPr/>
                </a:tc>
                <a:tc>
                  <a:txBody>
                    <a:bodyPr/>
                    <a:lstStyle/>
                    <a:p>
                      <a:r>
                        <a:rPr lang="en-US" sz="1400" noProof="0" dirty="0">
                          <a:latin typeface="+mj-lt"/>
                        </a:rPr>
                        <a:t>Drastic increase in set point temperature</a:t>
                      </a:r>
                    </a:p>
                  </a:txBody>
                  <a:tcPr/>
                </a:tc>
                <a:extLst>
                  <a:ext uri="{0D108BD9-81ED-4DB2-BD59-A6C34878D82A}">
                    <a16:rowId xmlns:a16="http://schemas.microsoft.com/office/drawing/2014/main" val="776296811"/>
                  </a:ext>
                </a:extLst>
              </a:tr>
              <a:tr h="535932">
                <a:tc>
                  <a:txBody>
                    <a:bodyPr/>
                    <a:lstStyle/>
                    <a:p>
                      <a:r>
                        <a:rPr lang="en-US" sz="1400" noProof="0" dirty="0">
                          <a:latin typeface="+mj-lt"/>
                        </a:rPr>
                        <a:t>Thermal Capacity of building</a:t>
                      </a:r>
                    </a:p>
                  </a:txBody>
                  <a:tcPr/>
                </a:tc>
                <a:tc>
                  <a:txBody>
                    <a:bodyPr/>
                    <a:lstStyle/>
                    <a:p>
                      <a:r>
                        <a:rPr lang="en-US" sz="1400" noProof="0" dirty="0">
                          <a:latin typeface="+mj-lt"/>
                        </a:rPr>
                        <a:t>Building Properties</a:t>
                      </a:r>
                    </a:p>
                  </a:txBody>
                  <a:tcPr/>
                </a:tc>
                <a:tc>
                  <a:txBody>
                    <a:bodyPr/>
                    <a:lstStyle/>
                    <a:p>
                      <a:r>
                        <a:rPr lang="en-US" sz="1400" noProof="0" dirty="0">
                          <a:latin typeface="+mj-lt"/>
                        </a:rPr>
                        <a:t>Low</a:t>
                      </a:r>
                    </a:p>
                  </a:txBody>
                  <a:tcPr/>
                </a:tc>
                <a:tc>
                  <a:txBody>
                    <a:bodyPr/>
                    <a:lstStyle/>
                    <a:p>
                      <a:r>
                        <a:rPr lang="en-US" sz="1400" noProof="0" dirty="0">
                          <a:latin typeface="+mj-lt"/>
                        </a:rPr>
                        <a:t>High</a:t>
                      </a:r>
                    </a:p>
                  </a:txBody>
                  <a:tcPr/>
                </a:tc>
                <a:extLst>
                  <a:ext uri="{0D108BD9-81ED-4DB2-BD59-A6C34878D82A}">
                    <a16:rowId xmlns:a16="http://schemas.microsoft.com/office/drawing/2014/main" val="1248310120"/>
                  </a:ext>
                </a:extLst>
              </a:tr>
            </a:tbl>
          </a:graphicData>
        </a:graphic>
      </p:graphicFrame>
    </p:spTree>
    <p:extLst>
      <p:ext uri="{BB962C8B-B14F-4D97-AF65-F5344CB8AC3E}">
        <p14:creationId xmlns:p14="http://schemas.microsoft.com/office/powerpoint/2010/main" val="545040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D4BE2-FD31-477E-8F53-3632819B388E}"/>
              </a:ext>
            </a:extLst>
          </p:cNvPr>
          <p:cNvSpPr>
            <a:spLocks noGrp="1"/>
          </p:cNvSpPr>
          <p:nvPr>
            <p:ph type="title"/>
          </p:nvPr>
        </p:nvSpPr>
        <p:spPr>
          <a:xfrm>
            <a:off x="746806" y="2814868"/>
            <a:ext cx="11090531" cy="539745"/>
          </a:xfrm>
        </p:spPr>
        <p:txBody>
          <a:bodyPr/>
          <a:lstStyle/>
          <a:p>
            <a:r>
              <a:rPr lang="en-US" sz="4000" dirty="0"/>
              <a:t>CM: Space Cooling Demand</a:t>
            </a:r>
            <a:br>
              <a:rPr lang="en-US" sz="4000" dirty="0"/>
            </a:br>
            <a:br>
              <a:rPr lang="en-US" sz="4000" dirty="0"/>
            </a:br>
            <a:endParaRPr lang="en-US" dirty="0"/>
          </a:p>
        </p:txBody>
      </p:sp>
      <p:sp>
        <p:nvSpPr>
          <p:cNvPr id="4" name="Slide Number Placeholder 3">
            <a:extLst>
              <a:ext uri="{FF2B5EF4-FFF2-40B4-BE49-F238E27FC236}">
                <a16:creationId xmlns:a16="http://schemas.microsoft.com/office/drawing/2014/main" id="{ED746475-E1E0-4B35-99CC-7A74B05F70A9}"/>
              </a:ext>
            </a:extLst>
          </p:cNvPr>
          <p:cNvSpPr>
            <a:spLocks noGrp="1"/>
          </p:cNvSpPr>
          <p:nvPr>
            <p:ph type="sldNum" sz="quarter" idx="4"/>
          </p:nvPr>
        </p:nvSpPr>
        <p:spPr/>
        <p:txBody>
          <a:bodyPr/>
          <a:lstStyle/>
          <a:p>
            <a:fld id="{A1C02BF3-6CFC-A548-B91D-73F201674A01}" type="slidenum">
              <a:rPr lang="en-US" smtClean="0"/>
              <a:pPr/>
              <a:t>5</a:t>
            </a:fld>
            <a:endParaRPr lang="en-US" dirty="0"/>
          </a:p>
        </p:txBody>
      </p:sp>
    </p:spTree>
    <p:extLst>
      <p:ext uri="{BB962C8B-B14F-4D97-AF65-F5344CB8AC3E}">
        <p14:creationId xmlns:p14="http://schemas.microsoft.com/office/powerpoint/2010/main" val="1146179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7982-ABC7-468A-82F4-68B156327CBB}"/>
              </a:ext>
            </a:extLst>
          </p:cNvPr>
          <p:cNvSpPr>
            <a:spLocks noGrp="1"/>
          </p:cNvSpPr>
          <p:nvPr>
            <p:ph type="title"/>
          </p:nvPr>
        </p:nvSpPr>
        <p:spPr/>
        <p:txBody>
          <a:bodyPr/>
          <a:lstStyle/>
          <a:p>
            <a:r>
              <a:rPr lang="en-US" sz="4000" dirty="0"/>
              <a:t>CM: Space Cooling Demand</a:t>
            </a:r>
            <a:endParaRPr lang="en-US" dirty="0"/>
          </a:p>
        </p:txBody>
      </p:sp>
      <p:sp>
        <p:nvSpPr>
          <p:cNvPr id="4" name="Slide Number Placeholder 3">
            <a:extLst>
              <a:ext uri="{FF2B5EF4-FFF2-40B4-BE49-F238E27FC236}">
                <a16:creationId xmlns:a16="http://schemas.microsoft.com/office/drawing/2014/main" id="{5546DF77-C649-434F-ACB6-8E4B64042F8A}"/>
              </a:ext>
            </a:extLst>
          </p:cNvPr>
          <p:cNvSpPr>
            <a:spLocks noGrp="1"/>
          </p:cNvSpPr>
          <p:nvPr>
            <p:ph type="sldNum" sz="quarter" idx="4"/>
          </p:nvPr>
        </p:nvSpPr>
        <p:spPr/>
        <p:txBody>
          <a:bodyPr/>
          <a:lstStyle/>
          <a:p>
            <a:fld id="{A1C02BF3-6CFC-A548-B91D-73F201674A01}" type="slidenum">
              <a:rPr lang="en-US" smtClean="0"/>
              <a:pPr/>
              <a:t>6</a:t>
            </a:fld>
            <a:endParaRPr lang="en-US" dirty="0"/>
          </a:p>
        </p:txBody>
      </p:sp>
      <p:pic>
        <p:nvPicPr>
          <p:cNvPr id="1026" name="Picture 2">
            <a:extLst>
              <a:ext uri="{FF2B5EF4-FFF2-40B4-BE49-F238E27FC236}">
                <a16:creationId xmlns:a16="http://schemas.microsoft.com/office/drawing/2014/main" id="{7C91060F-F050-4EDB-9B69-EC90D11D13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59541" y="1351077"/>
            <a:ext cx="4714875" cy="223837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CD0D88DC-B89D-457B-AF96-A99705A772B6}"/>
              </a:ext>
            </a:extLst>
          </p:cNvPr>
          <p:cNvSpPr txBox="1">
            <a:spLocks/>
          </p:cNvSpPr>
          <p:nvPr/>
        </p:nvSpPr>
        <p:spPr>
          <a:xfrm>
            <a:off x="791709" y="3796394"/>
            <a:ext cx="10430101" cy="1865538"/>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200" b="0" i="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0"/>
              </a:spcBef>
              <a:spcAft>
                <a:spcPct val="0"/>
              </a:spcAft>
              <a:buClrTx/>
              <a:buSzTx/>
              <a:buFontTx/>
              <a:buChar char="•"/>
              <a:tabLst/>
            </a:pPr>
            <a:r>
              <a:rPr lang="en-US" altLang="en-US" sz="2000" dirty="0"/>
              <a:t>Enables customization and modification of default layers </a:t>
            </a:r>
          </a:p>
          <a:p>
            <a:pPr marL="0" marR="0" lvl="0" indent="0" algn="l" defTabSz="914400" rtl="0" eaLnBrk="0" fontAlgn="base" latinLnBrk="0" hangingPunct="0">
              <a:lnSpc>
                <a:spcPct val="200000"/>
              </a:lnSpc>
              <a:spcBef>
                <a:spcPct val="0"/>
              </a:spcBef>
              <a:spcAft>
                <a:spcPct val="0"/>
              </a:spcAft>
              <a:buClrTx/>
              <a:buSzTx/>
              <a:buFontTx/>
              <a:buChar char="•"/>
              <a:tabLst/>
            </a:pPr>
            <a:r>
              <a:rPr lang="en-US" altLang="en-US" sz="2000" dirty="0"/>
              <a:t>Enhances spatial visualization for different scenarios </a:t>
            </a:r>
          </a:p>
          <a:p>
            <a:pPr marL="0" marR="0" lvl="0" indent="0" algn="l" defTabSz="914400" rtl="0" eaLnBrk="0" fontAlgn="base" latinLnBrk="0" hangingPunct="0">
              <a:lnSpc>
                <a:spcPct val="200000"/>
              </a:lnSpc>
              <a:spcBef>
                <a:spcPct val="0"/>
              </a:spcBef>
              <a:spcAft>
                <a:spcPct val="0"/>
              </a:spcAft>
              <a:buClrTx/>
              <a:buSzTx/>
              <a:buFontTx/>
              <a:buChar char="•"/>
              <a:tabLst/>
            </a:pPr>
            <a:r>
              <a:rPr lang="en-US" altLang="en-US" sz="2000" dirty="0"/>
              <a:t>Provides input data for other calculation modules (CMs) </a:t>
            </a:r>
          </a:p>
          <a:p>
            <a:pPr marL="171450" indent="-171450">
              <a:buFont typeface="Arial" panose="020B0604020202020204" pitchFamily="34" charset="0"/>
              <a:buChar char="•"/>
            </a:pPr>
            <a:endParaRPr lang="en-US" sz="2000" dirty="0"/>
          </a:p>
        </p:txBody>
      </p:sp>
    </p:spTree>
    <p:extLst>
      <p:ext uri="{BB962C8B-B14F-4D97-AF65-F5344CB8AC3E}">
        <p14:creationId xmlns:p14="http://schemas.microsoft.com/office/powerpoint/2010/main" val="1305932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D4BE2-FD31-477E-8F53-3632819B388E}"/>
              </a:ext>
            </a:extLst>
          </p:cNvPr>
          <p:cNvSpPr>
            <a:spLocks noGrp="1"/>
          </p:cNvSpPr>
          <p:nvPr>
            <p:ph type="title"/>
          </p:nvPr>
        </p:nvSpPr>
        <p:spPr>
          <a:xfrm>
            <a:off x="746806" y="2814868"/>
            <a:ext cx="11090531" cy="539745"/>
          </a:xfrm>
        </p:spPr>
        <p:txBody>
          <a:bodyPr/>
          <a:lstStyle/>
          <a:p>
            <a:r>
              <a:rPr lang="en-US" sz="4000" dirty="0"/>
              <a:t>CM: Economic Feasibility</a:t>
            </a:r>
            <a:br>
              <a:rPr lang="en-US" sz="4000" dirty="0"/>
            </a:br>
            <a:br>
              <a:rPr lang="en-US" sz="4000" dirty="0"/>
            </a:br>
            <a:br>
              <a:rPr lang="en-US" sz="4000" dirty="0"/>
            </a:br>
            <a:endParaRPr lang="en-US" dirty="0"/>
          </a:p>
        </p:txBody>
      </p:sp>
      <p:sp>
        <p:nvSpPr>
          <p:cNvPr id="4" name="Slide Number Placeholder 3">
            <a:extLst>
              <a:ext uri="{FF2B5EF4-FFF2-40B4-BE49-F238E27FC236}">
                <a16:creationId xmlns:a16="http://schemas.microsoft.com/office/drawing/2014/main" id="{ED746475-E1E0-4B35-99CC-7A74B05F70A9}"/>
              </a:ext>
            </a:extLst>
          </p:cNvPr>
          <p:cNvSpPr>
            <a:spLocks noGrp="1"/>
          </p:cNvSpPr>
          <p:nvPr>
            <p:ph type="sldNum" sz="quarter" idx="4"/>
          </p:nvPr>
        </p:nvSpPr>
        <p:spPr/>
        <p:txBody>
          <a:bodyPr/>
          <a:lstStyle/>
          <a:p>
            <a:fld id="{A1C02BF3-6CFC-A548-B91D-73F201674A01}" type="slidenum">
              <a:rPr lang="en-US" smtClean="0"/>
              <a:pPr/>
              <a:t>7</a:t>
            </a:fld>
            <a:endParaRPr lang="en-US" dirty="0"/>
          </a:p>
        </p:txBody>
      </p:sp>
    </p:spTree>
    <p:extLst>
      <p:ext uri="{BB962C8B-B14F-4D97-AF65-F5344CB8AC3E}">
        <p14:creationId xmlns:p14="http://schemas.microsoft.com/office/powerpoint/2010/main" val="1870300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49E1A-DFFE-40ED-B5F4-8A98B6689510}"/>
              </a:ext>
            </a:extLst>
          </p:cNvPr>
          <p:cNvSpPr>
            <a:spLocks noGrp="1"/>
          </p:cNvSpPr>
          <p:nvPr>
            <p:ph type="title"/>
          </p:nvPr>
        </p:nvSpPr>
        <p:spPr/>
        <p:txBody>
          <a:bodyPr/>
          <a:lstStyle/>
          <a:p>
            <a:r>
              <a:rPr lang="en-US"/>
              <a:t>Scenarios Passive Measures</a:t>
            </a:r>
          </a:p>
        </p:txBody>
      </p:sp>
      <p:sp>
        <p:nvSpPr>
          <p:cNvPr id="4" name="Slide Number Placeholder 3">
            <a:extLst>
              <a:ext uri="{FF2B5EF4-FFF2-40B4-BE49-F238E27FC236}">
                <a16:creationId xmlns:a16="http://schemas.microsoft.com/office/drawing/2014/main" id="{5A225D05-3067-4D0E-9C5C-356EAD815141}"/>
              </a:ext>
            </a:extLst>
          </p:cNvPr>
          <p:cNvSpPr>
            <a:spLocks noGrp="1"/>
          </p:cNvSpPr>
          <p:nvPr>
            <p:ph type="sldNum" sz="quarter" idx="4"/>
          </p:nvPr>
        </p:nvSpPr>
        <p:spPr/>
        <p:txBody>
          <a:bodyPr/>
          <a:lstStyle/>
          <a:p>
            <a:fld id="{A1C02BF3-6CFC-A548-B91D-73F201674A01}" type="slidenum">
              <a:rPr lang="en-US" smtClean="0"/>
              <a:pPr/>
              <a:t>8</a:t>
            </a:fld>
            <a:endParaRPr lang="en-US" dirty="0"/>
          </a:p>
        </p:txBody>
      </p:sp>
      <p:graphicFrame>
        <p:nvGraphicFramePr>
          <p:cNvPr id="5" name="Content Placeholder 4">
            <a:extLst>
              <a:ext uri="{FF2B5EF4-FFF2-40B4-BE49-F238E27FC236}">
                <a16:creationId xmlns:a16="http://schemas.microsoft.com/office/drawing/2014/main" id="{F5E96CD6-037A-4363-AA5B-1037AF2AAF5B}"/>
              </a:ext>
            </a:extLst>
          </p:cNvPr>
          <p:cNvGraphicFramePr>
            <a:graphicFrameLocks/>
          </p:cNvGraphicFramePr>
          <p:nvPr>
            <p:extLst>
              <p:ext uri="{D42A27DB-BD31-4B8C-83A1-F6EECF244321}">
                <p14:modId xmlns:p14="http://schemas.microsoft.com/office/powerpoint/2010/main" val="351214857"/>
              </p:ext>
            </p:extLst>
          </p:nvPr>
        </p:nvGraphicFramePr>
        <p:xfrm>
          <a:off x="1599973" y="1184633"/>
          <a:ext cx="8878888" cy="4571186"/>
        </p:xfrm>
        <a:graphic>
          <a:graphicData uri="http://schemas.openxmlformats.org/drawingml/2006/table">
            <a:tbl>
              <a:tblPr firstRow="1" bandRow="1">
                <a:tableStyleId>{74C1A8A3-306A-4EB7-A6B1-4F7E0EB9C5D6}</a:tableStyleId>
              </a:tblPr>
              <a:tblGrid>
                <a:gridCol w="2219722">
                  <a:extLst>
                    <a:ext uri="{9D8B030D-6E8A-4147-A177-3AD203B41FA5}">
                      <a16:colId xmlns:a16="http://schemas.microsoft.com/office/drawing/2014/main" val="3160797454"/>
                    </a:ext>
                  </a:extLst>
                </a:gridCol>
                <a:gridCol w="2219722">
                  <a:extLst>
                    <a:ext uri="{9D8B030D-6E8A-4147-A177-3AD203B41FA5}">
                      <a16:colId xmlns:a16="http://schemas.microsoft.com/office/drawing/2014/main" val="331708645"/>
                    </a:ext>
                  </a:extLst>
                </a:gridCol>
                <a:gridCol w="2219722">
                  <a:extLst>
                    <a:ext uri="{9D8B030D-6E8A-4147-A177-3AD203B41FA5}">
                      <a16:colId xmlns:a16="http://schemas.microsoft.com/office/drawing/2014/main" val="3239587353"/>
                    </a:ext>
                  </a:extLst>
                </a:gridCol>
                <a:gridCol w="2219722">
                  <a:extLst>
                    <a:ext uri="{9D8B030D-6E8A-4147-A177-3AD203B41FA5}">
                      <a16:colId xmlns:a16="http://schemas.microsoft.com/office/drawing/2014/main" val="1957667305"/>
                    </a:ext>
                  </a:extLst>
                </a:gridCol>
              </a:tblGrid>
              <a:tr h="598983">
                <a:tc>
                  <a:txBody>
                    <a:bodyPr/>
                    <a:lstStyle/>
                    <a:p>
                      <a:r>
                        <a:rPr lang="en-US" sz="1600" b="1" noProof="0" dirty="0">
                          <a:latin typeface="+mj-lt"/>
                        </a:rPr>
                        <a:t>Parameter</a:t>
                      </a:r>
                    </a:p>
                  </a:txBody>
                  <a:tcPr/>
                </a:tc>
                <a:tc>
                  <a:txBody>
                    <a:bodyPr/>
                    <a:lstStyle/>
                    <a:p>
                      <a:r>
                        <a:rPr lang="en-US" sz="1600" b="1" noProof="0" dirty="0">
                          <a:latin typeface="+mj-lt"/>
                        </a:rPr>
                        <a:t>Definition</a:t>
                      </a:r>
                    </a:p>
                  </a:txBody>
                  <a:tcPr/>
                </a:tc>
                <a:tc>
                  <a:txBody>
                    <a:bodyPr/>
                    <a:lstStyle/>
                    <a:p>
                      <a:r>
                        <a:rPr lang="en-US" sz="1600" b="1" noProof="0" dirty="0">
                          <a:latin typeface="+mj-lt"/>
                        </a:rPr>
                        <a:t>Moderate Efficiency Scenario</a:t>
                      </a:r>
                    </a:p>
                  </a:txBody>
                  <a:tcPr/>
                </a:tc>
                <a:tc>
                  <a:txBody>
                    <a:bodyPr/>
                    <a:lstStyle/>
                    <a:p>
                      <a:r>
                        <a:rPr lang="en-US" sz="1600" b="1" noProof="0" dirty="0">
                          <a:latin typeface="+mj-lt"/>
                        </a:rPr>
                        <a:t>High Efficiency Scenario</a:t>
                      </a:r>
                    </a:p>
                  </a:txBody>
                  <a:tcPr/>
                </a:tc>
                <a:extLst>
                  <a:ext uri="{0D108BD9-81ED-4DB2-BD59-A6C34878D82A}">
                    <a16:rowId xmlns:a16="http://schemas.microsoft.com/office/drawing/2014/main" val="1746392517"/>
                  </a:ext>
                </a:extLst>
              </a:tr>
              <a:tr h="756611">
                <a:tc>
                  <a:txBody>
                    <a:bodyPr/>
                    <a:lstStyle/>
                    <a:p>
                      <a:r>
                        <a:rPr lang="en-US" sz="1400" noProof="0" dirty="0">
                          <a:latin typeface="+mj-lt"/>
                        </a:rPr>
                        <a:t>Shading Activation</a:t>
                      </a:r>
                    </a:p>
                  </a:txBody>
                  <a:tcPr/>
                </a:tc>
                <a:tc>
                  <a:txBody>
                    <a:bodyPr/>
                    <a:lstStyle/>
                    <a:p>
                      <a:r>
                        <a:rPr lang="en-US" sz="1400" noProof="0" dirty="0">
                          <a:latin typeface="+mj-lt"/>
                        </a:rPr>
                        <a:t>Activation of the shading devices in the building facade</a:t>
                      </a:r>
                    </a:p>
                  </a:txBody>
                  <a:tcPr/>
                </a:tc>
                <a:tc>
                  <a:txBody>
                    <a:bodyPr/>
                    <a:lstStyle/>
                    <a:p>
                      <a:r>
                        <a:rPr lang="en-US" sz="1400" noProof="0">
                          <a:latin typeface="+mj-lt"/>
                        </a:rPr>
                        <a:t>Manual or time controlled</a:t>
                      </a:r>
                    </a:p>
                  </a:txBody>
                  <a:tcPr/>
                </a:tc>
                <a:tc>
                  <a:txBody>
                    <a:bodyPr/>
                    <a:lstStyle/>
                    <a:p>
                      <a:r>
                        <a:rPr lang="en-US" sz="1400" noProof="0">
                          <a:latin typeface="+mj-lt"/>
                        </a:rPr>
                        <a:t>Radiation dependent Control</a:t>
                      </a:r>
                    </a:p>
                  </a:txBody>
                  <a:tcPr/>
                </a:tc>
                <a:extLst>
                  <a:ext uri="{0D108BD9-81ED-4DB2-BD59-A6C34878D82A}">
                    <a16:rowId xmlns:a16="http://schemas.microsoft.com/office/drawing/2014/main" val="3788236622"/>
                  </a:ext>
                </a:extLst>
              </a:tr>
              <a:tr h="535932">
                <a:tc>
                  <a:txBody>
                    <a:bodyPr/>
                    <a:lstStyle/>
                    <a:p>
                      <a:r>
                        <a:rPr lang="en-US" sz="1400" noProof="0">
                          <a:latin typeface="+mj-lt"/>
                        </a:rPr>
                        <a:t>Window Shading</a:t>
                      </a:r>
                    </a:p>
                  </a:txBody>
                  <a:tcPr/>
                </a:tc>
                <a:tc>
                  <a:txBody>
                    <a:bodyPr/>
                    <a:lstStyle/>
                    <a:p>
                      <a:r>
                        <a:rPr lang="en-US" sz="1400" noProof="0" dirty="0">
                          <a:latin typeface="+mj-lt"/>
                        </a:rPr>
                        <a:t>Share of windows with shading</a:t>
                      </a:r>
                    </a:p>
                  </a:txBody>
                  <a:tcPr/>
                </a:tc>
                <a:tc>
                  <a:txBody>
                    <a:bodyPr/>
                    <a:lstStyle/>
                    <a:p>
                      <a:r>
                        <a:rPr lang="en-US" sz="1400" noProof="0" dirty="0">
                          <a:latin typeface="+mj-lt"/>
                        </a:rPr>
                        <a:t>Lower shares of shading devices with shading</a:t>
                      </a:r>
                    </a:p>
                  </a:txBody>
                  <a:tcPr/>
                </a:tc>
                <a:tc>
                  <a:txBody>
                    <a:bodyPr/>
                    <a:lstStyle/>
                    <a:p>
                      <a:r>
                        <a:rPr lang="en-US" sz="1400" noProof="0" dirty="0">
                          <a:latin typeface="+mj-lt"/>
                        </a:rPr>
                        <a:t>Higher shares of shading devices with shading</a:t>
                      </a:r>
                    </a:p>
                  </a:txBody>
                  <a:tcPr/>
                </a:tc>
                <a:extLst>
                  <a:ext uri="{0D108BD9-81ED-4DB2-BD59-A6C34878D82A}">
                    <a16:rowId xmlns:a16="http://schemas.microsoft.com/office/drawing/2014/main" val="3601104394"/>
                  </a:ext>
                </a:extLst>
              </a:tr>
              <a:tr h="535932">
                <a:tc>
                  <a:txBody>
                    <a:bodyPr/>
                    <a:lstStyle/>
                    <a:p>
                      <a:r>
                        <a:rPr lang="en-US" sz="1400" noProof="0" dirty="0">
                          <a:latin typeface="+mj-lt"/>
                        </a:rPr>
                        <a:t>g-Value</a:t>
                      </a:r>
                    </a:p>
                  </a:txBody>
                  <a:tcPr/>
                </a:tc>
                <a:tc>
                  <a:txBody>
                    <a:bodyPr/>
                    <a:lstStyle/>
                    <a:p>
                      <a:r>
                        <a:rPr lang="en-US" sz="1400" noProof="0" dirty="0">
                          <a:latin typeface="+mj-lt"/>
                        </a:rPr>
                        <a:t>Window solar transmittance</a:t>
                      </a:r>
                    </a:p>
                  </a:txBody>
                  <a:tcPr/>
                </a:tc>
                <a:tc>
                  <a:txBody>
                    <a:bodyPr/>
                    <a:lstStyle/>
                    <a:p>
                      <a:r>
                        <a:rPr lang="en-US" sz="1400" noProof="0" dirty="0">
                          <a:latin typeface="+mj-lt"/>
                        </a:rPr>
                        <a:t>3 pane thermal insulation glazing</a:t>
                      </a:r>
                    </a:p>
                  </a:txBody>
                  <a:tcPr/>
                </a:tc>
                <a:tc>
                  <a:txBody>
                    <a:bodyPr/>
                    <a:lstStyle/>
                    <a:p>
                      <a:r>
                        <a:rPr lang="en-US" sz="1400" noProof="0">
                          <a:latin typeface="+mj-lt"/>
                        </a:rPr>
                        <a:t>Solar Control Glazing</a:t>
                      </a:r>
                    </a:p>
                  </a:txBody>
                  <a:tcPr/>
                </a:tc>
                <a:extLst>
                  <a:ext uri="{0D108BD9-81ED-4DB2-BD59-A6C34878D82A}">
                    <a16:rowId xmlns:a16="http://schemas.microsoft.com/office/drawing/2014/main" val="4113229125"/>
                  </a:ext>
                </a:extLst>
              </a:tr>
              <a:tr h="535932">
                <a:tc>
                  <a:txBody>
                    <a:bodyPr/>
                    <a:lstStyle/>
                    <a:p>
                      <a:r>
                        <a:rPr lang="en-US" sz="1400" noProof="0" dirty="0">
                          <a:latin typeface="+mj-lt"/>
                        </a:rPr>
                        <a:t>Z factor</a:t>
                      </a:r>
                    </a:p>
                  </a:txBody>
                  <a:tcPr/>
                </a:tc>
                <a:tc>
                  <a:txBody>
                    <a:bodyPr/>
                    <a:lstStyle/>
                    <a:p>
                      <a:r>
                        <a:rPr lang="en-US" sz="1400" noProof="0" dirty="0">
                          <a:latin typeface="+mj-lt"/>
                        </a:rPr>
                        <a:t>Shading reduction factor</a:t>
                      </a:r>
                    </a:p>
                  </a:txBody>
                  <a:tcPr/>
                </a:tc>
                <a:tc>
                  <a:txBody>
                    <a:bodyPr/>
                    <a:lstStyle/>
                    <a:p>
                      <a:r>
                        <a:rPr lang="en-US" sz="1400" noProof="0" dirty="0">
                          <a:latin typeface="+mj-lt"/>
                        </a:rPr>
                        <a:t>Highly Reflective Inner Screen</a:t>
                      </a:r>
                    </a:p>
                  </a:txBody>
                  <a:tcPr/>
                </a:tc>
                <a:tc>
                  <a:txBody>
                    <a:bodyPr/>
                    <a:lstStyle/>
                    <a:p>
                      <a:r>
                        <a:rPr lang="en-US" sz="1400" noProof="0">
                          <a:latin typeface="+mj-lt"/>
                        </a:rPr>
                        <a:t>External Venetian Blinds</a:t>
                      </a:r>
                    </a:p>
                  </a:txBody>
                  <a:tcPr/>
                </a:tc>
                <a:extLst>
                  <a:ext uri="{0D108BD9-81ED-4DB2-BD59-A6C34878D82A}">
                    <a16:rowId xmlns:a16="http://schemas.microsoft.com/office/drawing/2014/main" val="1211183119"/>
                  </a:ext>
                </a:extLst>
              </a:tr>
              <a:tr h="535932">
                <a:tc>
                  <a:txBody>
                    <a:bodyPr/>
                    <a:lstStyle/>
                    <a:p>
                      <a:r>
                        <a:rPr lang="en-US" sz="1400" noProof="0">
                          <a:latin typeface="+mj-lt"/>
                        </a:rPr>
                        <a:t>Night Ventilation</a:t>
                      </a:r>
                    </a:p>
                  </a:txBody>
                  <a:tcPr/>
                </a:tc>
                <a:tc>
                  <a:txBody>
                    <a:bodyPr/>
                    <a:lstStyle/>
                    <a:p>
                      <a:r>
                        <a:rPr lang="en-US" sz="1400" noProof="0">
                          <a:latin typeface="+mj-lt"/>
                        </a:rPr>
                        <a:t>Rates of Occupant inforced Night Ventilation</a:t>
                      </a:r>
                    </a:p>
                  </a:txBody>
                  <a:tcPr/>
                </a:tc>
                <a:tc>
                  <a:txBody>
                    <a:bodyPr/>
                    <a:lstStyle/>
                    <a:p>
                      <a:r>
                        <a:rPr lang="en-US" sz="1400" noProof="0">
                          <a:latin typeface="+mj-lt"/>
                        </a:rPr>
                        <a:t>Low increase in ventilation rates</a:t>
                      </a:r>
                    </a:p>
                  </a:txBody>
                  <a:tcPr/>
                </a:tc>
                <a:tc>
                  <a:txBody>
                    <a:bodyPr/>
                    <a:lstStyle/>
                    <a:p>
                      <a:r>
                        <a:rPr lang="en-US" sz="1400" noProof="0" dirty="0">
                          <a:latin typeface="+mj-lt"/>
                        </a:rPr>
                        <a:t>High increase in ventilation rates</a:t>
                      </a:r>
                    </a:p>
                  </a:txBody>
                  <a:tcPr/>
                </a:tc>
                <a:extLst>
                  <a:ext uri="{0D108BD9-81ED-4DB2-BD59-A6C34878D82A}">
                    <a16:rowId xmlns:a16="http://schemas.microsoft.com/office/drawing/2014/main" val="4248646935"/>
                  </a:ext>
                </a:extLst>
              </a:tr>
              <a:tr h="535932">
                <a:tc>
                  <a:txBody>
                    <a:bodyPr/>
                    <a:lstStyle/>
                    <a:p>
                      <a:r>
                        <a:rPr lang="en-US" sz="1400" noProof="0">
                          <a:latin typeface="+mj-lt"/>
                        </a:rPr>
                        <a:t>Indoor Setpoint Temperature</a:t>
                      </a:r>
                    </a:p>
                  </a:txBody>
                  <a:tcPr/>
                </a:tc>
                <a:tc>
                  <a:txBody>
                    <a:bodyPr/>
                    <a:lstStyle/>
                    <a:p>
                      <a:r>
                        <a:rPr lang="en-US" sz="1400" noProof="0">
                          <a:latin typeface="+mj-lt"/>
                        </a:rPr>
                        <a:t>Cooling set point temperature</a:t>
                      </a:r>
                    </a:p>
                  </a:txBody>
                  <a:tcPr/>
                </a:tc>
                <a:tc>
                  <a:txBody>
                    <a:bodyPr/>
                    <a:lstStyle/>
                    <a:p>
                      <a:r>
                        <a:rPr lang="en-US" sz="1400" noProof="0">
                          <a:latin typeface="+mj-lt"/>
                        </a:rPr>
                        <a:t>Slight increase in set point temperature</a:t>
                      </a:r>
                    </a:p>
                  </a:txBody>
                  <a:tcPr/>
                </a:tc>
                <a:tc>
                  <a:txBody>
                    <a:bodyPr/>
                    <a:lstStyle/>
                    <a:p>
                      <a:r>
                        <a:rPr lang="en-US" sz="1400" noProof="0" dirty="0">
                          <a:latin typeface="+mj-lt"/>
                        </a:rPr>
                        <a:t>Drastic increase in set point temperature</a:t>
                      </a:r>
                    </a:p>
                  </a:txBody>
                  <a:tcPr/>
                </a:tc>
                <a:extLst>
                  <a:ext uri="{0D108BD9-81ED-4DB2-BD59-A6C34878D82A}">
                    <a16:rowId xmlns:a16="http://schemas.microsoft.com/office/drawing/2014/main" val="776296811"/>
                  </a:ext>
                </a:extLst>
              </a:tr>
              <a:tr h="535932">
                <a:tc>
                  <a:txBody>
                    <a:bodyPr/>
                    <a:lstStyle/>
                    <a:p>
                      <a:r>
                        <a:rPr lang="en-US" sz="1400" noProof="0" dirty="0">
                          <a:latin typeface="+mj-lt"/>
                        </a:rPr>
                        <a:t>Thermal Capacity of building</a:t>
                      </a:r>
                    </a:p>
                  </a:txBody>
                  <a:tcPr/>
                </a:tc>
                <a:tc>
                  <a:txBody>
                    <a:bodyPr/>
                    <a:lstStyle/>
                    <a:p>
                      <a:r>
                        <a:rPr lang="en-US" sz="1400" noProof="0" dirty="0">
                          <a:latin typeface="+mj-lt"/>
                        </a:rPr>
                        <a:t>Building Properties</a:t>
                      </a:r>
                    </a:p>
                  </a:txBody>
                  <a:tcPr/>
                </a:tc>
                <a:tc>
                  <a:txBody>
                    <a:bodyPr/>
                    <a:lstStyle/>
                    <a:p>
                      <a:r>
                        <a:rPr lang="en-US" sz="1400" noProof="0" dirty="0">
                          <a:latin typeface="+mj-lt"/>
                        </a:rPr>
                        <a:t>Low</a:t>
                      </a:r>
                    </a:p>
                  </a:txBody>
                  <a:tcPr/>
                </a:tc>
                <a:tc>
                  <a:txBody>
                    <a:bodyPr/>
                    <a:lstStyle/>
                    <a:p>
                      <a:r>
                        <a:rPr lang="en-US" sz="1400" noProof="0" dirty="0">
                          <a:latin typeface="+mj-lt"/>
                        </a:rPr>
                        <a:t>High</a:t>
                      </a:r>
                    </a:p>
                  </a:txBody>
                  <a:tcPr/>
                </a:tc>
                <a:extLst>
                  <a:ext uri="{0D108BD9-81ED-4DB2-BD59-A6C34878D82A}">
                    <a16:rowId xmlns:a16="http://schemas.microsoft.com/office/drawing/2014/main" val="1248310120"/>
                  </a:ext>
                </a:extLst>
              </a:tr>
            </a:tbl>
          </a:graphicData>
        </a:graphic>
      </p:graphicFrame>
      <p:sp>
        <p:nvSpPr>
          <p:cNvPr id="6" name="Content Placeholder 2">
            <a:extLst>
              <a:ext uri="{FF2B5EF4-FFF2-40B4-BE49-F238E27FC236}">
                <a16:creationId xmlns:a16="http://schemas.microsoft.com/office/drawing/2014/main" id="{79CF3DB9-B149-476A-9CB0-347A8419A8BC}"/>
              </a:ext>
            </a:extLst>
          </p:cNvPr>
          <p:cNvSpPr>
            <a:spLocks noGrp="1"/>
          </p:cNvSpPr>
          <p:nvPr>
            <p:ph idx="1"/>
          </p:nvPr>
        </p:nvSpPr>
        <p:spPr>
          <a:xfrm>
            <a:off x="2428648" y="5988678"/>
            <a:ext cx="6556147" cy="640085"/>
          </a:xfrm>
        </p:spPr>
        <p:txBody>
          <a:bodyPr>
            <a:normAutofit fontScale="92500"/>
          </a:bodyPr>
          <a:lstStyle/>
          <a:p>
            <a:pPr marL="342900" indent="-342900">
              <a:buFont typeface="Arial" panose="020B0604020202020204" pitchFamily="34" charset="0"/>
              <a:buChar char="•"/>
            </a:pPr>
            <a:r>
              <a:rPr lang="en-US" sz="1800" dirty="0"/>
              <a:t>Buildings selected for heating renovation take up passive measures</a:t>
            </a:r>
          </a:p>
          <a:p>
            <a:pPr marL="342900" indent="-342900">
              <a:buFont typeface="Arial" panose="020B0604020202020204" pitchFamily="34" charset="0"/>
              <a:buChar char="•"/>
            </a:pPr>
            <a:r>
              <a:rPr lang="en-US" sz="1800" dirty="0"/>
              <a:t>New buildings take up passive measures</a:t>
            </a:r>
          </a:p>
        </p:txBody>
      </p:sp>
    </p:spTree>
    <p:extLst>
      <p:ext uri="{BB962C8B-B14F-4D97-AF65-F5344CB8AC3E}">
        <p14:creationId xmlns:p14="http://schemas.microsoft.com/office/powerpoint/2010/main" val="1969036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25751-DBD1-4FB4-B80E-8E83F3E74BE4}"/>
              </a:ext>
            </a:extLst>
          </p:cNvPr>
          <p:cNvSpPr>
            <a:spLocks noGrp="1"/>
          </p:cNvSpPr>
          <p:nvPr>
            <p:ph type="title"/>
          </p:nvPr>
        </p:nvSpPr>
        <p:spPr/>
        <p:txBody>
          <a:bodyPr/>
          <a:lstStyle/>
          <a:p>
            <a:r>
              <a:rPr lang="en-US"/>
              <a:t>Scenarios for Active Measures</a:t>
            </a:r>
          </a:p>
        </p:txBody>
      </p:sp>
      <p:sp>
        <p:nvSpPr>
          <p:cNvPr id="4" name="Slide Number Placeholder 3">
            <a:extLst>
              <a:ext uri="{FF2B5EF4-FFF2-40B4-BE49-F238E27FC236}">
                <a16:creationId xmlns:a16="http://schemas.microsoft.com/office/drawing/2014/main" id="{5C210784-2737-4626-B03E-E77CE2A7708C}"/>
              </a:ext>
            </a:extLst>
          </p:cNvPr>
          <p:cNvSpPr>
            <a:spLocks noGrp="1"/>
          </p:cNvSpPr>
          <p:nvPr>
            <p:ph type="sldNum" sz="quarter" idx="4"/>
          </p:nvPr>
        </p:nvSpPr>
        <p:spPr/>
        <p:txBody>
          <a:bodyPr/>
          <a:lstStyle/>
          <a:p>
            <a:fld id="{A1C02BF3-6CFC-A548-B91D-73F201674A01}" type="slidenum">
              <a:rPr lang="en-US" smtClean="0"/>
              <a:pPr/>
              <a:t>9</a:t>
            </a:fld>
            <a:endParaRPr lang="en-US" dirty="0"/>
          </a:p>
        </p:txBody>
      </p:sp>
      <p:graphicFrame>
        <p:nvGraphicFramePr>
          <p:cNvPr id="5" name="Chart 4">
            <a:extLst>
              <a:ext uri="{FF2B5EF4-FFF2-40B4-BE49-F238E27FC236}">
                <a16:creationId xmlns:a16="http://schemas.microsoft.com/office/drawing/2014/main" id="{20CB619A-2B1A-4688-A277-2902412C2874}"/>
              </a:ext>
            </a:extLst>
          </p:cNvPr>
          <p:cNvGraphicFramePr>
            <a:graphicFrameLocks/>
          </p:cNvGraphicFramePr>
          <p:nvPr>
            <p:extLst>
              <p:ext uri="{D42A27DB-BD31-4B8C-83A1-F6EECF244321}">
                <p14:modId xmlns:p14="http://schemas.microsoft.com/office/powerpoint/2010/main" val="386488522"/>
              </p:ext>
            </p:extLst>
          </p:nvPr>
        </p:nvGraphicFramePr>
        <p:xfrm>
          <a:off x="929595" y="1780153"/>
          <a:ext cx="5405891" cy="2923948"/>
        </p:xfrm>
        <a:graphic>
          <a:graphicData uri="http://schemas.openxmlformats.org/drawingml/2006/chart">
            <c:chart xmlns:c="http://schemas.openxmlformats.org/drawingml/2006/chart" xmlns:r="http://schemas.openxmlformats.org/officeDocument/2006/relationships" r:id="rId2"/>
          </a:graphicData>
        </a:graphic>
      </p:graphicFrame>
      <p:sp>
        <p:nvSpPr>
          <p:cNvPr id="6" name="Content Placeholder 2">
            <a:extLst>
              <a:ext uri="{FF2B5EF4-FFF2-40B4-BE49-F238E27FC236}">
                <a16:creationId xmlns:a16="http://schemas.microsoft.com/office/drawing/2014/main" id="{42360CBC-A75B-4B2F-97AF-32ADDDB88DA6}"/>
              </a:ext>
            </a:extLst>
          </p:cNvPr>
          <p:cNvSpPr>
            <a:spLocks noGrp="1"/>
          </p:cNvSpPr>
          <p:nvPr>
            <p:ph idx="1"/>
          </p:nvPr>
        </p:nvSpPr>
        <p:spPr>
          <a:xfrm>
            <a:off x="1126445" y="4772025"/>
            <a:ext cx="4012973" cy="351063"/>
          </a:xfrm>
        </p:spPr>
        <p:txBody>
          <a:bodyPr>
            <a:normAutofit/>
          </a:bodyPr>
          <a:lstStyle/>
          <a:p>
            <a:r>
              <a:rPr lang="en-US" sz="2000" dirty="0"/>
              <a:t>Country-Specific Diffusion Scenarios</a:t>
            </a:r>
          </a:p>
        </p:txBody>
      </p:sp>
      <p:sp>
        <p:nvSpPr>
          <p:cNvPr id="8" name="Content Placeholder 2">
            <a:extLst>
              <a:ext uri="{FF2B5EF4-FFF2-40B4-BE49-F238E27FC236}">
                <a16:creationId xmlns:a16="http://schemas.microsoft.com/office/drawing/2014/main" id="{51827E7F-89D2-4992-91F0-9D5D3F65D38D}"/>
              </a:ext>
            </a:extLst>
          </p:cNvPr>
          <p:cNvSpPr txBox="1">
            <a:spLocks/>
          </p:cNvSpPr>
          <p:nvPr/>
        </p:nvSpPr>
        <p:spPr>
          <a:xfrm>
            <a:off x="7202034" y="2024743"/>
            <a:ext cx="4174898" cy="2130878"/>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Font typeface="Arial" panose="020B0604020202020204" pitchFamily="34" charset="0"/>
              <a:buNone/>
              <a:defRPr sz="1200" b="0" i="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Country-Specific Efficiency Improvement Scenarios</a:t>
            </a:r>
          </a:p>
          <a:p>
            <a:pPr marL="342900" indent="-342900">
              <a:buFont typeface="Arial" panose="020B0604020202020204" pitchFamily="34" charset="0"/>
              <a:buChar char="•"/>
            </a:pPr>
            <a:r>
              <a:rPr lang="en-US" sz="1800" dirty="0"/>
              <a:t>Average Baseline SEER per country</a:t>
            </a:r>
          </a:p>
          <a:p>
            <a:pPr marL="342900" indent="-342900">
              <a:buFont typeface="Arial" panose="020B0604020202020204" pitchFamily="34" charset="0"/>
              <a:buChar char="•"/>
            </a:pPr>
            <a:r>
              <a:rPr lang="en-US" sz="1800" dirty="0"/>
              <a:t>High: Baseline SEER +4</a:t>
            </a:r>
          </a:p>
          <a:p>
            <a:pPr marL="342900" indent="-342900">
              <a:buFont typeface="Arial" panose="020B0604020202020204" pitchFamily="34" charset="0"/>
              <a:buChar char="•"/>
            </a:pPr>
            <a:r>
              <a:rPr lang="en-US" sz="1800" dirty="0"/>
              <a:t>Moderate: Baseline SEER +2</a:t>
            </a:r>
          </a:p>
        </p:txBody>
      </p:sp>
    </p:spTree>
    <p:extLst>
      <p:ext uri="{BB962C8B-B14F-4D97-AF65-F5344CB8AC3E}">
        <p14:creationId xmlns:p14="http://schemas.microsoft.com/office/powerpoint/2010/main" val="752608583"/>
      </p:ext>
    </p:extLst>
  </p:cSld>
  <p:clrMapOvr>
    <a:masterClrMapping/>
  </p:clrMapOvr>
</p:sld>
</file>

<file path=ppt/theme/theme1.xml><?xml version="1.0" encoding="utf-8"?>
<a:theme xmlns:a="http://schemas.openxmlformats.org/drawingml/2006/main" name="CoolLIFE light">
  <a:themeElements>
    <a:clrScheme name="CoolLIFE">
      <a:dk1>
        <a:srgbClr val="2B2071"/>
      </a:dk1>
      <a:lt1>
        <a:srgbClr val="FFFFFF"/>
      </a:lt1>
      <a:dk2>
        <a:srgbClr val="009FE3"/>
      </a:dk2>
      <a:lt2>
        <a:srgbClr val="FFFFFF"/>
      </a:lt2>
      <a:accent1>
        <a:srgbClr val="E5005B"/>
      </a:accent1>
      <a:accent2>
        <a:srgbClr val="008E38"/>
      </a:accent2>
      <a:accent3>
        <a:srgbClr val="F8C7C8"/>
      </a:accent3>
      <a:accent4>
        <a:srgbClr val="8F0F57"/>
      </a:accent4>
      <a:accent5>
        <a:srgbClr val="C6D76B"/>
      </a:accent5>
      <a:accent6>
        <a:srgbClr val="AFDFF9"/>
      </a:accent6>
      <a:hlink>
        <a:srgbClr val="009FE3"/>
      </a:hlink>
      <a:folHlink>
        <a:srgbClr val="0093D6"/>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olLIFE dark">
  <a:themeElements>
    <a:clrScheme name="CoolLIFE">
      <a:dk1>
        <a:srgbClr val="2B2071"/>
      </a:dk1>
      <a:lt1>
        <a:srgbClr val="FFFFFF"/>
      </a:lt1>
      <a:dk2>
        <a:srgbClr val="009FE3"/>
      </a:dk2>
      <a:lt2>
        <a:srgbClr val="FFFFFF"/>
      </a:lt2>
      <a:accent1>
        <a:srgbClr val="E5005B"/>
      </a:accent1>
      <a:accent2>
        <a:srgbClr val="008E38"/>
      </a:accent2>
      <a:accent3>
        <a:srgbClr val="F8C7C8"/>
      </a:accent3>
      <a:accent4>
        <a:srgbClr val="8F0F57"/>
      </a:accent4>
      <a:accent5>
        <a:srgbClr val="C6D76B"/>
      </a:accent5>
      <a:accent6>
        <a:srgbClr val="AFDFF9"/>
      </a:accent6>
      <a:hlink>
        <a:srgbClr val="009FE3"/>
      </a:hlink>
      <a:folHlink>
        <a:srgbClr val="0093D6"/>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98ffc1d-744c-4054-9e70-1ab4757161d7">
      <Terms xmlns="http://schemas.microsoft.com/office/infopath/2007/PartnerControls"/>
    </lcf76f155ced4ddcb4097134ff3c332f>
    <TaxCatchAll xmlns="7bfb24e2-620e-4b6e-ad22-e1874fec263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EB98F11D55A9C4ABA28F5BA87D12BE5" ma:contentTypeVersion="14" ma:contentTypeDescription="Create a new document." ma:contentTypeScope="" ma:versionID="859aa8bf7a8dc8d2a0e0a7a21aa5d7cc">
  <xsd:schema xmlns:xsd="http://www.w3.org/2001/XMLSchema" xmlns:xs="http://www.w3.org/2001/XMLSchema" xmlns:p="http://schemas.microsoft.com/office/2006/metadata/properties" xmlns:ns2="198ffc1d-744c-4054-9e70-1ab4757161d7" xmlns:ns3="7bfb24e2-620e-4b6e-ad22-e1874fec2633" targetNamespace="http://schemas.microsoft.com/office/2006/metadata/properties" ma:root="true" ma:fieldsID="89a2e0e5a147f784fd5e1ada976831fd" ns2:_="" ns3:_="">
    <xsd:import namespace="198ffc1d-744c-4054-9e70-1ab4757161d7"/>
    <xsd:import namespace="7bfb24e2-620e-4b6e-ad22-e1874fec2633"/>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ObjectDetectorVersions" minOccurs="0"/>
                <xsd:element ref="ns2:MediaLengthInSecond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98ffc1d-744c-4054-9e70-1ab4757161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edd1c77-ecac-4adc-8928-a4b79cad4f03"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bfb24e2-620e-4b6e-ad22-e1874fec2633"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6b4f484a-3fb0-4fd0-a6ca-2b7511443b9e}" ma:internalName="TaxCatchAll" ma:showField="CatchAllData" ma:web="7bfb24e2-620e-4b6e-ad22-e1874fec2633">
      <xsd:complexType>
        <xsd:complexContent>
          <xsd:extension base="dms:MultiChoiceLookup">
            <xsd:sequence>
              <xsd:element name="Value" type="dms:Lookup" maxOccurs="unbounded" minOccurs="0" nillable="true"/>
            </xsd:sequence>
          </xsd:extension>
        </xsd:complexContent>
      </xsd:complexType>
    </xsd:element>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EFD9F7-5947-47E4-8639-050EAABD004B}">
  <ds:schemaRefs>
    <ds:schemaRef ds:uri="http://schemas.microsoft.com/office/2006/metadata/properties"/>
    <ds:schemaRef ds:uri="http://schemas.microsoft.com/office/infopath/2007/PartnerControls"/>
    <ds:schemaRef ds:uri="f417115e-ead9-4710-a32e-25a4b38d652b"/>
    <ds:schemaRef ds:uri="5ff3f2bd-c5d7-44c2-a735-d61582867ae0"/>
    <ds:schemaRef ds:uri="198ffc1d-744c-4054-9e70-1ab4757161d7"/>
    <ds:schemaRef ds:uri="7bfb24e2-620e-4b6e-ad22-e1874fec2633"/>
  </ds:schemaRefs>
</ds:datastoreItem>
</file>

<file path=customXml/itemProps2.xml><?xml version="1.0" encoding="utf-8"?>
<ds:datastoreItem xmlns:ds="http://schemas.openxmlformats.org/officeDocument/2006/customXml" ds:itemID="{1EC30952-F9EA-454C-8352-35B7C02561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98ffc1d-744c-4054-9e70-1ab4757161d7"/>
    <ds:schemaRef ds:uri="7bfb24e2-620e-4b6e-ad22-e1874fec26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BCF1C9-80CB-4039-B356-AE3A61E853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2873</Words>
  <Application>Microsoft Office PowerPoint</Application>
  <PresentationFormat>Widescreen</PresentationFormat>
  <Paragraphs>388</Paragraphs>
  <Slides>27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Calibri</vt:lpstr>
      <vt:lpstr>Corbel</vt:lpstr>
      <vt:lpstr>Ubuntu</vt:lpstr>
      <vt:lpstr>CoolLIFE light</vt:lpstr>
      <vt:lpstr>CoolLIFE dark</vt:lpstr>
      <vt:lpstr>CoolLIFE Training Materials</vt:lpstr>
      <vt:lpstr>Contents</vt:lpstr>
      <vt:lpstr>CoolLIFE Tool intro and general Functionalities </vt:lpstr>
      <vt:lpstr>Raster Layers for Cooling Needs</vt:lpstr>
      <vt:lpstr>CM: Space Cooling Demand  </vt:lpstr>
      <vt:lpstr>CM: Space Cooling Demand</vt:lpstr>
      <vt:lpstr>CM: Economic Feasibility   </vt:lpstr>
      <vt:lpstr>Scenarios Passive Measures</vt:lpstr>
      <vt:lpstr>Scenarios for Active Measures</vt:lpstr>
      <vt:lpstr>CM: District Cooling    </vt:lpstr>
      <vt:lpstr>CM: District Cooling</vt:lpstr>
      <vt:lpstr>Use Cases: How To Apply CoolLIFE tool     </vt:lpstr>
      <vt:lpstr>CoolLIFE tool: Use Cases</vt:lpstr>
      <vt:lpstr>Use Case 1: </vt:lpstr>
      <vt:lpstr>CoolLIFE tool: Use Cases</vt:lpstr>
      <vt:lpstr>Use Case 2: </vt:lpstr>
      <vt:lpstr>CoolLIFE tool: Use Cases</vt:lpstr>
      <vt:lpstr>Use Case 3: </vt:lpstr>
      <vt:lpstr>CoolLIFE tool: Use Cases</vt:lpstr>
      <vt:lpstr>Use Case 4: </vt:lpstr>
      <vt:lpstr>CoolLIFE tool: Use Cases</vt:lpstr>
      <vt:lpstr>Use Case 5: </vt:lpstr>
      <vt:lpstr>CoolLIFE tool: Use Cases</vt:lpstr>
      <vt:lpstr>Use Case 6: </vt:lpstr>
      <vt:lpstr>CoolLIFE tool: Use Cases</vt:lpstr>
      <vt:lpstr>Use Case 7: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Emile Noel</dc:creator>
  <cp:lastModifiedBy>Giulia Conforto</cp:lastModifiedBy>
  <cp:revision>153</cp:revision>
  <dcterms:created xsi:type="dcterms:W3CDTF">2020-01-09T15:23:23Z</dcterms:created>
  <dcterms:modified xsi:type="dcterms:W3CDTF">2025-04-28T07:38:18Z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0x0101000EB98F11D55A9C4ABA28F5BA87D12BE5</vt:lpwstr>
  </property>
  <property fmtid="{D5CDD505-2E9C-101B-9397-08002B2CF9AE}" pid="3" name="MediaServiceImageTags">
    <vt:lpwstr/>
  </property>
</Properties>
</file>