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530" r:id="rId5"/>
    <p:sldId id="531" r:id="rId6"/>
    <p:sldId id="533" r:id="rId7"/>
    <p:sldId id="545" r:id="rId8"/>
    <p:sldId id="546" r:id="rId9"/>
    <p:sldId id="543" r:id="rId10"/>
    <p:sldId id="54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22"/>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5/17/2023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sz="4000" dirty="0" err="1">
                <a:latin typeface="Times New Roman" panose="02020603050405020304" pitchFamily="18" charset="0"/>
                <a:cs typeface="Times New Roman" panose="02020603050405020304" pitchFamily="18" charset="0"/>
              </a:rPr>
              <a:t>LexicAL</a:t>
            </a:r>
            <a:r>
              <a:rPr lang="en-US" sz="4000" dirty="0">
                <a:latin typeface="Times New Roman" panose="02020603050405020304" pitchFamily="18" charset="0"/>
                <a:cs typeface="Times New Roman" panose="02020603050405020304" pitchFamily="18" charset="0"/>
              </a:rPr>
              <a:t> ANALYZER USING TKINTER</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7455158" y="5212827"/>
            <a:ext cx="4316963" cy="758952"/>
          </a:xfrm>
        </p:spPr>
        <p:txBody>
          <a:bodyPr/>
          <a:lstStyle/>
          <a:p>
            <a:pPr algn="r"/>
            <a:r>
              <a:rPr lang="en-US" sz="2000" dirty="0">
                <a:latin typeface="Times New Roman" panose="02020603050405020304" pitchFamily="18" charset="0"/>
                <a:cs typeface="Times New Roman" panose="02020603050405020304" pitchFamily="18" charset="0"/>
              </a:rPr>
              <a:t>Dhruv Wadhera (RA2011026010071)</a:t>
            </a:r>
          </a:p>
          <a:p>
            <a:pPr algn="r"/>
            <a:r>
              <a:rPr lang="en-US" sz="2000" dirty="0">
                <a:latin typeface="Times New Roman" panose="02020603050405020304" pitchFamily="18" charset="0"/>
                <a:cs typeface="Times New Roman" panose="02020603050405020304" pitchFamily="18" charset="0"/>
              </a:rPr>
              <a:t>Parth Madan (RA2011026010114)</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069661" y="722376"/>
            <a:ext cx="8878824" cy="1069848"/>
          </a:xfrm>
        </p:spPr>
        <p:txBody>
          <a:bodyPr>
            <a:normAutofit/>
          </a:bodyPr>
          <a:lstStyle/>
          <a:p>
            <a:r>
              <a:rPr lang="en-US" sz="4000" b="1" spc="600" dirty="0">
                <a:ln w="28575">
                  <a:noFill/>
                  <a:prstDash val="solid"/>
                </a:ln>
                <a:solidFill>
                  <a:schemeClr val="bg1"/>
                </a:solidFill>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6" name="TextBox 5">
            <a:extLst>
              <a:ext uri="{FF2B5EF4-FFF2-40B4-BE49-F238E27FC236}">
                <a16:creationId xmlns:a16="http://schemas.microsoft.com/office/drawing/2014/main" id="{C8872D5C-A871-4DA9-C4DE-E264DC38CF21}"/>
              </a:ext>
            </a:extLst>
          </p:cNvPr>
          <p:cNvSpPr txBox="1"/>
          <p:nvPr/>
        </p:nvSpPr>
        <p:spPr>
          <a:xfrm>
            <a:off x="1306287" y="1843950"/>
            <a:ext cx="8878824" cy="4001095"/>
          </a:xfrm>
          <a:prstGeom prst="rect">
            <a:avLst/>
          </a:prstGeom>
          <a:noFill/>
        </p:spPr>
        <p:txBody>
          <a:bodyPr wrap="square" rtlCol="0">
            <a:spAutoFit/>
          </a:bodyPr>
          <a:lstStyle/>
          <a:p>
            <a:pPr algn="just"/>
            <a:r>
              <a:rPr lang="en-US" sz="1800" dirty="0">
                <a:solidFill>
                  <a:schemeClr val="bg1"/>
                </a:solidFill>
                <a:effectLst/>
                <a:latin typeface="Times New Roman" panose="02020603050405020304" pitchFamily="18" charset="0"/>
                <a:ea typeface="Times New Roman" panose="02020603050405020304" pitchFamily="18" charset="0"/>
              </a:rPr>
              <a:t>The Lexical Analyzer with </a:t>
            </a:r>
            <a:r>
              <a:rPr lang="en-US" sz="1800" dirty="0" err="1">
                <a:solidFill>
                  <a:schemeClr val="bg1"/>
                </a:solidFill>
                <a:effectLst/>
                <a:latin typeface="Times New Roman" panose="02020603050405020304" pitchFamily="18" charset="0"/>
                <a:ea typeface="Times New Roman" panose="02020603050405020304" pitchFamily="18" charset="0"/>
              </a:rPr>
              <a:t>Tkinter</a:t>
            </a:r>
            <a:r>
              <a:rPr lang="en-US" sz="1800" dirty="0">
                <a:solidFill>
                  <a:schemeClr val="bg1"/>
                </a:solidFill>
                <a:effectLst/>
                <a:latin typeface="Times New Roman" panose="02020603050405020304" pitchFamily="18" charset="0"/>
                <a:ea typeface="Times New Roman" panose="02020603050405020304" pitchFamily="18" charset="0"/>
              </a:rPr>
              <a:t> GUI and PostgreSQL Integration project presents a user-friendly graphical interface for performing lexical analysis on C programming code. The project utilizes the </a:t>
            </a:r>
            <a:r>
              <a:rPr lang="en-US" sz="1800" dirty="0" err="1">
                <a:solidFill>
                  <a:schemeClr val="bg1"/>
                </a:solidFill>
                <a:effectLst/>
                <a:latin typeface="Times New Roman" panose="02020603050405020304" pitchFamily="18" charset="0"/>
                <a:ea typeface="Times New Roman" panose="02020603050405020304" pitchFamily="18" charset="0"/>
              </a:rPr>
              <a:t>Tkinter</a:t>
            </a:r>
            <a:r>
              <a:rPr lang="en-US" sz="1800" dirty="0">
                <a:solidFill>
                  <a:schemeClr val="bg1"/>
                </a:solidFill>
                <a:effectLst/>
                <a:latin typeface="Times New Roman" panose="02020603050405020304" pitchFamily="18" charset="0"/>
                <a:ea typeface="Times New Roman" panose="02020603050405020304" pitchFamily="18" charset="0"/>
              </a:rPr>
              <a:t> library for GUI development and integrates with a PostgreSQL database using the psycopg2 library.</a:t>
            </a:r>
            <a:endParaRPr lang="en-IN" sz="1800" dirty="0">
              <a:solidFill>
                <a:schemeClr val="bg1"/>
              </a:solidFill>
              <a:effectLst/>
              <a:latin typeface="Times New Roman" panose="02020603050405020304" pitchFamily="18" charset="0"/>
              <a:ea typeface="Times New Roman" panose="02020603050405020304" pitchFamily="18" charset="0"/>
            </a:endParaRPr>
          </a:p>
          <a:p>
            <a:pPr algn="just"/>
            <a:r>
              <a:rPr lang="en-US" sz="1800" dirty="0">
                <a:solidFill>
                  <a:schemeClr val="bg1"/>
                </a:solidFill>
                <a:effectLst/>
                <a:latin typeface="Times New Roman" panose="02020603050405020304" pitchFamily="18" charset="0"/>
                <a:ea typeface="Times New Roman" panose="02020603050405020304" pitchFamily="18" charset="0"/>
              </a:rPr>
              <a:t> </a:t>
            </a:r>
            <a:endParaRPr lang="en-IN" sz="1800" dirty="0">
              <a:solidFill>
                <a:schemeClr val="bg1"/>
              </a:solidFill>
              <a:effectLst/>
              <a:latin typeface="Times New Roman" panose="02020603050405020304" pitchFamily="18" charset="0"/>
              <a:ea typeface="Times New Roman" panose="02020603050405020304" pitchFamily="18" charset="0"/>
            </a:endParaRPr>
          </a:p>
          <a:p>
            <a:pPr algn="just"/>
            <a:r>
              <a:rPr lang="en-US" sz="1800" dirty="0">
                <a:solidFill>
                  <a:schemeClr val="bg1"/>
                </a:solidFill>
                <a:effectLst/>
                <a:latin typeface="Times New Roman" panose="02020603050405020304" pitchFamily="18" charset="0"/>
                <a:ea typeface="Times New Roman" panose="02020603050405020304" pitchFamily="18" charset="0"/>
              </a:rPr>
              <a:t>The application allows users to select a C code file, which is then analyzed by the lexical analyzer. The lexical analysis phase involves breaking down the code into a sequence of tokens and removing extra spaces and comments. The analysis results are displayed in a tabular format, showing the token type and corresponding lexeme.</a:t>
            </a:r>
            <a:endParaRPr lang="en-IN" sz="1800" dirty="0">
              <a:solidFill>
                <a:schemeClr val="bg1"/>
              </a:solidFill>
              <a:effectLst/>
              <a:latin typeface="Times New Roman" panose="02020603050405020304" pitchFamily="18" charset="0"/>
              <a:ea typeface="Times New Roman" panose="02020603050405020304" pitchFamily="18" charset="0"/>
            </a:endParaRPr>
          </a:p>
          <a:p>
            <a:pPr algn="just"/>
            <a:r>
              <a:rPr lang="en-US" sz="1800" dirty="0">
                <a:solidFill>
                  <a:schemeClr val="bg1"/>
                </a:solidFill>
                <a:effectLst/>
                <a:latin typeface="Times New Roman" panose="02020603050405020304" pitchFamily="18" charset="0"/>
                <a:ea typeface="Times New Roman" panose="02020603050405020304" pitchFamily="18" charset="0"/>
              </a:rPr>
              <a:t> </a:t>
            </a:r>
            <a:endParaRPr lang="en-IN" sz="1800" dirty="0">
              <a:solidFill>
                <a:schemeClr val="bg1"/>
              </a:solidFill>
              <a:effectLst/>
              <a:latin typeface="Times New Roman" panose="02020603050405020304" pitchFamily="18" charset="0"/>
              <a:ea typeface="Times New Roman" panose="02020603050405020304" pitchFamily="18" charset="0"/>
            </a:endParaRPr>
          </a:p>
          <a:p>
            <a:pPr algn="just"/>
            <a:r>
              <a:rPr lang="en-US" sz="1800" dirty="0">
                <a:solidFill>
                  <a:schemeClr val="bg1"/>
                </a:solidFill>
                <a:effectLst/>
                <a:latin typeface="Times New Roman" panose="02020603050405020304" pitchFamily="18" charset="0"/>
                <a:ea typeface="Times New Roman" panose="02020603050405020304" pitchFamily="18" charset="0"/>
              </a:rPr>
              <a:t>The </a:t>
            </a:r>
            <a:r>
              <a:rPr lang="en-US" sz="1800" dirty="0" err="1">
                <a:solidFill>
                  <a:schemeClr val="bg1"/>
                </a:solidFill>
                <a:effectLst/>
                <a:latin typeface="Times New Roman" panose="02020603050405020304" pitchFamily="18" charset="0"/>
                <a:ea typeface="Times New Roman" panose="02020603050405020304" pitchFamily="18" charset="0"/>
              </a:rPr>
              <a:t>Tkinter</a:t>
            </a:r>
            <a:r>
              <a:rPr lang="en-US" sz="1800" dirty="0">
                <a:solidFill>
                  <a:schemeClr val="bg1"/>
                </a:solidFill>
                <a:effectLst/>
                <a:latin typeface="Times New Roman" panose="02020603050405020304" pitchFamily="18" charset="0"/>
                <a:ea typeface="Times New Roman" panose="02020603050405020304" pitchFamily="18" charset="0"/>
              </a:rPr>
              <a:t> GUI provides an intuitive interface with features such as a file dialog for selecting code files and buttons for initiating the analysis. The user can browse for a C code file, and upon analysis, the results are presented in a text area within the GUI.</a:t>
            </a:r>
            <a:endParaRPr lang="en-IN" sz="1800" dirty="0">
              <a:solidFill>
                <a:schemeClr val="bg1"/>
              </a:solidFill>
              <a:effectLst/>
              <a:latin typeface="Times New Roman" panose="02020603050405020304" pitchFamily="18" charset="0"/>
              <a:ea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2006081"/>
            <a:ext cx="7735824" cy="783212"/>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428999"/>
            <a:ext cx="7858592" cy="2491033"/>
          </a:xfrm>
        </p:spPr>
        <p:txBody>
          <a:bodyPr/>
          <a:lstStyle/>
          <a:p>
            <a:pPr marL="101600" marR="87630" algn="just">
              <a:spcAft>
                <a:spcPts val="0"/>
              </a:spcAft>
            </a:pPr>
            <a:r>
              <a:rPr lang="en-US" sz="1800" dirty="0">
                <a:effectLst/>
                <a:latin typeface="Times New Roman" panose="02020603050405020304" pitchFamily="18" charset="0"/>
                <a:ea typeface="Times New Roman" panose="02020603050405020304" pitchFamily="18" charset="0"/>
              </a:rPr>
              <a:t>The Lexical Analyzer is an essential component of a compiler that performs the task of breaking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down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source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code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meaningful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tokens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lexemes.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first phase of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compilation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 and serves as the foundation for subsequent stages such as parsing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semantic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analysis.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 developed a Lexical Analyzer using the </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Tkinter</a:t>
            </a:r>
            <a:r>
              <a:rPr lang="en-US" sz="1800" dirty="0">
                <a:effectLst/>
                <a:latin typeface="Times New Roman" panose="02020603050405020304" pitchFamily="18" charset="0"/>
                <a:ea typeface="Times New Roman" panose="02020603050405020304" pitchFamily="18" charset="0"/>
              </a:rPr>
              <a:t> GUI and the database </a:t>
            </a:r>
            <a:r>
              <a:rPr lang="en-US" sz="1800" dirty="0" err="1">
                <a:effectLst/>
                <a:latin typeface="Times New Roman" panose="02020603050405020304" pitchFamily="18" charset="0"/>
                <a:ea typeface="Times New Roman" panose="02020603050405020304" pitchFamily="18" charset="0"/>
              </a:rPr>
              <a:t>postgres</a:t>
            </a:r>
            <a:r>
              <a:rPr lang="en-US" sz="1800" dirty="0">
                <a:effectLst/>
                <a:latin typeface="Times New Roman" panose="02020603050405020304" pitchFamily="18" charset="0"/>
                <a:ea typeface="Times New Roman" panose="02020603050405020304" pitchFamily="18" charset="0"/>
              </a:rPr>
              <a:t> SQL and excessing it with administration tool PG ADMIN4,</a:t>
            </a:r>
            <a:r>
              <a:rPr lang="en-US" sz="1800" spc="3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01600" marR="90170" algn="just">
              <a:spcBef>
                <a:spcPts val="1000"/>
              </a:spcBef>
              <a:spcAft>
                <a:spcPts val="0"/>
              </a:spcAft>
            </a:pPr>
            <a:r>
              <a:rPr lang="en-US" sz="1800" dirty="0">
                <a:effectLst/>
                <a:latin typeface="Times New Roman" panose="02020603050405020304" pitchFamily="18" charset="0"/>
                <a:ea typeface="Times New Roman" panose="02020603050405020304" pitchFamily="18" charset="0"/>
              </a:rPr>
              <a:t>The purpose of our Lexical Analyzer project is to demonstrate the implementation of lexical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analysis techniques using the </a:t>
            </a:r>
            <a:r>
              <a:rPr lang="en-US" sz="1800" dirty="0" err="1">
                <a:effectLst/>
                <a:latin typeface="Times New Roman" panose="02020603050405020304" pitchFamily="18" charset="0"/>
                <a:ea typeface="Times New Roman" panose="02020603050405020304" pitchFamily="18" charset="0"/>
              </a:rPr>
              <a:t>Tkinter</a:t>
            </a:r>
            <a:r>
              <a:rPr lang="en-US" sz="1800" dirty="0">
                <a:effectLst/>
                <a:latin typeface="Times New Roman" panose="02020603050405020304" pitchFamily="18" charset="0"/>
                <a:ea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A59AE7B-1FE0-8039-6430-C8A02050C758}"/>
              </a:ext>
            </a:extLst>
          </p:cNvPr>
          <p:cNvSpPr>
            <a:spLocks noGrp="1"/>
          </p:cNvSpPr>
          <p:nvPr>
            <p:ph type="sldNum" sz="quarter" idx="12"/>
          </p:nvPr>
        </p:nvSpPr>
        <p:spPr/>
        <p:txBody>
          <a:bodyPr/>
          <a:lstStyle/>
          <a:p>
            <a:fld id="{294A09A9-5501-47C1-A89A-A340965A2BE2}" type="slidenum">
              <a:rPr lang="en-US" smtClean="0"/>
              <a:t>4</a:t>
            </a:fld>
            <a:endParaRPr lang="en-US" dirty="0"/>
          </a:p>
        </p:txBody>
      </p:sp>
      <p:sp>
        <p:nvSpPr>
          <p:cNvPr id="4" name="TextBox 3">
            <a:extLst>
              <a:ext uri="{FF2B5EF4-FFF2-40B4-BE49-F238E27FC236}">
                <a16:creationId xmlns:a16="http://schemas.microsoft.com/office/drawing/2014/main" id="{61E5A678-CFD4-0965-0753-0789F82EE914}"/>
              </a:ext>
            </a:extLst>
          </p:cNvPr>
          <p:cNvSpPr txBox="1"/>
          <p:nvPr/>
        </p:nvSpPr>
        <p:spPr>
          <a:xfrm>
            <a:off x="1017037" y="942392"/>
            <a:ext cx="10123714" cy="4524315"/>
          </a:xfrm>
          <a:prstGeom prst="rect">
            <a:avLst/>
          </a:prstGeom>
          <a:noFill/>
        </p:spPr>
        <p:txBody>
          <a:bodyPr wrap="square" rtlCol="0">
            <a:spAutoFit/>
          </a:bodyPr>
          <a:lstStyle/>
          <a:p>
            <a:r>
              <a:rPr lang="en-IN" sz="3600" dirty="0">
                <a:solidFill>
                  <a:schemeClr val="bg1"/>
                </a:solidFill>
                <a:latin typeface="Times New Roman" panose="02020603050405020304" pitchFamily="18" charset="0"/>
                <a:cs typeface="Times New Roman" panose="02020603050405020304" pitchFamily="18" charset="0"/>
              </a:rPr>
              <a:t>OBJECTIVES:</a:t>
            </a:r>
          </a:p>
          <a:p>
            <a:pPr marR="95885" algn="just">
              <a:tabLst>
                <a:tab pos="558800" algn="l"/>
              </a:tabLst>
            </a:pPr>
            <a:r>
              <a:rPr lang="en-US" sz="1800" dirty="0">
                <a:solidFill>
                  <a:schemeClr val="bg1"/>
                </a:solidFill>
                <a:effectLst/>
                <a:latin typeface="Times New Roman" panose="02020603050405020304" pitchFamily="18" charset="0"/>
                <a:ea typeface="Times New Roman" panose="02020603050405020304" pitchFamily="18" charset="0"/>
              </a:rPr>
              <a:t>Develop</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custom</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algorithm</a:t>
            </a:r>
            <a:r>
              <a:rPr lang="en-US" sz="1800" spc="30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for tokenization that is both accurate and efficient, and</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which</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can be easily adapted to different input text formats.</a:t>
            </a:r>
            <a:endParaRPr lang="en-IN" sz="1800" dirty="0">
              <a:solidFill>
                <a:schemeClr val="bg1"/>
              </a:solidFill>
              <a:effectLst/>
              <a:latin typeface="Times New Roman" panose="02020603050405020304" pitchFamily="18" charset="0"/>
              <a:ea typeface="Times New Roman" panose="02020603050405020304" pitchFamily="18" charset="0"/>
            </a:endParaRPr>
          </a:p>
          <a:p>
            <a:pPr marR="125730" algn="just">
              <a:tabLst>
                <a:tab pos="1155700" algn="l"/>
              </a:tabLst>
            </a:pPr>
            <a:r>
              <a:rPr lang="en-US" sz="1800" dirty="0">
                <a:solidFill>
                  <a:schemeClr val="bg1"/>
                </a:solidFill>
                <a:effectLst/>
                <a:latin typeface="Times New Roman" panose="02020603050405020304" pitchFamily="18" charset="0"/>
                <a:ea typeface="Times New Roman" panose="02020603050405020304" pitchFamily="18" charset="0"/>
              </a:rPr>
              <a:t> Implement an automated token identification and classification system that accurately recognizes keywords, identifiers, constants, string literals, operators, and punctuators in the provided C code.</a:t>
            </a:r>
            <a:endParaRPr lang="en-IN" sz="1800" dirty="0">
              <a:solidFill>
                <a:schemeClr val="bg1"/>
              </a:solidFill>
              <a:effectLst/>
              <a:latin typeface="Times New Roman" panose="02020603050405020304" pitchFamily="18" charset="0"/>
              <a:ea typeface="Times New Roman" panose="02020603050405020304" pitchFamily="18" charset="0"/>
            </a:endParaRPr>
          </a:p>
          <a:p>
            <a:pPr marR="125730" algn="just">
              <a:tabLst>
                <a:tab pos="1155700" algn="l"/>
              </a:tabLst>
            </a:pPr>
            <a:r>
              <a:rPr lang="en-US" sz="1800" dirty="0">
                <a:solidFill>
                  <a:schemeClr val="bg1"/>
                </a:solidFill>
                <a:effectLst/>
                <a:latin typeface="Times New Roman" panose="02020603050405020304" pitchFamily="18" charset="0"/>
                <a:ea typeface="Times New Roman" panose="02020603050405020304" pitchFamily="18" charset="0"/>
              </a:rPr>
              <a:t>Enhance the efficiency and productivity of software development by automating the process of lexical analysis, reducing the manual effort required for token identification and classification.</a:t>
            </a:r>
            <a:endParaRPr lang="en-IN" sz="1800" dirty="0">
              <a:solidFill>
                <a:schemeClr val="bg1"/>
              </a:solidFill>
              <a:effectLst/>
              <a:latin typeface="Times New Roman" panose="02020603050405020304" pitchFamily="18" charset="0"/>
              <a:ea typeface="Times New Roman" panose="02020603050405020304" pitchFamily="18" charset="0"/>
            </a:endParaRPr>
          </a:p>
          <a:p>
            <a:pPr marR="125730" algn="just">
              <a:tabLst>
                <a:tab pos="1155700" algn="l"/>
              </a:tabLst>
            </a:pPr>
            <a:r>
              <a:rPr lang="en-US" sz="1800" dirty="0">
                <a:solidFill>
                  <a:schemeClr val="bg1"/>
                </a:solidFill>
                <a:effectLst/>
                <a:latin typeface="Times New Roman" panose="02020603050405020304" pitchFamily="18" charset="0"/>
                <a:ea typeface="Times New Roman" panose="02020603050405020304" pitchFamily="18" charset="0"/>
              </a:rPr>
              <a:t>Improve code comprehension and facilitate software maintenance by providing clear and organized tokenized output, enabling programmers to identify and understand the structure of the C code more effectively.</a:t>
            </a:r>
            <a:endParaRPr lang="en-IN" sz="1800" dirty="0">
              <a:solidFill>
                <a:schemeClr val="bg1"/>
              </a:solidFill>
              <a:effectLst/>
              <a:latin typeface="Times New Roman" panose="02020603050405020304" pitchFamily="18" charset="0"/>
              <a:ea typeface="Times New Roman" panose="02020603050405020304" pitchFamily="18" charset="0"/>
            </a:endParaRPr>
          </a:p>
          <a:p>
            <a:pPr algn="just"/>
            <a:r>
              <a:rPr lang="en-US" sz="1800" dirty="0">
                <a:solidFill>
                  <a:schemeClr val="bg1"/>
                </a:solidFill>
                <a:effectLst/>
                <a:latin typeface="Times New Roman" panose="02020603050405020304" pitchFamily="18" charset="0"/>
                <a:ea typeface="Times New Roman" panose="02020603050405020304" pitchFamily="18" charset="0"/>
              </a:rPr>
              <a:t>The lexical analyzer project aims to provide a comprehensive tool for performing lexical analysis of C programming code. The tool will be designed to handle a wide range of C codebases, including small programs and large-scale software projects. It will support various features such as token identification, classification, and organized output of tokenized code. The project will be developed using Python and the </a:t>
            </a:r>
            <a:r>
              <a:rPr lang="en-US" sz="1800" dirty="0" err="1">
                <a:solidFill>
                  <a:schemeClr val="bg1"/>
                </a:solidFill>
                <a:effectLst/>
                <a:latin typeface="Times New Roman" panose="02020603050405020304" pitchFamily="18" charset="0"/>
                <a:ea typeface="Times New Roman" panose="02020603050405020304" pitchFamily="18" charset="0"/>
              </a:rPr>
              <a:t>Tkinter</a:t>
            </a:r>
            <a:r>
              <a:rPr lang="en-US" sz="1800" dirty="0">
                <a:solidFill>
                  <a:schemeClr val="bg1"/>
                </a:solidFill>
                <a:effectLst/>
                <a:latin typeface="Times New Roman" panose="02020603050405020304" pitchFamily="18" charset="0"/>
                <a:ea typeface="Times New Roman" panose="02020603050405020304" pitchFamily="18" charset="0"/>
              </a:rPr>
              <a:t> library, ensuring cross-platform compatibility</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4385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740A14C-7FC8-1DD0-5600-8AC3BD16FF36}"/>
              </a:ext>
            </a:extLst>
          </p:cNvPr>
          <p:cNvSpPr>
            <a:spLocks noGrp="1"/>
          </p:cNvSpPr>
          <p:nvPr>
            <p:ph type="sldNum" sz="quarter" idx="12"/>
          </p:nvPr>
        </p:nvSpPr>
        <p:spPr/>
        <p:txBody>
          <a:bodyPr/>
          <a:lstStyle/>
          <a:p>
            <a:fld id="{294A09A9-5501-47C1-A89A-A340965A2BE2}" type="slidenum">
              <a:rPr lang="en-US" smtClean="0"/>
              <a:t>5</a:t>
            </a:fld>
            <a:endParaRPr lang="en-US" dirty="0"/>
          </a:p>
        </p:txBody>
      </p:sp>
      <p:sp>
        <p:nvSpPr>
          <p:cNvPr id="4" name="TextBox 3">
            <a:extLst>
              <a:ext uri="{FF2B5EF4-FFF2-40B4-BE49-F238E27FC236}">
                <a16:creationId xmlns:a16="http://schemas.microsoft.com/office/drawing/2014/main" id="{38F9AA67-C304-FD33-B401-96BF0C5DDE1C}"/>
              </a:ext>
            </a:extLst>
          </p:cNvPr>
          <p:cNvSpPr txBox="1"/>
          <p:nvPr/>
        </p:nvSpPr>
        <p:spPr>
          <a:xfrm>
            <a:off x="1026366" y="933061"/>
            <a:ext cx="8353303" cy="2800767"/>
          </a:xfrm>
          <a:prstGeom prst="rect">
            <a:avLst/>
          </a:prstGeom>
          <a:noFill/>
        </p:spPr>
        <p:txBody>
          <a:bodyPr wrap="square" rtlCol="0">
            <a:spAutoFit/>
          </a:bodyPr>
          <a:lstStyle/>
          <a:p>
            <a:r>
              <a:rPr lang="en-IN" sz="3500" dirty="0">
                <a:solidFill>
                  <a:schemeClr val="bg1"/>
                </a:solidFill>
                <a:latin typeface="Times New Roman" panose="02020603050405020304" pitchFamily="18" charset="0"/>
                <a:cs typeface="Times New Roman" panose="02020603050405020304" pitchFamily="18" charset="0"/>
              </a:rPr>
              <a:t>MODULE DESCRIPTION:    </a:t>
            </a:r>
          </a:p>
          <a:p>
            <a:endParaRPr lang="en-IN" sz="3500" dirty="0">
              <a:solidFill>
                <a:schemeClr val="bg1"/>
              </a:solidFill>
              <a:latin typeface="Times New Roman" panose="02020603050405020304" pitchFamily="18" charset="0"/>
              <a:cs typeface="Times New Roman" panose="02020603050405020304" pitchFamily="18" charset="0"/>
            </a:endParaRPr>
          </a:p>
          <a:p>
            <a:endParaRPr lang="en-IN" sz="3500" dirty="0">
              <a:solidFill>
                <a:schemeClr val="bg1"/>
              </a:solidFill>
              <a:latin typeface="Times New Roman" panose="02020603050405020304" pitchFamily="18" charset="0"/>
              <a:cs typeface="Times New Roman" panose="02020603050405020304" pitchFamily="18" charset="0"/>
            </a:endParaRPr>
          </a:p>
          <a:p>
            <a:endParaRPr lang="en-IN" sz="3500"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69CAA2E-8B26-532E-653D-173BB61F53B2}"/>
              </a:ext>
            </a:extLst>
          </p:cNvPr>
          <p:cNvPicPr>
            <a:picLocks noChangeAspect="1"/>
          </p:cNvPicPr>
          <p:nvPr/>
        </p:nvPicPr>
        <p:blipFill>
          <a:blip r:embed="rId2"/>
          <a:stretch>
            <a:fillRect/>
          </a:stretch>
        </p:blipFill>
        <p:spPr>
          <a:xfrm>
            <a:off x="2667785" y="2045335"/>
            <a:ext cx="7447175" cy="3879604"/>
          </a:xfrm>
          <a:prstGeom prst="rect">
            <a:avLst/>
          </a:prstGeom>
        </p:spPr>
      </p:pic>
    </p:spTree>
    <p:extLst>
      <p:ext uri="{BB962C8B-B14F-4D97-AF65-F5344CB8AC3E}">
        <p14:creationId xmlns:p14="http://schemas.microsoft.com/office/powerpoint/2010/main" val="363114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a:xfrm>
            <a:off x="2228088" y="2093976"/>
            <a:ext cx="7735824" cy="727228"/>
          </a:xfrm>
        </p:spPr>
        <p:txBody>
          <a:bodyPr/>
          <a:lstStyle/>
          <a:p>
            <a:r>
              <a:rPr lang="en-US" sz="3500" dirty="0">
                <a:ln w="28575">
                  <a:noFill/>
                  <a:prstDash val="solid"/>
                </a:ln>
                <a:latin typeface="Times New Roman" panose="02020603050405020304" pitchFamily="18" charset="0"/>
                <a:ea typeface="Verdana" panose="020B0604030504040204" pitchFamily="34" charset="0"/>
                <a:cs typeface="Times New Roman" panose="02020603050405020304" pitchFamily="18" charset="0"/>
              </a:rPr>
              <a:t>CONCLUSION</a:t>
            </a:r>
            <a:endParaRPr lang="en-US" sz="35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2228087" y="3429000"/>
            <a:ext cx="7820885" cy="2387338"/>
          </a:xfrm>
        </p:spPr>
        <p:txBody>
          <a:bodyPr/>
          <a:lstStyle/>
          <a:p>
            <a:pPr algn="just"/>
            <a:r>
              <a:rPr lang="en-US" sz="1400" dirty="0">
                <a:effectLst/>
                <a:latin typeface="Times New Roman" panose="02020603050405020304" pitchFamily="18" charset="0"/>
                <a:ea typeface="Times New Roman" panose="02020603050405020304" pitchFamily="18" charset="0"/>
              </a:rPr>
              <a:t>In conclusion, the lexical analyzer project successfully developed a Python script to perform lexical analysis on source code files. The project aimed to analyze and extract tokens from the input code, identify their types, and generate meaningful output. The project utilized the regular expression module in Python to define patterns for different types of tokens.</a:t>
            </a:r>
            <a:endParaRPr lang="en-IN" sz="1400" dirty="0">
              <a:effectLst/>
              <a:latin typeface="Times New Roman" panose="02020603050405020304" pitchFamily="18" charset="0"/>
              <a:ea typeface="Times New Roman" panose="02020603050405020304" pitchFamily="18" charset="0"/>
            </a:endParaRPr>
          </a:p>
          <a:p>
            <a:pPr algn="just"/>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lgn="just"/>
            <a:r>
              <a:rPr lang="en-US" sz="1400" dirty="0">
                <a:effectLst/>
                <a:latin typeface="Times New Roman" panose="02020603050405020304" pitchFamily="18" charset="0"/>
                <a:ea typeface="Times New Roman" panose="02020603050405020304" pitchFamily="18" charset="0"/>
              </a:rPr>
              <a:t>Through the implementation of the lexical analyzer, it was demonstrated that the script could effectively process source code files, tokenize the input, and categorize the tokens into different classes such as keywords, identifiers, operators, and literals. The output of the lexical analyzer provided valuable information about the structure and components of the source code.</a:t>
            </a:r>
            <a:endParaRPr lang="en-IN" sz="1400" dirty="0">
              <a:effectLst/>
              <a:latin typeface="Times New Roman" panose="02020603050405020304" pitchFamily="18" charset="0"/>
              <a:ea typeface="Times New Roman" panose="02020603050405020304" pitchFamily="18" charset="0"/>
            </a:endParaRPr>
          </a:p>
          <a:p>
            <a:pPr algn="just">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8759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a:xfrm>
            <a:off x="5305200" y="1725604"/>
            <a:ext cx="4718304" cy="1069848"/>
          </a:xfrm>
        </p:spPr>
        <p:txBody>
          <a:bodyPr/>
          <a:lstStyle/>
          <a:p>
            <a:r>
              <a:rPr lang="en-US" sz="4800" b="1" spc="600" dirty="0">
                <a:ln w="28575">
                  <a:noFill/>
                  <a:prstDash val="solid"/>
                </a:ln>
                <a:solidFill>
                  <a:schemeClr val="bg1"/>
                </a:solidFill>
                <a:latin typeface="Times New Roman" panose="02020603050405020304" pitchFamily="18" charset="0"/>
                <a:cs typeface="Times New Roman" panose="02020603050405020304" pitchFamily="18" charset="0"/>
              </a:rPr>
              <a:t>THANK YOU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7701230"/>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38</TotalTime>
  <Words>594</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Courier New</vt:lpstr>
      <vt:lpstr>Segoe UI Light</vt:lpstr>
      <vt:lpstr>Times New Roman</vt:lpstr>
      <vt:lpstr>Tw Cen MT</vt:lpstr>
      <vt:lpstr>Office Theme</vt:lpstr>
      <vt:lpstr>LexicAL ANALYZER USING TKINTER</vt:lpstr>
      <vt:lpstr>ABSTRACT</vt:lpstr>
      <vt:lpstr>INTRODUCTION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CLR PARSER USING TKINTER</dc:title>
  <dc:creator>Sayak Das</dc:creator>
  <cp:lastModifiedBy>Dhruv Wadhera</cp:lastModifiedBy>
  <cp:revision>2</cp:revision>
  <dcterms:created xsi:type="dcterms:W3CDTF">2023-05-09T20:04:16Z</dcterms:created>
  <dcterms:modified xsi:type="dcterms:W3CDTF">2023-05-17T05:25:05Z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