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62dddc4d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62dddc4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8c45ad18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8c45ad1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8c45ad18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78c45ad18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8c45ad18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78c45ad18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78c45ad18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78c45ad18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6754bb45e6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6754bb45e6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6746c446b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6746c446b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6746c446b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6746c446b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754bb45e6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754bb45e6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754bb45e6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754bb45e6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754bb45e6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6754bb45e6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8c45ad18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8c45ad18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8d7fc797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78d7fc79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8d7fc797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78d7fc79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0E0E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numpy.org/doc/stabl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docs.scipy.org/doc/numpy-1.15.0/reference/generated/numpy.random.random.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55" name="Google Shape;55;p13"/>
          <p:cNvSpPr txBox="1"/>
          <p:nvPr/>
        </p:nvSpPr>
        <p:spPr>
          <a:xfrm>
            <a:off x="133000" y="159900"/>
            <a:ext cx="8895600" cy="1385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solidFill>
                  <a:srgbClr val="CC0000"/>
                </a:solidFill>
                <a:latin typeface="Times New Roman"/>
                <a:ea typeface="Times New Roman"/>
                <a:cs typeface="Times New Roman"/>
                <a:sym typeface="Times New Roman"/>
              </a:rPr>
              <a:t>LLOYD MAX IMPLEMENTATION ON KNOWN RANDOM DISTRIBUTED SOURCE</a:t>
            </a:r>
            <a:endParaRPr sz="2600">
              <a:solidFill>
                <a:srgbClr val="CC0000"/>
              </a:solidFill>
              <a:latin typeface="Times New Roman"/>
              <a:ea typeface="Times New Roman"/>
              <a:cs typeface="Times New Roman"/>
              <a:sym typeface="Times New Roman"/>
            </a:endParaRPr>
          </a:p>
          <a:p>
            <a:pPr marL="0" lvl="0" indent="0" algn="ctr" rtl="0">
              <a:spcBef>
                <a:spcPts val="0"/>
              </a:spcBef>
              <a:spcAft>
                <a:spcPts val="0"/>
              </a:spcAft>
              <a:buNone/>
            </a:pPr>
            <a:r>
              <a:rPr lang="en" sz="2600">
                <a:solidFill>
                  <a:srgbClr val="CC0000"/>
                </a:solidFill>
                <a:latin typeface="Times New Roman"/>
                <a:ea typeface="Times New Roman"/>
                <a:cs typeface="Times New Roman"/>
                <a:sym typeface="Times New Roman"/>
              </a:rPr>
              <a:t>ELL712</a:t>
            </a:r>
            <a:endParaRPr sz="2600">
              <a:solidFill>
                <a:srgbClr val="CC0000"/>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3867411" y="1545300"/>
            <a:ext cx="1385379" cy="1385400"/>
          </a:xfrm>
          <a:prstGeom prst="rect">
            <a:avLst/>
          </a:prstGeom>
          <a:noFill/>
          <a:ln>
            <a:noFill/>
          </a:ln>
        </p:spPr>
      </p:pic>
      <p:sp>
        <p:nvSpPr>
          <p:cNvPr id="57" name="Google Shape;57;p13"/>
          <p:cNvSpPr txBox="1"/>
          <p:nvPr/>
        </p:nvSpPr>
        <p:spPr>
          <a:xfrm>
            <a:off x="1225600" y="2736825"/>
            <a:ext cx="6669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Submitted by:                                                                              Submitted to:</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Dibyajyoti Jena                                                                            Prof. Abhishek Dixit</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2022EEE2712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Department of Electrical Engineering</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46" name="Google Shape;146;p22"/>
          <p:cNvSpPr txBox="1"/>
          <p:nvPr/>
        </p:nvSpPr>
        <p:spPr>
          <a:xfrm>
            <a:off x="431925" y="87100"/>
            <a:ext cx="8184300" cy="136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Gradient Descent results: Gaussian</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pic>
        <p:nvPicPr>
          <p:cNvPr id="147" name="Google Shape;147;p22"/>
          <p:cNvPicPr preferRelativeResize="0"/>
          <p:nvPr/>
        </p:nvPicPr>
        <p:blipFill>
          <a:blip r:embed="rId3">
            <a:alphaModFix/>
          </a:blip>
          <a:stretch>
            <a:fillRect/>
          </a:stretch>
        </p:blipFill>
        <p:spPr>
          <a:xfrm>
            <a:off x="61075" y="611150"/>
            <a:ext cx="4124325" cy="3164525"/>
          </a:xfrm>
          <a:prstGeom prst="rect">
            <a:avLst/>
          </a:prstGeom>
          <a:noFill/>
          <a:ln>
            <a:noFill/>
          </a:ln>
        </p:spPr>
      </p:pic>
      <p:pic>
        <p:nvPicPr>
          <p:cNvPr id="148" name="Google Shape;148;p22"/>
          <p:cNvPicPr preferRelativeResize="0"/>
          <p:nvPr/>
        </p:nvPicPr>
        <p:blipFill>
          <a:blip r:embed="rId4">
            <a:alphaModFix/>
          </a:blip>
          <a:stretch>
            <a:fillRect/>
          </a:stretch>
        </p:blipFill>
        <p:spPr>
          <a:xfrm>
            <a:off x="4185400" y="2423125"/>
            <a:ext cx="4881950" cy="1352550"/>
          </a:xfrm>
          <a:prstGeom prst="rect">
            <a:avLst/>
          </a:prstGeom>
          <a:noFill/>
          <a:ln>
            <a:noFill/>
          </a:ln>
        </p:spPr>
      </p:pic>
      <p:sp>
        <p:nvSpPr>
          <p:cNvPr id="149" name="Google Shape;149;p22"/>
          <p:cNvSpPr txBox="1"/>
          <p:nvPr/>
        </p:nvSpPr>
        <p:spPr>
          <a:xfrm>
            <a:off x="92050" y="3826775"/>
            <a:ext cx="897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Fig 11: MSE vs Iterations                                           Fig 12: Optimal boundary points along the </a:t>
            </a:r>
            <a:endParaRPr/>
          </a:p>
          <a:p>
            <a:pPr marL="0" lvl="0" indent="0" algn="l" rtl="0">
              <a:spcBef>
                <a:spcPts val="0"/>
              </a:spcBef>
              <a:spcAft>
                <a:spcPts val="0"/>
              </a:spcAft>
              <a:buNone/>
            </a:pPr>
            <a:r>
              <a:rPr lang="en"/>
              <a:t>                                                                                                                                         distribution</a:t>
            </a:r>
            <a:endParaRPr/>
          </a:p>
        </p:txBody>
      </p:sp>
      <p:pic>
        <p:nvPicPr>
          <p:cNvPr id="150" name="Google Shape;150;p22"/>
          <p:cNvPicPr preferRelativeResize="0"/>
          <p:nvPr/>
        </p:nvPicPr>
        <p:blipFill>
          <a:blip r:embed="rId5">
            <a:alphaModFix/>
          </a:blip>
          <a:stretch>
            <a:fillRect/>
          </a:stretch>
        </p:blipFill>
        <p:spPr>
          <a:xfrm>
            <a:off x="61075" y="611150"/>
            <a:ext cx="4124325" cy="31645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56" name="Google Shape;156;p23"/>
          <p:cNvSpPr txBox="1"/>
          <p:nvPr/>
        </p:nvSpPr>
        <p:spPr>
          <a:xfrm>
            <a:off x="431925" y="87100"/>
            <a:ext cx="8184300" cy="136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Gradient Descent results: Rayleigh</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pic>
        <p:nvPicPr>
          <p:cNvPr id="157" name="Google Shape;157;p23"/>
          <p:cNvPicPr preferRelativeResize="0"/>
          <p:nvPr/>
        </p:nvPicPr>
        <p:blipFill>
          <a:blip r:embed="rId3">
            <a:alphaModFix/>
          </a:blip>
          <a:stretch>
            <a:fillRect/>
          </a:stretch>
        </p:blipFill>
        <p:spPr>
          <a:xfrm>
            <a:off x="4238750" y="2504200"/>
            <a:ext cx="4831424" cy="1352550"/>
          </a:xfrm>
          <a:prstGeom prst="rect">
            <a:avLst/>
          </a:prstGeom>
          <a:noFill/>
          <a:ln>
            <a:noFill/>
          </a:ln>
        </p:spPr>
      </p:pic>
      <p:pic>
        <p:nvPicPr>
          <p:cNvPr id="158" name="Google Shape;158;p23"/>
          <p:cNvPicPr preferRelativeResize="0"/>
          <p:nvPr/>
        </p:nvPicPr>
        <p:blipFill>
          <a:blip r:embed="rId4">
            <a:alphaModFix/>
          </a:blip>
          <a:stretch>
            <a:fillRect/>
          </a:stretch>
        </p:blipFill>
        <p:spPr>
          <a:xfrm>
            <a:off x="106100" y="696600"/>
            <a:ext cx="4118600" cy="3160150"/>
          </a:xfrm>
          <a:prstGeom prst="rect">
            <a:avLst/>
          </a:prstGeom>
          <a:noFill/>
          <a:ln>
            <a:noFill/>
          </a:ln>
        </p:spPr>
      </p:pic>
      <p:sp>
        <p:nvSpPr>
          <p:cNvPr id="159" name="Google Shape;159;p23"/>
          <p:cNvSpPr txBox="1"/>
          <p:nvPr/>
        </p:nvSpPr>
        <p:spPr>
          <a:xfrm>
            <a:off x="92050" y="3826775"/>
            <a:ext cx="897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Fig 13: MSE vs Iterations                                         Fig 14: Optimal boundary points along the</a:t>
            </a:r>
            <a:endParaRPr/>
          </a:p>
          <a:p>
            <a:pPr marL="0" lvl="0" indent="0" algn="l" rtl="0">
              <a:spcBef>
                <a:spcPts val="0"/>
              </a:spcBef>
              <a:spcAft>
                <a:spcPts val="0"/>
              </a:spcAft>
              <a:buNone/>
            </a:pPr>
            <a:r>
              <a:rPr lang="en"/>
              <a:t>                                                                                                                                         distribution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65" name="Google Shape;165;p24"/>
          <p:cNvSpPr txBox="1"/>
          <p:nvPr/>
        </p:nvSpPr>
        <p:spPr>
          <a:xfrm>
            <a:off x="431925" y="87100"/>
            <a:ext cx="8184300" cy="136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Gradient Descent results: Uniform</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pic>
        <p:nvPicPr>
          <p:cNvPr id="166" name="Google Shape;166;p24"/>
          <p:cNvPicPr preferRelativeResize="0"/>
          <p:nvPr/>
        </p:nvPicPr>
        <p:blipFill>
          <a:blip r:embed="rId3">
            <a:alphaModFix/>
          </a:blip>
          <a:stretch>
            <a:fillRect/>
          </a:stretch>
        </p:blipFill>
        <p:spPr>
          <a:xfrm>
            <a:off x="141600" y="619050"/>
            <a:ext cx="3999150" cy="3077574"/>
          </a:xfrm>
          <a:prstGeom prst="rect">
            <a:avLst/>
          </a:prstGeom>
          <a:noFill/>
          <a:ln>
            <a:noFill/>
          </a:ln>
        </p:spPr>
      </p:pic>
      <p:pic>
        <p:nvPicPr>
          <p:cNvPr id="167" name="Google Shape;167;p24"/>
          <p:cNvPicPr preferRelativeResize="0"/>
          <p:nvPr/>
        </p:nvPicPr>
        <p:blipFill>
          <a:blip r:embed="rId4">
            <a:alphaModFix/>
          </a:blip>
          <a:stretch>
            <a:fillRect/>
          </a:stretch>
        </p:blipFill>
        <p:spPr>
          <a:xfrm>
            <a:off x="4140750" y="2344075"/>
            <a:ext cx="4937574" cy="1352550"/>
          </a:xfrm>
          <a:prstGeom prst="rect">
            <a:avLst/>
          </a:prstGeom>
          <a:noFill/>
          <a:ln>
            <a:noFill/>
          </a:ln>
        </p:spPr>
      </p:pic>
      <p:sp>
        <p:nvSpPr>
          <p:cNvPr id="168" name="Google Shape;168;p24"/>
          <p:cNvSpPr txBox="1"/>
          <p:nvPr/>
        </p:nvSpPr>
        <p:spPr>
          <a:xfrm>
            <a:off x="84375" y="3696625"/>
            <a:ext cx="897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Fig 15: MSE vs Iterations                                           Fig 16: Optimal boundary points along the</a:t>
            </a:r>
            <a:endParaRPr/>
          </a:p>
          <a:p>
            <a:pPr marL="0" lvl="0" indent="0" algn="l" rtl="0">
              <a:spcBef>
                <a:spcPts val="0"/>
              </a:spcBef>
              <a:spcAft>
                <a:spcPts val="0"/>
              </a:spcAft>
              <a:buNone/>
            </a:pPr>
            <a:r>
              <a:rPr lang="en"/>
              <a:t>                                                                                                                                        distribution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74" name="Google Shape;174;p25"/>
          <p:cNvSpPr txBox="1"/>
          <p:nvPr/>
        </p:nvSpPr>
        <p:spPr>
          <a:xfrm>
            <a:off x="431925" y="417600"/>
            <a:ext cx="8184300" cy="453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Inference from the experiment:</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From the above results, we see that stochastic gradient descent performed equally well as did Lloyd Max.</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150000"/>
              </a:lnSpc>
              <a:spcBef>
                <a:spcPts val="2200"/>
              </a:spcBef>
              <a:spcAft>
                <a:spcPts val="0"/>
              </a:spcAft>
              <a:buNone/>
            </a:pPr>
            <a:r>
              <a:rPr lang="en" sz="1600" b="1">
                <a:solidFill>
                  <a:schemeClr val="dk1"/>
                </a:solidFill>
                <a:latin typeface="Times New Roman"/>
                <a:ea typeface="Times New Roman"/>
                <a:cs typeface="Times New Roman"/>
                <a:sym typeface="Times New Roman"/>
              </a:rPr>
              <a:t>To be noted: Stochastic Gradient Descent requires no prior knowledge of the pdf while Lloyd Max is dependent on the input pdf to calculate representation points. This makes SGD advantageous when pdf of input is unknown.</a:t>
            </a:r>
            <a:endParaRPr sz="1600" b="1">
              <a:solidFill>
                <a:schemeClr val="dk1"/>
              </a:solidFill>
              <a:latin typeface="Times New Roman"/>
              <a:ea typeface="Times New Roman"/>
              <a:cs typeface="Times New Roman"/>
              <a:sym typeface="Times New Roman"/>
            </a:endParaRPr>
          </a:p>
          <a:p>
            <a:pPr marL="0" lvl="0" indent="0" algn="l" rtl="0">
              <a:lnSpc>
                <a:spcPct val="150000"/>
              </a:lnSpc>
              <a:spcBef>
                <a:spcPts val="2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More plot wise results are attached in code report.  </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80" name="Google Shape;180;p26"/>
          <p:cNvSpPr txBox="1"/>
          <p:nvPr/>
        </p:nvSpPr>
        <p:spPr>
          <a:xfrm>
            <a:off x="617450" y="547550"/>
            <a:ext cx="80310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References:</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Robert Gallager, course materials for 6.450 Principles of Digital Communications I, Fall 2006. MIT OpenCourseWare(http://ocw.mit.edu/), Massachusetts Institute of Technology.</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AutoNum type="arabicPeriod"/>
            </a:pPr>
            <a:r>
              <a:rPr lang="en" sz="1600" u="sng">
                <a:solidFill>
                  <a:schemeClr val="hlink"/>
                </a:solidFill>
                <a:latin typeface="Times New Roman"/>
                <a:ea typeface="Times New Roman"/>
                <a:cs typeface="Times New Roman"/>
                <a:sym typeface="Times New Roman"/>
                <a:hlinkClick r:id="rId3"/>
              </a:rPr>
              <a:t>https://numpy.org/doc/stable/</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AutoNum type="arabicPeriod"/>
            </a:pPr>
            <a:r>
              <a:rPr lang="en" sz="1600" u="sng">
                <a:solidFill>
                  <a:schemeClr val="hlink"/>
                </a:solidFill>
                <a:latin typeface="Times New Roman"/>
                <a:ea typeface="Times New Roman"/>
                <a:cs typeface="Times New Roman"/>
                <a:sym typeface="Times New Roman"/>
                <a:hlinkClick r:id="rId4"/>
              </a:rPr>
              <a:t>https://docs.scipy.org/doc/numpy-1.15.0/reference/generated/numpy.random.random.html</a:t>
            </a:r>
            <a:endParaRPr sz="16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63" name="Google Shape;63;p14"/>
          <p:cNvSpPr txBox="1"/>
          <p:nvPr/>
        </p:nvSpPr>
        <p:spPr>
          <a:xfrm>
            <a:off x="617450" y="190825"/>
            <a:ext cx="7699800" cy="38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 </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sz="1800" b="1">
                <a:latin typeface="Times New Roman"/>
                <a:ea typeface="Times New Roman"/>
                <a:cs typeface="Times New Roman"/>
                <a:sym typeface="Times New Roman"/>
              </a:rPr>
              <a:t>Objectives of the project:</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30200" algn="l" rtl="0">
              <a:lnSpc>
                <a:spcPct val="150000"/>
              </a:lnSpc>
              <a:spcBef>
                <a:spcPts val="11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 Implementation of Lloyd Max algorithm for different input distributions, such as Gaussian, Rayleigh and Uniform.</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Since Lloyd Max may not always be optimal, implement the same process using stochastic gradient descent.</a:t>
            </a:r>
            <a:endParaRPr sz="1600">
              <a:solidFill>
                <a:schemeClr val="dk1"/>
              </a:solidFill>
              <a:latin typeface="Times New Roman"/>
              <a:ea typeface="Times New Roman"/>
              <a:cs typeface="Times New Roman"/>
              <a:sym typeface="Times New Roman"/>
            </a:endParaRPr>
          </a:p>
          <a:p>
            <a:pPr marL="457200" lvl="0" indent="0" algn="l" rtl="0">
              <a:lnSpc>
                <a:spcPct val="115000"/>
              </a:lnSpc>
              <a:spcBef>
                <a:spcPts val="1100"/>
              </a:spcBef>
              <a:spcAft>
                <a:spcPts val="0"/>
              </a:spcAft>
              <a:buNone/>
            </a:pPr>
            <a:endParaRPr sz="1050">
              <a:solidFill>
                <a:schemeClr val="dk1"/>
              </a:solidFill>
              <a:highlight>
                <a:srgbClr val="FFFFFF"/>
              </a:highlight>
            </a:endParaRPr>
          </a:p>
          <a:p>
            <a:pPr marL="457200" lvl="0" indent="0" algn="l" rtl="0">
              <a:lnSpc>
                <a:spcPct val="200000"/>
              </a:lnSpc>
              <a:spcBef>
                <a:spcPts val="1100"/>
              </a:spcBef>
              <a:spcAft>
                <a:spcPts val="0"/>
              </a:spcAft>
              <a:buNone/>
            </a:pPr>
            <a:endParaRPr sz="1050">
              <a:solidFill>
                <a:schemeClr val="dk1"/>
              </a:solidFill>
              <a:highlight>
                <a:srgbClr val="FFFFFF"/>
              </a:highlight>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69" name="Google Shape;69;p15"/>
          <p:cNvSpPr txBox="1"/>
          <p:nvPr/>
        </p:nvSpPr>
        <p:spPr>
          <a:xfrm>
            <a:off x="431925" y="417600"/>
            <a:ext cx="81843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Quantization Problem:</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a:p>
          <a:p>
            <a:pPr marL="457200" lvl="0" indent="-330200" algn="l"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For an input of known distribution </a:t>
            </a:r>
            <a:r>
              <a:rPr lang="en" sz="1600" b="1">
                <a:latin typeface="Times New Roman"/>
                <a:ea typeface="Times New Roman"/>
                <a:cs typeface="Times New Roman"/>
                <a:sym typeface="Times New Roman"/>
              </a:rPr>
              <a:t>f(u)</a:t>
            </a:r>
            <a:r>
              <a:rPr lang="en" sz="1600">
                <a:latin typeface="Times New Roman"/>
                <a:ea typeface="Times New Roman"/>
                <a:cs typeface="Times New Roman"/>
                <a:sym typeface="Times New Roman"/>
              </a:rPr>
              <a:t>,  there are two subproblems at hand: finding representation points </a:t>
            </a:r>
            <a:r>
              <a:rPr lang="en" sz="1600" b="1">
                <a:latin typeface="Times New Roman"/>
                <a:ea typeface="Times New Roman"/>
                <a:cs typeface="Times New Roman"/>
                <a:sym typeface="Times New Roman"/>
              </a:rPr>
              <a:t>a[j]</a:t>
            </a:r>
            <a:r>
              <a:rPr lang="en" sz="1600">
                <a:latin typeface="Times New Roman"/>
                <a:ea typeface="Times New Roman"/>
                <a:cs typeface="Times New Roman"/>
                <a:sym typeface="Times New Roman"/>
              </a:rPr>
              <a:t> and finding region boundaries </a:t>
            </a:r>
            <a:r>
              <a:rPr lang="en" sz="1600" b="1">
                <a:latin typeface="Times New Roman"/>
                <a:ea typeface="Times New Roman"/>
                <a:cs typeface="Times New Roman"/>
                <a:sym typeface="Times New Roman"/>
              </a:rPr>
              <a:t>b[j]</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For a given set of representation points, the region boundaries lie midway between them. No knowledge of distribution required here. </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For a given set of region boundaries, we need the input distribution to determine what the representation points will be.  </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A representation point </a:t>
            </a:r>
            <a:r>
              <a:rPr lang="en" sz="1600" b="1">
                <a:latin typeface="Times New Roman"/>
                <a:ea typeface="Times New Roman"/>
                <a:cs typeface="Times New Roman"/>
                <a:sym typeface="Times New Roman"/>
              </a:rPr>
              <a:t>a[j] </a:t>
            </a:r>
            <a:r>
              <a:rPr lang="en" sz="1600">
                <a:latin typeface="Times New Roman"/>
                <a:ea typeface="Times New Roman"/>
                <a:cs typeface="Times New Roman"/>
                <a:sym typeface="Times New Roman"/>
              </a:rPr>
              <a:t>will be given by the conditional expectation of the input pdf </a:t>
            </a:r>
            <a:r>
              <a:rPr lang="en" sz="1600" b="1">
                <a:latin typeface="Times New Roman"/>
                <a:ea typeface="Times New Roman"/>
                <a:cs typeface="Times New Roman"/>
                <a:sym typeface="Times New Roman"/>
              </a:rPr>
              <a:t>f(u)</a:t>
            </a:r>
            <a:r>
              <a:rPr lang="en" sz="1600">
                <a:latin typeface="Times New Roman"/>
                <a:ea typeface="Times New Roman"/>
                <a:cs typeface="Times New Roman"/>
                <a:sym typeface="Times New Roman"/>
              </a:rPr>
              <a:t> bounded by its region boundaries </a:t>
            </a:r>
            <a:r>
              <a:rPr lang="en" sz="1600" b="1">
                <a:latin typeface="Times New Roman"/>
                <a:ea typeface="Times New Roman"/>
                <a:cs typeface="Times New Roman"/>
                <a:sym typeface="Times New Roman"/>
              </a:rPr>
              <a:t>b[j] </a:t>
            </a:r>
            <a:r>
              <a:rPr lang="en" sz="1600">
                <a:latin typeface="Times New Roman"/>
                <a:ea typeface="Times New Roman"/>
                <a:cs typeface="Times New Roman"/>
                <a:sym typeface="Times New Roman"/>
              </a:rPr>
              <a:t>and </a:t>
            </a:r>
            <a:r>
              <a:rPr lang="en" sz="1600" b="1">
                <a:latin typeface="Times New Roman"/>
                <a:ea typeface="Times New Roman"/>
                <a:cs typeface="Times New Roman"/>
                <a:sym typeface="Times New Roman"/>
              </a:rPr>
              <a:t>b[j+1]</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cxnSp>
        <p:nvCxnSpPr>
          <p:cNvPr id="75" name="Google Shape;75;p16"/>
          <p:cNvCxnSpPr/>
          <p:nvPr/>
        </p:nvCxnSpPr>
        <p:spPr>
          <a:xfrm rot="10800000" flipH="1">
            <a:off x="669925" y="1656225"/>
            <a:ext cx="5846400" cy="31800"/>
          </a:xfrm>
          <a:prstGeom prst="straightConnector1">
            <a:avLst/>
          </a:prstGeom>
          <a:noFill/>
          <a:ln w="38100" cap="flat" cmpd="sng">
            <a:solidFill>
              <a:schemeClr val="dk1"/>
            </a:solidFill>
            <a:prstDash val="solid"/>
            <a:round/>
            <a:headEnd type="none" w="med" len="med"/>
            <a:tailEnd type="none" w="med" len="med"/>
          </a:ln>
        </p:spPr>
      </p:cxnSp>
      <p:sp>
        <p:nvSpPr>
          <p:cNvPr id="76" name="Google Shape;76;p16"/>
          <p:cNvSpPr txBox="1"/>
          <p:nvPr/>
        </p:nvSpPr>
        <p:spPr>
          <a:xfrm>
            <a:off x="1649925" y="1691900"/>
            <a:ext cx="46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 </a:t>
            </a:r>
            <a:r>
              <a:rPr lang="en" b="1">
                <a:latin typeface="Times New Roman"/>
                <a:ea typeface="Times New Roman"/>
                <a:cs typeface="Times New Roman"/>
                <a:sym typeface="Times New Roman"/>
              </a:rPr>
              <a:t> b[j]           a[j]           b[j+1]              a[j+1]          </a:t>
            </a:r>
            <a:endParaRPr b="1">
              <a:latin typeface="Times New Roman"/>
              <a:ea typeface="Times New Roman"/>
              <a:cs typeface="Times New Roman"/>
              <a:sym typeface="Times New Roman"/>
            </a:endParaRPr>
          </a:p>
        </p:txBody>
      </p:sp>
      <p:sp>
        <p:nvSpPr>
          <p:cNvPr id="77" name="Google Shape;77;p16"/>
          <p:cNvSpPr/>
          <p:nvPr/>
        </p:nvSpPr>
        <p:spPr>
          <a:xfrm>
            <a:off x="774200" y="551308"/>
            <a:ext cx="4661625" cy="501650"/>
          </a:xfrm>
          <a:custGeom>
            <a:avLst/>
            <a:gdLst/>
            <a:ahLst/>
            <a:cxnLst/>
            <a:rect l="l" t="t" r="r" b="b"/>
            <a:pathLst>
              <a:path w="186465" h="20066" extrusionOk="0">
                <a:moveTo>
                  <a:pt x="0" y="18389"/>
                </a:moveTo>
                <a:cubicBezTo>
                  <a:pt x="16060" y="18389"/>
                  <a:pt x="31773" y="12800"/>
                  <a:pt x="46931" y="7495"/>
                </a:cubicBezTo>
                <a:cubicBezTo>
                  <a:pt x="60001" y="2921"/>
                  <a:pt x="74158" y="1742"/>
                  <a:pt x="87995" y="1210"/>
                </a:cubicBezTo>
                <a:cubicBezTo>
                  <a:pt x="98464" y="807"/>
                  <a:pt x="109088" y="-931"/>
                  <a:pt x="119422" y="791"/>
                </a:cubicBezTo>
                <a:cubicBezTo>
                  <a:pt x="142359" y="4614"/>
                  <a:pt x="163212" y="20066"/>
                  <a:pt x="186465" y="20066"/>
                </a:cubicBezTo>
              </a:path>
            </a:pathLst>
          </a:custGeom>
          <a:noFill/>
          <a:ln w="38100" cap="flat" cmpd="sng">
            <a:solidFill>
              <a:schemeClr val="dk2"/>
            </a:solidFill>
            <a:prstDash val="solid"/>
            <a:round/>
            <a:headEnd type="none" w="med" len="med"/>
            <a:tailEnd type="none" w="med" len="med"/>
          </a:ln>
        </p:spPr>
      </p:sp>
      <p:cxnSp>
        <p:nvCxnSpPr>
          <p:cNvPr id="78" name="Google Shape;78;p16"/>
          <p:cNvCxnSpPr/>
          <p:nvPr/>
        </p:nvCxnSpPr>
        <p:spPr>
          <a:xfrm>
            <a:off x="1947475" y="696775"/>
            <a:ext cx="0" cy="995100"/>
          </a:xfrm>
          <a:prstGeom prst="straightConnector1">
            <a:avLst/>
          </a:prstGeom>
          <a:noFill/>
          <a:ln w="38100" cap="flat" cmpd="sng">
            <a:solidFill>
              <a:schemeClr val="dk2"/>
            </a:solidFill>
            <a:prstDash val="solid"/>
            <a:round/>
            <a:headEnd type="none" w="med" len="med"/>
            <a:tailEnd type="none" w="med" len="med"/>
          </a:ln>
        </p:spPr>
      </p:cxnSp>
      <p:cxnSp>
        <p:nvCxnSpPr>
          <p:cNvPr id="79" name="Google Shape;79;p16"/>
          <p:cNvCxnSpPr/>
          <p:nvPr/>
        </p:nvCxnSpPr>
        <p:spPr>
          <a:xfrm>
            <a:off x="3414050" y="550100"/>
            <a:ext cx="31500" cy="1141800"/>
          </a:xfrm>
          <a:prstGeom prst="straightConnector1">
            <a:avLst/>
          </a:prstGeom>
          <a:noFill/>
          <a:ln w="38100" cap="flat" cmpd="sng">
            <a:solidFill>
              <a:schemeClr val="dk2"/>
            </a:solidFill>
            <a:prstDash val="solid"/>
            <a:round/>
            <a:headEnd type="none" w="med" len="med"/>
            <a:tailEnd type="none" w="med" len="med"/>
          </a:ln>
        </p:spPr>
      </p:cxnSp>
      <p:cxnSp>
        <p:nvCxnSpPr>
          <p:cNvPr id="80" name="Google Shape;80;p16"/>
          <p:cNvCxnSpPr/>
          <p:nvPr/>
        </p:nvCxnSpPr>
        <p:spPr>
          <a:xfrm>
            <a:off x="2684475" y="1606200"/>
            <a:ext cx="0" cy="165300"/>
          </a:xfrm>
          <a:prstGeom prst="straightConnector1">
            <a:avLst/>
          </a:prstGeom>
          <a:noFill/>
          <a:ln w="38100" cap="flat" cmpd="sng">
            <a:solidFill>
              <a:schemeClr val="dk2"/>
            </a:solidFill>
            <a:prstDash val="solid"/>
            <a:round/>
            <a:headEnd type="none" w="med" len="med"/>
            <a:tailEnd type="none" w="med" len="med"/>
          </a:ln>
        </p:spPr>
      </p:cxnSp>
      <p:sp>
        <p:nvSpPr>
          <p:cNvPr id="81" name="Google Shape;81;p16"/>
          <p:cNvSpPr txBox="1"/>
          <p:nvPr/>
        </p:nvSpPr>
        <p:spPr>
          <a:xfrm>
            <a:off x="773725" y="397775"/>
            <a:ext cx="48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f(u)</a:t>
            </a:r>
            <a:endParaRPr b="1"/>
          </a:p>
        </p:txBody>
      </p:sp>
      <p:cxnSp>
        <p:nvCxnSpPr>
          <p:cNvPr id="82" name="Google Shape;82;p16"/>
          <p:cNvCxnSpPr/>
          <p:nvPr/>
        </p:nvCxnSpPr>
        <p:spPr>
          <a:xfrm>
            <a:off x="4502250" y="1595875"/>
            <a:ext cx="0" cy="186000"/>
          </a:xfrm>
          <a:prstGeom prst="straightConnector1">
            <a:avLst/>
          </a:prstGeom>
          <a:noFill/>
          <a:ln w="38100" cap="flat" cmpd="sng">
            <a:solidFill>
              <a:schemeClr val="dk2"/>
            </a:solidFill>
            <a:prstDash val="solid"/>
            <a:round/>
            <a:headEnd type="none" w="med" len="med"/>
            <a:tailEnd type="none" w="med" len="med"/>
          </a:ln>
        </p:spPr>
      </p:cxnSp>
      <p:sp>
        <p:nvSpPr>
          <p:cNvPr id="83" name="Google Shape;83;p16"/>
          <p:cNvSpPr txBox="1"/>
          <p:nvPr/>
        </p:nvSpPr>
        <p:spPr>
          <a:xfrm>
            <a:off x="670450" y="2174250"/>
            <a:ext cx="6537600" cy="227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As shown in figure, boundary point </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b="1">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Representation point:</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Where </a:t>
            </a:r>
            <a:r>
              <a:rPr lang="en" sz="1600" b="1">
                <a:latin typeface="Times New Roman"/>
                <a:ea typeface="Times New Roman"/>
                <a:cs typeface="Times New Roman"/>
                <a:sym typeface="Times New Roman"/>
              </a:rPr>
              <a:t>Q(u)</a:t>
            </a:r>
            <a:r>
              <a:rPr lang="en" sz="1600">
                <a:latin typeface="Times New Roman"/>
                <a:ea typeface="Times New Roman"/>
                <a:cs typeface="Times New Roman"/>
                <a:sym typeface="Times New Roman"/>
              </a:rPr>
              <a:t> is probability that input u belongs to region </a:t>
            </a:r>
            <a:r>
              <a:rPr lang="en" sz="1600" b="1">
                <a:latin typeface="Times New Roman"/>
                <a:ea typeface="Times New Roman"/>
                <a:cs typeface="Times New Roman"/>
                <a:sym typeface="Times New Roman"/>
              </a:rPr>
              <a:t>b[j]</a:t>
            </a:r>
            <a:r>
              <a:rPr lang="en" sz="1600">
                <a:latin typeface="Times New Roman"/>
                <a:ea typeface="Times New Roman"/>
                <a:cs typeface="Times New Roman"/>
                <a:sym typeface="Times New Roman"/>
              </a:rPr>
              <a:t> to </a:t>
            </a:r>
            <a:r>
              <a:rPr lang="en" sz="1600" b="1">
                <a:latin typeface="Times New Roman"/>
                <a:ea typeface="Times New Roman"/>
                <a:cs typeface="Times New Roman"/>
                <a:sym typeface="Times New Roman"/>
              </a:rPr>
              <a:t>b[j+1]</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pic>
        <p:nvPicPr>
          <p:cNvPr id="84" name="Google Shape;84;p16" descr="b_{j+1} = \frac{a_{j}+a_{j+1}}{2}"/>
          <p:cNvPicPr preferRelativeResize="0"/>
          <p:nvPr/>
        </p:nvPicPr>
        <p:blipFill>
          <a:blip r:embed="rId3">
            <a:alphaModFix/>
          </a:blip>
          <a:stretch>
            <a:fillRect/>
          </a:stretch>
        </p:blipFill>
        <p:spPr>
          <a:xfrm>
            <a:off x="3790500" y="2174250"/>
            <a:ext cx="1773073" cy="501650"/>
          </a:xfrm>
          <a:prstGeom prst="rect">
            <a:avLst/>
          </a:prstGeom>
          <a:noFill/>
          <a:ln>
            <a:noFill/>
          </a:ln>
        </p:spPr>
      </p:pic>
      <p:pic>
        <p:nvPicPr>
          <p:cNvPr id="85" name="Google Shape;85;p16" descr="a_{j} = \frac{\int_{b_{j}}^{b_{j+1}} f_{U}(u).u.du }{Q(u)} "/>
          <p:cNvPicPr preferRelativeResize="0"/>
          <p:nvPr/>
        </p:nvPicPr>
        <p:blipFill>
          <a:blip r:embed="rId4">
            <a:alphaModFix/>
          </a:blip>
          <a:stretch>
            <a:fillRect/>
          </a:stretch>
        </p:blipFill>
        <p:spPr>
          <a:xfrm>
            <a:off x="2883125" y="3005525"/>
            <a:ext cx="2552700" cy="828675"/>
          </a:xfrm>
          <a:prstGeom prst="rect">
            <a:avLst/>
          </a:prstGeom>
          <a:noFill/>
          <a:ln>
            <a:noFill/>
          </a:ln>
        </p:spPr>
      </p:pic>
      <p:sp>
        <p:nvSpPr>
          <p:cNvPr id="86" name="Google Shape;86;p16"/>
          <p:cNvSpPr txBox="1"/>
          <p:nvPr/>
        </p:nvSpPr>
        <p:spPr>
          <a:xfrm>
            <a:off x="6671200" y="1017475"/>
            <a:ext cx="230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 pdf of input signal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92" name="Google Shape;92;p17"/>
          <p:cNvSpPr txBox="1"/>
          <p:nvPr/>
        </p:nvSpPr>
        <p:spPr>
          <a:xfrm>
            <a:off x="431925" y="417600"/>
            <a:ext cx="8184300" cy="46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Times New Roman"/>
                <a:ea typeface="Times New Roman"/>
                <a:cs typeface="Times New Roman"/>
                <a:sym typeface="Times New Roman"/>
              </a:rPr>
              <a:t>Lloyd Max quantization process:</a:t>
            </a:r>
            <a:endParaRPr sz="1800" b="1"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dirty="0">
                <a:latin typeface="Times New Roman"/>
                <a:ea typeface="Times New Roman"/>
                <a:cs typeface="Times New Roman"/>
                <a:sym typeface="Times New Roman"/>
              </a:rPr>
              <a:t>Lloyd Max algorithm is an iterative process that implements the above logic to minimize MSE (Mean Squared Error). </a:t>
            </a:r>
            <a:endParaRPr sz="1600" dirty="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Set arbitrary representation points (random or uniform does not matter practically).</a:t>
            </a:r>
            <a:endParaRPr sz="1600" dirty="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Find out boundary from consecutive representation points.</a:t>
            </a:r>
            <a:endParaRPr sz="1600" dirty="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Find out new representation points by taking conditional mean of the pdf.</a:t>
            </a:r>
            <a:endParaRPr sz="1600" dirty="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Find MSE, given by avg of sum of squares of errors. </a:t>
            </a:r>
            <a:endParaRPr sz="1600" dirty="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Repeat steps 2 and 3 until there is no decrement in MSE.</a:t>
            </a:r>
            <a:endParaRPr sz="16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dirty="0">
                <a:latin typeface="Times New Roman"/>
                <a:ea typeface="Times New Roman"/>
                <a:cs typeface="Times New Roman"/>
                <a:sym typeface="Times New Roman"/>
              </a:rPr>
              <a:t>                                                                           u = input, a = representation point</a:t>
            </a:r>
            <a:endParaRPr sz="16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dirty="0">
                <a:latin typeface="Times New Roman"/>
                <a:ea typeface="Times New Roman"/>
                <a:cs typeface="Times New Roman"/>
                <a:sym typeface="Times New Roman"/>
              </a:rPr>
              <a:t>                                                                           M = input batch size</a:t>
            </a:r>
            <a:endParaRPr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p:txBody>
      </p:sp>
      <p:pic>
        <p:nvPicPr>
          <p:cNvPr id="93" name="Google Shape;93;p17" descr="MSE = \frac{\sum_{M} (u_{j} - a_{j})^2}{M}"/>
          <p:cNvPicPr preferRelativeResize="0"/>
          <p:nvPr/>
        </p:nvPicPr>
        <p:blipFill>
          <a:blip r:embed="rId3">
            <a:alphaModFix/>
          </a:blip>
          <a:stretch>
            <a:fillRect/>
          </a:stretch>
        </p:blipFill>
        <p:spPr>
          <a:xfrm>
            <a:off x="1156775" y="3831800"/>
            <a:ext cx="2809875" cy="62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99" name="Google Shape;99;p18"/>
          <p:cNvSpPr txBox="1"/>
          <p:nvPr/>
        </p:nvSpPr>
        <p:spPr>
          <a:xfrm>
            <a:off x="431925" y="417600"/>
            <a:ext cx="8614800" cy="476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Lloyd Max is implemented for </a:t>
            </a:r>
            <a:r>
              <a:rPr lang="en" sz="1600" b="1">
                <a:latin typeface="Times New Roman"/>
                <a:ea typeface="Times New Roman"/>
                <a:cs typeface="Times New Roman"/>
                <a:sym typeface="Times New Roman"/>
              </a:rPr>
              <a:t>Gaussian, Rayleigh and Uniform</a:t>
            </a:r>
            <a:r>
              <a:rPr lang="en" sz="1600">
                <a:latin typeface="Times New Roman"/>
                <a:ea typeface="Times New Roman"/>
                <a:cs typeface="Times New Roman"/>
                <a:sym typeface="Times New Roman"/>
              </a:rPr>
              <a:t> input pdfs. However it must be noted that Lloyd Max is not the most optimal valley finding algorithm, it may end up with a local minima of MSE instead of global minima. Thus we also try </a:t>
            </a:r>
            <a:r>
              <a:rPr lang="en" sz="1600" b="1">
                <a:latin typeface="Times New Roman"/>
                <a:ea typeface="Times New Roman"/>
                <a:cs typeface="Times New Roman"/>
                <a:sym typeface="Times New Roman"/>
              </a:rPr>
              <a:t>Stochastic Gradient Descent</a:t>
            </a:r>
            <a:r>
              <a:rPr lang="en" sz="1600">
                <a:latin typeface="Times New Roman"/>
                <a:ea typeface="Times New Roman"/>
                <a:cs typeface="Times New Roman"/>
                <a:sym typeface="Times New Roman"/>
              </a:rPr>
              <a:t> on these pdfs. </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800" b="1">
                <a:latin typeface="Times New Roman"/>
                <a:ea typeface="Times New Roman"/>
                <a:cs typeface="Times New Roman"/>
                <a:sym typeface="Times New Roman"/>
              </a:rPr>
              <a:t>Stochastic Gradient Descent:</a:t>
            </a:r>
            <a:r>
              <a:rPr lang="en" sz="1700" b="1">
                <a:latin typeface="Times New Roman"/>
                <a:ea typeface="Times New Roman"/>
                <a:cs typeface="Times New Roman"/>
                <a:sym typeface="Times New Roman"/>
              </a:rPr>
              <a:t> </a:t>
            </a:r>
            <a:endParaRPr sz="1700" b="1">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AutoNum type="arabicPeriod"/>
            </a:pPr>
            <a:r>
              <a:rPr lang="en" sz="1600">
                <a:latin typeface="Times New Roman"/>
                <a:ea typeface="Times New Roman"/>
                <a:cs typeface="Times New Roman"/>
                <a:sym typeface="Times New Roman"/>
              </a:rPr>
              <a:t>Random input points are chosen and compared with representation points to find out MSE. </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New representation points are given by the following formula: (rest of the process remains same)</a:t>
            </a:r>
            <a:endParaRPr sz="16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 sz="1600">
                <a:latin typeface="Times New Roman"/>
                <a:ea typeface="Times New Roman"/>
                <a:cs typeface="Times New Roman"/>
                <a:sym typeface="Times New Roman"/>
              </a:rPr>
              <a:t>Gradient refers to partial fraction of mse with a[j]</a:t>
            </a:r>
            <a:endParaRPr sz="16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 sz="1600">
                <a:latin typeface="Times New Roman"/>
                <a:ea typeface="Times New Roman"/>
                <a:cs typeface="Times New Roman"/>
                <a:sym typeface="Times New Roman"/>
              </a:rPr>
              <a:t>     refers to learning rate. Learning rate may be fixed or variable (described in code report).</a:t>
            </a:r>
            <a:endParaRPr sz="16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a:t> </a:t>
            </a:r>
            <a:endParaRPr/>
          </a:p>
          <a:p>
            <a:pPr marL="0" lvl="0" indent="0" algn="l" rtl="0">
              <a:lnSpc>
                <a:spcPct val="100000"/>
              </a:lnSpc>
              <a:spcBef>
                <a:spcPts val="0"/>
              </a:spcBef>
              <a:spcAft>
                <a:spcPts val="0"/>
              </a:spcAft>
              <a:buNone/>
            </a:pPr>
            <a:endParaRPr sz="1500">
              <a:latin typeface="Times New Roman"/>
              <a:ea typeface="Times New Roman"/>
              <a:cs typeface="Times New Roman"/>
              <a:sym typeface="Times New Roman"/>
            </a:endParaRPr>
          </a:p>
        </p:txBody>
      </p:sp>
      <p:pic>
        <p:nvPicPr>
          <p:cNvPr id="100" name="Google Shape;100;p18" descr="a_{new} = a_{old} - \alpha \frac{\partial [MSE]}{\partial a_{j}}"/>
          <p:cNvPicPr preferRelativeResize="0"/>
          <p:nvPr/>
        </p:nvPicPr>
        <p:blipFill>
          <a:blip r:embed="rId3">
            <a:alphaModFix/>
          </a:blip>
          <a:stretch>
            <a:fillRect/>
          </a:stretch>
        </p:blipFill>
        <p:spPr>
          <a:xfrm>
            <a:off x="3133800" y="3057175"/>
            <a:ext cx="2876550" cy="695325"/>
          </a:xfrm>
          <a:prstGeom prst="rect">
            <a:avLst/>
          </a:prstGeom>
          <a:noFill/>
          <a:ln>
            <a:noFill/>
          </a:ln>
        </p:spPr>
      </p:pic>
      <p:pic>
        <p:nvPicPr>
          <p:cNvPr id="101" name="Google Shape;101;p18" descr="\alpha"/>
          <p:cNvPicPr preferRelativeResize="0"/>
          <p:nvPr/>
        </p:nvPicPr>
        <p:blipFill>
          <a:blip r:embed="rId4">
            <a:alphaModFix/>
          </a:blip>
          <a:stretch>
            <a:fillRect/>
          </a:stretch>
        </p:blipFill>
        <p:spPr>
          <a:xfrm>
            <a:off x="1001825" y="4337900"/>
            <a:ext cx="161925" cy="12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07" name="Google Shape;107;p19"/>
          <p:cNvSpPr txBox="1"/>
          <p:nvPr/>
        </p:nvSpPr>
        <p:spPr>
          <a:xfrm>
            <a:off x="421600" y="0"/>
            <a:ext cx="8184300" cy="136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Lloyd Max results: Gaussian</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pic>
        <p:nvPicPr>
          <p:cNvPr id="108" name="Google Shape;108;p19"/>
          <p:cNvPicPr preferRelativeResize="0"/>
          <p:nvPr/>
        </p:nvPicPr>
        <p:blipFill>
          <a:blip r:embed="rId3">
            <a:alphaModFix/>
          </a:blip>
          <a:stretch>
            <a:fillRect/>
          </a:stretch>
        </p:blipFill>
        <p:spPr>
          <a:xfrm>
            <a:off x="421600" y="512150"/>
            <a:ext cx="3122294" cy="2466400"/>
          </a:xfrm>
          <a:prstGeom prst="rect">
            <a:avLst/>
          </a:prstGeom>
          <a:noFill/>
          <a:ln>
            <a:noFill/>
          </a:ln>
        </p:spPr>
      </p:pic>
      <p:pic>
        <p:nvPicPr>
          <p:cNvPr id="109" name="Google Shape;109;p19"/>
          <p:cNvPicPr preferRelativeResize="0"/>
          <p:nvPr/>
        </p:nvPicPr>
        <p:blipFill>
          <a:blip r:embed="rId4">
            <a:alphaModFix/>
          </a:blip>
          <a:stretch>
            <a:fillRect/>
          </a:stretch>
        </p:blipFill>
        <p:spPr>
          <a:xfrm>
            <a:off x="4659750" y="512150"/>
            <a:ext cx="3214441" cy="2466400"/>
          </a:xfrm>
          <a:prstGeom prst="rect">
            <a:avLst/>
          </a:prstGeom>
          <a:noFill/>
          <a:ln>
            <a:noFill/>
          </a:ln>
        </p:spPr>
      </p:pic>
      <p:pic>
        <p:nvPicPr>
          <p:cNvPr id="110" name="Google Shape;110;p19"/>
          <p:cNvPicPr preferRelativeResize="0"/>
          <p:nvPr/>
        </p:nvPicPr>
        <p:blipFill>
          <a:blip r:embed="rId5">
            <a:alphaModFix/>
          </a:blip>
          <a:stretch>
            <a:fillRect/>
          </a:stretch>
        </p:blipFill>
        <p:spPr>
          <a:xfrm>
            <a:off x="136275" y="3477725"/>
            <a:ext cx="5130275" cy="1352550"/>
          </a:xfrm>
          <a:prstGeom prst="rect">
            <a:avLst/>
          </a:prstGeom>
          <a:noFill/>
          <a:ln>
            <a:noFill/>
          </a:ln>
        </p:spPr>
      </p:pic>
      <p:sp>
        <p:nvSpPr>
          <p:cNvPr id="111" name="Google Shape;111;p19"/>
          <p:cNvSpPr txBox="1"/>
          <p:nvPr/>
        </p:nvSpPr>
        <p:spPr>
          <a:xfrm>
            <a:off x="422575" y="3010850"/>
            <a:ext cx="74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Fig 2: Probability distribution                                             Fig 3: MSE vs Iterations</a:t>
            </a:r>
            <a:endParaRPr/>
          </a:p>
        </p:txBody>
      </p:sp>
      <p:sp>
        <p:nvSpPr>
          <p:cNvPr id="112" name="Google Shape;112;p19"/>
          <p:cNvSpPr txBox="1"/>
          <p:nvPr/>
        </p:nvSpPr>
        <p:spPr>
          <a:xfrm>
            <a:off x="5318175" y="3930075"/>
            <a:ext cx="312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4: Optimal representation points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18" name="Google Shape;118;p20"/>
          <p:cNvSpPr txBox="1"/>
          <p:nvPr/>
        </p:nvSpPr>
        <p:spPr>
          <a:xfrm>
            <a:off x="421600" y="0"/>
            <a:ext cx="8184300" cy="136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Lloyd Max results: Rayleigh</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pic>
        <p:nvPicPr>
          <p:cNvPr id="119" name="Google Shape;119;p20"/>
          <p:cNvPicPr preferRelativeResize="0"/>
          <p:nvPr/>
        </p:nvPicPr>
        <p:blipFill>
          <a:blip r:embed="rId3">
            <a:alphaModFix/>
          </a:blip>
          <a:stretch>
            <a:fillRect/>
          </a:stretch>
        </p:blipFill>
        <p:spPr>
          <a:xfrm>
            <a:off x="421600" y="512150"/>
            <a:ext cx="3122294" cy="2466400"/>
          </a:xfrm>
          <a:prstGeom prst="rect">
            <a:avLst/>
          </a:prstGeom>
          <a:noFill/>
          <a:ln>
            <a:noFill/>
          </a:ln>
        </p:spPr>
      </p:pic>
      <p:pic>
        <p:nvPicPr>
          <p:cNvPr id="120" name="Google Shape;120;p20"/>
          <p:cNvPicPr preferRelativeResize="0"/>
          <p:nvPr/>
        </p:nvPicPr>
        <p:blipFill>
          <a:blip r:embed="rId4">
            <a:alphaModFix/>
          </a:blip>
          <a:stretch>
            <a:fillRect/>
          </a:stretch>
        </p:blipFill>
        <p:spPr>
          <a:xfrm>
            <a:off x="4659750" y="512150"/>
            <a:ext cx="3214441" cy="2466400"/>
          </a:xfrm>
          <a:prstGeom prst="rect">
            <a:avLst/>
          </a:prstGeom>
          <a:noFill/>
          <a:ln>
            <a:noFill/>
          </a:ln>
        </p:spPr>
      </p:pic>
      <p:pic>
        <p:nvPicPr>
          <p:cNvPr id="121" name="Google Shape;121;p20"/>
          <p:cNvPicPr preferRelativeResize="0"/>
          <p:nvPr/>
        </p:nvPicPr>
        <p:blipFill>
          <a:blip r:embed="rId5">
            <a:alphaModFix/>
          </a:blip>
          <a:stretch>
            <a:fillRect/>
          </a:stretch>
        </p:blipFill>
        <p:spPr>
          <a:xfrm>
            <a:off x="136275" y="3477725"/>
            <a:ext cx="4168425" cy="1352550"/>
          </a:xfrm>
          <a:prstGeom prst="rect">
            <a:avLst/>
          </a:prstGeom>
          <a:noFill/>
          <a:ln>
            <a:noFill/>
          </a:ln>
        </p:spPr>
      </p:pic>
      <p:pic>
        <p:nvPicPr>
          <p:cNvPr id="122" name="Google Shape;122;p20"/>
          <p:cNvPicPr preferRelativeResize="0"/>
          <p:nvPr/>
        </p:nvPicPr>
        <p:blipFill>
          <a:blip r:embed="rId6">
            <a:alphaModFix/>
          </a:blip>
          <a:stretch>
            <a:fillRect/>
          </a:stretch>
        </p:blipFill>
        <p:spPr>
          <a:xfrm>
            <a:off x="281349" y="469676"/>
            <a:ext cx="3250350" cy="2608325"/>
          </a:xfrm>
          <a:prstGeom prst="rect">
            <a:avLst/>
          </a:prstGeom>
          <a:noFill/>
          <a:ln>
            <a:noFill/>
          </a:ln>
        </p:spPr>
      </p:pic>
      <p:pic>
        <p:nvPicPr>
          <p:cNvPr id="123" name="Google Shape;123;p20"/>
          <p:cNvPicPr preferRelativeResize="0"/>
          <p:nvPr/>
        </p:nvPicPr>
        <p:blipFill>
          <a:blip r:embed="rId7">
            <a:alphaModFix/>
          </a:blip>
          <a:stretch>
            <a:fillRect/>
          </a:stretch>
        </p:blipFill>
        <p:spPr>
          <a:xfrm>
            <a:off x="4659750" y="512150"/>
            <a:ext cx="3214450" cy="2466399"/>
          </a:xfrm>
          <a:prstGeom prst="rect">
            <a:avLst/>
          </a:prstGeom>
          <a:noFill/>
          <a:ln>
            <a:noFill/>
          </a:ln>
        </p:spPr>
      </p:pic>
      <p:pic>
        <p:nvPicPr>
          <p:cNvPr id="124" name="Google Shape;124;p20"/>
          <p:cNvPicPr preferRelativeResize="0"/>
          <p:nvPr/>
        </p:nvPicPr>
        <p:blipFill>
          <a:blip r:embed="rId8">
            <a:alphaModFix/>
          </a:blip>
          <a:stretch>
            <a:fillRect/>
          </a:stretch>
        </p:blipFill>
        <p:spPr>
          <a:xfrm>
            <a:off x="75" y="3460125"/>
            <a:ext cx="5256150" cy="1352550"/>
          </a:xfrm>
          <a:prstGeom prst="rect">
            <a:avLst/>
          </a:prstGeom>
          <a:noFill/>
          <a:ln>
            <a:noFill/>
          </a:ln>
        </p:spPr>
      </p:pic>
      <p:sp>
        <p:nvSpPr>
          <p:cNvPr id="125" name="Google Shape;125;p20"/>
          <p:cNvSpPr txBox="1"/>
          <p:nvPr/>
        </p:nvSpPr>
        <p:spPr>
          <a:xfrm>
            <a:off x="422575" y="3010850"/>
            <a:ext cx="74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Fig 5: Probability distribution                                             Fig 6: MSE vs Iterations</a:t>
            </a:r>
            <a:endParaRPr/>
          </a:p>
        </p:txBody>
      </p:sp>
      <p:sp>
        <p:nvSpPr>
          <p:cNvPr id="126" name="Google Shape;126;p20"/>
          <p:cNvSpPr txBox="1"/>
          <p:nvPr/>
        </p:nvSpPr>
        <p:spPr>
          <a:xfrm>
            <a:off x="5318175" y="3930075"/>
            <a:ext cx="312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7: Optimal boundary points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p:nvPr/>
        </p:nvSpPr>
        <p:spPr>
          <a:xfrm>
            <a:off x="75" y="4830275"/>
            <a:ext cx="9144000" cy="313200"/>
          </a:xfrm>
          <a:prstGeom prst="rect">
            <a:avLst/>
          </a:prstGeom>
          <a:solidFill>
            <a:srgbClr val="4A86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INDIAN INSTITUTE OF TECHNOLOGY, Delhi</a:t>
            </a:r>
            <a:endParaRPr b="1"/>
          </a:p>
        </p:txBody>
      </p:sp>
      <p:sp>
        <p:nvSpPr>
          <p:cNvPr id="132" name="Google Shape;132;p21"/>
          <p:cNvSpPr txBox="1"/>
          <p:nvPr/>
        </p:nvSpPr>
        <p:spPr>
          <a:xfrm>
            <a:off x="421600" y="0"/>
            <a:ext cx="8184300" cy="136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Lloyd Max results: Uniform</a:t>
            </a:r>
            <a:endParaRPr sz="1800"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pic>
        <p:nvPicPr>
          <p:cNvPr id="133" name="Google Shape;133;p21"/>
          <p:cNvPicPr preferRelativeResize="0"/>
          <p:nvPr/>
        </p:nvPicPr>
        <p:blipFill>
          <a:blip r:embed="rId3">
            <a:alphaModFix/>
          </a:blip>
          <a:stretch>
            <a:fillRect/>
          </a:stretch>
        </p:blipFill>
        <p:spPr>
          <a:xfrm>
            <a:off x="421600" y="512150"/>
            <a:ext cx="3122294" cy="2466400"/>
          </a:xfrm>
          <a:prstGeom prst="rect">
            <a:avLst/>
          </a:prstGeom>
          <a:noFill/>
          <a:ln>
            <a:noFill/>
          </a:ln>
        </p:spPr>
      </p:pic>
      <p:pic>
        <p:nvPicPr>
          <p:cNvPr id="134" name="Google Shape;134;p21"/>
          <p:cNvPicPr preferRelativeResize="0"/>
          <p:nvPr/>
        </p:nvPicPr>
        <p:blipFill>
          <a:blip r:embed="rId4">
            <a:alphaModFix/>
          </a:blip>
          <a:stretch>
            <a:fillRect/>
          </a:stretch>
        </p:blipFill>
        <p:spPr>
          <a:xfrm>
            <a:off x="4659750" y="512150"/>
            <a:ext cx="3214441" cy="2466400"/>
          </a:xfrm>
          <a:prstGeom prst="rect">
            <a:avLst/>
          </a:prstGeom>
          <a:noFill/>
          <a:ln>
            <a:noFill/>
          </a:ln>
        </p:spPr>
      </p:pic>
      <p:pic>
        <p:nvPicPr>
          <p:cNvPr id="135" name="Google Shape;135;p21"/>
          <p:cNvPicPr preferRelativeResize="0"/>
          <p:nvPr/>
        </p:nvPicPr>
        <p:blipFill>
          <a:blip r:embed="rId5">
            <a:alphaModFix/>
          </a:blip>
          <a:stretch>
            <a:fillRect/>
          </a:stretch>
        </p:blipFill>
        <p:spPr>
          <a:xfrm>
            <a:off x="136275" y="3477725"/>
            <a:ext cx="5130275" cy="1352550"/>
          </a:xfrm>
          <a:prstGeom prst="rect">
            <a:avLst/>
          </a:prstGeom>
          <a:noFill/>
          <a:ln>
            <a:noFill/>
          </a:ln>
        </p:spPr>
      </p:pic>
      <p:pic>
        <p:nvPicPr>
          <p:cNvPr id="136" name="Google Shape;136;p21"/>
          <p:cNvPicPr preferRelativeResize="0"/>
          <p:nvPr/>
        </p:nvPicPr>
        <p:blipFill>
          <a:blip r:embed="rId6">
            <a:alphaModFix/>
          </a:blip>
          <a:stretch>
            <a:fillRect/>
          </a:stretch>
        </p:blipFill>
        <p:spPr>
          <a:xfrm>
            <a:off x="421600" y="512150"/>
            <a:ext cx="3122301" cy="2432593"/>
          </a:xfrm>
          <a:prstGeom prst="rect">
            <a:avLst/>
          </a:prstGeom>
          <a:noFill/>
          <a:ln>
            <a:noFill/>
          </a:ln>
        </p:spPr>
      </p:pic>
      <p:pic>
        <p:nvPicPr>
          <p:cNvPr id="137" name="Google Shape;137;p21"/>
          <p:cNvPicPr preferRelativeResize="0"/>
          <p:nvPr/>
        </p:nvPicPr>
        <p:blipFill>
          <a:blip r:embed="rId7">
            <a:alphaModFix/>
          </a:blip>
          <a:stretch>
            <a:fillRect/>
          </a:stretch>
        </p:blipFill>
        <p:spPr>
          <a:xfrm>
            <a:off x="4659750" y="526850"/>
            <a:ext cx="3214450" cy="2504398"/>
          </a:xfrm>
          <a:prstGeom prst="rect">
            <a:avLst/>
          </a:prstGeom>
          <a:noFill/>
          <a:ln>
            <a:noFill/>
          </a:ln>
        </p:spPr>
      </p:pic>
      <p:pic>
        <p:nvPicPr>
          <p:cNvPr id="138" name="Google Shape;138;p21"/>
          <p:cNvPicPr preferRelativeResize="0"/>
          <p:nvPr/>
        </p:nvPicPr>
        <p:blipFill>
          <a:blip r:embed="rId8">
            <a:alphaModFix/>
          </a:blip>
          <a:stretch>
            <a:fillRect/>
          </a:stretch>
        </p:blipFill>
        <p:spPr>
          <a:xfrm>
            <a:off x="136275" y="3477725"/>
            <a:ext cx="5130275" cy="1352550"/>
          </a:xfrm>
          <a:prstGeom prst="rect">
            <a:avLst/>
          </a:prstGeom>
          <a:noFill/>
          <a:ln>
            <a:noFill/>
          </a:ln>
        </p:spPr>
      </p:pic>
      <p:sp>
        <p:nvSpPr>
          <p:cNvPr id="139" name="Google Shape;139;p21"/>
          <p:cNvSpPr txBox="1"/>
          <p:nvPr/>
        </p:nvSpPr>
        <p:spPr>
          <a:xfrm>
            <a:off x="422575" y="3010850"/>
            <a:ext cx="74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Fig 8: Probability distribution                                             Fig 9: MSE vs Iterations</a:t>
            </a:r>
            <a:endParaRPr/>
          </a:p>
        </p:txBody>
      </p:sp>
      <p:sp>
        <p:nvSpPr>
          <p:cNvPr id="140" name="Google Shape;140;p21"/>
          <p:cNvSpPr txBox="1"/>
          <p:nvPr/>
        </p:nvSpPr>
        <p:spPr>
          <a:xfrm>
            <a:off x="5318175" y="3930075"/>
            <a:ext cx="354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10: Optimal boundary points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Dibyajyoti Jena</cp:lastModifiedBy>
  <cp:revision>1</cp:revision>
  <dcterms:modified xsi:type="dcterms:W3CDTF">2022-10-29T16:29:07Z</dcterms:modified>
</cp:coreProperties>
</file>