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Fira Sans Extra Condensed Medium"/>
      <p:regular r:id="rId24"/>
      <p:bold r:id="rId25"/>
      <p:italic r:id="rId26"/>
      <p:boldItalic r:id="rId27"/>
    </p:embeddedFont>
    <p:embeddedFont>
      <p:font typeface="Roboto Condensed Light"/>
      <p:regular r:id="rId28"/>
      <p:bold r:id="rId29"/>
      <p:italic r:id="rId30"/>
      <p:boldItalic r:id="rId31"/>
    </p:embeddedFont>
    <p:embeddedFont>
      <p:font typeface="Exo 2"/>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FiraSansExtraCondensed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RobotoCondensedLight-regular.fntdata"/><Relationship Id="rId27"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boldItalic.fntdata"/><Relationship Id="rId30" Type="http://schemas.openxmlformats.org/officeDocument/2006/relationships/font" Target="fonts/RobotoCondensedLight-italic.fntdata"/><Relationship Id="rId11" Type="http://schemas.openxmlformats.org/officeDocument/2006/relationships/slide" Target="slides/slide6.xml"/><Relationship Id="rId33" Type="http://schemas.openxmlformats.org/officeDocument/2006/relationships/font" Target="fonts/Exo2-bold.fntdata"/><Relationship Id="rId10" Type="http://schemas.openxmlformats.org/officeDocument/2006/relationships/slide" Target="slides/slide5.xml"/><Relationship Id="rId32" Type="http://schemas.openxmlformats.org/officeDocument/2006/relationships/font" Target="fonts/Exo2-regular.fntdata"/><Relationship Id="rId13" Type="http://schemas.openxmlformats.org/officeDocument/2006/relationships/slide" Target="slides/slide8.xml"/><Relationship Id="rId35" Type="http://schemas.openxmlformats.org/officeDocument/2006/relationships/font" Target="fonts/Exo2-boldItalic.fntdata"/><Relationship Id="rId12" Type="http://schemas.openxmlformats.org/officeDocument/2006/relationships/slide" Target="slides/slide7.xml"/><Relationship Id="rId34" Type="http://schemas.openxmlformats.org/officeDocument/2006/relationships/font" Target="fonts/Exo2-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94988b1a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4988b1a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94988b1af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94988b1af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94988b1af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94988b1af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94988b1af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94988b1af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539e8df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539e8df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94988b1a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94988b1a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94988b1af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94988b1af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94988b1a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94988b1a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a539e8df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a539e8df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a539e8d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a539e8d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4988b1af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4988b1a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94988b1a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94988b1a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94988b1a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94988b1a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94988b1af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4988b1af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4988b1af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4988b1af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94988b1af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94988b1af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94988b1af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4988b1af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94988b1af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94988b1af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2" name="Google Shape;52;p13"/>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7">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55" name="Google Shape;55;p14"/>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56" name="Google Shape;56;p14"/>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57" name="Google Shape;57;p14"/>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4"/>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4"/>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0" name="Google Shape;60;p14"/>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4"/>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14"/>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4"/>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4" name="Google Shape;64;p14"/>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65" name="Google Shape;65;p14"/>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6" name="Google Shape;66;p14"/>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67" name="Google Shape;67;p14"/>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8" name="Google Shape;68;p14"/>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69" name="Google Shape;69;p14"/>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0" name="Google Shape;70;p14"/>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71" name="Google Shape;71;p14"/>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2" name="Google Shape;72;p14"/>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CUSTOM_18">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75" name="Google Shape;75;p15"/>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5"/>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12">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79" name="Google Shape;79;p16"/>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CUSTOM_15">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6">
  <p:cSld name="CUSTOM_3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84" name="Google Shape;84;p18"/>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8"/>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4">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9"/>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
        <p:nvSpPr>
          <p:cNvPr id="88" name="Google Shape;88;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24">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1" name="Google Shape;91;p2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2" name="Google Shape;92;p2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3" name="Google Shape;93;p2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4" name="Google Shape;94;p2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5" name="Google Shape;95;p2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6" name="Google Shape;96;p2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3">
    <p:bg>
      <p:bgPr>
        <a:noFill/>
      </p:bgPr>
    </p:bg>
    <p:spTree>
      <p:nvGrpSpPr>
        <p:cNvPr id="97" name="Shape 9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photo">
  <p:cSld name="CUSTOM_23">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2"/>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100" name="Google Shape;100;p22"/>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1" name="Google Shape;101;p22"/>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4">
  <p:cSld name="CUSTOM_27">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3"/>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4" name="Google Shape;104;p23"/>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23"/>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1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4"/>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 DATA ANALYTIC APPROACH</a:t>
            </a:r>
            <a:endParaRPr/>
          </a:p>
        </p:txBody>
      </p:sp>
      <p:sp>
        <p:nvSpPr>
          <p:cNvPr id="111" name="Google Shape;111;p24"/>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rPr>
              <a:t>LOAN </a:t>
            </a:r>
            <a:endParaRPr>
              <a:solidFill>
                <a:srgbClr val="434343"/>
              </a:solidFill>
            </a:endParaRPr>
          </a:p>
          <a:p>
            <a:pPr indent="0" lvl="0" marL="0" rtl="0" algn="r">
              <a:spcBef>
                <a:spcPts val="0"/>
              </a:spcBef>
              <a:spcAft>
                <a:spcPts val="0"/>
              </a:spcAft>
              <a:buNone/>
            </a:pPr>
            <a:r>
              <a:rPr lang="en">
                <a:solidFill>
                  <a:srgbClr val="434343"/>
                </a:solidFill>
              </a:rPr>
              <a:t>STATUS </a:t>
            </a:r>
            <a:endParaRPr>
              <a:solidFill>
                <a:srgbClr val="434343"/>
              </a:solidFill>
            </a:endParaRPr>
          </a:p>
          <a:p>
            <a:pPr indent="0" lvl="0" marL="0" rtl="0" algn="r">
              <a:spcBef>
                <a:spcPts val="0"/>
              </a:spcBef>
              <a:spcAft>
                <a:spcPts val="0"/>
              </a:spcAft>
              <a:buNone/>
            </a:pPr>
            <a:r>
              <a:rPr lang="en">
                <a:solidFill>
                  <a:srgbClr val="434343"/>
                </a:solidFill>
              </a:rPr>
              <a:t>FORETELLER</a:t>
            </a:r>
            <a:endParaRPr>
              <a:solidFill>
                <a:srgbClr val="434343"/>
              </a:solidFill>
            </a:endParaRPr>
          </a:p>
        </p:txBody>
      </p:sp>
      <p:cxnSp>
        <p:nvCxnSpPr>
          <p:cNvPr id="112" name="Google Shape;112;p24"/>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
        <p:nvSpPr>
          <p:cNvPr id="113" name="Google Shape;113;p24"/>
          <p:cNvSpPr txBox="1"/>
          <p:nvPr/>
        </p:nvSpPr>
        <p:spPr>
          <a:xfrm>
            <a:off x="5936275" y="3777325"/>
            <a:ext cx="2086500" cy="9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SUBBMITED BY-</a:t>
            </a:r>
            <a:endParaRPr sz="1200">
              <a:solidFill>
                <a:schemeClr val="dk1"/>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Lakshay chauhan </a:t>
            </a:r>
            <a:endParaRPr sz="1200">
              <a:solidFill>
                <a:schemeClr val="dk1"/>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35496302717</a:t>
            </a:r>
            <a:endParaRPr sz="1200">
              <a:solidFill>
                <a:schemeClr val="dk1"/>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Cse 2nd shift 5th sem</a:t>
            </a:r>
            <a:endParaRPr sz="12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p33"/>
          <p:cNvPicPr preferRelativeResize="0"/>
          <p:nvPr/>
        </p:nvPicPr>
        <p:blipFill>
          <a:blip r:embed="rId3">
            <a:alphaModFix/>
          </a:blip>
          <a:stretch>
            <a:fillRect/>
          </a:stretch>
        </p:blipFill>
        <p:spPr>
          <a:xfrm>
            <a:off x="152400" y="152400"/>
            <a:ext cx="8835499" cy="494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34"/>
          <p:cNvPicPr preferRelativeResize="0"/>
          <p:nvPr/>
        </p:nvPicPr>
        <p:blipFill>
          <a:blip r:embed="rId3">
            <a:alphaModFix/>
          </a:blip>
          <a:stretch>
            <a:fillRect/>
          </a:stretch>
        </p:blipFill>
        <p:spPr>
          <a:xfrm>
            <a:off x="152400" y="152400"/>
            <a:ext cx="8784675" cy="491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type="ctrTitle"/>
          </p:nvPr>
        </p:nvSpPr>
        <p:spPr>
          <a:xfrm>
            <a:off x="374400" y="1864900"/>
            <a:ext cx="3126900" cy="1022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200"/>
              <a:t>HEATMAP OF CORRELATION</a:t>
            </a:r>
            <a:endParaRPr sz="1900"/>
          </a:p>
        </p:txBody>
      </p:sp>
      <p:pic>
        <p:nvPicPr>
          <p:cNvPr id="292" name="Google Shape;292;p35"/>
          <p:cNvPicPr preferRelativeResize="0"/>
          <p:nvPr/>
        </p:nvPicPr>
        <p:blipFill rotWithShape="1">
          <a:blip r:embed="rId3">
            <a:alphaModFix/>
          </a:blip>
          <a:srcRect b="1127" l="0" r="0" t="0"/>
          <a:stretch/>
        </p:blipFill>
        <p:spPr>
          <a:xfrm>
            <a:off x="3846497" y="810325"/>
            <a:ext cx="5297503" cy="4333175"/>
          </a:xfrm>
          <a:prstGeom prst="rect">
            <a:avLst/>
          </a:prstGeom>
          <a:noFill/>
          <a:ln>
            <a:noFill/>
          </a:ln>
        </p:spPr>
      </p:pic>
      <p:sp>
        <p:nvSpPr>
          <p:cNvPr id="293" name="Google Shape;293;p35"/>
          <p:cNvSpPr txBox="1"/>
          <p:nvPr>
            <p:ph idx="4294967295" type="ctrTitle"/>
          </p:nvPr>
        </p:nvSpPr>
        <p:spPr>
          <a:xfrm flipH="1">
            <a:off x="3164475" y="223075"/>
            <a:ext cx="50055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294" name="Google Shape;294;p35"/>
          <p:cNvSpPr txBox="1"/>
          <p:nvPr>
            <p:ph idx="4294967295" type="title"/>
          </p:nvPr>
        </p:nvSpPr>
        <p:spPr>
          <a:xfrm flipH="1">
            <a:off x="2590804" y="147200"/>
            <a:ext cx="29793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05		</a:t>
            </a:r>
            <a:endParaRPr sz="3400"/>
          </a:p>
        </p:txBody>
      </p:sp>
      <p:cxnSp>
        <p:nvCxnSpPr>
          <p:cNvPr id="295" name="Google Shape;295;p35"/>
          <p:cNvCxnSpPr/>
          <p:nvPr/>
        </p:nvCxnSpPr>
        <p:spPr>
          <a:xfrm>
            <a:off x="3164475" y="734125"/>
            <a:ext cx="1561500" cy="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35"/>
          <p:cNvSpPr txBox="1"/>
          <p:nvPr/>
        </p:nvSpPr>
        <p:spPr>
          <a:xfrm>
            <a:off x="465500" y="28870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dk1"/>
                </a:solidFill>
              </a:rPr>
              <a:t>A </a:t>
            </a:r>
            <a:r>
              <a:rPr b="1" lang="en" sz="1100">
                <a:solidFill>
                  <a:schemeClr val="dk1"/>
                </a:solidFill>
              </a:rPr>
              <a:t>heatmap</a:t>
            </a:r>
            <a:r>
              <a:rPr lang="en" sz="1100">
                <a:solidFill>
                  <a:schemeClr val="dk1"/>
                </a:solidFill>
              </a:rPr>
              <a:t> is a graphical representation of data that uses a system of color-coding to represent different values. </a:t>
            </a:r>
            <a:r>
              <a:rPr b="1" lang="en" sz="1100">
                <a:solidFill>
                  <a:schemeClr val="dk1"/>
                </a:solidFill>
              </a:rPr>
              <a:t>Heatmaps</a:t>
            </a:r>
            <a:r>
              <a:rPr lang="en" sz="1100">
                <a:solidFill>
                  <a:schemeClr val="dk1"/>
                </a:solidFill>
              </a:rPr>
              <a:t> are used in various forms of analytics </a:t>
            </a:r>
            <a:endParaRPr/>
          </a:p>
        </p:txBody>
      </p:sp>
      <p:cxnSp>
        <p:nvCxnSpPr>
          <p:cNvPr id="297" name="Google Shape;297;p35"/>
          <p:cNvCxnSpPr/>
          <p:nvPr/>
        </p:nvCxnSpPr>
        <p:spPr>
          <a:xfrm>
            <a:off x="1869075" y="2867725"/>
            <a:ext cx="1561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6"/>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a:t>
            </a:r>
            <a:endParaRPr/>
          </a:p>
        </p:txBody>
      </p:sp>
      <p:pic>
        <p:nvPicPr>
          <p:cNvPr id="303" name="Google Shape;303;p36"/>
          <p:cNvPicPr preferRelativeResize="0"/>
          <p:nvPr/>
        </p:nvPicPr>
        <p:blipFill>
          <a:blip r:embed="rId3">
            <a:alphaModFix/>
          </a:blip>
          <a:stretch>
            <a:fillRect/>
          </a:stretch>
        </p:blipFill>
        <p:spPr>
          <a:xfrm>
            <a:off x="6986650" y="960025"/>
            <a:ext cx="2028300" cy="1235100"/>
          </a:xfrm>
          <a:prstGeom prst="snip2DiagRect">
            <a:avLst>
              <a:gd fmla="val 0" name="adj1"/>
              <a:gd fmla="val 16667" name="adj2"/>
            </a:avLst>
          </a:prstGeom>
          <a:noFill/>
          <a:ln>
            <a:noFill/>
          </a:ln>
        </p:spPr>
      </p:pic>
      <p:pic>
        <p:nvPicPr>
          <p:cNvPr id="304" name="Google Shape;304;p36"/>
          <p:cNvPicPr preferRelativeResize="0"/>
          <p:nvPr/>
        </p:nvPicPr>
        <p:blipFill>
          <a:blip r:embed="rId4">
            <a:alphaModFix/>
          </a:blip>
          <a:stretch>
            <a:fillRect/>
          </a:stretch>
        </p:blipFill>
        <p:spPr>
          <a:xfrm>
            <a:off x="4624450" y="953175"/>
            <a:ext cx="2263500" cy="1299000"/>
          </a:xfrm>
          <a:prstGeom prst="snip2DiagRect">
            <a:avLst>
              <a:gd fmla="val 0" name="adj1"/>
              <a:gd fmla="val 16667" name="adj2"/>
            </a:avLst>
          </a:prstGeom>
          <a:noFill/>
          <a:ln>
            <a:noFill/>
          </a:ln>
        </p:spPr>
      </p:pic>
      <p:pic>
        <p:nvPicPr>
          <p:cNvPr id="305" name="Google Shape;305;p36"/>
          <p:cNvPicPr preferRelativeResize="0"/>
          <p:nvPr/>
        </p:nvPicPr>
        <p:blipFill rotWithShape="1">
          <a:blip r:embed="rId5">
            <a:alphaModFix/>
          </a:blip>
          <a:srcRect b="4306" l="0" r="5598" t="0"/>
          <a:stretch/>
        </p:blipFill>
        <p:spPr>
          <a:xfrm>
            <a:off x="533400" y="2252175"/>
            <a:ext cx="3415200" cy="2661600"/>
          </a:xfrm>
          <a:prstGeom prst="snip2DiagRect">
            <a:avLst>
              <a:gd fmla="val 0" name="adj1"/>
              <a:gd fmla="val 16667" name="adj2"/>
            </a:avLst>
          </a:prstGeom>
          <a:noFill/>
          <a:ln>
            <a:noFill/>
          </a:ln>
        </p:spPr>
      </p:pic>
      <p:sp>
        <p:nvSpPr>
          <p:cNvPr id="306" name="Google Shape;306;p36"/>
          <p:cNvSpPr txBox="1"/>
          <p:nvPr/>
        </p:nvSpPr>
        <p:spPr>
          <a:xfrm>
            <a:off x="1371600" y="838200"/>
            <a:ext cx="3016200" cy="129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dk1"/>
                </a:solidFill>
              </a:rPr>
              <a:t>Data visualization</a:t>
            </a:r>
            <a:r>
              <a:rPr lang="en" sz="1100">
                <a:solidFill>
                  <a:schemeClr val="dk1"/>
                </a:solidFill>
              </a:rPr>
              <a:t> is the graphical representation of information and </a:t>
            </a:r>
            <a:r>
              <a:rPr b="1" lang="en" sz="1100">
                <a:solidFill>
                  <a:schemeClr val="dk1"/>
                </a:solidFill>
              </a:rPr>
              <a:t>data</a:t>
            </a:r>
            <a:r>
              <a:rPr lang="en" sz="1100">
                <a:solidFill>
                  <a:schemeClr val="dk1"/>
                </a:solidFill>
              </a:rPr>
              <a:t>. By using visual elements like charts, graphs, and maps, </a:t>
            </a:r>
            <a:r>
              <a:rPr b="1" lang="en" sz="1100">
                <a:solidFill>
                  <a:schemeClr val="dk1"/>
                </a:solidFill>
              </a:rPr>
              <a:t>data visualization</a:t>
            </a:r>
            <a:r>
              <a:rPr lang="en" sz="1100">
                <a:solidFill>
                  <a:schemeClr val="dk1"/>
                </a:solidFill>
              </a:rPr>
              <a:t> tools provide an accessible way to see and understand trends, outliers, and patterns in </a:t>
            </a:r>
            <a:r>
              <a:rPr b="1" lang="en" sz="1100">
                <a:solidFill>
                  <a:schemeClr val="dk1"/>
                </a:solidFill>
              </a:rPr>
              <a:t>data</a:t>
            </a:r>
            <a:endParaRPr/>
          </a:p>
        </p:txBody>
      </p:sp>
      <p:pic>
        <p:nvPicPr>
          <p:cNvPr id="307" name="Google Shape;307;p36"/>
          <p:cNvPicPr preferRelativeResize="0"/>
          <p:nvPr/>
        </p:nvPicPr>
        <p:blipFill>
          <a:blip r:embed="rId6">
            <a:alphaModFix/>
          </a:blip>
          <a:stretch>
            <a:fillRect/>
          </a:stretch>
        </p:blipFill>
        <p:spPr>
          <a:xfrm>
            <a:off x="4624450" y="2378063"/>
            <a:ext cx="4257600" cy="2409900"/>
          </a:xfrm>
          <a:prstGeom prst="snip2DiagRect">
            <a:avLst>
              <a:gd fmla="val 0" name="adj1"/>
              <a:gd fmla="val 16667" name="adj2"/>
            </a:avLst>
          </a:prstGeom>
          <a:noFill/>
          <a:ln>
            <a:noFill/>
          </a:ln>
        </p:spPr>
      </p:pic>
      <p:cxnSp>
        <p:nvCxnSpPr>
          <p:cNvPr id="308" name="Google Shape;308;p36"/>
          <p:cNvCxnSpPr/>
          <p:nvPr/>
        </p:nvCxnSpPr>
        <p:spPr>
          <a:xfrm>
            <a:off x="3188950" y="855125"/>
            <a:ext cx="2680200" cy="1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CONFUSION MATRIX</a:t>
            </a:r>
            <a:endParaRPr/>
          </a:p>
        </p:txBody>
      </p:sp>
      <p:sp>
        <p:nvSpPr>
          <p:cNvPr id="314" name="Google Shape;314;p37"/>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 NEAREST NEIGHBOUR</a:t>
            </a:r>
            <a:endParaRPr/>
          </a:p>
        </p:txBody>
      </p:sp>
      <p:sp>
        <p:nvSpPr>
          <p:cNvPr id="315" name="Google Shape;315;p37"/>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316" name="Google Shape;316;p37"/>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pic>
        <p:nvPicPr>
          <p:cNvPr id="317" name="Google Shape;317;p37"/>
          <p:cNvPicPr preferRelativeResize="0"/>
          <p:nvPr/>
        </p:nvPicPr>
        <p:blipFill>
          <a:blip r:embed="rId3">
            <a:alphaModFix/>
          </a:blip>
          <a:stretch>
            <a:fillRect/>
          </a:stretch>
        </p:blipFill>
        <p:spPr>
          <a:xfrm>
            <a:off x="758913" y="3232213"/>
            <a:ext cx="2278970" cy="1606487"/>
          </a:xfrm>
          <a:prstGeom prst="rect">
            <a:avLst/>
          </a:prstGeom>
          <a:noFill/>
          <a:ln>
            <a:noFill/>
          </a:ln>
        </p:spPr>
      </p:pic>
      <p:pic>
        <p:nvPicPr>
          <p:cNvPr id="318" name="Google Shape;318;p37"/>
          <p:cNvPicPr preferRelativeResize="0"/>
          <p:nvPr/>
        </p:nvPicPr>
        <p:blipFill rotWithShape="1">
          <a:blip r:embed="rId4">
            <a:alphaModFix/>
          </a:blip>
          <a:srcRect b="0" l="0" r="0" t="-6700"/>
          <a:stretch/>
        </p:blipFill>
        <p:spPr>
          <a:xfrm>
            <a:off x="3413957" y="1198238"/>
            <a:ext cx="2212708" cy="1606487"/>
          </a:xfrm>
          <a:prstGeom prst="rect">
            <a:avLst/>
          </a:prstGeom>
          <a:noFill/>
          <a:ln>
            <a:noFill/>
          </a:ln>
        </p:spPr>
      </p:pic>
      <p:pic>
        <p:nvPicPr>
          <p:cNvPr id="319" name="Google Shape;319;p37"/>
          <p:cNvPicPr preferRelativeResize="0"/>
          <p:nvPr/>
        </p:nvPicPr>
        <p:blipFill>
          <a:blip r:embed="rId5">
            <a:alphaModFix/>
          </a:blip>
          <a:stretch>
            <a:fillRect/>
          </a:stretch>
        </p:blipFill>
        <p:spPr>
          <a:xfrm>
            <a:off x="6108332" y="3232213"/>
            <a:ext cx="2274531" cy="16064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cxnSp>
        <p:nvCxnSpPr>
          <p:cNvPr id="324" name="Google Shape;324;p38"/>
          <p:cNvCxnSpPr/>
          <p:nvPr/>
        </p:nvCxnSpPr>
        <p:spPr>
          <a:xfrm>
            <a:off x="2814600" y="2130875"/>
            <a:ext cx="1368000" cy="0"/>
          </a:xfrm>
          <a:prstGeom prst="straightConnector1">
            <a:avLst/>
          </a:prstGeom>
          <a:noFill/>
          <a:ln cap="flat" cmpd="sng" w="9525">
            <a:solidFill>
              <a:schemeClr val="dk1"/>
            </a:solidFill>
            <a:prstDash val="solid"/>
            <a:round/>
            <a:headEnd len="med" w="med" type="none"/>
            <a:tailEnd len="med" w="med" type="none"/>
          </a:ln>
        </p:spPr>
      </p:cxnSp>
      <p:sp>
        <p:nvSpPr>
          <p:cNvPr id="325" name="Google Shape;325;p38"/>
          <p:cNvSpPr txBox="1"/>
          <p:nvPr>
            <p:ph type="ctrTitle"/>
          </p:nvPr>
        </p:nvSpPr>
        <p:spPr>
          <a:xfrm>
            <a:off x="1600733" y="70828"/>
            <a:ext cx="26736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RECEIVER OPERATING CHARACTERISTIC</a:t>
            </a:r>
            <a:endParaRPr/>
          </a:p>
        </p:txBody>
      </p:sp>
      <p:sp>
        <p:nvSpPr>
          <p:cNvPr id="326" name="Google Shape;326;p38"/>
          <p:cNvSpPr txBox="1"/>
          <p:nvPr>
            <p:ph idx="1" type="subTitle"/>
          </p:nvPr>
        </p:nvSpPr>
        <p:spPr>
          <a:xfrm>
            <a:off x="1179233" y="2220225"/>
            <a:ext cx="3095100" cy="17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AUC - ROC curve is a performance measurement for classification problem at various thresholds settings.</a:t>
            </a:r>
            <a:endParaRPr/>
          </a:p>
          <a:p>
            <a:pPr indent="0" lvl="0" marL="0" rtl="0" algn="r">
              <a:spcBef>
                <a:spcPts val="0"/>
              </a:spcBef>
              <a:spcAft>
                <a:spcPts val="0"/>
              </a:spcAft>
              <a:buNone/>
            </a:pPr>
            <a:r>
              <a:rPr lang="en"/>
              <a:t>It tells how much model is capable of distinguishing between classes. Higher the AUC, better the model is at predicting 0s as 0s and 1s as 1s.</a:t>
            </a:r>
            <a:endParaRPr/>
          </a:p>
        </p:txBody>
      </p:sp>
      <p:pic>
        <p:nvPicPr>
          <p:cNvPr id="327" name="Google Shape;327;p38"/>
          <p:cNvPicPr preferRelativeResize="0"/>
          <p:nvPr/>
        </p:nvPicPr>
        <p:blipFill>
          <a:blip r:embed="rId3">
            <a:alphaModFix/>
          </a:blip>
          <a:stretch>
            <a:fillRect/>
          </a:stretch>
        </p:blipFill>
        <p:spPr>
          <a:xfrm>
            <a:off x="4566125" y="1105925"/>
            <a:ext cx="4299900" cy="3219600"/>
          </a:xfrm>
          <a:prstGeom prst="snip2DiagRect">
            <a:avLst>
              <a:gd fmla="val 0" name="adj1"/>
              <a:gd fmla="val 16667" name="adj2"/>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9"/>
          <p:cNvSpPr txBox="1"/>
          <p:nvPr/>
        </p:nvSpPr>
        <p:spPr>
          <a:xfrm>
            <a:off x="5403773" y="2130875"/>
            <a:ext cx="3225300" cy="14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The most common metric for classification is accuracy, which is the fraction of samples predicted correctly</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TP+TN/TP+TN+FP+FN</a:t>
            </a:r>
            <a:endParaRPr>
              <a:latin typeface="Roboto Condensed Light"/>
              <a:ea typeface="Roboto Condensed Light"/>
              <a:cs typeface="Roboto Condensed Light"/>
              <a:sym typeface="Roboto Condensed Light"/>
            </a:endParaRPr>
          </a:p>
        </p:txBody>
      </p:sp>
      <p:sp>
        <p:nvSpPr>
          <p:cNvPr id="333" name="Google Shape;333;p39"/>
          <p:cNvSpPr txBox="1"/>
          <p:nvPr/>
        </p:nvSpPr>
        <p:spPr>
          <a:xfrm>
            <a:off x="5439348" y="1493600"/>
            <a:ext cx="2468400" cy="64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Exo 2"/>
                <a:ea typeface="Exo 2"/>
                <a:cs typeface="Exo 2"/>
                <a:sym typeface="Exo 2"/>
              </a:rPr>
              <a:t>ACCURACY SCORE</a:t>
            </a:r>
            <a:endParaRPr b="1" sz="2000">
              <a:solidFill>
                <a:schemeClr val="dk1"/>
              </a:solidFill>
              <a:latin typeface="Exo 2"/>
              <a:ea typeface="Exo 2"/>
              <a:cs typeface="Exo 2"/>
              <a:sym typeface="Exo 2"/>
            </a:endParaRPr>
          </a:p>
        </p:txBody>
      </p:sp>
      <p:cxnSp>
        <p:nvCxnSpPr>
          <p:cNvPr id="334" name="Google Shape;334;p39"/>
          <p:cNvCxnSpPr/>
          <p:nvPr/>
        </p:nvCxnSpPr>
        <p:spPr>
          <a:xfrm>
            <a:off x="3712197" y="2130875"/>
            <a:ext cx="2093100" cy="0"/>
          </a:xfrm>
          <a:prstGeom prst="straightConnector1">
            <a:avLst/>
          </a:prstGeom>
          <a:noFill/>
          <a:ln cap="flat" cmpd="sng" w="9525">
            <a:solidFill>
              <a:schemeClr val="dk1"/>
            </a:solidFill>
            <a:prstDash val="solid"/>
            <a:round/>
            <a:headEnd len="med" w="med" type="none"/>
            <a:tailEnd len="med" w="med" type="none"/>
          </a:ln>
        </p:spPr>
      </p:cxnSp>
      <p:sp>
        <p:nvSpPr>
          <p:cNvPr id="335" name="Google Shape;335;p39"/>
          <p:cNvSpPr/>
          <p:nvPr/>
        </p:nvSpPr>
        <p:spPr>
          <a:xfrm>
            <a:off x="720000" y="1259450"/>
            <a:ext cx="4455600" cy="30024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txBox="1"/>
          <p:nvPr/>
        </p:nvSpPr>
        <p:spPr>
          <a:xfrm>
            <a:off x="1268633" y="1402306"/>
            <a:ext cx="952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Roboto Condensed Light"/>
                <a:ea typeface="Roboto Condensed Light"/>
                <a:cs typeface="Roboto Condensed Light"/>
                <a:sym typeface="Roboto Condensed Light"/>
              </a:rPr>
              <a:t>AUC SCORE</a:t>
            </a:r>
            <a:endParaRPr sz="900">
              <a:solidFill>
                <a:schemeClr val="lt1"/>
              </a:solidFill>
              <a:latin typeface="Roboto Condensed Light"/>
              <a:ea typeface="Roboto Condensed Light"/>
              <a:cs typeface="Roboto Condensed Light"/>
              <a:sym typeface="Roboto Condensed Light"/>
            </a:endParaRPr>
          </a:p>
        </p:txBody>
      </p:sp>
      <p:sp>
        <p:nvSpPr>
          <p:cNvPr id="337" name="Google Shape;337;p39"/>
          <p:cNvSpPr txBox="1"/>
          <p:nvPr/>
        </p:nvSpPr>
        <p:spPr>
          <a:xfrm>
            <a:off x="2787500" y="1390475"/>
            <a:ext cx="1159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Roboto Condensed Light"/>
                <a:ea typeface="Roboto Condensed Light"/>
                <a:cs typeface="Roboto Condensed Light"/>
                <a:sym typeface="Roboto Condensed Light"/>
              </a:rPr>
              <a:t>ACCURACY SCORE</a:t>
            </a:r>
            <a:endParaRPr sz="900">
              <a:solidFill>
                <a:schemeClr val="lt1"/>
              </a:solidFill>
              <a:latin typeface="Roboto Condensed Light"/>
              <a:ea typeface="Roboto Condensed Light"/>
              <a:cs typeface="Roboto Condensed Light"/>
              <a:sym typeface="Roboto Condensed Light"/>
            </a:endParaRPr>
          </a:p>
        </p:txBody>
      </p:sp>
      <p:sp>
        <p:nvSpPr>
          <p:cNvPr id="338" name="Google Shape;338;p39"/>
          <p:cNvSpPr/>
          <p:nvPr/>
        </p:nvSpPr>
        <p:spPr>
          <a:xfrm>
            <a:off x="1120550" y="1460525"/>
            <a:ext cx="174300" cy="174300"/>
          </a:xfrm>
          <a:prstGeom prst="snip2DiagRect">
            <a:avLst>
              <a:gd fmla="val 0" name="adj1"/>
              <a:gd fmla="val 16667"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2602021" y="1472376"/>
            <a:ext cx="174300" cy="1743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39" title="Gráfico"/>
          <p:cNvPicPr preferRelativeResize="0"/>
          <p:nvPr/>
        </p:nvPicPr>
        <p:blipFill rotWithShape="1">
          <a:blip r:embed="rId3">
            <a:alphaModFix/>
          </a:blip>
          <a:srcRect b="0" l="0" r="8875" t="0"/>
          <a:stretch/>
        </p:blipFill>
        <p:spPr>
          <a:xfrm>
            <a:off x="643800" y="1132675"/>
            <a:ext cx="5100624" cy="3638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06</a:t>
            </a:r>
            <a:r>
              <a:rPr lang="en" sz="2800"/>
              <a:t>  CONCLUSION</a:t>
            </a:r>
            <a:endParaRPr sz="2800"/>
          </a:p>
        </p:txBody>
      </p:sp>
      <p:cxnSp>
        <p:nvCxnSpPr>
          <p:cNvPr id="346" name="Google Shape;346;p40"/>
          <p:cNvCxnSpPr/>
          <p:nvPr/>
        </p:nvCxnSpPr>
        <p:spPr>
          <a:xfrm>
            <a:off x="3798550" y="1007525"/>
            <a:ext cx="1987800" cy="258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40"/>
          <p:cNvSpPr txBox="1"/>
          <p:nvPr/>
        </p:nvSpPr>
        <p:spPr>
          <a:xfrm>
            <a:off x="1740025" y="1316850"/>
            <a:ext cx="2679300" cy="154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To conclude this </a:t>
            </a:r>
            <a:r>
              <a:rPr lang="en"/>
              <a:t>presentation</a:t>
            </a:r>
            <a:r>
              <a:rPr lang="en"/>
              <a:t> we came to an observation that with random forest classifier these type of problems like loan predictor ,work very well we can also try many other classifiers like support vector machines which make use of kernels.but  for now let us end our project with the obs</a:t>
            </a:r>
            <a:r>
              <a:rPr lang="en"/>
              <a:t>ervation.</a:t>
            </a:r>
            <a:r>
              <a:rPr lang="en"/>
              <a:t>The fundamental concept behind random forest is a simple but powerful one — the wisdom of crowds.</a:t>
            </a:r>
            <a:endParaRPr/>
          </a:p>
        </p:txBody>
      </p:sp>
      <p:pic>
        <p:nvPicPr>
          <p:cNvPr id="348" name="Google Shape;348;p40"/>
          <p:cNvPicPr preferRelativeResize="0"/>
          <p:nvPr/>
        </p:nvPicPr>
        <p:blipFill rotWithShape="1">
          <a:blip r:embed="rId3">
            <a:alphaModFix/>
          </a:blip>
          <a:srcRect b="13359" l="0" r="0" t="0"/>
          <a:stretch/>
        </p:blipFill>
        <p:spPr>
          <a:xfrm>
            <a:off x="4572000" y="1400400"/>
            <a:ext cx="3474300" cy="3066600"/>
          </a:xfrm>
          <a:prstGeom prst="snip2DiagRect">
            <a:avLst>
              <a:gd fmla="val 0" name="adj1"/>
              <a:gd fmla="val 16667" name="adj2"/>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1"/>
          <p:cNvSpPr txBox="1"/>
          <p:nvPr>
            <p:ph idx="2" type="title"/>
          </p:nvPr>
        </p:nvSpPr>
        <p:spPr>
          <a:xfrm flipH="1">
            <a:off x="948296" y="935937"/>
            <a:ext cx="7796400" cy="313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9" name="Google Shape;119;p25"/>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ORGANIZATION PROFILE</a:t>
            </a:r>
            <a:endParaRPr/>
          </a:p>
        </p:txBody>
      </p:sp>
      <p:sp>
        <p:nvSpPr>
          <p:cNvPr id="120" name="Google Shape;120;p25"/>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 brief introduction of the training organization</a:t>
            </a:r>
            <a:endParaRPr/>
          </a:p>
        </p:txBody>
      </p:sp>
      <p:sp>
        <p:nvSpPr>
          <p:cNvPr id="121" name="Google Shape;121;p25"/>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22" name="Google Shape;122;p25"/>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Describing about the aim and project </a:t>
            </a:r>
            <a:endParaRPr/>
          </a:p>
        </p:txBody>
      </p:sp>
      <p:sp>
        <p:nvSpPr>
          <p:cNvPr id="123" name="Google Shape;123;p25"/>
          <p:cNvSpPr txBox="1"/>
          <p:nvPr>
            <p:ph idx="3" type="title"/>
          </p:nvPr>
        </p:nvSpPr>
        <p:spPr>
          <a:xfrm>
            <a:off x="2118448" y="54444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24" name="Google Shape;124;p25"/>
          <p:cNvSpPr txBox="1"/>
          <p:nvPr>
            <p:ph idx="5" type="title"/>
          </p:nvPr>
        </p:nvSpPr>
        <p:spPr>
          <a:xfrm>
            <a:off x="2105406" y="248716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25" name="Google Shape;125;p25"/>
          <p:cNvSpPr txBox="1"/>
          <p:nvPr>
            <p:ph idx="4" type="title"/>
          </p:nvPr>
        </p:nvSpPr>
        <p:spPr>
          <a:xfrm>
            <a:off x="2105406" y="151580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126" name="Google Shape;126;p25"/>
          <p:cNvCxnSpPr/>
          <p:nvPr/>
        </p:nvCxnSpPr>
        <p:spPr>
          <a:xfrm>
            <a:off x="3297225" y="0"/>
            <a:ext cx="0" cy="23937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25"/>
          <p:cNvCxnSpPr/>
          <p:nvPr/>
        </p:nvCxnSpPr>
        <p:spPr>
          <a:xfrm>
            <a:off x="5861950" y="3131400"/>
            <a:ext cx="0" cy="20301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25"/>
          <p:cNvSpPr txBox="1"/>
          <p:nvPr>
            <p:ph idx="6" type="title"/>
          </p:nvPr>
        </p:nvSpPr>
        <p:spPr>
          <a:xfrm>
            <a:off x="5922008" y="2092638"/>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29" name="Google Shape;129;p25"/>
          <p:cNvSpPr txBox="1"/>
          <p:nvPr>
            <p:ph idx="7" type="title"/>
          </p:nvPr>
        </p:nvSpPr>
        <p:spPr>
          <a:xfrm>
            <a:off x="5922008" y="3112336"/>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30" name="Google Shape;130;p25"/>
          <p:cNvSpPr txBox="1"/>
          <p:nvPr>
            <p:ph idx="8" type="title"/>
          </p:nvPr>
        </p:nvSpPr>
        <p:spPr>
          <a:xfrm>
            <a:off x="5922008" y="4132033"/>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31" name="Google Shape;131;p25"/>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TECHNOLOGY &amp; TOOLS</a:t>
            </a:r>
            <a:endParaRPr/>
          </a:p>
        </p:txBody>
      </p:sp>
      <p:sp>
        <p:nvSpPr>
          <p:cNvPr id="132" name="Google Shape;132;p25"/>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Section about the languages and the technologies that learned during summer training</a:t>
            </a:r>
            <a:endParaRPr/>
          </a:p>
        </p:txBody>
      </p:sp>
      <p:sp>
        <p:nvSpPr>
          <p:cNvPr id="133" name="Google Shape;133;p25"/>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&amp; </a:t>
            </a:r>
            <a:r>
              <a:rPr lang="en"/>
              <a:t>ALGORITHMS </a:t>
            </a:r>
            <a:endParaRPr/>
          </a:p>
        </p:txBody>
      </p:sp>
      <p:sp>
        <p:nvSpPr>
          <p:cNvPr id="134" name="Google Shape;134;p25"/>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algorithms learned  and processes to measure their accuracy</a:t>
            </a:r>
            <a:endParaRPr/>
          </a:p>
        </p:txBody>
      </p:sp>
      <p:sp>
        <p:nvSpPr>
          <p:cNvPr id="135" name="Google Shape;135;p25"/>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SCREENSHOTS </a:t>
            </a:r>
            <a:endParaRPr/>
          </a:p>
        </p:txBody>
      </p:sp>
      <p:sp>
        <p:nvSpPr>
          <p:cNvPr id="136" name="Google Shape;136;p25"/>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of the project to display is working </a:t>
            </a:r>
            <a:endParaRPr/>
          </a:p>
        </p:txBody>
      </p:sp>
      <p:sp>
        <p:nvSpPr>
          <p:cNvPr id="137" name="Google Shape;137;p25"/>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8" name="Google Shape;138;p25"/>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outcomes of our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idx="1" type="subTitle"/>
          </p:nvPr>
        </p:nvSpPr>
        <p:spPr>
          <a:xfrm>
            <a:off x="3925275" y="1073525"/>
            <a:ext cx="5095200" cy="36282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500"/>
              <a:t>Tech Explica (ISO 9001:2015 Certified Company), is a premiere Talent Development Corporation that includes companies that focus solely on building skilled manpower pool to bridge the gap between the industry requirements and resources.</a:t>
            </a:r>
            <a:endParaRPr sz="1500"/>
          </a:p>
          <a:p>
            <a:pPr indent="-323850" lvl="0" marL="457200" rtl="0" algn="just">
              <a:lnSpc>
                <a:spcPct val="115000"/>
              </a:lnSpc>
              <a:spcBef>
                <a:spcPts val="0"/>
              </a:spcBef>
              <a:spcAft>
                <a:spcPts val="0"/>
              </a:spcAft>
              <a:buSzPts val="1500"/>
              <a:buChar char="●"/>
            </a:pPr>
            <a:r>
              <a:rPr lang="en" sz="1500"/>
              <a:t>In 1991, the first company was founded to support the IT industry that was still in its nascent stage to overcome the challenges such as human resources. </a:t>
            </a:r>
            <a:endParaRPr sz="1500"/>
          </a:p>
          <a:p>
            <a:pPr indent="-323850" lvl="0" marL="457200" rtl="0" algn="l">
              <a:lnSpc>
                <a:spcPct val="115000"/>
              </a:lnSpc>
              <a:spcBef>
                <a:spcPts val="2600"/>
              </a:spcBef>
              <a:spcAft>
                <a:spcPts val="0"/>
              </a:spcAft>
              <a:buSzPts val="1500"/>
              <a:buChar char="●"/>
            </a:pPr>
            <a:r>
              <a:rPr lang="en" sz="1500"/>
              <a:t> It also provides training in Artificial Intelligence,Data Science,Machine Learning,Python,Big Data &amp; Hadoop,R Programming,Cloud Computing,Internet of Things,Ethical Hacking.</a:t>
            </a:r>
            <a:endParaRPr sz="1500"/>
          </a:p>
        </p:txBody>
      </p:sp>
      <p:cxnSp>
        <p:nvCxnSpPr>
          <p:cNvPr id="144" name="Google Shape;144;p26"/>
          <p:cNvCxnSpPr/>
          <p:nvPr/>
        </p:nvCxnSpPr>
        <p:spPr>
          <a:xfrm>
            <a:off x="4630600" y="478000"/>
            <a:ext cx="4574400" cy="0"/>
          </a:xfrm>
          <a:prstGeom prst="straightConnector1">
            <a:avLst/>
          </a:prstGeom>
          <a:noFill/>
          <a:ln cap="flat" cmpd="sng" w="9525">
            <a:solidFill>
              <a:schemeClr val="dk1"/>
            </a:solidFill>
            <a:prstDash val="solid"/>
            <a:round/>
            <a:headEnd len="med" w="med" type="none"/>
            <a:tailEnd len="med" w="med" type="none"/>
          </a:ln>
        </p:spPr>
      </p:cxnSp>
      <p:pic>
        <p:nvPicPr>
          <p:cNvPr id="145" name="Google Shape;145;p26"/>
          <p:cNvPicPr preferRelativeResize="0"/>
          <p:nvPr/>
        </p:nvPicPr>
        <p:blipFill rotWithShape="1">
          <a:blip r:embed="rId3">
            <a:alphaModFix/>
          </a:blip>
          <a:srcRect b="13283" l="5653" r="6557" t="11199"/>
          <a:stretch/>
        </p:blipFill>
        <p:spPr>
          <a:xfrm>
            <a:off x="276500" y="1652825"/>
            <a:ext cx="3395100" cy="1595925"/>
          </a:xfrm>
          <a:prstGeom prst="rect">
            <a:avLst/>
          </a:prstGeom>
          <a:noFill/>
          <a:ln>
            <a:noFill/>
          </a:ln>
        </p:spPr>
      </p:pic>
      <p:sp>
        <p:nvSpPr>
          <p:cNvPr id="146" name="Google Shape;146;p26"/>
          <p:cNvSpPr txBox="1"/>
          <p:nvPr>
            <p:ph idx="4294967295" type="ctrTitle"/>
          </p:nvPr>
        </p:nvSpPr>
        <p:spPr>
          <a:xfrm flipH="1">
            <a:off x="2538900" y="-35475"/>
            <a:ext cx="61731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ORGANIZATION PROFILE</a:t>
            </a:r>
            <a:endParaRPr/>
          </a:p>
        </p:txBody>
      </p:sp>
      <p:sp>
        <p:nvSpPr>
          <p:cNvPr id="147" name="Google Shape;147;p26"/>
          <p:cNvSpPr txBox="1"/>
          <p:nvPr>
            <p:ph idx="4294967295" type="title"/>
          </p:nvPr>
        </p:nvSpPr>
        <p:spPr>
          <a:xfrm flipH="1">
            <a:off x="1929304" y="-129700"/>
            <a:ext cx="29793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01</a:t>
            </a:r>
            <a:endParaRPr sz="3600"/>
          </a:p>
        </p:txBody>
      </p:sp>
      <p:cxnSp>
        <p:nvCxnSpPr>
          <p:cNvPr id="148" name="Google Shape;148;p26"/>
          <p:cNvCxnSpPr/>
          <p:nvPr/>
        </p:nvCxnSpPr>
        <p:spPr>
          <a:xfrm>
            <a:off x="2638200" y="478000"/>
            <a:ext cx="1561500" cy="0"/>
          </a:xfrm>
          <a:prstGeom prst="straightConnector1">
            <a:avLst/>
          </a:prstGeom>
          <a:noFill/>
          <a:ln cap="flat" cmpd="sng" w="9525">
            <a:solidFill>
              <a:schemeClr val="dk1"/>
            </a:solidFill>
            <a:prstDash val="solid"/>
            <a:round/>
            <a:headEnd len="med" w="med" type="none"/>
            <a:tailEnd len="med" w="med" type="none"/>
          </a:ln>
        </p:spPr>
      </p:cxnSp>
      <p:sp>
        <p:nvSpPr>
          <p:cNvPr id="149" name="Google Shape;149;p26"/>
          <p:cNvSpPr txBox="1"/>
          <p:nvPr/>
        </p:nvSpPr>
        <p:spPr>
          <a:xfrm>
            <a:off x="5870125" y="609350"/>
            <a:ext cx="2015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TECH EXPLICA</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1710876" y="665475"/>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AIM</a:t>
            </a:r>
            <a:endParaRPr sz="5400"/>
          </a:p>
        </p:txBody>
      </p:sp>
      <p:sp>
        <p:nvSpPr>
          <p:cNvPr id="155" name="Google Shape;155;p27"/>
          <p:cNvSpPr txBox="1"/>
          <p:nvPr/>
        </p:nvSpPr>
        <p:spPr>
          <a:xfrm>
            <a:off x="577025" y="1906950"/>
            <a:ext cx="8091600" cy="251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Roboto Condensed Light"/>
                <a:ea typeface="Roboto Condensed Light"/>
                <a:cs typeface="Roboto Condensed Light"/>
                <a:sym typeface="Roboto Condensed Light"/>
              </a:rPr>
              <a:t>Aim of this project is to predict whether the applicant’s loan will get approved or not and maximum loan amount applicant can apply for using a trained machine learning model.</a:t>
            </a:r>
            <a:endParaRPr sz="3100">
              <a:latin typeface="Roboto Condensed Light"/>
              <a:ea typeface="Roboto Condensed Light"/>
              <a:cs typeface="Roboto Condensed Light"/>
              <a:sym typeface="Roboto Condensed Light"/>
            </a:endParaRPr>
          </a:p>
        </p:txBody>
      </p:sp>
      <p:sp>
        <p:nvSpPr>
          <p:cNvPr id="156" name="Google Shape;156;p27"/>
          <p:cNvSpPr txBox="1"/>
          <p:nvPr>
            <p:ph idx="4294967295" type="ctrTitle"/>
          </p:nvPr>
        </p:nvSpPr>
        <p:spPr>
          <a:xfrm flipH="1">
            <a:off x="3564700" y="0"/>
            <a:ext cx="50055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7" name="Google Shape;157;p27"/>
          <p:cNvSpPr txBox="1"/>
          <p:nvPr>
            <p:ph idx="4294967295" type="title"/>
          </p:nvPr>
        </p:nvSpPr>
        <p:spPr>
          <a:xfrm flipH="1">
            <a:off x="2985254" y="-6150"/>
            <a:ext cx="29793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02</a:t>
            </a:r>
            <a:endParaRPr sz="3200"/>
          </a:p>
        </p:txBody>
      </p:sp>
      <p:cxnSp>
        <p:nvCxnSpPr>
          <p:cNvPr id="158" name="Google Shape;158;p27"/>
          <p:cNvCxnSpPr/>
          <p:nvPr/>
        </p:nvCxnSpPr>
        <p:spPr>
          <a:xfrm>
            <a:off x="3719000" y="519700"/>
            <a:ext cx="1561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idx="2" type="title"/>
          </p:nvPr>
        </p:nvSpPr>
        <p:spPr>
          <a:xfrm flipH="1">
            <a:off x="1969952" y="291125"/>
            <a:ext cx="5204100" cy="81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Project description</a:t>
            </a:r>
            <a:endParaRPr sz="4400"/>
          </a:p>
        </p:txBody>
      </p:sp>
      <p:sp>
        <p:nvSpPr>
          <p:cNvPr id="164" name="Google Shape;164;p28"/>
          <p:cNvSpPr txBox="1"/>
          <p:nvPr/>
        </p:nvSpPr>
        <p:spPr>
          <a:xfrm>
            <a:off x="1003050" y="1108025"/>
            <a:ext cx="7395300" cy="35943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1400"/>
              </a:spcBef>
              <a:spcAft>
                <a:spcPts val="0"/>
              </a:spcAft>
              <a:buNone/>
            </a:pPr>
            <a:r>
              <a:rPr lang="en" sz="1800">
                <a:latin typeface="Times New Roman"/>
                <a:ea typeface="Times New Roman"/>
                <a:cs typeface="Times New Roman"/>
                <a:sym typeface="Times New Roman"/>
              </a:rPr>
              <a:t>What this loan status foreteller does is that it takes your information as a input to its trained machine learning model .Now after that it will forecast an output on the basis of the training data it took,whether you are eligible for this loan or not. It will tell you the maximum loan that bank can approve depending on information given.</a:t>
            </a:r>
            <a:endParaRPr sz="1800">
              <a:latin typeface="Times New Roman"/>
              <a:ea typeface="Times New Roman"/>
              <a:cs typeface="Times New Roman"/>
              <a:sym typeface="Times New Roman"/>
            </a:endParaRPr>
          </a:p>
          <a:p>
            <a:pPr indent="0" lvl="0" marL="457200" rtl="0" algn="just">
              <a:lnSpc>
                <a:spcPct val="150000"/>
              </a:lnSpc>
              <a:spcBef>
                <a:spcPts val="1400"/>
              </a:spcBef>
              <a:spcAft>
                <a:spcPts val="0"/>
              </a:spcAft>
              <a:buNone/>
            </a:pPr>
            <a:r>
              <a:rPr lang="en" sz="1800">
                <a:latin typeface="Times New Roman"/>
                <a:ea typeface="Times New Roman"/>
                <a:cs typeface="Times New Roman"/>
                <a:sym typeface="Times New Roman"/>
              </a:rPr>
              <a:t>so saving the precious time of their customer by saving all the hectic running around in banks for loan approval status (whether your loan will get approved or not).</a:t>
            </a:r>
            <a:endParaRPr sz="1800">
              <a:latin typeface="Times New Roman"/>
              <a:ea typeface="Times New Roman"/>
              <a:cs typeface="Times New Roman"/>
              <a:sym typeface="Times New Roman"/>
            </a:endParaRPr>
          </a:p>
          <a:p>
            <a:pPr indent="0" lvl="0" marL="457200" rtl="0" algn="just">
              <a:lnSpc>
                <a:spcPct val="150000"/>
              </a:lnSpc>
              <a:spcBef>
                <a:spcPts val="1400"/>
              </a:spcBef>
              <a:spcAft>
                <a:spcPts val="14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03</a:t>
            </a:r>
            <a:r>
              <a:rPr lang="en" sz="2900"/>
              <a:t> </a:t>
            </a:r>
            <a:r>
              <a:rPr lang="en" sz="2900"/>
              <a:t>TECHNOLOGY  &amp; TOOLS</a:t>
            </a:r>
            <a:endParaRPr sz="2900"/>
          </a:p>
        </p:txBody>
      </p:sp>
      <p:sp>
        <p:nvSpPr>
          <p:cNvPr id="170" name="Google Shape;170;p29"/>
          <p:cNvSpPr txBox="1"/>
          <p:nvPr/>
        </p:nvSpPr>
        <p:spPr>
          <a:xfrm>
            <a:off x="606725" y="2636025"/>
            <a:ext cx="29376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Light"/>
                <a:ea typeface="Roboto Condensed Light"/>
                <a:cs typeface="Roboto Condensed Light"/>
                <a:sym typeface="Roboto Condensed Light"/>
              </a:rPr>
              <a:t>LANGUAGE-</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PYTHON</a:t>
            </a:r>
            <a:endParaRPr sz="1700">
              <a:latin typeface="Roboto Condensed Light"/>
              <a:ea typeface="Roboto Condensed Light"/>
              <a:cs typeface="Roboto Condensed Light"/>
              <a:sym typeface="Roboto Condensed Light"/>
            </a:endParaRPr>
          </a:p>
        </p:txBody>
      </p:sp>
      <p:sp>
        <p:nvSpPr>
          <p:cNvPr id="171" name="Google Shape;171;p29"/>
          <p:cNvSpPr txBox="1"/>
          <p:nvPr/>
        </p:nvSpPr>
        <p:spPr>
          <a:xfrm>
            <a:off x="606725" y="1494438"/>
            <a:ext cx="3120600" cy="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Light"/>
                <a:ea typeface="Roboto Condensed Light"/>
                <a:cs typeface="Roboto Condensed Light"/>
                <a:sym typeface="Roboto Condensed Light"/>
              </a:rPr>
              <a:t>TOOLS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ANACONDA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GOOGLE COLABORATORY</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JUPYTER NOTEBOOK</a:t>
            </a:r>
            <a:endParaRPr sz="1700">
              <a:latin typeface="Roboto Condensed Light"/>
              <a:ea typeface="Roboto Condensed Light"/>
              <a:cs typeface="Roboto Condensed Light"/>
              <a:sym typeface="Roboto Condensed Light"/>
            </a:endParaRPr>
          </a:p>
        </p:txBody>
      </p:sp>
      <p:sp>
        <p:nvSpPr>
          <p:cNvPr id="172" name="Google Shape;172;p29"/>
          <p:cNvSpPr txBox="1"/>
          <p:nvPr/>
        </p:nvSpPr>
        <p:spPr>
          <a:xfrm>
            <a:off x="611925" y="1022925"/>
            <a:ext cx="55908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Light"/>
                <a:ea typeface="Roboto Condensed Light"/>
                <a:cs typeface="Roboto Condensed Light"/>
                <a:sym typeface="Roboto Condensed Light"/>
              </a:rPr>
              <a:t>TECHNOLOGY - MACHINE LEARNING AND DATA ANALYTICS </a:t>
            </a:r>
            <a:endParaRPr sz="1700">
              <a:latin typeface="Roboto Condensed Light"/>
              <a:ea typeface="Roboto Condensed Light"/>
              <a:cs typeface="Roboto Condensed Light"/>
              <a:sym typeface="Roboto Condensed Light"/>
            </a:endParaRPr>
          </a:p>
        </p:txBody>
      </p:sp>
      <p:sp>
        <p:nvSpPr>
          <p:cNvPr id="173" name="Google Shape;173;p29"/>
          <p:cNvSpPr txBox="1"/>
          <p:nvPr/>
        </p:nvSpPr>
        <p:spPr>
          <a:xfrm>
            <a:off x="606725" y="3391050"/>
            <a:ext cx="2063400" cy="14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Light"/>
                <a:ea typeface="Roboto Condensed Light"/>
                <a:cs typeface="Roboto Condensed Light"/>
                <a:sym typeface="Roboto Condensed Light"/>
              </a:rPr>
              <a:t>PACKAGES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NUMPY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PANDAS</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SEABORN</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MATPLOTLIB</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SKLEARN</a:t>
            </a:r>
            <a:endParaRPr sz="1700">
              <a:latin typeface="Roboto Condensed Light"/>
              <a:ea typeface="Roboto Condensed Light"/>
              <a:cs typeface="Roboto Condensed Light"/>
              <a:sym typeface="Roboto Condensed Light"/>
            </a:endParaRPr>
          </a:p>
        </p:txBody>
      </p:sp>
      <p:pic>
        <p:nvPicPr>
          <p:cNvPr id="174" name="Google Shape;174;p29"/>
          <p:cNvPicPr preferRelativeResize="0"/>
          <p:nvPr/>
        </p:nvPicPr>
        <p:blipFill>
          <a:blip r:embed="rId3">
            <a:alphaModFix/>
          </a:blip>
          <a:stretch>
            <a:fillRect/>
          </a:stretch>
        </p:blipFill>
        <p:spPr>
          <a:xfrm>
            <a:off x="3498725" y="1746075"/>
            <a:ext cx="1463900" cy="730325"/>
          </a:xfrm>
          <a:prstGeom prst="rect">
            <a:avLst/>
          </a:prstGeom>
          <a:noFill/>
          <a:ln>
            <a:noFill/>
          </a:ln>
        </p:spPr>
      </p:pic>
      <p:pic>
        <p:nvPicPr>
          <p:cNvPr id="175" name="Google Shape;175;p29"/>
          <p:cNvPicPr preferRelativeResize="0"/>
          <p:nvPr/>
        </p:nvPicPr>
        <p:blipFill>
          <a:blip r:embed="rId4">
            <a:alphaModFix/>
          </a:blip>
          <a:stretch>
            <a:fillRect/>
          </a:stretch>
        </p:blipFill>
        <p:spPr>
          <a:xfrm>
            <a:off x="5789800" y="1123250"/>
            <a:ext cx="1657075" cy="1353150"/>
          </a:xfrm>
          <a:prstGeom prst="rect">
            <a:avLst/>
          </a:prstGeom>
          <a:noFill/>
          <a:ln>
            <a:noFill/>
          </a:ln>
        </p:spPr>
      </p:pic>
      <p:pic>
        <p:nvPicPr>
          <p:cNvPr id="176" name="Google Shape;176;p29"/>
          <p:cNvPicPr preferRelativeResize="0"/>
          <p:nvPr/>
        </p:nvPicPr>
        <p:blipFill>
          <a:blip r:embed="rId5">
            <a:alphaModFix/>
          </a:blip>
          <a:stretch>
            <a:fillRect/>
          </a:stretch>
        </p:blipFill>
        <p:spPr>
          <a:xfrm>
            <a:off x="4459675" y="2772950"/>
            <a:ext cx="1816926" cy="803100"/>
          </a:xfrm>
          <a:prstGeom prst="rect">
            <a:avLst/>
          </a:prstGeom>
          <a:noFill/>
          <a:ln>
            <a:noFill/>
          </a:ln>
        </p:spPr>
      </p:pic>
      <p:pic>
        <p:nvPicPr>
          <p:cNvPr id="177" name="Google Shape;177;p29"/>
          <p:cNvPicPr preferRelativeResize="0"/>
          <p:nvPr/>
        </p:nvPicPr>
        <p:blipFill>
          <a:blip r:embed="rId6">
            <a:alphaModFix/>
          </a:blip>
          <a:stretch>
            <a:fillRect/>
          </a:stretch>
        </p:blipFill>
        <p:spPr>
          <a:xfrm>
            <a:off x="7940725" y="1609300"/>
            <a:ext cx="1070226" cy="1070226"/>
          </a:xfrm>
          <a:prstGeom prst="rect">
            <a:avLst/>
          </a:prstGeom>
          <a:noFill/>
          <a:ln>
            <a:noFill/>
          </a:ln>
        </p:spPr>
      </p:pic>
      <p:pic>
        <p:nvPicPr>
          <p:cNvPr id="178" name="Google Shape;178;p29"/>
          <p:cNvPicPr preferRelativeResize="0"/>
          <p:nvPr/>
        </p:nvPicPr>
        <p:blipFill>
          <a:blip r:embed="rId7">
            <a:alphaModFix/>
          </a:blip>
          <a:stretch>
            <a:fillRect/>
          </a:stretch>
        </p:blipFill>
        <p:spPr>
          <a:xfrm>
            <a:off x="2614640" y="3850500"/>
            <a:ext cx="1845026" cy="730325"/>
          </a:xfrm>
          <a:prstGeom prst="rect">
            <a:avLst/>
          </a:prstGeom>
          <a:noFill/>
          <a:ln>
            <a:noFill/>
          </a:ln>
        </p:spPr>
      </p:pic>
      <p:pic>
        <p:nvPicPr>
          <p:cNvPr id="179" name="Google Shape;179;p29"/>
          <p:cNvPicPr preferRelativeResize="0"/>
          <p:nvPr/>
        </p:nvPicPr>
        <p:blipFill>
          <a:blip r:embed="rId8">
            <a:alphaModFix/>
          </a:blip>
          <a:stretch>
            <a:fillRect/>
          </a:stretch>
        </p:blipFill>
        <p:spPr>
          <a:xfrm>
            <a:off x="5478172" y="3956010"/>
            <a:ext cx="1206331" cy="946200"/>
          </a:xfrm>
          <a:prstGeom prst="rect">
            <a:avLst/>
          </a:prstGeom>
          <a:noFill/>
          <a:ln>
            <a:noFill/>
          </a:ln>
        </p:spPr>
      </p:pic>
      <p:pic>
        <p:nvPicPr>
          <p:cNvPr id="180" name="Google Shape;180;p29"/>
          <p:cNvPicPr preferRelativeResize="0"/>
          <p:nvPr/>
        </p:nvPicPr>
        <p:blipFill>
          <a:blip r:embed="rId9">
            <a:alphaModFix/>
          </a:blip>
          <a:stretch>
            <a:fillRect/>
          </a:stretch>
        </p:blipFill>
        <p:spPr>
          <a:xfrm>
            <a:off x="7194025" y="3391055"/>
            <a:ext cx="1816926" cy="978882"/>
          </a:xfrm>
          <a:prstGeom prst="rect">
            <a:avLst/>
          </a:prstGeom>
          <a:noFill/>
          <a:ln>
            <a:noFill/>
          </a:ln>
        </p:spPr>
      </p:pic>
      <p:grpSp>
        <p:nvGrpSpPr>
          <p:cNvPr id="181" name="Google Shape;181;p29"/>
          <p:cNvGrpSpPr/>
          <p:nvPr/>
        </p:nvGrpSpPr>
        <p:grpSpPr>
          <a:xfrm>
            <a:off x="183592" y="1069222"/>
            <a:ext cx="318886" cy="334010"/>
            <a:chOff x="-24328675" y="1971025"/>
            <a:chExt cx="282000" cy="295375"/>
          </a:xfrm>
        </p:grpSpPr>
        <p:sp>
          <p:nvSpPr>
            <p:cNvPr id="182" name="Google Shape;182;p29"/>
            <p:cNvSpPr/>
            <p:nvPr/>
          </p:nvSpPr>
          <p:spPr>
            <a:xfrm>
              <a:off x="-24217625" y="2092325"/>
              <a:ext cx="52025" cy="51200"/>
            </a:xfrm>
            <a:custGeom>
              <a:rect b="b" l="l" r="r" t="t"/>
              <a:pathLst>
                <a:path extrusionOk="0" h="2048" w="2081">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24328675" y="1971025"/>
              <a:ext cx="282000" cy="295375"/>
            </a:xfrm>
            <a:custGeom>
              <a:rect b="b" l="l" r="r" t="t"/>
              <a:pathLst>
                <a:path extrusionOk="0" h="11815" w="1128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9"/>
          <p:cNvGrpSpPr/>
          <p:nvPr/>
        </p:nvGrpSpPr>
        <p:grpSpPr>
          <a:xfrm>
            <a:off x="177186" y="1524263"/>
            <a:ext cx="331693" cy="330800"/>
            <a:chOff x="1310075" y="3253275"/>
            <a:chExt cx="296950" cy="296150"/>
          </a:xfrm>
        </p:grpSpPr>
        <p:sp>
          <p:nvSpPr>
            <p:cNvPr id="185" name="Google Shape;185;p29"/>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9"/>
          <p:cNvSpPr/>
          <p:nvPr/>
        </p:nvSpPr>
        <p:spPr>
          <a:xfrm>
            <a:off x="187272" y="3439128"/>
            <a:ext cx="311534" cy="303982"/>
          </a:xfrm>
          <a:custGeom>
            <a:rect b="b" l="l" r="r" t="t"/>
            <a:pathLst>
              <a:path extrusionOk="0" h="11713" w="12004">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9"/>
          <p:cNvGrpSpPr/>
          <p:nvPr/>
        </p:nvGrpSpPr>
        <p:grpSpPr>
          <a:xfrm>
            <a:off x="190943" y="2755730"/>
            <a:ext cx="304189" cy="267389"/>
            <a:chOff x="-3030525" y="3973150"/>
            <a:chExt cx="293025" cy="257575"/>
          </a:xfrm>
        </p:grpSpPr>
        <p:sp>
          <p:nvSpPr>
            <p:cNvPr id="190" name="Google Shape;190;p29"/>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29"/>
          <p:cNvCxnSpPr/>
          <p:nvPr/>
        </p:nvCxnSpPr>
        <p:spPr>
          <a:xfrm>
            <a:off x="2731750" y="1007525"/>
            <a:ext cx="2680200" cy="1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p:nvPr/>
        </p:nvSpPr>
        <p:spPr>
          <a:xfrm>
            <a:off x="6839325" y="3824975"/>
            <a:ext cx="14862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1054387" y="2581725"/>
            <a:ext cx="14862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985076" y="2609675"/>
            <a:ext cx="16248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CHOOSE MODEL</a:t>
            </a:r>
            <a:endParaRPr b="1">
              <a:solidFill>
                <a:schemeClr val="lt1"/>
              </a:solidFill>
              <a:latin typeface="Exo 2"/>
              <a:ea typeface="Exo 2"/>
              <a:cs typeface="Exo 2"/>
              <a:sym typeface="Exo 2"/>
            </a:endParaRPr>
          </a:p>
        </p:txBody>
      </p:sp>
      <p:sp>
        <p:nvSpPr>
          <p:cNvPr id="200" name="Google Shape;200;p30"/>
          <p:cNvSpPr/>
          <p:nvPr/>
        </p:nvSpPr>
        <p:spPr>
          <a:xfrm>
            <a:off x="6839325" y="1663475"/>
            <a:ext cx="14862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6645375" y="3787475"/>
            <a:ext cx="18741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Exo 2"/>
                <a:ea typeface="Exo 2"/>
                <a:cs typeface="Exo 2"/>
                <a:sym typeface="Exo 2"/>
              </a:rPr>
              <a:t>EVALUATING MODEL</a:t>
            </a:r>
            <a:endParaRPr b="1" sz="1200">
              <a:solidFill>
                <a:schemeClr val="lt1"/>
              </a:solidFill>
              <a:latin typeface="Exo 2"/>
              <a:ea typeface="Exo 2"/>
              <a:cs typeface="Exo 2"/>
              <a:sym typeface="Exo 2"/>
            </a:endParaRPr>
          </a:p>
        </p:txBody>
      </p:sp>
      <p:sp>
        <p:nvSpPr>
          <p:cNvPr id="202" name="Google Shape;202;p30"/>
          <p:cNvSpPr txBox="1"/>
          <p:nvPr/>
        </p:nvSpPr>
        <p:spPr>
          <a:xfrm>
            <a:off x="6938186" y="3987423"/>
            <a:ext cx="12885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Roboto Condensed Light"/>
                <a:ea typeface="Roboto Condensed Light"/>
                <a:cs typeface="Roboto Condensed Light"/>
                <a:sym typeface="Roboto Condensed Light"/>
              </a:rPr>
              <a:t>Uses some metric Test the model against previously unseen data </a:t>
            </a:r>
            <a:endParaRPr sz="1000">
              <a:solidFill>
                <a:schemeClr val="lt1"/>
              </a:solidFill>
              <a:latin typeface="Roboto Condensed Light"/>
              <a:ea typeface="Roboto Condensed Light"/>
              <a:cs typeface="Roboto Condensed Light"/>
              <a:sym typeface="Roboto Condensed Light"/>
            </a:endParaRPr>
          </a:p>
        </p:txBody>
      </p:sp>
      <p:sp>
        <p:nvSpPr>
          <p:cNvPr id="203" name="Google Shape;203;p30"/>
          <p:cNvSpPr txBox="1"/>
          <p:nvPr>
            <p:ph type="ctrTitle"/>
          </p:nvPr>
        </p:nvSpPr>
        <p:spPr>
          <a:xfrm>
            <a:off x="1620250" y="138825"/>
            <a:ext cx="65547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04</a:t>
            </a:r>
            <a:r>
              <a:rPr lang="en" sz="3100"/>
              <a:t> </a:t>
            </a:r>
            <a:r>
              <a:rPr lang="en" sz="3100"/>
              <a:t>PROCESS &amp; ALGORITHMS</a:t>
            </a:r>
            <a:endParaRPr sz="3100"/>
          </a:p>
        </p:txBody>
      </p:sp>
      <p:cxnSp>
        <p:nvCxnSpPr>
          <p:cNvPr id="204" name="Google Shape;204;p30"/>
          <p:cNvCxnSpPr/>
          <p:nvPr/>
        </p:nvCxnSpPr>
        <p:spPr>
          <a:xfrm flipH="1" rot="-5400000">
            <a:off x="4396930" y="2314525"/>
            <a:ext cx="360900" cy="600"/>
          </a:xfrm>
          <a:prstGeom prst="curvedConnector3">
            <a:avLst>
              <a:gd fmla="val 50000" name="adj1"/>
            </a:avLst>
          </a:prstGeom>
          <a:noFill/>
          <a:ln cap="flat" cmpd="sng" w="9525">
            <a:solidFill>
              <a:schemeClr val="dk1"/>
            </a:solidFill>
            <a:prstDash val="solid"/>
            <a:round/>
            <a:headEnd len="med" w="med" type="none"/>
            <a:tailEnd len="med" w="med" type="none"/>
          </a:ln>
        </p:spPr>
      </p:cxnSp>
      <p:sp>
        <p:nvSpPr>
          <p:cNvPr id="205" name="Google Shape;205;p30"/>
          <p:cNvSpPr/>
          <p:nvPr/>
        </p:nvSpPr>
        <p:spPr>
          <a:xfrm>
            <a:off x="3244675" y="2572350"/>
            <a:ext cx="2711100" cy="833700"/>
          </a:xfrm>
          <a:prstGeom prst="snip2DiagRect">
            <a:avLst>
              <a:gd fmla="val 0" name="adj1"/>
              <a:gd fmla="val 1666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3536975" y="1111100"/>
            <a:ext cx="20808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3856617" y="2581716"/>
            <a:ext cx="14307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Exo 2"/>
                <a:ea typeface="Exo 2"/>
                <a:cs typeface="Exo 2"/>
                <a:sym typeface="Exo 2"/>
              </a:rPr>
              <a:t>RAW DATA </a:t>
            </a:r>
            <a:endParaRPr b="1">
              <a:solidFill>
                <a:schemeClr val="dk1"/>
              </a:solidFill>
              <a:latin typeface="Exo 2"/>
              <a:ea typeface="Exo 2"/>
              <a:cs typeface="Exo 2"/>
              <a:sym typeface="Exo 2"/>
            </a:endParaRPr>
          </a:p>
        </p:txBody>
      </p:sp>
      <p:sp>
        <p:nvSpPr>
          <p:cNvPr id="208" name="Google Shape;208;p30"/>
          <p:cNvSpPr txBox="1"/>
          <p:nvPr/>
        </p:nvSpPr>
        <p:spPr>
          <a:xfrm>
            <a:off x="3188396" y="2855329"/>
            <a:ext cx="2767200" cy="8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The raw data is provided which contains only figures without any relation</a:t>
            </a:r>
            <a:endParaRPr sz="1000">
              <a:solidFill>
                <a:schemeClr val="dk1"/>
              </a:solidFill>
              <a:latin typeface="Roboto Condensed Light"/>
              <a:ea typeface="Roboto Condensed Light"/>
              <a:cs typeface="Roboto Condensed Light"/>
              <a:sym typeface="Roboto Condensed Light"/>
            </a:endParaRPr>
          </a:p>
        </p:txBody>
      </p:sp>
      <p:sp>
        <p:nvSpPr>
          <p:cNvPr id="209" name="Google Shape;209;p30"/>
          <p:cNvSpPr txBox="1"/>
          <p:nvPr/>
        </p:nvSpPr>
        <p:spPr>
          <a:xfrm>
            <a:off x="3531573" y="1111100"/>
            <a:ext cx="20808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DATA PREPARATION </a:t>
            </a:r>
            <a:endParaRPr b="1">
              <a:solidFill>
                <a:schemeClr val="lt1"/>
              </a:solidFill>
              <a:latin typeface="Exo 2"/>
              <a:ea typeface="Exo 2"/>
              <a:cs typeface="Exo 2"/>
              <a:sym typeface="Exo 2"/>
            </a:endParaRPr>
          </a:p>
        </p:txBody>
      </p:sp>
      <p:sp>
        <p:nvSpPr>
          <p:cNvPr id="210" name="Google Shape;210;p30"/>
          <p:cNvSpPr txBox="1"/>
          <p:nvPr/>
        </p:nvSpPr>
        <p:spPr>
          <a:xfrm>
            <a:off x="3447975" y="1299050"/>
            <a:ext cx="23022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Roboto Condensed Light"/>
                <a:ea typeface="Roboto Condensed Light"/>
                <a:cs typeface="Roboto Condensed Light"/>
                <a:sym typeface="Roboto Condensed Light"/>
              </a:rPr>
              <a:t>Wrangle data and prepare it for training </a:t>
            </a:r>
            <a:endParaRPr sz="1000">
              <a:solidFill>
                <a:schemeClr val="lt1"/>
              </a:solidFill>
              <a:latin typeface="Roboto Condensed Light"/>
              <a:ea typeface="Roboto Condensed Light"/>
              <a:cs typeface="Roboto Condensed Light"/>
              <a:sym typeface="Roboto Condensed Light"/>
            </a:endParaRPr>
          </a:p>
          <a:p>
            <a:pPr indent="0" lvl="0" marL="0" rtl="0" algn="ctr">
              <a:spcBef>
                <a:spcPts val="0"/>
              </a:spcBef>
              <a:spcAft>
                <a:spcPts val="0"/>
              </a:spcAft>
              <a:buClr>
                <a:schemeClr val="dk1"/>
              </a:buClr>
              <a:buSzPts val="1100"/>
              <a:buFont typeface="Arial"/>
              <a:buNone/>
            </a:pPr>
            <a:r>
              <a:rPr lang="en" sz="1000">
                <a:solidFill>
                  <a:schemeClr val="lt1"/>
                </a:solidFill>
                <a:latin typeface="Roboto Condensed Light"/>
                <a:ea typeface="Roboto Condensed Light"/>
                <a:cs typeface="Roboto Condensed Light"/>
                <a:sym typeface="Roboto Condensed Light"/>
              </a:rPr>
              <a:t>(remove duplicates, correct errors, deal with missing values, normalization, data type conversions, etc.)</a:t>
            </a:r>
            <a:endParaRPr sz="1000">
              <a:solidFill>
                <a:schemeClr val="lt1"/>
              </a:solidFill>
              <a:latin typeface="Roboto Condensed Light"/>
              <a:ea typeface="Roboto Condensed Light"/>
              <a:cs typeface="Roboto Condensed Light"/>
              <a:sym typeface="Roboto Condensed Light"/>
            </a:endParaRPr>
          </a:p>
        </p:txBody>
      </p:sp>
      <p:cxnSp>
        <p:nvCxnSpPr>
          <p:cNvPr id="211" name="Google Shape;211;p30"/>
          <p:cNvCxnSpPr/>
          <p:nvPr/>
        </p:nvCxnSpPr>
        <p:spPr>
          <a:xfrm rot="10800000">
            <a:off x="2634800" y="1612175"/>
            <a:ext cx="691200" cy="0"/>
          </a:xfrm>
          <a:prstGeom prst="straightConnector1">
            <a:avLst/>
          </a:prstGeom>
          <a:noFill/>
          <a:ln cap="flat" cmpd="sng" w="9525">
            <a:solidFill>
              <a:schemeClr val="dk2"/>
            </a:solidFill>
            <a:prstDash val="solid"/>
            <a:round/>
            <a:headEnd len="med" w="med" type="none"/>
            <a:tailEnd len="med" w="med" type="none"/>
          </a:ln>
        </p:spPr>
      </p:cxnSp>
      <p:sp>
        <p:nvSpPr>
          <p:cNvPr id="212" name="Google Shape;212;p30"/>
          <p:cNvSpPr/>
          <p:nvPr/>
        </p:nvSpPr>
        <p:spPr>
          <a:xfrm>
            <a:off x="1026637" y="1061075"/>
            <a:ext cx="14862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txBox="1"/>
          <p:nvPr/>
        </p:nvSpPr>
        <p:spPr>
          <a:xfrm>
            <a:off x="1054365" y="1061063"/>
            <a:ext cx="14307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EDA</a:t>
            </a:r>
            <a:endParaRPr b="1">
              <a:solidFill>
                <a:schemeClr val="lt1"/>
              </a:solidFill>
              <a:latin typeface="Exo 2"/>
              <a:ea typeface="Exo 2"/>
              <a:cs typeface="Exo 2"/>
              <a:sym typeface="Exo 2"/>
            </a:endParaRPr>
          </a:p>
        </p:txBody>
      </p:sp>
      <p:sp>
        <p:nvSpPr>
          <p:cNvPr id="214" name="Google Shape;214;p30"/>
          <p:cNvSpPr txBox="1"/>
          <p:nvPr/>
        </p:nvSpPr>
        <p:spPr>
          <a:xfrm>
            <a:off x="957325" y="1273550"/>
            <a:ext cx="16248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Condensed Light"/>
                <a:ea typeface="Roboto Condensed Light"/>
                <a:cs typeface="Roboto Condensed Light"/>
                <a:sym typeface="Roboto Condensed Light"/>
              </a:rPr>
              <a:t>Visualize data to help detect relevant relationships between variables or class imbalances</a:t>
            </a:r>
            <a:endParaRPr sz="1000">
              <a:solidFill>
                <a:schemeClr val="lt1"/>
              </a:solidFill>
              <a:latin typeface="Roboto Condensed Light"/>
              <a:ea typeface="Roboto Condensed Light"/>
              <a:cs typeface="Roboto Condensed Light"/>
              <a:sym typeface="Roboto Condensed Light"/>
            </a:endParaRPr>
          </a:p>
        </p:txBody>
      </p:sp>
      <p:cxnSp>
        <p:nvCxnSpPr>
          <p:cNvPr id="215" name="Google Shape;215;p30"/>
          <p:cNvCxnSpPr/>
          <p:nvPr/>
        </p:nvCxnSpPr>
        <p:spPr>
          <a:xfrm>
            <a:off x="1770750" y="2222075"/>
            <a:ext cx="0" cy="1728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30"/>
          <p:cNvSpPr txBox="1"/>
          <p:nvPr/>
        </p:nvSpPr>
        <p:spPr>
          <a:xfrm>
            <a:off x="958350" y="2956875"/>
            <a:ext cx="16248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Condensed Light"/>
                <a:ea typeface="Roboto Condensed Light"/>
                <a:cs typeface="Roboto Condensed Light"/>
                <a:sym typeface="Roboto Condensed Light"/>
              </a:rPr>
              <a:t>Different algorithms are for different tasks</a:t>
            </a:r>
            <a:endParaRPr sz="1000">
              <a:solidFill>
                <a:schemeClr val="lt1"/>
              </a:solidFill>
              <a:latin typeface="Roboto Condensed Light"/>
              <a:ea typeface="Roboto Condensed Light"/>
              <a:cs typeface="Roboto Condensed Light"/>
              <a:sym typeface="Roboto Condensed Light"/>
            </a:endParaRPr>
          </a:p>
        </p:txBody>
      </p:sp>
      <p:sp>
        <p:nvSpPr>
          <p:cNvPr id="217" name="Google Shape;217;p30"/>
          <p:cNvSpPr/>
          <p:nvPr/>
        </p:nvSpPr>
        <p:spPr>
          <a:xfrm>
            <a:off x="3447975" y="3795475"/>
            <a:ext cx="1486200" cy="9462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0"/>
          <p:cNvCxnSpPr/>
          <p:nvPr/>
        </p:nvCxnSpPr>
        <p:spPr>
          <a:xfrm>
            <a:off x="1730075" y="3787475"/>
            <a:ext cx="1473900" cy="467700"/>
          </a:xfrm>
          <a:prstGeom prst="bentConnector3">
            <a:avLst>
              <a:gd fmla="val 0" name="adj1"/>
            </a:avLst>
          </a:prstGeom>
          <a:noFill/>
          <a:ln cap="flat" cmpd="sng" w="9525">
            <a:solidFill>
              <a:schemeClr val="dk2"/>
            </a:solidFill>
            <a:prstDash val="solid"/>
            <a:round/>
            <a:headEnd len="med" w="med" type="none"/>
            <a:tailEnd len="med" w="med" type="none"/>
          </a:ln>
        </p:spPr>
      </p:cxnSp>
      <p:sp>
        <p:nvSpPr>
          <p:cNvPr id="219" name="Google Shape;219;p30"/>
          <p:cNvSpPr txBox="1"/>
          <p:nvPr/>
        </p:nvSpPr>
        <p:spPr>
          <a:xfrm>
            <a:off x="3475736" y="3824963"/>
            <a:ext cx="14307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TRAIN MODEL</a:t>
            </a:r>
            <a:endParaRPr b="1">
              <a:solidFill>
                <a:schemeClr val="lt1"/>
              </a:solidFill>
              <a:latin typeface="Exo 2"/>
              <a:ea typeface="Exo 2"/>
              <a:cs typeface="Exo 2"/>
              <a:sym typeface="Exo 2"/>
            </a:endParaRPr>
          </a:p>
        </p:txBody>
      </p:sp>
      <p:sp>
        <p:nvSpPr>
          <p:cNvPr id="220" name="Google Shape;220;p30"/>
          <p:cNvSpPr txBox="1"/>
          <p:nvPr/>
        </p:nvSpPr>
        <p:spPr>
          <a:xfrm>
            <a:off x="3546836" y="4120373"/>
            <a:ext cx="12885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Roboto Condensed Light"/>
                <a:ea typeface="Roboto Condensed Light"/>
                <a:cs typeface="Roboto Condensed Light"/>
                <a:sym typeface="Roboto Condensed Light"/>
              </a:rPr>
              <a:t>Training our machine learning model with the refined data</a:t>
            </a:r>
            <a:endParaRPr sz="1000">
              <a:solidFill>
                <a:schemeClr val="lt1"/>
              </a:solidFill>
              <a:latin typeface="Roboto Condensed Light"/>
              <a:ea typeface="Roboto Condensed Light"/>
              <a:cs typeface="Roboto Condensed Light"/>
              <a:sym typeface="Roboto Condensed Light"/>
            </a:endParaRPr>
          </a:p>
        </p:txBody>
      </p:sp>
      <p:cxnSp>
        <p:nvCxnSpPr>
          <p:cNvPr id="221" name="Google Shape;221;p30"/>
          <p:cNvCxnSpPr/>
          <p:nvPr/>
        </p:nvCxnSpPr>
        <p:spPr>
          <a:xfrm>
            <a:off x="5206525" y="4431025"/>
            <a:ext cx="1179300" cy="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30"/>
          <p:cNvCxnSpPr/>
          <p:nvPr/>
        </p:nvCxnSpPr>
        <p:spPr>
          <a:xfrm rot="10800000">
            <a:off x="5216800" y="4092400"/>
            <a:ext cx="1189200" cy="102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0"/>
          <p:cNvSpPr txBox="1"/>
          <p:nvPr/>
        </p:nvSpPr>
        <p:spPr>
          <a:xfrm>
            <a:off x="5171392" y="3689716"/>
            <a:ext cx="1430700" cy="39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Exo 2"/>
                <a:ea typeface="Exo 2"/>
                <a:cs typeface="Exo 2"/>
                <a:sym typeface="Exo 2"/>
              </a:rPr>
              <a:t>Parameter tuning </a:t>
            </a:r>
            <a:endParaRPr b="1" sz="1000">
              <a:solidFill>
                <a:schemeClr val="dk1"/>
              </a:solidFill>
              <a:latin typeface="Exo 2"/>
              <a:ea typeface="Exo 2"/>
              <a:cs typeface="Exo 2"/>
              <a:sym typeface="Exo 2"/>
            </a:endParaRPr>
          </a:p>
        </p:txBody>
      </p:sp>
      <p:cxnSp>
        <p:nvCxnSpPr>
          <p:cNvPr id="224" name="Google Shape;224;p30"/>
          <p:cNvCxnSpPr/>
          <p:nvPr/>
        </p:nvCxnSpPr>
        <p:spPr>
          <a:xfrm flipH="1">
            <a:off x="7578675" y="2791025"/>
            <a:ext cx="7500" cy="8526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30"/>
          <p:cNvSpPr txBox="1"/>
          <p:nvPr/>
        </p:nvSpPr>
        <p:spPr>
          <a:xfrm>
            <a:off x="6839324" y="1940225"/>
            <a:ext cx="1569300" cy="39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OUTPUT /PREDICTIONS</a:t>
            </a:r>
            <a:endParaRPr b="1">
              <a:solidFill>
                <a:schemeClr val="lt1"/>
              </a:solidFill>
              <a:latin typeface="Exo 2"/>
              <a:ea typeface="Exo 2"/>
              <a:cs typeface="Exo 2"/>
              <a:sym typeface="Exo 2"/>
            </a:endParaRPr>
          </a:p>
        </p:txBody>
      </p:sp>
      <p:cxnSp>
        <p:nvCxnSpPr>
          <p:cNvPr id="226" name="Google Shape;226;p30"/>
          <p:cNvCxnSpPr/>
          <p:nvPr/>
        </p:nvCxnSpPr>
        <p:spPr>
          <a:xfrm>
            <a:off x="2731750" y="855125"/>
            <a:ext cx="2680200" cy="1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232" name="Google Shape;232;p31"/>
          <p:cNvSpPr txBox="1"/>
          <p:nvPr>
            <p:ph idx="2" type="ctrTitle"/>
          </p:nvPr>
        </p:nvSpPr>
        <p:spPr>
          <a:xfrm>
            <a:off x="561600" y="2875863"/>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 NEAREST NEIGHBOUR</a:t>
            </a:r>
            <a:endParaRPr/>
          </a:p>
        </p:txBody>
      </p:sp>
      <p:sp>
        <p:nvSpPr>
          <p:cNvPr id="233" name="Google Shape;233;p31"/>
          <p:cNvSpPr txBox="1"/>
          <p:nvPr>
            <p:ph idx="1" type="subTitle"/>
          </p:nvPr>
        </p:nvSpPr>
        <p:spPr>
          <a:xfrm>
            <a:off x="872400" y="3232225"/>
            <a:ext cx="20520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KNN algorithm assumes that similar things exist in close proximity. In other words, similar things are near to each other.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34" name="Google Shape;234;p31"/>
          <p:cNvSpPr txBox="1"/>
          <p:nvPr>
            <p:ph idx="3" type="ctrTitle"/>
          </p:nvPr>
        </p:nvSpPr>
        <p:spPr>
          <a:xfrm>
            <a:off x="3296175" y="2917101"/>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35" name="Google Shape;235;p31"/>
          <p:cNvSpPr txBox="1"/>
          <p:nvPr>
            <p:ph idx="4" type="subTitle"/>
          </p:nvPr>
        </p:nvSpPr>
        <p:spPr>
          <a:xfrm>
            <a:off x="3462900" y="1513375"/>
            <a:ext cx="22182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Logistic regression</a:t>
            </a:r>
            <a:r>
              <a:rPr lang="en">
                <a:latin typeface="Arial"/>
                <a:ea typeface="Arial"/>
                <a:cs typeface="Arial"/>
                <a:sym typeface="Arial"/>
              </a:rPr>
              <a:t> is a statistical </a:t>
            </a:r>
            <a:r>
              <a:rPr b="1" lang="en">
                <a:latin typeface="Arial"/>
                <a:ea typeface="Arial"/>
                <a:cs typeface="Arial"/>
                <a:sym typeface="Arial"/>
              </a:rPr>
              <a:t>model</a:t>
            </a:r>
            <a:r>
              <a:rPr lang="en">
                <a:latin typeface="Arial"/>
                <a:ea typeface="Arial"/>
                <a:cs typeface="Arial"/>
                <a:sym typeface="Arial"/>
              </a:rPr>
              <a:t> that in its basic form uses a </a:t>
            </a:r>
            <a:r>
              <a:rPr b="1" lang="en">
                <a:latin typeface="Arial"/>
                <a:ea typeface="Arial"/>
                <a:cs typeface="Arial"/>
                <a:sym typeface="Arial"/>
              </a:rPr>
              <a:t>logistic</a:t>
            </a:r>
            <a:r>
              <a:rPr lang="en">
                <a:latin typeface="Arial"/>
                <a:ea typeface="Arial"/>
                <a:cs typeface="Arial"/>
                <a:sym typeface="Arial"/>
              </a:rPr>
              <a:t> function to </a:t>
            </a:r>
            <a:r>
              <a:rPr b="1" lang="en">
                <a:latin typeface="Arial"/>
                <a:ea typeface="Arial"/>
                <a:cs typeface="Arial"/>
                <a:sym typeface="Arial"/>
              </a:rPr>
              <a:t>model</a:t>
            </a:r>
            <a:r>
              <a:rPr lang="en">
                <a:latin typeface="Arial"/>
                <a:ea typeface="Arial"/>
                <a:cs typeface="Arial"/>
                <a:sym typeface="Arial"/>
              </a:rPr>
              <a:t> a binary dependent variable, although many more complex extensions exist</a:t>
            </a:r>
            <a:endParaRPr/>
          </a:p>
        </p:txBody>
      </p:sp>
      <p:sp>
        <p:nvSpPr>
          <p:cNvPr id="236" name="Google Shape;236;p31"/>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 </a:t>
            </a:r>
            <a:endParaRPr/>
          </a:p>
        </p:txBody>
      </p:sp>
      <p:sp>
        <p:nvSpPr>
          <p:cNvPr id="237" name="Google Shape;237;p31"/>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Random forests</a:t>
            </a:r>
            <a:r>
              <a:rPr lang="en">
                <a:latin typeface="Arial"/>
                <a:ea typeface="Arial"/>
                <a:cs typeface="Arial"/>
                <a:sym typeface="Arial"/>
              </a:rPr>
              <a:t> or </a:t>
            </a:r>
            <a:r>
              <a:rPr b="1" lang="en">
                <a:latin typeface="Arial"/>
                <a:ea typeface="Arial"/>
                <a:cs typeface="Arial"/>
                <a:sym typeface="Arial"/>
              </a:rPr>
              <a:t>random decision forests</a:t>
            </a:r>
            <a:r>
              <a:rPr lang="en">
                <a:latin typeface="Arial"/>
                <a:ea typeface="Arial"/>
                <a:cs typeface="Arial"/>
                <a:sym typeface="Arial"/>
              </a:rPr>
              <a:t> are an ensemble learning method for classification</a:t>
            </a:r>
            <a:endParaRPr/>
          </a:p>
          <a:p>
            <a:pPr indent="0" lvl="0" marL="0" rtl="0" algn="ctr">
              <a:spcBef>
                <a:spcPts val="0"/>
              </a:spcBef>
              <a:spcAft>
                <a:spcPts val="0"/>
              </a:spcAft>
              <a:buNone/>
            </a:pPr>
            <a:r>
              <a:t/>
            </a:r>
            <a:endParaRPr/>
          </a:p>
        </p:txBody>
      </p:sp>
      <p:cxnSp>
        <p:nvCxnSpPr>
          <p:cNvPr id="238" name="Google Shape;238;p31"/>
          <p:cNvCxnSpPr/>
          <p:nvPr/>
        </p:nvCxnSpPr>
        <p:spPr>
          <a:xfrm>
            <a:off x="3235200" y="2186175"/>
            <a:ext cx="0" cy="16476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1"/>
          <p:cNvCxnSpPr/>
          <p:nvPr/>
        </p:nvCxnSpPr>
        <p:spPr>
          <a:xfrm>
            <a:off x="5908800" y="2186175"/>
            <a:ext cx="0" cy="16476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1"/>
          <p:cNvSpPr/>
          <p:nvPr/>
        </p:nvSpPr>
        <p:spPr>
          <a:xfrm>
            <a:off x="1576050" y="1853650"/>
            <a:ext cx="644700" cy="6447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4249650" y="3516549"/>
            <a:ext cx="644700" cy="6447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6923250" y="1855160"/>
            <a:ext cx="644700" cy="6447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31"/>
          <p:cNvGrpSpPr/>
          <p:nvPr/>
        </p:nvGrpSpPr>
        <p:grpSpPr>
          <a:xfrm>
            <a:off x="1733606" y="2012194"/>
            <a:ext cx="329595" cy="327598"/>
            <a:chOff x="-6689825" y="3992050"/>
            <a:chExt cx="293025" cy="291250"/>
          </a:xfrm>
        </p:grpSpPr>
        <p:sp>
          <p:nvSpPr>
            <p:cNvPr id="244" name="Google Shape;244;p31"/>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1"/>
          <p:cNvGrpSpPr/>
          <p:nvPr/>
        </p:nvGrpSpPr>
        <p:grpSpPr>
          <a:xfrm>
            <a:off x="7080796" y="2013156"/>
            <a:ext cx="330494" cy="328723"/>
            <a:chOff x="-3031325" y="3597450"/>
            <a:chExt cx="293825" cy="292250"/>
          </a:xfrm>
        </p:grpSpPr>
        <p:sp>
          <p:nvSpPr>
            <p:cNvPr id="257" name="Google Shape;257;p31"/>
            <p:cNvSpPr/>
            <p:nvPr/>
          </p:nvSpPr>
          <p:spPr>
            <a:xfrm>
              <a:off x="-3029750" y="3597450"/>
              <a:ext cx="292250" cy="67775"/>
            </a:xfrm>
            <a:custGeom>
              <a:rect b="b" l="l" r="r" t="t"/>
              <a:pathLst>
                <a:path extrusionOk="0" h="2711" w="1169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3031325" y="3687250"/>
              <a:ext cx="292250" cy="153600"/>
            </a:xfrm>
            <a:custGeom>
              <a:rect b="b" l="l" r="r" t="t"/>
              <a:pathLst>
                <a:path extrusionOk="0" h="6144" w="1169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2908450" y="3724275"/>
              <a:ext cx="59900" cy="164625"/>
            </a:xfrm>
            <a:custGeom>
              <a:rect b="b" l="l" r="r" t="t"/>
              <a:pathLst>
                <a:path extrusionOk="0" h="6585" w="2396">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2831250" y="3725850"/>
              <a:ext cx="59875" cy="163850"/>
            </a:xfrm>
            <a:custGeom>
              <a:rect b="b" l="l" r="r" t="t"/>
              <a:pathLst>
                <a:path extrusionOk="0" h="6554" w="2395">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31"/>
          <p:cNvGrpSpPr/>
          <p:nvPr/>
        </p:nvGrpSpPr>
        <p:grpSpPr>
          <a:xfrm>
            <a:off x="4406312" y="3674544"/>
            <a:ext cx="331366" cy="328695"/>
            <a:chOff x="-5613150" y="3991275"/>
            <a:chExt cx="294600" cy="292225"/>
          </a:xfrm>
        </p:grpSpPr>
        <p:sp>
          <p:nvSpPr>
            <p:cNvPr id="262" name="Google Shape;262;p31"/>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5487925" y="4077125"/>
              <a:ext cx="43350" cy="54375"/>
            </a:xfrm>
            <a:custGeom>
              <a:rect b="b" l="l" r="r" t="t"/>
              <a:pathLst>
                <a:path extrusionOk="0" h="2175" w="1734">
                  <a:moveTo>
                    <a:pt x="1" y="0"/>
                  </a:moveTo>
                  <a:lnTo>
                    <a:pt x="852" y="2174"/>
                  </a:lnTo>
                  <a:lnTo>
                    <a:pt x="17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5531225" y="4077125"/>
              <a:ext cx="41750" cy="40975"/>
            </a:xfrm>
            <a:custGeom>
              <a:rect b="b" l="l" r="r" t="t"/>
              <a:pathLst>
                <a:path extrusionOk="0" h="1639" w="1670">
                  <a:moveTo>
                    <a:pt x="0" y="0"/>
                  </a:moveTo>
                  <a:lnTo>
                    <a:pt x="1670" y="1638"/>
                  </a:lnTo>
                  <a:lnTo>
                    <a:pt x="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32"/>
          <p:cNvPicPr preferRelativeResize="0"/>
          <p:nvPr/>
        </p:nvPicPr>
        <p:blipFill>
          <a:blip r:embed="rId3">
            <a:alphaModFix/>
          </a:blip>
          <a:stretch>
            <a:fillRect/>
          </a:stretch>
        </p:blipFill>
        <p:spPr>
          <a:xfrm>
            <a:off x="152400" y="152400"/>
            <a:ext cx="8864650" cy="4895550"/>
          </a:xfrm>
          <a:prstGeom prst="rect">
            <a:avLst/>
          </a:prstGeom>
          <a:noFill/>
          <a:ln>
            <a:noFill/>
          </a:ln>
        </p:spPr>
      </p:pic>
      <p:sp>
        <p:nvSpPr>
          <p:cNvPr id="276" name="Google Shape;276;p32"/>
          <p:cNvSpPr txBox="1"/>
          <p:nvPr/>
        </p:nvSpPr>
        <p:spPr>
          <a:xfrm>
            <a:off x="3092900" y="4020375"/>
            <a:ext cx="48501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t>K NEAREST NEIGHBOUR EXAMPLE</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