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7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49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2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1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7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60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3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58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7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8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8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9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2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1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2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2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8562-961F-42F7-909E-589407D13D0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311505-BF33-4D3A-B68D-3526EF0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0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203A-C6EC-4069-9DC0-DB31347E5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026" y="2194273"/>
            <a:ext cx="2178094" cy="1234727"/>
          </a:xfrm>
        </p:spPr>
        <p:txBody>
          <a:bodyPr/>
          <a:lstStyle/>
          <a:p>
            <a:r>
              <a:rPr lang="en-US" sz="6600" dirty="0">
                <a:solidFill>
                  <a:srgbClr val="92D050"/>
                </a:solidFill>
              </a:rPr>
              <a:t>SHA3</a:t>
            </a:r>
            <a:endParaRPr lang="en-IN" sz="6600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36445-A8B9-4C1C-8690-34AE7B8F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787" y="3825802"/>
            <a:ext cx="5825202" cy="822674"/>
          </a:xfrm>
        </p:spPr>
        <p:txBody>
          <a:bodyPr>
            <a:noAutofit/>
          </a:bodyPr>
          <a:lstStyle/>
          <a:p>
            <a:r>
              <a:rPr lang="en-US" sz="2000" dirty="0"/>
              <a:t>Presented by: Suraj Kumar &amp; Nishant Raj</a:t>
            </a:r>
          </a:p>
          <a:p>
            <a:r>
              <a:rPr lang="en-US" sz="2000" dirty="0"/>
              <a:t>Date: July 2</a:t>
            </a:r>
            <a:r>
              <a:rPr lang="en-US" sz="2000" baseline="30000" dirty="0"/>
              <a:t>nd</a:t>
            </a:r>
            <a:r>
              <a:rPr lang="en-US" sz="2000" dirty="0"/>
              <a:t>,2019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8FB1F-BF49-4745-A6D9-DCC87358F573}"/>
              </a:ext>
            </a:extLst>
          </p:cNvPr>
          <p:cNvSpPr txBox="1"/>
          <p:nvPr/>
        </p:nvSpPr>
        <p:spPr>
          <a:xfrm>
            <a:off x="1735068" y="5123704"/>
            <a:ext cx="3748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under:</a:t>
            </a:r>
          </a:p>
          <a:p>
            <a:r>
              <a:rPr lang="en-US" dirty="0"/>
              <a:t>			Prof. N. Balakrishnan</a:t>
            </a:r>
          </a:p>
          <a:p>
            <a:r>
              <a:rPr lang="en-US" dirty="0"/>
              <a:t>Guided by:</a:t>
            </a:r>
          </a:p>
          <a:p>
            <a:r>
              <a:rPr lang="en-US" dirty="0"/>
              <a:t>			Swetha 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03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60DB-3C91-4230-A4C9-64C89475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Keccak-f Efficiency Summary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F40E-15D2-4F41-9CFD-9309168F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7"/>
            <a:ext cx="7886700" cy="3490250"/>
          </a:xfrm>
        </p:spPr>
        <p:txBody>
          <a:bodyPr/>
          <a:lstStyle/>
          <a:p>
            <a:r>
              <a:rPr lang="en-US" dirty="0"/>
              <a:t>High level of Parallelism</a:t>
            </a:r>
          </a:p>
          <a:p>
            <a:r>
              <a:rPr lang="en-IN" dirty="0"/>
              <a:t>Flexibility: Bit-Interleaving</a:t>
            </a:r>
          </a:p>
          <a:p>
            <a:r>
              <a:rPr lang="en-IN" dirty="0"/>
              <a:t>Software: competitive on wide range of CPU</a:t>
            </a:r>
          </a:p>
          <a:p>
            <a:r>
              <a:rPr lang="en-IN" dirty="0"/>
              <a:t>Suited for protection against side-channel attack</a:t>
            </a:r>
          </a:p>
          <a:p>
            <a:r>
              <a:rPr lang="en-IN" dirty="0"/>
              <a:t>Faster than SHA-2 on all Modern PC</a:t>
            </a:r>
          </a:p>
          <a:p>
            <a:r>
              <a:rPr lang="en-IN" dirty="0"/>
              <a:t>If an attacker has access to one billion computers, each performing one billion evaluations of Keccak-</a:t>
            </a:r>
            <a:r>
              <a:rPr lang="en-IN" i="1" dirty="0"/>
              <a:t>f</a:t>
            </a:r>
            <a:r>
              <a:rPr lang="en-IN" dirty="0"/>
              <a:t> per second, it would take about 1.6×10</a:t>
            </a:r>
            <a:r>
              <a:rPr lang="en-IN" baseline="30000" dirty="0"/>
              <a:t>61</a:t>
            </a:r>
            <a:r>
              <a:rPr lang="en-IN" dirty="0"/>
              <a:t> years (1.1×10</a:t>
            </a:r>
            <a:r>
              <a:rPr lang="en-IN" baseline="30000" dirty="0"/>
              <a:t>51</a:t>
            </a:r>
            <a:r>
              <a:rPr lang="en-IN" dirty="0"/>
              <a:t> times the estimated age of the universe) to evaluate the permutation 2</a:t>
            </a:r>
            <a:r>
              <a:rPr lang="en-IN" baseline="30000" dirty="0"/>
              <a:t>288</a:t>
            </a:r>
            <a:r>
              <a:rPr lang="en-IN" dirty="0"/>
              <a:t> times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4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5FA3-290E-4A9B-94F3-F42CDED5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87" y="1110312"/>
            <a:ext cx="7886700" cy="103541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Security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9E9D-B70B-4628-A5E0-A6873C5F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Attacking one-</a:t>
            </a:r>
            <a:r>
              <a:rPr lang="en-US" altLang="en-US" dirty="0" err="1"/>
              <a:t>wayness</a:t>
            </a:r>
            <a:endParaRPr lang="en-US" altLang="en-US" dirty="0"/>
          </a:p>
          <a:p>
            <a:pPr lvl="1"/>
            <a:r>
              <a:rPr lang="en-US" altLang="en-US" dirty="0"/>
              <a:t>Goal: given h:X</a:t>
            </a:r>
            <a:r>
              <a:rPr lang="en-US" altLang="en-US" dirty="0">
                <a:sym typeface="Symbol" panose="05050102010706020507" pitchFamily="18" charset="2"/>
              </a:rPr>
              <a:t>Y</a:t>
            </a:r>
            <a:r>
              <a:rPr lang="en-US" altLang="en-US" dirty="0"/>
              <a:t>, </a:t>
            </a:r>
            <a:r>
              <a:rPr lang="en-US" altLang="en-US" dirty="0" err="1"/>
              <a:t>y</a:t>
            </a:r>
            <a:r>
              <a:rPr lang="en-US" altLang="en-US" dirty="0" err="1">
                <a:sym typeface="Symbol" panose="05050102010706020507" pitchFamily="18" charset="2"/>
              </a:rPr>
              <a:t>Y</a:t>
            </a:r>
            <a:r>
              <a:rPr lang="en-US" altLang="en-US" dirty="0"/>
              <a:t>, find x such that h(x)=y</a:t>
            </a:r>
          </a:p>
          <a:p>
            <a:pPr lvl="1"/>
            <a:r>
              <a:rPr lang="en-US" altLang="en-US" dirty="0"/>
              <a:t>Algorithm: </a:t>
            </a:r>
          </a:p>
          <a:p>
            <a:pPr lvl="2"/>
            <a:r>
              <a:rPr lang="en-US" altLang="en-US" sz="1800" dirty="0"/>
              <a:t>pick a random value x in X, check if h(x)=y, if h(x)=y, returns x; otherwise iterate</a:t>
            </a:r>
          </a:p>
          <a:p>
            <a:pPr lvl="2"/>
            <a:r>
              <a:rPr lang="en-US" altLang="en-US" sz="1800" dirty="0"/>
              <a:t>after failing q iterations, return fail</a:t>
            </a:r>
          </a:p>
          <a:p>
            <a:pPr lvl="1"/>
            <a:r>
              <a:rPr lang="en-US" altLang="en-US" dirty="0"/>
              <a:t>The average-case success probability is 	</a:t>
            </a:r>
          </a:p>
          <a:p>
            <a:pPr lvl="1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Let |Y|=2</a:t>
            </a:r>
            <a:r>
              <a:rPr lang="en-US" altLang="en-US" baseline="30000" dirty="0"/>
              <a:t>m</a:t>
            </a:r>
            <a:r>
              <a:rPr lang="en-US" altLang="en-US" dirty="0"/>
              <a:t>, to get </a:t>
            </a:r>
            <a:r>
              <a:rPr lang="en-US" altLang="en-US" dirty="0">
                <a:sym typeface="Symbol" panose="05050102010706020507" pitchFamily="18" charset="2"/>
              </a:rPr>
              <a:t> to be close to 0.5, q 2</a:t>
            </a:r>
            <a:r>
              <a:rPr lang="en-US" altLang="en-US" baseline="30000" dirty="0">
                <a:sym typeface="Symbol" panose="05050102010706020507" pitchFamily="18" charset="2"/>
              </a:rPr>
              <a:t>m-1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14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679-93A3-47E4-BEB5-49278641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92D050"/>
                </a:solidFill>
              </a:rPr>
              <a:t>Bruteforce</a:t>
            </a:r>
            <a:r>
              <a:rPr lang="en-US" altLang="en-US" dirty="0">
                <a:solidFill>
                  <a:srgbClr val="92D050"/>
                </a:solidFill>
              </a:rPr>
              <a:t> Attacks on Hash Functions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9741-5591-4F0D-B1F7-805B3EE9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9674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Attacking collision resistance</a:t>
            </a:r>
          </a:p>
          <a:p>
            <a:pPr lvl="1"/>
            <a:r>
              <a:rPr lang="en-US" altLang="en-US" dirty="0"/>
              <a:t>Goal: given h, find x, x’ such that h(x)=h(x’)</a:t>
            </a:r>
          </a:p>
          <a:p>
            <a:pPr lvl="1"/>
            <a:r>
              <a:rPr lang="en-US" altLang="en-US" dirty="0"/>
              <a:t>Algorithm: pick a random set X</a:t>
            </a:r>
            <a:r>
              <a:rPr lang="en-US" altLang="en-US" baseline="-25000" dirty="0"/>
              <a:t>0</a:t>
            </a:r>
            <a:r>
              <a:rPr lang="en-US" altLang="en-US" dirty="0"/>
              <a:t> of q values in X		for each x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computes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x</a:t>
            </a:r>
            <a:r>
              <a:rPr lang="en-US" altLang="en-US" dirty="0"/>
              <a:t>=h(x)				if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x</a:t>
            </a:r>
            <a:r>
              <a:rPr lang="en-US" altLang="en-US" dirty="0"/>
              <a:t>=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x</a:t>
            </a:r>
            <a:r>
              <a:rPr lang="en-US" altLang="en-US" baseline="-25000" dirty="0"/>
              <a:t>’</a:t>
            </a:r>
            <a:r>
              <a:rPr lang="en-US" altLang="en-US" dirty="0"/>
              <a:t> for some </a:t>
            </a:r>
            <a:r>
              <a:rPr lang="en-US" altLang="en-US" dirty="0" err="1"/>
              <a:t>x’</a:t>
            </a:r>
            <a:r>
              <a:rPr lang="en-US" altLang="en-US" dirty="0" err="1">
                <a:sym typeface="Symbol" panose="05050102010706020507" pitchFamily="18" charset="2"/>
              </a:rPr>
              <a:t>x</a:t>
            </a:r>
            <a:r>
              <a:rPr lang="en-US" altLang="en-US" dirty="0">
                <a:sym typeface="Symbol" panose="05050102010706020507" pitchFamily="18" charset="2"/>
              </a:rPr>
              <a:t> then return (</a:t>
            </a:r>
            <a:r>
              <a:rPr lang="en-US" altLang="en-US" dirty="0" err="1">
                <a:sym typeface="Symbol" panose="05050102010706020507" pitchFamily="18" charset="2"/>
              </a:rPr>
              <a:t>x,x</a:t>
            </a:r>
            <a:r>
              <a:rPr lang="en-US" altLang="en-US" dirty="0">
                <a:sym typeface="Symbol" panose="05050102010706020507" pitchFamily="18" charset="2"/>
              </a:rPr>
              <a:t>’) else fail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 average success probability is</a:t>
            </a:r>
          </a:p>
          <a:p>
            <a:pPr marL="342900" lvl="1" indent="0">
              <a:buNone/>
            </a:pPr>
            <a:r>
              <a:rPr lang="en-US" altLang="en-US" dirty="0"/>
              <a:t>                  </a:t>
            </a:r>
          </a:p>
          <a:p>
            <a:pPr marL="3429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Let |Y|=2</a:t>
            </a:r>
            <a:r>
              <a:rPr lang="en-US" altLang="en-US" baseline="30000" dirty="0"/>
              <a:t>m</a:t>
            </a:r>
            <a:r>
              <a:rPr lang="en-US" altLang="en-US" dirty="0"/>
              <a:t>, to get </a:t>
            </a:r>
            <a:r>
              <a:rPr lang="en-US" altLang="en-US" dirty="0">
                <a:sym typeface="Symbol" panose="05050102010706020507" pitchFamily="18" charset="2"/>
              </a:rPr>
              <a:t> to be close to 0.5, q 2</a:t>
            </a:r>
            <a:r>
              <a:rPr lang="en-US" altLang="en-US" baseline="30000" dirty="0">
                <a:sym typeface="Symbol" panose="05050102010706020507" pitchFamily="18" charset="2"/>
              </a:rPr>
              <a:t>m/2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This is known as the birthday attack.</a:t>
            </a:r>
          </a:p>
          <a:p>
            <a:endParaRPr lang="en-IN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0C8706F-B6B1-4FEA-B440-CCC9F19CC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16868"/>
              </p:ext>
            </p:extLst>
          </p:nvPr>
        </p:nvGraphicFramePr>
        <p:xfrm>
          <a:off x="2180359" y="3971060"/>
          <a:ext cx="1943100" cy="57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1853396" imgH="545863" progId="Equation.3">
                  <p:embed/>
                </p:oleObj>
              </mc:Choice>
              <mc:Fallback>
                <p:oleObj name="Equation" r:id="rId3" imgW="1853396" imgH="545863" progId="Equation.3">
                  <p:embed/>
                  <p:pic>
                    <p:nvPicPr>
                      <p:cNvPr id="24583" name="Object 2">
                        <a:extLst>
                          <a:ext uri="{FF2B5EF4-FFF2-40B4-BE49-F238E27FC236}">
                            <a16:creationId xmlns:a16="http://schemas.microsoft.com/office/drawing/2014/main" id="{E1E802D3-1B4F-478B-9614-F694BC75287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359" y="3971060"/>
                        <a:ext cx="1943100" cy="572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7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7157-3C6F-4D93-97D4-A895AA71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vs Bit Orientated SHA3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80BF-6273-47B5-8BC6-6708F57D9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Oriented:</a:t>
            </a:r>
          </a:p>
          <a:p>
            <a:pPr lvl="1"/>
            <a:r>
              <a:rPr lang="en-US" dirty="0"/>
              <a:t>Input is in the multiple of 8 bits (1 byte).</a:t>
            </a:r>
          </a:p>
          <a:p>
            <a:pPr lvl="1"/>
            <a:endParaRPr lang="en-US" dirty="0"/>
          </a:p>
          <a:p>
            <a:r>
              <a:rPr lang="en-US" dirty="0"/>
              <a:t>Bit Oriented</a:t>
            </a:r>
          </a:p>
          <a:p>
            <a:pPr lvl="1"/>
            <a:r>
              <a:rPr lang="en-US" dirty="0"/>
              <a:t>Input can be of any size.</a:t>
            </a:r>
          </a:p>
          <a:p>
            <a:pPr lvl="1"/>
            <a:r>
              <a:rPr lang="en-US" dirty="0"/>
              <a:t>This arbitrary input size works with padding to make it multiple of 8.</a:t>
            </a:r>
          </a:p>
          <a:p>
            <a:pPr lvl="1"/>
            <a:r>
              <a:rPr lang="en-US" dirty="0"/>
              <a:t>They used Pad10*1 padding.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31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F57E-2643-494B-8E6B-746C7F7E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Experiments: My Experiment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48B6-6164-44E1-BDC6-7E5A8AFB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6287"/>
            <a:ext cx="7886700" cy="3976255"/>
          </a:xfrm>
        </p:spPr>
        <p:txBody>
          <a:bodyPr/>
          <a:lstStyle/>
          <a:p>
            <a:r>
              <a:rPr lang="en-US" dirty="0"/>
              <a:t>Platform: Windows 10	</a:t>
            </a:r>
          </a:p>
          <a:p>
            <a:r>
              <a:rPr lang="en-US" dirty="0"/>
              <a:t>CPU :        Intel i7 7th gen                                   RAM:16GB</a:t>
            </a:r>
          </a:p>
          <a:p>
            <a:r>
              <a:rPr lang="en-US" dirty="0"/>
              <a:t>Programming Language: JAVA</a:t>
            </a:r>
          </a:p>
          <a:p>
            <a:r>
              <a:rPr lang="en-US" dirty="0"/>
              <a:t>Testing Data: NIST Test Vector</a:t>
            </a:r>
          </a:p>
          <a:p>
            <a:r>
              <a:rPr lang="en-US" dirty="0"/>
              <a:t>Algorithm for Testing: SHA3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E15647-3B9D-48CE-AE1F-88F3EF37B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2407"/>
              </p:ext>
            </p:extLst>
          </p:nvPr>
        </p:nvGraphicFramePr>
        <p:xfrm>
          <a:off x="1091044" y="4251614"/>
          <a:ext cx="5503718" cy="1530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433">
                  <a:extLst>
                    <a:ext uri="{9D8B030D-6E8A-4147-A177-3AD203B41FA5}">
                      <a16:colId xmlns:a16="http://schemas.microsoft.com/office/drawing/2014/main" val="3789415607"/>
                    </a:ext>
                  </a:extLst>
                </a:gridCol>
                <a:gridCol w="1251870">
                  <a:extLst>
                    <a:ext uri="{9D8B030D-6E8A-4147-A177-3AD203B41FA5}">
                      <a16:colId xmlns:a16="http://schemas.microsoft.com/office/drawing/2014/main" val="464404424"/>
                    </a:ext>
                  </a:extLst>
                </a:gridCol>
                <a:gridCol w="1330817">
                  <a:extLst>
                    <a:ext uri="{9D8B030D-6E8A-4147-A177-3AD203B41FA5}">
                      <a16:colId xmlns:a16="http://schemas.microsoft.com/office/drawing/2014/main" val="3963299716"/>
                    </a:ext>
                  </a:extLst>
                </a:gridCol>
                <a:gridCol w="1443598">
                  <a:extLst>
                    <a:ext uri="{9D8B030D-6E8A-4147-A177-3AD203B41FA5}">
                      <a16:colId xmlns:a16="http://schemas.microsoft.com/office/drawing/2014/main" val="4102240488"/>
                    </a:ext>
                  </a:extLst>
                </a:gridCol>
              </a:tblGrid>
              <a:tr h="29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Case(bytes)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MD5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SHA256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667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SHA3-512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7844684"/>
                  </a:ext>
                </a:extLst>
              </a:tr>
              <a:tr h="131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5034508"/>
                  </a:ext>
                </a:extLst>
              </a:tr>
              <a:tr h="28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 million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1.56001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31.20007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667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118.56019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7155321"/>
                  </a:ext>
                </a:extLst>
              </a:tr>
              <a:tr h="131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6531550"/>
                  </a:ext>
                </a:extLst>
              </a:tr>
              <a:tr h="28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 million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35.88007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110.7602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88900" algn="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1180.92206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0465136"/>
                  </a:ext>
                </a:extLst>
              </a:tr>
              <a:tr h="131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8737324"/>
                  </a:ext>
                </a:extLst>
              </a:tr>
              <a:tr h="28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100 million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352.56065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1098.24191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2700" algn="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12124.34128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625521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B5BB5FB-9F64-444C-9FD4-0E36F668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82" y="3888771"/>
            <a:ext cx="3906982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29293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2: The experimental  result in milliseconds</a:t>
            </a:r>
            <a:endParaRPr lang="en-US" altLang="en-US" sz="60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03A43C8-36C3-4FE9-8B63-67487D105814}"/>
              </a:ext>
            </a:extLst>
          </p:cNvPr>
          <p:cNvSpPr txBox="1">
            <a:spLocks/>
          </p:cNvSpPr>
          <p:nvPr/>
        </p:nvSpPr>
        <p:spPr>
          <a:xfrm>
            <a:off x="609599" y="609600"/>
            <a:ext cx="6347713" cy="70236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rgbClr val="92D050"/>
                </a:solidFill>
              </a:rPr>
              <a:t>Experiments: Result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1279C-B0C4-42D9-B344-8108EB84C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6" y="1484244"/>
            <a:ext cx="5968517" cy="50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1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E8B0-E8A0-4946-A092-5A40E31D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Conclusions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3022-8091-4C00-B1BE-C39A5A83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62267"/>
          </a:xfrm>
        </p:spPr>
        <p:txBody>
          <a:bodyPr>
            <a:normAutofit/>
          </a:bodyPr>
          <a:lstStyle/>
          <a:p>
            <a:r>
              <a:rPr lang="en-US" dirty="0"/>
              <a:t>The objective of this project is to make an automation tool which verifies implementation of all</a:t>
            </a:r>
            <a:br>
              <a:rPr lang="en-US" dirty="0"/>
            </a:br>
            <a:r>
              <a:rPr lang="en-US" dirty="0"/>
              <a:t>standard cryptographic algorithms which are recommended by NIST.</a:t>
            </a:r>
          </a:p>
          <a:p>
            <a:r>
              <a:rPr lang="en-US" dirty="0"/>
              <a:t>SHA3 is the next hash function in the future. It can provide a secure scheme which provides the closest thing to a random oracle with a finite state.</a:t>
            </a:r>
          </a:p>
          <a:p>
            <a:r>
              <a:rPr lang="en-US" dirty="0"/>
              <a:t>It is slower than SHA-256</a:t>
            </a:r>
          </a:p>
          <a:p>
            <a:r>
              <a:rPr lang="en-US" dirty="0"/>
              <a:t>However ,it provides a good hardware design architecture to make manufactures implement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48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BA18-FBFC-4F73-A86D-C1894FCB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3152"/>
            <a:ext cx="7886700" cy="93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Outline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FFDE-EE04-4F30-AC57-ED2012B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1771"/>
            <a:ext cx="7886700" cy="2379306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Introduction</a:t>
            </a:r>
          </a:p>
          <a:p>
            <a:pPr lvl="0"/>
            <a:r>
              <a:rPr lang="en-IN" dirty="0"/>
              <a:t>SHA3</a:t>
            </a:r>
          </a:p>
          <a:p>
            <a:pPr lvl="0"/>
            <a:r>
              <a:rPr lang="en-IN" dirty="0"/>
              <a:t>Security Analysis</a:t>
            </a:r>
          </a:p>
          <a:p>
            <a:pPr lvl="0"/>
            <a:r>
              <a:rPr lang="en-IN" dirty="0"/>
              <a:t>Experiments</a:t>
            </a:r>
          </a:p>
          <a:p>
            <a:pPr lvl="0"/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53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971F-F105-4602-A213-883AB186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What is an hash?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B6C1-2E70-4C95-AC18-0CD4838B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319601"/>
            <a:ext cx="7886700" cy="3283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h: {0,1}*  =   {0,1}^n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6" name="Picture 4" descr="Image result for hashing">
            <a:extLst>
              <a:ext uri="{FF2B5EF4-FFF2-40B4-BE49-F238E27FC236}">
                <a16:creationId xmlns:a16="http://schemas.microsoft.com/office/drawing/2014/main" id="{AD79D67F-50A3-4B31-90A3-C3CC02C3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18" y="3038871"/>
            <a:ext cx="4364831" cy="16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8B23-41FA-4B83-B096-4E361AED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92D050"/>
                </a:solidFill>
              </a:rPr>
              <a:t>Well Known Hash Functions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867A-8296-4473-B723-3268D4BC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9534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1800" dirty="0"/>
              <a:t>MD5 </a:t>
            </a:r>
          </a:p>
          <a:p>
            <a:pPr lvl="1"/>
            <a:r>
              <a:rPr lang="en-US" altLang="en-US" sz="1500" dirty="0"/>
              <a:t>output 128 bits</a:t>
            </a:r>
          </a:p>
          <a:p>
            <a:pPr lvl="1"/>
            <a:r>
              <a:rPr lang="en-US" altLang="en-US" sz="1500" dirty="0"/>
              <a:t>collision resistance completely broken by researchers in China in 2004</a:t>
            </a:r>
          </a:p>
          <a:p>
            <a:r>
              <a:rPr lang="en-US" altLang="en-US" sz="1800" dirty="0"/>
              <a:t>SHA1</a:t>
            </a:r>
          </a:p>
          <a:p>
            <a:pPr lvl="1"/>
            <a:r>
              <a:rPr lang="en-US" altLang="en-US" sz="1500" dirty="0"/>
              <a:t>output 160 bits</a:t>
            </a:r>
          </a:p>
          <a:p>
            <a:pPr lvl="1"/>
            <a:r>
              <a:rPr lang="en-US" altLang="en-US" sz="1500" dirty="0"/>
              <a:t>no collision found yet, but method exist to find collisions in less than 2^80</a:t>
            </a:r>
          </a:p>
          <a:p>
            <a:pPr lvl="1"/>
            <a:r>
              <a:rPr lang="en-US" altLang="en-US" sz="1500" dirty="0"/>
              <a:t>considered insecure for collision resistance</a:t>
            </a:r>
          </a:p>
          <a:p>
            <a:pPr lvl="1"/>
            <a:r>
              <a:rPr lang="en-US" altLang="en-US" sz="1500" dirty="0"/>
              <a:t>one-</a:t>
            </a:r>
            <a:r>
              <a:rPr lang="en-US" altLang="en-US" sz="1500" dirty="0" err="1"/>
              <a:t>wayness</a:t>
            </a:r>
            <a:r>
              <a:rPr lang="en-US" altLang="en-US" sz="1500" dirty="0"/>
              <a:t> still holds</a:t>
            </a:r>
          </a:p>
          <a:p>
            <a:r>
              <a:rPr lang="en-US" altLang="en-US" sz="1800" dirty="0"/>
              <a:t>SHA2 (SHA-224, SHA-256, SHA-384, SHA-512)</a:t>
            </a:r>
          </a:p>
          <a:p>
            <a:pPr lvl="1"/>
            <a:r>
              <a:rPr lang="en-US" altLang="en-US" sz="1500" dirty="0"/>
              <a:t>outputs 224, 256, 384, and 512 bits, respectively</a:t>
            </a:r>
          </a:p>
          <a:p>
            <a:pPr lvl="1"/>
            <a:r>
              <a:rPr lang="en-US" altLang="en-US" sz="1500" dirty="0"/>
              <a:t>No real security concerns yet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9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05ED-174E-4EBA-AA6C-C341C075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Introduction - SHA3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250F-BBBE-4CC5-8D86-B8742EE3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49845"/>
            <a:ext cx="7886700" cy="3477062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In 2005, Wang et al. introduced serious concerns about the security of SHA-1.</a:t>
            </a:r>
            <a:endParaRPr lang="en-IN" sz="788" dirty="0"/>
          </a:p>
          <a:p>
            <a:pPr lvl="0"/>
            <a:r>
              <a:rPr lang="en-IN" dirty="0"/>
              <a:t>NIST opened a public competition on November 2, 2007, to develop a new cryptographic hash algorithm (referred to as SHA-3) to augment the hash algorithms specified in Federal Information Processing Standard (FIPS) 180-2, </a:t>
            </a:r>
            <a:r>
              <a:rPr lang="en-IN" i="1" dirty="0"/>
              <a:t>Secure Hash</a:t>
            </a:r>
            <a:r>
              <a:rPr lang="en-IN" dirty="0"/>
              <a:t> </a:t>
            </a:r>
            <a:r>
              <a:rPr lang="en-IN" i="1" dirty="0"/>
              <a:t>Standard</a:t>
            </a:r>
            <a:endParaRPr lang="en-IN" sz="788" dirty="0"/>
          </a:p>
          <a:p>
            <a:pPr marL="0" indent="0">
              <a:buNone/>
            </a:pPr>
            <a:endParaRPr lang="en-IN" sz="788" dirty="0"/>
          </a:p>
          <a:p>
            <a:pPr lvl="1"/>
            <a:r>
              <a:rPr lang="en-IN" dirty="0"/>
              <a:t>1</a:t>
            </a:r>
            <a:r>
              <a:rPr lang="en-IN" sz="2400" baseline="30000" dirty="0"/>
              <a:t>st</a:t>
            </a:r>
            <a:r>
              <a:rPr lang="en-IN" dirty="0"/>
              <a:t> -round: 51 candidates in 2008.</a:t>
            </a:r>
            <a:endParaRPr lang="en-IN" sz="788" dirty="0"/>
          </a:p>
          <a:p>
            <a:pPr lvl="1"/>
            <a:r>
              <a:rPr lang="en-IN" dirty="0"/>
              <a:t>2</a:t>
            </a:r>
            <a:r>
              <a:rPr lang="en-IN" sz="2400" baseline="30000" dirty="0"/>
              <a:t>nd</a:t>
            </a:r>
            <a:r>
              <a:rPr lang="en-IN" dirty="0"/>
              <a:t>-round: 14 candidates in 2009.</a:t>
            </a:r>
            <a:endParaRPr lang="en-IN" sz="900" dirty="0"/>
          </a:p>
          <a:p>
            <a:pPr lvl="1"/>
            <a:r>
              <a:rPr lang="en-IN" dirty="0"/>
              <a:t>3</a:t>
            </a:r>
            <a:r>
              <a:rPr lang="en-IN" sz="2400" baseline="30000" dirty="0"/>
              <a:t>rd</a:t>
            </a:r>
            <a:r>
              <a:rPr lang="en-IN" dirty="0"/>
              <a:t> -round: 5 candidates in 2010.</a:t>
            </a:r>
            <a:endParaRPr lang="en-IN" sz="788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67A6-F1EA-4F04-8DFA-F4608D1F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10137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Introduction: Keccak wins!</a:t>
            </a:r>
            <a:br>
              <a:rPr lang="en-IN" dirty="0">
                <a:solidFill>
                  <a:srgbClr val="92D050"/>
                </a:solidFill>
              </a:rPr>
            </a:b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721C-888B-41FF-B2A1-1D54AA62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53" y="4335235"/>
            <a:ext cx="8005811" cy="111967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. Keccak </a:t>
            </a:r>
            <a:r>
              <a:rPr lang="en-IN" dirty="0"/>
              <a:t>(</a:t>
            </a:r>
            <a:r>
              <a:rPr lang="en-IN" dirty="0" err="1"/>
              <a:t>Bertoni</a:t>
            </a:r>
            <a:r>
              <a:rPr lang="en-IN" dirty="0"/>
              <a:t>, G., Daemen, J., </a:t>
            </a:r>
            <a:r>
              <a:rPr lang="en-IN" dirty="0" err="1"/>
              <a:t>Peeters</a:t>
            </a:r>
            <a:r>
              <a:rPr lang="en-IN" dirty="0"/>
              <a:t>, M., Van </a:t>
            </a:r>
            <a:r>
              <a:rPr lang="en-IN" dirty="0" err="1"/>
              <a:t>Assche</a:t>
            </a:r>
            <a:r>
              <a:rPr lang="en-IN" dirty="0"/>
              <a:t>, G.)</a:t>
            </a:r>
            <a:r>
              <a:rPr lang="en-IN" b="1" dirty="0"/>
              <a:t> </a:t>
            </a:r>
            <a:r>
              <a:rPr lang="en-IN" dirty="0"/>
              <a:t>announced as the SHA-3 winner on October 2, 2012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111" name="Picture 15">
            <a:extLst>
              <a:ext uri="{FF2B5EF4-FFF2-40B4-BE49-F238E27FC236}">
                <a16:creationId xmlns:a16="http://schemas.microsoft.com/office/drawing/2014/main" id="{FEC5AAD1-0257-48F1-8367-868A3D78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2" y="2221852"/>
            <a:ext cx="8054797" cy="186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76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7661-EF49-4FFF-BDE7-CC4F3DA5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Sponge Construction</a:t>
            </a:r>
            <a:br>
              <a:rPr lang="en-IN" dirty="0">
                <a:solidFill>
                  <a:srgbClr val="92D050"/>
                </a:solidFill>
              </a:rPr>
            </a:br>
            <a:r>
              <a:rPr lang="en-IN" sz="1800" dirty="0">
                <a:solidFill>
                  <a:srgbClr val="92D050"/>
                </a:solidFill>
              </a:rPr>
              <a:t>Backbone of SHA3</a:t>
            </a:r>
            <a:br>
              <a:rPr lang="en-IN" sz="1800" dirty="0"/>
            </a:b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A38DC-4498-40B4-AD77-5085B0B3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14" y="1914793"/>
            <a:ext cx="7886700" cy="183261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SPONGE[</a:t>
            </a:r>
            <a:r>
              <a:rPr lang="en-IN" i="1" dirty="0"/>
              <a:t>f</a:t>
            </a:r>
            <a:r>
              <a:rPr lang="en-IN" dirty="0"/>
              <a:t>, </a:t>
            </a:r>
            <a:r>
              <a:rPr lang="en-IN" i="1" dirty="0"/>
              <a:t>pad</a:t>
            </a:r>
            <a:r>
              <a:rPr lang="en-IN" dirty="0"/>
              <a:t>, </a:t>
            </a:r>
            <a:r>
              <a:rPr lang="en-IN" i="1" dirty="0"/>
              <a:t>r</a:t>
            </a:r>
            <a:r>
              <a:rPr lang="en-IN" dirty="0"/>
              <a:t>]</a:t>
            </a:r>
            <a:endParaRPr lang="en-IN" sz="788" dirty="0"/>
          </a:p>
          <a:p>
            <a:pPr lvl="1"/>
            <a:r>
              <a:rPr lang="en-IN" b="1" i="1" dirty="0"/>
              <a:t>f</a:t>
            </a:r>
            <a:r>
              <a:rPr lang="en-IN" dirty="0"/>
              <a:t>: fixed-length</a:t>
            </a:r>
            <a:r>
              <a:rPr lang="en-IN" b="1" i="1" dirty="0"/>
              <a:t> </a:t>
            </a:r>
            <a:r>
              <a:rPr lang="en-IN" b="1" dirty="0"/>
              <a:t>permutation</a:t>
            </a:r>
            <a:r>
              <a:rPr lang="en-IN" b="1" i="1" dirty="0"/>
              <a:t> </a:t>
            </a:r>
            <a:r>
              <a:rPr lang="en-IN" dirty="0"/>
              <a:t>which operates</a:t>
            </a:r>
            <a:r>
              <a:rPr lang="en-IN" b="1" i="1" dirty="0"/>
              <a:t> b </a:t>
            </a:r>
            <a:r>
              <a:rPr lang="en-IN" dirty="0"/>
              <a:t>bits.</a:t>
            </a:r>
            <a:endParaRPr lang="en-IN" sz="900" dirty="0"/>
          </a:p>
          <a:p>
            <a:pPr lvl="1"/>
            <a:r>
              <a:rPr lang="en-IN" b="1" i="1" dirty="0"/>
              <a:t>pad</a:t>
            </a:r>
            <a:r>
              <a:rPr lang="en-IN" dirty="0"/>
              <a:t>: padding rule which is denoted by</a:t>
            </a:r>
            <a:r>
              <a:rPr lang="en-IN" b="1" i="1" dirty="0"/>
              <a:t> M</a:t>
            </a:r>
            <a:r>
              <a:rPr lang="en-IN" dirty="0"/>
              <a:t>||pad[</a:t>
            </a:r>
            <a:r>
              <a:rPr lang="en-IN" b="1" i="1" dirty="0"/>
              <a:t>b</a:t>
            </a:r>
            <a:r>
              <a:rPr lang="en-IN" dirty="0"/>
              <a:t>](|</a:t>
            </a:r>
            <a:r>
              <a:rPr lang="en-IN" b="1" i="1" dirty="0"/>
              <a:t>M</a:t>
            </a:r>
            <a:r>
              <a:rPr lang="en-IN" dirty="0"/>
              <a:t>|), where</a:t>
            </a:r>
            <a:r>
              <a:rPr lang="en-IN" b="1" i="1" dirty="0"/>
              <a:t> M </a:t>
            </a:r>
            <a:r>
              <a:rPr lang="en-IN" dirty="0"/>
              <a:t>is the sign</a:t>
            </a:r>
            <a:r>
              <a:rPr lang="en-IN" b="1" i="1" dirty="0"/>
              <a:t> </a:t>
            </a:r>
            <a:r>
              <a:rPr lang="en-IN" dirty="0"/>
              <a:t>of message.</a:t>
            </a:r>
            <a:endParaRPr lang="en-IN" sz="900" dirty="0"/>
          </a:p>
          <a:p>
            <a:pPr lvl="1"/>
            <a:r>
              <a:rPr lang="en-IN" b="1" i="1" dirty="0"/>
              <a:t>r</a:t>
            </a:r>
            <a:r>
              <a:rPr lang="en-IN" dirty="0"/>
              <a:t>: bit rate.</a:t>
            </a:r>
            <a:endParaRPr lang="en-IN" sz="900" dirty="0"/>
          </a:p>
          <a:p>
            <a:pPr lvl="1"/>
            <a:r>
              <a:rPr lang="en-IN" b="1" i="1" dirty="0"/>
              <a:t>c</a:t>
            </a:r>
            <a:r>
              <a:rPr lang="en-IN" dirty="0"/>
              <a:t>:capacity</a:t>
            </a:r>
            <a:r>
              <a:rPr lang="en-IN" b="1" i="1" dirty="0"/>
              <a:t> </a:t>
            </a:r>
            <a:r>
              <a:rPr lang="en-IN" dirty="0"/>
              <a:t>equals to</a:t>
            </a:r>
            <a:r>
              <a:rPr lang="en-IN" b="1" i="1" dirty="0"/>
              <a:t> b </a:t>
            </a:r>
            <a:r>
              <a:rPr lang="en-IN" dirty="0"/>
              <a:t>–</a:t>
            </a:r>
            <a:r>
              <a:rPr lang="en-IN" b="1" i="1" dirty="0"/>
              <a:t> r </a:t>
            </a:r>
            <a:r>
              <a:rPr lang="en-IN" dirty="0"/>
              <a:t>and</a:t>
            </a:r>
            <a:r>
              <a:rPr lang="en-IN" b="1" i="1" dirty="0"/>
              <a:t> c</a:t>
            </a:r>
            <a:r>
              <a:rPr lang="en-IN" dirty="0"/>
              <a:t>&lt;</a:t>
            </a:r>
            <a:r>
              <a:rPr lang="en-IN" b="1" i="1" dirty="0"/>
              <a:t>b</a:t>
            </a:r>
            <a:endParaRPr lang="en-IN" sz="788" dirty="0"/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C9AA1E-CD08-44D4-A101-82BB191A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1" y="3894292"/>
            <a:ext cx="7312868" cy="18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6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2E03-F91F-4997-9F07-8A1A2827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Sponge Construction(2)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D6F807-07AF-4733-A3D5-388F227B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2" y="2140083"/>
            <a:ext cx="6760502" cy="369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3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EA12-180C-467A-B315-3CCC7C8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KECCAK Functions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EA0699-B550-4069-9734-6DC47D90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2053431"/>
            <a:ext cx="5083705" cy="48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8B8B8E0-258E-4A79-B79B-9D348B43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97" y="3429001"/>
            <a:ext cx="3750469" cy="8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309715A4-A702-4D58-BF81-4BA99DD4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63" y="2611382"/>
            <a:ext cx="4133951" cy="82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09446" tIns="309465" rIns="199962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FontTx/>
              <a:buChar char="•"/>
              <a:tabLst>
                <a:tab pos="142875" algn="l"/>
              </a:tabLst>
            </a:pPr>
            <a:r>
              <a:rPr lang="en-US" altLang="en-US" sz="1725" dirty="0">
                <a:solidFill>
                  <a:srgbClr val="292934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By default, </a:t>
            </a:r>
            <a:r>
              <a:rPr lang="en-US" altLang="en-US" sz="1725" b="1" i="1" dirty="0">
                <a:solidFill>
                  <a:srgbClr val="292934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en-US" sz="1725" dirty="0">
                <a:solidFill>
                  <a:srgbClr val="292934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=576 , </a:t>
            </a:r>
            <a:r>
              <a:rPr lang="en-US" altLang="en-US" sz="1725" b="1" i="1" dirty="0">
                <a:solidFill>
                  <a:srgbClr val="292934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1725" dirty="0">
                <a:solidFill>
                  <a:srgbClr val="292934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=1600, </a:t>
            </a:r>
            <a:r>
              <a:rPr lang="en-US" altLang="en-US" sz="1725" b="1" i="1" dirty="0">
                <a:solidFill>
                  <a:srgbClr val="292934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sz="2325" b="1" i="1" baseline="-30000" dirty="0">
                <a:solidFill>
                  <a:srgbClr val="292934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1725" dirty="0">
                <a:solidFill>
                  <a:srgbClr val="292934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=24.</a:t>
            </a:r>
            <a:endParaRPr lang="en-US" altLang="en-US" sz="600" dirty="0"/>
          </a:p>
          <a:p>
            <a:pPr defTabSz="685800">
              <a:tabLst>
                <a:tab pos="142875" algn="l"/>
              </a:tabLst>
            </a:pPr>
            <a:endParaRPr lang="en-US" altLang="en-US" sz="135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3D8C0C-63F1-4DDC-AFC5-B19995A71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63" y="2950618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75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en-US" sz="60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59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604</Words>
  <Application>Microsoft Office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Equation</vt:lpstr>
      <vt:lpstr>SHA3</vt:lpstr>
      <vt:lpstr>Outline </vt:lpstr>
      <vt:lpstr>What is an hash?</vt:lpstr>
      <vt:lpstr>Well Known Hash Functions </vt:lpstr>
      <vt:lpstr>Introduction - SHA3 </vt:lpstr>
      <vt:lpstr>Introduction: Keccak wins! </vt:lpstr>
      <vt:lpstr>Sponge Construction Backbone of SHA3 </vt:lpstr>
      <vt:lpstr>Sponge Construction(2)</vt:lpstr>
      <vt:lpstr>KECCAK Functions </vt:lpstr>
      <vt:lpstr>Keccak-f Efficiency Summary</vt:lpstr>
      <vt:lpstr>Security Analysis </vt:lpstr>
      <vt:lpstr>Bruteforce Attacks on Hash Functions</vt:lpstr>
      <vt:lpstr>Byte vs Bit Orientated SHA3</vt:lpstr>
      <vt:lpstr>Experiments: My Experiment </vt:lpstr>
      <vt:lpstr>PowerPoint Presentation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sunny</dc:creator>
  <cp:lastModifiedBy>Nishant</cp:lastModifiedBy>
  <cp:revision>42</cp:revision>
  <dcterms:created xsi:type="dcterms:W3CDTF">2019-07-01T11:31:11Z</dcterms:created>
  <dcterms:modified xsi:type="dcterms:W3CDTF">2019-07-04T06:26:27Z</dcterms:modified>
</cp:coreProperties>
</file>