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71" r:id="rId6"/>
    <p:sldId id="258" r:id="rId7"/>
    <p:sldId id="259" r:id="rId8"/>
    <p:sldId id="272" r:id="rId9"/>
    <p:sldId id="274" r:id="rId10"/>
    <p:sldId id="273" r:id="rId11"/>
    <p:sldId id="262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55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59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02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5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524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57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994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3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97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41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26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06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1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0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19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203A-C6EC-4069-9DC0-DB31347E5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610677"/>
            <a:ext cx="4333460" cy="899285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XTS-AES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36445-A8B9-4C1C-8690-34AE7B8FC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Presented by: </a:t>
            </a:r>
            <a:r>
              <a:rPr lang="en-US" sz="2400" dirty="0"/>
              <a:t>Suraj Kumar &amp; Nishant Raj</a:t>
            </a:r>
          </a:p>
          <a:p>
            <a:r>
              <a:rPr lang="en-US" sz="2400" dirty="0"/>
              <a:t>Date: July 2</a:t>
            </a:r>
            <a:r>
              <a:rPr lang="en-US" sz="2400" baseline="30000" dirty="0"/>
              <a:t>nd</a:t>
            </a:r>
            <a:r>
              <a:rPr lang="en-US" sz="2400" dirty="0"/>
              <a:t>,2019</a:t>
            </a:r>
            <a:endParaRPr lang="en-IN" sz="24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B58FB1F-BF49-4745-A6D9-DCC87358F573}"/>
              </a:ext>
            </a:extLst>
          </p:cNvPr>
          <p:cNvSpPr txBox="1"/>
          <p:nvPr/>
        </p:nvSpPr>
        <p:spPr>
          <a:xfrm>
            <a:off x="2697736" y="5284957"/>
            <a:ext cx="3748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Working under:</a:t>
            </a:r>
          </a:p>
          <a:p>
            <a:r>
              <a:rPr lang="en-US" dirty="0"/>
              <a:t>			Prof. N. Balakrishnan</a:t>
            </a:r>
          </a:p>
          <a:p>
            <a:r>
              <a:rPr lang="en-US" dirty="0"/>
              <a:t>Guided by:</a:t>
            </a:r>
          </a:p>
          <a:p>
            <a:r>
              <a:rPr lang="en-US" dirty="0"/>
              <a:t>			Swetha 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03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400D98-6D9C-432A-9747-5DE088D938D3}"/>
              </a:ext>
            </a:extLst>
          </p:cNvPr>
          <p:cNvSpPr txBox="1"/>
          <p:nvPr/>
        </p:nvSpPr>
        <p:spPr>
          <a:xfrm>
            <a:off x="2535551" y="5772639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XTS-AES Block Decryption </a:t>
            </a:r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4C6E4E-AB6F-4A5D-8FB2-ED532A6BC05B}"/>
              </a:ext>
            </a:extLst>
          </p:cNvPr>
          <p:cNvSpPr txBox="1">
            <a:spLocks/>
          </p:cNvSpPr>
          <p:nvPr/>
        </p:nvSpPr>
        <p:spPr>
          <a:xfrm>
            <a:off x="1815547" y="365127"/>
            <a:ext cx="5421259" cy="7886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rgbClr val="92D050"/>
                </a:solidFill>
              </a:rPr>
              <a:t>XTS AES Algorithm (contd.)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67660-2FE2-40FA-BA0F-D7B91E79CF16}"/>
              </a:ext>
            </a:extLst>
          </p:cNvPr>
          <p:cNvSpPr txBox="1"/>
          <p:nvPr/>
        </p:nvSpPr>
        <p:spPr>
          <a:xfrm>
            <a:off x="325050" y="2022230"/>
            <a:ext cx="4201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 ← XTS-AES-Dec(Key, C, 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Key is the 256 or 512-bit XTS-AES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 is the ciphertext corresponding to the data unit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</a:t>
            </a:r>
            <a:r>
              <a:rPr lang="en-IN" dirty="0"/>
              <a:t> is the value of the 128-bit tweak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 is the plaintext data unit resulting from the operation, of the same bit-size as 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D9C7FC-33DF-4AD7-9958-687C905C5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08" y="1752366"/>
            <a:ext cx="3999235" cy="37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8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7661-EF49-4FFF-BDE7-CC4F3DA5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228" y="365124"/>
            <a:ext cx="6347713" cy="1320800"/>
          </a:xfrm>
        </p:spPr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Result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F09FF-B38B-4618-9696-04E90EF0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4" y="1535428"/>
            <a:ext cx="8214020" cy="3915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B654D-03BF-499F-A610-45F0FA17F5FF}"/>
              </a:ext>
            </a:extLst>
          </p:cNvPr>
          <p:cNvSpPr txBox="1"/>
          <p:nvPr/>
        </p:nvSpPr>
        <p:spPr>
          <a:xfrm>
            <a:off x="1055077" y="5697415"/>
            <a:ext cx="5008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XTS Test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format tweak value input - 128 hex str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format tweak value input - data unit </a:t>
            </a:r>
            <a:r>
              <a:rPr lang="en-IN" dirty="0" err="1"/>
              <a:t>seq</a:t>
            </a:r>
            <a:r>
              <a:rPr lang="en-IN" dirty="0"/>
              <a:t> no</a:t>
            </a:r>
          </a:p>
        </p:txBody>
      </p:sp>
    </p:spTree>
    <p:extLst>
      <p:ext uri="{BB962C8B-B14F-4D97-AF65-F5344CB8AC3E}">
        <p14:creationId xmlns:p14="http://schemas.microsoft.com/office/powerpoint/2010/main" val="83206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E8B0-E8A0-4946-A092-5A40E31D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Conclusions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33022-8091-4C00-B1BE-C39A5A83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930400"/>
            <a:ext cx="6573078" cy="3439102"/>
          </a:xfrm>
        </p:spPr>
        <p:txBody>
          <a:bodyPr/>
          <a:lstStyle/>
          <a:p>
            <a:r>
              <a:rPr lang="en-US" dirty="0"/>
              <a:t>The objective of this project is to make an automation tool which verifies implementation of all</a:t>
            </a:r>
            <a:br>
              <a:rPr lang="en-US" dirty="0"/>
            </a:br>
            <a:r>
              <a:rPr lang="en-US" dirty="0"/>
              <a:t>standard cryptographic algorithms which are recommended by NIST.</a:t>
            </a:r>
          </a:p>
          <a:p>
            <a:r>
              <a:rPr lang="en-US" dirty="0"/>
              <a:t>According to literature Survey XTS-CTC is better for storage encryption.</a:t>
            </a:r>
          </a:p>
          <a:p>
            <a:r>
              <a:rPr lang="en-US" dirty="0"/>
              <a:t>But it working on </a:t>
            </a:r>
            <a:r>
              <a:rPr lang="en-US"/>
              <a:t>already existing hardware.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8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BA18-FBFC-4F73-A86D-C1894FCB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447870"/>
            <a:ext cx="10515600" cy="124281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92D050"/>
                </a:solidFill>
              </a:rPr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FFDE-EE04-4F30-AC57-ED2012B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59" y="2192694"/>
            <a:ext cx="10515600" cy="3172408"/>
          </a:xfrm>
        </p:spPr>
        <p:txBody>
          <a:bodyPr>
            <a:normAutofit/>
          </a:bodyPr>
          <a:lstStyle/>
          <a:p>
            <a:pPr lvl="0"/>
            <a:r>
              <a:rPr lang="en-IN" sz="2800" dirty="0"/>
              <a:t>Introduction</a:t>
            </a:r>
          </a:p>
          <a:p>
            <a:pPr lvl="0"/>
            <a:r>
              <a:rPr lang="en-IN" sz="2800" dirty="0"/>
              <a:t>Block Ciphers and AES</a:t>
            </a:r>
          </a:p>
          <a:p>
            <a:pPr lvl="0"/>
            <a:r>
              <a:rPr lang="en-IN" sz="2800" dirty="0"/>
              <a:t>XTS-AES</a:t>
            </a:r>
          </a:p>
          <a:p>
            <a:pPr lvl="0"/>
            <a:r>
              <a:rPr lang="en-IN" sz="2800" dirty="0"/>
              <a:t>Result</a:t>
            </a:r>
          </a:p>
          <a:p>
            <a:pPr lvl="0"/>
            <a:r>
              <a:rPr lang="en-IN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3653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971F-F105-4602-A213-883AB186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17169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What is an Block Cipher?</a:t>
            </a:r>
            <a:endParaRPr lang="en-IN" dirty="0">
              <a:solidFill>
                <a:srgbClr val="92D050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C590596-C2CB-46D1-BCB6-0E145495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33" y="1330571"/>
            <a:ext cx="91440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607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8B23-41FA-4B83-B096-4E361AED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691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Horst Feistel Cipher Structure</a:t>
            </a:r>
            <a:endParaRPr lang="en-IN" dirty="0"/>
          </a:p>
        </p:txBody>
      </p:sp>
      <p:pic>
        <p:nvPicPr>
          <p:cNvPr id="115" name="Picture 2">
            <a:extLst>
              <a:ext uri="{FF2B5EF4-FFF2-40B4-BE49-F238E27FC236}">
                <a16:creationId xmlns:a16="http://schemas.microsoft.com/office/drawing/2014/main" id="{E32C9125-F55D-4AE1-866F-30E5EC23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679" y="1027907"/>
            <a:ext cx="642366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9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315BC7F6-D5D8-4160-85DA-71EED99A1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3505200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AES Encryption Process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2D19DF3-1A92-4DE9-91EE-C2121E7B6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00"/>
            <a:ext cx="4662488" cy="635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55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05ED-174E-4EBA-AA6C-C341C075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Introduction - XTS-AES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C700FB-3931-48F8-A199-CDBCB4CA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12278"/>
            <a:ext cx="6347714" cy="4529086"/>
          </a:xfrm>
        </p:spPr>
        <p:txBody>
          <a:bodyPr>
            <a:normAutofit fontScale="92500"/>
          </a:bodyPr>
          <a:lstStyle/>
          <a:p>
            <a:r>
              <a:rPr lang="en-IN" sz="2800" dirty="0"/>
              <a:t>XTS-AES is a tweakable block cipher designed for encryption of sector-based storage.</a:t>
            </a:r>
          </a:p>
          <a:p>
            <a:r>
              <a:rPr lang="en-IN" sz="2800" dirty="0"/>
              <a:t>XTS-AES acts on 8 data units of 128 bits or more.</a:t>
            </a:r>
          </a:p>
          <a:p>
            <a:r>
              <a:rPr lang="en-IN" sz="2800" dirty="0"/>
              <a:t>The AES block cipher as a subroutine. </a:t>
            </a:r>
          </a:p>
          <a:p>
            <a:r>
              <a:rPr lang="en-IN" sz="2800" dirty="0"/>
              <a:t>The key material for XTS9 AES consists of a data encryption key (used by the AES block cipher) as well as a “tweak key”.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B081C-B36A-4F1E-8EAE-CCB6B4E95752}"/>
              </a:ext>
            </a:extLst>
          </p:cNvPr>
          <p:cNvSpPr txBox="1"/>
          <p:nvPr/>
        </p:nvSpPr>
        <p:spPr>
          <a:xfrm>
            <a:off x="3373148" y="6041364"/>
            <a:ext cx="2397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IEEE Std 1619-2007</a:t>
            </a:r>
          </a:p>
        </p:txBody>
      </p:sp>
    </p:spTree>
    <p:extLst>
      <p:ext uri="{BB962C8B-B14F-4D97-AF65-F5344CB8AC3E}">
        <p14:creationId xmlns:p14="http://schemas.microsoft.com/office/powerpoint/2010/main" val="22561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67A6-F1EA-4F04-8DFA-F4608D1F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48" y="365126"/>
            <a:ext cx="5327374" cy="13517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XTS AES Algorithm</a:t>
            </a:r>
            <a:endParaRPr lang="en-IN" dirty="0">
              <a:solidFill>
                <a:srgbClr val="92D05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8F971B-E1B6-45D6-9DB6-F0CC10237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79" y="1484244"/>
            <a:ext cx="6623733" cy="45577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CC085-22B1-415F-A5B7-281A409EA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4" y="3935893"/>
            <a:ext cx="4704272" cy="1224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E08E67-D113-4C24-9050-52C6928C9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95" y="5260065"/>
            <a:ext cx="1637837" cy="2615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400D98-6D9C-432A-9747-5DE088D938D3}"/>
              </a:ext>
            </a:extLst>
          </p:cNvPr>
          <p:cNvSpPr txBox="1"/>
          <p:nvPr/>
        </p:nvSpPr>
        <p:spPr>
          <a:xfrm>
            <a:off x="2535551" y="5772639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XTS-AES Block Encryption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76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67A6-F1EA-4F04-8DFA-F4608D1F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47" y="365127"/>
            <a:ext cx="5421259" cy="7886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XTS AES Algorithm (contd.)</a:t>
            </a:r>
            <a:endParaRPr lang="en-IN" dirty="0">
              <a:solidFill>
                <a:srgbClr val="92D05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30CF4F-88A1-48EC-9D0D-DE252D2F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40" y="1716833"/>
            <a:ext cx="5421260" cy="445176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6D34B0-0A95-4CB7-94C4-57999B6CA906}"/>
              </a:ext>
            </a:extLst>
          </p:cNvPr>
          <p:cNvSpPr txBox="1"/>
          <p:nvPr/>
        </p:nvSpPr>
        <p:spPr>
          <a:xfrm>
            <a:off x="404446" y="2279198"/>
            <a:ext cx="3604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</a:t>
            </a:r>
            <a:r>
              <a:rPr lang="en-US" sz="2000" dirty="0"/>
              <a:t> </a:t>
            </a:r>
            <a:r>
              <a:rPr lang="en-IN" sz="2000" dirty="0"/>
              <a:t>← XTS-AES-Enc (</a:t>
            </a:r>
            <a:r>
              <a:rPr lang="en-IN" sz="2000" i="1" dirty="0"/>
              <a:t>Key, P, </a:t>
            </a:r>
            <a:r>
              <a:rPr lang="en-IN" sz="2000" i="1" dirty="0" err="1"/>
              <a:t>i</a:t>
            </a:r>
            <a:r>
              <a:rPr lang="en-IN" sz="2000" dirty="0"/>
              <a:t>) </a:t>
            </a:r>
          </a:p>
          <a:p>
            <a:r>
              <a:rPr lang="en-IN" sz="2000" dirty="0"/>
              <a:t>Where, Key is the 256 or 512 bit XTS-AES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i="1" dirty="0"/>
              <a:t>P</a:t>
            </a:r>
            <a:r>
              <a:rPr lang="en-IN" sz="2000" dirty="0"/>
              <a:t> is the plaintext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i="1" dirty="0" err="1"/>
              <a:t>i</a:t>
            </a:r>
            <a:r>
              <a:rPr lang="en-IN" sz="2000" dirty="0"/>
              <a:t> is the value of the 128-bit tweak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i="1" dirty="0"/>
              <a:t>C</a:t>
            </a:r>
            <a:r>
              <a:rPr lang="en-IN" sz="2000" dirty="0"/>
              <a:t> is the ciphertext resulting from the operation, of the same bit-size as 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6E75C-8BE3-4386-A87C-F72437E190F9}"/>
              </a:ext>
            </a:extLst>
          </p:cNvPr>
          <p:cNvSpPr txBox="1"/>
          <p:nvPr/>
        </p:nvSpPr>
        <p:spPr>
          <a:xfrm>
            <a:off x="1971716" y="5974249"/>
            <a:ext cx="407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XTS-AES encryption of last two blocks</a:t>
            </a:r>
          </a:p>
        </p:txBody>
      </p:sp>
    </p:spTree>
    <p:extLst>
      <p:ext uri="{BB962C8B-B14F-4D97-AF65-F5344CB8AC3E}">
        <p14:creationId xmlns:p14="http://schemas.microsoft.com/office/powerpoint/2010/main" val="393539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6D34B0-0A95-4CB7-94C4-57999B6CA906}"/>
              </a:ext>
            </a:extLst>
          </p:cNvPr>
          <p:cNvSpPr txBox="1"/>
          <p:nvPr/>
        </p:nvSpPr>
        <p:spPr>
          <a:xfrm>
            <a:off x="404446" y="1537079"/>
            <a:ext cx="36048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 ← XTS-AES-</a:t>
            </a:r>
            <a:r>
              <a:rPr lang="en-IN" sz="2000" dirty="0" err="1"/>
              <a:t>blockDec</a:t>
            </a:r>
            <a:r>
              <a:rPr lang="en-IN" sz="2000" dirty="0"/>
              <a:t>(Key, C, </a:t>
            </a:r>
            <a:r>
              <a:rPr lang="en-IN" sz="2000" dirty="0" err="1"/>
              <a:t>i</a:t>
            </a:r>
            <a:r>
              <a:rPr lang="en-IN" sz="2000" dirty="0"/>
              <a:t>, j)</a:t>
            </a:r>
          </a:p>
          <a:p>
            <a:r>
              <a:rPr lang="en-IN" sz="2000" dirty="0"/>
              <a:t>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Key is the 256 or 512-bit XTS-AES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 the 128-bit block of ciphertext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i</a:t>
            </a:r>
            <a:r>
              <a:rPr lang="en-IN" sz="2000" dirty="0"/>
              <a:t> is the value of the 128-bit tweak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j is the sequential number of the 128-bit block inside the data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 is the 128-bit block of plaintext resulting from the operation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6E75C-8BE3-4386-A87C-F72437E190F9}"/>
              </a:ext>
            </a:extLst>
          </p:cNvPr>
          <p:cNvSpPr txBox="1"/>
          <p:nvPr/>
        </p:nvSpPr>
        <p:spPr>
          <a:xfrm>
            <a:off x="2276516" y="6159777"/>
            <a:ext cx="407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XTS-AES decryption of last two blocks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9DD878-865C-4B37-BB9A-7186F2BE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47" y="365127"/>
            <a:ext cx="5421259" cy="7886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XTS AES Algorithm (contd.)</a:t>
            </a:r>
            <a:endParaRPr lang="en-IN" dirty="0">
              <a:solidFill>
                <a:srgbClr val="92D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E0217-6E52-4556-A27C-D8928534B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09" y="1559953"/>
            <a:ext cx="502990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244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344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XTS-AES</vt:lpstr>
      <vt:lpstr>Outline</vt:lpstr>
      <vt:lpstr>What is an Block Cipher?</vt:lpstr>
      <vt:lpstr>Horst Feistel Cipher Structure</vt:lpstr>
      <vt:lpstr>PowerPoint Presentation</vt:lpstr>
      <vt:lpstr>Introduction - XTS-AES</vt:lpstr>
      <vt:lpstr>XTS AES Algorithm</vt:lpstr>
      <vt:lpstr>XTS AES Algorithm (contd.)</vt:lpstr>
      <vt:lpstr>XTS AES Algorithm (contd.)</vt:lpstr>
      <vt:lpstr>PowerPoint Presentation</vt:lpstr>
      <vt:lpstr>Result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sunny</dc:creator>
  <cp:lastModifiedBy>Nishant</cp:lastModifiedBy>
  <cp:revision>72</cp:revision>
  <dcterms:created xsi:type="dcterms:W3CDTF">2019-07-01T11:31:11Z</dcterms:created>
  <dcterms:modified xsi:type="dcterms:W3CDTF">2019-07-04T06:25:45Z</dcterms:modified>
</cp:coreProperties>
</file>