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4"/>
  </p:notesMasterIdLst>
  <p:handoutMasterIdLst>
    <p:handoutMasterId r:id="rId65"/>
  </p:handoutMasterIdLst>
  <p:sldIdLst>
    <p:sldId id="268" r:id="rId2"/>
    <p:sldId id="274" r:id="rId3"/>
    <p:sldId id="269" r:id="rId4"/>
    <p:sldId id="270" r:id="rId5"/>
    <p:sldId id="291" r:id="rId6"/>
    <p:sldId id="294" r:id="rId7"/>
    <p:sldId id="336" r:id="rId8"/>
    <p:sldId id="295" r:id="rId9"/>
    <p:sldId id="275" r:id="rId10"/>
    <p:sldId id="335" r:id="rId11"/>
    <p:sldId id="337" r:id="rId12"/>
    <p:sldId id="292" r:id="rId13"/>
    <p:sldId id="293" r:id="rId14"/>
    <p:sldId id="296" r:id="rId15"/>
    <p:sldId id="297" r:id="rId16"/>
    <p:sldId id="276" r:id="rId17"/>
    <p:sldId id="300" r:id="rId18"/>
    <p:sldId id="301" r:id="rId19"/>
    <p:sldId id="298" r:id="rId20"/>
    <p:sldId id="299" r:id="rId21"/>
    <p:sldId id="277" r:id="rId22"/>
    <p:sldId id="302" r:id="rId23"/>
    <p:sldId id="334" r:id="rId24"/>
    <p:sldId id="304" r:id="rId25"/>
    <p:sldId id="278" r:id="rId26"/>
    <p:sldId id="305" r:id="rId27"/>
    <p:sldId id="306" r:id="rId28"/>
    <p:sldId id="307" r:id="rId29"/>
    <p:sldId id="308" r:id="rId30"/>
    <p:sldId id="309" r:id="rId31"/>
    <p:sldId id="285" r:id="rId32"/>
    <p:sldId id="310" r:id="rId33"/>
    <p:sldId id="311" r:id="rId34"/>
    <p:sldId id="286" r:id="rId35"/>
    <p:sldId id="314" r:id="rId36"/>
    <p:sldId id="316" r:id="rId37"/>
    <p:sldId id="279" r:id="rId38"/>
    <p:sldId id="317" r:id="rId39"/>
    <p:sldId id="318" r:id="rId40"/>
    <p:sldId id="319" r:id="rId41"/>
    <p:sldId id="280" r:id="rId42"/>
    <p:sldId id="320" r:id="rId43"/>
    <p:sldId id="321" r:id="rId44"/>
    <p:sldId id="281" r:id="rId45"/>
    <p:sldId id="322" r:id="rId46"/>
    <p:sldId id="324" r:id="rId47"/>
    <p:sldId id="323" r:id="rId48"/>
    <p:sldId id="287" r:id="rId49"/>
    <p:sldId id="325" r:id="rId50"/>
    <p:sldId id="326" r:id="rId51"/>
    <p:sldId id="288" r:id="rId52"/>
    <p:sldId id="327" r:id="rId53"/>
    <p:sldId id="328" r:id="rId54"/>
    <p:sldId id="289" r:id="rId55"/>
    <p:sldId id="329" r:id="rId56"/>
    <p:sldId id="330" r:id="rId57"/>
    <p:sldId id="290" r:id="rId58"/>
    <p:sldId id="331" r:id="rId59"/>
    <p:sldId id="332" r:id="rId60"/>
    <p:sldId id="333" r:id="rId61"/>
    <p:sldId id="272" r:id="rId62"/>
    <p:sldId id="273" r:id="rId63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C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06" autoAdjust="0"/>
  </p:normalViewPr>
  <p:slideViewPr>
    <p:cSldViewPr>
      <p:cViewPr varScale="1">
        <p:scale>
          <a:sx n="102" d="100"/>
          <a:sy n="102" d="100"/>
        </p:scale>
        <p:origin x="1884" y="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-3762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49B0F-9A14-4719-A683-BB2A63043462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462E4-C0AF-446E-9D96-7820E7CDFF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013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AC849-6AC7-4011-B1DC-4095543471E6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271C4-0E23-490C-A0B4-3245496CD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079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ko-KR" sz="1800" b="1" dirty="0"/>
              <a:t>[</a:t>
            </a:r>
            <a:r>
              <a:rPr lang="ko-KR" altLang="en-US" sz="1800" b="1" dirty="0"/>
              <a:t>강의 교안 작성 가이드라인</a:t>
            </a:r>
            <a:r>
              <a:rPr lang="en-US" altLang="ko-KR" sz="1800" b="1" dirty="0"/>
              <a:t>]</a:t>
            </a:r>
          </a:p>
          <a:p>
            <a:pPr>
              <a:defRPr/>
            </a:pP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현재 양식의 슬라이드마스터 활용</a:t>
            </a: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표지</a:t>
            </a:r>
            <a:br>
              <a:rPr lang="en-US" altLang="ko-KR" b="1" dirty="0"/>
            </a:br>
            <a:r>
              <a:rPr lang="en-US" altLang="ko-KR" b="1" dirty="0"/>
              <a:t>1) </a:t>
            </a:r>
            <a:r>
              <a:rPr lang="ko-KR" altLang="en-US" b="1" dirty="0"/>
              <a:t>상단 </a:t>
            </a:r>
            <a:r>
              <a:rPr lang="en-US" altLang="ko-KR" b="1" dirty="0"/>
              <a:t>- </a:t>
            </a:r>
            <a:r>
              <a:rPr lang="ko-KR" altLang="en-US" b="1" dirty="0"/>
              <a:t>표지 타이틀은 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40pt </a:t>
            </a:r>
            <a:r>
              <a:rPr lang="ko-KR" altLang="en-US" b="1" dirty="0"/>
              <a:t>전후 </a:t>
            </a:r>
            <a:br>
              <a:rPr lang="en-US" altLang="ko-KR" b="1" dirty="0"/>
            </a:br>
            <a:r>
              <a:rPr lang="en-US" altLang="ko-KR" b="1" dirty="0"/>
              <a:t>2) </a:t>
            </a:r>
            <a:r>
              <a:rPr lang="ko-KR" altLang="en-US" b="1" dirty="0"/>
              <a:t>하단 </a:t>
            </a:r>
            <a:r>
              <a:rPr lang="en-US" altLang="ko-KR" b="1" dirty="0"/>
              <a:t>- </a:t>
            </a:r>
            <a:r>
              <a:rPr lang="ko-KR" altLang="en-US" b="1" dirty="0"/>
              <a:t>강사 안내는 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24pt</a:t>
            </a:r>
            <a:r>
              <a:rPr lang="en-US" altLang="ko-KR" b="1" baseline="0" dirty="0"/>
              <a:t> </a:t>
            </a:r>
            <a:r>
              <a:rPr lang="ko-KR" altLang="en-US" b="1" baseline="0" dirty="0"/>
              <a:t>전후</a:t>
            </a:r>
            <a:r>
              <a:rPr lang="en-US" altLang="ko-KR" b="1" dirty="0"/>
              <a:t>(</a:t>
            </a:r>
            <a:r>
              <a:rPr lang="ko-KR" altLang="en-US" b="1" dirty="0"/>
              <a:t>진한 회색</a:t>
            </a:r>
            <a:r>
              <a:rPr lang="en-US" altLang="ko-KR" b="1" dirty="0"/>
              <a:t>)</a:t>
            </a:r>
          </a:p>
          <a:p>
            <a:pPr marL="228583" indent="-228583">
              <a:buFontTx/>
              <a:buAutoNum type="arabicPeriod"/>
              <a:defRPr/>
            </a:pP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목차 </a:t>
            </a:r>
            <a:r>
              <a:rPr lang="en-US" altLang="ko-KR" b="1" dirty="0"/>
              <a:t>: </a:t>
            </a:r>
            <a:r>
              <a:rPr lang="ko-KR" altLang="en-US" b="1" dirty="0"/>
              <a:t>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24pt </a:t>
            </a:r>
            <a:r>
              <a:rPr lang="ko-KR" altLang="en-US" b="1" dirty="0"/>
              <a:t>전후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간지 </a:t>
            </a:r>
            <a:r>
              <a:rPr lang="en-US" altLang="ko-KR" b="1" dirty="0"/>
              <a:t>: </a:t>
            </a:r>
            <a:r>
              <a:rPr lang="ko-KR" altLang="en-US" b="1" dirty="0"/>
              <a:t>간지 목차는 맑은 고딕체 </a:t>
            </a:r>
            <a:r>
              <a:rPr lang="en-US" altLang="ko-KR" b="1" dirty="0"/>
              <a:t>35pt</a:t>
            </a:r>
            <a:r>
              <a:rPr lang="ko-KR" altLang="en-US" b="1" dirty="0"/>
              <a:t> 이상</a:t>
            </a: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슬라이드 내 타이틀 </a:t>
            </a:r>
            <a:r>
              <a:rPr lang="en-US" altLang="ko-KR" b="1" dirty="0"/>
              <a:t>– </a:t>
            </a:r>
            <a:r>
              <a:rPr lang="ko-KR" altLang="en-US" b="1" dirty="0"/>
              <a:t>슬라이드 상반 </a:t>
            </a:r>
            <a:r>
              <a:rPr lang="en-US" altLang="ko-KR" b="1" dirty="0"/>
              <a:t>Bar </a:t>
            </a:r>
            <a:r>
              <a:rPr lang="ko-KR" altLang="en-US" b="1" dirty="0"/>
              <a:t>위에 들어가는 모든 </a:t>
            </a:r>
            <a:r>
              <a:rPr lang="en-US" altLang="ko-KR" b="1" dirty="0"/>
              <a:t>Text</a:t>
            </a:r>
            <a:br>
              <a:rPr lang="en-US" altLang="ko-KR" b="1" dirty="0"/>
            </a:br>
            <a:r>
              <a:rPr lang="en-US" altLang="ko-KR" b="1" dirty="0"/>
              <a:t> </a:t>
            </a:r>
            <a:r>
              <a:rPr lang="ko-KR" altLang="en-US" b="1" dirty="0"/>
              <a:t>맑은 고딕</a:t>
            </a:r>
            <a:r>
              <a:rPr lang="en-US" altLang="ko-KR" b="1" dirty="0"/>
              <a:t>, </a:t>
            </a:r>
            <a:r>
              <a:rPr lang="ko-KR" altLang="en-US" b="1" dirty="0"/>
              <a:t>굵은체</a:t>
            </a:r>
            <a:r>
              <a:rPr lang="en-US" altLang="ko-KR" b="1" dirty="0"/>
              <a:t>, 28pt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슬라이드 메인 내용에 해당하는 슬라이드  </a:t>
            </a:r>
            <a:br>
              <a:rPr lang="en-US" altLang="ko-KR" b="1" dirty="0"/>
            </a:br>
            <a:r>
              <a:rPr lang="en-US" altLang="ko-KR" b="1" dirty="0"/>
              <a:t>1) </a:t>
            </a:r>
            <a:r>
              <a:rPr lang="ko-KR" altLang="en-US" b="1" dirty="0"/>
              <a:t>고딕 계열의 글씨체로 모두 통일</a:t>
            </a:r>
            <a:br>
              <a:rPr lang="en-US" altLang="ko-KR" b="1" dirty="0"/>
            </a:br>
            <a:r>
              <a:rPr lang="en-US" altLang="ko-KR" b="1" dirty="0"/>
              <a:t>2) </a:t>
            </a:r>
            <a:r>
              <a:rPr lang="ko-KR" altLang="en-US" b="1" dirty="0"/>
              <a:t>글씨는 최소 </a:t>
            </a:r>
            <a:r>
              <a:rPr lang="en-US" altLang="ko-KR" b="1" dirty="0"/>
              <a:t>14pt</a:t>
            </a:r>
            <a:r>
              <a:rPr lang="ko-KR" altLang="en-US" b="1" dirty="0"/>
              <a:t> 이상으로 설정</a:t>
            </a:r>
            <a:br>
              <a:rPr lang="en-US" altLang="ko-KR" b="1" dirty="0"/>
            </a:br>
            <a:r>
              <a:rPr lang="en-US" altLang="ko-KR" b="1" dirty="0"/>
              <a:t>3) </a:t>
            </a:r>
            <a:r>
              <a:rPr lang="ko-KR" altLang="en-US" b="1" dirty="0"/>
              <a:t>간단한 표나 </a:t>
            </a:r>
            <a:r>
              <a:rPr lang="ko-KR" altLang="en-US" b="1" dirty="0" err="1"/>
              <a:t>다이아그램</a:t>
            </a:r>
            <a:r>
              <a:rPr lang="ko-KR" altLang="en-US" b="1" dirty="0"/>
              <a:t> 등은 직접 작성하여 슬라이드에 반영하되</a:t>
            </a:r>
            <a:br>
              <a:rPr lang="en-US" altLang="ko-KR" b="1" dirty="0"/>
            </a:br>
            <a:r>
              <a:rPr lang="en-US" altLang="ko-KR" b="1" dirty="0"/>
              <a:t>    </a:t>
            </a:r>
            <a:r>
              <a:rPr lang="ko-KR" altLang="en-US" b="1" dirty="0"/>
              <a:t>복잡한 양식</a:t>
            </a:r>
            <a:r>
              <a:rPr lang="en-US" altLang="ko-KR" b="1" dirty="0"/>
              <a:t>,</a:t>
            </a:r>
            <a:r>
              <a:rPr lang="ko-KR" altLang="en-US" b="1" dirty="0"/>
              <a:t> 그림이나  다이아 그램 등은 스캔을 사용하셔도 무방합니다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/>
              <a:t>교안의 구성 </a:t>
            </a:r>
            <a:br>
              <a:rPr lang="en-US" altLang="ko-KR" b="1" dirty="0"/>
            </a:br>
            <a:r>
              <a:rPr lang="en-US" altLang="ko-KR" b="1" dirty="0"/>
              <a:t>(</a:t>
            </a:r>
            <a:r>
              <a:rPr lang="ko-KR" altLang="en-US" b="1" dirty="0"/>
              <a:t>표지 </a:t>
            </a:r>
            <a:r>
              <a:rPr lang="en-US" altLang="ko-KR" b="1" dirty="0"/>
              <a:t>-</a:t>
            </a:r>
            <a:r>
              <a:rPr lang="en-US" altLang="ko-KR" b="1" dirty="0">
                <a:sym typeface="Wingdings" pitchFamily="2" charset="2"/>
              </a:rPr>
              <a:t> </a:t>
            </a:r>
            <a:r>
              <a:rPr lang="ko-KR" altLang="en-US" b="1" dirty="0">
                <a:sym typeface="Wingdings" pitchFamily="2" charset="2"/>
              </a:rPr>
              <a:t>목차 </a:t>
            </a:r>
            <a:r>
              <a:rPr lang="en-US" altLang="ko-KR" b="1" dirty="0">
                <a:sym typeface="Wingdings" pitchFamily="2" charset="2"/>
              </a:rPr>
              <a:t>- </a:t>
            </a:r>
            <a:r>
              <a:rPr lang="ko-KR" altLang="en-US" b="1" dirty="0" err="1">
                <a:sym typeface="Wingdings" pitchFamily="2" charset="2"/>
              </a:rPr>
              <a:t>목차별</a:t>
            </a:r>
            <a:r>
              <a:rPr lang="ko-KR" altLang="en-US" b="1" dirty="0">
                <a:sym typeface="Wingdings" pitchFamily="2" charset="2"/>
              </a:rPr>
              <a:t> 간지 </a:t>
            </a:r>
            <a:r>
              <a:rPr lang="en-US" altLang="ko-KR" b="1" dirty="0">
                <a:sym typeface="Wingdings" pitchFamily="2" charset="2"/>
              </a:rPr>
              <a:t>- </a:t>
            </a:r>
            <a:r>
              <a:rPr lang="ko-KR" altLang="en-US" b="1" dirty="0">
                <a:sym typeface="Wingdings" pitchFamily="2" charset="2"/>
              </a:rPr>
              <a:t>강의교안  </a:t>
            </a:r>
            <a:r>
              <a:rPr lang="en-US" altLang="ko-KR" b="1" dirty="0">
                <a:sym typeface="Wingdings" pitchFamily="2" charset="2"/>
              </a:rPr>
              <a:t>- </a:t>
            </a:r>
            <a:r>
              <a:rPr lang="ko-KR" altLang="en-US" b="1" dirty="0">
                <a:sym typeface="Wingdings" pitchFamily="2" charset="2"/>
              </a:rPr>
              <a:t>용어정리</a:t>
            </a:r>
            <a:r>
              <a:rPr lang="en-US" altLang="ko-KR" b="1" dirty="0">
                <a:sym typeface="Wingdings" pitchFamily="2" charset="2"/>
              </a:rPr>
              <a:t>  - </a:t>
            </a:r>
            <a:r>
              <a:rPr lang="ko-KR" altLang="en-US" b="1" dirty="0">
                <a:sym typeface="Wingdings" pitchFamily="2" charset="2"/>
              </a:rPr>
              <a:t>참고 서적</a:t>
            </a:r>
            <a:r>
              <a:rPr lang="en-US" altLang="ko-KR" b="1" dirty="0">
                <a:sym typeface="Wingdings" pitchFamily="2" charset="2"/>
              </a:rPr>
              <a:t>,  </a:t>
            </a:r>
            <a:r>
              <a:rPr lang="ko-KR" altLang="en-US" b="1" dirty="0">
                <a:sym typeface="Wingdings" pitchFamily="2" charset="2"/>
              </a:rPr>
              <a:t>유용한 사이트 안내</a:t>
            </a:r>
            <a:r>
              <a:rPr lang="en-US" altLang="ko-KR" b="1" dirty="0">
                <a:sym typeface="Wingdings" pitchFamily="2" charset="2"/>
              </a:rPr>
              <a:t> )</a:t>
            </a:r>
            <a:br>
              <a:rPr lang="en-US" altLang="ko-KR" b="1" dirty="0"/>
            </a:b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r>
              <a:rPr lang="ko-KR" altLang="en-US" b="1" dirty="0">
                <a:sym typeface="Wingdings" pitchFamily="2" charset="2"/>
              </a:rPr>
              <a:t>직무수행과 관련 실무자에게  유용한 실무양식</a:t>
            </a:r>
            <a:r>
              <a:rPr lang="en-US" altLang="ko-KR" b="1" dirty="0">
                <a:sym typeface="Wingdings" pitchFamily="2" charset="2"/>
              </a:rPr>
              <a:t>, </a:t>
            </a:r>
            <a:r>
              <a:rPr lang="ko-KR" altLang="en-US" b="1" dirty="0">
                <a:sym typeface="Wingdings" pitchFamily="2" charset="2"/>
              </a:rPr>
              <a:t>참고서적과 자료 및 유용한 사이트 등을 소개해 주시기 바랍니다</a:t>
            </a:r>
            <a:r>
              <a:rPr lang="en-US" altLang="ko-KR" b="1" dirty="0">
                <a:sym typeface="Wingdings" pitchFamily="2" charset="2"/>
              </a:rPr>
              <a:t>.</a:t>
            </a:r>
            <a:endParaRPr lang="en-US" altLang="ko-KR" b="1" dirty="0"/>
          </a:p>
          <a:p>
            <a:pPr marL="228583" indent="-228583">
              <a:buFontTx/>
              <a:buAutoNum type="arabicPeriod"/>
              <a:defRPr/>
            </a:pPr>
            <a:endParaRPr lang="en-US" altLang="ko-KR" b="1" dirty="0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93D43FC-7992-4E9E-938D-952E681D2A47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6B2E9-CF9B-09D8-E245-DC1DF2E94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9E0382F-DC8C-F7E2-E51E-DB134306ED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9AE5AEC-2E68-8F0B-FA34-98CF6111C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2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EE917-8AFA-CB57-FF7C-B5755B502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9908D5A-9D8F-B7CD-3A08-247A90A773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2AF1A89-25DF-3089-5054-30F1DD6BF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13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9502E-B9BA-D133-4D88-3B55FA77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1ABCD83-F3EB-3692-5533-548ED4557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4265173-0ABB-23AE-7B14-4C40BF34AF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343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39E6D-699A-77EC-4A59-630CA80D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94A8E6D-05E5-460E-CC41-DD02ADAA12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EC45541-90D7-6AC5-F793-0960CC433E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3306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58E5E-A96E-0311-2CA5-C987C62F4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3227130-529F-299E-C782-0ACA49EE6C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B2305C1-4E3E-A431-2DAE-90A8EC8CFB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317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21D2E-8DFF-0F70-EE38-3BBDA4C96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97170ED-8C87-444D-E33E-06909B3C66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9365B78-7682-DDB4-74DB-B992F3EE7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83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3F334-9B47-1CED-A431-08F567655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C3587BF-F172-B045-A5D0-40AD3873F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6AC4465-C537-C525-C07D-562E340FA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889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128A2-93D7-2590-6D74-C31F70AF2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FC06D05-5631-08D5-7B9F-2022BDC0D8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578BF24-AE91-6650-0761-65A2396492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808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79E43DA-80BD-4840-AA7C-C9F8A614B19A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61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C5E35-5F0C-87A1-09A0-E5B246EDB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>
            <a:extLst>
              <a:ext uri="{FF2B5EF4-FFF2-40B4-BE49-F238E27FC236}">
                <a16:creationId xmlns:a16="http://schemas.microsoft.com/office/drawing/2014/main" id="{6B592DF9-D057-DFA4-9667-14C95BE07E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363" name="슬라이드 노트 개체 틀 2">
            <a:extLst>
              <a:ext uri="{FF2B5EF4-FFF2-40B4-BE49-F238E27FC236}">
                <a16:creationId xmlns:a16="http://schemas.microsoft.com/office/drawing/2014/main" id="{694F8294-151D-E5AB-2652-DB0C28D6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5364" name="슬라이드 번호 개체 틀 3">
            <a:extLst>
              <a:ext uri="{FF2B5EF4-FFF2-40B4-BE49-F238E27FC236}">
                <a16:creationId xmlns:a16="http://schemas.microsoft.com/office/drawing/2014/main" id="{78BF7ED1-0171-25C6-4E9B-B1B33C697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3610A3A-659C-48E2-9950-60906D93E1C4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27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3610A3A-659C-48E2-9950-60906D93E1C4}" type="slidenum">
              <a:rPr lang="en-US" altLang="ko-KR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2FD2F-6C40-74AA-20FB-FFF07DE6E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C6680E7-F53D-5BD2-D13E-E56FD412D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5B95398-E0C4-0CE2-E593-0C273A1B04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70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FE0C4-7DF1-B6C7-DA2B-0C6357380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2407330-2294-5EFF-B71A-D350321C1E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CD1DB9F-5CAD-2095-4638-A822F8781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730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94353-BE52-DAF1-2BBD-A128A7B8E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81F8F66-C46F-AA9F-900E-32BCB826C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D132E30-F501-2D16-FEED-4A9D691F6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721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A716B-60B5-02F2-8B3D-6D4B7982E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5395BC6-0AAA-AC27-B996-6FAC6FB108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C77DBF8-B18A-BC97-A6BB-981F9CDCB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259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C1001-92DC-DB62-065B-61D2033B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D1A21B0-D3E1-CFC0-8BA4-B65B08BAFD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975CE21-F4B4-515B-4EBA-AB16374CD6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635" y="4714913"/>
            <a:ext cx="5440407" cy="446650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9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 lang="ko-KR" altLang="en-US" sz="4000" b="1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 rtl="0" eaLnBrk="1" fontAlgn="base" latinLnBrk="1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lang="ko-KR" alt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6FF91-9B0B-4FE3-8E2C-6F1EE4AEAD24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860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ea"/>
                <a:ea typeface="+mn-ea"/>
                <a:cs typeface="함초롬바탕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291264" cy="5328591"/>
          </a:xfrm>
        </p:spPr>
        <p:txBody>
          <a:bodyPr/>
          <a:lstStyle>
            <a:lvl1pPr>
              <a:lnSpc>
                <a:spcPct val="150000"/>
              </a:lnSpc>
              <a:defRPr sz="1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8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800">
                <a:latin typeface="+mn-ea"/>
                <a:ea typeface="+mn-ea"/>
              </a:defRPr>
            </a:lvl3pPr>
            <a:lvl4pPr>
              <a:lnSpc>
                <a:spcPct val="150000"/>
              </a:lnSpc>
              <a:defRPr sz="1800">
                <a:latin typeface="+mn-ea"/>
                <a:ea typeface="+mn-ea"/>
              </a:defRPr>
            </a:lvl4pPr>
            <a:lvl5pPr>
              <a:lnSpc>
                <a:spcPct val="150000"/>
              </a:lnSpc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B75C5-991D-464F-A609-CA81F906CD07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069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6D734-8C8C-493D-AF44-8643F3939D88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52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CACAEE-75E1-493E-BF88-238D0D7EF51F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27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8C6DF-EE4F-40C0-8954-34600D7AAA2D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14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68EEB-630A-4504-BEFA-611D0A28E62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75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537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395536" y="121196"/>
            <a:ext cx="835292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1176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B9C33C1-FB19-4F95-A781-EFA9E5F14159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2025-06-02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Rectangle 29"/>
          <p:cNvSpPr txBox="1">
            <a:spLocks noChangeArrowheads="1"/>
          </p:cNvSpPr>
          <p:nvPr userDrawn="1"/>
        </p:nvSpPr>
        <p:spPr bwMode="auto">
          <a:xfrm>
            <a:off x="8244408" y="6530975"/>
            <a:ext cx="864096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algn="r">
              <a:defRPr sz="1400" b="1">
                <a:latin typeface="굴림체" pitchFamily="49" charset="-127"/>
                <a:ea typeface="굴림체" pitchFamily="49" charset="-127"/>
              </a:defRPr>
            </a:lvl1pPr>
          </a:lstStyle>
          <a:p>
            <a:pPr>
              <a:defRPr/>
            </a:pPr>
            <a:fld id="{C2BF6E82-CEEF-4E09-8FD7-C370F422E8EE}" type="slidenum">
              <a:rPr lang="en-US" altLang="ko-KR" sz="1100" smtClean="0">
                <a:solidFill>
                  <a:srgbClr val="000000"/>
                </a:solidFill>
                <a:latin typeface="맑은 고딕"/>
                <a:ea typeface="맑은 고딕"/>
              </a:rPr>
              <a:pPr>
                <a:defRPr/>
              </a:pPr>
              <a:t>‹#›</a:t>
            </a:fld>
            <a:endParaRPr lang="en-US" altLang="ko-KR" sz="110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  <p:pic>
        <p:nvPicPr>
          <p:cNvPr id="1032" name="그림 9" descr="kpc logo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1" y="6601618"/>
            <a:ext cx="863600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그룹 1"/>
          <p:cNvGrpSpPr/>
          <p:nvPr userDrawn="1"/>
        </p:nvGrpSpPr>
        <p:grpSpPr>
          <a:xfrm>
            <a:off x="3412" y="695657"/>
            <a:ext cx="9129155" cy="0"/>
            <a:chOff x="3412" y="695657"/>
            <a:chExt cx="9129155" cy="0"/>
          </a:xfrm>
        </p:grpSpPr>
        <p:sp>
          <p:nvSpPr>
            <p:cNvPr id="10" name="Line 9"/>
            <p:cNvSpPr>
              <a:spLocks noChangeShapeType="1"/>
            </p:cNvSpPr>
            <p:nvPr userDrawn="1"/>
          </p:nvSpPr>
          <p:spPr bwMode="auto">
            <a:xfrm>
              <a:off x="304800" y="695657"/>
              <a:ext cx="8534400" cy="0"/>
            </a:xfrm>
            <a:prstGeom prst="lin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 userDrawn="1"/>
          </p:nvSpPr>
          <p:spPr bwMode="auto">
            <a:xfrm>
              <a:off x="3412" y="695657"/>
              <a:ext cx="432000" cy="0"/>
            </a:xfrm>
            <a:prstGeom prst="line">
              <a:avLst/>
            </a:prstGeom>
            <a:noFill/>
            <a:ln w="57150">
              <a:solidFill>
                <a:srgbClr val="EE2C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Line 9"/>
            <p:cNvSpPr>
              <a:spLocks noChangeShapeType="1"/>
            </p:cNvSpPr>
            <p:nvPr userDrawn="1"/>
          </p:nvSpPr>
          <p:spPr bwMode="auto">
            <a:xfrm>
              <a:off x="8700567" y="695657"/>
              <a:ext cx="432000" cy="0"/>
            </a:xfrm>
            <a:prstGeom prst="line">
              <a:avLst/>
            </a:prstGeom>
            <a:noFill/>
            <a:ln w="57150">
              <a:solidFill>
                <a:srgbClr val="EE2C4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160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+mn-ea"/>
          <a:ea typeface="+mn-ea"/>
          <a:cs typeface="함초롬바탕" panose="02030504000101010101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굴림체" pitchFamily="49" charset="-127"/>
          <a:ea typeface="굴림체" pitchFamily="49" charset="-127"/>
        </a:defRPr>
      </a:lvl9pPr>
    </p:titleStyle>
    <p:bodyStyle>
      <a:lvl1pPr marL="0" indent="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13" indent="-1762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49263" indent="-1841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25475" indent="-176213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1841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4dOQxX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74688" y="1279527"/>
            <a:ext cx="7772400" cy="1470025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입문자를 위한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ChatGPT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b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활용 서비스 제작 실무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9751" y="5229227"/>
            <a:ext cx="8064500" cy="1057275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강사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: </a:t>
            </a:r>
            <a:r>
              <a:rPr lang="ko-KR" altLang="en-US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공재원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endParaRPr lang="en-US" altLang="ko-KR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pPr eaLnBrk="1" hangingPunct="1">
              <a:buFont typeface="Arial" pitchFamily="34" charset="0"/>
              <a:buNone/>
              <a:defRPr/>
            </a:pP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(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결제시스템 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SW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엔지니어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,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정보관리</a:t>
            </a:r>
            <a:r>
              <a: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기술사</a:t>
            </a:r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0546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161BC-75DD-0E73-BB3D-3D0C9A9C1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0D6A364D-C62B-2928-898A-AC0FB984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설치하기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(1)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55BB6B-5B45-37A6-2229-ECB951929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구글</a:t>
            </a:r>
            <a:r>
              <a:rPr lang="en-US" altLang="ko-KR" sz="1800" dirty="0"/>
              <a:t>Docs : </a:t>
            </a:r>
            <a:r>
              <a:rPr lang="en-US" altLang="ko-KR" sz="1800" dirty="0">
                <a:sym typeface="Wingdings" panose="05000000000000000000" pitchFamily="2" charset="2"/>
                <a:hlinkClick r:id="rId2"/>
              </a:rPr>
              <a:t>http://bit.ly/4dOQxX2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endParaRPr lang="en-US" altLang="ko-KR" sz="1800" dirty="0"/>
          </a:p>
          <a:p>
            <a:r>
              <a:rPr lang="en-US" altLang="ko-KR" sz="1800" dirty="0"/>
              <a:t>1)</a:t>
            </a:r>
            <a:r>
              <a:rPr lang="ko-KR" altLang="en-US" sz="1800" dirty="0"/>
              <a:t> </a:t>
            </a:r>
            <a:r>
              <a:rPr lang="ko-KR" altLang="en-US" sz="1800" dirty="0" err="1"/>
              <a:t>OpenAI</a:t>
            </a:r>
            <a:r>
              <a:rPr lang="ko-KR" altLang="en-US" sz="1800" dirty="0"/>
              <a:t> 사이트 접속 및 API </a:t>
            </a:r>
            <a:r>
              <a:rPr lang="ko-KR" altLang="en-US" sz="1800" dirty="0" err="1"/>
              <a:t>Docs</a:t>
            </a:r>
            <a:r>
              <a:rPr lang="ko-KR" altLang="en-US" sz="1800" dirty="0"/>
              <a:t> 사이트에서 본인 계정 생성하기</a:t>
            </a:r>
          </a:p>
          <a:p>
            <a:r>
              <a:rPr lang="ko-KR" altLang="en-US" sz="1800" dirty="0"/>
              <a:t>   - (방법1 </a:t>
            </a:r>
            <a:r>
              <a:rPr lang="en-US" altLang="ko-KR" sz="1800" dirty="0"/>
              <a:t>- </a:t>
            </a:r>
            <a:r>
              <a:rPr lang="ko-KR" altLang="en-US" sz="1800" dirty="0"/>
              <a:t>추천) `</a:t>
            </a:r>
            <a:r>
              <a:rPr lang="ko-KR" altLang="en-US" sz="1800" dirty="0">
                <a:solidFill>
                  <a:schemeClr val="accent1"/>
                </a:solidFill>
              </a:rPr>
              <a:t>Service </a:t>
            </a:r>
            <a:r>
              <a:rPr lang="ko-KR" altLang="en-US" sz="1800" dirty="0" err="1">
                <a:solidFill>
                  <a:schemeClr val="accent1"/>
                </a:solidFill>
              </a:rPr>
              <a:t>Account</a:t>
            </a:r>
            <a:r>
              <a:rPr lang="ko-KR" altLang="en-US" sz="1800" dirty="0" err="1"/>
              <a:t>`의</a:t>
            </a:r>
            <a:r>
              <a:rPr lang="ko-KR" altLang="en-US" sz="1800" dirty="0"/>
              <a:t> API </a:t>
            </a:r>
            <a:r>
              <a:rPr lang="ko-KR" altLang="en-US" sz="1800" dirty="0" err="1"/>
              <a:t>Key</a:t>
            </a:r>
            <a:r>
              <a:rPr lang="ko-KR" altLang="en-US" sz="1800" dirty="0"/>
              <a:t> 사용</a:t>
            </a:r>
          </a:p>
          <a:p>
            <a:r>
              <a:rPr lang="ko-KR" altLang="en-US" sz="1800" dirty="0"/>
              <a:t>   - (방법2) </a:t>
            </a:r>
            <a:r>
              <a:rPr lang="ko-KR" altLang="en-US" sz="1800" dirty="0" err="1"/>
              <a:t>OpenAI의</a:t>
            </a:r>
            <a:r>
              <a:rPr lang="ko-KR" altLang="en-US" sz="1800" dirty="0"/>
              <a:t> 강사가 만들어둔 프로젝트: `teamJ1`에 사용자 등록하기</a:t>
            </a:r>
          </a:p>
          <a:p>
            <a:r>
              <a:rPr lang="en-US" altLang="ko-KR" sz="1800" dirty="0"/>
              <a:t> </a:t>
            </a:r>
          </a:p>
          <a:p>
            <a:r>
              <a:rPr lang="en-US" altLang="ko-KR" sz="1800" dirty="0"/>
              <a:t>2) </a:t>
            </a:r>
            <a:r>
              <a:rPr lang="ko-KR" altLang="en-US" sz="1800" dirty="0"/>
              <a:t>수업 조교 역할인 </a:t>
            </a:r>
            <a:r>
              <a:rPr lang="en-US" altLang="ko-KR" sz="1800" dirty="0">
                <a:solidFill>
                  <a:schemeClr val="accent1"/>
                </a:solidFill>
              </a:rPr>
              <a:t>C</a:t>
            </a:r>
            <a:r>
              <a:rPr lang="ko-KR" altLang="en-US" sz="1800" dirty="0" err="1">
                <a:solidFill>
                  <a:schemeClr val="accent1"/>
                </a:solidFill>
              </a:rPr>
              <a:t>hatGPT</a:t>
            </a:r>
            <a:r>
              <a:rPr lang="ko-KR" altLang="en-US" sz="1800" dirty="0">
                <a:solidFill>
                  <a:schemeClr val="accent1"/>
                </a:solidFill>
              </a:rPr>
              <a:t> </a:t>
            </a:r>
            <a:r>
              <a:rPr lang="en-US" altLang="ko-KR" sz="1800" dirty="0">
                <a:solidFill>
                  <a:schemeClr val="accent1"/>
                </a:solidFill>
              </a:rPr>
              <a:t>Plus</a:t>
            </a:r>
            <a:r>
              <a:rPr lang="en-US" altLang="ko-KR" sz="1800" dirty="0"/>
              <a:t> </a:t>
            </a:r>
            <a:r>
              <a:rPr lang="ko-KR" altLang="en-US" sz="1800" dirty="0"/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93160283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66914-12C3-E144-FFD4-50B676CE7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9DBD3A0-CC83-EC97-4F99-C4ABF0E38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설치하기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(2)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AC5DEB-E88A-31A3-419F-2A03A155E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3"/>
            <a:ext cx="8291264" cy="2088231"/>
          </a:xfrm>
        </p:spPr>
        <p:txBody>
          <a:bodyPr/>
          <a:lstStyle/>
          <a:p>
            <a:r>
              <a:rPr lang="en-US" altLang="ko-KR" sz="1800" dirty="0"/>
              <a:t>3) </a:t>
            </a:r>
            <a:r>
              <a:rPr lang="ko-KR" altLang="en-US" sz="1800" dirty="0"/>
              <a:t>수업자료 다운로드</a:t>
            </a:r>
          </a:p>
          <a:p>
            <a:r>
              <a:rPr lang="ko-KR" altLang="en-US" sz="1800" dirty="0"/>
              <a:t>   - 강사 </a:t>
            </a:r>
            <a:r>
              <a:rPr lang="ko-KR" altLang="en-US" sz="1800" dirty="0" err="1"/>
              <a:t>github</a:t>
            </a:r>
            <a:r>
              <a:rPr lang="ko-KR" altLang="en-US" sz="1800" dirty="0"/>
              <a:t> 사이트에 접속하여 샘플 코드 다운로드 하기</a:t>
            </a:r>
          </a:p>
          <a:p>
            <a:r>
              <a:rPr lang="ko-KR" altLang="en-US" sz="1800" dirty="0"/>
              <a:t>    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olidFill>
                  <a:schemeClr val="accent1"/>
                </a:solidFill>
              </a:rPr>
              <a:t>https://github.com/coolobject/OpenAI_API</a:t>
            </a:r>
          </a:p>
          <a:p>
            <a:r>
              <a:rPr lang="ko-KR" altLang="en-US" sz="1800" dirty="0"/>
              <a:t>   - </a:t>
            </a:r>
            <a:r>
              <a:rPr lang="ko-KR" altLang="en-US" sz="1800" dirty="0" err="1"/>
              <a:t>로컬PC에</a:t>
            </a:r>
            <a:r>
              <a:rPr lang="ko-KR" altLang="en-US" sz="1800" dirty="0"/>
              <a:t> 작업 디렉토리 생성하고 </a:t>
            </a:r>
            <a:r>
              <a:rPr lang="ko-KR" altLang="en-US" sz="1800" dirty="0" err="1"/>
              <a:t>github</a:t>
            </a:r>
            <a:r>
              <a:rPr lang="ko-KR" altLang="en-US" sz="1800" dirty="0"/>
              <a:t> 파일 압축 풀기</a:t>
            </a:r>
            <a:endParaRPr lang="en-US" altLang="ko-KR" sz="1800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90CCF2-5C11-321E-5A8B-F8A72913E894}"/>
              </a:ext>
            </a:extLst>
          </p:cNvPr>
          <p:cNvSpPr txBox="1"/>
          <p:nvPr/>
        </p:nvSpPr>
        <p:spPr>
          <a:xfrm>
            <a:off x="611560" y="3429000"/>
            <a:ext cx="7704856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▷</a:t>
            </a:r>
            <a:r>
              <a:rPr lang="en-US" altLang="ko-KR" dirty="0"/>
              <a:t> </a:t>
            </a:r>
            <a:r>
              <a:rPr lang="ko-KR" altLang="en-US" dirty="0"/>
              <a:t>수업은 </a:t>
            </a:r>
            <a:r>
              <a:rPr lang="en-US" altLang="ko-KR" dirty="0"/>
              <a:t>“</a:t>
            </a:r>
            <a:r>
              <a:rPr lang="en-US" altLang="ko-KR" dirty="0" err="1"/>
              <a:t>Class_Scenario.ipynb</a:t>
            </a:r>
            <a:r>
              <a:rPr lang="en-US" altLang="ko-KR" dirty="0"/>
              <a:t>” </a:t>
            </a:r>
            <a:r>
              <a:rPr lang="ko-KR" altLang="en-US" dirty="0"/>
              <a:t>기준으로 진행됩니다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▷ 수업 중 사용되는 샘플코드</a:t>
            </a:r>
            <a:r>
              <a:rPr lang="en-US" altLang="ko-KR" dirty="0"/>
              <a:t>, </a:t>
            </a:r>
            <a:r>
              <a:rPr lang="ko-KR" altLang="en-US" dirty="0"/>
              <a:t>참고 자료는 </a:t>
            </a:r>
            <a:r>
              <a:rPr lang="en-US" altLang="ko-KR" dirty="0"/>
              <a:t>“</a:t>
            </a:r>
            <a:r>
              <a:rPr lang="en-US" altLang="ko-KR" dirty="0" err="1"/>
              <a:t>github</a:t>
            </a:r>
            <a:r>
              <a:rPr lang="en-US" altLang="ko-KR" dirty="0"/>
              <a:t>”</a:t>
            </a:r>
            <a:r>
              <a:rPr lang="ko-KR" altLang="en-US" dirty="0"/>
              <a:t>으로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78625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FB20A-3A18-9EAF-8FE0-B7BE69C51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FA4F75D4-3A77-9F69-D7D2-753F608A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dirty="0">
                <a:solidFill>
                  <a:prstClr val="black"/>
                </a:solidFill>
              </a:rPr>
              <a:t>1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설치하기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(2)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7C1713-11B0-81DC-1B16-49B9B3F9C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6713"/>
            <a:ext cx="8291264" cy="1944216"/>
          </a:xfrm>
        </p:spPr>
        <p:txBody>
          <a:bodyPr/>
          <a:lstStyle/>
          <a:p>
            <a:r>
              <a:rPr lang="en-US" altLang="ko-KR" sz="1800" dirty="0"/>
              <a:t>4) </a:t>
            </a:r>
            <a:r>
              <a:rPr lang="ko-KR" altLang="en-US" sz="1800" dirty="0"/>
              <a:t>개발도구 설치하기 </a:t>
            </a:r>
            <a:endParaRPr lang="en-US" altLang="ko-KR" sz="1800" dirty="0"/>
          </a:p>
          <a:p>
            <a:r>
              <a:rPr lang="en-US" altLang="ko-KR" sz="1800" dirty="0"/>
              <a:t>   </a:t>
            </a:r>
            <a:r>
              <a:rPr lang="ko-KR" altLang="en-US" sz="1800" dirty="0"/>
              <a:t>- </a:t>
            </a:r>
            <a:r>
              <a:rPr lang="ko-KR" altLang="en-US" sz="1800" dirty="0" err="1"/>
              <a:t>Python</a:t>
            </a:r>
            <a:r>
              <a:rPr lang="ko-KR" altLang="en-US" sz="1800" dirty="0"/>
              <a:t> 3.1</a:t>
            </a:r>
            <a:r>
              <a:rPr lang="en-US" altLang="ko-KR" sz="1800" dirty="0"/>
              <a:t>3</a:t>
            </a:r>
            <a:r>
              <a:rPr lang="ko-KR" altLang="en-US" sz="1800" dirty="0"/>
              <a:t>.</a:t>
            </a:r>
            <a:r>
              <a:rPr lang="ko-KR" altLang="en-US" sz="1800" dirty="0" err="1"/>
              <a:t>x</a:t>
            </a:r>
            <a:r>
              <a:rPr lang="ko-KR" altLang="en-US" sz="1800" dirty="0"/>
              <a:t> (</a:t>
            </a:r>
            <a:r>
              <a:rPr lang="ko-KR" altLang="en-US" sz="1800" dirty="0">
                <a:solidFill>
                  <a:schemeClr val="accent1"/>
                </a:solidFill>
              </a:rPr>
              <a:t>https://www.python.org/downloads/</a:t>
            </a:r>
            <a:r>
              <a:rPr lang="ko-KR" altLang="en-US" sz="1800" dirty="0"/>
              <a:t>)</a:t>
            </a:r>
            <a:endParaRPr lang="en-US" altLang="ko-KR" sz="1800" dirty="0"/>
          </a:p>
          <a:p>
            <a:r>
              <a:rPr lang="ko-KR" altLang="en-US" sz="1800" dirty="0"/>
              <a:t>   - </a:t>
            </a:r>
            <a:r>
              <a:rPr lang="ko-KR" altLang="en-US" sz="1800" dirty="0" err="1"/>
              <a:t>VSCode</a:t>
            </a:r>
            <a:r>
              <a:rPr lang="ko-KR" altLang="en-US" sz="1800" dirty="0"/>
              <a:t> 1.100.</a:t>
            </a:r>
            <a:r>
              <a:rPr lang="en-US" altLang="ko-KR" dirty="0"/>
              <a:t>x</a:t>
            </a:r>
            <a:r>
              <a:rPr lang="ko-KR" altLang="en-US" sz="1800" dirty="0"/>
              <a:t>  (</a:t>
            </a:r>
            <a:r>
              <a:rPr lang="ko-KR" altLang="en-US" sz="1800" dirty="0">
                <a:solidFill>
                  <a:schemeClr val="accent1"/>
                </a:solidFill>
              </a:rPr>
              <a:t>https://code.visualstudio.com/docs/?dv=win64user</a:t>
            </a:r>
            <a:r>
              <a:rPr lang="ko-KR" altLang="en-US" sz="1800" dirty="0"/>
              <a:t>)</a:t>
            </a:r>
          </a:p>
          <a:p>
            <a:r>
              <a:rPr lang="ko-KR" altLang="en-US" sz="1800" dirty="0"/>
              <a:t>   - </a:t>
            </a:r>
            <a:r>
              <a:rPr lang="ko-KR" altLang="en-US" sz="1800" dirty="0" err="1"/>
              <a:t>VSCode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Extension</a:t>
            </a:r>
            <a:r>
              <a:rPr lang="en-US" altLang="ko-KR" sz="1800" dirty="0"/>
              <a:t>s</a:t>
            </a:r>
            <a:r>
              <a:rPr lang="ko-KR" altLang="en-US" sz="1800" dirty="0"/>
              <a:t> 설치 : </a:t>
            </a:r>
            <a:r>
              <a:rPr lang="ko-KR" altLang="en-US" sz="1800" dirty="0" err="1"/>
              <a:t>Python</a:t>
            </a:r>
            <a:r>
              <a:rPr lang="ko-KR" altLang="en-US" sz="1800" dirty="0"/>
              <a:t>, </a:t>
            </a:r>
            <a:r>
              <a:rPr lang="ko-KR" altLang="en-US" sz="1800" dirty="0" err="1"/>
              <a:t>Jupyter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CAFD8DE-2E13-EE15-7DAE-B77617792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94854"/>
            <a:ext cx="3127582" cy="346058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3AB9729-051F-7917-AB8C-8061B8C4B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662" y="2780929"/>
            <a:ext cx="6735115" cy="24577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8B40927-9E2F-5799-E2E6-C25C975A6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4961130"/>
            <a:ext cx="4134427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030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8F85FD8-4548-5AD9-7C04-4CFB6230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2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22F32AE-17B9-F8F8-1B60-F461F3BD0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ko-KR" sz="1800" b="0" dirty="0">
                <a:effectLst/>
              </a:rPr>
              <a:t>1)</a:t>
            </a:r>
            <a:r>
              <a:rPr lang="ko-KR" altLang="en-US" sz="1800" b="0" dirty="0">
                <a:effectLst/>
              </a:rPr>
              <a:t> </a:t>
            </a:r>
            <a:r>
              <a:rPr lang="en-US" altLang="ko-KR" sz="1800" b="0" dirty="0" err="1">
                <a:effectLst/>
              </a:rPr>
              <a:t>VSCode</a:t>
            </a:r>
            <a:r>
              <a:rPr lang="en-US" altLang="ko-KR" sz="1800" b="0" dirty="0">
                <a:effectLst/>
              </a:rPr>
              <a:t> </a:t>
            </a:r>
            <a:r>
              <a:rPr lang="ko-KR" altLang="en-US" sz="1800" b="0" dirty="0">
                <a:effectLst/>
              </a:rPr>
              <a:t>익숙해지기</a:t>
            </a:r>
          </a:p>
          <a:p>
            <a:pPr>
              <a:lnSpc>
                <a:spcPct val="150000"/>
              </a:lnSpc>
              <a:buNone/>
            </a:pPr>
            <a:r>
              <a:rPr lang="ko-KR" altLang="en-US" sz="1800" b="0" dirty="0">
                <a:effectLst/>
              </a:rPr>
              <a:t>  </a:t>
            </a:r>
            <a:r>
              <a:rPr lang="en-US" altLang="ko-KR" sz="1800" b="0" dirty="0">
                <a:effectLst/>
              </a:rPr>
              <a:t>-</a:t>
            </a:r>
            <a:r>
              <a:rPr lang="ko-KR" altLang="en-US" sz="1800" b="0" dirty="0">
                <a:effectLst/>
              </a:rPr>
              <a:t> </a:t>
            </a:r>
            <a:r>
              <a:rPr lang="en-US" altLang="ko-KR" sz="1800" b="0" dirty="0" err="1">
                <a:effectLst/>
              </a:rPr>
              <a:t>Jupyter</a:t>
            </a:r>
            <a:r>
              <a:rPr lang="en-US" altLang="ko-KR" sz="1800" b="0" dirty="0">
                <a:effectLst/>
              </a:rPr>
              <a:t> </a:t>
            </a:r>
            <a:r>
              <a:rPr lang="ko-KR" altLang="en-US" sz="1800" b="0" dirty="0">
                <a:effectLst/>
              </a:rPr>
              <a:t>작업 환경 익숙해지기</a:t>
            </a:r>
            <a:endParaRPr lang="en-US" altLang="ko-KR" sz="1800" b="0" dirty="0">
              <a:effectLst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dirty="0"/>
              <a:t>  - “.md” (markdown) </a:t>
            </a:r>
            <a:r>
              <a:rPr lang="ko-KR" altLang="en-US" dirty="0"/>
              <a:t>파일 익숙해지기 </a:t>
            </a:r>
            <a:endParaRPr lang="en-US" altLang="ko-KR" sz="1800" b="0" dirty="0">
              <a:effectLst/>
            </a:endParaRPr>
          </a:p>
          <a:p>
            <a:pPr>
              <a:lnSpc>
                <a:spcPct val="150000"/>
              </a:lnSpc>
              <a:buNone/>
            </a:pPr>
            <a:endParaRPr lang="en-US" altLang="ko-KR" sz="1800" dirty="0"/>
          </a:p>
          <a:p>
            <a:pPr>
              <a:lnSpc>
                <a:spcPct val="150000"/>
              </a:lnSpc>
              <a:buNone/>
            </a:pPr>
            <a:r>
              <a:rPr lang="en-US" altLang="ko-KR" sz="1800" b="0" dirty="0">
                <a:effectLst/>
              </a:rPr>
              <a:t>2) OpenAI </a:t>
            </a:r>
            <a:r>
              <a:rPr lang="ko-KR" altLang="en-US" sz="1800" b="0" dirty="0">
                <a:effectLst/>
              </a:rPr>
              <a:t>社의 </a:t>
            </a:r>
            <a:r>
              <a:rPr lang="en-US" altLang="ko-KR" sz="1800" b="0" dirty="0">
                <a:effectLst/>
              </a:rPr>
              <a:t>API docs </a:t>
            </a:r>
            <a:r>
              <a:rPr lang="ko-KR" altLang="en-US" sz="1800" b="0" dirty="0">
                <a:effectLst/>
              </a:rPr>
              <a:t>살펴보기</a:t>
            </a:r>
            <a:endParaRPr lang="en-US" altLang="ko-KR" sz="1800" b="0" dirty="0">
              <a:effectLst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ko-KR" sz="1800" dirty="0"/>
              <a:t>    -</a:t>
            </a:r>
            <a:r>
              <a:rPr lang="ko-KR" altLang="en-US" sz="1800" b="0" dirty="0">
                <a:effectLst/>
              </a:rPr>
              <a:t> </a:t>
            </a:r>
            <a:r>
              <a:rPr lang="en-US" altLang="ko-KR" sz="1800" b="0" dirty="0">
                <a:effectLst/>
              </a:rPr>
              <a:t>https://platform.openai.com/docs/overview</a:t>
            </a:r>
          </a:p>
          <a:p>
            <a:pPr>
              <a:lnSpc>
                <a:spcPct val="150000"/>
              </a:lnSpc>
            </a:pPr>
            <a:r>
              <a:rPr lang="en-US" altLang="ko-KR" sz="1800" b="0" dirty="0">
                <a:effectLst/>
              </a:rPr>
              <a:t>    -</a:t>
            </a:r>
            <a:r>
              <a:rPr lang="ko-KR" altLang="en-US" sz="1800" b="0" dirty="0">
                <a:effectLst/>
              </a:rPr>
              <a:t> 플레이그라운드 기능 실행하기</a:t>
            </a:r>
            <a:r>
              <a:rPr lang="en-US" altLang="ko-KR" sz="1800" dirty="0"/>
              <a:t> : </a:t>
            </a:r>
            <a:r>
              <a:rPr lang="en-US" altLang="ko-KR" sz="1800" b="0" dirty="0">
                <a:effectLst/>
              </a:rPr>
              <a:t>https://platform.openai.com/playground/</a:t>
            </a:r>
          </a:p>
        </p:txBody>
      </p:sp>
    </p:spTree>
    <p:extLst>
      <p:ext uri="{BB962C8B-B14F-4D97-AF65-F5344CB8AC3E}">
        <p14:creationId xmlns:p14="http://schemas.microsoft.com/office/powerpoint/2010/main" val="1834480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6A798-ADF8-FF63-AF41-DD6E8B3C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8DDC5E8-2C5E-D250-A10C-CD1C058D7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B1073FC-1D6C-D98D-1C56-700920678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effectLst/>
              </a:rPr>
              <a:t>python </a:t>
            </a:r>
            <a:r>
              <a:rPr lang="ko-KR" altLang="en-US" b="1" dirty="0">
                <a:effectLst/>
              </a:rPr>
              <a:t>가상환경 만들기</a:t>
            </a:r>
          </a:p>
          <a:p>
            <a:pPr>
              <a:buNone/>
            </a:pPr>
            <a:endParaRPr lang="en-US" altLang="ko-KR" sz="1000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0. PowerShell</a:t>
            </a:r>
            <a:r>
              <a:rPr lang="ko-KR" altLang="en-US" dirty="0"/>
              <a:t>의 권한 허용 </a:t>
            </a:r>
            <a:endParaRPr lang="en-US" altLang="ko-KR" dirty="0"/>
          </a:p>
          <a:p>
            <a:pPr>
              <a:buNone/>
            </a:pPr>
            <a:r>
              <a:rPr lang="en-US" altLang="ko-KR" sz="1400" dirty="0"/>
              <a:t>  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Set-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ExecutionPolicy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 -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ExecutionPolicy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RemoteSigned</a:t>
            </a:r>
            <a:r>
              <a:rPr lang="en-US" altLang="ko-KR" sz="1400" b="0" dirty="0">
                <a:solidFill>
                  <a:schemeClr val="accent1"/>
                </a:solidFill>
                <a:effectLst/>
              </a:rPr>
              <a:t> -Scope </a:t>
            </a:r>
            <a:r>
              <a:rPr lang="en-US" altLang="ko-KR" sz="1400" b="0" dirty="0" err="1">
                <a:solidFill>
                  <a:schemeClr val="accent1"/>
                </a:solidFill>
                <a:effectLst/>
              </a:rPr>
              <a:t>CurrentUser</a:t>
            </a:r>
            <a:endParaRPr lang="en-US" altLang="ko-KR" sz="1400" b="0" dirty="0">
              <a:solidFill>
                <a:schemeClr val="accent1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1.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python -m </a:t>
            </a:r>
            <a:r>
              <a:rPr lang="en-US" altLang="ko-KR" b="0" dirty="0" err="1">
                <a:effectLst/>
              </a:rPr>
              <a:t>venv</a:t>
            </a:r>
            <a:r>
              <a:rPr lang="en-US" altLang="ko-KR" b="0" dirty="0">
                <a:effectLst/>
              </a:rPr>
              <a:t> </a:t>
            </a:r>
            <a:r>
              <a:rPr lang="en-US" altLang="ko-KR" b="0" dirty="0" err="1">
                <a:effectLst/>
              </a:rPr>
              <a:t>myenv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2. .\</a:t>
            </a:r>
            <a:r>
              <a:rPr lang="en-US" altLang="ko-KR" b="0" dirty="0" err="1">
                <a:effectLst/>
              </a:rPr>
              <a:t>myenv</a:t>
            </a:r>
            <a:r>
              <a:rPr lang="en-US" altLang="ko-KR" b="0" dirty="0">
                <a:effectLst/>
              </a:rPr>
              <a:t>\Scripts\activate</a:t>
            </a:r>
          </a:p>
          <a:p>
            <a:pPr>
              <a:buNone/>
            </a:pPr>
            <a:r>
              <a:rPr lang="en-US" altLang="ko-KR" b="0" dirty="0">
                <a:effectLst/>
              </a:rPr>
              <a:t>3. (</a:t>
            </a:r>
            <a:r>
              <a:rPr lang="ko-KR" altLang="en-US" b="0" dirty="0">
                <a:effectLst/>
              </a:rPr>
              <a:t>최초 실행 시</a:t>
            </a:r>
            <a:r>
              <a:rPr lang="en-US" altLang="ko-KR" b="0" dirty="0">
                <a:effectLst/>
              </a:rPr>
              <a:t>)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    -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python -m pip install --upgrade pip</a:t>
            </a:r>
          </a:p>
          <a:p>
            <a:pPr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    - pip install </a:t>
            </a:r>
            <a:r>
              <a:rPr lang="en-US" altLang="ko-KR" b="0" dirty="0" err="1">
                <a:effectLst/>
              </a:rPr>
              <a:t>openai</a:t>
            </a:r>
            <a:r>
              <a:rPr lang="en-US" altLang="ko-KR" b="0" dirty="0">
                <a:effectLst/>
              </a:rPr>
              <a:t> python-</a:t>
            </a:r>
            <a:r>
              <a:rPr lang="en-US" altLang="ko-KR" b="0" dirty="0" err="1">
                <a:effectLst/>
              </a:rPr>
              <a:t>dotenv</a:t>
            </a:r>
            <a:r>
              <a:rPr lang="en-US" altLang="ko-KR" b="0" dirty="0">
                <a:effectLst/>
              </a:rPr>
              <a:t> </a:t>
            </a:r>
            <a:r>
              <a:rPr lang="en-US" altLang="ko-KR" b="0" dirty="0" err="1">
                <a:effectLst/>
              </a:rPr>
              <a:t>ipykernel</a:t>
            </a:r>
            <a:endParaRPr lang="en-US" altLang="ko-KR" b="0" dirty="0">
              <a:effectLst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b="0" dirty="0">
                <a:effectLst/>
              </a:rPr>
              <a:t>    - python -m </a:t>
            </a:r>
            <a:r>
              <a:rPr lang="en-US" altLang="ko-KR" b="0" dirty="0" err="1">
                <a:effectLst/>
              </a:rPr>
              <a:t>ipykernel</a:t>
            </a:r>
            <a:r>
              <a:rPr lang="en-US" altLang="ko-KR" b="0" dirty="0">
                <a:effectLst/>
              </a:rPr>
              <a:t> install --user --name=</a:t>
            </a:r>
            <a:r>
              <a:rPr lang="en-US" altLang="ko-KR" b="0" dirty="0" err="1">
                <a:effectLst/>
              </a:rPr>
              <a:t>myenv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4. deactivate</a:t>
            </a:r>
          </a:p>
          <a:p>
            <a:r>
              <a:rPr lang="en-US" altLang="ko-KR" b="0" dirty="0">
                <a:effectLst/>
              </a:rPr>
              <a:t>5. (</a:t>
            </a:r>
            <a:r>
              <a:rPr lang="ko-KR" altLang="en-US" b="0" dirty="0">
                <a:effectLst/>
              </a:rPr>
              <a:t>가상환경 삭제 시</a:t>
            </a:r>
            <a:r>
              <a:rPr lang="en-US" altLang="ko-KR" b="0" dirty="0">
                <a:effectLst/>
              </a:rPr>
              <a:t>) Remove-Item –Recurse –Force .\</a:t>
            </a:r>
            <a:r>
              <a:rPr lang="en-US" altLang="ko-KR" b="0" dirty="0" err="1">
                <a:effectLst/>
              </a:rPr>
              <a:t>myenv</a:t>
            </a:r>
            <a:r>
              <a:rPr lang="en-US" altLang="ko-KR" b="0" dirty="0">
                <a:effectLst/>
              </a:rPr>
              <a:t>\ </a:t>
            </a:r>
          </a:p>
        </p:txBody>
      </p:sp>
    </p:spTree>
    <p:extLst>
      <p:ext uri="{BB962C8B-B14F-4D97-AF65-F5344CB8AC3E}">
        <p14:creationId xmlns:p14="http://schemas.microsoft.com/office/powerpoint/2010/main" val="4056620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BB34-26E2-E443-3CF9-1EA630D56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A2DE21A-8926-EA30-34FF-608FA8CE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B4D6D2-B360-3426-E829-48DDC1FC6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dirty="0"/>
              <a:t>“env_ch01” </a:t>
            </a:r>
            <a:r>
              <a:rPr lang="ko-KR" altLang="en-US" dirty="0"/>
              <a:t>가상환경 만들기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가상환경 구동하기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가상환경 삭제하기</a:t>
            </a:r>
          </a:p>
        </p:txBody>
      </p:sp>
    </p:spTree>
    <p:extLst>
      <p:ext uri="{BB962C8B-B14F-4D97-AF65-F5344CB8AC3E}">
        <p14:creationId xmlns:p14="http://schemas.microsoft.com/office/powerpoint/2010/main" val="212256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87243-4E2E-C98D-E404-8AD6B6394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3C2130BA-9B16-9F41-B13A-71B5FCC9C71A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1768384"/>
            <a:chOff x="349" y="643"/>
            <a:chExt cx="3971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37A6616B-E1EC-F03A-408F-01750537C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3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F3294D4C-52E6-1C8D-2657-51676D9155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50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Python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및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Json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기초 실습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35C62072-6F30-2D1B-894A-ACEE1083D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959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781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7E9E6-101C-EC83-508A-E7ACAD637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1F61BB8-F1D9-AD7B-7CD4-D0EB6CAEA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4A9457E-9302-28C3-1083-0698E70E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Python </a:t>
            </a:r>
            <a:r>
              <a:rPr lang="ko-KR" altLang="en-US" b="1" dirty="0"/>
              <a:t>기본 문법 익히기</a:t>
            </a:r>
            <a:endParaRPr lang="en-US" altLang="ko-KR" b="1" dirty="0"/>
          </a:p>
          <a:p>
            <a:endParaRPr lang="en-US" altLang="ko-KR" sz="1000" dirty="0"/>
          </a:p>
          <a:p>
            <a:r>
              <a:rPr lang="en-US" altLang="ko-KR" dirty="0"/>
              <a:t>1. print() </a:t>
            </a:r>
            <a:r>
              <a:rPr lang="ko-KR" altLang="en-US" dirty="0"/>
              <a:t>함수로 출력해보기	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변수와 자료형 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 err="1"/>
              <a:t>불리언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문자열 다루기</a:t>
            </a:r>
          </a:p>
          <a:p>
            <a:r>
              <a:rPr lang="en-US" altLang="ko-KR" dirty="0"/>
              <a:t>4. </a:t>
            </a:r>
            <a:r>
              <a:rPr lang="ko-KR" altLang="en-US" dirty="0"/>
              <a:t>숫자 계산과 변수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리스트와 인덱싱</a:t>
            </a:r>
          </a:p>
          <a:p>
            <a:r>
              <a:rPr lang="en-US" altLang="ko-KR" dirty="0"/>
              <a:t>6. </a:t>
            </a:r>
            <a:r>
              <a:rPr lang="ko-KR" altLang="en-US" dirty="0"/>
              <a:t>리스트와 </a:t>
            </a:r>
            <a:r>
              <a:rPr lang="ko-KR" altLang="en-US" dirty="0" err="1"/>
              <a:t>반복문</a:t>
            </a:r>
            <a:endParaRPr lang="ko-KR" altLang="en-US" dirty="0"/>
          </a:p>
          <a:p>
            <a:r>
              <a:rPr lang="en-US" altLang="ko-KR" dirty="0"/>
              <a:t>7. </a:t>
            </a:r>
            <a:r>
              <a:rPr lang="ko-KR" altLang="en-US" dirty="0" err="1"/>
              <a:t>딕셔너리</a:t>
            </a:r>
            <a:r>
              <a:rPr lang="ko-KR" altLang="en-US" dirty="0"/>
              <a:t> 사용하기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조건문 </a:t>
            </a:r>
            <a:r>
              <a:rPr lang="en-US" altLang="ko-KR" dirty="0"/>
              <a:t>if-else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함수 만들기와 사용하기</a:t>
            </a:r>
          </a:p>
          <a:p>
            <a:r>
              <a:rPr lang="en-US" altLang="ko-KR" dirty="0"/>
              <a:t>10. </a:t>
            </a:r>
            <a:r>
              <a:rPr lang="ko-KR" altLang="en-US" dirty="0"/>
              <a:t>사용자 입력 받기</a:t>
            </a:r>
          </a:p>
        </p:txBody>
      </p:sp>
    </p:spTree>
    <p:extLst>
      <p:ext uri="{BB962C8B-B14F-4D97-AF65-F5344CB8AC3E}">
        <p14:creationId xmlns:p14="http://schemas.microsoft.com/office/powerpoint/2010/main" val="2079259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10FC7-992F-8EBC-9C77-8EAAA16C5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DD21382-F257-7EB2-3B6F-A8746050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1878895-6B22-6750-7687-260FEA03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실습폴더</a:t>
            </a:r>
            <a:r>
              <a:rPr lang="en-US" altLang="ko-KR" dirty="0"/>
              <a:t>) </a:t>
            </a:r>
            <a:r>
              <a:rPr lang="en-US" altLang="ko-KR" dirty="0" err="1"/>
              <a:t>python_basic.ipynb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기초실습 </a:t>
            </a:r>
            <a:r>
              <a:rPr lang="en-US" altLang="ko-KR" dirty="0"/>
              <a:t>: 22 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조건문 </a:t>
            </a:r>
            <a:r>
              <a:rPr lang="en-US" altLang="ko-KR" dirty="0"/>
              <a:t>&amp; </a:t>
            </a:r>
            <a:r>
              <a:rPr lang="ko-KR" altLang="en-US" dirty="0"/>
              <a:t>파일 인코딩 연습 </a:t>
            </a:r>
            <a:r>
              <a:rPr lang="en-US" altLang="ko-KR" dirty="0"/>
              <a:t>: 5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356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4B84F-EE80-9388-E190-75C93049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79F8A0F-42A3-9397-AAE7-DD9539449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7A0F43B-A2BA-45B2-354A-48717BFE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Json </a:t>
            </a:r>
            <a:r>
              <a:rPr lang="ko-KR" altLang="en-US" b="1" dirty="0"/>
              <a:t>기본 문법 익히기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1. JSON </a:t>
            </a:r>
            <a:r>
              <a:rPr lang="ko-KR" altLang="en-US" dirty="0"/>
              <a:t>문자열 만들기</a:t>
            </a:r>
          </a:p>
          <a:p>
            <a:r>
              <a:rPr lang="en-US" altLang="ko-KR" dirty="0"/>
              <a:t>2. Python </a:t>
            </a:r>
            <a:r>
              <a:rPr lang="ko-KR" altLang="en-US" dirty="0" err="1"/>
              <a:t>딕셔너리</a:t>
            </a:r>
            <a:r>
              <a:rPr lang="ko-KR" altLang="en-US" dirty="0"/>
              <a:t> → </a:t>
            </a:r>
            <a:r>
              <a:rPr lang="en-US" altLang="ko-KR" dirty="0"/>
              <a:t>JSON </a:t>
            </a:r>
            <a:r>
              <a:rPr lang="ko-KR" altLang="en-US" dirty="0"/>
              <a:t>문자열로 변환</a:t>
            </a:r>
          </a:p>
          <a:p>
            <a:r>
              <a:rPr lang="en-US" altLang="ko-KR" dirty="0"/>
              <a:t>3. JSON </a:t>
            </a:r>
            <a:r>
              <a:rPr lang="ko-KR" altLang="en-US" dirty="0"/>
              <a:t>문자열 → </a:t>
            </a:r>
            <a:r>
              <a:rPr lang="en-US" altLang="ko-KR" dirty="0"/>
              <a:t>Python </a:t>
            </a:r>
            <a:r>
              <a:rPr lang="ko-KR" altLang="en-US" dirty="0" err="1"/>
              <a:t>딕셔너리로</a:t>
            </a:r>
            <a:r>
              <a:rPr lang="ko-KR" altLang="en-US" dirty="0"/>
              <a:t> 변환</a:t>
            </a:r>
          </a:p>
          <a:p>
            <a:r>
              <a:rPr lang="en-US" altLang="ko-KR" dirty="0"/>
              <a:t>4. JSON </a:t>
            </a:r>
            <a:r>
              <a:rPr lang="ko-KR" altLang="en-US" dirty="0"/>
              <a:t>파일 저장 및 불러오기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중첩된 </a:t>
            </a:r>
            <a:r>
              <a:rPr lang="en-US" altLang="ko-KR" dirty="0"/>
              <a:t>JSON </a:t>
            </a:r>
            <a:r>
              <a:rPr lang="ko-KR" altLang="en-US" dirty="0"/>
              <a:t>구조 이해</a:t>
            </a:r>
          </a:p>
          <a:p>
            <a:r>
              <a:rPr lang="en-US" altLang="ko-KR" dirty="0"/>
              <a:t>6. JSON</a:t>
            </a:r>
            <a:r>
              <a:rPr lang="ko-KR" altLang="en-US" dirty="0"/>
              <a:t>에서 값 꺼내기</a:t>
            </a:r>
          </a:p>
          <a:p>
            <a:r>
              <a:rPr lang="en-US" altLang="ko-KR" dirty="0"/>
              <a:t>7. </a:t>
            </a:r>
            <a:r>
              <a:rPr lang="ko-KR" altLang="en-US" dirty="0"/>
              <a:t>간단한 </a:t>
            </a:r>
            <a:r>
              <a:rPr lang="en-US" altLang="ko-KR" dirty="0"/>
              <a:t>OpenAI API </a:t>
            </a:r>
            <a:r>
              <a:rPr lang="ko-KR" altLang="en-US" dirty="0"/>
              <a:t>요청 </a:t>
            </a:r>
            <a:r>
              <a:rPr lang="en-US" altLang="ko-KR" dirty="0"/>
              <a:t>JSON </a:t>
            </a:r>
            <a:r>
              <a:rPr lang="ko-KR" altLang="en-US" dirty="0"/>
              <a:t>만들기</a:t>
            </a:r>
          </a:p>
          <a:p>
            <a:r>
              <a:rPr lang="en-US" altLang="ko-KR" dirty="0"/>
              <a:t>8. </a:t>
            </a:r>
            <a:r>
              <a:rPr lang="ko-KR" altLang="en-US" dirty="0"/>
              <a:t>응답 </a:t>
            </a:r>
            <a:r>
              <a:rPr lang="en-US" altLang="ko-KR" dirty="0"/>
              <a:t>JSON </a:t>
            </a:r>
            <a:r>
              <a:rPr lang="ko-KR" altLang="en-US" dirty="0"/>
              <a:t>구조 분석</a:t>
            </a:r>
          </a:p>
          <a:p>
            <a:r>
              <a:rPr lang="en-US" altLang="ko-KR" dirty="0"/>
              <a:t>9. </a:t>
            </a:r>
            <a:r>
              <a:rPr lang="ko-KR" altLang="en-US" dirty="0"/>
              <a:t>내가 만든 질문을 </a:t>
            </a:r>
            <a:r>
              <a:rPr lang="en-US" altLang="ko-KR" dirty="0"/>
              <a:t>JSON</a:t>
            </a:r>
            <a:r>
              <a:rPr lang="ko-KR" altLang="en-US" dirty="0"/>
              <a:t>으로 요청해보기 </a:t>
            </a:r>
            <a:r>
              <a:rPr lang="en-US" altLang="ko-KR" dirty="0"/>
              <a:t>(</a:t>
            </a:r>
            <a:r>
              <a:rPr lang="ko-KR" altLang="en-US" dirty="0"/>
              <a:t>모의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47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72EC3-5162-29BA-DFC0-C7B75F96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2A3380D2-F9A9-A284-7138-5FC247122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90" y="1268412"/>
            <a:ext cx="7921625" cy="460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과정 소개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,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최종 제작물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Demo</a:t>
            </a:r>
            <a:endParaRPr kumimoji="1"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실습 환경 구성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Python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및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Json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기초 실습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ChatGPT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프롬프트 튜닝 실습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 typeface="+mj-lt"/>
              <a:buAutoNum type="arabicPeriod" startAt="5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OpenAI API(1) –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텍스트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및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멀티모달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API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5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OpenAI API(2) - File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업로드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, Web Search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5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OpenAI API(3) -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텍스트 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챗봇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제작</a:t>
            </a:r>
            <a:endParaRPr kumimoji="1"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B1A2D6-C4AA-FEB4-7FD0-1DF7D3022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  차 </a:t>
            </a:r>
            <a:r>
              <a:rPr lang="en-US" altLang="ko-KR" dirty="0"/>
              <a:t>(1)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294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6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7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B2B0F-7506-3F88-E7A2-7B26FBAAA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541D034-E9AA-CEA8-ED06-7ABE2CB2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470E63A-7463-D4C1-2D03-F10185FD0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 err="1"/>
              <a:t>실습폴더</a:t>
            </a:r>
            <a:r>
              <a:rPr lang="en-US" altLang="ko-KR" dirty="0"/>
              <a:t>) </a:t>
            </a:r>
            <a:r>
              <a:rPr lang="en-US" altLang="ko-KR" dirty="0" err="1"/>
              <a:t>json_basic.ipynb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기초실습 </a:t>
            </a:r>
            <a:r>
              <a:rPr lang="en-US" altLang="ko-KR" dirty="0"/>
              <a:t>: 10 </a:t>
            </a:r>
            <a:r>
              <a:rPr lang="ko-KR" altLang="en-US" dirty="0"/>
              <a:t>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6141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87BC0-038F-2A56-965E-CFC77B4AE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F6D12C10-4A3C-F37A-9AA6-377C1B6E9E2A}"/>
              </a:ext>
            </a:extLst>
          </p:cNvPr>
          <p:cNvGrpSpPr>
            <a:grpSpLocks/>
          </p:cNvGrpSpPr>
          <p:nvPr/>
        </p:nvGrpSpPr>
        <p:grpSpPr bwMode="auto">
          <a:xfrm>
            <a:off x="676433" y="1360490"/>
            <a:ext cx="8144039" cy="1768384"/>
            <a:chOff x="350" y="643"/>
            <a:chExt cx="4328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86CEDA67-87B5-AC10-5E20-4B8624408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4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3EBDF252-A5B3-97F5-5E77-23FA2C95F8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866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ChatGPT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프롬프트 튜닝 실습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7338FCE0-4026-96E0-2365-35729B143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2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AF45E-AE95-12FF-2758-B53F8FB3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4C47A35-FDB4-8A5B-BD77-C243C527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1. </a:t>
            </a:r>
            <a:r>
              <a:rPr lang="ko-KR" altLang="en-US" sz="2400" b="1" dirty="0"/>
              <a:t>이론설명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F550F9B-F917-0C05-2EDA-C26FB144A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800000"/>
                </a:solidFill>
                <a:effectLst/>
              </a:rPr>
              <a:t>`.env`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파일로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API Key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안전하게 보관</a:t>
            </a:r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.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gitignore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에 추가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F653E0-FFCF-2A08-0D14-2C68AEE86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2" y="3845796"/>
            <a:ext cx="5449060" cy="24577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386063-A2D8-4833-5E49-1DDD91CAB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5832113" cy="186457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94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04108-F370-B1DC-DC67-CA609CF48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0A1ED8A-A04E-5FFF-B1AE-8E85FC69C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E22386-16BF-BBCC-F6CD-7D34B2701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OpenAI</a:t>
            </a:r>
            <a:r>
              <a:rPr lang="ko-KR" altLang="en-US" b="0" dirty="0">
                <a:effectLst/>
              </a:rPr>
              <a:t>의</a:t>
            </a:r>
            <a:r>
              <a:rPr lang="en-US" altLang="ko-KR" b="0" dirty="0">
                <a:effectLst/>
              </a:rPr>
              <a:t> API </a:t>
            </a:r>
            <a:r>
              <a:rPr lang="ko-KR" altLang="en-US" dirty="0"/>
              <a:t>연결하여 기본 텍스트 출력해보기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sz="1000" dirty="0"/>
          </a:p>
          <a:p>
            <a:r>
              <a:rPr lang="en-US" altLang="ko-KR" b="0" dirty="0">
                <a:effectLst/>
              </a:rPr>
              <a:t>2) OpenAI</a:t>
            </a:r>
            <a:r>
              <a:rPr lang="ko-KR" altLang="en-US" b="0" dirty="0">
                <a:effectLst/>
              </a:rPr>
              <a:t>의 주요 프롬프트 설정 값 실습</a:t>
            </a:r>
            <a:endParaRPr lang="en-US" altLang="ko-KR" b="0" dirty="0">
              <a:effectLst/>
            </a:endParaRPr>
          </a:p>
          <a:p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dirty="0">
                <a:solidFill>
                  <a:srgbClr val="3B3B3B"/>
                </a:solidFill>
              </a:rPr>
              <a:t> </a:t>
            </a:r>
            <a:endParaRPr lang="ko-KR" altLang="en-US" b="0" dirty="0">
              <a:solidFill>
                <a:srgbClr val="3B3B3B"/>
              </a:solidFill>
              <a:effectLst/>
            </a:endParaRPr>
          </a:p>
          <a:p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5379FE-3D4E-B61A-7817-476CDE206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1106"/>
              </p:ext>
            </p:extLst>
          </p:nvPr>
        </p:nvGraphicFramePr>
        <p:xfrm>
          <a:off x="719572" y="2174916"/>
          <a:ext cx="7704856" cy="3850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428">
                  <a:extLst>
                    <a:ext uri="{9D8B030D-6E8A-4147-A177-3AD203B41FA5}">
                      <a16:colId xmlns:a16="http://schemas.microsoft.com/office/drawing/2014/main" val="3449846867"/>
                    </a:ext>
                  </a:extLst>
                </a:gridCol>
                <a:gridCol w="3852428">
                  <a:extLst>
                    <a:ext uri="{9D8B030D-6E8A-4147-A177-3AD203B41FA5}">
                      <a16:colId xmlns:a16="http://schemas.microsoft.com/office/drawing/2014/main" val="899546017"/>
                    </a:ext>
                  </a:extLst>
                </a:gridCol>
              </a:tblGrid>
              <a:tr h="298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latin typeface="+mn-ea"/>
                          <a:ea typeface="+mn-ea"/>
                        </a:rPr>
                        <a:t>파라미터 기초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latin typeface="+mn-ea"/>
                          <a:ea typeface="+mn-ea"/>
                        </a:rPr>
                        <a:t>생성 제어 파라미터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00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역할 부여 </a:t>
                      </a: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(System Prompt)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구체적인 출력 형식 요구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출력 길이 제한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단계적 사고 유도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5.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비교 요청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6.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의도 명확히 하기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7.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조건 있는 생성 요청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8.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예시를 먼저 제시 </a:t>
                      </a: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(Few-shot)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9.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비유나 예시 강조</a:t>
                      </a:r>
                    </a:p>
                    <a:p>
                      <a:pPr>
                        <a:lnSpc>
                          <a:spcPts val="2700"/>
                        </a:lnSpc>
                      </a:pP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10.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형식 </a:t>
                      </a:r>
                      <a:r>
                        <a:rPr lang="en-US" altLang="ko-KR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+ </a:t>
                      </a:r>
                      <a:r>
                        <a:rPr lang="ko-KR" altLang="en-US" b="0" dirty="0">
                          <a:solidFill>
                            <a:srgbClr val="3B3B3B"/>
                          </a:solidFill>
                          <a:effectLst/>
                          <a:latin typeface="+mn-ea"/>
                          <a:ea typeface="+mn-ea"/>
                        </a:rPr>
                        <a:t>언어 지시 결합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max_tokens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2. temperature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top_p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frequency_penalty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5.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presence_penalty</a:t>
                      </a:r>
                      <a:endParaRPr lang="en-US" altLang="ko-KR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6. stop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7. </a:t>
                      </a:r>
                      <a:r>
                        <a:rPr lang="en-US" altLang="ko-KR" sz="1800" b="0" kern="1200" dirty="0" err="1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response_format</a:t>
                      </a:r>
                      <a:r>
                        <a:rPr lang="en-US" altLang="ko-KR" sz="180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ts val="27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latinLnBrk="1">
                        <a:lnSpc>
                          <a:spcPts val="2700"/>
                        </a:lnSpc>
                      </a:pP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8560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7721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4F76C-A3EF-1969-6FF6-8A652AA01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3B6040-391E-EE07-48FB-40BBCC04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3. </a:t>
            </a:r>
            <a:r>
              <a:rPr lang="ko-KR" altLang="en-US" sz="2400" b="1" dirty="0"/>
              <a:t>실습하기 </a:t>
            </a:r>
            <a:r>
              <a:rPr lang="en-US" altLang="ko-KR" sz="2400" b="1" dirty="0"/>
              <a:t>(20</a:t>
            </a:r>
            <a:r>
              <a:rPr lang="ko-KR" altLang="en-US" sz="2400" b="1" dirty="0"/>
              <a:t>분</a:t>
            </a:r>
            <a:r>
              <a:rPr lang="en-US" altLang="ko-KR" sz="2400" b="1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00729F-E6B3-2498-E3C7-51FE403D5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3B3B3B"/>
                </a:solidFill>
                <a:effectLst/>
              </a:rPr>
              <a:t>OpenAI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의 주요 프롬프트 및 생성 제어 파라미터를 조정</a:t>
            </a:r>
            <a:endParaRPr lang="en-US" altLang="ko-KR" b="1" dirty="0">
              <a:solidFill>
                <a:srgbClr val="3B3B3B"/>
              </a:solidFill>
              <a:effectLst/>
            </a:endParaRPr>
          </a:p>
          <a:p>
            <a:r>
              <a:rPr lang="en-US" altLang="ko-KR" b="1" dirty="0">
                <a:solidFill>
                  <a:srgbClr val="3B3B3B"/>
                </a:solidFill>
              </a:rPr>
              <a:t>- </a:t>
            </a:r>
            <a:r>
              <a:rPr lang="ko-KR" altLang="en-US" b="1" dirty="0">
                <a:solidFill>
                  <a:srgbClr val="3B3B3B"/>
                </a:solidFill>
              </a:rPr>
              <a:t>목적에 따른 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파라미터 튜닝 </a:t>
            </a:r>
            <a:r>
              <a:rPr lang="ko-KR" altLang="en-US" b="1" dirty="0">
                <a:solidFill>
                  <a:srgbClr val="3B3B3B"/>
                </a:solidFill>
              </a:rPr>
              <a:t>수행</a:t>
            </a:r>
            <a:endParaRPr lang="en-US" altLang="ko-KR" b="1" dirty="0">
              <a:solidFill>
                <a:srgbClr val="3B3B3B"/>
              </a:solidFill>
              <a:effectLst/>
            </a:endParaRPr>
          </a:p>
          <a:p>
            <a:endParaRPr lang="en-US" altLang="ko-KR" dirty="0">
              <a:solidFill>
                <a:srgbClr val="3B3B3B"/>
              </a:solidFill>
            </a:endParaRPr>
          </a:p>
          <a:p>
            <a:r>
              <a:rPr lang="en-US" altLang="ko-KR" dirty="0">
                <a:solidFill>
                  <a:srgbClr val="3B3B3B"/>
                </a:solidFill>
              </a:rPr>
              <a:t>[</a:t>
            </a:r>
            <a:r>
              <a:rPr lang="ko-KR" altLang="en-US" dirty="0">
                <a:solidFill>
                  <a:srgbClr val="3B3B3B"/>
                </a:solidFill>
              </a:rPr>
              <a:t>예시</a:t>
            </a:r>
            <a:r>
              <a:rPr lang="en-US" altLang="ko-KR" dirty="0">
                <a:solidFill>
                  <a:srgbClr val="3B3B3B"/>
                </a:solidFill>
              </a:rPr>
              <a:t>]</a:t>
            </a:r>
          </a:p>
          <a:p>
            <a:r>
              <a:rPr lang="en-US" altLang="ko-KR" dirty="0"/>
              <a:t>o</a:t>
            </a:r>
            <a:r>
              <a:rPr lang="en-US" altLang="ko-KR" b="0" dirty="0">
                <a:effectLst/>
              </a:rPr>
              <a:t> </a:t>
            </a:r>
            <a:r>
              <a:rPr lang="ko-KR" altLang="en-US" b="0" dirty="0">
                <a:effectLst/>
              </a:rPr>
              <a:t>신문기사 스타일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dirty="0"/>
              <a:t>o </a:t>
            </a:r>
            <a:r>
              <a:rPr lang="ko-KR" altLang="en-US" b="0" dirty="0" err="1">
                <a:effectLst/>
              </a:rPr>
              <a:t>공감력</a:t>
            </a:r>
            <a:r>
              <a:rPr lang="ko-KR" altLang="en-US" b="0" dirty="0">
                <a:effectLst/>
              </a:rPr>
              <a:t> 좋은 상담가 스타일</a:t>
            </a:r>
            <a:endParaRPr lang="en-US" altLang="ko-KR" b="0" dirty="0">
              <a:effectLst/>
            </a:endParaRPr>
          </a:p>
          <a:p>
            <a:r>
              <a:rPr lang="en-US" altLang="ko-KR" dirty="0"/>
              <a:t>o </a:t>
            </a:r>
            <a:r>
              <a:rPr lang="en-US" altLang="ko-KR" b="0" dirty="0" err="1">
                <a:effectLst/>
              </a:rPr>
              <a:t>OPIc</a:t>
            </a:r>
            <a:r>
              <a:rPr lang="en-US" altLang="ko-KR" b="0" dirty="0">
                <a:effectLst/>
              </a:rPr>
              <a:t> </a:t>
            </a:r>
            <a:r>
              <a:rPr lang="ko-KR" altLang="en-US" b="0" dirty="0">
                <a:effectLst/>
              </a:rPr>
              <a:t>답변 시 다양한 어휘를 구사하는 </a:t>
            </a:r>
            <a:r>
              <a:rPr lang="en-US" altLang="ko-KR" b="0" dirty="0">
                <a:effectLst/>
              </a:rPr>
              <a:t>AL </a:t>
            </a:r>
            <a:r>
              <a:rPr lang="ko-KR" altLang="en-US" b="0" dirty="0">
                <a:effectLst/>
              </a:rPr>
              <a:t>레벨 모범답안 스타일</a:t>
            </a:r>
          </a:p>
        </p:txBody>
      </p:sp>
    </p:spTree>
    <p:extLst>
      <p:ext uri="{BB962C8B-B14F-4D97-AF65-F5344CB8AC3E}">
        <p14:creationId xmlns:p14="http://schemas.microsoft.com/office/powerpoint/2010/main" val="1964672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ED6FF-4B3F-66C3-B6D0-3767487C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E82DB8C4-723C-A80A-034A-3FC5B78CAD87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2141032"/>
            <a:chOff x="349" y="643"/>
            <a:chExt cx="3873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765CBBC9-2CAD-D7EF-6C68-6A73E326F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5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32C29451-D12A-C718-622A-81B52485D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41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OpenAI API(1)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텍스트 및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멀티모달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API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2B8B4B0A-B492-586A-AE95-09673A7B9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244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5.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697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31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131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280E2-938F-6136-6715-F1E00F933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51083D5-8F2C-0CF4-0F6C-6DD36015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B702E76-E37B-08F9-D88C-523CCA51C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  <a:effectLst/>
              </a:rPr>
              <a:t>client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의 각 </a:t>
            </a:r>
            <a:r>
              <a:rPr lang="ko-KR" altLang="en-US" b="1" dirty="0" err="1">
                <a:solidFill>
                  <a:srgbClr val="3B3B3B"/>
                </a:solidFill>
                <a:effectLst/>
              </a:rPr>
              <a:t>모달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 패키지</a:t>
            </a:r>
            <a:endParaRPr lang="en-US" altLang="ko-KR" b="1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endParaRPr lang="ko-KR" altLang="en-US" sz="1000" b="1" dirty="0">
              <a:solidFill>
                <a:srgbClr val="3B3B3B"/>
              </a:solidFill>
              <a:effectLst/>
            </a:endParaRPr>
          </a:p>
          <a:p>
            <a:pPr marL="342900" indent="-342900">
              <a:buAutoNum type="arabicParenR"/>
            </a:pPr>
            <a:r>
              <a:rPr lang="ko-KR" altLang="en-US" dirty="0">
                <a:solidFill>
                  <a:srgbClr val="3B3B3B"/>
                </a:solidFill>
              </a:rPr>
              <a:t>텍스트</a:t>
            </a:r>
            <a:endParaRPr lang="en-US" altLang="ko-KR" dirty="0">
              <a:solidFill>
                <a:srgbClr val="3B3B3B"/>
              </a:solidFill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client.chat.completions.create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 /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client.responses.create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  <a:p>
            <a:pPr>
              <a:buNone/>
            </a:pPr>
            <a:endParaRPr lang="en-US" altLang="ko-KR" sz="1000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2) </a:t>
            </a:r>
            <a:r>
              <a:rPr lang="ko-KR" altLang="en-US" dirty="0">
                <a:solidFill>
                  <a:srgbClr val="3B3B3B"/>
                </a:solidFill>
              </a:rPr>
              <a:t>이미지</a:t>
            </a:r>
            <a:endParaRPr lang="en-US" altLang="ko-KR" dirty="0">
              <a:solidFill>
                <a:srgbClr val="3B3B3B"/>
              </a:solidFill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client.images.generate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  <a:p>
            <a:pPr>
              <a:buNone/>
            </a:pPr>
            <a:endParaRPr lang="en-US" altLang="ko-KR" sz="1000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3) </a:t>
            </a:r>
            <a:r>
              <a:rPr lang="ko-KR" altLang="en-US" dirty="0">
                <a:solidFill>
                  <a:srgbClr val="3B3B3B"/>
                </a:solidFill>
              </a:rPr>
              <a:t>오디오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client.audio.transcriptions.create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  <a:p>
            <a:pPr>
              <a:buNone/>
            </a:pPr>
            <a:endParaRPr lang="en-US" altLang="ko-KR" sz="1000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4)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임베딩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  </a:t>
            </a:r>
            <a:r>
              <a:rPr lang="en-US" altLang="ko-KR" b="0" dirty="0">
                <a:solidFill>
                  <a:srgbClr val="0451A5"/>
                </a:solidFill>
                <a:effectLst/>
              </a:rPr>
              <a:t>-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client.embeddings.create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15844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0FE93-0294-1687-3F76-A505CF283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C1622E4-641E-B9C8-6100-41433B77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C3B0942-6E0A-3709-7A6C-B7FC80598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Dall-e-2, Dall-e-3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모델 이용한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OpenAI API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시연 및 해설</a:t>
            </a:r>
          </a:p>
        </p:txBody>
      </p:sp>
      <p:pic>
        <p:nvPicPr>
          <p:cNvPr id="3" name="그림 2" descr="토끼, 클립아트, 토끼류, 일러스트레이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B388D2-03B6-5C1F-2E5C-27A873AB2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33" y="1628800"/>
            <a:ext cx="2232248" cy="2232248"/>
          </a:xfrm>
          <a:prstGeom prst="rect">
            <a:avLst/>
          </a:prstGeom>
        </p:spPr>
      </p:pic>
      <p:pic>
        <p:nvPicPr>
          <p:cNvPr id="9" name="그림 8" descr="아기, 유아, 만화 영화, 그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AFE7A2-4D4A-B6E6-23F2-25B263BE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816" y="1642517"/>
            <a:ext cx="2928325" cy="43924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7190FC-B504-84D8-8240-39E077C85B35}"/>
              </a:ext>
            </a:extLst>
          </p:cNvPr>
          <p:cNvSpPr txBox="1"/>
          <p:nvPr/>
        </p:nvSpPr>
        <p:spPr>
          <a:xfrm>
            <a:off x="524632" y="38610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+mn-ea"/>
              </a:rPr>
              <a:t>모델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) Dall-e-2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+mn-ea"/>
              </a:rPr>
              <a:t>크기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) 256*256</a:t>
            </a:r>
            <a:endParaRPr lang="ko-KR" altLang="en-US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4C69C6-AEEB-F620-AE66-03C6B2C0F5EE}"/>
              </a:ext>
            </a:extLst>
          </p:cNvPr>
          <p:cNvSpPr txBox="1"/>
          <p:nvPr/>
        </p:nvSpPr>
        <p:spPr>
          <a:xfrm>
            <a:off x="2915816" y="5994353"/>
            <a:ext cx="2928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+mn-ea"/>
              </a:rPr>
              <a:t>모델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) Dall-e-3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(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+mn-ea"/>
              </a:rPr>
              <a:t>크기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+mn-ea"/>
              </a:rPr>
              <a:t>) 1024*1536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7792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6711A-386B-6ABA-551E-A8ED06DB1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7DA520-600B-58FB-8846-7A7E4A0F4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6A26C7-B3C9-FE09-B251-687C3AB9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dirty="0"/>
              <a:t>프롬프트 생성</a:t>
            </a:r>
            <a:r>
              <a:rPr lang="en-US" altLang="ko-KR" dirty="0"/>
              <a:t>, </a:t>
            </a:r>
            <a:r>
              <a:rPr lang="ko-KR" altLang="en-US" dirty="0"/>
              <a:t>생성제어 파라미터 튜닝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 err="1"/>
              <a:t>모델별</a:t>
            </a:r>
            <a:r>
              <a:rPr lang="ko-KR" altLang="en-US" dirty="0"/>
              <a:t> 생성</a:t>
            </a:r>
            <a:r>
              <a:rPr lang="en-US" altLang="ko-KR" dirty="0"/>
              <a:t>,</a:t>
            </a:r>
            <a:r>
              <a:rPr lang="ko-KR" altLang="en-US" dirty="0"/>
              <a:t> 비교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Input/Output </a:t>
            </a:r>
            <a:r>
              <a:rPr lang="ko-KR" altLang="en-US" dirty="0"/>
              <a:t>토큰별 비용 비교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571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0329A-2B86-C74E-B0F6-0B420FD0C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E0C33B0-ACAD-4A56-16B5-BE720A96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4.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092FF97-239F-2D7A-988F-077C41ED2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TTS</a:t>
            </a:r>
          </a:p>
          <a:p>
            <a:pPr marL="342900" indent="-342900">
              <a:buAutoNum type="arabicParenR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STT</a:t>
            </a:r>
          </a:p>
          <a:p>
            <a:pPr marL="342900" indent="-342900">
              <a:buAutoNum type="arabicParenR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Google TTS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사용 등</a:t>
            </a:r>
            <a:endParaRPr lang="en-US" altLang="ko-KR" b="0" dirty="0">
              <a:solidFill>
                <a:srgbClr val="3B3B3B"/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6ECC82-888F-9D0B-C01B-E186FE3C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62" y="2593800"/>
            <a:ext cx="3696216" cy="132416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3640D7-66EA-EFA8-3855-C1BCBBBF1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07" y="4055096"/>
            <a:ext cx="6744641" cy="135273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C2011B9-39B5-5B83-18F9-E0E25495F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07" y="5551851"/>
            <a:ext cx="3781953" cy="4763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112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190" y="1268412"/>
            <a:ext cx="7921625" cy="4608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 typeface="+mj-lt"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UI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웹앱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제작 환경 만들기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</a:t>
            </a:r>
            <a:r>
              <a:rPr kumimoji="1" lang="en-US" altLang="ko-KR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Streamlit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)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Streamlit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기초 실습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UI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(1) – </a:t>
            </a:r>
            <a:r>
              <a:rPr kumimoji="1" lang="en-US" altLang="ko-KR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EchoBot</a:t>
            </a:r>
            <a:endParaRPr kumimoji="1"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UI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(2) -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대화형 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Bot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UI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기반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(3) -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파일 업로드 기능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챗봇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제작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소스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리팩토링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, </a:t>
            </a:r>
            <a:r>
              <a:rPr kumimoji="1" lang="ko-KR" altLang="en-US" sz="2400" b="1" dirty="0" err="1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바이브코딩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데모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/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실습</a:t>
            </a:r>
          </a:p>
          <a:p>
            <a:pPr marL="457200" indent="-457200" eaLnBrk="1" fontAlgn="base" hangingPunct="1">
              <a:lnSpc>
                <a:spcPct val="150000"/>
              </a:lnSpc>
              <a:spcAft>
                <a:spcPct val="0"/>
              </a:spcAft>
              <a:buFontTx/>
              <a:buAutoNum type="arabicPeriod" startAt="8"/>
            </a:pP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LLM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확장기능</a:t>
            </a:r>
            <a:r>
              <a:rPr kumimoji="1"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kumimoji="1"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소개</a:t>
            </a:r>
            <a:endParaRPr kumimoji="1"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목  차 </a:t>
            </a:r>
            <a:r>
              <a:rPr lang="en-US" altLang="ko-KR" dirty="0"/>
              <a:t>(2)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90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2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2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3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3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3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4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4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4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5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5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5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6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6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7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7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7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F89AC-CFD6-1DD6-7784-A9AFCAD16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74ABD2-6800-6202-148E-15876B1D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5.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FF91168-CBE0-A85C-9041-849FB3C22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분 자기 소개 자료 작성 </a:t>
            </a:r>
            <a:r>
              <a:rPr lang="en-US" altLang="ko-KR" dirty="0"/>
              <a:t>(</a:t>
            </a:r>
            <a:r>
              <a:rPr lang="ko-KR" altLang="en-US" dirty="0"/>
              <a:t>한글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2) TTS </a:t>
            </a:r>
            <a:r>
              <a:rPr lang="ko-KR" altLang="en-US" dirty="0"/>
              <a:t>이용 음성 변환 </a:t>
            </a:r>
            <a:r>
              <a:rPr lang="en-US" altLang="ko-KR" dirty="0"/>
              <a:t>(</a:t>
            </a:r>
            <a:r>
              <a:rPr lang="ko-KR" altLang="en-US" dirty="0"/>
              <a:t>다른</a:t>
            </a:r>
            <a:r>
              <a:rPr lang="en-US" altLang="ko-KR" dirty="0"/>
              <a:t> </a:t>
            </a:r>
            <a:r>
              <a:rPr lang="ko-KR" altLang="en-US" dirty="0"/>
              <a:t>언어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3) STT </a:t>
            </a:r>
            <a:r>
              <a:rPr lang="ko-KR" altLang="en-US" dirty="0"/>
              <a:t>이용 번역 </a:t>
            </a:r>
            <a:r>
              <a:rPr lang="en-US" altLang="ko-KR" dirty="0"/>
              <a:t>(</a:t>
            </a:r>
            <a:r>
              <a:rPr lang="ko-KR" altLang="en-US" dirty="0"/>
              <a:t>언어 변환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99863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24451-E6C6-507D-7100-2B917BFD1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B8486CDA-BEB7-BD47-C588-A1FD87E353A3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2141032"/>
            <a:chOff x="349" y="643"/>
            <a:chExt cx="4595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766AE201-0689-8C67-0030-62EDE8BE5D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6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45814DC6-5CAB-A8DB-4F05-04E16AB61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4132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OpenAI API(2)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– File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업로드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, Web Search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API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AA043535-02DA-1ECB-7AA4-D05E02EBA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307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68641-51B2-3DF4-257C-53ABE112A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A73D8D-2651-AD3A-067E-D628FD47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D4E8B89-E5A6-1F58-E7DE-D6497AE3D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파일 업로드 기능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ko-KR" altLang="en-US" b="0" dirty="0">
              <a:effectLst/>
            </a:endParaRPr>
          </a:p>
          <a:p>
            <a:r>
              <a:rPr lang="en-US" altLang="ko-KR" b="0" dirty="0">
                <a:effectLst/>
              </a:rPr>
              <a:t>2) </a:t>
            </a:r>
            <a:r>
              <a:rPr lang="ko-KR" altLang="en-US" b="0" dirty="0">
                <a:effectLst/>
              </a:rPr>
              <a:t>외부 </a:t>
            </a:r>
            <a:r>
              <a:rPr lang="en-US" altLang="ko-KR" b="0" dirty="0">
                <a:effectLst/>
              </a:rPr>
              <a:t>Tools : We</a:t>
            </a:r>
            <a:r>
              <a:rPr lang="en-US" altLang="ko-KR" dirty="0"/>
              <a:t>b-Search Tools</a:t>
            </a:r>
            <a:r>
              <a:rPr lang="ko-KR" altLang="en-US" dirty="0"/>
              <a:t> 추가</a:t>
            </a:r>
            <a:endParaRPr lang="en-US" altLang="ko-KR" b="0" dirty="0">
              <a:effectLst/>
            </a:endParaRPr>
          </a:p>
          <a:p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3)</a:t>
            </a:r>
            <a:r>
              <a:rPr lang="ko-KR" altLang="en-US" b="0" dirty="0">
                <a:effectLst/>
              </a:rPr>
              <a:t> 단위</a:t>
            </a:r>
            <a:r>
              <a:rPr lang="ko-KR" altLang="en-US" dirty="0"/>
              <a:t>기능 </a:t>
            </a:r>
            <a:r>
              <a:rPr lang="en-US" altLang="ko-KR" dirty="0"/>
              <a:t>API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함수로 변경 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4) main</a:t>
            </a:r>
            <a:r>
              <a:rPr lang="ko-KR" altLang="en-US" b="0" dirty="0">
                <a:effectLst/>
              </a:rPr>
              <a:t> 함수 이용하여 모듈화 애플리케이션 만들기</a:t>
            </a:r>
          </a:p>
        </p:txBody>
      </p:sp>
    </p:spTree>
    <p:extLst>
      <p:ext uri="{BB962C8B-B14F-4D97-AF65-F5344CB8AC3E}">
        <p14:creationId xmlns:p14="http://schemas.microsoft.com/office/powerpoint/2010/main" val="1334028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5D99-C040-238E-C96A-8ED9CFF09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E83976B-C900-DA32-EDB2-1104FFA9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6D751D8-8D55-A165-48D5-92ED5FA5F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텍스트 출력하기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2)</a:t>
            </a:r>
            <a:r>
              <a:rPr lang="ko-KR" altLang="en-US" b="0" dirty="0">
                <a:effectLst/>
              </a:rPr>
              <a:t> 구조화된 데이터 추출하기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3)</a:t>
            </a:r>
            <a:r>
              <a:rPr lang="ko-KR" altLang="en-US" b="0" dirty="0">
                <a:effectLst/>
              </a:rPr>
              <a:t> 이미지 생성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 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4)</a:t>
            </a:r>
            <a:r>
              <a:rPr lang="ko-KR" altLang="en-US" b="0" dirty="0">
                <a:effectLst/>
              </a:rPr>
              <a:t> 오디오 파일 만들기</a:t>
            </a:r>
            <a:r>
              <a:rPr lang="en-US" altLang="ko-KR" b="0" dirty="0">
                <a:effectLst/>
              </a:rPr>
              <a:t>(</a:t>
            </a:r>
            <a:r>
              <a:rPr lang="en-US" altLang="ko-KR" dirty="0"/>
              <a:t>TTS)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b="0" dirty="0">
                <a:effectLst/>
              </a:rPr>
              <a:t>함수 변환 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5)</a:t>
            </a:r>
            <a:r>
              <a:rPr lang="ko-KR" altLang="en-US" b="0" dirty="0">
                <a:effectLst/>
              </a:rPr>
              <a:t> 음성 파일을 텍스트로 </a:t>
            </a:r>
            <a:r>
              <a:rPr lang="ko-KR" altLang="en-US" b="0" dirty="0" err="1">
                <a:effectLst/>
              </a:rPr>
              <a:t>받아적기</a:t>
            </a:r>
            <a:r>
              <a:rPr lang="en-US" altLang="ko-KR" b="0" dirty="0">
                <a:effectLst/>
              </a:rPr>
              <a:t>(STT) </a:t>
            </a:r>
            <a:r>
              <a:rPr lang="en-US" altLang="ko-KR" b="0" dirty="0">
                <a:effectLst/>
                <a:sym typeface="Wingdings" panose="05000000000000000000" pitchFamily="2" charset="2"/>
              </a:rPr>
              <a:t></a:t>
            </a:r>
            <a:r>
              <a:rPr lang="ko-KR" altLang="en-US" b="0" dirty="0">
                <a:effectLst/>
              </a:rPr>
              <a:t> 함수 변환 </a:t>
            </a:r>
            <a:endParaRPr lang="en-US" altLang="ko-KR" b="0" dirty="0">
              <a:effectLst/>
            </a:endParaRP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r>
              <a:rPr lang="en-US" altLang="ko-KR" b="0" dirty="0">
                <a:effectLst/>
              </a:rPr>
              <a:t>6)</a:t>
            </a:r>
            <a:r>
              <a:rPr lang="ko-KR" altLang="en-US" b="0" dirty="0">
                <a:effectLst/>
              </a:rPr>
              <a:t> 메인 함수에서 호출하기 </a:t>
            </a:r>
          </a:p>
        </p:txBody>
      </p:sp>
    </p:spTree>
    <p:extLst>
      <p:ext uri="{BB962C8B-B14F-4D97-AF65-F5344CB8AC3E}">
        <p14:creationId xmlns:p14="http://schemas.microsoft.com/office/powerpoint/2010/main" val="12707326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02A70-16B5-3D2D-FC81-CF4478D34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FA5C1D70-4A87-3E7E-9173-4D72C14E652A}"/>
              </a:ext>
            </a:extLst>
          </p:cNvPr>
          <p:cNvGrpSpPr>
            <a:grpSpLocks/>
          </p:cNvGrpSpPr>
          <p:nvPr/>
        </p:nvGrpSpPr>
        <p:grpSpPr bwMode="auto">
          <a:xfrm>
            <a:off x="676433" y="1360490"/>
            <a:ext cx="8072031" cy="2141032"/>
            <a:chOff x="350" y="643"/>
            <a:chExt cx="3792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A31F4E5B-26CE-E5C3-77F4-9B7C359EAC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7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71536FFE-DCCD-8D32-A559-043AE0D53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330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OpenAI API(3)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텍스트 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제작 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5E0F779F-C8C7-0178-C74A-5E498AE05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함초롬바탕" panose="02030504000101010101" pitchFamily="18" charset="-127"/>
              </a:rPr>
              <a:t>  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975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0F69D-E68F-529D-5A1A-22866907C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4E96159E-78D7-12CE-B212-0B75E8FF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1. </a:t>
            </a:r>
            <a:r>
              <a:rPr lang="ko-KR" altLang="en-US" sz="2400" b="1" dirty="0"/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F5CB794-9E78-2BBE-BC3A-3A6429578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effectLst/>
              </a:rPr>
              <a:t>Stop Sequence </a:t>
            </a:r>
            <a:r>
              <a:rPr lang="ko-KR" altLang="en-US" b="1" dirty="0">
                <a:effectLst/>
              </a:rPr>
              <a:t>예시 </a:t>
            </a:r>
            <a:r>
              <a:rPr lang="en-US" altLang="ko-KR" b="1" dirty="0">
                <a:effectLst/>
              </a:rPr>
              <a:t>(Completion </a:t>
            </a:r>
            <a:r>
              <a:rPr lang="ko-KR" altLang="en-US" b="1" dirty="0">
                <a:effectLst/>
              </a:rPr>
              <a:t>전용</a:t>
            </a:r>
            <a:r>
              <a:rPr lang="en-US" altLang="ko-KR" b="1" dirty="0">
                <a:effectLst/>
              </a:rPr>
              <a:t>)</a:t>
            </a:r>
          </a:p>
          <a:p>
            <a:pPr>
              <a:buNone/>
            </a:pPr>
            <a:endParaRPr lang="en-US" altLang="ko-KR" sz="1000" b="0" dirty="0">
              <a:effectLst/>
            </a:endParaRPr>
          </a:p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Completion </a:t>
            </a:r>
            <a:r>
              <a:rPr lang="ko-KR" altLang="en-US" b="0" dirty="0">
                <a:effectLst/>
              </a:rPr>
              <a:t>모드에서 </a:t>
            </a:r>
            <a:r>
              <a:rPr lang="en-US" altLang="ko-KR" b="0" dirty="0">
                <a:effectLst/>
              </a:rPr>
              <a:t>`stop`</a:t>
            </a:r>
            <a:r>
              <a:rPr lang="ko-KR" altLang="en-US" b="0" dirty="0">
                <a:effectLst/>
              </a:rPr>
              <a:t> 인자를 사용하여 출력 중단 기능 확인</a:t>
            </a:r>
            <a:endParaRPr lang="en-US" altLang="ko-KR" b="0" dirty="0">
              <a:effectLst/>
            </a:endParaRPr>
          </a:p>
          <a:p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2) </a:t>
            </a:r>
            <a:r>
              <a:rPr lang="ko-KR" altLang="en-US" b="0" dirty="0">
                <a:effectLst/>
              </a:rPr>
              <a:t>대화형 </a:t>
            </a:r>
            <a:r>
              <a:rPr lang="en-US" altLang="ko-KR" b="0" dirty="0">
                <a:effectLst/>
              </a:rPr>
              <a:t>GPT </a:t>
            </a:r>
            <a:r>
              <a:rPr lang="ko-KR" altLang="en-US" b="0" dirty="0">
                <a:effectLst/>
              </a:rPr>
              <a:t>구성 </a:t>
            </a:r>
            <a:r>
              <a:rPr lang="en-US" altLang="ko-KR" b="0" dirty="0">
                <a:effectLst/>
              </a:rPr>
              <a:t>(</a:t>
            </a:r>
            <a:r>
              <a:rPr lang="ko-KR" altLang="en-US" b="0" dirty="0">
                <a:effectLst/>
              </a:rPr>
              <a:t>텍스트 기반</a:t>
            </a:r>
            <a:r>
              <a:rPr lang="en-US" altLang="ko-KR" b="0" dirty="0">
                <a:effectLst/>
              </a:rPr>
              <a:t>)</a:t>
            </a:r>
          </a:p>
          <a:p>
            <a:pPr>
              <a:buNone/>
            </a:pPr>
            <a:endParaRPr lang="ko-KR" altLang="en-US" b="0" dirty="0">
              <a:effectLst/>
            </a:endParaRPr>
          </a:p>
          <a:p>
            <a:r>
              <a:rPr lang="en-US" altLang="ko-KR" b="0" dirty="0">
                <a:effectLst/>
              </a:rPr>
              <a:t>3) “</a:t>
            </a:r>
            <a:r>
              <a:rPr lang="ko-KR" altLang="en-US" b="0" dirty="0">
                <a:effectLst/>
              </a:rPr>
              <a:t>인터뷰 </a:t>
            </a:r>
            <a:r>
              <a:rPr lang="ko-KR" altLang="en-US" b="0" dirty="0" err="1">
                <a:effectLst/>
              </a:rPr>
              <a:t>챗봇</a:t>
            </a:r>
            <a:r>
              <a:rPr lang="en-US" altLang="ko-KR" b="0" dirty="0">
                <a:effectLst/>
              </a:rPr>
              <a:t>”</a:t>
            </a:r>
            <a:r>
              <a:rPr lang="ko-KR" altLang="en-US" b="0" dirty="0">
                <a:effectLst/>
              </a:rPr>
              <a:t> 구성</a:t>
            </a:r>
          </a:p>
        </p:txBody>
      </p:sp>
    </p:spTree>
    <p:extLst>
      <p:ext uri="{BB962C8B-B14F-4D97-AF65-F5344CB8AC3E}">
        <p14:creationId xmlns:p14="http://schemas.microsoft.com/office/powerpoint/2010/main" val="260280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E8648-082C-4941-B0AB-0FFDDB338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B8A9CB-5B94-0ADD-1B03-99692D3F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실습하기 </a:t>
            </a:r>
            <a:r>
              <a:rPr lang="en-US" altLang="ko-KR" sz="2400" b="1" dirty="0"/>
              <a:t>(25</a:t>
            </a:r>
            <a:r>
              <a:rPr lang="ko-KR" altLang="en-US" sz="2400" b="1" dirty="0"/>
              <a:t>분</a:t>
            </a:r>
            <a:r>
              <a:rPr lang="en-US" altLang="ko-KR" sz="2400" b="1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1171E36-2CA9-5A16-C190-B030F575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B3B3B"/>
                </a:solidFill>
                <a:effectLst/>
              </a:rPr>
              <a:t>Stop Sequence 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기능을 이용하여</a:t>
            </a:r>
            <a:r>
              <a:rPr lang="en-US" altLang="ko-KR" dirty="0">
                <a:solidFill>
                  <a:srgbClr val="3B3B3B"/>
                </a:solidFill>
              </a:rPr>
              <a:t> “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영어회화 연습</a:t>
            </a:r>
            <a:r>
              <a:rPr lang="en-US" altLang="ko-KR" dirty="0">
                <a:solidFill>
                  <a:srgbClr val="3B3B3B"/>
                </a:solidFill>
                <a:effectLst/>
              </a:rPr>
              <a:t>”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dirty="0" err="1">
                <a:solidFill>
                  <a:srgbClr val="3B3B3B"/>
                </a:solidFill>
                <a:effectLst/>
              </a:rPr>
              <a:t>챗봇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dirty="0">
                <a:solidFill>
                  <a:srgbClr val="3B3B3B"/>
                </a:solidFill>
              </a:rPr>
              <a:t>구현</a:t>
            </a:r>
            <a:endParaRPr lang="ko-KR" altLang="en-US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33DC8-7B35-9E72-07A8-9203EF6AFA57}"/>
              </a:ext>
            </a:extLst>
          </p:cNvPr>
          <p:cNvSpPr txBox="1"/>
          <p:nvPr/>
        </p:nvSpPr>
        <p:spPr>
          <a:xfrm>
            <a:off x="451073" y="1988840"/>
            <a:ext cx="409842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① </a:t>
            </a:r>
            <a:r>
              <a:rPr lang="ko-KR" altLang="en-US" dirty="0" err="1">
                <a:latin typeface="+mn-ea"/>
              </a:rPr>
              <a:t>튜터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System Prompt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BA7225-39F5-E4EE-4B4A-6E716853AAA3}"/>
              </a:ext>
            </a:extLst>
          </p:cNvPr>
          <p:cNvSpPr txBox="1"/>
          <p:nvPr/>
        </p:nvSpPr>
        <p:spPr>
          <a:xfrm>
            <a:off x="4549501" y="2554552"/>
            <a:ext cx="37999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② 학생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User </a:t>
            </a:r>
            <a:r>
              <a:rPr lang="ko-KR" altLang="en-US" dirty="0">
                <a:latin typeface="+mn-ea"/>
              </a:rPr>
              <a:t>답변 입력</a:t>
            </a:r>
            <a:endParaRPr lang="en-US" altLang="ko-KR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C8BC2-59D1-9ED5-C970-6BD07EBE298D}"/>
              </a:ext>
            </a:extLst>
          </p:cNvPr>
          <p:cNvSpPr txBox="1"/>
          <p:nvPr/>
        </p:nvSpPr>
        <p:spPr>
          <a:xfrm>
            <a:off x="451073" y="3121009"/>
            <a:ext cx="409842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③ </a:t>
            </a:r>
            <a:r>
              <a:rPr lang="ko-KR" altLang="en-US" dirty="0" err="1">
                <a:latin typeface="+mn-ea"/>
              </a:rPr>
              <a:t>튜터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모범답안 제시 </a:t>
            </a:r>
            <a:r>
              <a:rPr lang="en-US" altLang="ko-KR" dirty="0">
                <a:latin typeface="+mn-ea"/>
              </a:rPr>
              <a:t>+ </a:t>
            </a:r>
            <a:r>
              <a:rPr lang="ko-KR" altLang="en-US" dirty="0">
                <a:latin typeface="+mn-ea"/>
              </a:rPr>
              <a:t>다음 질문</a:t>
            </a:r>
            <a:endParaRPr lang="en-US" altLang="ko-KR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4CA276-417D-3D2C-0218-73E0A2943831}"/>
              </a:ext>
            </a:extLst>
          </p:cNvPr>
          <p:cNvSpPr txBox="1"/>
          <p:nvPr/>
        </p:nvSpPr>
        <p:spPr>
          <a:xfrm>
            <a:off x="4579962" y="3645024"/>
            <a:ext cx="37999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④ </a:t>
            </a:r>
            <a:r>
              <a:rPr lang="ko-KR" altLang="en-US" dirty="0">
                <a:latin typeface="+mn-ea"/>
              </a:rPr>
              <a:t>학생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답변 혹은 </a:t>
            </a:r>
            <a:r>
              <a:rPr lang="en-US" altLang="ko-KR" dirty="0">
                <a:latin typeface="+mn-ea"/>
              </a:rPr>
              <a:t>‘exit’ </a:t>
            </a:r>
            <a:r>
              <a:rPr lang="ko-KR" altLang="en-US" dirty="0">
                <a:latin typeface="+mn-ea"/>
              </a:rPr>
              <a:t>입력</a:t>
            </a: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70869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EAB66-1A5D-19D7-AEBC-418C3E0A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72D00289-1259-B458-1408-2188F3548EBE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2141032"/>
            <a:chOff x="349" y="643"/>
            <a:chExt cx="3844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566C38A0-4402-2872-4412-14577141F0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8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CAC0ED04-B649-97AC-AB45-3B1D11CA4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3381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웹앱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제작 환경 만들기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</a:t>
              </a:r>
              <a:r>
                <a:rPr kumimoji="1" lang="en-US" altLang="ko-KR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Streamlit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)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7E5B9F63-82CD-61E5-C542-B993CB00F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 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설치하기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56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541BA-9A00-2BED-4BC4-5231D3A2A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46D0A40-01F1-3ACE-EAA8-D6052CCF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1. </a:t>
            </a:r>
            <a:r>
              <a:rPr lang="ko-KR" altLang="en-US" dirty="0"/>
              <a:t>이론설명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8987371-3112-F85C-B408-C2E07BCA2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Day1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리뷰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solidFill>
                  <a:srgbClr val="3B3B3B"/>
                </a:solidFill>
              </a:rPr>
              <a:t>Front-End</a:t>
            </a:r>
            <a:r>
              <a:rPr lang="ko-KR" altLang="en-US" dirty="0">
                <a:solidFill>
                  <a:srgbClr val="3B3B3B"/>
                </a:solidFill>
              </a:rPr>
              <a:t> 개발환경과 </a:t>
            </a:r>
            <a:r>
              <a:rPr lang="en-US" altLang="ko-KR" dirty="0">
                <a:solidFill>
                  <a:srgbClr val="3B3B3B"/>
                </a:solidFill>
              </a:rPr>
              <a:t>Back-End </a:t>
            </a:r>
            <a:r>
              <a:rPr lang="ko-KR" altLang="en-US" dirty="0">
                <a:solidFill>
                  <a:srgbClr val="3B3B3B"/>
                </a:solidFill>
              </a:rPr>
              <a:t>개발환경</a:t>
            </a:r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Extensions: Copilot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설치 및 코딩 지원 시연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endParaRPr lang="en-US" altLang="ko-KR" dirty="0">
              <a:solidFill>
                <a:srgbClr val="3B3B3B"/>
              </a:solidFill>
            </a:endParaRPr>
          </a:p>
          <a:p>
            <a:pPr marL="285750" indent="-285750">
              <a:buFontTx/>
              <a:buChar char="-"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422765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740C-3B26-BC49-1D7E-77D58A556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60ACA08-BBC1-7956-179A-50EB9C0F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설치하기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0CB813-4CDC-F1A4-4078-7F275A53E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  <a:effectLst/>
              </a:rPr>
              <a:t>Front-End </a:t>
            </a:r>
            <a:r>
              <a:rPr lang="ko-KR" altLang="en-US" b="1" dirty="0" err="1">
                <a:solidFill>
                  <a:srgbClr val="3B3B3B"/>
                </a:solidFill>
                <a:effectLst/>
              </a:rPr>
              <a:t>웹앱</a:t>
            </a:r>
            <a:r>
              <a:rPr lang="ko-KR" altLang="en-US" b="1" dirty="0">
                <a:solidFill>
                  <a:srgbClr val="3B3B3B"/>
                </a:solidFill>
                <a:effectLst/>
              </a:rPr>
              <a:t> 제작 위한 실습환경 구성하기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1)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설치하기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endParaRPr lang="ko-KR" altLang="en-US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2)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터미널 환경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: “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</a:t>
            </a:r>
            <a:r>
              <a:rPr lang="en-US" altLang="ko-KR" dirty="0" err="1">
                <a:solidFill>
                  <a:srgbClr val="3B3B3B"/>
                </a:solidFill>
              </a:rPr>
              <a:t>l</a:t>
            </a:r>
            <a:r>
              <a:rPr lang="ko-KR" altLang="en-US" dirty="0">
                <a:solidFill>
                  <a:srgbClr val="3B3B3B"/>
                </a:solidFill>
              </a:rPr>
              <a:t> </a:t>
            </a:r>
            <a:r>
              <a:rPr lang="en-US" altLang="ko-KR" dirty="0">
                <a:solidFill>
                  <a:srgbClr val="3B3B3B"/>
                </a:solidFill>
              </a:rPr>
              <a:t>hello”</a:t>
            </a:r>
            <a:r>
              <a:rPr lang="ko-KR" altLang="en-US" dirty="0">
                <a:solidFill>
                  <a:srgbClr val="3B3B3B"/>
                </a:solidFill>
              </a:rPr>
              <a:t> 실행하기</a:t>
            </a:r>
            <a:endParaRPr lang="en-US" altLang="ko-KR" dirty="0">
              <a:solidFill>
                <a:srgbClr val="3B3B3B"/>
              </a:solidFill>
            </a:endParaRPr>
          </a:p>
          <a:p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3)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“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secrets.toml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”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파일에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API Key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지정하기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41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/>
          <p:cNvGrpSpPr>
            <a:grpSpLocks/>
          </p:cNvGrpSpPr>
          <p:nvPr/>
        </p:nvGrpSpPr>
        <p:grpSpPr bwMode="auto">
          <a:xfrm>
            <a:off x="674858" y="1360490"/>
            <a:ext cx="7706386" cy="1768384"/>
            <a:chOff x="349" y="643"/>
            <a:chExt cx="3663" cy="1044"/>
          </a:xfrm>
        </p:grpSpPr>
        <p:sp>
          <p:nvSpPr>
            <p:cNvPr id="6148" name="Text Box 6"/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</a:t>
              </a:r>
            </a:p>
          </p:txBody>
        </p:sp>
        <p:sp>
          <p:nvSpPr>
            <p:cNvPr id="6149" name="Text Box 7"/>
            <p:cNvSpPr txBox="1">
              <a:spLocks noChangeArrowheads="1"/>
            </p:cNvSpPr>
            <p:nvPr/>
          </p:nvSpPr>
          <p:spPr bwMode="auto">
            <a:xfrm>
              <a:off x="812" y="1217"/>
              <a:ext cx="3200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과정 소개 및 최종 제작물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Demo</a:t>
              </a:r>
            </a:p>
          </p:txBody>
        </p:sp>
      </p:grpSp>
      <p:sp>
        <p:nvSpPr>
          <p:cNvPr id="131082" name="Text Box 10"/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rPr>
              <a:t>과정 소개</a:t>
            </a:r>
            <a:endParaRPr lang="en-US" altLang="ko-KR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en-US" altLang="ko-KR" sz="2400" b="1" dirty="0"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   3. Demo </a:t>
            </a:r>
            <a:endParaRPr lang="ko-KR" altLang="en-US" sz="2400" b="1" dirty="0">
              <a:solidFill>
                <a:prstClr val="black"/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461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06A41-F05C-BA1E-E134-6472CE87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88B5532-C871-CFB8-E813-2320A300E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따라하기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65852A0-8D77-0E4F-4A3C-1B74B11D5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  <a:effectLst/>
              </a:rPr>
              <a:t>1) </a:t>
            </a:r>
            <a:r>
              <a:rPr lang="en-US" altLang="ko-KR" b="1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1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1" dirty="0">
                <a:solidFill>
                  <a:srgbClr val="3B3B3B"/>
                </a:solidFill>
              </a:rPr>
              <a:t>플레이 그라운드</a:t>
            </a:r>
            <a:endParaRPr lang="en-US" altLang="ko-KR" b="1" dirty="0">
              <a:solidFill>
                <a:srgbClr val="3B3B3B"/>
              </a:solidFill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 -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샘플 실행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 - </a:t>
            </a:r>
            <a:r>
              <a:rPr lang="ko-KR" altLang="en-US" dirty="0">
                <a:solidFill>
                  <a:srgbClr val="3B3B3B"/>
                </a:solidFill>
              </a:rPr>
              <a:t>샘플의 구현 코드 확인하기</a:t>
            </a:r>
            <a:endParaRPr lang="en-US" altLang="ko-KR" dirty="0">
              <a:solidFill>
                <a:srgbClr val="3B3B3B"/>
              </a:solidFill>
            </a:endParaRP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1" dirty="0">
                <a:solidFill>
                  <a:srgbClr val="3B3B3B"/>
                </a:solidFill>
              </a:rPr>
              <a:t>2) </a:t>
            </a:r>
            <a:r>
              <a:rPr lang="en-US" altLang="ko-KR" b="1" dirty="0" err="1">
                <a:solidFill>
                  <a:srgbClr val="3B3B3B"/>
                </a:solidFill>
              </a:rPr>
              <a:t>VSCode</a:t>
            </a:r>
            <a:r>
              <a:rPr lang="ko-KR" altLang="en-US" b="1" dirty="0">
                <a:solidFill>
                  <a:srgbClr val="3B3B3B"/>
                </a:solidFill>
              </a:rPr>
              <a:t>에 </a:t>
            </a:r>
            <a:r>
              <a:rPr lang="en-US" altLang="ko-KR" b="1" dirty="0" err="1">
                <a:solidFill>
                  <a:srgbClr val="3B3B3B"/>
                </a:solidFill>
              </a:rPr>
              <a:t>Streamlit</a:t>
            </a:r>
            <a:r>
              <a:rPr lang="en-US" altLang="ko-KR" b="1" dirty="0">
                <a:solidFill>
                  <a:srgbClr val="3B3B3B"/>
                </a:solidFill>
              </a:rPr>
              <a:t> </a:t>
            </a:r>
            <a:r>
              <a:rPr lang="ko-KR" altLang="en-US" b="1" dirty="0">
                <a:solidFill>
                  <a:srgbClr val="3B3B3B"/>
                </a:solidFill>
              </a:rPr>
              <a:t>파일 생성</a:t>
            </a:r>
            <a:endParaRPr lang="en-US" altLang="ko-KR" b="1" dirty="0">
              <a:solidFill>
                <a:srgbClr val="3B3B3B"/>
              </a:solidFill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-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플레이 그라운드 코드 기반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UI </a:t>
            </a:r>
            <a:r>
              <a:rPr lang="ko-KR" altLang="en-US" dirty="0">
                <a:solidFill>
                  <a:srgbClr val="3B3B3B"/>
                </a:solidFill>
              </a:rPr>
              <a:t>제작 코드 생성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020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D043D-7FA9-2E8C-214B-4A52318B7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B5B0992E-B2AF-A014-3869-FFF56E3F8172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8145614" cy="1768384"/>
            <a:chOff x="349" y="643"/>
            <a:chExt cx="3237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881A0E9C-2316-6B6A-6C83-BD527682D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9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D199A6CD-8397-D067-1BAC-413FEB5DC0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2774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Streamlit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기초 실습 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CB410669-AAD9-E99F-E04A-5A1FFEA1E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함초롬바탕" panose="02030504000101010101" pitchFamily="18" charset="-127"/>
              </a:rPr>
              <a:t>  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979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E617A-F76F-584F-6041-08C33B394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281D6557-0B99-1404-AFCA-DB763B03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477B195-9AD5-0AAA-E046-DD262F54A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effectLst/>
              </a:rPr>
              <a:t>1) </a:t>
            </a:r>
            <a:r>
              <a:rPr lang="en-US" altLang="ko-KR" dirty="0" err="1">
                <a:effectLst/>
              </a:rPr>
              <a:t>Streamlit</a:t>
            </a:r>
            <a:r>
              <a:rPr lang="en-US" altLang="ko-KR" dirty="0">
                <a:effectLst/>
              </a:rPr>
              <a:t> </a:t>
            </a:r>
            <a:r>
              <a:rPr lang="ko-KR" altLang="en-US" dirty="0">
                <a:effectLst/>
              </a:rPr>
              <a:t>플레이 그라운드 </a:t>
            </a:r>
          </a:p>
          <a:p>
            <a:endParaRPr lang="en-US" altLang="ko-KR" dirty="0">
              <a:effectLst/>
            </a:endParaRPr>
          </a:p>
          <a:p>
            <a:r>
              <a:rPr lang="en-US" altLang="ko-KR" dirty="0">
                <a:effectLst/>
              </a:rPr>
              <a:t>2) </a:t>
            </a:r>
            <a:r>
              <a:rPr lang="en-US" altLang="ko-KR" dirty="0" err="1">
                <a:effectLst/>
              </a:rPr>
              <a:t>Streamlit</a:t>
            </a:r>
            <a:r>
              <a:rPr lang="en-US" altLang="ko-KR" dirty="0">
                <a:effectLst/>
              </a:rPr>
              <a:t> API Docs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  <a:effectLst/>
              </a:rPr>
              <a:t>3) </a:t>
            </a:r>
            <a:r>
              <a:rPr lang="en-US" altLang="ko-KR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dirty="0">
                <a:solidFill>
                  <a:srgbClr val="3B3B3B"/>
                </a:solidFill>
                <a:effectLst/>
              </a:rPr>
              <a:t> First App </a:t>
            </a:r>
            <a:r>
              <a:rPr lang="ko-KR" altLang="en-US" dirty="0">
                <a:solidFill>
                  <a:srgbClr val="3B3B3B"/>
                </a:solidFill>
                <a:effectLst/>
              </a:rPr>
              <a:t>만들기</a:t>
            </a: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  </a:t>
            </a:r>
            <a:r>
              <a:rPr lang="en-US" altLang="ko-KR" b="0" dirty="0">
                <a:solidFill>
                  <a:srgbClr val="3B3B3B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en-US" altLang="ko-KR" b="0" dirty="0">
                <a:solidFill>
                  <a:schemeClr val="accent1"/>
                </a:solidFill>
                <a:effectLst/>
              </a:rPr>
              <a:t>docs.streamlit.io/get-started/tutorials/create-an-app</a:t>
            </a:r>
            <a:endParaRPr lang="en-US" altLang="ko-K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1633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2D668-D6E1-7A44-AB0E-7C9CA3CDD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43F04AD-E71C-6BAD-FFF9-DEED1AD93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59B1BAF-6877-4957-3A47-0DEC95F6D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1) Python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가상환경에서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실행하기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2)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Text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연습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dirty="0">
                <a:solidFill>
                  <a:srgbClr val="3B3B3B"/>
                </a:solidFill>
              </a:rPr>
              <a:t>3)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Input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위젯 만들기</a:t>
            </a:r>
          </a:p>
          <a:p>
            <a:pPr>
              <a:buNone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</a:rPr>
              <a:t>4)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Layout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만들기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>
              <a:buNone/>
            </a:pPr>
            <a:endParaRPr lang="ko-KR" altLang="en-US" b="0" dirty="0">
              <a:solidFill>
                <a:srgbClr val="3B3B3B"/>
              </a:solidFill>
              <a:effectLst/>
            </a:endParaRPr>
          </a:p>
          <a:p>
            <a:r>
              <a:rPr lang="en-US" altLang="ko-KR" dirty="0">
                <a:solidFill>
                  <a:srgbClr val="3B3B3B"/>
                </a:solidFill>
              </a:rPr>
              <a:t>5)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Streamlit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 Chat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창 만들기</a:t>
            </a:r>
          </a:p>
        </p:txBody>
      </p:sp>
    </p:spTree>
    <p:extLst>
      <p:ext uri="{BB962C8B-B14F-4D97-AF65-F5344CB8AC3E}">
        <p14:creationId xmlns:p14="http://schemas.microsoft.com/office/powerpoint/2010/main" val="2728788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82473-1255-A6D1-B4BC-CFE0499AE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45B7C847-C6F3-09A1-C127-EED8630BC3AF}"/>
              </a:ext>
            </a:extLst>
          </p:cNvPr>
          <p:cNvGrpSpPr>
            <a:grpSpLocks/>
          </p:cNvGrpSpPr>
          <p:nvPr/>
        </p:nvGrpSpPr>
        <p:grpSpPr bwMode="auto">
          <a:xfrm>
            <a:off x="322370" y="1360490"/>
            <a:ext cx="8498102" cy="2576353"/>
            <a:chOff x="125" y="643"/>
            <a:chExt cx="4130" cy="1521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9709E467-9FD7-865A-E9DF-B2A9DE4ACD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" y="643"/>
              <a:ext cx="1016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10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586ABEA0-CEBC-2AB4-B6F4-EEDBFC54B5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(1) – </a:t>
              </a:r>
              <a:r>
                <a:rPr kumimoji="1" lang="en-US" altLang="ko-KR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EchoBot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8007BB38-1C0D-B23E-C1B4-F31C59076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이론설명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88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E936B-2530-75E1-124C-882D94DB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42D6FE-FE37-0E45-EFC1-34C7D5473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88C8E89-94A3-870C-0459-5439B513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>
                <a:effectLst/>
              </a:rPr>
              <a:t>1) </a:t>
            </a:r>
            <a:r>
              <a:rPr lang="ko-KR" altLang="en-US" dirty="0" err="1">
                <a:effectLst/>
              </a:rPr>
              <a:t>챗봇</a:t>
            </a:r>
            <a:r>
              <a:rPr lang="ko-KR" altLang="en-US" dirty="0">
                <a:effectLst/>
              </a:rPr>
              <a:t> 기본</a:t>
            </a:r>
            <a:r>
              <a:rPr lang="en-US" altLang="ko-KR" dirty="0">
                <a:effectLst/>
              </a:rPr>
              <a:t> UI </a:t>
            </a:r>
            <a:r>
              <a:rPr lang="ko-KR" altLang="en-US" dirty="0">
                <a:effectLst/>
              </a:rPr>
              <a:t>구성하기</a:t>
            </a:r>
          </a:p>
          <a:p>
            <a:pPr>
              <a:buNone/>
            </a:pPr>
            <a:r>
              <a:rPr lang="ko-KR" altLang="en-US" dirty="0">
                <a:effectLst/>
              </a:rPr>
              <a:t>    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&gt;</a:t>
            </a:r>
            <a:r>
              <a:rPr lang="ko-KR" alt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docs.streamlit.io/develop/</a:t>
            </a:r>
            <a:r>
              <a:rPr lang="en-US" altLang="ko-KR" dirty="0" err="1">
                <a:solidFill>
                  <a:schemeClr val="accent1"/>
                </a:solidFill>
                <a:effectLst/>
              </a:rPr>
              <a:t>api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-reference/</a:t>
            </a:r>
            <a:r>
              <a:rPr lang="en-US" altLang="ko-KR" dirty="0" err="1">
                <a:solidFill>
                  <a:schemeClr val="accent1"/>
                </a:solidFill>
                <a:effectLst/>
              </a:rPr>
              <a:t>chat#chat-elements</a:t>
            </a:r>
            <a:endParaRPr lang="en-US" altLang="ko-KR" dirty="0">
              <a:solidFill>
                <a:schemeClr val="accent1"/>
              </a:solidFill>
              <a:effectLst/>
            </a:endParaRPr>
          </a:p>
          <a:p>
            <a:pPr>
              <a:buNone/>
            </a:pPr>
            <a:endParaRPr lang="en-US" altLang="ko-KR" dirty="0">
              <a:effectLst/>
            </a:endParaRPr>
          </a:p>
          <a:p>
            <a:pPr>
              <a:buNone/>
            </a:pPr>
            <a:r>
              <a:rPr lang="en-US" altLang="ko-KR" dirty="0"/>
              <a:t>2) E</a:t>
            </a:r>
            <a:r>
              <a:rPr lang="en-US" altLang="ko-KR" dirty="0">
                <a:effectLst/>
              </a:rPr>
              <a:t>cho-Bot </a:t>
            </a:r>
            <a:r>
              <a:rPr lang="ko-KR" altLang="en-US" dirty="0">
                <a:effectLst/>
              </a:rPr>
              <a:t>만들기</a:t>
            </a:r>
          </a:p>
          <a:p>
            <a:r>
              <a:rPr lang="ko-KR" altLang="en-US" dirty="0">
                <a:effectLst/>
              </a:rPr>
              <a:t>    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&gt;</a:t>
            </a:r>
            <a:r>
              <a:rPr lang="ko-KR" altLang="en-US" dirty="0">
                <a:solidFill>
                  <a:schemeClr val="accent1"/>
                </a:solidFill>
                <a:effectLst/>
              </a:rPr>
              <a:t> </a:t>
            </a:r>
            <a:r>
              <a:rPr lang="en-US" altLang="ko-KR" dirty="0">
                <a:solidFill>
                  <a:schemeClr val="accent1"/>
                </a:solidFill>
                <a:effectLst/>
              </a:rPr>
              <a:t>https://docs.streamlit.io/develop/tutorials/chat-and-llm-apps</a:t>
            </a:r>
          </a:p>
        </p:txBody>
      </p:sp>
    </p:spTree>
    <p:extLst>
      <p:ext uri="{BB962C8B-B14F-4D97-AF65-F5344CB8AC3E}">
        <p14:creationId xmlns:p14="http://schemas.microsoft.com/office/powerpoint/2010/main" val="27704661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357B2-D3D6-FBBE-73CC-8F34ACEE4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6FB17B5-5A6F-826C-D914-E4F16797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이론설명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CD91C72-BD3E-3ED9-7A80-725AF7D3A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1)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마크다운 </a:t>
            </a:r>
            <a:r>
              <a:rPr lang="ko-KR" altLang="en-US" dirty="0">
                <a:solidFill>
                  <a:srgbClr val="3B3B3B"/>
                </a:solidFill>
              </a:rPr>
              <a:t>이용</a:t>
            </a:r>
            <a:endParaRPr lang="en-US" altLang="ko-KR" dirty="0">
              <a:solidFill>
                <a:srgbClr val="3B3B3B"/>
              </a:solidFill>
            </a:endParaRPr>
          </a:p>
          <a:p>
            <a:pPr marL="550863" lvl="1" indent="-285750">
              <a:buFontTx/>
              <a:buChar char="-"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매뉴얼 만들기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550863" lvl="1" indent="-285750">
              <a:buFontTx/>
              <a:buChar char="-"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소스코드에 주석 달기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dirty="0"/>
              <a:t>2) ChatGPT 4o </a:t>
            </a:r>
            <a:r>
              <a:rPr lang="ko-KR" altLang="en-US" dirty="0"/>
              <a:t>이용하여 코드 개선하기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50610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D62D-9BA8-7248-572C-FDC118103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C81BE7-6A61-6E97-C349-4F2C7AA0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8C62A5D-10C5-213B-562C-8BC6545E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dirty="0"/>
              <a:t>본인의 </a:t>
            </a:r>
            <a:r>
              <a:rPr lang="ko-KR" altLang="en-US" dirty="0" err="1"/>
              <a:t>챗봇</a:t>
            </a:r>
            <a:r>
              <a:rPr lang="ko-KR" altLang="en-US" dirty="0"/>
              <a:t> </a:t>
            </a:r>
            <a:r>
              <a:rPr lang="en-US" altLang="ko-KR" dirty="0"/>
              <a:t>UI </a:t>
            </a:r>
            <a:r>
              <a:rPr lang="ko-KR" altLang="en-US" dirty="0"/>
              <a:t>구성하기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Font typeface="Arial" charset="0"/>
              <a:buAutoNum type="arabicParenR"/>
            </a:pPr>
            <a:r>
              <a:rPr lang="en-US" altLang="ko-KR" dirty="0"/>
              <a:t>E</a:t>
            </a:r>
            <a:r>
              <a:rPr lang="en-US" altLang="ko-KR" dirty="0">
                <a:effectLst/>
              </a:rPr>
              <a:t>cho-Bot </a:t>
            </a:r>
            <a:r>
              <a:rPr lang="ko-KR" altLang="en-US" dirty="0">
                <a:effectLst/>
              </a:rPr>
              <a:t>만들기</a:t>
            </a:r>
            <a:endParaRPr lang="en-US" altLang="ko-KR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31850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2042C-1F43-AA3F-700B-462CB5B3F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45C02220-B10F-2185-BE0E-AC0EAE0044BE}"/>
              </a:ext>
            </a:extLst>
          </p:cNvPr>
          <p:cNvGrpSpPr>
            <a:grpSpLocks/>
          </p:cNvGrpSpPr>
          <p:nvPr/>
        </p:nvGrpSpPr>
        <p:grpSpPr bwMode="auto">
          <a:xfrm>
            <a:off x="374266" y="1360490"/>
            <a:ext cx="8446206" cy="2576353"/>
            <a:chOff x="156" y="643"/>
            <a:chExt cx="4099" cy="1521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5634F705-E38B-163B-DBEB-49C4E938B6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643"/>
              <a:ext cx="955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11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21712381-1A9A-C496-974E-8BD7989F0C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9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(1) 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대화형 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Bot</a:t>
              </a: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1DE829F5-ECF3-E566-DBC6-5AF0DA276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879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9399E-0F29-1111-95C8-98D7CF96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D0D443D-06CC-806A-D39B-8A58956E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38A48B9-5838-C973-0C2E-5FE81785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 err="1">
                <a:effectLst/>
              </a:rPr>
              <a:t>Streamlit</a:t>
            </a:r>
            <a:r>
              <a:rPr lang="en-US" altLang="ko-KR" b="0" dirty="0">
                <a:effectLst/>
              </a:rPr>
              <a:t> </a:t>
            </a:r>
            <a:r>
              <a:rPr lang="ko-KR" altLang="en-US" dirty="0"/>
              <a:t>코드에 </a:t>
            </a:r>
            <a:r>
              <a:rPr lang="en-US" altLang="ko-KR" b="0" dirty="0">
                <a:effectLst/>
              </a:rPr>
              <a:t>OpenAI </a:t>
            </a:r>
            <a:r>
              <a:rPr lang="ko-KR" altLang="en-US" b="0" dirty="0">
                <a:effectLst/>
              </a:rPr>
              <a:t>연동하기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유사 </a:t>
            </a:r>
            <a:r>
              <a:rPr lang="en-US" altLang="ko-KR" b="0" dirty="0">
                <a:effectLst/>
              </a:rPr>
              <a:t>ChatGPT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생성하고 실행하기 </a:t>
            </a:r>
          </a:p>
        </p:txBody>
      </p:sp>
    </p:spTree>
    <p:extLst>
      <p:ext uri="{BB962C8B-B14F-4D97-AF65-F5344CB8AC3E}">
        <p14:creationId xmlns:p14="http://schemas.microsoft.com/office/powerpoint/2010/main" val="267475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2FE96-0A10-966C-3583-5CA860760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89C58C8-FEA3-C69B-7B0A-54CB2BB3C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pPr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b="1"/>
              <a:t>1. </a:t>
            </a:r>
            <a:r>
              <a:rPr lang="ko-KR" altLang="en-US" b="1"/>
              <a:t>과정 소개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9CA85F1-2B80-2B8A-D1D7-E26521709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679676"/>
              </p:ext>
            </p:extLst>
          </p:nvPr>
        </p:nvGraphicFramePr>
        <p:xfrm>
          <a:off x="457200" y="908720"/>
          <a:ext cx="8291264" cy="5651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432">
                  <a:extLst>
                    <a:ext uri="{9D8B030D-6E8A-4147-A177-3AD203B41FA5}">
                      <a16:colId xmlns:a16="http://schemas.microsoft.com/office/drawing/2014/main" val="1069454434"/>
                    </a:ext>
                  </a:extLst>
                </a:gridCol>
                <a:gridCol w="497648">
                  <a:extLst>
                    <a:ext uri="{9D8B030D-6E8A-4147-A177-3AD203B41FA5}">
                      <a16:colId xmlns:a16="http://schemas.microsoft.com/office/drawing/2014/main" val="977209838"/>
                    </a:ext>
                  </a:extLst>
                </a:gridCol>
                <a:gridCol w="1291404">
                  <a:extLst>
                    <a:ext uri="{9D8B030D-6E8A-4147-A177-3AD203B41FA5}">
                      <a16:colId xmlns:a16="http://schemas.microsoft.com/office/drawing/2014/main" val="2428354666"/>
                    </a:ext>
                  </a:extLst>
                </a:gridCol>
                <a:gridCol w="803236">
                  <a:extLst>
                    <a:ext uri="{9D8B030D-6E8A-4147-A177-3AD203B41FA5}">
                      <a16:colId xmlns:a16="http://schemas.microsoft.com/office/drawing/2014/main" val="2318208989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4207567075"/>
                    </a:ext>
                  </a:extLst>
                </a:gridCol>
              </a:tblGrid>
              <a:tr h="33243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날짜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Time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시간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챕터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>
                          <a:effectLst/>
                          <a:latin typeface="+mn-ea"/>
                          <a:ea typeface="+mn-ea"/>
                        </a:rPr>
                        <a:t>주요내용</a:t>
                      </a:r>
                      <a:endParaRPr lang="ko-KR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822413253"/>
                  </a:ext>
                </a:extLst>
              </a:tr>
              <a:tr h="332434">
                <a:tc rowSpan="8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6/4(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수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Day1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09:30 ~ 10:30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과정 소개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이론설명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(OpenAI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과금 체계 등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140753179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10:30 ~ 11:30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실습 환경 설치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Python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가상환경 생성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80204920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11:30 ~ 12:30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Python, Json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기초 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615290682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점심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(12:30~13:30)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269733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13:30~14:30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OpenAI API(1) -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기본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Text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출력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프롬프트 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99892994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14:30~15:30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OpenAI API(2) -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멀티모달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API (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이미지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오디오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1491438161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15:30~16:30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OpenAI API(3) - File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업로드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Web Search API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710793604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16:30~17:30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텍스트 기반 인터뷰 봇 완성</a:t>
                      </a:r>
                      <a:endParaRPr lang="ko-KR" alt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1825187415"/>
                  </a:ext>
                </a:extLst>
              </a:tr>
              <a:tr h="332434">
                <a:tc rowSpan="8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6/5(</a:t>
                      </a:r>
                      <a:r>
                        <a:rPr lang="ko-KR" altLang="en-US" sz="1400" b="1" u="none" strike="noStrike" dirty="0">
                          <a:effectLst/>
                          <a:latin typeface="+mn-ea"/>
                          <a:ea typeface="+mn-ea"/>
                        </a:rPr>
                        <a:t>목</a:t>
                      </a:r>
                      <a: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400" b="1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sz="1400" b="1" u="none" strike="noStrike" dirty="0">
                          <a:effectLst/>
                          <a:latin typeface="+mn-ea"/>
                          <a:ea typeface="+mn-ea"/>
                        </a:rPr>
                        <a:t>Day2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09:30 ~ 10:30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Day1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리뷰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u="none" strike="noStrike" dirty="0" err="1">
                          <a:effectLst/>
                          <a:latin typeface="+mn-ea"/>
                          <a:ea typeface="+mn-ea"/>
                        </a:rPr>
                        <a:t>Streamlit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설치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66231260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10:30 ~ 11:30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 err="1">
                          <a:effectLst/>
                          <a:latin typeface="+mn-ea"/>
                          <a:ea typeface="+mn-ea"/>
                        </a:rPr>
                        <a:t>Streamlit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플레이그라운드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기본 기능 연습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4188421838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11:30 ~ 12:30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챗봇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 - Echo-bot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만들기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4061816379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점심 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(12:30~13:30)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2394" marR="12394" marT="12394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983549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13:30~14:30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챗봇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(2)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 -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Ch.7</a:t>
                      </a: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의 인터뷰 봇 확장</a:t>
                      </a:r>
                      <a:endParaRPr lang="ko-KR" alt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1680611938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14:30~15:30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UI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기반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챗봇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(3) - </a:t>
                      </a: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파일 업로드 기능 </a:t>
                      </a:r>
                      <a:r>
                        <a:rPr lang="ko-KR" altLang="en-US" sz="1400" b="1" u="none" strike="noStrike" dirty="0" err="1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챗봇</a:t>
                      </a:r>
                      <a:r>
                        <a:rPr lang="ko-KR" altLang="en-US" sz="1400" b="1" u="none" strike="noStrike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 완성</a:t>
                      </a:r>
                      <a:endParaRPr lang="ko-KR" altLang="en-US" sz="1400" b="1" i="0" u="none" strike="noStrike" dirty="0">
                        <a:solidFill>
                          <a:schemeClr val="accent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656897668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15:30~16:30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소스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리팩토링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u="none" strike="noStrike" dirty="0" err="1">
                          <a:effectLst/>
                          <a:latin typeface="+mn-ea"/>
                          <a:ea typeface="+mn-ea"/>
                        </a:rPr>
                        <a:t>바이브코딩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 데모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실습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411611233"/>
                  </a:ext>
                </a:extLst>
              </a:tr>
              <a:tr h="33243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>
                          <a:effectLst/>
                          <a:latin typeface="+mn-ea"/>
                          <a:ea typeface="+mn-ea"/>
                        </a:rPr>
                        <a:t>7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16:30~17:30</a:t>
                      </a:r>
                      <a:endParaRPr lang="en-US" altLang="ko-KR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Ch.14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</a:pP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LLM </a:t>
                      </a:r>
                      <a:r>
                        <a:rPr lang="ko-KR" altLang="en-US" sz="1400" u="none" strike="noStrike" dirty="0">
                          <a:effectLst/>
                          <a:latin typeface="+mn-ea"/>
                          <a:ea typeface="+mn-ea"/>
                        </a:rPr>
                        <a:t>확장기능</a:t>
                      </a:r>
                      <a:r>
                        <a:rPr lang="en-US" altLang="ko-KR" sz="14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sz="1400" u="none" strike="noStrike" dirty="0">
                          <a:effectLst/>
                          <a:latin typeface="+mn-ea"/>
                          <a:ea typeface="+mn-ea"/>
                        </a:rPr>
                        <a:t>Q&amp;A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394" marR="12394" marT="12394" marB="0" anchor="ctr"/>
                </a:tc>
                <a:extLst>
                  <a:ext uri="{0D108BD9-81ED-4DB2-BD59-A6C34878D82A}">
                    <a16:rowId xmlns:a16="http://schemas.microsoft.com/office/drawing/2014/main" val="3436215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84162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B7D07-DC78-BF99-B413-3CF5B7768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A920001-8977-6DD4-5C73-792434F3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6B0FA3B-2A58-2EEC-46F3-E16190A89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자신의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주제 잡기</a:t>
            </a:r>
            <a:endParaRPr lang="en-US" altLang="ko-KR" dirty="0"/>
          </a:p>
          <a:p>
            <a:r>
              <a:rPr lang="en-US" altLang="ko-KR" dirty="0"/>
              <a:t>  - </a:t>
            </a: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b="0" dirty="0">
                <a:effectLst/>
              </a:rPr>
              <a:t>영어 </a:t>
            </a:r>
            <a:r>
              <a:rPr lang="ko-KR" altLang="en-US" b="0" dirty="0" err="1">
                <a:effectLst/>
              </a:rPr>
              <a:t>튜터</a:t>
            </a:r>
            <a:r>
              <a:rPr lang="ko-KR" altLang="en-US" b="0" dirty="0">
                <a:effectLst/>
              </a:rPr>
              <a:t> </a:t>
            </a:r>
            <a:r>
              <a:rPr lang="ko-KR" altLang="en-US" b="0" dirty="0" err="1">
                <a:effectLst/>
              </a:rPr>
              <a:t>챗봇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>
                <a:effectLst/>
              </a:rPr>
              <a:t>시험 도우미 </a:t>
            </a:r>
            <a:r>
              <a:rPr lang="ko-KR" altLang="en-US" b="0" dirty="0" err="1">
                <a:effectLst/>
              </a:rPr>
              <a:t>챗봇</a:t>
            </a:r>
            <a:r>
              <a:rPr lang="en-US" altLang="ko-KR" b="0" dirty="0">
                <a:effectLst/>
              </a:rPr>
              <a:t>, </a:t>
            </a:r>
            <a:r>
              <a:rPr lang="ko-KR" altLang="en-US" b="0" dirty="0">
                <a:effectLst/>
              </a:rPr>
              <a:t>기술문서 질의응답기</a:t>
            </a:r>
            <a:r>
              <a:rPr lang="en-US" altLang="ko-KR" b="0" dirty="0">
                <a:effectLst/>
              </a:rPr>
              <a:t>, etc.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UI </a:t>
            </a:r>
            <a:r>
              <a:rPr lang="ko-KR" altLang="en-US" b="0" dirty="0">
                <a:effectLst/>
              </a:rPr>
              <a:t>구성하기</a:t>
            </a:r>
            <a:endParaRPr lang="en-US" altLang="ko-KR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  -</a:t>
            </a:r>
            <a:r>
              <a:rPr lang="ko-KR" altLang="en-US" b="0" dirty="0">
                <a:effectLst/>
              </a:rPr>
              <a:t> 타이틀</a:t>
            </a:r>
            <a:r>
              <a:rPr lang="en-US" altLang="ko-KR" dirty="0"/>
              <a:t> </a:t>
            </a:r>
            <a:r>
              <a:rPr lang="ko-KR" altLang="en-US" dirty="0"/>
              <a:t>넣기</a:t>
            </a:r>
            <a:endParaRPr lang="en-US" altLang="ko-KR" dirty="0"/>
          </a:p>
          <a:p>
            <a:pPr>
              <a:buNone/>
            </a:pPr>
            <a:r>
              <a:rPr lang="en-US" altLang="ko-KR" b="0" dirty="0">
                <a:effectLst/>
              </a:rPr>
              <a:t>  - Sidebar</a:t>
            </a:r>
            <a:r>
              <a:rPr lang="en-US" altLang="ko-KR" dirty="0"/>
              <a:t> </a:t>
            </a:r>
            <a:r>
              <a:rPr lang="ko-KR" altLang="en-US" dirty="0"/>
              <a:t>구성</a:t>
            </a:r>
            <a:endParaRPr lang="en-US" altLang="ko-KR" dirty="0"/>
          </a:p>
          <a:p>
            <a:pPr>
              <a:buNone/>
            </a:pPr>
            <a:r>
              <a:rPr lang="en-US" altLang="ko-KR" b="0" dirty="0">
                <a:effectLst/>
              </a:rPr>
              <a:t>  - Input Widget </a:t>
            </a:r>
            <a:r>
              <a:rPr lang="ko-KR" altLang="en-US" b="0" dirty="0">
                <a:effectLst/>
              </a:rPr>
              <a:t>만들기</a:t>
            </a:r>
          </a:p>
          <a:p>
            <a:pPr>
              <a:buNone/>
            </a:pPr>
            <a:r>
              <a:rPr lang="en-US" altLang="ko-KR" dirty="0"/>
              <a:t>  - Chat </a:t>
            </a:r>
            <a:r>
              <a:rPr lang="ko-KR" altLang="en-US" dirty="0"/>
              <a:t>메시지 </a:t>
            </a:r>
            <a:r>
              <a:rPr lang="ko-KR" altLang="en-US" dirty="0" err="1"/>
              <a:t>입력창</a:t>
            </a:r>
            <a:r>
              <a:rPr lang="ko-KR" altLang="en-US" dirty="0"/>
              <a:t> </a:t>
            </a:r>
            <a:r>
              <a:rPr lang="ko-KR" altLang="en-US" b="0" dirty="0">
                <a:effectLst/>
              </a:rPr>
              <a:t>넣기</a:t>
            </a:r>
          </a:p>
        </p:txBody>
      </p:sp>
    </p:spTree>
    <p:extLst>
      <p:ext uri="{BB962C8B-B14F-4D97-AF65-F5344CB8AC3E}">
        <p14:creationId xmlns:p14="http://schemas.microsoft.com/office/powerpoint/2010/main" val="4126069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C149D-3B0E-669E-E82F-E440304F3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3F7787E1-FD16-89B3-D612-F3614F565629}"/>
              </a:ext>
            </a:extLst>
          </p:cNvPr>
          <p:cNvGrpSpPr>
            <a:grpSpLocks/>
          </p:cNvGrpSpPr>
          <p:nvPr/>
        </p:nvGrpSpPr>
        <p:grpSpPr bwMode="auto">
          <a:xfrm>
            <a:off x="374266" y="1360490"/>
            <a:ext cx="8518214" cy="1768384"/>
            <a:chOff x="156" y="643"/>
            <a:chExt cx="4099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9AB3B94D-A720-D1E4-EACA-AE9FC3C8C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" y="643"/>
              <a:ext cx="955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12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89833C87-5810-DD51-6AB4-CF410A079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UI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기반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챗봇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(1) –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제작 완성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8FF4B52A-407E-567D-E6BF-B7B312623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61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86114-8B4A-1D7E-760A-6586A9A64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6BF9DC6-61E8-0F21-BC8E-11ACA863D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0EA5E32-B12F-9446-F6E7-40689218E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B3B3B"/>
                </a:solidFill>
              </a:rPr>
              <a:t>1) </a:t>
            </a:r>
            <a:r>
              <a:rPr lang="ko-KR" altLang="en-US" dirty="0">
                <a:solidFill>
                  <a:srgbClr val="3B3B3B"/>
                </a:solidFill>
              </a:rPr>
              <a:t>이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미지 업로드 기능 구현하기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2) PDF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파일 업로드 기능 구현하기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endParaRPr lang="en-US" altLang="ko-KR" dirty="0">
              <a:solidFill>
                <a:srgbClr val="3B3B3B"/>
              </a:solidFill>
            </a:endParaRPr>
          </a:p>
          <a:p>
            <a:r>
              <a:rPr lang="en-US" altLang="ko-KR" dirty="0">
                <a:solidFill>
                  <a:srgbClr val="3B3B3B"/>
                </a:solidFill>
              </a:rPr>
              <a:t>3)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이전 세션에 만들어 둔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챗봇과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연동하기</a:t>
            </a:r>
          </a:p>
        </p:txBody>
      </p:sp>
    </p:spTree>
    <p:extLst>
      <p:ext uri="{BB962C8B-B14F-4D97-AF65-F5344CB8AC3E}">
        <p14:creationId xmlns:p14="http://schemas.microsoft.com/office/powerpoint/2010/main" val="19230398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EB252-393E-5696-9E32-4190D715C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A675FDE-F0CD-C244-3718-C430FE93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/>
              <a:t> 2. </a:t>
            </a:r>
            <a:r>
              <a:rPr lang="ko-KR" altLang="en-US" sz="2400" b="1" dirty="0"/>
              <a:t>실습하기 </a:t>
            </a:r>
            <a:r>
              <a:rPr lang="en-US" altLang="ko-KR" sz="2400" b="1" dirty="0"/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F0CE8F4-779A-A037-971D-6F71D968D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ChatGPT </a:t>
            </a:r>
            <a:r>
              <a:rPr lang="ko-KR" altLang="en-US" b="0" dirty="0">
                <a:effectLst/>
              </a:rPr>
              <a:t>이용하여 소스코드 내 오류 내용 확인하고 수정하기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r>
              <a:rPr lang="ko-KR" altLang="en-US" b="0" dirty="0">
                <a:effectLst/>
              </a:rPr>
              <a:t>파일 업로드 기능 포함된 </a:t>
            </a:r>
            <a:r>
              <a:rPr lang="ko-KR" altLang="en-US" b="0" dirty="0" err="1">
                <a:effectLst/>
              </a:rPr>
              <a:t>챗봇</a:t>
            </a:r>
            <a:r>
              <a:rPr lang="ko-KR" altLang="en-US" b="0" dirty="0">
                <a:effectLst/>
              </a:rPr>
              <a:t> 완성하기</a:t>
            </a:r>
          </a:p>
          <a:p>
            <a:pPr marL="550863" lvl="1" indent="-285750">
              <a:buFontTx/>
              <a:buChar char="-"/>
            </a:pPr>
            <a:r>
              <a:rPr lang="en-US" altLang="ko-KR" b="0" dirty="0" err="1">
                <a:effectLst/>
              </a:rPr>
              <a:t>st.file_uploader</a:t>
            </a:r>
            <a:r>
              <a:rPr lang="en-US" altLang="ko-KR" b="0" dirty="0">
                <a:effectLst/>
              </a:rPr>
              <a:t>()</a:t>
            </a:r>
            <a:r>
              <a:rPr lang="ko-KR" altLang="en-US" b="0" dirty="0">
                <a:effectLst/>
              </a:rPr>
              <a:t>와 결합</a:t>
            </a:r>
            <a:endParaRPr lang="en-US" altLang="ko-KR" b="0" dirty="0">
              <a:effectLst/>
            </a:endParaRPr>
          </a:p>
          <a:p>
            <a:pPr marL="550863" lvl="1" indent="-285750">
              <a:buFontTx/>
              <a:buChar char="-"/>
            </a:pPr>
            <a:r>
              <a:rPr lang="en-US" altLang="ko-KR" b="0" dirty="0" err="1">
                <a:effectLst/>
              </a:rPr>
              <a:t>st.download_button</a:t>
            </a:r>
            <a:r>
              <a:rPr lang="en-US" altLang="ko-KR" b="0" dirty="0">
                <a:effectLst/>
              </a:rPr>
              <a:t>() → </a:t>
            </a:r>
            <a:r>
              <a:rPr lang="ko-KR" altLang="en-US" b="0" dirty="0">
                <a:effectLst/>
              </a:rPr>
              <a:t>답변 저장</a:t>
            </a:r>
            <a:endParaRPr lang="en-US" altLang="ko-KR" b="0" dirty="0">
              <a:effectLst/>
            </a:endParaRPr>
          </a:p>
          <a:p>
            <a:pPr marL="550863" lvl="1" indent="-285750">
              <a:buFontTx/>
              <a:buChar char="-"/>
            </a:pPr>
            <a:r>
              <a:rPr lang="en-US" altLang="ko-KR" b="0" dirty="0" err="1">
                <a:effectLst/>
              </a:rPr>
              <a:t>st.sidebar.markdown</a:t>
            </a:r>
            <a:r>
              <a:rPr lang="en-US" altLang="ko-KR" b="0" dirty="0">
                <a:effectLst/>
              </a:rPr>
              <a:t>() →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챗봇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소개</a:t>
            </a:r>
            <a:r>
              <a:rPr lang="en-US" altLang="ko-KR" dirty="0">
                <a:solidFill>
                  <a:srgbClr val="3B3B3B"/>
                </a:solidFill>
              </a:rPr>
              <a:t> </a:t>
            </a:r>
            <a:r>
              <a:rPr lang="ko-KR" altLang="en-US" dirty="0">
                <a:solidFill>
                  <a:srgbClr val="3B3B3B"/>
                </a:solidFill>
              </a:rPr>
              <a:t>등 작성</a:t>
            </a:r>
            <a:endParaRPr lang="en-US" altLang="ko-KR" dirty="0">
              <a:solidFill>
                <a:srgbClr val="3B3B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6110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0E2D6-0878-BA5D-7A2C-7549960F6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4542E4C4-D545-463A-070E-BDC7483FA59E}"/>
              </a:ext>
            </a:extLst>
          </p:cNvPr>
          <p:cNvGrpSpPr>
            <a:grpSpLocks/>
          </p:cNvGrpSpPr>
          <p:nvPr/>
        </p:nvGrpSpPr>
        <p:grpSpPr bwMode="auto">
          <a:xfrm>
            <a:off x="498271" y="1360490"/>
            <a:ext cx="8394209" cy="2141032"/>
            <a:chOff x="220" y="643"/>
            <a:chExt cx="4035" cy="126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FA9A145F-3A60-8CF9-7BB2-F1201469CF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" y="643"/>
              <a:ext cx="825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13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1F2996AC-D5AD-4B65-FB62-A6CAEE91C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소스 </a:t>
              </a: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리팩토링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및 </a:t>
              </a:r>
              <a:b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</a:br>
              <a:r>
                <a:rPr kumimoji="1" lang="ko-KR" altLang="en-US" sz="3500" b="1" dirty="0" err="1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바이브코딩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 데모</a:t>
              </a: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/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실습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44F99585-BAA0-E8A6-58BE-E53322FE3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99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  <a:endParaRPr lang="en-US" altLang="ko-KR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1972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08606-02F8-9668-6D6D-FEEEF04F9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45AAC0B-FE38-8E52-087D-84C494B34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</a:t>
            </a:r>
            <a:r>
              <a:rPr lang="ko-KR" altLang="en-US" dirty="0"/>
              <a:t>따라하기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3EF989B-3700-8291-7F3D-BD4E04CC0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en-US" altLang="ko-KR" b="0" dirty="0">
                <a:effectLst/>
              </a:rPr>
              <a:t>ChatGPT </a:t>
            </a:r>
            <a:r>
              <a:rPr lang="ko-KR" altLang="en-US" b="0" dirty="0">
                <a:effectLst/>
              </a:rPr>
              <a:t>외 타 생성형</a:t>
            </a:r>
            <a:r>
              <a:rPr lang="en-US" altLang="ko-KR" b="0" dirty="0">
                <a:effectLst/>
              </a:rPr>
              <a:t>AI </a:t>
            </a:r>
            <a:r>
              <a:rPr lang="ko-KR" altLang="en-US" b="0" dirty="0">
                <a:effectLst/>
              </a:rPr>
              <a:t>도구 이용한 확장 방안</a:t>
            </a:r>
            <a:endParaRPr lang="en-US" altLang="ko-KR" b="0" dirty="0">
              <a:effectLst/>
            </a:endParaRPr>
          </a:p>
          <a:p>
            <a:pPr marL="342900" indent="-342900">
              <a:buAutoNum type="arabicParenR"/>
            </a:pPr>
            <a:endParaRPr lang="en-US" altLang="ko-KR" b="0" dirty="0">
              <a:effectLst/>
            </a:endParaRPr>
          </a:p>
          <a:p>
            <a:r>
              <a:rPr lang="en-US" altLang="ko-KR" dirty="0"/>
              <a:t>2) </a:t>
            </a:r>
            <a:r>
              <a:rPr lang="ko-KR" altLang="en-US" dirty="0"/>
              <a:t>비용 최적화한 테스트 방법 의견 교환</a:t>
            </a:r>
            <a:endParaRPr lang="en-US" altLang="ko-KR" dirty="0"/>
          </a:p>
          <a:p>
            <a:endParaRPr lang="ko-KR" altLang="en-US" b="0" dirty="0">
              <a:effectLst/>
            </a:endParaRPr>
          </a:p>
          <a:p>
            <a:pPr>
              <a:buNone/>
            </a:pPr>
            <a:r>
              <a:rPr lang="en-US" altLang="ko-KR" b="0" dirty="0">
                <a:effectLst/>
              </a:rPr>
              <a:t>3)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dirty="0"/>
              <a:t>Cursor</a:t>
            </a:r>
            <a:r>
              <a:rPr lang="en-US" altLang="ko-KR" b="0" dirty="0">
                <a:effectLst/>
              </a:rPr>
              <a:t> IDE </a:t>
            </a:r>
            <a:r>
              <a:rPr lang="ko-KR" altLang="en-US" b="0" dirty="0">
                <a:effectLst/>
              </a:rPr>
              <a:t>이용한 </a:t>
            </a:r>
            <a:r>
              <a:rPr lang="ko-KR" altLang="en-US" b="0" dirty="0" err="1">
                <a:effectLst/>
              </a:rPr>
              <a:t>바이브</a:t>
            </a:r>
            <a:r>
              <a:rPr lang="en-US" altLang="ko-KR" b="0" dirty="0">
                <a:effectLst/>
              </a:rPr>
              <a:t>(vibe) </a:t>
            </a:r>
            <a:r>
              <a:rPr lang="ko-KR" altLang="en-US" b="0" dirty="0">
                <a:effectLst/>
              </a:rPr>
              <a:t>코딩 데모</a:t>
            </a:r>
          </a:p>
        </p:txBody>
      </p:sp>
    </p:spTree>
    <p:extLst>
      <p:ext uri="{BB962C8B-B14F-4D97-AF65-F5344CB8AC3E}">
        <p14:creationId xmlns:p14="http://schemas.microsoft.com/office/powerpoint/2010/main" val="1964158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00294-82F8-3FA3-1C90-1C730E73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A4BADA8-B275-9470-AD22-C29FCDDC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609DABE1-0CD5-ADB6-C655-0FA3D90D6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AutoNum type="arabicParenR"/>
            </a:pPr>
            <a:r>
              <a:rPr lang="ko-KR" altLang="en-US" b="0" dirty="0">
                <a:solidFill>
                  <a:srgbClr val="3B3B3B"/>
                </a:solidFill>
                <a:effectLst/>
              </a:rPr>
              <a:t>소스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리팩토링하기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342900" indent="-342900">
              <a:buAutoNum type="arabicParenR"/>
            </a:pPr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2) (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선택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)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코드 배포하기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: </a:t>
            </a:r>
            <a:r>
              <a:rPr lang="en-US" altLang="ko-KR" b="0" dirty="0" err="1">
                <a:solidFill>
                  <a:srgbClr val="3B3B3B"/>
                </a:solidFill>
                <a:effectLst/>
              </a:rPr>
              <a:t>Github</a:t>
            </a:r>
            <a:r>
              <a:rPr lang="ko-KR" altLang="en-US" dirty="0">
                <a:solidFill>
                  <a:srgbClr val="3B3B3B"/>
                </a:solidFill>
              </a:rPr>
              <a:t>에 소스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등록하기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endParaRPr lang="en-US" altLang="ko-KR" b="0" dirty="0">
              <a:solidFill>
                <a:srgbClr val="3B3B3B"/>
              </a:solidFill>
              <a:effectLst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3) </a:t>
            </a:r>
            <a:r>
              <a:rPr lang="ko-KR" altLang="en-US" b="0" dirty="0" err="1">
                <a:solidFill>
                  <a:srgbClr val="3B3B3B"/>
                </a:solidFill>
                <a:effectLst/>
              </a:rPr>
              <a:t>바이브코딩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 실습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endParaRPr lang="en-US" altLang="ko-KR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521675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334A4-BEA6-15B7-C873-5B7DDC7C1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BBE7047D-9AC8-2B8A-3AEB-DE72B078FE37}"/>
              </a:ext>
            </a:extLst>
          </p:cNvPr>
          <p:cNvGrpSpPr>
            <a:grpSpLocks/>
          </p:cNvGrpSpPr>
          <p:nvPr/>
        </p:nvGrpSpPr>
        <p:grpSpPr bwMode="auto">
          <a:xfrm>
            <a:off x="556521" y="1360490"/>
            <a:ext cx="8335959" cy="1631182"/>
            <a:chOff x="248" y="643"/>
            <a:chExt cx="4007" cy="963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A92EF9A9-6195-1F0E-13F0-35E42FF24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" y="643"/>
              <a:ext cx="768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14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8DD57415-C429-DC03-7385-AAF1994C1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7" y="1217"/>
              <a:ext cx="3168" cy="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spcAft>
                  <a:spcPct val="0"/>
                </a:spcAft>
                <a:buFontTx/>
                <a:buNone/>
              </a:pPr>
              <a:r>
                <a:rPr kumimoji="1" lang="en-US" altLang="ko-KR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LLM </a:t>
              </a: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확장기능 소개</a:t>
              </a:r>
              <a:endParaRPr kumimoji="1" lang="en-US" altLang="ko-KR" sz="3500" b="1" dirty="0">
                <a:solidFill>
                  <a:prstClr val="black"/>
                </a:solidFill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42E2D9CE-A20C-FF4C-9A93-4D974F9AB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Demo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   3.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리뷰 및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Q&amp;A</a:t>
            </a:r>
            <a:endParaRPr lang="en-US" altLang="ko-KR" sz="2400" b="1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18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0B5CC-8776-83CA-D597-523292759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2FBFC62-C64C-5BD5-3CC7-4FE31DE4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1. Demo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871AE51-D81C-005A-164C-62691B11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1) Google </a:t>
            </a:r>
            <a:r>
              <a:rPr lang="en-US" altLang="ko-KR" dirty="0" err="1"/>
              <a:t>Colab</a:t>
            </a:r>
            <a:r>
              <a:rPr lang="ko-KR" altLang="en-US" dirty="0"/>
              <a:t> 환경에서 개발하기 시연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0" dirty="0">
              <a:effectLst/>
            </a:endParaRPr>
          </a:p>
          <a:p>
            <a:r>
              <a:rPr lang="en-US" altLang="ko-KR" b="0" dirty="0">
                <a:effectLst/>
              </a:rPr>
              <a:t>2)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>
                <a:effectLst/>
              </a:rPr>
              <a:t>LLM </a:t>
            </a:r>
            <a:r>
              <a:rPr lang="ko-KR" altLang="en-US" b="0" dirty="0">
                <a:effectLst/>
              </a:rPr>
              <a:t>확장 방안 </a:t>
            </a:r>
            <a:r>
              <a:rPr lang="en-US" altLang="ko-KR" b="0" dirty="0">
                <a:effectLst/>
              </a:rPr>
              <a:t>: RAG, </a:t>
            </a:r>
            <a:r>
              <a:rPr lang="en-US" altLang="ko-KR" b="0" dirty="0" err="1">
                <a:effectLst/>
              </a:rPr>
              <a:t>LangChain</a:t>
            </a:r>
            <a:r>
              <a:rPr lang="ko-KR" altLang="en-US" b="0" dirty="0">
                <a:effectLst/>
              </a:rPr>
              <a:t> 소개</a:t>
            </a:r>
            <a:endParaRPr lang="en-US" altLang="ko-KR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85175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DA66E-9596-BD9A-5447-32C206770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C6558B3-0E1E-855F-0F63-3B8C5FC4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(20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F8AF2E5-73CF-816B-4CC3-F763EA63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>
                <a:effectLst/>
              </a:rPr>
              <a:t>1)</a:t>
            </a:r>
            <a:r>
              <a:rPr lang="ko-KR" altLang="en-US" b="0" dirty="0">
                <a:effectLst/>
              </a:rPr>
              <a:t> </a:t>
            </a:r>
            <a:r>
              <a:rPr lang="en-US" altLang="ko-KR" b="0" dirty="0" err="1">
                <a:effectLst/>
              </a:rPr>
              <a:t>VSCode</a:t>
            </a:r>
            <a:r>
              <a:rPr lang="en-US" altLang="ko-KR" b="0" dirty="0">
                <a:effectLst/>
              </a:rPr>
              <a:t> + Copilot </a:t>
            </a:r>
            <a:r>
              <a:rPr lang="ko-KR" altLang="en-US" b="0" dirty="0">
                <a:effectLst/>
              </a:rPr>
              <a:t>이용한 </a:t>
            </a:r>
            <a:r>
              <a:rPr lang="en-US" altLang="ko-KR" dirty="0">
                <a:solidFill>
                  <a:srgbClr val="3B3B3B"/>
                </a:solidFill>
              </a:rPr>
              <a:t>Python </a:t>
            </a:r>
            <a:r>
              <a:rPr lang="ko-KR" altLang="en-US" dirty="0">
                <a:solidFill>
                  <a:srgbClr val="3B3B3B"/>
                </a:solidFill>
              </a:rPr>
              <a:t>개발 실습</a:t>
            </a:r>
            <a:endParaRPr lang="ko-KR" altLang="en-US" b="0" dirty="0">
              <a:effectLst/>
            </a:endParaRP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dirty="0"/>
              <a:t>2</a:t>
            </a:r>
            <a:r>
              <a:rPr lang="en-US" altLang="ko-KR" b="0" dirty="0">
                <a:effectLst/>
              </a:rPr>
              <a:t>) </a:t>
            </a:r>
            <a:r>
              <a:rPr lang="en-US" altLang="ko-KR" dirty="0">
                <a:solidFill>
                  <a:srgbClr val="3B3B3B"/>
                </a:solidFill>
              </a:rPr>
              <a:t>Google </a:t>
            </a:r>
            <a:r>
              <a:rPr lang="en-US" altLang="ko-KR" dirty="0" err="1">
                <a:solidFill>
                  <a:srgbClr val="3B3B3B"/>
                </a:solidFill>
              </a:rPr>
              <a:t>Colab</a:t>
            </a:r>
            <a:r>
              <a:rPr lang="ko-KR" altLang="en-US" dirty="0">
                <a:solidFill>
                  <a:srgbClr val="3B3B3B"/>
                </a:solidFill>
              </a:rPr>
              <a:t> 환경 </a:t>
            </a:r>
            <a:r>
              <a:rPr lang="en-US" altLang="ko-KR" dirty="0">
                <a:solidFill>
                  <a:srgbClr val="3B3B3B"/>
                </a:solidFill>
              </a:rPr>
              <a:t>+ Gemini </a:t>
            </a:r>
            <a:r>
              <a:rPr lang="ko-KR" altLang="en-US" dirty="0">
                <a:solidFill>
                  <a:srgbClr val="3B3B3B"/>
                </a:solidFill>
              </a:rPr>
              <a:t>이용한 </a:t>
            </a:r>
            <a:r>
              <a:rPr lang="en-US" altLang="ko-KR" dirty="0">
                <a:solidFill>
                  <a:srgbClr val="3B3B3B"/>
                </a:solidFill>
              </a:rPr>
              <a:t>Python </a:t>
            </a:r>
            <a:r>
              <a:rPr lang="ko-KR" altLang="en-US" dirty="0">
                <a:solidFill>
                  <a:srgbClr val="3B3B3B"/>
                </a:solidFill>
              </a:rPr>
              <a:t>개발 실습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2532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56AA999-6554-DB1C-4AF7-19F0712F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121196"/>
            <a:ext cx="8352928" cy="571500"/>
          </a:xfrm>
        </p:spPr>
        <p:txBody>
          <a:bodyPr wrap="square" anchor="ctr"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이론설명 </a:t>
            </a:r>
            <a:r>
              <a:rPr lang="en-US" altLang="ko-KR" b="1" dirty="0"/>
              <a:t>(1)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D4288F0-5EBE-1FBF-7971-E1FB0C7F6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6" y="1010749"/>
            <a:ext cx="8221514" cy="1338131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ko-KR" sz="1800" dirty="0">
                <a:latin typeface="+mn-ea"/>
              </a:rPr>
              <a:t>1) </a:t>
            </a:r>
            <a:r>
              <a:rPr lang="ko-KR" altLang="en-US" sz="1800" dirty="0" err="1">
                <a:latin typeface="+mn-ea"/>
              </a:rPr>
              <a:t>머신러닝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딥러닝</a:t>
            </a:r>
            <a:r>
              <a:rPr lang="en-US" altLang="ko-KR" sz="1800" dirty="0">
                <a:latin typeface="+mn-ea"/>
              </a:rPr>
              <a:t>, LLM</a:t>
            </a:r>
            <a:r>
              <a:rPr lang="ko-KR" altLang="en-US" sz="1800" dirty="0">
                <a:latin typeface="+mn-ea"/>
              </a:rPr>
              <a:t>의 관계</a:t>
            </a:r>
            <a:endParaRPr lang="en-US" altLang="ko-KR" sz="1800" b="0" dirty="0">
              <a:effectLst/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ko-KR" sz="1800" b="0" dirty="0">
              <a:effectLst/>
              <a:latin typeface="+mn-ea"/>
            </a:endParaRPr>
          </a:p>
          <a:p>
            <a:pPr>
              <a:lnSpc>
                <a:spcPct val="90000"/>
              </a:lnSpc>
            </a:pPr>
            <a:endParaRPr lang="en-US" altLang="ko-KR" sz="1800" b="0" dirty="0">
              <a:effectLst/>
              <a:latin typeface="+mn-ea"/>
            </a:endParaRPr>
          </a:p>
          <a:p>
            <a:pPr>
              <a:lnSpc>
                <a:spcPct val="90000"/>
              </a:lnSpc>
            </a:pPr>
            <a:r>
              <a:rPr lang="en-US" altLang="ko-KR" sz="1800" dirty="0">
                <a:latin typeface="+mn-ea"/>
              </a:rPr>
              <a:t>2) </a:t>
            </a:r>
            <a:r>
              <a:rPr lang="en-US" altLang="ko-KR" sz="1800" b="0" dirty="0">
                <a:effectLst/>
                <a:latin typeface="+mn-ea"/>
              </a:rPr>
              <a:t>OpenAI </a:t>
            </a:r>
            <a:r>
              <a:rPr lang="ko-KR" altLang="en-US" sz="1800" b="0" dirty="0">
                <a:effectLst/>
                <a:latin typeface="+mn-ea"/>
              </a:rPr>
              <a:t>모델 별 과금 체계 </a:t>
            </a:r>
            <a:r>
              <a:rPr lang="en-US" altLang="ko-KR" sz="1800" b="0" dirty="0">
                <a:effectLst/>
                <a:latin typeface="+mn-ea"/>
              </a:rPr>
              <a:t>: </a:t>
            </a:r>
            <a:r>
              <a:rPr lang="en-US" altLang="ko-KR" sz="1800" b="0" dirty="0">
                <a:solidFill>
                  <a:schemeClr val="accent1"/>
                </a:solidFill>
                <a:latin typeface="+mn-ea"/>
              </a:rPr>
              <a:t>https://platform.openai.com/docs/pricing</a:t>
            </a:r>
            <a:endParaRPr lang="en-US" altLang="ko-KR" sz="1800" b="0" dirty="0">
              <a:solidFill>
                <a:schemeClr val="accent1"/>
              </a:solidFill>
              <a:effectLst/>
              <a:latin typeface="+mn-ea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6EA94FE-BE41-B008-7A64-FB3D217B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7263" y="3429000"/>
            <a:ext cx="4207069" cy="280190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BB4E7983-CE65-F796-2997-2112335DB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35" y="2564904"/>
            <a:ext cx="4268356" cy="269838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56524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B508-CF51-6463-686A-C2A6380A2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7662F2-4BD7-B7F6-F554-D6FB17D99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리뷰 및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Q&amp;A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DEFB13C-6D51-BA24-CD21-77727CA76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3B3B3B"/>
                </a:solidFill>
              </a:rPr>
              <a:t>1) </a:t>
            </a:r>
            <a:r>
              <a:rPr lang="en-US" altLang="ko-KR" b="0" dirty="0">
                <a:solidFill>
                  <a:srgbClr val="3B3B3B"/>
                </a:solidFill>
                <a:effectLst/>
              </a:rPr>
              <a:t>API Key </a:t>
            </a:r>
            <a:r>
              <a:rPr lang="ko-KR" altLang="en-US" b="0" dirty="0">
                <a:solidFill>
                  <a:srgbClr val="3B3B3B"/>
                </a:solidFill>
                <a:effectLst/>
              </a:rPr>
              <a:t>폐기</a:t>
            </a:r>
            <a:endParaRPr lang="en-US" altLang="ko-KR" b="0" dirty="0">
              <a:solidFill>
                <a:srgbClr val="3B3B3B"/>
              </a:solidFill>
              <a:effectLst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3B3B3B"/>
              </a:solidFill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</a:rPr>
              <a:t>2) Q&amp;A</a:t>
            </a:r>
          </a:p>
        </p:txBody>
      </p:sp>
    </p:spTree>
    <p:extLst>
      <p:ext uri="{BB962C8B-B14F-4D97-AF65-F5344CB8AC3E}">
        <p14:creationId xmlns:p14="http://schemas.microsoft.com/office/powerpoint/2010/main" val="10873422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용어 정리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7BC7D7E3-930D-BA56-B0E4-16966F036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3129921"/>
              </p:ext>
            </p:extLst>
          </p:nvPr>
        </p:nvGraphicFramePr>
        <p:xfrm>
          <a:off x="457200" y="836613"/>
          <a:ext cx="8291512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576">
                  <a:extLst>
                    <a:ext uri="{9D8B030D-6E8A-4147-A177-3AD203B41FA5}">
                      <a16:colId xmlns:a16="http://schemas.microsoft.com/office/drawing/2014/main" val="2415872186"/>
                    </a:ext>
                  </a:extLst>
                </a:gridCol>
                <a:gridCol w="6192936">
                  <a:extLst>
                    <a:ext uri="{9D8B030D-6E8A-4147-A177-3AD203B41FA5}">
                      <a16:colId xmlns:a16="http://schemas.microsoft.com/office/drawing/2014/main" val="11391024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02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생성형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음성 등 다양한 형태의 콘텐츠를 생성하는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18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LLM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(Large Language Model) </a:t>
                      </a:r>
                      <a:r>
                        <a:rPr lang="ko-KR" altLang="en-US" sz="1600" dirty="0"/>
                        <a:t>대규모 언어 데이터를 학습하여 문장 이해와 생성이 가능한 언어 특화 인공지능 모델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3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 API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외부 개발자에게 공개되어 자유롭게 사용할 수 있는 소프트웨어 인터페이스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3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멀티모달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AI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음성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영상 등 여러 형태의 데이터를 동시에 처리하고 이해하는 인공지능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6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/>
                        <a:t>바이브</a:t>
                      </a:r>
                      <a:r>
                        <a:rPr lang="en-US" altLang="ko-KR" sz="1600" dirty="0"/>
                        <a:t>(Vibe) </a:t>
                      </a:r>
                      <a:r>
                        <a:rPr lang="ko-KR" altLang="en-US" sz="1600" dirty="0"/>
                        <a:t>코딩</a:t>
                      </a:r>
                      <a:endParaRPr lang="en-US" altLang="ko-K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개발자와 </a:t>
                      </a:r>
                      <a:r>
                        <a:rPr lang="en-US" altLang="ko-KR" sz="1600" dirty="0"/>
                        <a:t>AI</a:t>
                      </a:r>
                      <a:r>
                        <a:rPr lang="ko-KR" altLang="en-US" sz="1600" dirty="0"/>
                        <a:t>간 자연어를 통해 프로그래밍을 수행하는 대화형 프로그래밍 방식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24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데이터를 키</a:t>
                      </a:r>
                      <a:r>
                        <a:rPr lang="en-US" altLang="ko-KR" sz="1600" dirty="0"/>
                        <a:t>-</a:t>
                      </a:r>
                      <a:r>
                        <a:rPr lang="ko-KR" altLang="en-US" sz="1600" dirty="0"/>
                        <a:t>값 쌍으로 표현하며 시스템 간 데이터 교환에 널리 사용되는 경량 데이터 포맷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885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주피터</a:t>
                      </a:r>
                      <a:r>
                        <a:rPr lang="en-US" altLang="ko-KR" sz="1600" dirty="0"/>
                        <a:t>(</a:t>
                      </a:r>
                      <a:r>
                        <a:rPr lang="en-US" altLang="ko-KR" sz="1600" dirty="0" err="1"/>
                        <a:t>Jupyter</a:t>
                      </a:r>
                      <a:r>
                        <a:rPr lang="en-US" altLang="ko-KR" sz="1600" dirty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코드 실행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시각화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문서화를 하나의 환경에서 지원하는 대화형 개발 도구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879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마크다운</a:t>
                      </a:r>
                      <a:r>
                        <a:rPr lang="en-US" altLang="ko-KR" sz="1600" dirty="0"/>
                        <a:t>(md)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텍스트에 서식을 적용할 수 있는 경량 마크업 문법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149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Github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소스코드 버전 관리와 협업을 위한 대표적인 </a:t>
                      </a:r>
                      <a:r>
                        <a:rPr lang="en-US" altLang="ko-KR" sz="1600" dirty="0"/>
                        <a:t>Git </a:t>
                      </a:r>
                      <a:r>
                        <a:rPr lang="ko-KR" altLang="en-US" sz="1600" dirty="0"/>
                        <a:t>기반 플랫폼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50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8902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/>
              <a:t>추천</a:t>
            </a:r>
            <a:r>
              <a:rPr lang="ko-KR" altLang="en-US" dirty="0">
                <a:latin typeface="+mn-ea"/>
                <a:ea typeface="+mn-ea"/>
              </a:rPr>
              <a:t>사이트 정보</a:t>
            </a:r>
            <a:r>
              <a:rPr lang="en-US" altLang="ko-KR" dirty="0">
                <a:latin typeface="+mn-ea"/>
                <a:ea typeface="+mn-ea"/>
              </a:rPr>
              <a:t>]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b="1" dirty="0">
                <a:solidFill>
                  <a:prstClr val="black"/>
                </a:solidFill>
              </a:rPr>
              <a:t>OpenAI </a:t>
            </a:r>
            <a:r>
              <a:rPr kumimoji="1" lang="ko-KR" altLang="en-US" sz="1600" b="1" dirty="0">
                <a:solidFill>
                  <a:prstClr val="black"/>
                </a:solidFill>
              </a:rPr>
              <a:t>社 공식 사이트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</a:t>
            </a:r>
            <a:r>
              <a:rPr kumimoji="1" lang="ko-KR" altLang="en-US" sz="1600" dirty="0">
                <a:solidFill>
                  <a:prstClr val="black"/>
                </a:solidFill>
              </a:rPr>
              <a:t>메인 사이트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(https://openai.com/api/)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</a:t>
            </a:r>
            <a:r>
              <a:rPr kumimoji="1" lang="ko-KR" altLang="en-US" sz="1600" dirty="0">
                <a:solidFill>
                  <a:prstClr val="black"/>
                </a:solidFill>
              </a:rPr>
              <a:t>플레이 그라운드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(https://platform.openai.com/playground/)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 OpenAI </a:t>
            </a:r>
            <a:r>
              <a:rPr kumimoji="1" lang="ko-KR" altLang="en-US" sz="1600" dirty="0">
                <a:solidFill>
                  <a:prstClr val="black"/>
                </a:solidFill>
              </a:rPr>
              <a:t>개발자 플랫폼 </a:t>
            </a:r>
            <a:r>
              <a:rPr kumimoji="1" lang="en-US" altLang="ko-KR" sz="1600" dirty="0">
                <a:solidFill>
                  <a:prstClr val="black"/>
                </a:solidFill>
              </a:rPr>
              <a:t>(</a:t>
            </a:r>
            <a:r>
              <a:rPr kumimoji="1" lang="ko-KR" altLang="en-US" sz="1600" dirty="0">
                <a:solidFill>
                  <a:prstClr val="black"/>
                </a:solidFill>
              </a:rPr>
              <a:t>로그인 필요</a:t>
            </a:r>
            <a:r>
              <a:rPr kumimoji="1" lang="en-US" altLang="ko-KR" sz="1600" dirty="0">
                <a:solidFill>
                  <a:prstClr val="black"/>
                </a:solidFill>
              </a:rPr>
              <a:t>, https://platform.openai.com/docs/)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16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b="1" dirty="0" err="1">
                <a:solidFill>
                  <a:prstClr val="black"/>
                </a:solidFill>
              </a:rPr>
              <a:t>Streamlit</a:t>
            </a:r>
            <a:r>
              <a:rPr kumimoji="1" lang="en-US" altLang="ko-KR" sz="1600" b="1" dirty="0">
                <a:solidFill>
                  <a:prstClr val="black"/>
                </a:solidFill>
              </a:rPr>
              <a:t> </a:t>
            </a:r>
            <a:r>
              <a:rPr kumimoji="1" lang="ko-KR" altLang="en-US" sz="1600" b="1" dirty="0">
                <a:solidFill>
                  <a:prstClr val="black"/>
                </a:solidFill>
              </a:rPr>
              <a:t>社 공식 사이트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</a:t>
            </a:r>
            <a:r>
              <a:rPr kumimoji="1" lang="ko-KR" altLang="en-US" sz="1600" dirty="0">
                <a:solidFill>
                  <a:prstClr val="black"/>
                </a:solidFill>
              </a:rPr>
              <a:t>메인 사이트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(https://streamlit.io/)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</a:t>
            </a:r>
            <a:r>
              <a:rPr kumimoji="1" lang="ko-KR" altLang="en-US" sz="1600" dirty="0">
                <a:solidFill>
                  <a:prstClr val="black"/>
                </a:solidFill>
              </a:rPr>
              <a:t>플레이 그라운드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(https://streamlit.io/playground/)</a:t>
            </a:r>
            <a:br>
              <a:rPr kumimoji="1" lang="en-US" altLang="ko-KR" sz="1600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 -  OpenAI </a:t>
            </a:r>
            <a:r>
              <a:rPr kumimoji="1" lang="ko-KR" altLang="en-US" sz="1600" dirty="0">
                <a:solidFill>
                  <a:prstClr val="black"/>
                </a:solidFill>
              </a:rPr>
              <a:t>개발자 플랫폼 </a:t>
            </a:r>
            <a:r>
              <a:rPr kumimoji="1" lang="en-US" altLang="ko-KR" sz="1600" dirty="0">
                <a:solidFill>
                  <a:prstClr val="black"/>
                </a:solidFill>
              </a:rPr>
              <a:t>(</a:t>
            </a:r>
            <a:r>
              <a:rPr kumimoji="1" lang="ko-KR" altLang="en-US" sz="1600" dirty="0">
                <a:solidFill>
                  <a:prstClr val="black"/>
                </a:solidFill>
              </a:rPr>
              <a:t>로그인 필요</a:t>
            </a:r>
            <a:r>
              <a:rPr kumimoji="1" lang="en-US" altLang="ko-KR" sz="1600" dirty="0">
                <a:solidFill>
                  <a:prstClr val="black"/>
                </a:solidFill>
              </a:rPr>
              <a:t>, https://platform.openai.com/docs/)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en-US" altLang="ko-KR" sz="16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ko-KR" sz="1600" b="1" dirty="0">
                <a:solidFill>
                  <a:prstClr val="black"/>
                </a:solidFill>
              </a:rPr>
              <a:t>ChatGPT </a:t>
            </a:r>
            <a:r>
              <a:rPr kumimoji="1" lang="ko-KR" altLang="en-US" sz="1600" b="1" dirty="0">
                <a:solidFill>
                  <a:prstClr val="black"/>
                </a:solidFill>
              </a:rPr>
              <a:t>외 </a:t>
            </a:r>
            <a:r>
              <a:rPr kumimoji="1" lang="en-US" altLang="ko-KR" sz="1600" b="1" dirty="0">
                <a:solidFill>
                  <a:prstClr val="black"/>
                </a:solidFill>
              </a:rPr>
              <a:t>LLM </a:t>
            </a:r>
            <a:br>
              <a:rPr kumimoji="1" lang="en-US" altLang="ko-KR" sz="1600" b="1" dirty="0">
                <a:solidFill>
                  <a:prstClr val="black"/>
                </a:solidFill>
              </a:rPr>
            </a:br>
            <a:r>
              <a:rPr kumimoji="1" lang="en-US" altLang="ko-KR" sz="1600" dirty="0">
                <a:solidFill>
                  <a:prstClr val="black"/>
                </a:solidFill>
              </a:rPr>
              <a:t>- Cursor </a:t>
            </a:r>
            <a:r>
              <a:rPr kumimoji="1" lang="ko-KR" altLang="en-US" sz="1600" dirty="0">
                <a:solidFill>
                  <a:prstClr val="black"/>
                </a:solidFill>
              </a:rPr>
              <a:t>메인 사이트 </a:t>
            </a:r>
            <a:r>
              <a:rPr kumimoji="1" lang="en-US" altLang="ko-KR" sz="1600" dirty="0">
                <a:solidFill>
                  <a:prstClr val="black"/>
                </a:solidFill>
              </a:rPr>
              <a:t>(https://www.cursor.com/)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kumimoji="1" lang="ko-KR" altLang="en-US" sz="1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42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0C89-92AA-A36E-E339-44F91ECD5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F518E6B-87C1-CE91-8D10-592EFA7E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이론설명 </a:t>
            </a:r>
            <a:r>
              <a:rPr lang="en-US" altLang="ko-KR" b="1" dirty="0"/>
              <a:t>(2)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56DAE9E9-4586-3FAA-13A1-EC76B04E5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6" y="908720"/>
            <a:ext cx="8280920" cy="4464495"/>
          </a:xfrm>
        </p:spPr>
        <p:txBody>
          <a:bodyPr/>
          <a:lstStyle/>
          <a:p>
            <a:r>
              <a:rPr lang="en-US" altLang="ko-KR" sz="1800" b="0" dirty="0">
                <a:effectLst/>
                <a:latin typeface="+mn-ea"/>
              </a:rPr>
              <a:t>3) </a:t>
            </a:r>
            <a:r>
              <a:rPr lang="en-US" altLang="ko-KR" sz="1800" dirty="0">
                <a:latin typeface="+mn-ea"/>
              </a:rPr>
              <a:t>AI Agent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-</a:t>
            </a:r>
            <a:r>
              <a:rPr lang="ko-KR" altLang="en-US" sz="1800" dirty="0">
                <a:latin typeface="+mn-ea"/>
              </a:rPr>
              <a:t> </a:t>
            </a:r>
            <a:r>
              <a:rPr lang="ko-KR" altLang="en-US" sz="1800" dirty="0" err="1">
                <a:latin typeface="+mn-ea"/>
              </a:rPr>
              <a:t>멀티모달을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활용한 </a:t>
            </a:r>
            <a:r>
              <a:rPr lang="ko-KR" altLang="en-US" sz="1800" dirty="0" err="1">
                <a:latin typeface="+mn-ea"/>
              </a:rPr>
              <a:t>챗봇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- </a:t>
            </a:r>
            <a:r>
              <a:rPr lang="ko-KR" altLang="en-US" sz="1800" dirty="0">
                <a:latin typeface="+mn-ea"/>
              </a:rPr>
              <a:t>텍스트 기반 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- UI </a:t>
            </a:r>
            <a:r>
              <a:rPr lang="ko-KR" altLang="en-US" sz="1800" dirty="0">
                <a:latin typeface="+mn-ea"/>
              </a:rPr>
              <a:t>기반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r>
              <a:rPr lang="en-US" altLang="ko-KR" sz="1800" b="0" dirty="0">
                <a:effectLst/>
                <a:latin typeface="+mn-ea"/>
              </a:rPr>
              <a:t>4) Open AI</a:t>
            </a:r>
            <a:r>
              <a:rPr lang="ko-KR" altLang="en-US" sz="1800" b="0" dirty="0">
                <a:effectLst/>
                <a:latin typeface="+mn-ea"/>
              </a:rPr>
              <a:t>의 </a:t>
            </a:r>
            <a:r>
              <a:rPr lang="en-US" altLang="ko-KR" sz="1800" dirty="0">
                <a:latin typeface="+mn-ea"/>
              </a:rPr>
              <a:t>API</a:t>
            </a:r>
            <a:r>
              <a:rPr lang="ko-KR" altLang="en-US" sz="1800" dirty="0">
                <a:latin typeface="+mn-ea"/>
              </a:rPr>
              <a:t>를 이용한 애플리케이션 개발 환경 소개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 - </a:t>
            </a:r>
            <a:r>
              <a:rPr lang="ko-KR" altLang="en-US" sz="1800" dirty="0">
                <a:latin typeface="+mn-ea"/>
              </a:rPr>
              <a:t>아키텍처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클라이언트 ↔</a:t>
            </a:r>
            <a:r>
              <a:rPr lang="en-US" altLang="ko-KR" sz="1800" dirty="0">
                <a:latin typeface="+mn-ea"/>
              </a:rPr>
              <a:t> </a:t>
            </a:r>
            <a:r>
              <a:rPr lang="ko-KR" altLang="en-US" sz="1800" dirty="0">
                <a:latin typeface="+mn-ea"/>
              </a:rPr>
              <a:t>서버 구조</a:t>
            </a:r>
            <a:endParaRPr lang="en-US" altLang="ko-KR" sz="1800" b="0" dirty="0">
              <a:effectLst/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 - </a:t>
            </a:r>
            <a:r>
              <a:rPr lang="ko-KR" altLang="en-US" sz="1800" dirty="0">
                <a:latin typeface="+mn-ea"/>
              </a:rPr>
              <a:t>개발 언어 </a:t>
            </a:r>
            <a:r>
              <a:rPr lang="en-US" altLang="ko-KR" sz="1800" dirty="0">
                <a:latin typeface="+mn-ea"/>
              </a:rPr>
              <a:t>: Python </a:t>
            </a:r>
          </a:p>
          <a:p>
            <a:r>
              <a:rPr lang="en-US" altLang="ko-KR" sz="1800" dirty="0">
                <a:latin typeface="+mn-ea"/>
              </a:rPr>
              <a:t>  - </a:t>
            </a:r>
            <a:r>
              <a:rPr lang="ko-KR" altLang="en-US" sz="1800" dirty="0">
                <a:latin typeface="+mn-ea"/>
              </a:rPr>
              <a:t>요청과 응답 메시지 구조 </a:t>
            </a:r>
            <a:r>
              <a:rPr lang="en-US" altLang="ko-KR" sz="1800" dirty="0">
                <a:latin typeface="+mn-ea"/>
              </a:rPr>
              <a:t>: Json</a:t>
            </a:r>
          </a:p>
          <a:p>
            <a:r>
              <a:rPr lang="en-US" altLang="ko-KR" sz="1800" dirty="0">
                <a:latin typeface="+mn-ea"/>
              </a:rPr>
              <a:t>  - </a:t>
            </a:r>
            <a:r>
              <a:rPr lang="ko-KR" altLang="en-US" sz="1800" dirty="0">
                <a:latin typeface="+mn-ea"/>
              </a:rPr>
              <a:t>프로그램 개발 </a:t>
            </a:r>
            <a:r>
              <a:rPr lang="en-US" altLang="ko-KR" sz="1800" dirty="0">
                <a:latin typeface="+mn-ea"/>
              </a:rPr>
              <a:t>IDE </a:t>
            </a:r>
            <a:r>
              <a:rPr lang="ko-KR" altLang="en-US" sz="1800" dirty="0">
                <a:latin typeface="+mn-ea"/>
              </a:rPr>
              <a:t>환경 </a:t>
            </a:r>
            <a:r>
              <a:rPr lang="en-US" altLang="ko-KR" sz="1800" dirty="0">
                <a:latin typeface="+mn-ea"/>
              </a:rPr>
              <a:t>: </a:t>
            </a:r>
            <a:r>
              <a:rPr lang="en-US" altLang="ko-KR" sz="1800" dirty="0" err="1">
                <a:latin typeface="+mn-ea"/>
              </a:rPr>
              <a:t>VSCode</a:t>
            </a:r>
            <a:endParaRPr lang="en-US" altLang="ko-KR" sz="1800" dirty="0">
              <a:latin typeface="+mn-ea"/>
            </a:endParaRPr>
          </a:p>
          <a:p>
            <a:r>
              <a:rPr lang="en-US" altLang="ko-KR" sz="1800" dirty="0">
                <a:latin typeface="+mn-ea"/>
              </a:rPr>
              <a:t>  - UI</a:t>
            </a:r>
            <a:r>
              <a:rPr lang="ko-KR" altLang="en-US" sz="1800" dirty="0">
                <a:latin typeface="+mn-ea"/>
              </a:rPr>
              <a:t> 구성 </a:t>
            </a:r>
            <a:r>
              <a:rPr lang="en-US" altLang="ko-KR" sz="1800" dirty="0">
                <a:latin typeface="+mn-ea"/>
              </a:rPr>
              <a:t>: </a:t>
            </a:r>
            <a:r>
              <a:rPr lang="en-US" altLang="ko-KR" sz="1800" dirty="0" err="1">
                <a:latin typeface="+mn-ea"/>
              </a:rPr>
              <a:t>Streamlit</a:t>
            </a:r>
            <a:endParaRPr lang="en-US" altLang="ko-KR" sz="1800" dirty="0">
              <a:latin typeface="+mn-ea"/>
            </a:endParaRPr>
          </a:p>
          <a:p>
            <a:endParaRPr lang="en-US" altLang="ko-KR" sz="1800" dirty="0">
              <a:latin typeface="+mn-ea"/>
            </a:endParaRPr>
          </a:p>
          <a:p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0811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6A181-ED43-C54C-BDFE-207DD4B94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5673F54-1659-51F0-D88D-170807D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3. Demo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992806E-5941-6A21-9827-7B4B27C27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0" dirty="0">
                <a:solidFill>
                  <a:srgbClr val="3B3B3B"/>
                </a:solidFill>
                <a:effectLst/>
              </a:rPr>
              <a:t>1) Day1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: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텍스트 기반의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실행 모습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r>
              <a:rPr lang="en-US" altLang="ko-KR" sz="1800" b="0" dirty="0">
                <a:solidFill>
                  <a:srgbClr val="3B3B3B"/>
                </a:solidFill>
                <a:effectLst/>
              </a:rPr>
              <a:t>  </a:t>
            </a:r>
            <a:r>
              <a:rPr lang="ko-KR" altLang="en-US" dirty="0">
                <a:solidFill>
                  <a:srgbClr val="3B3B3B"/>
                </a:solidFill>
              </a:rPr>
              <a:t>예</a:t>
            </a:r>
            <a:r>
              <a:rPr lang="en-US" altLang="ko-KR" dirty="0">
                <a:solidFill>
                  <a:srgbClr val="3B3B3B"/>
                </a:solidFill>
              </a:rPr>
              <a:t>)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인터뷰 연습 도와주는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r>
              <a:rPr lang="en-US" altLang="ko-KR" sz="1800" dirty="0">
                <a:solidFill>
                  <a:srgbClr val="3B3B3B"/>
                </a:solidFill>
              </a:rPr>
              <a:t>2) </a:t>
            </a:r>
            <a:r>
              <a:rPr lang="en-US" altLang="ko-KR" dirty="0">
                <a:solidFill>
                  <a:srgbClr val="3B3B3B"/>
                </a:solidFill>
              </a:rPr>
              <a:t>Day2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</a:t>
            </a:r>
            <a:r>
              <a:rPr lang="en-US" altLang="ko-KR" sz="1800" b="0" dirty="0">
                <a:solidFill>
                  <a:srgbClr val="3B3B3B"/>
                </a:solidFill>
                <a:effectLst/>
              </a:rPr>
              <a:t>: UI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기</a:t>
            </a:r>
            <a:r>
              <a:rPr lang="ko-KR" altLang="en-US" dirty="0">
                <a:solidFill>
                  <a:srgbClr val="3B3B3B"/>
                </a:solidFill>
              </a:rPr>
              <a:t>능 추가된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웹앱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기반의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실행 모습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r>
              <a:rPr lang="ko-KR" altLang="en-US" sz="1800" dirty="0"/>
              <a:t>  예</a:t>
            </a:r>
            <a:r>
              <a:rPr lang="en-US" altLang="ko-KR" sz="1800" dirty="0"/>
              <a:t>) 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영어 회화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튜터링</a:t>
            </a:r>
            <a:r>
              <a:rPr lang="ko-KR" altLang="en-US" sz="1800" b="0" dirty="0">
                <a:solidFill>
                  <a:srgbClr val="3B3B3B"/>
                </a:solidFill>
                <a:effectLst/>
              </a:rPr>
              <a:t> </a:t>
            </a:r>
            <a:r>
              <a:rPr lang="ko-KR" altLang="en-US" sz="1800" b="0" dirty="0" err="1">
                <a:solidFill>
                  <a:srgbClr val="3B3B3B"/>
                </a:solidFill>
                <a:effectLst/>
              </a:rPr>
              <a:t>챗봇</a:t>
            </a:r>
            <a:endParaRPr lang="en-US" altLang="ko-KR" sz="1800" b="0" dirty="0">
              <a:solidFill>
                <a:srgbClr val="3B3B3B"/>
              </a:solidFill>
              <a:effectLst/>
            </a:endParaRPr>
          </a:p>
          <a:p>
            <a:r>
              <a:rPr lang="en-US" altLang="ko-KR" sz="1800"/>
              <a:t>  https://openaiapi-j1.streamlit.app/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90771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F3038-DFE3-9E27-9E4E-7E724FCF2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5">
            <a:extLst>
              <a:ext uri="{FF2B5EF4-FFF2-40B4-BE49-F238E27FC236}">
                <a16:creationId xmlns:a16="http://schemas.microsoft.com/office/drawing/2014/main" id="{6781C2A7-AADA-2A3C-7E5E-2B2D36C7EC17}"/>
              </a:ext>
            </a:extLst>
          </p:cNvPr>
          <p:cNvGrpSpPr>
            <a:grpSpLocks/>
          </p:cNvGrpSpPr>
          <p:nvPr/>
        </p:nvGrpSpPr>
        <p:grpSpPr bwMode="auto">
          <a:xfrm>
            <a:off x="674858" y="1360490"/>
            <a:ext cx="7281519" cy="1768384"/>
            <a:chOff x="349" y="643"/>
            <a:chExt cx="2314" cy="1044"/>
          </a:xfrm>
        </p:grpSpPr>
        <p:sp>
          <p:nvSpPr>
            <p:cNvPr id="6148" name="Text Box 6">
              <a:extLst>
                <a:ext uri="{FF2B5EF4-FFF2-40B4-BE49-F238E27FC236}">
                  <a16:creationId xmlns:a16="http://schemas.microsoft.com/office/drawing/2014/main" id="{957B0569-D0BA-F80B-C3FD-B84A8CD205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" y="643"/>
              <a:ext cx="567" cy="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ko-KR" sz="10000" dirty="0">
                  <a:solidFill>
                    <a:prstClr val="black"/>
                  </a:solidFill>
                  <a:ea typeface="견고딕" pitchFamily="18" charset="-127"/>
                </a:rPr>
                <a:t>2</a:t>
              </a:r>
            </a:p>
          </p:txBody>
        </p:sp>
        <p:sp>
          <p:nvSpPr>
            <p:cNvPr id="6149" name="Text Box 7">
              <a:extLst>
                <a:ext uri="{FF2B5EF4-FFF2-40B4-BE49-F238E27FC236}">
                  <a16:creationId xmlns:a16="http://schemas.microsoft.com/office/drawing/2014/main" id="{A070379C-4B8B-35E1-7EF0-F65C1288C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" y="1217"/>
              <a:ext cx="1851" cy="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fontAlgn="base" hangingPunct="1">
                <a:lnSpc>
                  <a:spcPct val="150000"/>
                </a:lnSpc>
                <a:spcAft>
                  <a:spcPct val="0"/>
                </a:spcAft>
                <a:buFontTx/>
                <a:buNone/>
              </a:pPr>
              <a:r>
                <a:rPr kumimoji="1" lang="ko-KR" altLang="en-US" sz="3500" b="1" dirty="0">
                  <a:solidFill>
                    <a:prstClr val="black"/>
                  </a:solidFill>
                  <a:latin typeface="+mn-ea"/>
                  <a:ea typeface="+mn-ea"/>
                  <a:cs typeface="함초롬바탕" panose="02030504000101010101" pitchFamily="18" charset="-127"/>
                </a:rPr>
                <a:t>실습 환경 구성</a:t>
              </a:r>
              <a:endParaRPr kumimoji="1" lang="en-US" altLang="ko-KR" sz="3500" b="1" dirty="0">
                <a:latin typeface="+mn-ea"/>
                <a:ea typeface="+mn-ea"/>
                <a:cs typeface="함초롬바탕" panose="02030504000101010101" pitchFamily="18" charset="-127"/>
              </a:endParaRPr>
            </a:p>
          </p:txBody>
        </p:sp>
      </p:grpSp>
      <p:sp>
        <p:nvSpPr>
          <p:cNvPr id="131082" name="Text Box 10">
            <a:extLst>
              <a:ext uri="{FF2B5EF4-FFF2-40B4-BE49-F238E27FC236}">
                <a16:creationId xmlns:a16="http://schemas.microsoft.com/office/drawing/2014/main" id="{B23BE3E2-B72B-8B89-55A8-7A6C63336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4149080"/>
            <a:ext cx="5429251" cy="147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504825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defTabSz="504825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defTabSz="504825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defTabSz="504825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defTabSz="504825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defTabSz="504825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1.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설치하기 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(30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)</a:t>
            </a:r>
            <a:endParaRPr lang="ko-KR" altLang="en-US" sz="2400" b="1" dirty="0">
              <a:solidFill>
                <a:prstClr val="black"/>
              </a:solidFill>
              <a:latin typeface="+mn-ea"/>
              <a:cs typeface="함초롬바탕" panose="02030504000101010101" pitchFamily="18" charset="-127"/>
            </a:endParaRP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ko-KR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 2. </a:t>
            </a:r>
            <a:r>
              <a:rPr lang="ko-KR" altLang="en-US" sz="2400" b="1" dirty="0">
                <a:solidFill>
                  <a:prstClr val="black"/>
                </a:solidFill>
                <a:latin typeface="+mn-ea"/>
                <a:cs typeface="함초롬바탕" panose="02030504000101010101" pitchFamily="18" charset="-127"/>
              </a:rPr>
              <a:t>따라하기</a:t>
            </a:r>
          </a:p>
          <a:p>
            <a:pPr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 3. 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실습하기 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(10</a:t>
            </a:r>
            <a:r>
              <a:rPr lang="ko-KR" altLang="en-US" sz="2400" b="1" dirty="0">
                <a:latin typeface="+mn-ea"/>
                <a:cs typeface="함초롬바탕" panose="02030504000101010101" pitchFamily="18" charset="-127"/>
              </a:rPr>
              <a:t>분</a:t>
            </a:r>
            <a:r>
              <a:rPr lang="en-US" altLang="ko-KR" sz="2400" b="1" dirty="0">
                <a:latin typeface="+mn-ea"/>
                <a:cs typeface="함초롬바탕" panose="0203050400010101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8425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1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31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1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2878</Words>
  <Application>Microsoft Office PowerPoint</Application>
  <PresentationFormat>화면 슬라이드 쇼(4:3)</PresentationFormat>
  <Paragraphs>512</Paragraphs>
  <Slides>62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62</vt:i4>
      </vt:variant>
    </vt:vector>
  </HeadingPairs>
  <TitlesOfParts>
    <vt:vector size="68" baseType="lpstr">
      <vt:lpstr>견고딕</vt:lpstr>
      <vt:lpstr>굴림체</vt:lpstr>
      <vt:lpstr>맑은 고딕</vt:lpstr>
      <vt:lpstr>Arial</vt:lpstr>
      <vt:lpstr>Wingdings</vt:lpstr>
      <vt:lpstr>1_Office 테마</vt:lpstr>
      <vt:lpstr>입문자를 위한 ChatGPT 및  API 활용 서비스 제작 실무</vt:lpstr>
      <vt:lpstr>목  차 (1)</vt:lpstr>
      <vt:lpstr>목  차 (2)</vt:lpstr>
      <vt:lpstr>PowerPoint 프레젠테이션</vt:lpstr>
      <vt:lpstr>1. 과정 소개</vt:lpstr>
      <vt:lpstr>2. 이론설명 (1)</vt:lpstr>
      <vt:lpstr>2. 이론설명 (2)</vt:lpstr>
      <vt:lpstr>3. Demo</vt:lpstr>
      <vt:lpstr>PowerPoint 프레젠테이션</vt:lpstr>
      <vt:lpstr>1. 설치하기(1) (30분)</vt:lpstr>
      <vt:lpstr>1. 설치하기(2) (30분)</vt:lpstr>
      <vt:lpstr>1. 설치하기(2) (30분)</vt:lpstr>
      <vt:lpstr>2. 따라하기</vt:lpstr>
      <vt:lpstr> 2. 따라하기</vt:lpstr>
      <vt:lpstr> 3. 실습하기 (10분)</vt:lpstr>
      <vt:lpstr>PowerPoint 프레젠테이션</vt:lpstr>
      <vt:lpstr> 1. 따라하기</vt:lpstr>
      <vt:lpstr> 2. 실습하기 (15분)</vt:lpstr>
      <vt:lpstr> 3. 따라하기</vt:lpstr>
      <vt:lpstr> 4. 실습하기 (15분)</vt:lpstr>
      <vt:lpstr>PowerPoint 프레젠테이션</vt:lpstr>
      <vt:lpstr> 1. 이론설명</vt:lpstr>
      <vt:lpstr> 2. 따라하기</vt:lpstr>
      <vt:lpstr> 3. 실습하기 (20분)</vt:lpstr>
      <vt:lpstr>PowerPoint 프레젠테이션</vt:lpstr>
      <vt:lpstr> 1. 이론설명</vt:lpstr>
      <vt:lpstr> 2. 따라하기</vt:lpstr>
      <vt:lpstr> 3. 실습하기 (10분)</vt:lpstr>
      <vt:lpstr> 4. 따라하기</vt:lpstr>
      <vt:lpstr> 5. 실습하기 (10분)</vt:lpstr>
      <vt:lpstr>PowerPoint 프레젠테이션</vt:lpstr>
      <vt:lpstr> 1. 따라하기</vt:lpstr>
      <vt:lpstr> 2. 실습하기 (20분)</vt:lpstr>
      <vt:lpstr>PowerPoint 프레젠테이션</vt:lpstr>
      <vt:lpstr> 1. 따라하기</vt:lpstr>
      <vt:lpstr> 2. 실습하기 (25분)</vt:lpstr>
      <vt:lpstr>PowerPoint 프레젠테이션</vt:lpstr>
      <vt:lpstr> 1. 이론설명</vt:lpstr>
      <vt:lpstr> 2. 설치하기 (20분)</vt:lpstr>
      <vt:lpstr> 3. 따라하기</vt:lpstr>
      <vt:lpstr>PowerPoint 프레젠테이션</vt:lpstr>
      <vt:lpstr> 1. 따라하기</vt:lpstr>
      <vt:lpstr> 2. 실습하기 (25분)</vt:lpstr>
      <vt:lpstr>PowerPoint 프레젠테이션</vt:lpstr>
      <vt:lpstr> 1. 따라하기</vt:lpstr>
      <vt:lpstr> 2. 이론설명</vt:lpstr>
      <vt:lpstr> 3. 실습하기 (25분)</vt:lpstr>
      <vt:lpstr>PowerPoint 프레젠테이션</vt:lpstr>
      <vt:lpstr> 1. 따라하기</vt:lpstr>
      <vt:lpstr> 2. 실습하기 (30분)</vt:lpstr>
      <vt:lpstr>PowerPoint 프레젠테이션</vt:lpstr>
      <vt:lpstr> 1. 따라하기</vt:lpstr>
      <vt:lpstr> 2. 실습하기 (30분)</vt:lpstr>
      <vt:lpstr>PowerPoint 프레젠테이션</vt:lpstr>
      <vt:lpstr> 1. 따라하기</vt:lpstr>
      <vt:lpstr> 2. 실습하기 (30분)</vt:lpstr>
      <vt:lpstr>PowerPoint 프레젠테이션</vt:lpstr>
      <vt:lpstr> 1. Demo</vt:lpstr>
      <vt:lpstr> 2. 실습하기 (20분)</vt:lpstr>
      <vt:lpstr> 3. 리뷰 및 Q&amp;A</vt:lpstr>
      <vt:lpstr>[용어 정리]</vt:lpstr>
      <vt:lpstr>[추천사이트 정보]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J1 Gong</cp:lastModifiedBy>
  <cp:revision>460</cp:revision>
  <cp:lastPrinted>2015-04-07T07:01:44Z</cp:lastPrinted>
  <dcterms:created xsi:type="dcterms:W3CDTF">2015-01-19T00:41:14Z</dcterms:created>
  <dcterms:modified xsi:type="dcterms:W3CDTF">2025-06-02T10:52:21Z</dcterms:modified>
</cp:coreProperties>
</file>