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68" r:id="rId2"/>
    <p:sldId id="274" r:id="rId3"/>
    <p:sldId id="269" r:id="rId4"/>
    <p:sldId id="270" r:id="rId5"/>
    <p:sldId id="291" r:id="rId6"/>
    <p:sldId id="335" r:id="rId7"/>
    <p:sldId id="292" r:id="rId8"/>
    <p:sldId id="293" r:id="rId9"/>
    <p:sldId id="275" r:id="rId10"/>
    <p:sldId id="294" r:id="rId11"/>
    <p:sldId id="295" r:id="rId12"/>
    <p:sldId id="296" r:id="rId13"/>
    <p:sldId id="297" r:id="rId14"/>
    <p:sldId id="276" r:id="rId15"/>
    <p:sldId id="300" r:id="rId16"/>
    <p:sldId id="301" r:id="rId17"/>
    <p:sldId id="298" r:id="rId18"/>
    <p:sldId id="299" r:id="rId19"/>
    <p:sldId id="277" r:id="rId20"/>
    <p:sldId id="302" r:id="rId21"/>
    <p:sldId id="334" r:id="rId22"/>
    <p:sldId id="304" r:id="rId23"/>
    <p:sldId id="278" r:id="rId24"/>
    <p:sldId id="305" r:id="rId25"/>
    <p:sldId id="306" r:id="rId26"/>
    <p:sldId id="307" r:id="rId27"/>
    <p:sldId id="308" r:id="rId28"/>
    <p:sldId id="309" r:id="rId29"/>
    <p:sldId id="285" r:id="rId30"/>
    <p:sldId id="310" r:id="rId31"/>
    <p:sldId id="311" r:id="rId32"/>
    <p:sldId id="286" r:id="rId33"/>
    <p:sldId id="314" r:id="rId34"/>
    <p:sldId id="316" r:id="rId35"/>
    <p:sldId id="279" r:id="rId36"/>
    <p:sldId id="317" r:id="rId37"/>
    <p:sldId id="318" r:id="rId38"/>
    <p:sldId id="319" r:id="rId39"/>
    <p:sldId id="280" r:id="rId40"/>
    <p:sldId id="320" r:id="rId41"/>
    <p:sldId id="321" r:id="rId42"/>
    <p:sldId id="281" r:id="rId43"/>
    <p:sldId id="322" r:id="rId44"/>
    <p:sldId id="324" r:id="rId45"/>
    <p:sldId id="323" r:id="rId46"/>
    <p:sldId id="287" r:id="rId47"/>
    <p:sldId id="325" r:id="rId48"/>
    <p:sldId id="326" r:id="rId49"/>
    <p:sldId id="288" r:id="rId50"/>
    <p:sldId id="327" r:id="rId51"/>
    <p:sldId id="328" r:id="rId52"/>
    <p:sldId id="289" r:id="rId53"/>
    <p:sldId id="329" r:id="rId54"/>
    <p:sldId id="330" r:id="rId55"/>
    <p:sldId id="290" r:id="rId56"/>
    <p:sldId id="331" r:id="rId57"/>
    <p:sldId id="332" r:id="rId58"/>
    <p:sldId id="333" r:id="rId59"/>
    <p:sldId id="272" r:id="rId60"/>
    <p:sldId id="273" r:id="rId6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06" autoAdjust="0"/>
  </p:normalViewPr>
  <p:slideViewPr>
    <p:cSldViewPr>
      <p:cViewPr>
        <p:scale>
          <a:sx n="100" d="100"/>
          <a:sy n="100" d="100"/>
        </p:scale>
        <p:origin x="7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9B0F-9A14-4719-A683-BB2A63043462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462E4-C0AF-446E-9D96-7820E7CD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6T07:56:47.2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1,'4579'0,"-3669"13,53 1,-622 1,-209-7,-89-6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6T07:56:48.9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84,'1'-2,"0"1,0-1,0 1,0 0,0-1,0 1,0 0,0 0,0 0,1 0,-1 0,0 0,1 0,-1 1,1-1,-1 0,1 1,-1-1,1 1,-1-1,1 1,0 0,-1 0,1 0,-1 0,1 0,1 0,5-1,175-26,201-2,192 24,-388 5,3441 2,-3608-2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6T07:56:50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1,'408'-1,"2426"18,-670-6,-1610-12,-267 15,2 0,-213-15,-47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849-6AC7-4011-B1DC-4095543471E6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71C4-0E23-490C-A0B4-3245496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강의 교안 작성 가이드라인</a:t>
            </a:r>
            <a:r>
              <a:rPr lang="en-US" altLang="ko-KR" sz="1800" b="1" dirty="0"/>
              <a:t>]</a:t>
            </a:r>
          </a:p>
          <a:p>
            <a:pPr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현재 양식의 슬라이드마스터 활용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표지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상단 </a:t>
            </a:r>
            <a:r>
              <a:rPr lang="en-US" altLang="ko-KR" b="1" dirty="0"/>
              <a:t>- </a:t>
            </a:r>
            <a:r>
              <a:rPr lang="ko-KR" altLang="en-US" b="1" dirty="0"/>
              <a:t>표지 타이틀은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40pt </a:t>
            </a:r>
            <a:r>
              <a:rPr lang="ko-KR" altLang="en-US" b="1" dirty="0"/>
              <a:t>전후 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하단 </a:t>
            </a:r>
            <a:r>
              <a:rPr lang="en-US" altLang="ko-KR" b="1" dirty="0"/>
              <a:t>- </a:t>
            </a:r>
            <a:r>
              <a:rPr lang="ko-KR" altLang="en-US" b="1" dirty="0"/>
              <a:t>강사 안내는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전후</a:t>
            </a:r>
            <a:r>
              <a:rPr lang="en-US" altLang="ko-KR" b="1" dirty="0"/>
              <a:t>(</a:t>
            </a:r>
            <a:r>
              <a:rPr lang="ko-KR" altLang="en-US" b="1" dirty="0"/>
              <a:t>진한 회색</a:t>
            </a:r>
            <a:r>
              <a:rPr lang="en-US" altLang="ko-KR" b="1" dirty="0"/>
              <a:t>)</a:t>
            </a:r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목차 </a:t>
            </a:r>
            <a:r>
              <a:rPr lang="en-US" altLang="ko-KR" b="1" dirty="0"/>
              <a:t>: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 </a:t>
            </a:r>
            <a:r>
              <a:rPr lang="ko-KR" altLang="en-US" b="1" dirty="0"/>
              <a:t>전후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간지 </a:t>
            </a:r>
            <a:r>
              <a:rPr lang="en-US" altLang="ko-KR" b="1" dirty="0"/>
              <a:t>: </a:t>
            </a:r>
            <a:r>
              <a:rPr lang="ko-KR" altLang="en-US" b="1" dirty="0"/>
              <a:t>간지 목차는 맑은 고딕체 </a:t>
            </a:r>
            <a:r>
              <a:rPr lang="en-US" altLang="ko-KR" b="1" dirty="0"/>
              <a:t>35pt</a:t>
            </a:r>
            <a:r>
              <a:rPr lang="ko-KR" altLang="en-US" b="1" dirty="0"/>
              <a:t> 이상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내 타이틀 </a:t>
            </a:r>
            <a:r>
              <a:rPr lang="en-US" altLang="ko-KR" b="1" dirty="0"/>
              <a:t>– </a:t>
            </a:r>
            <a:r>
              <a:rPr lang="ko-KR" altLang="en-US" b="1" dirty="0"/>
              <a:t>슬라이드 상반 </a:t>
            </a:r>
            <a:r>
              <a:rPr lang="en-US" altLang="ko-KR" b="1" dirty="0"/>
              <a:t>Bar </a:t>
            </a:r>
            <a:r>
              <a:rPr lang="ko-KR" altLang="en-US" b="1" dirty="0"/>
              <a:t>위에 들어가는 모든 </a:t>
            </a:r>
            <a:r>
              <a:rPr lang="en-US" altLang="ko-KR" b="1" dirty="0"/>
              <a:t>Text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28pt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메인 내용에 해당하는 슬라이드  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고딕 계열의 글씨체로 모두 통일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글씨는 최소 </a:t>
            </a:r>
            <a:r>
              <a:rPr lang="en-US" altLang="ko-KR" b="1" dirty="0"/>
              <a:t>14pt</a:t>
            </a:r>
            <a:r>
              <a:rPr lang="ko-KR" altLang="en-US" b="1" dirty="0"/>
              <a:t> 이상으로 설정</a:t>
            </a:r>
            <a:br>
              <a:rPr lang="en-US" altLang="ko-KR" b="1" dirty="0"/>
            </a:br>
            <a:r>
              <a:rPr lang="en-US" altLang="ko-KR" b="1" dirty="0"/>
              <a:t>3) </a:t>
            </a:r>
            <a:r>
              <a:rPr lang="ko-KR" altLang="en-US" b="1" dirty="0"/>
              <a:t>간단한 표나 </a:t>
            </a:r>
            <a:r>
              <a:rPr lang="ko-KR" altLang="en-US" b="1" dirty="0" err="1"/>
              <a:t>다이아그램</a:t>
            </a:r>
            <a:r>
              <a:rPr lang="ko-KR" altLang="en-US" b="1" dirty="0"/>
              <a:t> 등은 직접 작성하여 슬라이드에 반영하되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복잡한 양식</a:t>
            </a:r>
            <a:r>
              <a:rPr lang="en-US" altLang="ko-KR" b="1" dirty="0"/>
              <a:t>,</a:t>
            </a:r>
            <a:r>
              <a:rPr lang="ko-KR" altLang="en-US" b="1" dirty="0"/>
              <a:t> 그림이나  다이아 그램 등은 스캔을 사용하셔도 무방합니다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교안의 구성 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표지 </a:t>
            </a:r>
            <a:r>
              <a:rPr lang="en-US" altLang="ko-KR" b="1" dirty="0"/>
              <a:t>-</a:t>
            </a:r>
            <a:r>
              <a:rPr lang="en-US" altLang="ko-KR" b="1" dirty="0">
                <a:sym typeface="Wingdings" pitchFamily="2" charset="2"/>
              </a:rPr>
              <a:t> </a:t>
            </a:r>
            <a:r>
              <a:rPr lang="ko-KR" altLang="en-US" b="1" dirty="0">
                <a:sym typeface="Wingdings" pitchFamily="2" charset="2"/>
              </a:rPr>
              <a:t>목차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 err="1">
                <a:sym typeface="Wingdings" pitchFamily="2" charset="2"/>
              </a:rPr>
              <a:t>목차별</a:t>
            </a:r>
            <a:r>
              <a:rPr lang="ko-KR" altLang="en-US" b="1" dirty="0">
                <a:sym typeface="Wingdings" pitchFamily="2" charset="2"/>
              </a:rPr>
              <a:t> 간지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강의교안 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용어정리</a:t>
            </a:r>
            <a:r>
              <a:rPr lang="en-US" altLang="ko-KR" b="1" dirty="0">
                <a:sym typeface="Wingdings" pitchFamily="2" charset="2"/>
              </a:rPr>
              <a:t>  - </a:t>
            </a:r>
            <a:r>
              <a:rPr lang="ko-KR" altLang="en-US" b="1" dirty="0">
                <a:sym typeface="Wingdings" pitchFamily="2" charset="2"/>
              </a:rPr>
              <a:t>참고 서적</a:t>
            </a:r>
            <a:r>
              <a:rPr lang="en-US" altLang="ko-KR" b="1" dirty="0">
                <a:sym typeface="Wingdings" pitchFamily="2" charset="2"/>
              </a:rPr>
              <a:t>,  </a:t>
            </a:r>
            <a:r>
              <a:rPr lang="ko-KR" altLang="en-US" b="1" dirty="0">
                <a:sym typeface="Wingdings" pitchFamily="2" charset="2"/>
              </a:rPr>
              <a:t>유용한 사이트 안내</a:t>
            </a:r>
            <a:r>
              <a:rPr lang="en-US" altLang="ko-KR" b="1" dirty="0">
                <a:sym typeface="Wingdings" pitchFamily="2" charset="2"/>
              </a:rPr>
              <a:t> )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>
                <a:sym typeface="Wingdings" pitchFamily="2" charset="2"/>
              </a:rPr>
              <a:t>직무수행과 관련 실무자에게  유용한 실무양식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참고서적과 자료 및 유용한 사이트 등을 소개해 주시기 바랍니다</a:t>
            </a:r>
            <a:r>
              <a:rPr lang="en-US" altLang="ko-KR" b="1" dirty="0">
                <a:sym typeface="Wingdings" pitchFamily="2" charset="2"/>
              </a:rPr>
              <a:t>.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93D43FC-7992-4E9E-938D-952E681D2A47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B2E9-CF9B-09D8-E245-DC1DF2E9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E0382F-DC8C-F7E2-E51E-DB134306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AE5AEC-2E68-8F0B-FA34-98CF6111C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E917-8AFA-CB57-FF7C-B5755B50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908D5A-9D8F-B7CD-3A08-247A90A77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2AF1A89-25DF-3089-5054-30F1DD6BF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9502E-B9BA-D133-4D88-3B55FA77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1ABCD83-F3EB-3692-5533-548ED4557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265173-0ABB-23AE-7B14-4C40BF34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9E6D-699A-77EC-4A59-630CA80D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4A8E6D-05E5-460E-CC41-DD02ADAA1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EC45541-90D7-6AC5-F793-0960CC43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8E5E-A96E-0311-2CA5-C987C62F4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227130-529F-299E-C782-0ACA49EE6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B2305C1-4E3E-A431-2DAE-90A8EC8CF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7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1D2E-8DFF-0F70-EE38-3BBDA4C9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7170ED-8C87-444D-E33E-06909B3C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9365B78-7682-DDB4-74DB-B992F3EE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8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F334-9B47-1CED-A431-08F56765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3587BF-F172-B045-A5D0-40AD3873F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6AC4465-C537-C525-C07D-562E340FA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28A2-93D7-2590-6D74-C31F70AF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06D05-5631-08D5-7B9F-2022BDC0D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578BF24-AE91-6650-0761-65A239649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8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79E43DA-80BD-4840-AA7C-C9F8A614B19A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59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5E35-5F0C-87A1-09A0-E5B246ED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6B592DF9-D057-DFA4-9667-14C95BE07E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694F8294-151D-E5AB-2652-DB0C28D6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8BF7ED1-0171-25C6-4E9B-B1B33C6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FD2F-6C40-74AA-20FB-FFF07DE6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6680E7-F53D-5BD2-D13E-E56FD412D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B95398-E0C4-0CE2-E593-0C273A1B0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0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E0C4-7DF1-B6C7-DA2B-0C6357380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407330-2294-5EFF-B71A-D350321C1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D1DB9F-5CAD-2095-4638-A822F878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3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4353-BE52-DAF1-2BBD-A128A7B8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1F8F66-C46F-AA9F-900E-32BCB826C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132E30-F501-2D16-FEED-4A9D691F6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716B-60B5-02F2-8B3D-6D4B7982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395BC6-0AAA-AC27-B996-6FAC6FB10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77DBF8-B18A-BC97-A6BB-981F9CDCB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1001-92DC-DB62-065B-61D2033B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1A21B0-D3E1-CFC0-8BA4-B65B08BAF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5CE21-F4B4-515B-4EBA-AB16374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lang="ko-KR" alt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FF91-9B0B-4FE3-8E2C-6F1EE4AEAD2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328591"/>
          </a:xfrm>
        </p:spPr>
        <p:txBody>
          <a:bodyPr/>
          <a:lstStyle>
            <a:lvl1pPr>
              <a:lnSpc>
                <a:spcPct val="150000"/>
              </a:lnSpc>
              <a:defRPr sz="1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8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75C5-991D-464F-A609-CA81F906CD07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6D734-8C8C-493D-AF44-8643F3939D8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CAEE-75E1-493E-BF88-238D0D7EF5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8C6DF-EE4F-40C0-8954-34600D7AAA2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8EEB-630A-4504-BEFA-611D0A28E62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3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95536" y="121196"/>
            <a:ext cx="835292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17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C33C1-FB19-4F95-A781-EFA9E5F1415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29"/>
          <p:cNvSpPr txBox="1">
            <a:spLocks noChangeArrowheads="1"/>
          </p:cNvSpPr>
          <p:nvPr userDrawn="1"/>
        </p:nvSpPr>
        <p:spPr bwMode="auto">
          <a:xfrm>
            <a:off x="8244408" y="6530975"/>
            <a:ext cx="864096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400" b="1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C2BF6E82-CEEF-4E09-8FD7-C370F422E8EE}" type="slidenum">
              <a:rPr lang="en-US" altLang="ko-KR" sz="1100" smtClean="0">
                <a:solidFill>
                  <a:srgbClr val="000000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32" name="그림 9" descr="kpc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6601618"/>
            <a:ext cx="8636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3412" y="695657"/>
            <a:ext cx="9129155" cy="0"/>
            <a:chOff x="3412" y="695657"/>
            <a:chExt cx="9129155" cy="0"/>
          </a:xfrm>
        </p:grpSpPr>
        <p:sp>
          <p:nvSpPr>
            <p:cNvPr id="10" name="Line 9"/>
            <p:cNvSpPr>
              <a:spLocks noChangeShapeType="1"/>
            </p:cNvSpPr>
            <p:nvPr userDrawn="1"/>
          </p:nvSpPr>
          <p:spPr bwMode="auto">
            <a:xfrm>
              <a:off x="304800" y="695657"/>
              <a:ext cx="8534400" cy="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 userDrawn="1"/>
          </p:nvSpPr>
          <p:spPr bwMode="auto">
            <a:xfrm>
              <a:off x="3412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8700567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n-ea"/>
          <a:ea typeface="+mn-ea"/>
          <a:cs typeface="함초롬바탕" panose="02030504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0" indent="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74688" y="1279527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입문자를 위한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b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서비스 제작 실무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1" y="5229227"/>
            <a:ext cx="8064500" cy="105727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강사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공재원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결제시스템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SW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엔지니어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정보관리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기술사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54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6AA999-6554-DB1C-4AF7-19F0712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1196"/>
            <a:ext cx="8352928" cy="571500"/>
          </a:xfrm>
        </p:spPr>
        <p:txBody>
          <a:bodyPr wrap="square" anchor="ctr">
            <a:norm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4288F0-5EBE-1FBF-7971-E1FB0C7F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010749"/>
            <a:ext cx="8221514" cy="112210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1) </a:t>
            </a:r>
            <a:r>
              <a:rPr lang="en-US" altLang="ko-KR" sz="1800" b="0" dirty="0">
                <a:effectLst/>
                <a:latin typeface="+mn-ea"/>
              </a:rPr>
              <a:t>OpenAI API</a:t>
            </a:r>
            <a:r>
              <a:rPr lang="ko-KR" altLang="en-US" sz="1800" b="0" dirty="0">
                <a:effectLst/>
                <a:latin typeface="+mn-ea"/>
              </a:rPr>
              <a:t>의 </a:t>
            </a:r>
            <a:r>
              <a:rPr lang="en-US" altLang="ko-KR" sz="1800" b="0" dirty="0">
                <a:effectLst/>
                <a:latin typeface="+mn-ea"/>
              </a:rPr>
              <a:t>Client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–</a:t>
            </a:r>
            <a:r>
              <a:rPr lang="ko-KR" altLang="en-US" sz="1800" dirty="0">
                <a:latin typeface="+mn-ea"/>
              </a:rPr>
              <a:t> 서</a:t>
            </a:r>
            <a:r>
              <a:rPr lang="ko-KR" altLang="en-US" sz="1800" b="0" dirty="0">
                <a:effectLst/>
                <a:latin typeface="+mn-ea"/>
              </a:rPr>
              <a:t>버 아키텍처</a:t>
            </a: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2</a:t>
            </a:r>
            <a:r>
              <a:rPr lang="en-US" altLang="ko-KR" sz="1800" b="0" dirty="0">
                <a:effectLst/>
                <a:latin typeface="+mn-ea"/>
              </a:rPr>
              <a:t>) OpenAI </a:t>
            </a:r>
            <a:r>
              <a:rPr lang="ko-KR" altLang="en-US" sz="1800" b="0" dirty="0">
                <a:effectLst/>
                <a:latin typeface="+mn-ea"/>
              </a:rPr>
              <a:t>모델 별 과금 체계 </a:t>
            </a:r>
            <a:r>
              <a:rPr lang="en-US" altLang="ko-KR" sz="1800" b="0" dirty="0">
                <a:effectLst/>
                <a:latin typeface="+mn-ea"/>
              </a:rPr>
              <a:t>: </a:t>
            </a:r>
            <a:r>
              <a:rPr lang="en-US" altLang="ko-KR" sz="1800" b="0" dirty="0">
                <a:solidFill>
                  <a:schemeClr val="accent1"/>
                </a:solidFill>
              </a:rPr>
              <a:t>https://platform.openai.com/docs/pricing</a:t>
            </a:r>
            <a:endParaRPr lang="en-US" altLang="ko-KR" sz="1800" b="0" dirty="0">
              <a:solidFill>
                <a:schemeClr val="accent1"/>
              </a:solidFill>
              <a:effectLst/>
              <a:latin typeface="+mn-ea"/>
            </a:endParaRP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10278F61-F16F-0D88-AB83-CE140D60E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286" y="5157192"/>
            <a:ext cx="8221515" cy="96896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3) Python </a:t>
            </a:r>
            <a:r>
              <a:rPr lang="ko-KR" altLang="en-US" sz="1800" dirty="0">
                <a:latin typeface="+mn-ea"/>
              </a:rPr>
              <a:t>가상환경 설명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4) Front-End</a:t>
            </a:r>
            <a:r>
              <a:rPr lang="ko-KR" altLang="en-US" sz="1800" dirty="0">
                <a:latin typeface="+mn-ea"/>
              </a:rPr>
              <a:t> 개발 위한 </a:t>
            </a:r>
            <a:r>
              <a:rPr lang="en-US" altLang="ko-KR" sz="1800" dirty="0">
                <a:latin typeface="+mn-ea"/>
              </a:rPr>
              <a:t>UI </a:t>
            </a:r>
            <a:r>
              <a:rPr lang="ko-KR" altLang="en-US" sz="1800" dirty="0">
                <a:latin typeface="+mn-ea"/>
              </a:rPr>
              <a:t>제공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Streamlit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간략 소개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EA94FE-BE41-B008-7A64-FB3D217B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2" y="1982321"/>
            <a:ext cx="4320480" cy="28774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4E7983-CE65-F796-2997-2112335D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437" y="1982321"/>
            <a:ext cx="3997027" cy="25268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65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A181-ED43-C54C-BDFE-207DD4B9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673F54-1659-51F0-D88D-170807D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2.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92806E-5941-6A21-9827-7B4B27C2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1)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첫째 날 마지막에 완성하는 텍스트 기반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dirty="0">
                <a:solidFill>
                  <a:srgbClr val="3B3B3B"/>
                </a:solidFill>
              </a:rPr>
              <a:t>2)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둘째 날 오후에 완성하는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UI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기반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077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A798-ADF8-FF63-AF41-DD6E8B3C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DDC5E8-2C5E-D250-A10C-CD1C05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1073FC-1D6C-D98D-1C56-70092067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python </a:t>
            </a:r>
            <a:r>
              <a:rPr lang="ko-KR" altLang="en-US" b="1" dirty="0">
                <a:effectLst/>
                <a:latin typeface="Consolas" panose="020B0609020204030204" pitchFamily="49" charset="0"/>
              </a:rPr>
              <a:t>가상환경 만들기</a:t>
            </a:r>
          </a:p>
          <a:p>
            <a:pPr>
              <a:buNone/>
            </a:pPr>
            <a:endParaRPr lang="en-US" altLang="ko-KR" sz="10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0. PowerShell</a:t>
            </a:r>
            <a:r>
              <a:rPr lang="ko-KR" altLang="en-US" dirty="0"/>
              <a:t>의 권한 허용 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Set-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RemoteSigned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-Scope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CurrentUser</a:t>
            </a:r>
            <a:endParaRPr lang="en-US" altLang="ko-KR" sz="1400" b="0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1.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</a:t>
            </a:r>
            <a:r>
              <a:rPr lang="en-US" altLang="ko-KR" b="0" dirty="0" err="1">
                <a:effectLst/>
              </a:rPr>
              <a:t>venv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2.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\Scripts\activate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3. (</a:t>
            </a:r>
            <a:r>
              <a:rPr lang="ko-KR" altLang="en-US" b="0" dirty="0">
                <a:effectLst/>
              </a:rPr>
              <a:t>최초 실행 시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pip install --upgrade pip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pip install </a:t>
            </a:r>
            <a:r>
              <a:rPr lang="en-US" altLang="ko-KR" b="0" dirty="0" err="1">
                <a:effectLst/>
              </a:rPr>
              <a:t>openai</a:t>
            </a:r>
            <a:r>
              <a:rPr lang="en-US" altLang="ko-KR" b="0" dirty="0">
                <a:effectLst/>
              </a:rPr>
              <a:t> python-</a:t>
            </a:r>
            <a:r>
              <a:rPr lang="en-US" altLang="ko-KR" b="0" dirty="0" err="1">
                <a:effectLst/>
              </a:rPr>
              <a:t>dotenv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ipykernel</a:t>
            </a:r>
            <a:endParaRPr lang="en-US" altLang="ko-KR" b="0" dirty="0">
              <a:effectLst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python -m </a:t>
            </a:r>
            <a:r>
              <a:rPr lang="en-US" altLang="ko-KR" b="0" dirty="0" err="1">
                <a:effectLst/>
              </a:rPr>
              <a:t>ipykernel</a:t>
            </a:r>
            <a:r>
              <a:rPr lang="en-US" altLang="ko-KR" b="0" dirty="0">
                <a:effectLst/>
              </a:rPr>
              <a:t> install --user --name=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4. deactivate</a:t>
            </a:r>
          </a:p>
          <a:p>
            <a:r>
              <a:rPr lang="en-US" altLang="ko-KR" b="0" dirty="0">
                <a:effectLst/>
              </a:rPr>
              <a:t>5. (</a:t>
            </a:r>
            <a:r>
              <a:rPr lang="ko-KR" altLang="en-US" b="0" dirty="0">
                <a:effectLst/>
              </a:rPr>
              <a:t>가상환경 삭제 시</a:t>
            </a:r>
            <a:r>
              <a:rPr lang="en-US" altLang="ko-KR" b="0" dirty="0">
                <a:effectLst/>
              </a:rPr>
              <a:t>) Remove-Item –Recurse –Force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40566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BB34-26E2-E443-3CF9-1EA630D5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2DE21A-8926-EA30-34FF-608FA8C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4D6D2-B360-3426-E829-48DDC1FC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“env_ch01” </a:t>
            </a:r>
            <a:r>
              <a:rPr lang="ko-KR" altLang="en-US" dirty="0"/>
              <a:t>가상환경 만들기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가상환경 구동하기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가상환경 삭제하기</a:t>
            </a:r>
          </a:p>
        </p:txBody>
      </p:sp>
    </p:spTree>
    <p:extLst>
      <p:ext uri="{BB962C8B-B14F-4D97-AF65-F5344CB8AC3E}">
        <p14:creationId xmlns:p14="http://schemas.microsoft.com/office/powerpoint/2010/main" val="212256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7243-4E2E-C98D-E404-8AD6B639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C2130BA-9B16-9F41-B13A-71B5FCC9C71A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971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37A6616B-E1EC-F03A-408F-01750537C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F3294D4C-52E6-1C8D-2657-51676D915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50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Python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Json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35C62072-6F30-2D1B-894A-ACEE1083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95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E9E6-101C-EC83-508A-E7ACAD63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F61BB8-F1D9-AD7B-7CD4-D0EB6CA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A9457E-9302-28C3-1083-0698E70E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en-US" altLang="ko-KR" dirty="0"/>
              <a:t>1. print() </a:t>
            </a:r>
            <a:r>
              <a:rPr lang="ko-KR" altLang="en-US" dirty="0"/>
              <a:t>함수로 출력해보기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변수와 자료형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문자열 다루기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숫자 계산과 변수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리스트와 인덱싱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딕셔너리</a:t>
            </a:r>
            <a:r>
              <a:rPr lang="ko-KR" altLang="en-US" dirty="0"/>
              <a:t> 사용하기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조건문 </a:t>
            </a:r>
            <a:r>
              <a:rPr lang="en-US" altLang="ko-KR" dirty="0"/>
              <a:t>if-else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함수 만들기와 사용하기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사용자 입력 받기</a:t>
            </a:r>
          </a:p>
        </p:txBody>
      </p:sp>
    </p:spTree>
    <p:extLst>
      <p:ext uri="{BB962C8B-B14F-4D97-AF65-F5344CB8AC3E}">
        <p14:creationId xmlns:p14="http://schemas.microsoft.com/office/powerpoint/2010/main" val="207925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0FC7-992F-8EBC-9C77-8EAAA16C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D21382-F257-7EB2-3B6F-A874605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878895-6B22-6750-7687-260FEA03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.\ch03\</a:t>
            </a:r>
            <a:r>
              <a:rPr lang="en-US" altLang="ko-KR" dirty="0" err="1"/>
              <a:t>python_basic.ipynb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기초실습 </a:t>
            </a:r>
            <a:r>
              <a:rPr lang="en-US" altLang="ko-KR" dirty="0"/>
              <a:t>: 22 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조건문 </a:t>
            </a:r>
            <a:r>
              <a:rPr lang="en-US" altLang="ko-KR" dirty="0"/>
              <a:t>&amp; </a:t>
            </a:r>
            <a:r>
              <a:rPr lang="ko-KR" altLang="en-US" dirty="0"/>
              <a:t>파일 인코딩 연습 </a:t>
            </a:r>
            <a:r>
              <a:rPr lang="en-US" altLang="ko-KR" dirty="0"/>
              <a:t>: 5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56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B84F-EE80-9388-E190-75C93049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9F8A0F-42A3-9397-AAE7-DD95394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0F43B-A2BA-45B2-354A-48717BFE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JSON </a:t>
            </a:r>
            <a:r>
              <a:rPr lang="ko-KR" altLang="en-US" dirty="0"/>
              <a:t>문자열 만들기</a:t>
            </a:r>
          </a:p>
          <a:p>
            <a:r>
              <a:rPr lang="en-US" altLang="ko-KR" dirty="0"/>
              <a:t>2. Python </a:t>
            </a:r>
            <a:r>
              <a:rPr lang="ko-KR" altLang="en-US" dirty="0" err="1"/>
              <a:t>딕셔너리</a:t>
            </a:r>
            <a:r>
              <a:rPr lang="ko-KR" altLang="en-US" dirty="0"/>
              <a:t> → </a:t>
            </a:r>
            <a:r>
              <a:rPr lang="en-US" altLang="ko-KR" dirty="0"/>
              <a:t>JSON </a:t>
            </a:r>
            <a:r>
              <a:rPr lang="ko-KR" altLang="en-US" dirty="0"/>
              <a:t>문자열로 변환</a:t>
            </a:r>
          </a:p>
          <a:p>
            <a:r>
              <a:rPr lang="en-US" altLang="ko-KR" dirty="0"/>
              <a:t>3. JSON </a:t>
            </a:r>
            <a:r>
              <a:rPr lang="ko-KR" altLang="en-US" dirty="0"/>
              <a:t>문자열 → </a:t>
            </a:r>
            <a:r>
              <a:rPr lang="en-US" altLang="ko-KR" dirty="0"/>
              <a:t>Python </a:t>
            </a:r>
            <a:r>
              <a:rPr lang="ko-KR" altLang="en-US" dirty="0" err="1"/>
              <a:t>딕셔너리로</a:t>
            </a:r>
            <a:r>
              <a:rPr lang="ko-KR" altLang="en-US" dirty="0"/>
              <a:t> 변환</a:t>
            </a:r>
          </a:p>
          <a:p>
            <a:r>
              <a:rPr lang="en-US" altLang="ko-KR" dirty="0"/>
              <a:t>4. JSON </a:t>
            </a:r>
            <a:r>
              <a:rPr lang="ko-KR" altLang="en-US" dirty="0"/>
              <a:t>파일 저장 및 불러오기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중첩된 </a:t>
            </a:r>
            <a:r>
              <a:rPr lang="en-US" altLang="ko-KR" dirty="0"/>
              <a:t>JSON </a:t>
            </a:r>
            <a:r>
              <a:rPr lang="ko-KR" altLang="en-US" dirty="0"/>
              <a:t>구조 이해</a:t>
            </a:r>
          </a:p>
          <a:p>
            <a:r>
              <a:rPr lang="en-US" altLang="ko-KR" dirty="0"/>
              <a:t>6. JSON</a:t>
            </a:r>
            <a:r>
              <a:rPr lang="ko-KR" altLang="en-US" dirty="0"/>
              <a:t>에서 값 꺼내기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간단한 </a:t>
            </a:r>
            <a:r>
              <a:rPr lang="en-US" altLang="ko-KR" dirty="0"/>
              <a:t>OpenAI API </a:t>
            </a:r>
            <a:r>
              <a:rPr lang="ko-KR" altLang="en-US" dirty="0"/>
              <a:t>요청 </a:t>
            </a:r>
            <a:r>
              <a:rPr lang="en-US" altLang="ko-KR" dirty="0"/>
              <a:t>JSON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응답 </a:t>
            </a:r>
            <a:r>
              <a:rPr lang="en-US" altLang="ko-KR" dirty="0"/>
              <a:t>JSON </a:t>
            </a:r>
            <a:r>
              <a:rPr lang="ko-KR" altLang="en-US" dirty="0"/>
              <a:t>구조 분석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내가 만든 질문을 </a:t>
            </a:r>
            <a:r>
              <a:rPr lang="en-US" altLang="ko-KR" dirty="0"/>
              <a:t>JSON</a:t>
            </a:r>
            <a:r>
              <a:rPr lang="ko-KR" altLang="en-US" dirty="0"/>
              <a:t>으로 요청해보기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47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2B0F-7506-3F88-E7A2-7B26FBAA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41D034-E9AA-CEA8-ED06-7ABE2CB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70E63A-7463-D4C1-2D03-F10185FD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.\ch03\</a:t>
            </a:r>
            <a:r>
              <a:rPr lang="en-US" altLang="ko-KR" dirty="0" err="1"/>
              <a:t>json_basic.ipynb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기초실습 </a:t>
            </a:r>
            <a:r>
              <a:rPr lang="en-US" altLang="ko-KR" dirty="0"/>
              <a:t>: 10 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14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7BC0-038F-2A56-965E-CFC77B4A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6D12C10-4A3C-F37A-9AA6-377C1B6E9E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144039" cy="1768384"/>
            <a:chOff x="350" y="643"/>
            <a:chExt cx="4328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6CEDA67-87B5-AC10-5E20-4B862440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EBDF252-A5B3-97F5-5E77-23FA2C95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866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ChatGPT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프롬프트 튜닝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338FCE0-4026-96E0-2365-35729B14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2EC3-5162-29BA-DFC0-C7B75F96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A3380D2-F9A9-A284-7138-5FC24712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 환경 구성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OpenAI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모델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및 과금 체계 확인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Python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및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Json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ChatGPT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프롬프트 튜닝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API(1) –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및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멀티모달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API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API(2) - File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업로드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Web Search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 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제작</a:t>
            </a:r>
            <a:endParaRPr kumimoji="1"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B1A2D6-C4AA-FEB4-7FD0-1DF7D30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F45E-AE95-12FF-2758-B53F8FB3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C47A35-FDB4-8A5B-BD77-C243C52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50F9B-F917-0C05-2EDA-C26FB14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`.env`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파일로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안전하게 보관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gitignore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에 추가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653E0-FFCF-2A08-0D14-2C68AEE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2" y="3845796"/>
            <a:ext cx="5449060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386063-A2D8-4833-5E49-1DDD91CA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5832113" cy="1864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941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4108-F370-B1DC-DC67-CA609CF4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A1ED8A-A04E-5FFF-B1AE-8E85FC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E22386-16BF-BBCC-F6CD-7D34B27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OpenAI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의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API </a:t>
            </a:r>
            <a:r>
              <a:rPr lang="ko-KR" altLang="en-US" dirty="0">
                <a:latin typeface="Consolas" panose="020B0609020204030204" pitchFamily="49" charset="0"/>
              </a:rPr>
              <a:t>연결하여 기본 텍스트 출력해보기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342900" indent="-342900">
              <a:buAutoNum type="arabicParenR"/>
            </a:pP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2) OpenAI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의 주요 프롬프트 설정 값 실습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5379FE-3D4E-B61A-7817-476CDE20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10417"/>
              </p:ext>
            </p:extLst>
          </p:nvPr>
        </p:nvGraphicFramePr>
        <p:xfrm>
          <a:off x="719572" y="2174916"/>
          <a:ext cx="7704856" cy="3857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449846867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89954601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파라미터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 제어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역할 부여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(System Prompt)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구체적인 출력 형식 요구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3.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출력 길이 제한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단계적 사고 유도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5.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비교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6.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의도 명확히 하기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7.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조건 있는 생성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8.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예시를 먼저 제시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(Few-shot)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9.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비유나 예시 강조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10.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형식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+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Consolas" panose="020B0609020204030204" pitchFamily="49" charset="0"/>
                        </a:rPr>
                        <a:t>언어 지시 결합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max_tokens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temperature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top_p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stop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response_format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700"/>
                        </a:lnSpc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7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4F76C-A3EF-1969-6FF6-8A652AA0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B6040-391E-EE07-48FB-40BBCC0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00729F-E6B3-2498-E3C7-51FE40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ko-KR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의 주요 프롬프트 및 생성 제어 파라미터를 조정</a:t>
            </a:r>
            <a:endParaRPr lang="en-US" altLang="ko-KR" b="1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3B3B3B"/>
                </a:solidFill>
                <a:latin typeface="Consolas" panose="020B0609020204030204" pitchFamily="49" charset="0"/>
              </a:rPr>
              <a:t>- </a:t>
            </a:r>
            <a:r>
              <a:rPr lang="ko-KR" altLang="en-US" b="1" dirty="0">
                <a:solidFill>
                  <a:srgbClr val="3B3B3B"/>
                </a:solidFill>
                <a:latin typeface="Consolas" panose="020B0609020204030204" pitchFamily="49" charset="0"/>
              </a:rPr>
              <a:t>목적에 따른 </a:t>
            </a:r>
            <a:r>
              <a:rPr lang="ko-KR" alt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파라미터 튜닝 </a:t>
            </a:r>
            <a:r>
              <a:rPr lang="ko-KR" altLang="en-US" b="1" dirty="0">
                <a:solidFill>
                  <a:srgbClr val="3B3B3B"/>
                </a:solidFill>
                <a:latin typeface="Consolas" panose="020B0609020204030204" pitchFamily="49" charset="0"/>
              </a:rPr>
              <a:t>수행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b="0" dirty="0">
                <a:effectLst/>
              </a:rPr>
              <a:t>1) </a:t>
            </a:r>
            <a:r>
              <a:rPr lang="ko-KR" altLang="en-US" b="0" dirty="0">
                <a:effectLst/>
              </a:rPr>
              <a:t>신문기사 스타일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dirty="0"/>
              <a:t>2) </a:t>
            </a:r>
            <a:r>
              <a:rPr lang="ko-KR" altLang="en-US" b="0" dirty="0" err="1">
                <a:effectLst/>
              </a:rPr>
              <a:t>공감력</a:t>
            </a:r>
            <a:r>
              <a:rPr lang="ko-KR" altLang="en-US" b="0" dirty="0">
                <a:effectLst/>
              </a:rPr>
              <a:t> 좋은 상담가 스타일</a:t>
            </a:r>
            <a:endParaRPr lang="en-US" altLang="ko-KR" b="0" dirty="0">
              <a:effectLst/>
            </a:endParaRPr>
          </a:p>
          <a:p>
            <a:r>
              <a:rPr lang="en-US" altLang="ko-KR" dirty="0"/>
              <a:t>3) </a:t>
            </a:r>
            <a:r>
              <a:rPr lang="en-US" altLang="ko-KR" b="0" dirty="0" err="1">
                <a:effectLst/>
              </a:rPr>
              <a:t>Opic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답변 시 다양한 어휘를 구사하는 </a:t>
            </a:r>
            <a:r>
              <a:rPr lang="en-US" altLang="ko-KR" b="0" dirty="0">
                <a:effectLst/>
              </a:rPr>
              <a:t>AL </a:t>
            </a:r>
            <a:r>
              <a:rPr lang="ko-KR" altLang="en-US" b="0" dirty="0">
                <a:effectLst/>
              </a:rPr>
              <a:t>레벨 모범답안 스타일</a:t>
            </a:r>
          </a:p>
        </p:txBody>
      </p:sp>
    </p:spTree>
    <p:extLst>
      <p:ext uri="{BB962C8B-B14F-4D97-AF65-F5344CB8AC3E}">
        <p14:creationId xmlns:p14="http://schemas.microsoft.com/office/powerpoint/2010/main" val="196467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ED6FF-4B3F-66C3-B6D0-3767487C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E82DB8C4-723C-A80A-034A-3FC5B78CAD8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73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5CBBC9-2CAD-D7EF-6C68-6A73E326F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5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2C29451-D12A-C718-622A-81B52485D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41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API(1)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및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멀티모달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2B8B4B0A-B492-586A-AE95-09673A7B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244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80E2-938F-6136-6715-F1E00F93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1083D5-8F2C-0CF4-0F6C-6DD3601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702E76-E37B-08F9-D88C-523CCA51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client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각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모달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패키지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sz="1000" b="1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3B3B3B"/>
                </a:solidFill>
              </a:rPr>
              <a:t>텍스트</a:t>
            </a:r>
            <a:endParaRPr lang="en-US" altLang="ko-KR" dirty="0">
              <a:solidFill>
                <a:srgbClr val="3B3B3B"/>
              </a:solidFill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client.chat.completions.create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 /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client.responses.create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2) </a:t>
            </a:r>
            <a:r>
              <a:rPr lang="ko-KR" altLang="en-US" dirty="0">
                <a:solidFill>
                  <a:srgbClr val="3B3B3B"/>
                </a:solidFill>
              </a:rPr>
              <a:t>이미지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client.images.generate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dirty="0">
                <a:solidFill>
                  <a:srgbClr val="3B3B3B"/>
                </a:solidFill>
              </a:rPr>
              <a:t>오디오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client.audio.transcriptions.create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임베딩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client.embeddings.create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584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FE93-0294-1687-3F76-A505CF28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C1622E4-641E-B9C8-6100-41433B77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3B0942-6E0A-3709-7A6C-B7FC8059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Dall-e-2, Dall-e-3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모델 이용한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OpenAI API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시연 및 해설</a:t>
            </a:r>
          </a:p>
        </p:txBody>
      </p:sp>
      <p:pic>
        <p:nvPicPr>
          <p:cNvPr id="3" name="그림 2" descr="토끼, 클립아트, 토끼류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B388D2-03B6-5C1F-2E5C-27A873AB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3" y="1628800"/>
            <a:ext cx="2232248" cy="2232248"/>
          </a:xfrm>
          <a:prstGeom prst="rect">
            <a:avLst/>
          </a:prstGeom>
        </p:spPr>
      </p:pic>
      <p:pic>
        <p:nvPicPr>
          <p:cNvPr id="9" name="그림 8" descr="아기, 유아, 만화 영화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AFE7A2-4D4A-B6E6-23F2-25B263BE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42517"/>
            <a:ext cx="2928325" cy="4392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190FC-B504-84D8-8240-39E077C85B35}"/>
              </a:ext>
            </a:extLst>
          </p:cNvPr>
          <p:cNvSpPr txBox="1"/>
          <p:nvPr/>
        </p:nvSpPr>
        <p:spPr>
          <a:xfrm>
            <a:off x="524632" y="38610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Dall-e-2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256*256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69C6-AEEB-F620-AE66-03C6B2C0F5EE}"/>
              </a:ext>
            </a:extLst>
          </p:cNvPr>
          <p:cNvSpPr txBox="1"/>
          <p:nvPr/>
        </p:nvSpPr>
        <p:spPr>
          <a:xfrm>
            <a:off x="2915816" y="5994353"/>
            <a:ext cx="29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Dall-e-3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1024*1536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792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711A-386B-6ABA-551E-A8ED06DB1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DA520-600B-58FB-8846-7A7E4A0F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6A26C7-B3C9-FE09-B251-687C3AB9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프롬프트 생성</a:t>
            </a:r>
            <a:r>
              <a:rPr lang="en-US" altLang="ko-KR" dirty="0"/>
              <a:t>, </a:t>
            </a:r>
            <a:r>
              <a:rPr lang="ko-KR" altLang="en-US" dirty="0"/>
              <a:t>생성제어 파라미터 튜닝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모델별</a:t>
            </a:r>
            <a:r>
              <a:rPr lang="ko-KR" altLang="en-US" dirty="0"/>
              <a:t> 생성</a:t>
            </a:r>
            <a:r>
              <a:rPr lang="en-US" altLang="ko-KR" dirty="0"/>
              <a:t>,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비용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71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0329A-2B86-C74E-B0F6-0B420FD0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0C33B0-ACAD-4A56-16B5-BE720A96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92FF97-239F-2D7A-988F-077C41ED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TTS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STT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Google TTS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사용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pip install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gTTS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ECC82-888F-9D0B-C01B-E186FE3C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2" y="2593800"/>
            <a:ext cx="3696216" cy="1324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640D7-66EA-EFA8-3855-C1BCBBBF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7" y="4055096"/>
            <a:ext cx="6744641" cy="13527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2011B9-39B5-5B83-18F9-E0E25495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7" y="5551851"/>
            <a:ext cx="3781953" cy="4763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12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89AC-CFD6-1DD6-7784-A9AFCAD1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74ABD2-6800-6202-148E-15876B1D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F91168-CBE0-A85C-9041-849FB3C2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1</a:t>
            </a:r>
            <a:r>
              <a:rPr lang="ko-KR" altLang="en-US" dirty="0"/>
              <a:t>분 자기 소개 자료 작성 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2) TTS </a:t>
            </a:r>
            <a:r>
              <a:rPr lang="ko-KR" altLang="en-US" dirty="0"/>
              <a:t>이용 음성 변환 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3) STT </a:t>
            </a:r>
            <a:r>
              <a:rPr lang="ko-KR" altLang="en-US" dirty="0"/>
              <a:t>이용 번역 </a:t>
            </a:r>
            <a:r>
              <a:rPr lang="en-US" altLang="ko-KR" dirty="0"/>
              <a:t>(</a:t>
            </a:r>
            <a:r>
              <a:rPr lang="ko-KR" altLang="en-US" dirty="0"/>
              <a:t>언어 변환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98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4451-E6C6-507D-7100-2B917BF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8486CDA-BEB7-BD47-C588-A1FD87E353A3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459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6AE201-0689-8C67-0030-62EDE8BE5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6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45814DC6-5CAB-A8DB-4F05-04E16AB61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413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API(2)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File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업로드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, Web Search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AA043535-02DA-1ECB-7AA4-D05E02EB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UI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웹앱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 환경 만들기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 – 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EchoBot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대화형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Bot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파일 업로드 기능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소스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리팩토링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바이브코딩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데모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/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LLM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확장기능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소개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641-51B2-3DF4-257C-53ABE112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A73D8D-2651-AD3A-067E-D628FD47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4E8B89-E5A6-1F58-E7DE-D6497AE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외부 </a:t>
            </a:r>
            <a:r>
              <a:rPr lang="en-US" altLang="ko-KR" b="0" dirty="0">
                <a:effectLst/>
              </a:rPr>
              <a:t>Tools : </a:t>
            </a:r>
            <a:r>
              <a:rPr lang="ko-KR" altLang="en-US" b="0" dirty="0" err="1">
                <a:effectLst/>
              </a:rPr>
              <a:t>웹서치</a:t>
            </a:r>
            <a:endParaRPr lang="en-US" altLang="ko-KR" b="0" dirty="0">
              <a:effectLst/>
            </a:endParaRPr>
          </a:p>
          <a:p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단위</a:t>
            </a:r>
            <a:r>
              <a:rPr lang="ko-KR" altLang="en-US" dirty="0"/>
              <a:t>기능 </a:t>
            </a:r>
            <a:r>
              <a:rPr lang="en-US" altLang="ko-KR" dirty="0"/>
              <a:t>API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함수로 변경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 </a:t>
            </a:r>
            <a:r>
              <a:rPr lang="ko-KR" altLang="en-US" b="0" dirty="0" err="1">
                <a:effectLst/>
              </a:rPr>
              <a:t>메인함수</a:t>
            </a:r>
            <a:r>
              <a:rPr lang="ko-KR" altLang="en-US" b="0" dirty="0">
                <a:effectLst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1334028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5D99-C040-238E-C96A-8ED9CFF0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83976B-C900-DA32-EDB2-1104FFA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D751D8-8D55-A165-48D5-92ED5FA5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0" dirty="0">
                <a:effectLst/>
              </a:rPr>
              <a:t>1) </a:t>
            </a:r>
            <a:r>
              <a:rPr lang="ko-KR" altLang="en-US" b="0" dirty="0">
                <a:effectLst/>
              </a:rPr>
              <a:t>텍스트 출력하기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구조화된 데이터 추출하기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이미지 생성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4)</a:t>
            </a:r>
            <a:r>
              <a:rPr lang="ko-KR" altLang="en-US" b="0" dirty="0">
                <a:effectLst/>
              </a:rPr>
              <a:t> 오디오 파일 만들기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TTS)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5)</a:t>
            </a:r>
            <a:r>
              <a:rPr lang="ko-KR" altLang="en-US" b="0" dirty="0">
                <a:effectLst/>
              </a:rPr>
              <a:t> 음성 파일을 텍스트로 </a:t>
            </a:r>
            <a:r>
              <a:rPr lang="ko-KR" altLang="en-US" b="0" dirty="0" err="1">
                <a:effectLst/>
              </a:rPr>
              <a:t>받아적기</a:t>
            </a:r>
            <a:r>
              <a:rPr lang="en-US" altLang="ko-KR" b="0" dirty="0">
                <a:effectLst/>
              </a:rPr>
              <a:t>(STT)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</a:t>
            </a:r>
            <a:r>
              <a:rPr lang="ko-KR" altLang="en-US" b="0" dirty="0">
                <a:effectLst/>
              </a:rPr>
              <a:t> 함수 변환 </a:t>
            </a:r>
          </a:p>
          <a:p>
            <a:r>
              <a:rPr lang="en-US" altLang="ko-KR" b="0" dirty="0">
                <a:effectLst/>
              </a:rPr>
              <a:t>6)</a:t>
            </a:r>
            <a:r>
              <a:rPr lang="ko-KR" altLang="en-US" b="0" dirty="0">
                <a:effectLst/>
              </a:rPr>
              <a:t> 메인 함수에서 호출하기 </a:t>
            </a:r>
          </a:p>
        </p:txBody>
      </p:sp>
    </p:spTree>
    <p:extLst>
      <p:ext uri="{BB962C8B-B14F-4D97-AF65-F5344CB8AC3E}">
        <p14:creationId xmlns:p14="http://schemas.microsoft.com/office/powerpoint/2010/main" val="127073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2A70-16B5-3D2D-FC81-CF4478D34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A5C1D70-4A87-3E7E-9173-4D72C14E65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072031" cy="2141032"/>
            <a:chOff x="350" y="643"/>
            <a:chExt cx="3792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31F4E5B-26CE-E5C3-77F4-9B7C359E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7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71536FFE-DCCD-8D32-A559-043AE0D5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3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API(3)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5E0F779F-C8C7-0178-C74A-5E498AE0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0F69D-E68F-529D-5A1A-22866907C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96159E-78D7-12CE-B212-0B75E8FF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5CB794-9E78-2BBE-BC3A-3A642957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Stop Sequence </a:t>
            </a:r>
            <a:r>
              <a:rPr lang="ko-KR" altLang="en-US" b="1" dirty="0">
                <a:effectLst/>
              </a:rPr>
              <a:t>예시 </a:t>
            </a:r>
            <a:r>
              <a:rPr lang="en-US" altLang="ko-KR" b="1" dirty="0">
                <a:effectLst/>
              </a:rPr>
              <a:t>(Completion </a:t>
            </a:r>
            <a:r>
              <a:rPr lang="ko-KR" altLang="en-US" b="1" dirty="0">
                <a:effectLst/>
              </a:rPr>
              <a:t>전용</a:t>
            </a:r>
            <a:r>
              <a:rPr lang="en-US" altLang="ko-KR" b="1" dirty="0">
                <a:effectLst/>
              </a:rPr>
              <a:t>)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1) Completion </a:t>
            </a:r>
            <a:r>
              <a:rPr lang="ko-KR" altLang="en-US" b="0" dirty="0">
                <a:effectLst/>
              </a:rPr>
              <a:t>모드에서 </a:t>
            </a:r>
            <a:r>
              <a:rPr lang="en-US" altLang="ko-KR" b="0" dirty="0">
                <a:effectLst/>
              </a:rPr>
              <a:t>`stop`</a:t>
            </a:r>
            <a:r>
              <a:rPr lang="ko-KR" altLang="en-US" b="0" dirty="0">
                <a:effectLst/>
              </a:rPr>
              <a:t> 인자를 사용하여 출력 중단 기능 확인 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대화형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GPT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구성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텍스트 기반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3) “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인터뷰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챗봇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”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260280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8648-082C-4941-B0AB-0FFDDB33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B8A9CB-5B94-0ADD-1B03-99692D3F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171E36-2CA9-5A16-C190-B030F57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Stop Sequence </a:t>
            </a:r>
            <a:r>
              <a:rPr lang="ko-KR" altLang="en-US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기능을 이용하여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“</a:t>
            </a:r>
            <a:r>
              <a:rPr lang="ko-KR" altLang="en-US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영어회화 연습</a:t>
            </a:r>
            <a:r>
              <a:rPr lang="en-US" altLang="ko-KR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ko-KR" altLang="en-US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챗봇</a:t>
            </a:r>
            <a:r>
              <a:rPr lang="ko-KR" altLang="en-US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구현</a:t>
            </a:r>
            <a:endParaRPr lang="ko-KR" altLang="en-US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3DC8-7B35-9E72-07A8-9203EF6AFA57}"/>
              </a:ext>
            </a:extLst>
          </p:cNvPr>
          <p:cNvSpPr txBox="1"/>
          <p:nvPr/>
        </p:nvSpPr>
        <p:spPr>
          <a:xfrm>
            <a:off x="451073" y="1988840"/>
            <a:ext cx="40984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en-US" altLang="ko-KR" dirty="0"/>
              <a:t>: System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A7225-39F5-E4EE-4B4A-6E716853AAA3}"/>
              </a:ext>
            </a:extLst>
          </p:cNvPr>
          <p:cNvSpPr txBox="1"/>
          <p:nvPr/>
        </p:nvSpPr>
        <p:spPr>
          <a:xfrm>
            <a:off x="4549501" y="2554552"/>
            <a:ext cx="37999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② 학생</a:t>
            </a:r>
            <a:r>
              <a:rPr lang="ko-KR" altLang="en-US" dirty="0"/>
              <a:t> </a:t>
            </a:r>
            <a:r>
              <a:rPr lang="en-US" altLang="ko-KR" dirty="0"/>
              <a:t>: User </a:t>
            </a:r>
            <a:r>
              <a:rPr lang="ko-KR" altLang="en-US" dirty="0"/>
              <a:t>답변 입력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8BC2-59D1-9ED5-C970-6BD07EBE298D}"/>
              </a:ext>
            </a:extLst>
          </p:cNvPr>
          <p:cNvSpPr txBox="1"/>
          <p:nvPr/>
        </p:nvSpPr>
        <p:spPr>
          <a:xfrm>
            <a:off x="451073" y="3121009"/>
            <a:ext cx="409842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③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모범답안 제시 </a:t>
            </a:r>
            <a:r>
              <a:rPr lang="en-US" altLang="ko-KR" dirty="0"/>
              <a:t>+ </a:t>
            </a:r>
            <a:r>
              <a:rPr lang="ko-KR" altLang="en-US" dirty="0"/>
              <a:t>다음 질문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A276-417D-3D2C-0218-73E0A2943831}"/>
              </a:ext>
            </a:extLst>
          </p:cNvPr>
          <p:cNvSpPr txBox="1"/>
          <p:nvPr/>
        </p:nvSpPr>
        <p:spPr>
          <a:xfrm>
            <a:off x="4579962" y="3645024"/>
            <a:ext cx="3799953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④ </a:t>
            </a:r>
            <a:r>
              <a:rPr lang="ko-KR" altLang="en-US" dirty="0"/>
              <a:t>학생 </a:t>
            </a:r>
            <a:r>
              <a:rPr lang="en-US" altLang="ko-KR" dirty="0"/>
              <a:t>: </a:t>
            </a:r>
            <a:r>
              <a:rPr lang="ko-KR" altLang="en-US" dirty="0"/>
              <a:t>답변 혹은 </a:t>
            </a:r>
            <a:r>
              <a:rPr lang="en-US" altLang="ko-KR" dirty="0"/>
              <a:t>‘exit’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7086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AB66-1A5D-19D7-AEBC-418C3E0A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72D00289-1259-B458-1408-2188F3548EBE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44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6C38A0-4402-2872-4412-14577141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8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CAC0ED04-B649-97AC-AB45-3B1D11CA4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81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웹앱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환경 만들기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)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E5B9F63-82CD-61E5-C542-B993CB00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41BA-9A00-2BED-4BC4-5231D3A2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6D0A40-01F1-3ACE-EAA8-D6052CC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이론설명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987371-3112-F85C-B408-C2E07BCA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 Day1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리뷰 </a:t>
            </a:r>
          </a:p>
        </p:txBody>
      </p:sp>
    </p:spTree>
    <p:extLst>
      <p:ext uri="{BB962C8B-B14F-4D97-AF65-F5344CB8AC3E}">
        <p14:creationId xmlns:p14="http://schemas.microsoft.com/office/powerpoint/2010/main" val="142276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740C-3B26-BC49-1D7E-77D58A55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0ACA08-BBC1-7956-179A-50EB9C0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CB813-4CDC-F1A4-4078-7F275A5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Front-End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제작 위한 실습환경 구성하기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사이트 접속</a:t>
            </a: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설치하기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\.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\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secrets.toml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파일에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지정하기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15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6A41-F05C-BA1E-E134-6472CE87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8B5532-C871-CFB8-E813-2320A300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5852A0-8D77-0E4F-4A3C-1B74B11D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1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플레이 그라운드</a:t>
            </a:r>
            <a:endParaRPr lang="en-US" altLang="ko-KR" b="1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샘플 실행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 - </a:t>
            </a:r>
            <a:r>
              <a:rPr lang="ko-KR" altLang="en-US" dirty="0">
                <a:solidFill>
                  <a:srgbClr val="3B3B3B"/>
                </a:solidFill>
              </a:rPr>
              <a:t>코드 복사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</a:rPr>
              <a:t>2) </a:t>
            </a:r>
            <a:r>
              <a:rPr lang="en-US" altLang="ko-KR" b="1" dirty="0" err="1">
                <a:solidFill>
                  <a:srgbClr val="3B3B3B"/>
                </a:solidFill>
              </a:rPr>
              <a:t>VSCode</a:t>
            </a:r>
            <a:r>
              <a:rPr lang="ko-KR" altLang="en-US" b="1" dirty="0">
                <a:solidFill>
                  <a:srgbClr val="3B3B3B"/>
                </a:solidFill>
              </a:rPr>
              <a:t>에 </a:t>
            </a:r>
            <a:r>
              <a:rPr lang="en-US" altLang="ko-KR" b="1" dirty="0" err="1">
                <a:solidFill>
                  <a:srgbClr val="3B3B3B"/>
                </a:solidFill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파일 생성</a:t>
            </a:r>
            <a:endParaRPr lang="en-US" altLang="ko-KR" b="1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 - “Stream hello”</a:t>
            </a: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샘플 코드 실행하기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0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043D-7FA9-2E8C-214B-4A52318B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5B0992E-B2AF-A014-3869-FFF56E3F8172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237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81A0E9C-2316-6B6A-6C83-BD527682D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9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D199A6CD-8397-D067-1BAC-413FEB5DC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2774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CB410669-AAD9-E99F-E04A-5A1FFEA1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9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674858" y="1360490"/>
            <a:ext cx="8217622" cy="1768384"/>
            <a:chOff x="349" y="643"/>
            <a:chExt cx="3906" cy="1044"/>
          </a:xfrm>
        </p:grpSpPr>
        <p:sp>
          <p:nvSpPr>
            <p:cNvPr id="6148" name="Text Box 6"/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</a:t>
              </a:r>
            </a:p>
          </p:txBody>
        </p:sp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812" y="1217"/>
              <a:ext cx="3443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과정 소개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,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 환경 구성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E617A-F76F-584F-6041-08C33B39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1D6557-0B99-1404-AFCA-DB763B03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77B195-9AD5-0AAA-E046-DD262F54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1) </a:t>
            </a:r>
            <a:r>
              <a:rPr lang="en-US" altLang="ko-KR" b="1" dirty="0" err="1">
                <a:effectLst/>
              </a:rPr>
              <a:t>Streamlit</a:t>
            </a:r>
            <a:r>
              <a:rPr lang="en-US" altLang="ko-KR" b="1" dirty="0">
                <a:effectLst/>
              </a:rPr>
              <a:t> </a:t>
            </a:r>
            <a:r>
              <a:rPr lang="ko-KR" altLang="en-US" b="1" dirty="0">
                <a:effectLst/>
              </a:rPr>
              <a:t>플레이 그라운드 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1" dirty="0">
                <a:effectLst/>
              </a:rPr>
              <a:t>2) </a:t>
            </a:r>
            <a:r>
              <a:rPr lang="en-US" altLang="ko-KR" b="1" dirty="0" err="1">
                <a:effectLst/>
              </a:rPr>
              <a:t>Streamlit</a:t>
            </a:r>
            <a:r>
              <a:rPr lang="en-US" altLang="ko-KR" b="1" dirty="0">
                <a:effectLst/>
              </a:rPr>
              <a:t> API Docs</a:t>
            </a:r>
          </a:p>
          <a:p>
            <a:endParaRPr lang="en-US" altLang="ko-KR" b="1" dirty="0"/>
          </a:p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3) </a:t>
            </a:r>
            <a:r>
              <a:rPr lang="en-US" altLang="ko-KR" b="1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  <a:effectLst/>
              </a:rPr>
              <a:t> First App 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만들기</a:t>
            </a: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 </a:t>
            </a:r>
            <a:r>
              <a:rPr lang="en-US" altLang="ko-KR" b="0" dirty="0">
                <a:solidFill>
                  <a:srgbClr val="3B3B3B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docs.streamlit.io/get-started/tutorials/</a:t>
            </a:r>
            <a:r>
              <a:rPr lang="en-US" altLang="ko-KR" b="0" dirty="0" err="1">
                <a:solidFill>
                  <a:schemeClr val="accent1"/>
                </a:solidFill>
                <a:effectLst/>
              </a:rPr>
              <a:t>create-an-app#create-your-first-app</a:t>
            </a:r>
            <a:endParaRPr lang="en-US" altLang="ko-KR" b="0" dirty="0">
              <a:solidFill>
                <a:schemeClr val="accent1"/>
              </a:solidFill>
              <a:effectLst/>
            </a:endParaRPr>
          </a:p>
          <a:p>
            <a:endParaRPr lang="en-US" altLang="ko-K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33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D668-D6E1-7A44-AB0E-7C9CA3CDD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3F04AD-E71C-6BAD-FFF9-DEED1AD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9B1BAF-6877-4957-3A47-0DEC95F6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Python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가상환경에서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실행하기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Text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연습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Input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위젯 만들기</a:t>
            </a:r>
          </a:p>
          <a:p>
            <a:pPr>
              <a:buNone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  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&gt;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docs.streamlit.io/develop/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api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-reference/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widgets#input-widgets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Layout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5)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Chat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창 만들기</a:t>
            </a:r>
          </a:p>
        </p:txBody>
      </p:sp>
    </p:spTree>
    <p:extLst>
      <p:ext uri="{BB962C8B-B14F-4D97-AF65-F5344CB8AC3E}">
        <p14:creationId xmlns:p14="http://schemas.microsoft.com/office/powerpoint/2010/main" val="2728788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82473-1255-A6D1-B4BC-CFE0499A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B7C847-C6F3-09A1-C127-EED8630BC3AF}"/>
              </a:ext>
            </a:extLst>
          </p:cNvPr>
          <p:cNvGrpSpPr>
            <a:grpSpLocks/>
          </p:cNvGrpSpPr>
          <p:nvPr/>
        </p:nvGrpSpPr>
        <p:grpSpPr bwMode="auto">
          <a:xfrm>
            <a:off x="322370" y="1360490"/>
            <a:ext cx="8498102" cy="2576353"/>
            <a:chOff x="125" y="643"/>
            <a:chExt cx="4130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709E467-9FD7-865A-E9DF-B2A9DE4A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" y="643"/>
              <a:ext cx="1016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10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586ABEA0-CEBC-2AB4-B6F4-EEDBFC54B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EchoBot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007BB38-1C0D-B23E-C1B4-F31C5907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936B-2530-75E1-124C-882D94DB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2D6FE-FE37-0E45-EFC1-34C7D547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8C8E89-94A3-870C-0459-5439B513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1) </a:t>
            </a:r>
            <a:r>
              <a:rPr lang="ko-KR" altLang="en-US" b="1" dirty="0" err="1">
                <a:effectLst/>
              </a:rPr>
              <a:t>챗봇</a:t>
            </a:r>
            <a:r>
              <a:rPr lang="ko-KR" altLang="en-US" b="1" dirty="0">
                <a:effectLst/>
              </a:rPr>
              <a:t> 기본</a:t>
            </a:r>
            <a:r>
              <a:rPr lang="en-US" altLang="ko-KR" b="1" dirty="0">
                <a:effectLst/>
              </a:rPr>
              <a:t> UI </a:t>
            </a:r>
            <a:r>
              <a:rPr lang="ko-KR" altLang="en-US" b="1" dirty="0">
                <a:effectLst/>
              </a:rPr>
              <a:t>구성하기</a:t>
            </a:r>
          </a:p>
          <a:p>
            <a:pPr>
              <a:buNone/>
            </a:pPr>
            <a:r>
              <a:rPr lang="ko-KR" altLang="en-US" b="0" dirty="0">
                <a:effectLst/>
              </a:rPr>
              <a:t>   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b="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docs.streamlit.io/develop/</a:t>
            </a:r>
            <a:r>
              <a:rPr lang="en-US" altLang="ko-KR" b="0" dirty="0" err="1">
                <a:solidFill>
                  <a:schemeClr val="accent1"/>
                </a:solidFill>
                <a:effectLst/>
              </a:rPr>
              <a:t>api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-reference/</a:t>
            </a:r>
            <a:r>
              <a:rPr lang="en-US" altLang="ko-KR" b="0" dirty="0" err="1">
                <a:solidFill>
                  <a:schemeClr val="accent1"/>
                </a:solidFill>
                <a:effectLst/>
              </a:rPr>
              <a:t>chat#chat-elements</a:t>
            </a:r>
            <a:endParaRPr lang="en-US" altLang="ko-KR" b="0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1" dirty="0"/>
              <a:t>2) E</a:t>
            </a:r>
            <a:r>
              <a:rPr lang="en-US" altLang="ko-KR" b="1" dirty="0">
                <a:effectLst/>
              </a:rPr>
              <a:t>cho-Bot </a:t>
            </a:r>
            <a:r>
              <a:rPr lang="ko-KR" altLang="en-US" b="1" dirty="0">
                <a:effectLst/>
              </a:rPr>
              <a:t>만들기</a:t>
            </a:r>
          </a:p>
          <a:p>
            <a:r>
              <a:rPr lang="ko-KR" altLang="en-US" b="0" dirty="0">
                <a:effectLst/>
              </a:rPr>
              <a:t>   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b="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https://docs.streamlit.io/develop/tutorials/chat-and-llm-apps</a:t>
            </a:r>
          </a:p>
        </p:txBody>
      </p:sp>
    </p:spTree>
    <p:extLst>
      <p:ext uri="{BB962C8B-B14F-4D97-AF65-F5344CB8AC3E}">
        <p14:creationId xmlns:p14="http://schemas.microsoft.com/office/powerpoint/2010/main" val="2770466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57B2-D3D6-FBBE-73CC-8F34ACEE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FB17B5-5A6F-826C-D914-E4F16797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D91C72-BD3E-3ED9-7A80-725AF7D3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소스코드에 주석 달기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ChatGPT 4o </a:t>
            </a:r>
            <a:r>
              <a:rPr lang="ko-KR" altLang="en-US" dirty="0"/>
              <a:t>이용하여 코드 정리하기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마크다운 서식 이용하여 매뉴얼 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061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D62D-9BA8-7248-572C-FDC11810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81BE7-6A61-6E97-C349-4F2C7AA0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C62A5D-10C5-213B-562C-8BC6545E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1" dirty="0"/>
              <a:t>본인의 </a:t>
            </a:r>
            <a:r>
              <a:rPr lang="ko-KR" altLang="en-US" b="1" dirty="0" err="1"/>
              <a:t>챗봇</a:t>
            </a:r>
            <a:r>
              <a:rPr lang="ko-KR" altLang="en-US" b="1" dirty="0"/>
              <a:t> </a:t>
            </a:r>
            <a:r>
              <a:rPr lang="en-US" altLang="ko-KR" b="1" dirty="0"/>
              <a:t>UI </a:t>
            </a:r>
            <a:r>
              <a:rPr lang="ko-KR" altLang="en-US" b="1" dirty="0"/>
              <a:t>구성하기</a:t>
            </a: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Font typeface="Arial" charset="0"/>
              <a:buAutoNum type="arabicParenR"/>
            </a:pPr>
            <a:r>
              <a:rPr lang="en-US" altLang="ko-KR" b="1" dirty="0"/>
              <a:t>E</a:t>
            </a:r>
            <a:r>
              <a:rPr lang="en-US" altLang="ko-KR" b="1" dirty="0">
                <a:effectLst/>
              </a:rPr>
              <a:t>cho-Bot </a:t>
            </a:r>
            <a:r>
              <a:rPr lang="ko-KR" altLang="en-US" b="1" dirty="0">
                <a:effectLst/>
              </a:rPr>
              <a:t>만들기</a:t>
            </a:r>
            <a:endParaRPr lang="en-US" altLang="ko-KR" b="1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85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042C-1F43-AA3F-700B-462CB5B3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C02220-B10F-2185-BE0E-AC0EAE0044BE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446206" cy="2576353"/>
            <a:chOff x="156" y="643"/>
            <a:chExt cx="4099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34F705-E38B-163B-DBEB-49C4E938B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11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21712381-1A9A-C496-974E-8BD7989F0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대화형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Bot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1DE829F5-ECF3-E566-DBC6-5AF0DA27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399E-0F29-1111-95C8-98D7CF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0D443D-06CC-806A-D39B-8A58956E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8A48B9-5838-C973-0C2E-5FE81785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 err="1">
                <a:effectLst/>
              </a:rPr>
              <a:t>Streamlit</a:t>
            </a:r>
            <a:r>
              <a:rPr lang="en-US" altLang="ko-KR" b="0" dirty="0">
                <a:effectLst/>
              </a:rPr>
              <a:t> </a:t>
            </a:r>
            <a:r>
              <a:rPr lang="ko-KR" altLang="en-US" dirty="0"/>
              <a:t>코드에 </a:t>
            </a:r>
            <a:r>
              <a:rPr lang="en-US" altLang="ko-KR" b="0" dirty="0">
                <a:effectLst/>
              </a:rPr>
              <a:t>OpenAI </a:t>
            </a:r>
            <a:r>
              <a:rPr lang="ko-KR" altLang="en-US" b="0" dirty="0">
                <a:effectLst/>
              </a:rPr>
              <a:t>연동하기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유사 </a:t>
            </a:r>
            <a:r>
              <a:rPr lang="en-US" altLang="ko-KR" b="0" dirty="0">
                <a:effectLst/>
              </a:rPr>
              <a:t>ChatGPT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생성하고 실행하기 </a:t>
            </a:r>
          </a:p>
        </p:txBody>
      </p:sp>
    </p:spTree>
    <p:extLst>
      <p:ext uri="{BB962C8B-B14F-4D97-AF65-F5344CB8AC3E}">
        <p14:creationId xmlns:p14="http://schemas.microsoft.com/office/powerpoint/2010/main" val="26747506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7D07-DC78-BF99-B413-3CF5B776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920001-8977-6DD4-5C73-792434F3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6B0FA3B-2A58-2EEC-46F3-E16190A8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자신의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주제 잡기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b="0" dirty="0">
                <a:effectLst/>
              </a:rPr>
              <a:t>영어 </a:t>
            </a:r>
            <a:r>
              <a:rPr lang="ko-KR" altLang="en-US" b="0" dirty="0" err="1">
                <a:effectLst/>
              </a:rPr>
              <a:t>튜터</a:t>
            </a:r>
            <a:r>
              <a:rPr lang="ko-KR" altLang="en-US" b="0" dirty="0">
                <a:effectLst/>
              </a:rPr>
              <a:t>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시험 도우미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기술문서 질의응답기</a:t>
            </a:r>
            <a:r>
              <a:rPr lang="en-US" altLang="ko-KR" b="0" dirty="0">
                <a:effectLst/>
              </a:rPr>
              <a:t>, etc.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UI </a:t>
            </a:r>
            <a:r>
              <a:rPr lang="ko-KR" altLang="en-US" b="0" dirty="0">
                <a:effectLst/>
              </a:rPr>
              <a:t>구성하기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  -</a:t>
            </a:r>
            <a:r>
              <a:rPr lang="ko-KR" altLang="en-US" b="0" dirty="0">
                <a:effectLst/>
              </a:rPr>
              <a:t> 타이틀</a:t>
            </a:r>
            <a:r>
              <a:rPr lang="en-US" altLang="ko-KR" dirty="0"/>
              <a:t> </a:t>
            </a:r>
            <a:r>
              <a:rPr lang="ko-KR" altLang="en-US" dirty="0"/>
              <a:t>넣기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Sidebar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Input Widget </a:t>
            </a:r>
            <a:r>
              <a:rPr lang="ko-KR" altLang="en-US" b="0" dirty="0">
                <a:effectLst/>
              </a:rPr>
              <a:t>만들기</a:t>
            </a:r>
          </a:p>
          <a:p>
            <a:pPr>
              <a:buNone/>
            </a:pPr>
            <a:r>
              <a:rPr lang="en-US" altLang="ko-KR" dirty="0"/>
              <a:t>  - Chat </a:t>
            </a:r>
            <a:r>
              <a:rPr lang="ko-KR" altLang="en-US" dirty="0"/>
              <a:t>메시지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ko-KR" altLang="en-US" b="0" dirty="0">
                <a:effectLst/>
              </a:rPr>
              <a:t>넣기</a:t>
            </a:r>
          </a:p>
        </p:txBody>
      </p:sp>
    </p:spTree>
    <p:extLst>
      <p:ext uri="{BB962C8B-B14F-4D97-AF65-F5344CB8AC3E}">
        <p14:creationId xmlns:p14="http://schemas.microsoft.com/office/powerpoint/2010/main" val="4126069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149D-3B0E-669E-E82F-E440304F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F7787E1-FD16-89B3-D612-F3614F565629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518214" cy="1768384"/>
            <a:chOff x="156" y="643"/>
            <a:chExt cx="4099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AB3B94D-A720-D1E4-EACA-AE9FC3C8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9833C87-5810-DD51-6AB4-CF410A07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제작 완성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FF4B52A-407E-567D-E6BF-B7B31262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FE96-0A10-966C-3583-5CA86076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9C58C8-FEA3-C69B-7B0A-54CB2BB3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b="1"/>
              <a:t>1. </a:t>
            </a:r>
            <a:r>
              <a:rPr lang="ko-KR" altLang="en-US" b="1"/>
              <a:t>과정 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CA85F1-2B80-2B8A-D1D7-E2652170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71137"/>
              </p:ext>
            </p:extLst>
          </p:nvPr>
        </p:nvGraphicFramePr>
        <p:xfrm>
          <a:off x="457200" y="908720"/>
          <a:ext cx="8291264" cy="56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1069454434"/>
                    </a:ext>
                  </a:extLst>
                </a:gridCol>
                <a:gridCol w="497648">
                  <a:extLst>
                    <a:ext uri="{9D8B030D-6E8A-4147-A177-3AD203B41FA5}">
                      <a16:colId xmlns:a16="http://schemas.microsoft.com/office/drawing/2014/main" val="977209838"/>
                    </a:ext>
                  </a:extLst>
                </a:gridCol>
                <a:gridCol w="1291404">
                  <a:extLst>
                    <a:ext uri="{9D8B030D-6E8A-4147-A177-3AD203B41FA5}">
                      <a16:colId xmlns:a16="http://schemas.microsoft.com/office/drawing/2014/main" val="2428354666"/>
                    </a:ext>
                  </a:extLst>
                </a:gridCol>
                <a:gridCol w="803236">
                  <a:extLst>
                    <a:ext uri="{9D8B030D-6E8A-4147-A177-3AD203B41FA5}">
                      <a16:colId xmlns:a16="http://schemas.microsoft.com/office/drawing/2014/main" val="231820898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207567075"/>
                    </a:ext>
                  </a:extLst>
                </a:gridCol>
              </a:tblGrid>
              <a:tr h="22408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날짜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시간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챕터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>
                          <a:effectLst/>
                        </a:rPr>
                        <a:t>주요내용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22413253"/>
                  </a:ext>
                </a:extLst>
              </a:tr>
              <a:tr h="22408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</a:rPr>
                        <a:t>6/4(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수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Day1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과정 소개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실습 환경 소개 및 설치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140753179"/>
                  </a:ext>
                </a:extLst>
              </a:tr>
              <a:tr h="149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10:30 ~ 11:30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Python </a:t>
                      </a:r>
                      <a:r>
                        <a:rPr lang="ko-KR" altLang="en-US" sz="1400" u="none" strike="noStrike" dirty="0">
                          <a:effectLst/>
                        </a:rPr>
                        <a:t>가상환경 생성</a:t>
                      </a:r>
                      <a:r>
                        <a:rPr lang="en-US" altLang="ko-KR" sz="1400" u="none" strike="noStrike" dirty="0">
                          <a:effectLst/>
                        </a:rPr>
                        <a:t>, OpenAI </a:t>
                      </a:r>
                      <a:r>
                        <a:rPr lang="ko-KR" altLang="en-US" sz="1400" u="none" strike="noStrike" dirty="0">
                          <a:effectLst/>
                        </a:rPr>
                        <a:t>과금 체계 확인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0204920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Python, Json </a:t>
                      </a:r>
                      <a:r>
                        <a:rPr lang="ko-KR" altLang="en-US" sz="1400" u="none" strike="noStrike" dirty="0">
                          <a:effectLst/>
                        </a:rPr>
                        <a:t>기초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15290682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69733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OpenAI API(1) - </a:t>
                      </a:r>
                      <a:r>
                        <a:rPr lang="ko-KR" altLang="en-US" sz="1400" u="none" strike="noStrike" dirty="0">
                          <a:effectLst/>
                        </a:rPr>
                        <a:t>기본 </a:t>
                      </a:r>
                      <a:r>
                        <a:rPr lang="en-US" altLang="ko-KR" sz="1400" u="none" strike="noStrike" dirty="0">
                          <a:effectLst/>
                        </a:rPr>
                        <a:t>Text </a:t>
                      </a:r>
                      <a:r>
                        <a:rPr lang="ko-KR" altLang="en-US" sz="1400" u="none" strike="noStrike" dirty="0">
                          <a:effectLst/>
                        </a:rPr>
                        <a:t>출력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프롬프트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99892994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OpenAI API(2) -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멀티모달</a:t>
                      </a:r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API (</a:t>
                      </a:r>
                      <a:r>
                        <a:rPr lang="ko-KR" altLang="en-US" sz="14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오디오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491438161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OpenAI API(3) - File </a:t>
                      </a:r>
                      <a:r>
                        <a:rPr lang="ko-KR" altLang="en-US" sz="1400" u="none" strike="noStrike" dirty="0">
                          <a:effectLst/>
                        </a:rPr>
                        <a:t>업로드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Web Search API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710793604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16:30~17:30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텍스트 기반 인터뷰 봇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825187415"/>
                  </a:ext>
                </a:extLst>
              </a:tr>
              <a:tr h="22408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</a:rPr>
                        <a:t>6/5(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목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</a:rPr>
                      </a:br>
                      <a:r>
                        <a:rPr lang="en-US" sz="1400" b="1" u="none" strike="noStrike" dirty="0">
                          <a:effectLst/>
                        </a:rPr>
                        <a:t>Day2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Day1 </a:t>
                      </a:r>
                      <a:r>
                        <a:rPr lang="ko-KR" altLang="en-US" sz="1400" u="none" strike="noStrike" dirty="0">
                          <a:effectLst/>
                        </a:rPr>
                        <a:t>리뷰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</a:rPr>
                        <a:t>Streamlit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</a:rPr>
                        <a:t>설치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6231260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10:30 ~ 11:30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 err="1">
                          <a:effectLst/>
                        </a:rPr>
                        <a:t>Streamlit</a:t>
                      </a:r>
                      <a:r>
                        <a:rPr lang="en-US" altLang="ko-KR" sz="1400" u="none" strike="noStrike" dirty="0">
                          <a:effectLst/>
                        </a:rPr>
                        <a:t> - </a:t>
                      </a:r>
                      <a:r>
                        <a:rPr lang="ko-KR" altLang="en-US" sz="1400" u="none" strike="noStrike" dirty="0">
                          <a:effectLst/>
                        </a:rPr>
                        <a:t>플레이그라운드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기본 기능 연습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88421838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</a:rPr>
                        <a:t>(1)</a:t>
                      </a:r>
                      <a:r>
                        <a:rPr lang="en-US" sz="1400" u="none" strike="noStrike" dirty="0">
                          <a:effectLst/>
                        </a:rPr>
                        <a:t> - Echo-bot </a:t>
                      </a:r>
                      <a:r>
                        <a:rPr lang="ko-KR" altLang="en-US" sz="1400" u="none" strike="noStrike" dirty="0">
                          <a:effectLst/>
                        </a:rPr>
                        <a:t>만들기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061816379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983549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</a:rPr>
                        <a:t>(2)</a:t>
                      </a:r>
                      <a:r>
                        <a:rPr lang="en-US" sz="1400" u="none" strike="noStrike" dirty="0">
                          <a:effectLst/>
                        </a:rPr>
                        <a:t> -</a:t>
                      </a:r>
                      <a:r>
                        <a:rPr lang="en-US" altLang="ko-KR" sz="1400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Ch.7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의 인터뷰 봇 확장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680611938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</a:rPr>
                        <a:t>(3) - 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파일 업로드 기능 </a:t>
                      </a:r>
                      <a:r>
                        <a:rPr lang="ko-KR" altLang="en-US" sz="14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챗봇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56897668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</a:rPr>
                        <a:t>소스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리팩토링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바이브코딩</a:t>
                      </a:r>
                      <a:r>
                        <a:rPr lang="ko-KR" altLang="en-US" sz="1400" u="none" strike="noStrike" dirty="0">
                          <a:effectLst/>
                        </a:rPr>
                        <a:t> 데모</a:t>
                      </a:r>
                      <a:r>
                        <a:rPr lang="en-US" altLang="ko-KR" sz="1400" u="none" strike="noStrike" dirty="0">
                          <a:effectLst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</a:rPr>
                        <a:t>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1611233"/>
                  </a:ext>
                </a:extLst>
              </a:tr>
              <a:tr h="224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</a:rPr>
                        <a:t>16:30~17:30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Ch.14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</a:rPr>
                        <a:t>LLM </a:t>
                      </a:r>
                      <a:r>
                        <a:rPr lang="ko-KR" altLang="en-US" sz="1400" u="none" strike="noStrike" dirty="0">
                          <a:effectLst/>
                        </a:rPr>
                        <a:t>확장기능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en-US" sz="1400" u="none" strike="noStrike" dirty="0">
                          <a:effectLst/>
                        </a:rPr>
                        <a:t>Q&amp;A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436215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5CA3004-05C7-7545-634A-FD0F1195C7EA}"/>
                  </a:ext>
                </a:extLst>
              </p14:cNvPr>
              <p14:cNvContentPartPr/>
              <p14:nvPr/>
            </p14:nvContentPartPr>
            <p14:xfrm>
              <a:off x="3828900" y="3762060"/>
              <a:ext cx="2508840" cy="194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5CA3004-05C7-7545-634A-FD0F1195C7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4900" y="3654420"/>
                <a:ext cx="2616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34817AD-4176-3F7F-20F4-C348A47E3BF9}"/>
                  </a:ext>
                </a:extLst>
              </p14:cNvPr>
              <p14:cNvContentPartPr/>
              <p14:nvPr/>
            </p14:nvContentPartPr>
            <p14:xfrm>
              <a:off x="5209860" y="5465940"/>
              <a:ext cx="1810440" cy="30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34817AD-4176-3F7F-20F4-C348A47E3B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5860" y="5358300"/>
                <a:ext cx="1918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5E11ACB-0C29-4441-A496-0EE01FEEF56B}"/>
                  </a:ext>
                </a:extLst>
              </p14:cNvPr>
              <p14:cNvContentPartPr/>
              <p14:nvPr/>
            </p14:nvContentPartPr>
            <p14:xfrm>
              <a:off x="5172060" y="5800380"/>
              <a:ext cx="2390760" cy="19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5E11ACB-0C29-4441-A496-0EE01FEEF5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8060" y="5692380"/>
                <a:ext cx="249840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8416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86114-8B4A-1D7E-760A-6586A9A6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BF9DC6-61E8-0F21-BC8E-11ACA86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EA5E32-B12F-9446-F6E7-40689218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이미지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PDF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 업로드 기능 구현하기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이전 세션에 만들어 둔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챗봇과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19230398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EB252-393E-5696-9E32-4190D715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A675FDE-F0CD-C244-3718-C430FE93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CE8F4-779A-A037-971D-6F71D968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이용하여 소스코드 내 오류 내용 확인하고 수정하기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 포함된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완성하기</a:t>
            </a:r>
          </a:p>
          <a:p>
            <a:pPr lvl="1" indent="0">
              <a:buNone/>
            </a:pPr>
            <a:r>
              <a:rPr lang="en-US" altLang="ko-KR" dirty="0"/>
              <a:t>- </a:t>
            </a:r>
            <a:r>
              <a:rPr lang="en-US" altLang="ko-KR" b="0" dirty="0" err="1">
                <a:effectLst/>
              </a:rPr>
              <a:t>st.file_uploader</a:t>
            </a:r>
            <a:r>
              <a:rPr lang="en-US" altLang="ko-KR" b="0" dirty="0">
                <a:effectLst/>
              </a:rPr>
              <a:t>()</a:t>
            </a:r>
            <a:r>
              <a:rPr lang="ko-KR" altLang="en-US" b="0" dirty="0">
                <a:effectLst/>
              </a:rPr>
              <a:t>와 결합</a:t>
            </a:r>
          </a:p>
          <a:p>
            <a:pPr lvl="1" indent="0">
              <a:buNone/>
            </a:pPr>
            <a:r>
              <a:rPr lang="en-US" altLang="ko-KR" b="0" dirty="0">
                <a:effectLst/>
              </a:rPr>
              <a:t>- </a:t>
            </a:r>
            <a:r>
              <a:rPr lang="en-US" altLang="ko-KR" b="0" dirty="0" err="1">
                <a:effectLst/>
              </a:rPr>
              <a:t>st.download_button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>
                <a:effectLst/>
              </a:rPr>
              <a:t>답변 저장</a:t>
            </a: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st.sidebar.markdown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챗봇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소개</a:t>
            </a:r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등 작성</a:t>
            </a: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11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E2D6-0878-BA5D-7A2C-7549960F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42E4C4-D545-463A-070E-BDC7483FA59E}"/>
              </a:ext>
            </a:extLst>
          </p:cNvPr>
          <p:cNvGrpSpPr>
            <a:grpSpLocks/>
          </p:cNvGrpSpPr>
          <p:nvPr/>
        </p:nvGrpSpPr>
        <p:grpSpPr bwMode="auto">
          <a:xfrm>
            <a:off x="498271" y="1360490"/>
            <a:ext cx="8394209" cy="2141032"/>
            <a:chOff x="220" y="643"/>
            <a:chExt cx="403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FA9A145F-3A60-8CF9-7BB2-F1201469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643"/>
              <a:ext cx="82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1F2996AC-D5AD-4B65-FB62-A6CAEE91C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소스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리팩토링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바이브코딩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데모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/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4F99585-BAA0-E8A6-58BE-E53322FE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8606-02F8-9668-6D6D-FEEEF04F9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5AAC0B-FE38-8E52-087D-84C494B3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EF989B-3700-8291-7F3D-BD4E04CC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1) ChatGPT </a:t>
            </a:r>
            <a:r>
              <a:rPr lang="ko-KR" altLang="en-US" b="0" dirty="0">
                <a:effectLst/>
              </a:rPr>
              <a:t>외 타 생성형</a:t>
            </a:r>
            <a:r>
              <a:rPr lang="en-US" altLang="ko-KR" b="0" dirty="0">
                <a:effectLst/>
              </a:rPr>
              <a:t>AI </a:t>
            </a:r>
            <a:r>
              <a:rPr lang="ko-KR" altLang="en-US" b="0" dirty="0">
                <a:effectLst/>
              </a:rPr>
              <a:t>도구 이용한 확장 방안</a:t>
            </a:r>
            <a:endParaRPr lang="en-US" altLang="ko-KR" b="0" dirty="0">
              <a:effectLst/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비용 최적화한 테스트 방법 의견 교환</a:t>
            </a: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dirty="0"/>
              <a:t>Cursor</a:t>
            </a:r>
            <a:r>
              <a:rPr lang="en-US" altLang="ko-KR" b="0" dirty="0">
                <a:effectLst/>
              </a:rPr>
              <a:t> IDE </a:t>
            </a:r>
            <a:r>
              <a:rPr lang="ko-KR" altLang="en-US" b="0" dirty="0">
                <a:effectLst/>
              </a:rPr>
              <a:t>이용한 </a:t>
            </a:r>
            <a:r>
              <a:rPr lang="ko-KR" altLang="en-US" b="0" dirty="0" err="1">
                <a:effectLst/>
              </a:rPr>
              <a:t>바이브</a:t>
            </a:r>
            <a:r>
              <a:rPr lang="en-US" altLang="ko-KR" b="0" dirty="0">
                <a:effectLst/>
              </a:rPr>
              <a:t>(vibe) </a:t>
            </a:r>
            <a:r>
              <a:rPr lang="ko-KR" altLang="en-US" b="0" dirty="0">
                <a:effectLst/>
              </a:rPr>
              <a:t>코딩 데모</a:t>
            </a:r>
          </a:p>
        </p:txBody>
      </p:sp>
    </p:spTree>
    <p:extLst>
      <p:ext uri="{BB962C8B-B14F-4D97-AF65-F5344CB8AC3E}">
        <p14:creationId xmlns:p14="http://schemas.microsoft.com/office/powerpoint/2010/main" val="1964158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0294-82F8-3FA3-1C90-1C730E73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4BADA8-B275-9470-AD22-C29FCDDC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9DABE1-0CD5-ADB6-C655-0FA3D90D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소스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리팩토링하기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코드 배포하기 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  -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Github</a:t>
            </a:r>
            <a:r>
              <a:rPr lang="ko-KR" altLang="en-US" dirty="0">
                <a:solidFill>
                  <a:srgbClr val="3B3B3B"/>
                </a:solidFill>
              </a:rPr>
              <a:t>에 소스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등록하기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선택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)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바이브코딩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실습</a:t>
            </a: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167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334A4-BEA6-15B7-C873-5B7DDC7C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BE7047D-9AC8-2B8A-3AEB-DE72B078FE37}"/>
              </a:ext>
            </a:extLst>
          </p:cNvPr>
          <p:cNvGrpSpPr>
            <a:grpSpLocks/>
          </p:cNvGrpSpPr>
          <p:nvPr/>
        </p:nvGrpSpPr>
        <p:grpSpPr bwMode="auto">
          <a:xfrm>
            <a:off x="556521" y="1360490"/>
            <a:ext cx="8335959" cy="1631182"/>
            <a:chOff x="248" y="643"/>
            <a:chExt cx="4007" cy="963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92EF9A9-6195-1F0E-13F0-35E42FF2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643"/>
              <a:ext cx="768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DD57415-C429-DC03-7385-AAF1994C1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LLM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확장기능 소개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2E2D9CE-A20C-FF4C-9A93-4D974F9A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Demo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Q&amp;A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B5CC-8776-83CA-D597-523292759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FBFC62-C64C-5BD5-3CC7-4FE31DE4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71AE51-D81C-005A-164C-62691B1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- Google </a:t>
            </a:r>
            <a:r>
              <a:rPr lang="en-US" altLang="ko-KR" dirty="0" err="1">
                <a:solidFill>
                  <a:srgbClr val="3B3B3B"/>
                </a:solidFill>
              </a:rPr>
              <a:t>Colab</a:t>
            </a:r>
            <a:r>
              <a:rPr lang="ko-KR" altLang="en-US" dirty="0">
                <a:solidFill>
                  <a:srgbClr val="3B3B3B"/>
                </a:solidFill>
              </a:rPr>
              <a:t> 환경에서 개발하기 시연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Extensions: Copilot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 및 코딩 지원 시연</a:t>
            </a:r>
          </a:p>
          <a:p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LLM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확장 방안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RAG,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LangChain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등 소개</a:t>
            </a: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517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A66E-9596-BD9A-5447-32C20677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6558B3-0E1E-855F-0F63-3B8C5FC4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8AF2E5-73CF-816B-4CC3-F763EA63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Extensions: Copilot </a:t>
            </a:r>
            <a:r>
              <a:rPr lang="ko-KR" altLang="en-US" b="0" dirty="0">
                <a:effectLst/>
              </a:rPr>
              <a:t>설치 </a:t>
            </a:r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VSCode</a:t>
            </a:r>
            <a:r>
              <a:rPr lang="en-US" altLang="ko-KR" b="0" dirty="0">
                <a:effectLst/>
              </a:rPr>
              <a:t> + Copilot </a:t>
            </a:r>
            <a:r>
              <a:rPr lang="ko-KR" altLang="en-US" b="0" dirty="0">
                <a:effectLst/>
              </a:rPr>
              <a:t>이용한 코딩 실습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3) </a:t>
            </a:r>
            <a:r>
              <a:rPr lang="en-US" altLang="ko-KR" dirty="0">
                <a:solidFill>
                  <a:srgbClr val="3B3B3B"/>
                </a:solidFill>
              </a:rPr>
              <a:t>Google </a:t>
            </a:r>
            <a:r>
              <a:rPr lang="en-US" altLang="ko-KR" dirty="0" err="1">
                <a:solidFill>
                  <a:srgbClr val="3B3B3B"/>
                </a:solidFill>
              </a:rPr>
              <a:t>Colab</a:t>
            </a:r>
            <a:r>
              <a:rPr lang="ko-KR" altLang="en-US" dirty="0">
                <a:solidFill>
                  <a:srgbClr val="3B3B3B"/>
                </a:solidFill>
              </a:rPr>
              <a:t> 환경에서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321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508-CF51-6463-686A-C2A6380A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7662F2-4BD7-B7F6-F554-D6FB17D9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Q&amp;A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EFB13C-6D51-BA24-CD21-77727CA7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폐기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87342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용어 정리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BC7D7E3-930D-BA56-B0E4-16966F036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40356"/>
              </p:ext>
            </p:extLst>
          </p:nvPr>
        </p:nvGraphicFramePr>
        <p:xfrm>
          <a:off x="457200" y="836613"/>
          <a:ext cx="8291512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36">
                  <a:extLst>
                    <a:ext uri="{9D8B030D-6E8A-4147-A177-3AD203B41FA5}">
                      <a16:colId xmlns:a16="http://schemas.microsoft.com/office/drawing/2014/main" val="2415872186"/>
                    </a:ext>
                  </a:extLst>
                </a:gridCol>
                <a:gridCol w="6552976">
                  <a:extLst>
                    <a:ext uri="{9D8B030D-6E8A-4147-A177-3AD203B41FA5}">
                      <a16:colId xmlns:a16="http://schemas.microsoft.com/office/drawing/2014/main" val="113910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2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생성형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 등 다양한 형태의 콘텐츠를 생성하는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8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LLM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(Large Language Model) </a:t>
                      </a:r>
                      <a:r>
                        <a:rPr lang="ko-KR" altLang="en-US" sz="1600" dirty="0"/>
                        <a:t>대규모 언어 데이터를 학습하여 문장 이해와 생성이 가능한 언어 특화 인공지능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외부 개발자에게 공개되어 자유롭게 사용할 수 있는 소프트웨어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멀티모달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 등 여러 형태의 데이터를 동시에 처리하고 이해하는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바이브</a:t>
                      </a:r>
                      <a:r>
                        <a:rPr lang="en-US" altLang="ko-KR" sz="1600" dirty="0"/>
                        <a:t>(Vibe) </a:t>
                      </a:r>
                      <a:r>
                        <a:rPr lang="ko-KR" altLang="en-US" sz="1600" dirty="0"/>
                        <a:t>코딩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개발자와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간 자연어를 통해 프로그래밍을 수행하는 대화형 프로그래밍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데이터를 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값 쌍으로 표현하며 시스템 간 데이터 교환에 널리 사용되는 경량 데이터 포맷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주피터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Jupyter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실행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문서화를 하나의 환경에서 지원하는 대화형 개발 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9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마크다운</a:t>
                      </a:r>
                      <a:r>
                        <a:rPr lang="en-US" altLang="ko-KR" sz="1600" dirty="0"/>
                        <a:t>(md)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텍스트에 서식을 적용할 수 있는 경량 마크업 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Github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소스코드 버전 관리와 협업을 위한 대표적인 </a:t>
                      </a:r>
                      <a:r>
                        <a:rPr lang="en-US" altLang="ko-KR" sz="1600" dirty="0"/>
                        <a:t>Git </a:t>
                      </a:r>
                      <a:r>
                        <a:rPr lang="ko-KR" altLang="en-US" sz="1600" dirty="0"/>
                        <a:t>기반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5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61BC-75DD-0E73-BB3D-3D0C9A9C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D6A364D-C62B-2928-898A-AC0FB98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</a:t>
            </a:r>
            <a:r>
              <a:rPr lang="ko-KR" altLang="en-US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5BB6B-5B45-37A6-2229-ECB95192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1)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OpenAI</a:t>
            </a:r>
            <a:r>
              <a:rPr lang="ko-KR" altLang="en-US" sz="1800" dirty="0"/>
              <a:t> 사이트 접속 및 API </a:t>
            </a:r>
            <a:r>
              <a:rPr lang="ko-KR" altLang="en-US" sz="1800" dirty="0" err="1"/>
              <a:t>Docs</a:t>
            </a:r>
            <a:r>
              <a:rPr lang="ko-KR" altLang="en-US" sz="1800" dirty="0"/>
              <a:t> 사이트에서 본인 계정 생성하기</a:t>
            </a:r>
          </a:p>
          <a:p>
            <a:r>
              <a:rPr lang="ko-KR" altLang="en-US" sz="1800" dirty="0"/>
              <a:t>   - (방법1 </a:t>
            </a:r>
            <a:r>
              <a:rPr lang="en-US" altLang="ko-KR" sz="1800" dirty="0"/>
              <a:t>- </a:t>
            </a:r>
            <a:r>
              <a:rPr lang="ko-KR" altLang="en-US" sz="1800" dirty="0"/>
              <a:t>추천) `</a:t>
            </a:r>
            <a:r>
              <a:rPr lang="ko-KR" altLang="en-US" sz="1800" dirty="0">
                <a:solidFill>
                  <a:schemeClr val="accent1"/>
                </a:solidFill>
              </a:rPr>
              <a:t>Service </a:t>
            </a:r>
            <a:r>
              <a:rPr lang="ko-KR" altLang="en-US" sz="1800" dirty="0" err="1">
                <a:solidFill>
                  <a:schemeClr val="accent1"/>
                </a:solidFill>
              </a:rPr>
              <a:t>Account</a:t>
            </a:r>
            <a:r>
              <a:rPr lang="ko-KR" altLang="en-US" sz="1800" dirty="0" err="1"/>
              <a:t>`의</a:t>
            </a:r>
            <a:r>
              <a:rPr lang="ko-KR" altLang="en-US" sz="1800" dirty="0"/>
              <a:t> API </a:t>
            </a:r>
            <a:r>
              <a:rPr lang="ko-KR" altLang="en-US" sz="1800" dirty="0" err="1"/>
              <a:t>Key</a:t>
            </a:r>
            <a:r>
              <a:rPr lang="ko-KR" altLang="en-US" sz="1800" dirty="0"/>
              <a:t> 사용</a:t>
            </a:r>
          </a:p>
          <a:p>
            <a:r>
              <a:rPr lang="ko-KR" altLang="en-US" sz="1800" dirty="0"/>
              <a:t>   - (방법2) </a:t>
            </a:r>
            <a:r>
              <a:rPr lang="ko-KR" altLang="en-US" sz="1800" dirty="0" err="1"/>
              <a:t>OpenAI의</a:t>
            </a:r>
            <a:r>
              <a:rPr lang="ko-KR" altLang="en-US" sz="1800" dirty="0"/>
              <a:t> 강사가 만들어둔 프로젝트: `teamJ1`에 사용자 등록하기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 </a:t>
            </a:r>
            <a:r>
              <a:rPr lang="ko-KR" altLang="en-US" sz="1800" dirty="0"/>
              <a:t>수업 조교 역할인 </a:t>
            </a:r>
            <a:r>
              <a:rPr lang="en-US" altLang="ko-KR" sz="1800" dirty="0">
                <a:solidFill>
                  <a:schemeClr val="accent1"/>
                </a:solidFill>
              </a:rPr>
              <a:t>C</a:t>
            </a:r>
            <a:r>
              <a:rPr lang="ko-KR" altLang="en-US" sz="1800" dirty="0" err="1">
                <a:solidFill>
                  <a:schemeClr val="accent1"/>
                </a:solidFill>
              </a:rPr>
              <a:t>hatGPT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Plus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 </a:t>
            </a:r>
            <a:r>
              <a:rPr lang="ko-KR" altLang="en-US" sz="1800" dirty="0"/>
              <a:t>수업자료 다운로드</a:t>
            </a:r>
          </a:p>
          <a:p>
            <a:r>
              <a:rPr lang="ko-KR" altLang="en-US" sz="1800" dirty="0"/>
              <a:t>   - 강사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사이트에 접속하여 샘플 코드 다운로드 하기</a:t>
            </a:r>
          </a:p>
          <a:p>
            <a:r>
              <a:rPr lang="ko-KR" altLang="en-US" sz="1800" dirty="0"/>
              <a:t> 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accent1"/>
                </a:solidFill>
              </a:rPr>
              <a:t>https://github.com/coolobject/OpenAI_API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로컬PC에</a:t>
            </a:r>
            <a:r>
              <a:rPr lang="ko-KR" altLang="en-US" sz="1800" dirty="0"/>
              <a:t> 작업 디렉토리 생성하고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파일 압축 풀기</a:t>
            </a:r>
          </a:p>
        </p:txBody>
      </p:sp>
    </p:spTree>
    <p:extLst>
      <p:ext uri="{BB962C8B-B14F-4D97-AF65-F5344CB8AC3E}">
        <p14:creationId xmlns:p14="http://schemas.microsoft.com/office/powerpoint/2010/main" val="93160283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/>
              <a:t>추천</a:t>
            </a:r>
            <a:r>
              <a:rPr lang="ko-KR" altLang="en-US" dirty="0">
                <a:latin typeface="+mn-ea"/>
                <a:ea typeface="+mn-ea"/>
              </a:rPr>
              <a:t>사이트 정보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500" b="1" dirty="0">
                <a:solidFill>
                  <a:prstClr val="black"/>
                </a:solidFill>
              </a:rPr>
              <a:t>OpenAI </a:t>
            </a:r>
            <a:r>
              <a:rPr kumimoji="1" lang="ko-KR" altLang="en-US" sz="15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500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 - </a:t>
            </a:r>
            <a:r>
              <a:rPr kumimoji="1" lang="ko-KR" altLang="en-US" sz="15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500" dirty="0">
                <a:solidFill>
                  <a:prstClr val="black"/>
                </a:solidFill>
              </a:rPr>
              <a:t>(https://openai.com/api/)</a:t>
            </a:r>
            <a:br>
              <a:rPr kumimoji="1" lang="en-US" altLang="ko-KR" sz="1500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 - </a:t>
            </a:r>
            <a:r>
              <a:rPr kumimoji="1" lang="ko-KR" altLang="en-US" sz="15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500" dirty="0">
                <a:solidFill>
                  <a:prstClr val="black"/>
                </a:solidFill>
              </a:rPr>
              <a:t>(https://platform.openai.com/playground/)</a:t>
            </a:r>
            <a:br>
              <a:rPr kumimoji="1" lang="en-US" altLang="ko-KR" sz="1500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5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500" dirty="0">
                <a:solidFill>
                  <a:prstClr val="black"/>
                </a:solidFill>
              </a:rPr>
              <a:t>(</a:t>
            </a:r>
            <a:r>
              <a:rPr kumimoji="1" lang="ko-KR" altLang="en-US" sz="15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5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5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500" b="1" dirty="0" err="1">
                <a:solidFill>
                  <a:prstClr val="black"/>
                </a:solidFill>
              </a:rPr>
              <a:t>Streamlit</a:t>
            </a:r>
            <a:r>
              <a:rPr kumimoji="1" lang="en-US" altLang="ko-KR" sz="15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5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500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 - </a:t>
            </a:r>
            <a:r>
              <a:rPr kumimoji="1" lang="ko-KR" altLang="en-US" sz="15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500" dirty="0">
                <a:solidFill>
                  <a:prstClr val="black"/>
                </a:solidFill>
              </a:rPr>
              <a:t>(https://streamlit.io/)</a:t>
            </a:r>
            <a:br>
              <a:rPr kumimoji="1" lang="en-US" altLang="ko-KR" sz="1500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 - </a:t>
            </a:r>
            <a:r>
              <a:rPr kumimoji="1" lang="ko-KR" altLang="en-US" sz="15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500" dirty="0">
                <a:solidFill>
                  <a:prstClr val="black"/>
                </a:solidFill>
              </a:rPr>
              <a:t>(https://streamlit.io/playground/)</a:t>
            </a:r>
            <a:br>
              <a:rPr kumimoji="1" lang="en-US" altLang="ko-KR" sz="1500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5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500" dirty="0">
                <a:solidFill>
                  <a:prstClr val="black"/>
                </a:solidFill>
              </a:rPr>
              <a:t>(</a:t>
            </a:r>
            <a:r>
              <a:rPr kumimoji="1" lang="ko-KR" altLang="en-US" sz="15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5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5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500" b="1" dirty="0">
                <a:solidFill>
                  <a:prstClr val="black"/>
                </a:solidFill>
              </a:rPr>
              <a:t>ChatGPT </a:t>
            </a:r>
            <a:r>
              <a:rPr kumimoji="1" lang="ko-KR" altLang="en-US" sz="1500" b="1" dirty="0">
                <a:solidFill>
                  <a:prstClr val="black"/>
                </a:solidFill>
              </a:rPr>
              <a:t>외 </a:t>
            </a:r>
            <a:r>
              <a:rPr kumimoji="1" lang="en-US" altLang="ko-KR" sz="1500" b="1" dirty="0">
                <a:solidFill>
                  <a:prstClr val="black"/>
                </a:solidFill>
              </a:rPr>
              <a:t>LLM </a:t>
            </a:r>
            <a:br>
              <a:rPr kumimoji="1" lang="en-US" altLang="ko-KR" sz="1500" b="1" dirty="0">
                <a:solidFill>
                  <a:prstClr val="black"/>
                </a:solidFill>
              </a:rPr>
            </a:br>
            <a:r>
              <a:rPr kumimoji="1" lang="en-US" altLang="ko-KR" sz="1500" dirty="0">
                <a:solidFill>
                  <a:prstClr val="black"/>
                </a:solidFill>
              </a:rPr>
              <a:t>- Cursor </a:t>
            </a:r>
            <a:r>
              <a:rPr kumimoji="1" lang="ko-KR" altLang="en-US" sz="15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500" dirty="0">
                <a:solidFill>
                  <a:prstClr val="black"/>
                </a:solidFill>
              </a:rPr>
              <a:t>(https://www.cursor.com/)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B20A-3A18-9EAF-8FE0-B7BE69C5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A4F75D4-3A77-9F69-D7D2-753F608A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C1713-11B0-81DC-1B16-49B9B3F9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1944216"/>
          </a:xfrm>
        </p:spPr>
        <p:txBody>
          <a:bodyPr/>
          <a:lstStyle/>
          <a:p>
            <a:r>
              <a:rPr lang="en-US" altLang="ko-KR" sz="1800" dirty="0"/>
              <a:t>4) </a:t>
            </a:r>
            <a:r>
              <a:rPr lang="ko-KR" altLang="en-US" sz="1800" dirty="0"/>
              <a:t>개발도구 설치하기 </a:t>
            </a:r>
            <a:endParaRPr lang="en-US" altLang="ko-KR" sz="1800" dirty="0"/>
          </a:p>
          <a:p>
            <a:r>
              <a:rPr lang="en-US" altLang="ko-KR" sz="1800" dirty="0"/>
              <a:t>   </a:t>
            </a:r>
            <a:r>
              <a:rPr lang="ko-KR" altLang="en-US" sz="1800" dirty="0"/>
              <a:t>-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 3.1</a:t>
            </a:r>
            <a:r>
              <a:rPr lang="en-US" altLang="ko-KR" sz="1800" dirty="0"/>
              <a:t>3</a:t>
            </a:r>
            <a:r>
              <a:rPr lang="ko-KR" altLang="en-US" sz="1800" dirty="0"/>
              <a:t>.</a:t>
            </a:r>
            <a:r>
              <a:rPr lang="ko-KR" altLang="en-US" sz="1800" dirty="0" err="1"/>
              <a:t>x</a:t>
            </a:r>
            <a:r>
              <a:rPr lang="ko-KR" altLang="en-US" sz="1800" dirty="0"/>
              <a:t> (</a:t>
            </a:r>
            <a:r>
              <a:rPr lang="ko-KR" altLang="en-US" sz="1800" dirty="0">
                <a:solidFill>
                  <a:schemeClr val="accent1"/>
                </a:solidFill>
              </a:rPr>
              <a:t>https://www.python.org/downloads/</a:t>
            </a:r>
            <a:r>
              <a:rPr lang="ko-KR" altLang="en-US" sz="1800" dirty="0"/>
              <a:t>)</a:t>
            </a:r>
            <a:endParaRPr lang="en-US" altLang="ko-KR" sz="1800" dirty="0"/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1.100.2  (</a:t>
            </a:r>
            <a:r>
              <a:rPr lang="ko-KR" altLang="en-US" sz="1800" dirty="0">
                <a:solidFill>
                  <a:schemeClr val="accent1"/>
                </a:solidFill>
              </a:rPr>
              <a:t>https://code.visualstudio.com/docs/?dv=win64user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Extension</a:t>
            </a:r>
            <a:r>
              <a:rPr lang="en-US" altLang="ko-KR" sz="1800" dirty="0"/>
              <a:t>s</a:t>
            </a:r>
            <a:r>
              <a:rPr lang="ko-KR" altLang="en-US" sz="1800" dirty="0"/>
              <a:t> 설치 :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Jupyter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FD8DE-2E13-EE15-7DAE-B7761779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4854"/>
            <a:ext cx="3127582" cy="34605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AB9729-051F-7917-AB8C-8061B8C4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62" y="2780929"/>
            <a:ext cx="6735115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B40927-9E2F-5799-E2E6-C25C975A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961130"/>
            <a:ext cx="413442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30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F85FD8-4548-5AD9-7C04-4CFB623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2F32AE-17B9-F8F8-1B60-F461F3BD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rgbClr val="0451A5"/>
                </a:solidFill>
                <a:effectLst/>
              </a:rPr>
              <a:t>1)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 err="1">
                <a:solidFill>
                  <a:srgbClr val="3B3B3B"/>
                </a:solidFill>
                <a:effectLst/>
              </a:rPr>
              <a:t>VSCode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익숙해지기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800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sz="1800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 err="1">
                <a:solidFill>
                  <a:srgbClr val="3B3B3B"/>
                </a:solidFill>
                <a:effectLst/>
              </a:rPr>
              <a:t>Jupyter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작업 환경 익숙해지기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3B3B3B"/>
                </a:solidFill>
              </a:rPr>
              <a:t>  - “.md” (markdown) </a:t>
            </a:r>
            <a:r>
              <a:rPr lang="ko-KR" altLang="en-US" dirty="0">
                <a:solidFill>
                  <a:srgbClr val="3B3B3B"/>
                </a:solidFill>
              </a:rPr>
              <a:t>파일 익숙해지기 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800" dirty="0">
              <a:solidFill>
                <a:srgbClr val="3B3B3B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solidFill>
                  <a:srgbClr val="3B3B3B"/>
                </a:solidFill>
                <a:effectLst/>
              </a:rPr>
              <a:t>2) OpenAI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社의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API docs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살펴보기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(</a:t>
            </a:r>
            <a:r>
              <a:rPr lang="ko-KR" altLang="en-US" sz="1800" dirty="0">
                <a:solidFill>
                  <a:srgbClr val="3B3B3B"/>
                </a:solidFill>
              </a:rPr>
              <a:t>프로젝트 선택</a:t>
            </a:r>
            <a:r>
              <a:rPr lang="en-US" altLang="ko-KR" sz="1800" dirty="0">
                <a:solidFill>
                  <a:srgbClr val="3B3B3B"/>
                </a:solidFill>
              </a:rPr>
              <a:t>)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3B3B3B"/>
                </a:solidFill>
              </a:rPr>
              <a:t>    -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https://platform.openai.com/docs/overview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solidFill>
                  <a:srgbClr val="3B3B3B"/>
                </a:solidFill>
                <a:effectLst/>
              </a:rPr>
              <a:t>    </a:t>
            </a:r>
            <a:r>
              <a:rPr lang="en-US" altLang="ko-KR" sz="1800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플레이그라운드 기능 실행하기</a:t>
            </a:r>
            <a:r>
              <a:rPr lang="en-US" altLang="ko-KR" sz="1800" dirty="0">
                <a:solidFill>
                  <a:srgbClr val="3B3B3B"/>
                </a:solidFill>
              </a:rPr>
              <a:t> :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https://platform.openai.com/playground/</a:t>
            </a:r>
          </a:p>
        </p:txBody>
      </p:sp>
    </p:spTree>
    <p:extLst>
      <p:ext uri="{BB962C8B-B14F-4D97-AF65-F5344CB8AC3E}">
        <p14:creationId xmlns:p14="http://schemas.microsoft.com/office/powerpoint/2010/main" val="183448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F3038-DFE3-9E27-9E4E-7E724FCF2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6781C2A7-AADA-2A3C-7E5E-2B2D36C7EC1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7567455" cy="1768384"/>
            <a:chOff x="349" y="643"/>
            <a:chExt cx="4388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57B0569-D0BA-F80B-C3FD-B84A8CD2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A070379C-4B8B-35E1-7EF0-F65C1288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925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latin typeface="+mn-ea"/>
                  <a:ea typeface="+mn-ea"/>
                  <a:cs typeface="함초롬바탕" panose="02030504000101010101" pitchFamily="18" charset="-127"/>
                </a:rPr>
                <a:t>OpenAI </a:t>
              </a:r>
              <a:r>
                <a:rPr kumimoji="1" lang="ko-KR" altLang="en-US" sz="3500" b="1" dirty="0">
                  <a:latin typeface="+mn-ea"/>
                  <a:ea typeface="+mn-ea"/>
                  <a:cs typeface="함초롬바탕" panose="02030504000101010101" pitchFamily="18" charset="-127"/>
                </a:rPr>
                <a:t>모델 및 과금 체계 확인 </a:t>
              </a:r>
              <a:endParaRPr kumimoji="1" lang="en-US" altLang="ko-KR" sz="3500" b="1" dirty="0"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23BE3E2-B72B-8B89-55A8-7A6C63336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95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latin typeface="+mn-ea"/>
                <a:ea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latin typeface="+mn-ea"/>
                <a:ea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ea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Demo </a:t>
            </a:r>
            <a:endParaRPr lang="ko-KR" altLang="en-US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2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2757</Words>
  <Application>Microsoft Office PowerPoint</Application>
  <PresentationFormat>화면 슬라이드 쇼(4:3)</PresentationFormat>
  <Paragraphs>469</Paragraphs>
  <Slides>60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견고딕</vt:lpstr>
      <vt:lpstr>굴림체</vt:lpstr>
      <vt:lpstr>맑은 고딕</vt:lpstr>
      <vt:lpstr>Arial</vt:lpstr>
      <vt:lpstr>Consolas</vt:lpstr>
      <vt:lpstr>Wingdings</vt:lpstr>
      <vt:lpstr>1_Office 테마</vt:lpstr>
      <vt:lpstr>입문자를 위한 ChatGPT 및  API 활용 서비스 제작 실무</vt:lpstr>
      <vt:lpstr>목  차 (1)</vt:lpstr>
      <vt:lpstr>목  차 (2)</vt:lpstr>
      <vt:lpstr>PowerPoint 프레젠테이션</vt:lpstr>
      <vt:lpstr>1. 과정 소개</vt:lpstr>
      <vt:lpstr>2. 설치하기(1) (30분)</vt:lpstr>
      <vt:lpstr>2. 설치하기(2) (30분)</vt:lpstr>
      <vt:lpstr>3. 따라하기</vt:lpstr>
      <vt:lpstr>PowerPoint 프레젠테이션</vt:lpstr>
      <vt:lpstr>1. 이론설명</vt:lpstr>
      <vt:lpstr>2. Demo</vt:lpstr>
      <vt:lpstr> 3. 따라하기</vt:lpstr>
      <vt:lpstr> 4. 실습하기 (15분)</vt:lpstr>
      <vt:lpstr>PowerPoint 프레젠테이션</vt:lpstr>
      <vt:lpstr> 1. 따라하기</vt:lpstr>
      <vt:lpstr> 2. 실습하기 (15분)</vt:lpstr>
      <vt:lpstr> 3. 따라하기</vt:lpstr>
      <vt:lpstr> 4. 실습하기 (15분)</vt:lpstr>
      <vt:lpstr>PowerPoint 프레젠테이션</vt:lpstr>
      <vt:lpstr> 1. 이론설명</vt:lpstr>
      <vt:lpstr> 2. 따라하기</vt:lpstr>
      <vt:lpstr> 3. 실습하기 (20분)</vt:lpstr>
      <vt:lpstr>PowerPoint 프레젠테이션</vt:lpstr>
      <vt:lpstr> 1. 이론설명</vt:lpstr>
      <vt:lpstr> 2. 따라하기</vt:lpstr>
      <vt:lpstr> 3. 실습하기 (10분)</vt:lpstr>
      <vt:lpstr> 4. 따라하기</vt:lpstr>
      <vt:lpstr> 5. 실습하기 (10분)</vt:lpstr>
      <vt:lpstr>PowerPoint 프레젠테이션</vt:lpstr>
      <vt:lpstr> 1. 따라하기</vt:lpstr>
      <vt:lpstr> 3. 실습하기 (20분)</vt:lpstr>
      <vt:lpstr>PowerPoint 프레젠테이션</vt:lpstr>
      <vt:lpstr> 1. 따라하기</vt:lpstr>
      <vt:lpstr> 3. 실습하기 (25분)</vt:lpstr>
      <vt:lpstr>PowerPoint 프레젠테이션</vt:lpstr>
      <vt:lpstr> 1. 이론설명</vt:lpstr>
      <vt:lpstr> 2. 설치하기 (20분)</vt:lpstr>
      <vt:lpstr> 3. 따라하기</vt:lpstr>
      <vt:lpstr>PowerPoint 프레젠테이션</vt:lpstr>
      <vt:lpstr> 1. 따라하기</vt:lpstr>
      <vt:lpstr> 2. 실습하기 (25분)</vt:lpstr>
      <vt:lpstr>PowerPoint 프레젠테이션</vt:lpstr>
      <vt:lpstr> 1. 따라하기</vt:lpstr>
      <vt:lpstr> 2. 이론설명</vt:lpstr>
      <vt:lpstr> 2. 실습하기 (25분)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Demo</vt:lpstr>
      <vt:lpstr> 2. 실습하기 (20분)</vt:lpstr>
      <vt:lpstr> 3. 리뷰 및 Q&amp;A</vt:lpstr>
      <vt:lpstr>[용어 정리]</vt:lpstr>
      <vt:lpstr>[추천사이트 정보]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J1 Gong</cp:lastModifiedBy>
  <cp:revision>355</cp:revision>
  <cp:lastPrinted>2015-04-07T07:01:44Z</cp:lastPrinted>
  <dcterms:created xsi:type="dcterms:W3CDTF">2015-01-19T00:41:14Z</dcterms:created>
  <dcterms:modified xsi:type="dcterms:W3CDTF">2025-05-26T12:58:53Z</dcterms:modified>
</cp:coreProperties>
</file>