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custDataLst>
    <p:tags r:id="rId12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2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pos="385">
          <p15:clr>
            <a:srgbClr val="A4A3A4"/>
          </p15:clr>
        </p15:guide>
        <p15:guide id="4" pos="2789">
          <p15:clr>
            <a:srgbClr val="A4A3A4"/>
          </p15:clr>
        </p15:guide>
        <p15:guide id="5" pos="2880">
          <p15:clr>
            <a:srgbClr val="A4A3A4"/>
          </p15:clr>
        </p15:guide>
        <p15:guide id="6" pos="52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00"/>
    <a:srgbClr val="FF6600"/>
    <a:srgbClr val="990000"/>
    <a:srgbClr val="FF0099"/>
    <a:srgbClr val="CC3399"/>
    <a:srgbClr val="660066"/>
    <a:srgbClr val="660099"/>
    <a:srgbClr val="33CCFF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9558" autoAdjust="0"/>
  </p:normalViewPr>
  <p:slideViewPr>
    <p:cSldViewPr showGuides="1">
      <p:cViewPr varScale="1">
        <p:scale>
          <a:sx n="58" d="100"/>
          <a:sy n="58" d="100"/>
        </p:scale>
        <p:origin x="1686" y="60"/>
      </p:cViewPr>
      <p:guideLst>
        <p:guide orient="horz" pos="1012"/>
        <p:guide orient="horz" pos="3884"/>
        <p:guide pos="385"/>
        <p:guide pos="2789"/>
        <p:guide pos="2880"/>
        <p:guide pos="52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C734BB09-483B-4C4B-A5A4-C02A22055B01}" type="slidenum">
              <a:rPr lang="da-DK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Inception</a:t>
            </a:r>
            <a:r>
              <a:rPr lang="da-DK" dirty="0"/>
              <a:t> Res-Net </a:t>
            </a:r>
            <a:r>
              <a:rPr lang="da-DK" dirty="0" err="1"/>
              <a:t>block</a:t>
            </a:r>
            <a:r>
              <a:rPr lang="da-DK" dirty="0"/>
              <a:t> -&gt; </a:t>
            </a:r>
            <a:r>
              <a:rPr lang="da-DK" dirty="0" err="1"/>
              <a:t>improves</a:t>
            </a:r>
            <a:r>
              <a:rPr lang="da-DK" dirty="0"/>
              <a:t> </a:t>
            </a:r>
            <a:r>
              <a:rPr lang="da-DK" dirty="0" err="1"/>
              <a:t>capacity</a:t>
            </a:r>
            <a:r>
              <a:rPr lang="da-DK" dirty="0"/>
              <a:t> and </a:t>
            </a:r>
            <a:r>
              <a:rPr lang="da-DK" dirty="0" err="1"/>
              <a:t>compress</a:t>
            </a:r>
            <a:r>
              <a:rPr lang="da-DK" dirty="0"/>
              <a:t> </a:t>
            </a:r>
            <a:r>
              <a:rPr lang="da-DK" dirty="0" err="1"/>
              <a:t>computational</a:t>
            </a:r>
            <a:r>
              <a:rPr lang="da-DK" dirty="0"/>
              <a:t> </a:t>
            </a:r>
            <a:r>
              <a:rPr lang="da-DK" dirty="0" err="1"/>
              <a:t>capacity</a:t>
            </a:r>
            <a:r>
              <a:rPr lang="da-DK" dirty="0"/>
              <a:t>. (Parallel and </a:t>
            </a:r>
            <a:r>
              <a:rPr lang="da-DK" dirty="0" err="1"/>
              <a:t>multi-scale</a:t>
            </a:r>
            <a:r>
              <a:rPr lang="da-DK" dirty="0"/>
              <a:t>).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51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Rigid transformation</a:t>
            </a:r>
          </a:p>
          <a:p>
            <a:r>
              <a:rPr lang="da-DK" dirty="0" err="1"/>
              <a:t>Apply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loss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(2D and 3D) to </a:t>
            </a:r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backpropagating</a:t>
            </a:r>
            <a:r>
              <a:rPr lang="da-DK" dirty="0"/>
              <a:t> </a:t>
            </a:r>
            <a:r>
              <a:rPr lang="da-DK" dirty="0" err="1"/>
              <a:t>through</a:t>
            </a:r>
            <a:r>
              <a:rPr lang="da-DK" dirty="0"/>
              <a:t> the rigid transformation.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789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CONCLUSIONS:</a:t>
            </a:r>
          </a:p>
          <a:p>
            <a:r>
              <a:rPr lang="da-DK" dirty="0" err="1"/>
              <a:t>Normalised</a:t>
            </a:r>
            <a:r>
              <a:rPr lang="da-DK" dirty="0"/>
              <a:t> </a:t>
            </a:r>
            <a:r>
              <a:rPr lang="da-DK" dirty="0" err="1"/>
              <a:t>mean</a:t>
            </a:r>
            <a:r>
              <a:rPr lang="da-DK" dirty="0"/>
              <a:t> </a:t>
            </a:r>
            <a:r>
              <a:rPr lang="da-DK" dirty="0" err="1"/>
              <a:t>error</a:t>
            </a:r>
            <a:r>
              <a:rPr lang="da-DK" dirty="0"/>
              <a:t> (NME) </a:t>
            </a:r>
            <a:br>
              <a:rPr lang="da-DK" dirty="0"/>
            </a:br>
            <a:r>
              <a:rPr lang="da-DK" dirty="0"/>
              <a:t>-   Baseline: </a:t>
            </a:r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stacked</a:t>
            </a:r>
            <a:r>
              <a:rPr lang="da-DK" dirty="0"/>
              <a:t> </a:t>
            </a:r>
            <a:r>
              <a:rPr lang="da-DK" dirty="0" err="1"/>
              <a:t>hourglasses</a:t>
            </a:r>
            <a:r>
              <a:rPr lang="da-DK" dirty="0"/>
              <a:t> (</a:t>
            </a:r>
            <a:r>
              <a:rPr lang="da-DK" dirty="0" err="1"/>
              <a:t>direct</a:t>
            </a:r>
            <a:r>
              <a:rPr lang="da-DK" dirty="0"/>
              <a:t> </a:t>
            </a:r>
            <a:r>
              <a:rPr lang="da-DK" dirty="0" err="1"/>
              <a:t>prediction</a:t>
            </a:r>
            <a:r>
              <a:rPr lang="da-DK" dirty="0"/>
              <a:t> of 3D landmarks with </a:t>
            </a:r>
            <a:r>
              <a:rPr lang="da-DK" dirty="0" err="1"/>
              <a:t>intermediate</a:t>
            </a:r>
            <a:r>
              <a:rPr lang="da-DK" dirty="0"/>
              <a:t> supervision, but not </a:t>
            </a:r>
            <a:r>
              <a:rPr lang="da-DK" dirty="0" err="1"/>
              <a:t>guided</a:t>
            </a:r>
            <a:r>
              <a:rPr lang="da-DK" dirty="0"/>
              <a:t> by 2D-landmarks). </a:t>
            </a:r>
          </a:p>
          <a:p>
            <a:pPr marL="171450" indent="-171450">
              <a:buFontTx/>
              <a:buChar char="-"/>
            </a:pPr>
            <a:r>
              <a:rPr lang="da-DK" dirty="0" err="1"/>
              <a:t>Inception-Resnet</a:t>
            </a:r>
            <a:r>
              <a:rPr lang="da-DK" dirty="0"/>
              <a:t>: </a:t>
            </a:r>
            <a:r>
              <a:rPr lang="da-DK" dirty="0" err="1"/>
              <a:t>Improvement</a:t>
            </a:r>
            <a:r>
              <a:rPr lang="da-DK" dirty="0"/>
              <a:t> in </a:t>
            </a:r>
            <a:r>
              <a:rPr lang="da-DK" dirty="0" err="1"/>
              <a:t>architechture</a:t>
            </a:r>
            <a:r>
              <a:rPr lang="da-DK" dirty="0"/>
              <a:t> </a:t>
            </a:r>
            <a:r>
              <a:rPr lang="da-DK" dirty="0" err="1"/>
              <a:t>improves</a:t>
            </a:r>
            <a:r>
              <a:rPr lang="da-DK" dirty="0"/>
              <a:t> performance and </a:t>
            </a:r>
            <a:r>
              <a:rPr lang="da-DK" dirty="0" err="1"/>
              <a:t>prediction</a:t>
            </a:r>
            <a:r>
              <a:rPr lang="da-DK" dirty="0"/>
              <a:t> time</a:t>
            </a:r>
          </a:p>
          <a:p>
            <a:pPr marL="171450" indent="-171450">
              <a:buFontTx/>
              <a:buChar char="-"/>
            </a:pPr>
            <a:r>
              <a:rPr lang="da-DK" dirty="0"/>
              <a:t>2D </a:t>
            </a:r>
            <a:r>
              <a:rPr lang="da-DK" dirty="0" err="1"/>
              <a:t>multi</a:t>
            </a:r>
            <a:r>
              <a:rPr lang="da-DK" dirty="0"/>
              <a:t>-view: The </a:t>
            </a:r>
            <a:r>
              <a:rPr lang="da-DK" dirty="0" err="1"/>
              <a:t>network</a:t>
            </a:r>
            <a:r>
              <a:rPr lang="da-DK" dirty="0"/>
              <a:t> </a:t>
            </a:r>
            <a:r>
              <a:rPr lang="da-DK" dirty="0" err="1"/>
              <a:t>benefits</a:t>
            </a:r>
            <a:r>
              <a:rPr lang="da-DK" dirty="0"/>
              <a:t> from </a:t>
            </a:r>
            <a:r>
              <a:rPr lang="da-DK" dirty="0" err="1"/>
              <a:t>having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separate </a:t>
            </a:r>
            <a:r>
              <a:rPr lang="da-DK" dirty="0" err="1"/>
              <a:t>networks</a:t>
            </a:r>
            <a:r>
              <a:rPr lang="da-DK" dirty="0"/>
              <a:t>. </a:t>
            </a:r>
            <a:r>
              <a:rPr lang="da-DK" dirty="0" err="1"/>
              <a:t>There</a:t>
            </a:r>
            <a:r>
              <a:rPr lang="da-DK" dirty="0"/>
              <a:t> is </a:t>
            </a:r>
            <a:r>
              <a:rPr lang="da-DK" dirty="0" err="1"/>
              <a:t>some</a:t>
            </a:r>
            <a:r>
              <a:rPr lang="da-DK" dirty="0"/>
              <a:t> information in the 2D-landmarks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makes</a:t>
            </a:r>
            <a:r>
              <a:rPr lang="da-DK" dirty="0"/>
              <a:t> it </a:t>
            </a:r>
            <a:r>
              <a:rPr lang="da-DK" dirty="0" err="1"/>
              <a:t>preform</a:t>
            </a:r>
            <a:r>
              <a:rPr lang="da-DK" dirty="0"/>
              <a:t> </a:t>
            </a:r>
            <a:r>
              <a:rPr lang="da-DK" dirty="0" err="1"/>
              <a:t>better</a:t>
            </a:r>
            <a:r>
              <a:rPr lang="da-DK" dirty="0"/>
              <a:t>. </a:t>
            </a:r>
          </a:p>
          <a:p>
            <a:pPr marL="171450" indent="-171450">
              <a:buFontTx/>
              <a:buChar char="-"/>
            </a:pPr>
            <a:r>
              <a:rPr lang="da-DK" dirty="0" err="1"/>
              <a:t>Spatial</a:t>
            </a:r>
            <a:r>
              <a:rPr lang="da-DK" dirty="0"/>
              <a:t> </a:t>
            </a:r>
            <a:r>
              <a:rPr lang="da-DK" dirty="0" err="1"/>
              <a:t>transform</a:t>
            </a:r>
            <a:r>
              <a:rPr lang="da-DK" dirty="0"/>
              <a:t>: </a:t>
            </a:r>
            <a:r>
              <a:rPr lang="da-DK" dirty="0" err="1"/>
              <a:t>decrease</a:t>
            </a:r>
            <a:r>
              <a:rPr lang="da-DK" dirty="0"/>
              <a:t> the </a:t>
            </a:r>
            <a:r>
              <a:rPr lang="da-DK" dirty="0" err="1"/>
              <a:t>variance</a:t>
            </a:r>
            <a:r>
              <a:rPr lang="da-DK" dirty="0"/>
              <a:t> of the </a:t>
            </a:r>
            <a:r>
              <a:rPr lang="da-DK" dirty="0" err="1"/>
              <a:t>target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6343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CONCLUSIONS:</a:t>
            </a:r>
          </a:p>
          <a:p>
            <a:r>
              <a:rPr lang="da-DK" dirty="0"/>
              <a:t>- It is </a:t>
            </a:r>
            <a:r>
              <a:rPr lang="da-DK" dirty="0" err="1"/>
              <a:t>believed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is </a:t>
            </a:r>
            <a:r>
              <a:rPr lang="da-DK" dirty="0" err="1"/>
              <a:t>better</a:t>
            </a:r>
            <a:r>
              <a:rPr lang="da-DK" dirty="0"/>
              <a:t> for large pose variations -&gt;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train</a:t>
            </a:r>
            <a:r>
              <a:rPr lang="da-DK" dirty="0"/>
              <a:t> the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network</a:t>
            </a:r>
            <a:r>
              <a:rPr lang="da-DK" dirty="0"/>
              <a:t> </a:t>
            </a:r>
            <a:r>
              <a:rPr lang="da-DK" dirty="0" err="1"/>
              <a:t>jointly</a:t>
            </a:r>
            <a:r>
              <a:rPr lang="da-DK" dirty="0"/>
              <a:t> on </a:t>
            </a:r>
            <a:r>
              <a:rPr lang="da-DK" dirty="0" err="1"/>
              <a:t>profile</a:t>
            </a:r>
            <a:r>
              <a:rPr lang="da-DK" dirty="0"/>
              <a:t> and </a:t>
            </a:r>
            <a:r>
              <a:rPr lang="da-DK" dirty="0" err="1"/>
              <a:t>semi</a:t>
            </a:r>
            <a:r>
              <a:rPr lang="da-DK" dirty="0"/>
              <a:t>-frontal images.  (</a:t>
            </a:r>
            <a:r>
              <a:rPr lang="da-DK" dirty="0" err="1"/>
              <a:t>Preserve</a:t>
            </a:r>
            <a:r>
              <a:rPr lang="da-DK" dirty="0"/>
              <a:t> the </a:t>
            </a:r>
            <a:r>
              <a:rPr lang="da-DK" dirty="0" err="1"/>
              <a:t>correpondence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the </a:t>
            </a:r>
            <a:r>
              <a:rPr lang="da-DK" dirty="0" err="1"/>
              <a:t>two</a:t>
            </a:r>
            <a:r>
              <a:rPr lang="da-DK" dirty="0"/>
              <a:t> views). 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6007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0" y="6477000"/>
            <a:ext cx="2970213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0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a-DK" noProof="0"/>
              <a:t>Click to edit Master subtitle style</a:t>
            </a:r>
          </a:p>
        </p:txBody>
      </p:sp>
      <p:pic>
        <p:nvPicPr>
          <p:cNvPr id="243687116" name="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200" y="6030000"/>
            <a:ext cx="3877910" cy="626400"/>
          </a:xfrm>
          <a:prstGeom prst="rect">
            <a:avLst/>
          </a:prstGeom>
        </p:spPr>
      </p:pic>
      <p:pic>
        <p:nvPicPr>
          <p:cNvPr id="641898135" name="Fris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00400" y="3124800"/>
            <a:ext cx="5040000" cy="234000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123" y="279400"/>
            <a:ext cx="3651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21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6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1. maj 2018</a:t>
            </a:r>
          </a:p>
        </p:txBody>
      </p:sp>
      <p:sp>
        <p:nvSpPr>
          <p:cNvPr id="7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7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1. maj 2018</a:t>
            </a:r>
          </a:p>
        </p:txBody>
      </p:sp>
      <p:sp>
        <p:nvSpPr>
          <p:cNvPr id="8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6309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</a:p>
        </p:txBody>
      </p:sp>
      <p:sp>
        <p:nvSpPr>
          <p:cNvPr id="3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1. maj 2018</a:t>
            </a:r>
          </a:p>
        </p:txBody>
      </p:sp>
      <p:sp>
        <p:nvSpPr>
          <p:cNvPr id="4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8" name="Pladsholder til dias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1. maj 2018</a:t>
            </a: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CustomB"/>
          <p:cNvSpPr>
            <a:spLocks noGrp="1"/>
          </p:cNvSpPr>
          <p:nvPr>
            <p:ph type="dt" sz="half" idx="2"/>
          </p:nvPr>
        </p:nvSpPr>
        <p:spPr>
          <a:xfrm>
            <a:off x="6948264" y="6476999"/>
            <a:ext cx="14364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1. maj 2018</a:t>
            </a: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5219013" y="6477000"/>
            <a:ext cx="1729252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0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123" y="279400"/>
            <a:ext cx="3651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FF_Workarea"/>
          <p:cNvSpPr>
            <a:spLocks noChangeArrowheads="1"/>
          </p:cNvSpPr>
          <p:nvPr userDrawn="1"/>
        </p:nvSpPr>
        <p:spPr bwMode="auto">
          <a:xfrm>
            <a:off x="989012" y="6477000"/>
            <a:ext cx="423106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/>
          <a:lstStyle/>
          <a:p>
            <a:pPr eaLnBrk="0" hangingPunct="0">
              <a:spcBef>
                <a:spcPct val="0"/>
              </a:spcBef>
            </a:pPr>
            <a:r>
              <a:rPr lang="da-DK" sz="850" b="1" dirty="0"/>
              <a:t>DTU Compute, Danmarks Tekniske Universitet</a:t>
            </a:r>
          </a:p>
        </p:txBody>
      </p:sp>
      <p:sp>
        <p:nvSpPr>
          <p:cNvPr id="10" name="TextBox 12"/>
          <p:cNvSpPr txBox="1"/>
          <p:nvPr userDrawn="1"/>
        </p:nvSpPr>
        <p:spPr>
          <a:xfrm>
            <a:off x="9379602" y="6244790"/>
            <a:ext cx="23931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da-DK" sz="1100" noProof="1">
                <a:solidFill>
                  <a:schemeClr val="bg2"/>
                </a:solidFill>
              </a:rPr>
              <a:t>Add or change </a:t>
            </a:r>
            <a:br>
              <a:rPr lang="en-GB" sz="1100" noProof="1">
                <a:solidFill>
                  <a:schemeClr val="bg2"/>
                </a:solidFill>
              </a:rPr>
            </a:br>
            <a:r>
              <a:rPr lang="da-DK" sz="1100" noProof="1">
                <a:solidFill>
                  <a:schemeClr val="bg2"/>
                </a:solidFill>
              </a:rPr>
              <a:t>Presentation Title or Date</a:t>
            </a:r>
            <a:endParaRPr lang="da-DK"/>
          </a:p>
          <a:p>
            <a:pPr>
              <a:spcBef>
                <a:spcPts val="0"/>
              </a:spcBef>
            </a:pPr>
            <a:r>
              <a:rPr lang="da-DK" sz="1100" noProof="1">
                <a:solidFill>
                  <a:schemeClr val="bg2"/>
                </a:solidFill>
              </a:rPr>
              <a:t>via ”Insert”; ”Header &amp; Footer”</a:t>
            </a:r>
            <a:endParaRPr lang="da-DK"/>
          </a:p>
        </p:txBody>
      </p:sp>
      <p:cxnSp>
        <p:nvCxnSpPr>
          <p:cNvPr id="11" name="Straight Connector 13"/>
          <p:cNvCxnSpPr/>
          <p:nvPr userDrawn="1"/>
        </p:nvCxnSpPr>
        <p:spPr bwMode="auto">
          <a:xfrm>
            <a:off x="9204827" y="6597352"/>
            <a:ext cx="1919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389" y="4509666"/>
            <a:ext cx="6402388" cy="838200"/>
          </a:xfrm>
        </p:spPr>
        <p:txBody>
          <a:bodyPr/>
          <a:lstStyle/>
          <a:p>
            <a:r>
              <a:rPr lang="da-DK" dirty="0" err="1"/>
              <a:t>GeometricDL</a:t>
            </a:r>
            <a:r>
              <a:rPr lang="da-DK" dirty="0"/>
              <a:t>: Journal Club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389" y="5445224"/>
            <a:ext cx="6400800" cy="288032"/>
          </a:xfrm>
        </p:spPr>
        <p:txBody>
          <a:bodyPr/>
          <a:lstStyle/>
          <a:p>
            <a:r>
              <a:rPr lang="da-DK" dirty="0"/>
              <a:t>Kristine Aa. Juhl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5976C24-EB08-4674-AE80-458ABA2C4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8720"/>
            <a:ext cx="9144000" cy="192727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Goal</a:t>
            </a:r>
            <a:r>
              <a:rPr lang="da-DK" dirty="0"/>
              <a:t>: </a:t>
            </a:r>
            <a:r>
              <a:rPr lang="da-DK" dirty="0" err="1"/>
              <a:t>Semantic</a:t>
            </a:r>
            <a:r>
              <a:rPr lang="da-DK" dirty="0"/>
              <a:t> </a:t>
            </a:r>
            <a:r>
              <a:rPr lang="da-DK" dirty="0" err="1"/>
              <a:t>Consistent</a:t>
            </a:r>
            <a:r>
              <a:rPr lang="da-DK" dirty="0"/>
              <a:t> </a:t>
            </a:r>
            <a:r>
              <a:rPr lang="da-DK" dirty="0" err="1"/>
              <a:t>Facial</a:t>
            </a:r>
            <a:r>
              <a:rPr lang="da-DK" dirty="0"/>
              <a:t> Landmark Annotation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2D landmark annotation </a:t>
            </a:r>
            <a:r>
              <a:rPr lang="da-DK" dirty="0" err="1"/>
              <a:t>are</a:t>
            </a:r>
            <a:r>
              <a:rPr lang="da-DK" dirty="0"/>
              <a:t> not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/>
              <a:t>semantically</a:t>
            </a:r>
            <a:r>
              <a:rPr lang="da-DK" dirty="0"/>
              <a:t> </a:t>
            </a:r>
            <a:r>
              <a:rPr lang="da-DK" dirty="0" err="1"/>
              <a:t>consistent</a:t>
            </a:r>
            <a:r>
              <a:rPr lang="da-DK" dirty="0"/>
              <a:t> and </a:t>
            </a:r>
            <a:r>
              <a:rPr lang="da-DK" dirty="0" err="1"/>
              <a:t>hardly</a:t>
            </a:r>
            <a:r>
              <a:rPr lang="da-DK" dirty="0"/>
              <a:t> </a:t>
            </a:r>
            <a:r>
              <a:rPr lang="da-DK" dirty="0" err="1"/>
              <a:t>preserve</a:t>
            </a:r>
            <a:r>
              <a:rPr lang="da-DK" dirty="0"/>
              <a:t> the 3D </a:t>
            </a:r>
            <a:r>
              <a:rPr lang="da-DK" dirty="0" err="1"/>
              <a:t>structure</a:t>
            </a:r>
            <a:r>
              <a:rPr lang="da-DK" dirty="0"/>
              <a:t> of the human face</a:t>
            </a:r>
          </a:p>
          <a:p>
            <a:endParaRPr lang="da-DK" dirty="0"/>
          </a:p>
          <a:p>
            <a:r>
              <a:rPr lang="da-DK" dirty="0"/>
              <a:t>3D landmark annotation </a:t>
            </a:r>
            <a:r>
              <a:rPr lang="da-DK" dirty="0" err="1"/>
              <a:t>preserves</a:t>
            </a:r>
            <a:r>
              <a:rPr lang="da-DK" dirty="0"/>
              <a:t> the </a:t>
            </a:r>
            <a:r>
              <a:rPr lang="da-DK" dirty="0" err="1"/>
              <a:t>correspondence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landmarks </a:t>
            </a:r>
            <a:r>
              <a:rPr lang="da-DK" dirty="0" err="1"/>
              <a:t>across</a:t>
            </a:r>
            <a:r>
              <a:rPr lang="da-DK" dirty="0"/>
              <a:t> poses</a:t>
            </a:r>
          </a:p>
        </p:txBody>
      </p:sp>
      <p:sp>
        <p:nvSpPr>
          <p:cNvPr id="5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1. maj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</a:t>
            </a:fld>
            <a:endParaRPr lang="da-DK"/>
          </a:p>
        </p:txBody>
      </p:sp>
      <p:sp>
        <p:nvSpPr>
          <p:cNvPr id="2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grpSp>
        <p:nvGrpSpPr>
          <p:cNvPr id="10" name="Gruppe 9">
            <a:extLst>
              <a:ext uri="{FF2B5EF4-FFF2-40B4-BE49-F238E27FC236}">
                <a16:creationId xmlns:a16="http://schemas.microsoft.com/office/drawing/2014/main" id="{609C253C-196B-430C-BD97-568AE6183C9D}"/>
              </a:ext>
            </a:extLst>
          </p:cNvPr>
          <p:cNvGrpSpPr/>
          <p:nvPr/>
        </p:nvGrpSpPr>
        <p:grpSpPr>
          <a:xfrm>
            <a:off x="918992" y="3760439"/>
            <a:ext cx="7306016" cy="2332857"/>
            <a:chOff x="467544" y="2343367"/>
            <a:chExt cx="8890192" cy="2914434"/>
          </a:xfrm>
        </p:grpSpPr>
        <p:pic>
          <p:nvPicPr>
            <p:cNvPr id="3" name="Billede 2">
              <a:extLst>
                <a:ext uri="{FF2B5EF4-FFF2-40B4-BE49-F238E27FC236}">
                  <a16:creationId xmlns:a16="http://schemas.microsoft.com/office/drawing/2014/main" id="{BB21536A-E0D6-4F46-BA13-A890760C4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2343367"/>
              <a:ext cx="3005509" cy="2914433"/>
            </a:xfrm>
            <a:prstGeom prst="rect">
              <a:avLst/>
            </a:prstGeom>
          </p:spPr>
        </p:pic>
        <p:pic>
          <p:nvPicPr>
            <p:cNvPr id="6" name="Billede 5">
              <a:extLst>
                <a:ext uri="{FF2B5EF4-FFF2-40B4-BE49-F238E27FC236}">
                  <a16:creationId xmlns:a16="http://schemas.microsoft.com/office/drawing/2014/main" id="{35DB555F-0C62-4E38-AB1E-D8901BF4A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73053" y="2343367"/>
              <a:ext cx="2957474" cy="2914434"/>
            </a:xfrm>
            <a:prstGeom prst="rect">
              <a:avLst/>
            </a:prstGeom>
          </p:spPr>
        </p:pic>
        <p:pic>
          <p:nvPicPr>
            <p:cNvPr id="7" name="Billede 6">
              <a:extLst>
                <a:ext uri="{FF2B5EF4-FFF2-40B4-BE49-F238E27FC236}">
                  <a16:creationId xmlns:a16="http://schemas.microsoft.com/office/drawing/2014/main" id="{1B895019-9841-493D-ADD3-4F7759A14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9015" y="2343367"/>
              <a:ext cx="2938721" cy="2914434"/>
            </a:xfrm>
            <a:prstGeom prst="rect">
              <a:avLst/>
            </a:prstGeom>
          </p:spPr>
        </p:pic>
      </p:grpSp>
      <p:sp>
        <p:nvSpPr>
          <p:cNvPr id="11" name="Tekstfelt 10">
            <a:extLst>
              <a:ext uri="{FF2B5EF4-FFF2-40B4-BE49-F238E27FC236}">
                <a16:creationId xmlns:a16="http://schemas.microsoft.com/office/drawing/2014/main" id="{5B4141C1-7687-4CC3-BC96-276219AD7EAF}"/>
              </a:ext>
            </a:extLst>
          </p:cNvPr>
          <p:cNvSpPr txBox="1"/>
          <p:nvPr/>
        </p:nvSpPr>
        <p:spPr>
          <a:xfrm>
            <a:off x="915600" y="3367746"/>
            <a:ext cx="14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Input Image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E75BB841-BC35-4D6D-8ADE-9735B3FDE138}"/>
              </a:ext>
            </a:extLst>
          </p:cNvPr>
          <p:cNvSpPr txBox="1"/>
          <p:nvPr/>
        </p:nvSpPr>
        <p:spPr>
          <a:xfrm>
            <a:off x="3388938" y="3345685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2D annotation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C45C6F9D-2BBF-42BC-81E4-B8F55B078E8A}"/>
              </a:ext>
            </a:extLst>
          </p:cNvPr>
          <p:cNvSpPr txBox="1"/>
          <p:nvPr/>
        </p:nvSpPr>
        <p:spPr>
          <a:xfrm>
            <a:off x="5724128" y="3370807"/>
            <a:ext cx="2686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Projected</a:t>
            </a:r>
            <a:r>
              <a:rPr lang="da-DK" dirty="0"/>
              <a:t> 3D annotation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686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Cascade </a:t>
            </a:r>
            <a:r>
              <a:rPr lang="da-DK" dirty="0" err="1"/>
              <a:t>Multi</a:t>
            </a:r>
            <a:r>
              <a:rPr lang="da-DK" dirty="0"/>
              <a:t>-view </a:t>
            </a:r>
            <a:r>
              <a:rPr lang="da-DK" dirty="0" err="1"/>
              <a:t>Hourglass</a:t>
            </a:r>
            <a:r>
              <a:rPr lang="da-DK" dirty="0"/>
              <a:t> Model (CMHM)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1. maj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</a:t>
            </a:fld>
            <a:endParaRPr lang="da-DK"/>
          </a:p>
        </p:txBody>
      </p:sp>
      <p:sp>
        <p:nvSpPr>
          <p:cNvPr id="2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632A5E98-E5F8-4F39-B878-DFFA5B885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16" y="2289351"/>
            <a:ext cx="8319167" cy="3037463"/>
          </a:xfrm>
          <a:prstGeom prst="rect">
            <a:avLst/>
          </a:prstGeom>
        </p:spPr>
      </p:pic>
      <p:sp>
        <p:nvSpPr>
          <p:cNvPr id="15" name="Tekstfelt 14">
            <a:extLst>
              <a:ext uri="{FF2B5EF4-FFF2-40B4-BE49-F238E27FC236}">
                <a16:creationId xmlns:a16="http://schemas.microsoft.com/office/drawing/2014/main" id="{4C23CD24-DAEF-499F-82AC-7D00FB05E183}"/>
              </a:ext>
            </a:extLst>
          </p:cNvPr>
          <p:cNvSpPr txBox="1"/>
          <p:nvPr/>
        </p:nvSpPr>
        <p:spPr>
          <a:xfrm>
            <a:off x="3491880" y="1875341"/>
            <a:ext cx="1292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Semifrontal </a:t>
            </a:r>
            <a:br>
              <a:rPr lang="da-DK" sz="1400" dirty="0"/>
            </a:br>
            <a:r>
              <a:rPr lang="da-DK" sz="1400" dirty="0"/>
              <a:t>(68 point)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4B7F1BDB-D2BC-4D68-92A9-BB9D2A9E6200}"/>
              </a:ext>
            </a:extLst>
          </p:cNvPr>
          <p:cNvSpPr txBox="1"/>
          <p:nvPr/>
        </p:nvSpPr>
        <p:spPr>
          <a:xfrm>
            <a:off x="4788024" y="1897668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 err="1"/>
              <a:t>Profile</a:t>
            </a:r>
            <a:br>
              <a:rPr lang="da-DK" sz="1400" dirty="0"/>
            </a:br>
            <a:r>
              <a:rPr lang="da-DK" sz="1400" dirty="0"/>
              <a:t>(39 point)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212C1738-2C6F-4B5C-B7A3-F6C5B7B89A65}"/>
              </a:ext>
            </a:extLst>
          </p:cNvPr>
          <p:cNvSpPr txBox="1"/>
          <p:nvPr/>
        </p:nvSpPr>
        <p:spPr>
          <a:xfrm>
            <a:off x="6865603" y="180112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3D-projection</a:t>
            </a:r>
            <a:br>
              <a:rPr lang="da-DK" dirty="0"/>
            </a:br>
            <a:r>
              <a:rPr lang="da-DK" dirty="0"/>
              <a:t>(68/86 point)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34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Hourglass</a:t>
            </a:r>
            <a:r>
              <a:rPr lang="da-DK" dirty="0"/>
              <a:t> Network</a:t>
            </a:r>
          </a:p>
        </p:txBody>
      </p:sp>
      <p:sp>
        <p:nvSpPr>
          <p:cNvPr id="5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1. maj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4</a:t>
            </a:fld>
            <a:endParaRPr lang="da-DK"/>
          </a:p>
        </p:txBody>
      </p:sp>
      <p:sp>
        <p:nvSpPr>
          <p:cNvPr id="2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13DD6621-FF11-4FA7-AF86-0A1996925748}"/>
              </a:ext>
            </a:extLst>
          </p:cNvPr>
          <p:cNvSpPr txBox="1"/>
          <p:nvPr/>
        </p:nvSpPr>
        <p:spPr>
          <a:xfrm>
            <a:off x="255731" y="5857819"/>
            <a:ext cx="74494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/>
              <a:t>Alejandro Newell, </a:t>
            </a:r>
            <a:r>
              <a:rPr lang="da-DK" sz="1100" dirty="0" err="1"/>
              <a:t>Kaiyu</a:t>
            </a:r>
            <a:r>
              <a:rPr lang="da-DK" sz="1100" dirty="0"/>
              <a:t> Yang, and Jia Deng. </a:t>
            </a:r>
            <a:r>
              <a:rPr lang="da-DK" sz="1100" dirty="0" err="1"/>
              <a:t>Stacked</a:t>
            </a:r>
            <a:r>
              <a:rPr lang="da-DK" sz="1100" dirty="0"/>
              <a:t> </a:t>
            </a:r>
            <a:r>
              <a:rPr lang="da-DK" sz="1100" dirty="0" err="1"/>
              <a:t>hourglass</a:t>
            </a:r>
            <a:r>
              <a:rPr lang="da-DK" sz="1100" dirty="0"/>
              <a:t> </a:t>
            </a:r>
            <a:r>
              <a:rPr lang="da-DK" sz="1100" dirty="0" err="1"/>
              <a:t>networks</a:t>
            </a:r>
            <a:r>
              <a:rPr lang="da-DK" sz="1100" dirty="0"/>
              <a:t> for human pose </a:t>
            </a:r>
            <a:r>
              <a:rPr lang="da-DK" sz="1100" dirty="0" err="1"/>
              <a:t>estimation</a:t>
            </a:r>
            <a:r>
              <a:rPr lang="da-DK" sz="1100" dirty="0"/>
              <a:t>. </a:t>
            </a:r>
            <a:br>
              <a:rPr lang="da-DK" sz="1100" dirty="0"/>
            </a:br>
            <a:r>
              <a:rPr lang="da-DK" sz="1100" dirty="0"/>
              <a:t>In </a:t>
            </a:r>
            <a:r>
              <a:rPr lang="da-DK" sz="1100" i="1" dirty="0"/>
              <a:t>ECCV, </a:t>
            </a:r>
            <a:r>
              <a:rPr lang="da-DK" sz="1100" dirty="0"/>
              <a:t>pages 483-499. Springer, 2016. </a:t>
            </a:r>
          </a:p>
        </p:txBody>
      </p:sp>
      <p:sp>
        <p:nvSpPr>
          <p:cNvPr id="11" name="Pladsholder til indhold 10">
            <a:extLst>
              <a:ext uri="{FF2B5EF4-FFF2-40B4-BE49-F238E27FC236}">
                <a16:creationId xmlns:a16="http://schemas.microsoft.com/office/drawing/2014/main" id="{0F86D35F-3FA1-4AF2-98D4-756B5D25F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Combine</a:t>
            </a:r>
            <a:r>
              <a:rPr lang="da-DK" dirty="0"/>
              <a:t> </a:t>
            </a:r>
            <a:r>
              <a:rPr lang="da-DK" dirty="0" err="1"/>
              <a:t>local</a:t>
            </a:r>
            <a:r>
              <a:rPr lang="da-DK" dirty="0"/>
              <a:t> and global features – </a:t>
            </a:r>
            <a:r>
              <a:rPr lang="da-DK" dirty="0" err="1"/>
              <a:t>increase</a:t>
            </a:r>
            <a:r>
              <a:rPr lang="da-DK" dirty="0"/>
              <a:t> </a:t>
            </a:r>
            <a:r>
              <a:rPr lang="da-DK" dirty="0" err="1"/>
              <a:t>robustness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local</a:t>
            </a:r>
            <a:r>
              <a:rPr lang="da-DK" dirty="0"/>
              <a:t> observation is </a:t>
            </a:r>
            <a:r>
              <a:rPr lang="da-DK" dirty="0" err="1"/>
              <a:t>blurred</a:t>
            </a:r>
            <a:r>
              <a:rPr lang="da-DK" dirty="0"/>
              <a:t>.</a:t>
            </a:r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39CAF58B-D048-4C50-A4B5-AE30F02A6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466" y="2685497"/>
            <a:ext cx="5462984" cy="2104221"/>
          </a:xfrm>
          <a:prstGeom prst="rect">
            <a:avLst/>
          </a:prstGeom>
        </p:spPr>
      </p:pic>
      <p:sp>
        <p:nvSpPr>
          <p:cNvPr id="13" name="Tekstfelt 12">
            <a:extLst>
              <a:ext uri="{FF2B5EF4-FFF2-40B4-BE49-F238E27FC236}">
                <a16:creationId xmlns:a16="http://schemas.microsoft.com/office/drawing/2014/main" id="{F1D46E84-5E88-41E6-B4D5-2AE4D1BB31A6}"/>
              </a:ext>
            </a:extLst>
          </p:cNvPr>
          <p:cNvSpPr txBox="1"/>
          <p:nvPr/>
        </p:nvSpPr>
        <p:spPr>
          <a:xfrm>
            <a:off x="1503456" y="2990607"/>
            <a:ext cx="1420115" cy="27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Residual Block</a:t>
            </a:r>
          </a:p>
        </p:txBody>
      </p: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3BFEECF8-310E-44F1-A30B-76EBE9EAB074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 flipH="1">
            <a:off x="2190205" y="3262577"/>
            <a:ext cx="23309" cy="5129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316F8812-AB82-4128-AE3E-6086A6F71371}"/>
              </a:ext>
            </a:extLst>
          </p:cNvPr>
          <p:cNvSpPr txBox="1"/>
          <p:nvPr/>
        </p:nvSpPr>
        <p:spPr>
          <a:xfrm flipH="1">
            <a:off x="3287412" y="2829526"/>
            <a:ext cx="1309153" cy="27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Skiplayer</a:t>
            </a:r>
          </a:p>
        </p:txBody>
      </p: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3CDEEAB8-A87B-4B11-A33C-E3FFB7553C55}"/>
              </a:ext>
            </a:extLst>
          </p:cNvPr>
          <p:cNvCxnSpPr>
            <a:cxnSpLocks/>
          </p:cNvCxnSpPr>
          <p:nvPr/>
        </p:nvCxnSpPr>
        <p:spPr bwMode="auto">
          <a:xfrm>
            <a:off x="3716339" y="3093680"/>
            <a:ext cx="225649" cy="2033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E027B90F-EFA5-476E-B203-DC4826B54CB4}"/>
              </a:ext>
            </a:extLst>
          </p:cNvPr>
          <p:cNvSpPr txBox="1"/>
          <p:nvPr/>
        </p:nvSpPr>
        <p:spPr>
          <a:xfrm>
            <a:off x="2357569" y="4514731"/>
            <a:ext cx="169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Downsampling</a:t>
            </a:r>
          </a:p>
        </p:txBody>
      </p: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AF48382A-BBBC-404E-ADF2-7696D45CACEA}"/>
              </a:ext>
            </a:extLst>
          </p:cNvPr>
          <p:cNvCxnSpPr/>
          <p:nvPr/>
        </p:nvCxnSpPr>
        <p:spPr bwMode="auto">
          <a:xfrm flipH="1" flipV="1">
            <a:off x="2823147" y="4275483"/>
            <a:ext cx="122551" cy="276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4FD3B7F0-E60C-4122-A28B-9A4A14325A79}"/>
              </a:ext>
            </a:extLst>
          </p:cNvPr>
          <p:cNvSpPr txBox="1"/>
          <p:nvPr/>
        </p:nvSpPr>
        <p:spPr>
          <a:xfrm>
            <a:off x="4836531" y="4542666"/>
            <a:ext cx="1467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Upsampling</a:t>
            </a:r>
            <a:endParaRPr lang="da-DK" dirty="0"/>
          </a:p>
        </p:txBody>
      </p: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06A3CF6B-6E43-4ACA-8095-F8A56DF4F920}"/>
              </a:ext>
            </a:extLst>
          </p:cNvPr>
          <p:cNvCxnSpPr/>
          <p:nvPr/>
        </p:nvCxnSpPr>
        <p:spPr bwMode="auto">
          <a:xfrm flipV="1">
            <a:off x="5457987" y="4317651"/>
            <a:ext cx="245101" cy="304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Billede 23">
            <a:extLst>
              <a:ext uri="{FF2B5EF4-FFF2-40B4-BE49-F238E27FC236}">
                <a16:creationId xmlns:a16="http://schemas.microsoft.com/office/drawing/2014/main" id="{14D46775-730D-4C66-A4F3-60339A5D6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547" y="2889646"/>
            <a:ext cx="846238" cy="843150"/>
          </a:xfrm>
          <a:prstGeom prst="rect">
            <a:avLst/>
          </a:prstGeom>
        </p:spPr>
      </p:pic>
      <p:pic>
        <p:nvPicPr>
          <p:cNvPr id="26" name="Billede 25">
            <a:extLst>
              <a:ext uri="{FF2B5EF4-FFF2-40B4-BE49-F238E27FC236}">
                <a16:creationId xmlns:a16="http://schemas.microsoft.com/office/drawing/2014/main" id="{CC1F9223-B2DF-4579-8B51-B0B41EFB22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5832" y="3033070"/>
            <a:ext cx="874325" cy="861923"/>
          </a:xfrm>
          <a:prstGeom prst="rect">
            <a:avLst/>
          </a:prstGeom>
        </p:spPr>
      </p:pic>
      <p:sp>
        <p:nvSpPr>
          <p:cNvPr id="30" name="Pil: opadgående-nedadgående 29">
            <a:extLst>
              <a:ext uri="{FF2B5EF4-FFF2-40B4-BE49-F238E27FC236}">
                <a16:creationId xmlns:a16="http://schemas.microsoft.com/office/drawing/2014/main" id="{69B7FD4E-8AC3-4232-8B3B-F162A09266B3}"/>
              </a:ext>
            </a:extLst>
          </p:cNvPr>
          <p:cNvSpPr/>
          <p:nvPr/>
        </p:nvSpPr>
        <p:spPr bwMode="auto">
          <a:xfrm>
            <a:off x="2201743" y="2698379"/>
            <a:ext cx="162717" cy="292096"/>
          </a:xfrm>
          <a:prstGeom prst="upDownArrow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9BAFBA6E-C501-4B44-8B1C-671B16BC3391}"/>
              </a:ext>
            </a:extLst>
          </p:cNvPr>
          <p:cNvSpPr txBox="1"/>
          <p:nvPr/>
        </p:nvSpPr>
        <p:spPr>
          <a:xfrm>
            <a:off x="1370814" y="2228097"/>
            <a:ext cx="201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solidFill>
                  <a:srgbClr val="FF0000"/>
                </a:solidFill>
              </a:rPr>
              <a:t>Inception-Resnet</a:t>
            </a:r>
            <a:r>
              <a:rPr lang="da-DK" dirty="0">
                <a:solidFill>
                  <a:srgbClr val="FF0000"/>
                </a:solidFill>
              </a:rPr>
              <a:t> </a:t>
            </a:r>
            <a:br>
              <a:rPr lang="da-DK" dirty="0">
                <a:solidFill>
                  <a:srgbClr val="FF0000"/>
                </a:solidFill>
              </a:rPr>
            </a:br>
            <a:r>
              <a:rPr lang="da-DK" dirty="0" err="1">
                <a:solidFill>
                  <a:srgbClr val="FF0000"/>
                </a:solidFill>
              </a:rPr>
              <a:t>block</a:t>
            </a:r>
            <a:endParaRPr lang="da-DK" dirty="0">
              <a:solidFill>
                <a:srgbClr val="FF0000"/>
              </a:solidFill>
            </a:endParaRPr>
          </a:p>
        </p:txBody>
      </p:sp>
      <p:pic>
        <p:nvPicPr>
          <p:cNvPr id="32" name="Billede 31">
            <a:extLst>
              <a:ext uri="{FF2B5EF4-FFF2-40B4-BE49-F238E27FC236}">
                <a16:creationId xmlns:a16="http://schemas.microsoft.com/office/drawing/2014/main" id="{782642E8-2DD0-4DC7-AFB1-F611EBC94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437" y="3537461"/>
            <a:ext cx="1380182" cy="1303577"/>
          </a:xfrm>
          <a:prstGeom prst="rect">
            <a:avLst/>
          </a:prstGeom>
        </p:spPr>
      </p:pic>
      <p:pic>
        <p:nvPicPr>
          <p:cNvPr id="25" name="Billede 24">
            <a:extLst>
              <a:ext uri="{FF2B5EF4-FFF2-40B4-BE49-F238E27FC236}">
                <a16:creationId xmlns:a16="http://schemas.microsoft.com/office/drawing/2014/main" id="{4D0B4C97-E669-4A9C-AA7C-DDEB83B089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9672" y="3246608"/>
            <a:ext cx="855700" cy="861923"/>
          </a:xfrm>
          <a:prstGeom prst="rect">
            <a:avLst/>
          </a:prstGeom>
        </p:spPr>
      </p:pic>
      <p:pic>
        <p:nvPicPr>
          <p:cNvPr id="27" name="Billede 26">
            <a:extLst>
              <a:ext uri="{FF2B5EF4-FFF2-40B4-BE49-F238E27FC236}">
                <a16:creationId xmlns:a16="http://schemas.microsoft.com/office/drawing/2014/main" id="{989927CF-4D89-4964-91C0-BD043807C4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6530" y="3429000"/>
            <a:ext cx="855700" cy="843388"/>
          </a:xfrm>
          <a:prstGeom prst="rect">
            <a:avLst/>
          </a:prstGeom>
        </p:spPr>
      </p:pic>
      <p:pic>
        <p:nvPicPr>
          <p:cNvPr id="38" name="Billede 37">
            <a:extLst>
              <a:ext uri="{FF2B5EF4-FFF2-40B4-BE49-F238E27FC236}">
                <a16:creationId xmlns:a16="http://schemas.microsoft.com/office/drawing/2014/main" id="{085FEA75-7F5F-4B9F-BA93-AA4AEBA81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298" y="3452446"/>
            <a:ext cx="846238" cy="843150"/>
          </a:xfrm>
          <a:prstGeom prst="rect">
            <a:avLst/>
          </a:prstGeom>
        </p:spPr>
      </p:pic>
      <p:pic>
        <p:nvPicPr>
          <p:cNvPr id="39" name="Billede 38">
            <a:extLst>
              <a:ext uri="{FF2B5EF4-FFF2-40B4-BE49-F238E27FC236}">
                <a16:creationId xmlns:a16="http://schemas.microsoft.com/office/drawing/2014/main" id="{5348F2E8-2DC0-4A8B-8B70-FB47699DB5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7583" y="3595870"/>
            <a:ext cx="874325" cy="861923"/>
          </a:xfrm>
          <a:prstGeom prst="rect">
            <a:avLst/>
          </a:prstGeom>
        </p:spPr>
      </p:pic>
      <p:pic>
        <p:nvPicPr>
          <p:cNvPr id="40" name="Billede 39">
            <a:extLst>
              <a:ext uri="{FF2B5EF4-FFF2-40B4-BE49-F238E27FC236}">
                <a16:creationId xmlns:a16="http://schemas.microsoft.com/office/drawing/2014/main" id="{32524E91-929E-489F-BF74-289E821C3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1423" y="3809408"/>
            <a:ext cx="855700" cy="861923"/>
          </a:xfrm>
          <a:prstGeom prst="rect">
            <a:avLst/>
          </a:prstGeom>
        </p:spPr>
      </p:pic>
      <p:pic>
        <p:nvPicPr>
          <p:cNvPr id="41" name="Billede 40">
            <a:extLst>
              <a:ext uri="{FF2B5EF4-FFF2-40B4-BE49-F238E27FC236}">
                <a16:creationId xmlns:a16="http://schemas.microsoft.com/office/drawing/2014/main" id="{AFF3FE51-1763-4D12-BD85-E1C2C2EA13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8281" y="3991800"/>
            <a:ext cx="855700" cy="843388"/>
          </a:xfrm>
          <a:prstGeom prst="rect">
            <a:avLst/>
          </a:prstGeom>
        </p:spPr>
      </p:pic>
      <p:sp>
        <p:nvSpPr>
          <p:cNvPr id="43" name="Tekstfelt 42">
            <a:extLst>
              <a:ext uri="{FF2B5EF4-FFF2-40B4-BE49-F238E27FC236}">
                <a16:creationId xmlns:a16="http://schemas.microsoft.com/office/drawing/2014/main" id="{F9799CA1-36C7-4DAB-A88A-8B868F036C4E}"/>
              </a:ext>
            </a:extLst>
          </p:cNvPr>
          <p:cNvSpPr txBox="1"/>
          <p:nvPr/>
        </p:nvSpPr>
        <p:spPr>
          <a:xfrm>
            <a:off x="6964454" y="2493232"/>
            <a:ext cx="111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Heatmap</a:t>
            </a:r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519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Cascade </a:t>
            </a:r>
            <a:r>
              <a:rPr lang="da-DK" dirty="0" err="1"/>
              <a:t>Multi</a:t>
            </a:r>
            <a:r>
              <a:rPr lang="da-DK" dirty="0"/>
              <a:t>-view </a:t>
            </a:r>
            <a:r>
              <a:rPr lang="da-DK" dirty="0" err="1"/>
              <a:t>Hourglass</a:t>
            </a:r>
            <a:r>
              <a:rPr lang="da-DK" dirty="0"/>
              <a:t> Model (CMHM)</a:t>
            </a:r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09291027-46E8-4F91-A8E1-806E8B1EF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806"/>
          <a:stretch/>
        </p:blipFill>
        <p:spPr>
          <a:xfrm>
            <a:off x="1324316" y="4470355"/>
            <a:ext cx="7056784" cy="1554902"/>
          </a:xfrm>
          <a:prstGeom prst="rect">
            <a:avLst/>
          </a:prstGeom>
        </p:spPr>
      </p:pic>
      <p:sp>
        <p:nvSpPr>
          <p:cNvPr id="5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1. maj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5</a:t>
            </a:fld>
            <a:endParaRPr lang="da-DK"/>
          </a:p>
        </p:txBody>
      </p:sp>
      <p:sp>
        <p:nvSpPr>
          <p:cNvPr id="2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8F74E370-23F7-4E16-9085-5D31A46C6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538" y="1531314"/>
            <a:ext cx="7675562" cy="28024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115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Results</a:t>
            </a:r>
            <a:r>
              <a:rPr lang="da-DK" dirty="0"/>
              <a:t>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AFLW2000-3D dataset (68 landmarks)</a:t>
            </a:r>
          </a:p>
        </p:txBody>
      </p:sp>
      <p:sp>
        <p:nvSpPr>
          <p:cNvPr id="5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1. maj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6</a:t>
            </a:fld>
            <a:endParaRPr lang="da-DK"/>
          </a:p>
        </p:txBody>
      </p:sp>
      <p:sp>
        <p:nvSpPr>
          <p:cNvPr id="2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4EA8383F-3702-412F-A6EC-F2D9F77F7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204864"/>
            <a:ext cx="5980856" cy="32458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784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Results</a:t>
            </a:r>
            <a:r>
              <a:rPr lang="da-DK" dirty="0"/>
              <a:t>: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Menpo-3D video </a:t>
            </a:r>
            <a:r>
              <a:rPr lang="da-DK" dirty="0" err="1"/>
              <a:t>tracking</a:t>
            </a:r>
            <a:endParaRPr lang="da-DK" dirty="0"/>
          </a:p>
          <a:p>
            <a:endParaRPr lang="da-DK" dirty="0"/>
          </a:p>
        </p:txBody>
      </p:sp>
      <p:sp>
        <p:nvSpPr>
          <p:cNvPr id="5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1. maj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7</a:t>
            </a:fld>
            <a:endParaRPr lang="da-DK"/>
          </a:p>
        </p:txBody>
      </p:sp>
      <p:sp>
        <p:nvSpPr>
          <p:cNvPr id="2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2CDC0706-EAC1-4B87-B98F-4D18FBBDD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14" y="2001837"/>
            <a:ext cx="4781550" cy="3762375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C336614C-77AE-4409-8B6F-AF66C5EC4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420888"/>
            <a:ext cx="4431398" cy="18398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763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Results</a:t>
            </a:r>
            <a:r>
              <a:rPr lang="da-DK" dirty="0"/>
              <a:t>:</a:t>
            </a:r>
          </a:p>
        </p:txBody>
      </p:sp>
      <p:pic>
        <p:nvPicPr>
          <p:cNvPr id="3" name="Pladsholder til indhold 2">
            <a:extLst>
              <a:ext uri="{FF2B5EF4-FFF2-40B4-BE49-F238E27FC236}">
                <a16:creationId xmlns:a16="http://schemas.microsoft.com/office/drawing/2014/main" id="{FD062C6A-FE4B-4229-8580-F5212EB66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290"/>
          <a:stretch/>
        </p:blipFill>
        <p:spPr>
          <a:xfrm>
            <a:off x="4788024" y="1703443"/>
            <a:ext cx="3860304" cy="3190875"/>
          </a:xfrm>
          <a:prstGeom prst="rect">
            <a:avLst/>
          </a:prstGeom>
        </p:spPr>
      </p:pic>
      <p:sp>
        <p:nvSpPr>
          <p:cNvPr id="5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1. maj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8</a:t>
            </a:fld>
            <a:endParaRPr lang="da-DK"/>
          </a:p>
        </p:txBody>
      </p:sp>
      <p:sp>
        <p:nvSpPr>
          <p:cNvPr id="2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9B616867-6C32-4754-AEC7-CDDBE689C9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780"/>
          <a:stretch/>
        </p:blipFill>
        <p:spPr>
          <a:xfrm>
            <a:off x="691080" y="1703443"/>
            <a:ext cx="3860305" cy="3162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48375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4400903066178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44009030661795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44009030661795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44009030661795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44009030661795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44009030661795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44009030661795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440090306617951"/>
</p:tagLst>
</file>

<file path=ppt/theme/theme1.xml><?xml version="1.0" encoding="utf-8"?>
<a:theme xmlns:a="http://schemas.openxmlformats.org/drawingml/2006/main" name="Institute">
  <a:themeElements>
    <a:clrScheme name="DTU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99CC33"/>
      </a:accent2>
      <a:accent3>
        <a:srgbClr val="990066"/>
      </a:accent3>
      <a:accent4>
        <a:srgbClr val="3366CC"/>
      </a:accent4>
      <a:accent5>
        <a:srgbClr val="990000"/>
      </a:accent5>
      <a:accent6>
        <a:srgbClr val="999999"/>
      </a:accent6>
      <a:hlink>
        <a:srgbClr val="3366CC"/>
      </a:hlink>
      <a:folHlink>
        <a:srgbClr val="999999"/>
      </a:folHlink>
    </a:clrScheme>
    <a:fontScheme name="DTU Corporate U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1 DTU Template.potx" id="{817EEFDA-7BE2-43D8-A5B3-D046914B771F}" vid="{E549E448-DEFC-412F-9275-547A62A09E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1702</TotalTime>
  <Words>242</Words>
  <Application>Microsoft Office PowerPoint</Application>
  <PresentationFormat>Skærmshow (4:3)</PresentationFormat>
  <Paragraphs>56</Paragraphs>
  <Slides>8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1" baseType="lpstr">
      <vt:lpstr>ＭＳ Ｐゴシック</vt:lpstr>
      <vt:lpstr>Verdana</vt:lpstr>
      <vt:lpstr>Institute</vt:lpstr>
      <vt:lpstr>GeometricDL: Journal Club </vt:lpstr>
      <vt:lpstr>Goal: Semantic Consistent Facial Landmark Annotation </vt:lpstr>
      <vt:lpstr>Cascade Multi-view Hourglass Model (CMHM)</vt:lpstr>
      <vt:lpstr>Hourglass Network</vt:lpstr>
      <vt:lpstr>Cascade Multi-view Hourglass Model (CMHM)</vt:lpstr>
      <vt:lpstr>Results:</vt:lpstr>
      <vt:lpstr>Results: </vt:lpstr>
      <vt:lpstr>Results: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Tanja Weikop</dc:creator>
  <cp:lastModifiedBy>Kristine Juhl</cp:lastModifiedBy>
  <cp:revision>23</cp:revision>
  <dcterms:created xsi:type="dcterms:W3CDTF">2017-08-01T08:06:08Z</dcterms:created>
  <dcterms:modified xsi:type="dcterms:W3CDTF">2018-05-02T12:38:50Z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dtu</vt:lpwstr>
  </property>
  <property fmtid="{D5CDD505-2E9C-101B-9397-08002B2CF9AE}" pid="3" name="TemplateId">
    <vt:lpwstr>636402053990694453</vt:lpwstr>
  </property>
  <property fmtid="{D5CDD505-2E9C-101B-9397-08002B2CF9AE}" pid="4" name="UserProfileId">
    <vt:lpwstr>636607569866449866</vt:lpwstr>
  </property>
</Properties>
</file>