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望江路智慧社区解决方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望江路智慧社区解决方案</a:t>
            </a:r>
          </a:p>
        </p:txBody>
      </p:sp>
      <p:sp>
        <p:nvSpPr>
          <p:cNvPr id="120" name="— 成都铭阳优创科技有限公司 —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— 成都铭阳优创科技有限公司 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扫码签到.png" descr="扫码签到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61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79735" y="1771155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房屋采集.png" descr="房屋采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64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313837" y="3965889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楼宇采集.png" descr="楼宇采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67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736089" y="4053542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楼宇采集_编辑.png" descr="楼宇采集_编辑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70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606519" y="6288684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楼宇采集.png" descr="楼宇采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智慧社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智慧社区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用户微信.png" descr="用户微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77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547577" y="1891444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用户微信_扫一扫.png" descr="用户微信_扫一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80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182357" y="3045537"/>
            <a:ext cx="1287428" cy="1872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用户微信_扫.png" descr="用户微信_扫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公共号入口.png" descr="公共号入口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85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151738" y="7471995"/>
            <a:ext cx="1287428" cy="1872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现有问题（要补充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现有问题（要补充）</a:t>
            </a:r>
          </a:p>
        </p:txBody>
      </p:sp>
      <p:sp>
        <p:nvSpPr>
          <p:cNvPr id="123" name="信息不能及时跟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信息不能及时跟新</a:t>
            </a:r>
          </a:p>
          <a:p>
            <a:pPr/>
            <a:r>
              <a:t>人员管理繁琐</a:t>
            </a:r>
          </a:p>
          <a:p>
            <a:pPr/>
            <a:r>
              <a:t>非信息化办公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公共号入口_子菜单.png" descr="公共号入口_子菜单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88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180956" y="6274075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小区信息.png" descr="小区信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91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581996" y="1774574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公共号入口_子菜单.png" descr="公共号入口_子菜单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94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151738" y="5821203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小程序.png" descr="小程序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97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057482" y="7398951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通知.png" descr="通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200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226184" y="4944678"/>
            <a:ext cx="1287428" cy="1872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通知.png" descr="通知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管理后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管理后台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后台.png" descr="后台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1364259"/>
            <a:ext cx="11430000" cy="723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— 成都铭阳优创科技有限公司 —"/>
          <p:cNvSpPr txBox="1"/>
          <p:nvPr>
            <p:ph type="subTitle" sz="quarter" idx="1"/>
          </p:nvPr>
        </p:nvSpPr>
        <p:spPr>
          <a:xfrm>
            <a:off x="355600" y="4525433"/>
            <a:ext cx="12293600" cy="7027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— 成都铭阳优创科技有限公司 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解决方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解决方案</a:t>
            </a:r>
          </a:p>
        </p:txBody>
      </p:sp>
      <p:sp>
        <p:nvSpPr>
          <p:cNvPr id="126" name="信息化工作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信息化工作流</a:t>
            </a:r>
          </a:p>
          <a:p>
            <a:pPr/>
            <a:r>
              <a:t>用户、社区、管理人员三端无缝对接</a:t>
            </a:r>
          </a:p>
          <a:p>
            <a:pPr/>
            <a:r>
              <a:t>弹性架构，可按需拓展功能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智慧社区生态体系"/>
          <p:cNvSpPr txBox="1"/>
          <p:nvPr>
            <p:ph type="title"/>
          </p:nvPr>
        </p:nvSpPr>
        <p:spPr>
          <a:xfrm>
            <a:off x="355600" y="348037"/>
            <a:ext cx="12293600" cy="799247"/>
          </a:xfrm>
          <a:prstGeom prst="rect">
            <a:avLst/>
          </a:prstGeom>
        </p:spPr>
        <p:txBody>
          <a:bodyPr/>
          <a:lstStyle>
            <a:lvl1pPr defTabSz="321310">
              <a:defRPr sz="3960"/>
            </a:lvl1pPr>
          </a:lstStyle>
          <a:p>
            <a:pPr/>
            <a:r>
              <a:t>智慧社区生态体系</a:t>
            </a:r>
          </a:p>
        </p:txBody>
      </p:sp>
      <p:sp>
        <p:nvSpPr>
          <p:cNvPr id="129" name="电话"/>
          <p:cNvSpPr/>
          <p:nvPr/>
        </p:nvSpPr>
        <p:spPr>
          <a:xfrm>
            <a:off x="6269288" y="7466288"/>
            <a:ext cx="441263" cy="908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2" name="成组"/>
          <p:cNvGrpSpPr/>
          <p:nvPr/>
        </p:nvGrpSpPr>
        <p:grpSpPr>
          <a:xfrm>
            <a:off x="5795018" y="4866783"/>
            <a:ext cx="1389802" cy="1454270"/>
            <a:chOff x="0" y="0"/>
            <a:chExt cx="1389800" cy="1454269"/>
          </a:xfrm>
        </p:grpSpPr>
        <p:sp>
          <p:nvSpPr>
            <p:cNvPr id="130" name="电脑"/>
            <p:cNvSpPr/>
            <p:nvPr/>
          </p:nvSpPr>
          <p:spPr>
            <a:xfrm>
              <a:off x="0" y="0"/>
              <a:ext cx="1389801" cy="112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管理后台"/>
            <p:cNvSpPr txBox="1"/>
            <p:nvPr/>
          </p:nvSpPr>
          <p:spPr>
            <a:xfrm>
              <a:off x="332950" y="1136769"/>
              <a:ext cx="72390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管理后台</a:t>
              </a:r>
            </a:p>
          </p:txBody>
        </p:sp>
      </p:grpSp>
      <p:grpSp>
        <p:nvGrpSpPr>
          <p:cNvPr id="135" name="成组"/>
          <p:cNvGrpSpPr/>
          <p:nvPr/>
        </p:nvGrpSpPr>
        <p:grpSpPr>
          <a:xfrm>
            <a:off x="2612139" y="2817287"/>
            <a:ext cx="1490292" cy="1234489"/>
            <a:chOff x="0" y="0"/>
            <a:chExt cx="1490291" cy="1234487"/>
          </a:xfrm>
        </p:grpSpPr>
        <p:sp>
          <p:nvSpPr>
            <p:cNvPr id="133" name="电视"/>
            <p:cNvSpPr/>
            <p:nvPr/>
          </p:nvSpPr>
          <p:spPr>
            <a:xfrm>
              <a:off x="0" y="0"/>
              <a:ext cx="1490292" cy="90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675" y="1107"/>
                  </a:moveTo>
                  <a:lnTo>
                    <a:pt x="20920" y="1107"/>
                  </a:lnTo>
                  <a:lnTo>
                    <a:pt x="20920" y="19403"/>
                  </a:lnTo>
                  <a:lnTo>
                    <a:pt x="675" y="19403"/>
                  </a:lnTo>
                  <a:lnTo>
                    <a:pt x="675" y="1107"/>
                  </a:lnTo>
                  <a:close/>
                  <a:moveTo>
                    <a:pt x="945" y="1558"/>
                  </a:moveTo>
                  <a:lnTo>
                    <a:pt x="945" y="18952"/>
                  </a:lnTo>
                  <a:lnTo>
                    <a:pt x="20645" y="18952"/>
                  </a:lnTo>
                  <a:lnTo>
                    <a:pt x="20645" y="1558"/>
                  </a:lnTo>
                  <a:lnTo>
                    <a:pt x="945" y="1558"/>
                  </a:lnTo>
                  <a:close/>
                  <a:moveTo>
                    <a:pt x="19683" y="20211"/>
                  </a:moveTo>
                  <a:cubicBezTo>
                    <a:pt x="19791" y="20211"/>
                    <a:pt x="19877" y="20352"/>
                    <a:pt x="19877" y="20529"/>
                  </a:cubicBezTo>
                  <a:cubicBezTo>
                    <a:pt x="19877" y="20706"/>
                    <a:pt x="19791" y="20847"/>
                    <a:pt x="19683" y="20847"/>
                  </a:cubicBezTo>
                  <a:cubicBezTo>
                    <a:pt x="19575" y="20847"/>
                    <a:pt x="19489" y="20706"/>
                    <a:pt x="19489" y="20529"/>
                  </a:cubicBezTo>
                  <a:cubicBezTo>
                    <a:pt x="19489" y="20352"/>
                    <a:pt x="19575" y="20211"/>
                    <a:pt x="19683" y="20211"/>
                  </a:cubicBezTo>
                  <a:close/>
                  <a:moveTo>
                    <a:pt x="20412" y="20211"/>
                  </a:moveTo>
                  <a:cubicBezTo>
                    <a:pt x="20520" y="20211"/>
                    <a:pt x="20606" y="20352"/>
                    <a:pt x="20606" y="20529"/>
                  </a:cubicBezTo>
                  <a:cubicBezTo>
                    <a:pt x="20606" y="20706"/>
                    <a:pt x="20520" y="20847"/>
                    <a:pt x="20412" y="20847"/>
                  </a:cubicBezTo>
                  <a:cubicBezTo>
                    <a:pt x="20304" y="20847"/>
                    <a:pt x="20218" y="20706"/>
                    <a:pt x="20218" y="20529"/>
                  </a:cubicBezTo>
                  <a:cubicBezTo>
                    <a:pt x="20218" y="20352"/>
                    <a:pt x="20304" y="20211"/>
                    <a:pt x="20412" y="20211"/>
                  </a:cubicBezTo>
                  <a:close/>
                </a:path>
              </a:pathLst>
            </a:cu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智能展板"/>
            <p:cNvSpPr txBox="1"/>
            <p:nvPr/>
          </p:nvSpPr>
          <p:spPr>
            <a:xfrm>
              <a:off x="383195" y="916987"/>
              <a:ext cx="72390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智能展板</a:t>
              </a:r>
            </a:p>
          </p:txBody>
        </p:sp>
      </p:grpSp>
      <p:sp>
        <p:nvSpPr>
          <p:cNvPr id="136" name="智慧社区客户端（微信公众号 + 小程序）"/>
          <p:cNvSpPr txBox="1"/>
          <p:nvPr/>
        </p:nvSpPr>
        <p:spPr>
          <a:xfrm>
            <a:off x="8439450" y="3911198"/>
            <a:ext cx="289039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智慧社区客户端（微信公众号 + 小程序）</a:t>
            </a:r>
          </a:p>
        </p:txBody>
      </p:sp>
      <p:sp>
        <p:nvSpPr>
          <p:cNvPr id="137" name="男"/>
          <p:cNvSpPr/>
          <p:nvPr/>
        </p:nvSpPr>
        <p:spPr>
          <a:xfrm>
            <a:off x="9601051" y="2306730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8087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采集人员平台"/>
          <p:cNvSpPr txBox="1"/>
          <p:nvPr/>
        </p:nvSpPr>
        <p:spPr>
          <a:xfrm>
            <a:off x="5975569" y="8439467"/>
            <a:ext cx="10287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采集人员平台</a:t>
            </a:r>
          </a:p>
        </p:txBody>
      </p:sp>
      <p:sp>
        <p:nvSpPr>
          <p:cNvPr id="139" name="线条"/>
          <p:cNvSpPr/>
          <p:nvPr/>
        </p:nvSpPr>
        <p:spPr>
          <a:xfrm flipV="1">
            <a:off x="6478950" y="6394483"/>
            <a:ext cx="1" cy="99837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线条"/>
          <p:cNvSpPr/>
          <p:nvPr/>
        </p:nvSpPr>
        <p:spPr>
          <a:xfrm flipH="1" flipV="1">
            <a:off x="3369668" y="4145155"/>
            <a:ext cx="2250086" cy="1223273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" name="线条"/>
          <p:cNvSpPr/>
          <p:nvPr/>
        </p:nvSpPr>
        <p:spPr>
          <a:xfrm flipV="1">
            <a:off x="7359179" y="4334891"/>
            <a:ext cx="2462529" cy="1083199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线条"/>
          <p:cNvSpPr/>
          <p:nvPr/>
        </p:nvSpPr>
        <p:spPr>
          <a:xfrm>
            <a:off x="4226540" y="3170718"/>
            <a:ext cx="4706803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" name="信息采集"/>
          <p:cNvSpPr txBox="1"/>
          <p:nvPr/>
        </p:nvSpPr>
        <p:spPr>
          <a:xfrm>
            <a:off x="6528421" y="6728570"/>
            <a:ext cx="7747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信息采集</a:t>
            </a:r>
          </a:p>
        </p:txBody>
      </p:sp>
      <p:sp>
        <p:nvSpPr>
          <p:cNvPr id="144" name="信息推送"/>
          <p:cNvSpPr txBox="1"/>
          <p:nvPr/>
        </p:nvSpPr>
        <p:spPr>
          <a:xfrm>
            <a:off x="4408911" y="4359447"/>
            <a:ext cx="7747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信息推送</a:t>
            </a:r>
          </a:p>
        </p:txBody>
      </p:sp>
      <p:sp>
        <p:nvSpPr>
          <p:cNvPr id="145" name="信息推送"/>
          <p:cNvSpPr txBox="1"/>
          <p:nvPr/>
        </p:nvSpPr>
        <p:spPr>
          <a:xfrm>
            <a:off x="8080405" y="4359447"/>
            <a:ext cx="7747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信息推送</a:t>
            </a:r>
          </a:p>
        </p:txBody>
      </p:sp>
      <p:sp>
        <p:nvSpPr>
          <p:cNvPr id="146" name="二维码引流"/>
          <p:cNvSpPr txBox="1"/>
          <p:nvPr/>
        </p:nvSpPr>
        <p:spPr>
          <a:xfrm>
            <a:off x="6009050" y="2726681"/>
            <a:ext cx="939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二维码引流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智能展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智能展板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展板.png" descr="展板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19945"/>
            <a:ext cx="13004801" cy="7313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房屋信息采集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房屋信息采集系统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55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896786" y="2808377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prism dir="l" isContent="1" isInverted="0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房屋采集.png" descr="房屋采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2773" y="927336"/>
            <a:ext cx="5499254" cy="78989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pic>
        <p:nvPicPr>
          <p:cNvPr id="158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524963" y="4050123"/>
            <a:ext cx="1287428" cy="1872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