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8/1/23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822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8/1/23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9468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8/1/23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2844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99788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8/1/23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0104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33649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8695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8/1/23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6528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8/1/23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4714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8/1/23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9672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8/1/23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6380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8/1/23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6792698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98081F39-C5C3-578D-71A7-2C628CBA4D3C}"/>
              </a:ext>
            </a:extLst>
          </p:cNvPr>
          <p:cNvPicPr>
            <a:picLocks noChangeAspect="1"/>
          </p:cNvPicPr>
          <p:nvPr/>
        </p:nvPicPr>
        <p:blipFill rotWithShape="1">
          <a:blip r:embed="rId2"/>
          <a:srcRect l="15628" r="-1" b="-1"/>
          <a:stretch/>
        </p:blipFill>
        <p:spPr>
          <a:xfrm>
            <a:off x="3523488" y="287089"/>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D25245-6383-D17C-0EC8-E5767A6FE2E9}"/>
              </a:ext>
            </a:extLst>
          </p:cNvPr>
          <p:cNvSpPr>
            <a:spLocks noGrp="1"/>
          </p:cNvSpPr>
          <p:nvPr>
            <p:ph type="ctrTitle"/>
          </p:nvPr>
        </p:nvSpPr>
        <p:spPr>
          <a:xfrm>
            <a:off x="477981" y="1122363"/>
            <a:ext cx="5454986" cy="2184363"/>
          </a:xfrm>
        </p:spPr>
        <p:txBody>
          <a:bodyPr anchor="b">
            <a:normAutofit/>
          </a:bodyPr>
          <a:lstStyle/>
          <a:p>
            <a:r>
              <a:rPr lang="en-US" sz="4800" dirty="0">
                <a:latin typeface="Times New Roman" panose="02020603050405020304" pitchFamily="18" charset="0"/>
                <a:cs typeface="Times New Roman" panose="02020603050405020304" pitchFamily="18" charset="0"/>
              </a:rPr>
              <a:t>IBM Employee Attrition Predictive Modelling</a:t>
            </a:r>
          </a:p>
        </p:txBody>
      </p:sp>
      <p:sp>
        <p:nvSpPr>
          <p:cNvPr id="3" name="Subtitle 2">
            <a:extLst>
              <a:ext uri="{FF2B5EF4-FFF2-40B4-BE49-F238E27FC236}">
                <a16:creationId xmlns:a16="http://schemas.microsoft.com/office/drawing/2014/main" id="{227299D5-1845-C198-AA35-B4F4BE4095C4}"/>
              </a:ext>
            </a:extLst>
          </p:cNvPr>
          <p:cNvSpPr>
            <a:spLocks noGrp="1"/>
          </p:cNvSpPr>
          <p:nvPr>
            <p:ph type="subTitle" idx="1"/>
          </p:nvPr>
        </p:nvSpPr>
        <p:spPr>
          <a:xfrm>
            <a:off x="477980" y="4872922"/>
            <a:ext cx="4023359" cy="1208141"/>
          </a:xfrm>
        </p:spPr>
        <p:txBody>
          <a:bodyPr>
            <a:normAutofit/>
          </a:bodyPr>
          <a:lstStyle/>
          <a:p>
            <a:r>
              <a:rPr lang="en-US" sz="2000" dirty="0" err="1">
                <a:latin typeface="Times New Roman" panose="02020603050405020304" pitchFamily="18" charset="0"/>
                <a:cs typeface="Times New Roman" panose="02020603050405020304" pitchFamily="18" charset="0"/>
              </a:rPr>
              <a:t>Koundinya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Majeti</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Kowtharapu Venkata Shashank</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8120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F2018-3A34-FD8F-2529-17C32A3A44F9}"/>
              </a:ext>
            </a:extLst>
          </p:cNvPr>
          <p:cNvSpPr>
            <a:spLocks noGrp="1"/>
          </p:cNvSpPr>
          <p:nvPr>
            <p:ph type="title"/>
          </p:nvPr>
        </p:nvSpPr>
        <p:spPr>
          <a:xfrm>
            <a:off x="411480" y="991443"/>
            <a:ext cx="4443154" cy="1087819"/>
          </a:xfrm>
        </p:spPr>
        <p:txBody>
          <a:bodyPr anchor="b">
            <a:normAutofit/>
          </a:bodyPr>
          <a:lstStyle/>
          <a:p>
            <a:r>
              <a:rPr lang="en-US" sz="3400">
                <a:latin typeface="Times New Roman" panose="02020603050405020304" pitchFamily="18" charset="0"/>
                <a:cs typeface="Times New Roman" panose="02020603050405020304" pitchFamily="18" charset="0"/>
              </a:rPr>
              <a:t>AIM</a:t>
            </a:r>
          </a:p>
        </p:txBody>
      </p:sp>
      <p:sp>
        <p:nvSpPr>
          <p:cNvPr id="23" name="Rectangle 2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067EBF-A2B4-4E47-97CB-D74FA3C91165}"/>
              </a:ext>
            </a:extLst>
          </p:cNvPr>
          <p:cNvSpPr>
            <a:spLocks noGrp="1"/>
          </p:cNvSpPr>
          <p:nvPr>
            <p:ph idx="1"/>
          </p:nvPr>
        </p:nvSpPr>
        <p:spPr>
          <a:xfrm>
            <a:off x="411480" y="2684095"/>
            <a:ext cx="4443154" cy="3492868"/>
          </a:xfrm>
        </p:spPr>
        <p:txBody>
          <a:bodyPr>
            <a:normAutofit/>
          </a:bodyPr>
          <a:lstStyle/>
          <a:p>
            <a:r>
              <a:rPr lang="en-US" sz="1700">
                <a:latin typeface="Times New Roman" panose="02020603050405020304" pitchFamily="18" charset="0"/>
                <a:cs typeface="Times New Roman" panose="02020603050405020304" pitchFamily="18" charset="0"/>
              </a:rPr>
              <a:t>The main goal of our project is to predict the IBM Employee retention rate based on various parameters such as Attrition, Age, Job Satisfaction, Daily Rate etc.</a:t>
            </a:r>
          </a:p>
        </p:txBody>
      </p:sp>
      <p:pic>
        <p:nvPicPr>
          <p:cNvPr id="18" name="Graphic 17" descr="Business Growth">
            <a:extLst>
              <a:ext uri="{FF2B5EF4-FFF2-40B4-BE49-F238E27FC236}">
                <a16:creationId xmlns:a16="http://schemas.microsoft.com/office/drawing/2014/main" id="{D314B282-5A59-03EA-A4D9-DBB94F210E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388" y="625683"/>
            <a:ext cx="5551280" cy="5551280"/>
          </a:xfrm>
          <a:prstGeom prst="rect">
            <a:avLst/>
          </a:prstGeom>
        </p:spPr>
      </p:pic>
    </p:spTree>
    <p:extLst>
      <p:ext uri="{BB962C8B-B14F-4D97-AF65-F5344CB8AC3E}">
        <p14:creationId xmlns:p14="http://schemas.microsoft.com/office/powerpoint/2010/main" val="1170434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BED10-D333-9485-3E68-AE577451E40D}"/>
              </a:ext>
            </a:extLst>
          </p:cNvPr>
          <p:cNvSpPr>
            <a:spLocks noGrp="1"/>
          </p:cNvSpPr>
          <p:nvPr>
            <p:ph type="title"/>
          </p:nvPr>
        </p:nvSpPr>
        <p:spPr>
          <a:xfrm>
            <a:off x="411480" y="987552"/>
            <a:ext cx="4485861" cy="1088136"/>
          </a:xfrm>
        </p:spPr>
        <p:txBody>
          <a:bodyPr anchor="b">
            <a:normAutofit/>
          </a:bodyPr>
          <a:lstStyle/>
          <a:p>
            <a:r>
              <a:rPr lang="en-US" sz="3400">
                <a:latin typeface="Times New Roman" panose="02020603050405020304" pitchFamily="18" charset="0"/>
                <a:cs typeface="Times New Roman" panose="02020603050405020304" pitchFamily="18" charset="0"/>
              </a:rPr>
              <a:t>ABOUT THE DATA</a:t>
            </a:r>
          </a:p>
        </p:txBody>
      </p:sp>
      <p:sp>
        <p:nvSpPr>
          <p:cNvPr id="35" name="Rectangle 34">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FC15B88-5DAA-B23A-72E0-3A8EBCFCE074}"/>
              </a:ext>
            </a:extLst>
          </p:cNvPr>
          <p:cNvSpPr>
            <a:spLocks noGrp="1"/>
          </p:cNvSpPr>
          <p:nvPr>
            <p:ph idx="1"/>
          </p:nvPr>
        </p:nvSpPr>
        <p:spPr>
          <a:xfrm>
            <a:off x="411479" y="2688336"/>
            <a:ext cx="4498848" cy="3584448"/>
          </a:xfrm>
        </p:spPr>
        <p:txBody>
          <a:bodyPr anchor="t">
            <a:normAutofit/>
          </a:bodyPr>
          <a:lstStyle/>
          <a:p>
            <a:r>
              <a:rPr lang="en-US" sz="1700">
                <a:latin typeface="Times New Roman" panose="02020603050405020304" pitchFamily="18" charset="0"/>
                <a:cs typeface="Times New Roman" panose="02020603050405020304" pitchFamily="18" charset="0"/>
              </a:rPr>
              <a:t>51000 Entries</a:t>
            </a:r>
          </a:p>
          <a:p>
            <a:r>
              <a:rPr lang="en-US" sz="1700">
                <a:latin typeface="Times New Roman" panose="02020603050405020304" pitchFamily="18" charset="0"/>
                <a:cs typeface="Times New Roman" panose="02020603050405020304" pitchFamily="18" charset="0"/>
              </a:rPr>
              <a:t>Investigate the elements that contribute to employee turnover. Delve into key inquiries such as examining the correlation between the commute distance and job role with attrition or contrasting the average monthly earnings with education levels and attrition rates.</a:t>
            </a:r>
          </a:p>
          <a:p>
            <a:pPr marL="0" indent="0">
              <a:buNone/>
            </a:pPr>
            <a:endParaRPr lang="en-US" sz="1700">
              <a:latin typeface="Times New Roman" panose="02020603050405020304" pitchFamily="18" charset="0"/>
              <a:cs typeface="Times New Roman" panose="02020603050405020304" pitchFamily="18" charset="0"/>
            </a:endParaRPr>
          </a:p>
        </p:txBody>
      </p:sp>
      <p:pic>
        <p:nvPicPr>
          <p:cNvPr id="29" name="Picture 28" descr="Desk with productivity items">
            <a:extLst>
              <a:ext uri="{FF2B5EF4-FFF2-40B4-BE49-F238E27FC236}">
                <a16:creationId xmlns:a16="http://schemas.microsoft.com/office/drawing/2014/main" id="{D59FE94C-8B38-7833-E976-2B2839DBCB5C}"/>
              </a:ext>
            </a:extLst>
          </p:cNvPr>
          <p:cNvPicPr>
            <a:picLocks noChangeAspect="1"/>
          </p:cNvPicPr>
          <p:nvPr/>
        </p:nvPicPr>
        <p:blipFill rotWithShape="1">
          <a:blip r:embed="rId2"/>
          <a:srcRect l="24123" r="8873"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8365434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Graph on document with pen">
            <a:extLst>
              <a:ext uri="{FF2B5EF4-FFF2-40B4-BE49-F238E27FC236}">
                <a16:creationId xmlns:a16="http://schemas.microsoft.com/office/drawing/2014/main" id="{9A6FC479-4907-1ECD-A6C2-215C9561D963}"/>
              </a:ext>
            </a:extLst>
          </p:cNvPr>
          <p:cNvPicPr>
            <a:picLocks noChangeAspect="1"/>
          </p:cNvPicPr>
          <p:nvPr/>
        </p:nvPicPr>
        <p:blipFill rotWithShape="1">
          <a:blip r:embed="rId2"/>
          <a:srcRect l="14675" r="952"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DB10A1-5FC8-8535-DFF8-6F0F45A7F4D3}"/>
              </a:ext>
            </a:extLst>
          </p:cNvPr>
          <p:cNvSpPr>
            <a:spLocks noGrp="1"/>
          </p:cNvSpPr>
          <p:nvPr>
            <p:ph type="title"/>
          </p:nvPr>
        </p:nvSpPr>
        <p:spPr>
          <a:xfrm>
            <a:off x="371094" y="1161288"/>
            <a:ext cx="3438144" cy="1124712"/>
          </a:xfrm>
        </p:spPr>
        <p:txBody>
          <a:bodyPr anchor="b">
            <a:normAutofit/>
          </a:bodyPr>
          <a:lstStyle/>
          <a:p>
            <a:r>
              <a:rPr lang="en-US" sz="2800">
                <a:latin typeface="Times New Roman" panose="02020603050405020304" pitchFamily="18" charset="0"/>
                <a:cs typeface="Times New Roman" panose="02020603050405020304" pitchFamily="18" charset="0"/>
              </a:rPr>
              <a:t>PREDICTIVE MODELLING</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658AC7B-DBA0-3390-0699-86314623EAE9}"/>
              </a:ext>
            </a:extLst>
          </p:cNvPr>
          <p:cNvSpPr>
            <a:spLocks noGrp="1"/>
          </p:cNvSpPr>
          <p:nvPr>
            <p:ph idx="1"/>
          </p:nvPr>
        </p:nvSpPr>
        <p:spPr>
          <a:xfrm>
            <a:off x="371094" y="2718054"/>
            <a:ext cx="3438906" cy="3207258"/>
          </a:xfrm>
        </p:spPr>
        <p:txBody>
          <a:bodyPr anchor="t">
            <a:normAutofit/>
          </a:bodyPr>
          <a:lstStyle/>
          <a:p>
            <a:pPr>
              <a:lnSpc>
                <a:spcPct val="100000"/>
              </a:lnSpc>
            </a:pPr>
            <a:r>
              <a:rPr lang="en-US" sz="1200">
                <a:latin typeface="Times New Roman" panose="02020603050405020304" pitchFamily="18" charset="0"/>
                <a:cs typeface="Times New Roman" panose="02020603050405020304" pitchFamily="18" charset="0"/>
              </a:rPr>
              <a:t>We have used 6 models to test and check the best suitable one for the data set selected.</a:t>
            </a:r>
          </a:p>
          <a:p>
            <a:pPr>
              <a:lnSpc>
                <a:spcPct val="100000"/>
              </a:lnSpc>
            </a:pPr>
            <a:r>
              <a:rPr lang="en-US" sz="1200">
                <a:latin typeface="Times New Roman" panose="02020603050405020304" pitchFamily="18" charset="0"/>
                <a:cs typeface="Times New Roman" panose="02020603050405020304" pitchFamily="18" charset="0"/>
              </a:rPr>
              <a:t>The models we have used are – </a:t>
            </a:r>
          </a:p>
          <a:p>
            <a:pPr lvl="1">
              <a:lnSpc>
                <a:spcPct val="100000"/>
              </a:lnSpc>
            </a:pPr>
            <a:r>
              <a:rPr lang="en-US" sz="1200">
                <a:latin typeface="Times New Roman" panose="02020603050405020304" pitchFamily="18" charset="0"/>
                <a:cs typeface="Times New Roman" panose="02020603050405020304" pitchFamily="18" charset="0"/>
              </a:rPr>
              <a:t>Logistic Regression</a:t>
            </a:r>
          </a:p>
          <a:p>
            <a:pPr lvl="1">
              <a:lnSpc>
                <a:spcPct val="100000"/>
              </a:lnSpc>
            </a:pPr>
            <a:r>
              <a:rPr lang="en-US" sz="1200">
                <a:latin typeface="Times New Roman" panose="02020603050405020304" pitchFamily="18" charset="0"/>
                <a:cs typeface="Times New Roman" panose="02020603050405020304" pitchFamily="18" charset="0"/>
              </a:rPr>
              <a:t>Decision Tree</a:t>
            </a:r>
          </a:p>
          <a:p>
            <a:pPr lvl="1">
              <a:lnSpc>
                <a:spcPct val="100000"/>
              </a:lnSpc>
            </a:pPr>
            <a:r>
              <a:rPr lang="en-US" sz="1200">
                <a:latin typeface="Times New Roman" panose="02020603050405020304" pitchFamily="18" charset="0"/>
                <a:cs typeface="Times New Roman" panose="02020603050405020304" pitchFamily="18" charset="0"/>
              </a:rPr>
              <a:t>Random Forest</a:t>
            </a:r>
          </a:p>
          <a:p>
            <a:pPr lvl="1">
              <a:lnSpc>
                <a:spcPct val="100000"/>
              </a:lnSpc>
            </a:pPr>
            <a:r>
              <a:rPr lang="en-US" sz="1200">
                <a:latin typeface="Times New Roman" panose="02020603050405020304" pitchFamily="18" charset="0"/>
                <a:cs typeface="Times New Roman" panose="02020603050405020304" pitchFamily="18" charset="0"/>
              </a:rPr>
              <a:t>Ada Boost </a:t>
            </a:r>
          </a:p>
          <a:p>
            <a:pPr lvl="1">
              <a:lnSpc>
                <a:spcPct val="100000"/>
              </a:lnSpc>
            </a:pPr>
            <a:r>
              <a:rPr lang="en-US" sz="1200">
                <a:latin typeface="Times New Roman" panose="02020603050405020304" pitchFamily="18" charset="0"/>
                <a:cs typeface="Times New Roman" panose="02020603050405020304" pitchFamily="18" charset="0"/>
              </a:rPr>
              <a:t>Bagging</a:t>
            </a:r>
          </a:p>
          <a:p>
            <a:pPr lvl="1">
              <a:lnSpc>
                <a:spcPct val="100000"/>
              </a:lnSpc>
            </a:pPr>
            <a:r>
              <a:rPr lang="en-US" sz="1200">
                <a:latin typeface="Times New Roman" panose="02020603050405020304" pitchFamily="18" charset="0"/>
                <a:cs typeface="Times New Roman" panose="02020603050405020304" pitchFamily="18" charset="0"/>
              </a:rPr>
              <a:t>XGBC</a:t>
            </a:r>
          </a:p>
          <a:p>
            <a:pPr marL="457200" lvl="1" indent="0">
              <a:lnSpc>
                <a:spcPct val="100000"/>
              </a:lnSpc>
              <a:buNone/>
            </a:pPr>
            <a:endParaRPr lang="en-US" sz="1200">
              <a:latin typeface="Times New Roman" panose="02020603050405020304" pitchFamily="18" charset="0"/>
              <a:cs typeface="Times New Roman" panose="02020603050405020304" pitchFamily="18" charset="0"/>
            </a:endParaRPr>
          </a:p>
          <a:p>
            <a:pPr lvl="1">
              <a:lnSpc>
                <a:spcPct val="100000"/>
              </a:lnSpc>
            </a:pPr>
            <a:r>
              <a:rPr lang="en-US" sz="1200">
                <a:latin typeface="Times New Roman" panose="02020603050405020304" pitchFamily="18" charset="0"/>
                <a:cs typeface="Times New Roman" panose="02020603050405020304" pitchFamily="18" charset="0"/>
              </a:rPr>
              <a:t>Among these 6 models we have found that XGBC performs the best based on the ROC AUC as the scoring metric.</a:t>
            </a:r>
          </a:p>
        </p:txBody>
      </p:sp>
    </p:spTree>
    <p:extLst>
      <p:ext uri="{BB962C8B-B14F-4D97-AF65-F5344CB8AC3E}">
        <p14:creationId xmlns:p14="http://schemas.microsoft.com/office/powerpoint/2010/main" val="27733675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710FBC-B48C-03DF-B635-305FBE2991F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a:t>MODEL COMPARISION </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B4EB4C62-7247-0E6A-6E66-82CAAD70096C}"/>
              </a:ext>
            </a:extLst>
          </p:cNvPr>
          <p:cNvPicPr>
            <a:picLocks noGrp="1" noChangeAspect="1"/>
          </p:cNvPicPr>
          <p:nvPr>
            <p:ph idx="1"/>
          </p:nvPr>
        </p:nvPicPr>
        <p:blipFill>
          <a:blip r:embed="rId2"/>
          <a:stretch>
            <a:fillRect/>
          </a:stretch>
        </p:blipFill>
        <p:spPr>
          <a:xfrm>
            <a:off x="5414356" y="1102270"/>
            <a:ext cx="6408836" cy="4502207"/>
          </a:xfrm>
          <a:prstGeom prst="rect">
            <a:avLst/>
          </a:prstGeom>
        </p:spPr>
      </p:pic>
    </p:spTree>
    <p:extLst>
      <p:ext uri="{BB962C8B-B14F-4D97-AF65-F5344CB8AC3E}">
        <p14:creationId xmlns:p14="http://schemas.microsoft.com/office/powerpoint/2010/main" val="3518223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F8BC7-45F6-22B9-FE74-1DA445CB44E1}"/>
              </a:ext>
            </a:extLst>
          </p:cNvPr>
          <p:cNvSpPr>
            <a:spLocks noGrp="1"/>
          </p:cNvSpPr>
          <p:nvPr>
            <p:ph type="title"/>
          </p:nvPr>
        </p:nvSpPr>
        <p:spPr>
          <a:xfrm>
            <a:off x="411480" y="987552"/>
            <a:ext cx="4485861" cy="1088136"/>
          </a:xfrm>
        </p:spPr>
        <p:txBody>
          <a:bodyPr anchor="b">
            <a:normAutofit/>
          </a:bodyPr>
          <a:lstStyle/>
          <a:p>
            <a:r>
              <a:rPr lang="en-US" sz="3400">
                <a:latin typeface="Times New Roman" panose="02020603050405020304" pitchFamily="18" charset="0"/>
                <a:cs typeface="Times New Roman" panose="02020603050405020304" pitchFamily="18" charset="0"/>
              </a:rPr>
              <a:t>BENEFITS</a:t>
            </a:r>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BD59827-0D1D-5937-23F0-174F801C8DC4}"/>
              </a:ext>
            </a:extLst>
          </p:cNvPr>
          <p:cNvSpPr>
            <a:spLocks noGrp="1"/>
          </p:cNvSpPr>
          <p:nvPr>
            <p:ph idx="1"/>
          </p:nvPr>
        </p:nvSpPr>
        <p:spPr>
          <a:xfrm>
            <a:off x="411479" y="2688336"/>
            <a:ext cx="4498848" cy="3584448"/>
          </a:xfrm>
        </p:spPr>
        <p:txBody>
          <a:bodyPr anchor="t">
            <a:normAutofit/>
          </a:bodyPr>
          <a:lstStyle/>
          <a:p>
            <a:r>
              <a:rPr lang="en-US" sz="1700">
                <a:latin typeface="Times New Roman" panose="02020603050405020304" pitchFamily="18" charset="0"/>
                <a:cs typeface="Times New Roman" panose="02020603050405020304" pitchFamily="18" charset="0"/>
              </a:rPr>
              <a:t>Reduces Human efforts and increases efficiency in data handling.</a:t>
            </a:r>
          </a:p>
          <a:p>
            <a:r>
              <a:rPr lang="en-US" sz="1700">
                <a:latin typeface="Times New Roman" panose="02020603050405020304" pitchFamily="18" charset="0"/>
                <a:cs typeface="Times New Roman" panose="02020603050405020304" pitchFamily="18" charset="0"/>
              </a:rPr>
              <a:t>Helps to predict the retention rate of employees to help the HR make decisions.</a:t>
            </a:r>
          </a:p>
          <a:p>
            <a:r>
              <a:rPr lang="en-US" sz="1700">
                <a:latin typeface="Times New Roman" panose="02020603050405020304" pitchFamily="18" charset="0"/>
                <a:cs typeface="Times New Roman" panose="02020603050405020304" pitchFamily="18" charset="0"/>
              </a:rPr>
              <a:t>Helps reduce the retention cost for the company due to detailed statistics available.</a:t>
            </a:r>
          </a:p>
        </p:txBody>
      </p:sp>
      <p:pic>
        <p:nvPicPr>
          <p:cNvPr id="5" name="Picture 4" descr="Colourful carved figures of humans">
            <a:extLst>
              <a:ext uri="{FF2B5EF4-FFF2-40B4-BE49-F238E27FC236}">
                <a16:creationId xmlns:a16="http://schemas.microsoft.com/office/drawing/2014/main" id="{8AE28B9A-76BD-8CCF-E2EA-5DB2F78718C6}"/>
              </a:ext>
            </a:extLst>
          </p:cNvPr>
          <p:cNvPicPr>
            <a:picLocks noChangeAspect="1"/>
          </p:cNvPicPr>
          <p:nvPr/>
        </p:nvPicPr>
        <p:blipFill rotWithShape="1">
          <a:blip r:embed="rId2"/>
          <a:srcRect l="14356" r="14124"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4803239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F1973-8D58-D99A-18BE-3FA6CABA4F3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THANK YOU</a:t>
            </a:r>
          </a:p>
        </p:txBody>
      </p:sp>
      <p:sp>
        <p:nvSpPr>
          <p:cNvPr id="30"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19" descr="Magnifying glass on clear background">
            <a:extLst>
              <a:ext uri="{FF2B5EF4-FFF2-40B4-BE49-F238E27FC236}">
                <a16:creationId xmlns:a16="http://schemas.microsoft.com/office/drawing/2014/main" id="{A4990054-28BF-00ED-5931-67D04E31134B}"/>
              </a:ext>
            </a:extLst>
          </p:cNvPr>
          <p:cNvPicPr>
            <a:picLocks noChangeAspect="1"/>
          </p:cNvPicPr>
          <p:nvPr/>
        </p:nvPicPr>
        <p:blipFill rotWithShape="1">
          <a:blip r:embed="rId2"/>
          <a:srcRect l="27499" r="1219" b="-1"/>
          <a:stretch/>
        </p:blipFill>
        <p:spPr>
          <a:xfrm>
            <a:off x="4868487" y="10"/>
            <a:ext cx="7323513" cy="6857990"/>
          </a:xfrm>
          <a:prstGeom prst="rect">
            <a:avLst/>
          </a:prstGeom>
        </p:spPr>
      </p:pic>
    </p:spTree>
    <p:extLst>
      <p:ext uri="{BB962C8B-B14F-4D97-AF65-F5344CB8AC3E}">
        <p14:creationId xmlns:p14="http://schemas.microsoft.com/office/powerpoint/2010/main" val="4008248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ccentBox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24</TotalTime>
  <Words>191</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Neue Haas Grotesk Text Pro</vt:lpstr>
      <vt:lpstr>Times New Roman</vt:lpstr>
      <vt:lpstr>AccentBoxVTI</vt:lpstr>
      <vt:lpstr>IBM Employee Attrition Predictive Modelling</vt:lpstr>
      <vt:lpstr>AIM</vt:lpstr>
      <vt:lpstr>ABOUT THE DATA</vt:lpstr>
      <vt:lpstr>PREDICTIVE MODELLING</vt:lpstr>
      <vt:lpstr>MODEL COMPARISION </vt:lpstr>
      <vt:lpstr>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Employee Attrition Predictive Modelling</dc:title>
  <dc:creator>Venkata Shashank Kowtharapu [Student]</dc:creator>
  <cp:lastModifiedBy>Venkata Shashank Kowtharapu [Student]</cp:lastModifiedBy>
  <cp:revision>2</cp:revision>
  <dcterms:created xsi:type="dcterms:W3CDTF">2023-08-01T15:19:02Z</dcterms:created>
  <dcterms:modified xsi:type="dcterms:W3CDTF">2023-08-01T15:43:23Z</dcterms:modified>
</cp:coreProperties>
</file>