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7" r:id="rId4"/>
    <p:sldId id="269" r:id="rId5"/>
    <p:sldId id="268" r:id="rId6"/>
    <p:sldId id="279" r:id="rId7"/>
    <p:sldId id="271" r:id="rId8"/>
    <p:sldId id="277" r:id="rId9"/>
    <p:sldId id="278" r:id="rId10"/>
    <p:sldId id="270" r:id="rId11"/>
    <p:sldId id="272" r:id="rId12"/>
    <p:sldId id="273" r:id="rId13"/>
    <p:sldId id="274" r:id="rId14"/>
    <p:sldId id="275" r:id="rId15"/>
    <p:sldId id="276" r:id="rId16"/>
    <p:sldId id="258" r:id="rId17"/>
    <p:sldId id="261" r:id="rId18"/>
    <p:sldId id="259" r:id="rId19"/>
    <p:sldId id="262" r:id="rId20"/>
    <p:sldId id="263" r:id="rId21"/>
    <p:sldId id="264" r:id="rId22"/>
    <p:sldId id="260" r:id="rId23"/>
    <p:sldId id="265" r:id="rId24"/>
    <p:sldId id="266"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3" d="100"/>
          <a:sy n="83" d="100"/>
        </p:scale>
        <p:origin x="-141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9BBB6AAE-5878-4454-80DC-562783A1CAB6}" type="datetimeFigureOut">
              <a:rPr lang="en-US" smtClean="0"/>
              <a:pPr/>
              <a:t>8/7/2017</a:t>
            </a:fld>
            <a:endParaRPr lang="en-IN"/>
          </a:p>
        </p:txBody>
      </p:sp>
      <p:sp>
        <p:nvSpPr>
          <p:cNvPr id="20" name="Footer Placeholder 19"/>
          <p:cNvSpPr>
            <a:spLocks noGrp="1"/>
          </p:cNvSpPr>
          <p:nvPr>
            <p:ph type="ftr" sz="quarter" idx="11"/>
          </p:nvPr>
        </p:nvSpPr>
        <p:spPr/>
        <p:txBody>
          <a:bodyPr/>
          <a:lstStyle>
            <a:extLst/>
          </a:lstStyle>
          <a:p>
            <a:endParaRPr lang="en-IN"/>
          </a:p>
        </p:txBody>
      </p:sp>
      <p:sp>
        <p:nvSpPr>
          <p:cNvPr id="10" name="Slide Number Placeholder 9"/>
          <p:cNvSpPr>
            <a:spLocks noGrp="1"/>
          </p:cNvSpPr>
          <p:nvPr>
            <p:ph type="sldNum" sz="quarter" idx="12"/>
          </p:nvPr>
        </p:nvSpPr>
        <p:spPr/>
        <p:txBody>
          <a:bodyPr/>
          <a:lstStyle>
            <a:extLst/>
          </a:lstStyle>
          <a:p>
            <a:fld id="{31E08285-2F77-4675-A9B2-E55663F4A974}" type="slidenum">
              <a:rPr lang="en-IN" smtClean="0"/>
              <a:pPr/>
              <a:t>‹#›</a:t>
            </a:fld>
            <a:endParaRPr lang="en-IN"/>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BBB6AAE-5878-4454-80DC-562783A1CAB6}" type="datetimeFigureOut">
              <a:rPr lang="en-US" smtClean="0"/>
              <a:pPr/>
              <a:t>8/7/2017</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31E08285-2F77-4675-A9B2-E55663F4A974}"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BBB6AAE-5878-4454-80DC-562783A1CAB6}" type="datetimeFigureOut">
              <a:rPr lang="en-US" smtClean="0"/>
              <a:pPr/>
              <a:t>8/7/2017</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31E08285-2F77-4675-A9B2-E55663F4A974}"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BBB6AAE-5878-4454-80DC-562783A1CAB6}" type="datetimeFigureOut">
              <a:rPr lang="en-US" smtClean="0"/>
              <a:pPr/>
              <a:t>8/7/2017</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31E08285-2F77-4675-A9B2-E55663F4A974}"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9BBB6AAE-5878-4454-80DC-562783A1CAB6}" type="datetimeFigureOut">
              <a:rPr lang="en-US" smtClean="0"/>
              <a:pPr/>
              <a:t>8/7/2017</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31E08285-2F77-4675-A9B2-E55663F4A974}" type="slidenum">
              <a:rPr lang="en-IN" smtClean="0"/>
              <a:pPr/>
              <a:t>‹#›</a:t>
            </a:fld>
            <a:endParaRPr lang="en-IN"/>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BBB6AAE-5878-4454-80DC-562783A1CAB6}" type="datetimeFigureOut">
              <a:rPr lang="en-US" smtClean="0"/>
              <a:pPr/>
              <a:t>8/7/2017</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31E08285-2F77-4675-A9B2-E55663F4A974}"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9BBB6AAE-5878-4454-80DC-562783A1CAB6}" type="datetimeFigureOut">
              <a:rPr lang="en-US" smtClean="0"/>
              <a:pPr/>
              <a:t>8/7/2017</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31E08285-2F77-4675-A9B2-E55663F4A974}"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9BBB6AAE-5878-4454-80DC-562783A1CAB6}" type="datetimeFigureOut">
              <a:rPr lang="en-US" smtClean="0"/>
              <a:pPr/>
              <a:t>8/7/2017</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31E08285-2F77-4675-A9B2-E55663F4A974}"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9BBB6AAE-5878-4454-80DC-562783A1CAB6}" type="datetimeFigureOut">
              <a:rPr lang="en-US" smtClean="0"/>
              <a:pPr/>
              <a:t>8/7/2017</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31E08285-2F77-4675-A9B2-E55663F4A974}" type="slidenum">
              <a:rPr lang="en-IN" smtClean="0"/>
              <a:pPr/>
              <a:t>‹#›</a:t>
            </a:fld>
            <a:endParaRPr lang="en-IN"/>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BBB6AAE-5878-4454-80DC-562783A1CAB6}" type="datetimeFigureOut">
              <a:rPr lang="en-US" smtClean="0"/>
              <a:pPr/>
              <a:t>8/7/2017</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31E08285-2F77-4675-A9B2-E55663F4A974}"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9BBB6AAE-5878-4454-80DC-562783A1CAB6}" type="datetimeFigureOut">
              <a:rPr lang="en-US" smtClean="0"/>
              <a:pPr/>
              <a:t>8/7/2017</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31E08285-2F77-4675-A9B2-E55663F4A974}" type="slidenum">
              <a:rPr lang="en-IN" smtClean="0"/>
              <a:pPr/>
              <a:t>‹#›</a:t>
            </a:fld>
            <a:endParaRPr lang="en-IN"/>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9BBB6AAE-5878-4454-80DC-562783A1CAB6}" type="datetimeFigureOut">
              <a:rPr lang="en-US" smtClean="0"/>
              <a:pPr/>
              <a:t>8/7/2017</a:t>
            </a:fld>
            <a:endParaRPr lang="en-IN"/>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IN"/>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31E08285-2F77-4675-A9B2-E55663F4A974}" type="slidenum">
              <a:rPr lang="en-IN" smtClean="0"/>
              <a:pPr/>
              <a:t>‹#›</a:t>
            </a:fld>
            <a:endParaRPr lang="en-IN"/>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Acupuncture </a:t>
            </a:r>
            <a:r>
              <a:rPr lang="en-IN" dirty="0" smtClean="0"/>
              <a:t>Application</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43042" y="1285860"/>
            <a:ext cx="7290646" cy="4391036"/>
          </a:xfrm>
        </p:spPr>
        <p:txBody>
          <a:bodyPr>
            <a:normAutofit/>
          </a:bodyPr>
          <a:lstStyle/>
          <a:p>
            <a:r>
              <a:rPr lang="en-IN" sz="2000" dirty="0" smtClean="0"/>
              <a:t>The </a:t>
            </a:r>
            <a:r>
              <a:rPr lang="en-IN" sz="2000" dirty="0" err="1" smtClean="0"/>
              <a:t>DataGridView</a:t>
            </a:r>
            <a:r>
              <a:rPr lang="en-IN" sz="2000" dirty="0" smtClean="0"/>
              <a:t> control provides a powerful and flexible way to display data in a tabular format. </a:t>
            </a:r>
          </a:p>
          <a:p>
            <a:r>
              <a:rPr lang="en-IN" sz="2000" dirty="0" smtClean="0"/>
              <a:t>You can use the </a:t>
            </a:r>
            <a:r>
              <a:rPr lang="en-IN" sz="2000" dirty="0" err="1" smtClean="0"/>
              <a:t>DataGridView</a:t>
            </a:r>
            <a:r>
              <a:rPr lang="en-IN" sz="2000" dirty="0" smtClean="0"/>
              <a:t> control to show read-only views of a small amount of data, or you can scale it to show editable views of very large sets of data.</a:t>
            </a:r>
            <a:endParaRPr lang="en-IN" sz="2000" dirty="0"/>
          </a:p>
        </p:txBody>
      </p:sp>
      <p:pic>
        <p:nvPicPr>
          <p:cNvPr id="6" name="Picture 2"/>
          <p:cNvPicPr>
            <a:picLocks noChangeAspect="1" noChangeArrowheads="1"/>
          </p:cNvPicPr>
          <p:nvPr/>
        </p:nvPicPr>
        <p:blipFill>
          <a:blip r:embed="rId2"/>
          <a:srcRect l="927" t="14403" r="31354" b="9982"/>
          <a:stretch>
            <a:fillRect/>
          </a:stretch>
        </p:blipFill>
        <p:spPr bwMode="auto">
          <a:xfrm>
            <a:off x="2571736" y="3714752"/>
            <a:ext cx="5214974" cy="3000396"/>
          </a:xfrm>
          <a:prstGeom prst="rect">
            <a:avLst/>
          </a:prstGeom>
          <a:noFill/>
          <a:ln w="9525">
            <a:noFill/>
            <a:miter lim="800000"/>
            <a:headEnd/>
            <a:tailEnd/>
          </a:ln>
          <a:effectLst/>
        </p:spPr>
      </p:pic>
      <p:sp>
        <p:nvSpPr>
          <p:cNvPr id="7" name="Title 6"/>
          <p:cNvSpPr>
            <a:spLocks noGrp="1"/>
          </p:cNvSpPr>
          <p:nvPr>
            <p:ph type="title"/>
          </p:nvPr>
        </p:nvSpPr>
        <p:spPr/>
        <p:txBody>
          <a:bodyPr/>
          <a:lstStyle/>
          <a:p>
            <a:r>
              <a:rPr lang="en-IN" dirty="0" smtClean="0"/>
              <a:t>Data Grid View</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Tool Strip</a:t>
            </a:r>
            <a:endParaRPr lang="en-IN" dirty="0"/>
          </a:p>
        </p:txBody>
      </p:sp>
      <p:sp>
        <p:nvSpPr>
          <p:cNvPr id="3" name="Content Placeholder 2"/>
          <p:cNvSpPr>
            <a:spLocks noGrp="1"/>
          </p:cNvSpPr>
          <p:nvPr>
            <p:ph idx="1"/>
          </p:nvPr>
        </p:nvSpPr>
        <p:spPr>
          <a:xfrm>
            <a:off x="1435608" y="1447800"/>
            <a:ext cx="7494110" cy="3195646"/>
          </a:xfrm>
        </p:spPr>
        <p:txBody>
          <a:bodyPr>
            <a:normAutofit fontScale="85000" lnSpcReduction="20000"/>
          </a:bodyPr>
          <a:lstStyle/>
          <a:p>
            <a:r>
              <a:rPr lang="en-IN" dirty="0" smtClean="0"/>
              <a:t>The Windows Forms </a:t>
            </a:r>
            <a:r>
              <a:rPr lang="en-IN" b="1" dirty="0" err="1" smtClean="0"/>
              <a:t>ToolStrip</a:t>
            </a:r>
            <a:r>
              <a:rPr lang="en-IN" dirty="0" smtClean="0"/>
              <a:t> control and its associated classes provide a common framework for combining user interface elements into toolbars, status bars, and menus. </a:t>
            </a:r>
          </a:p>
          <a:p>
            <a:r>
              <a:rPr lang="en-IN" b="1" dirty="0" err="1" smtClean="0"/>
              <a:t>ToolStrip</a:t>
            </a:r>
            <a:r>
              <a:rPr lang="en-IN" dirty="0" smtClean="0"/>
              <a:t> controls offer a rich design-time experience that includes in-place activation and editing, custom layout, and rafting, which is the ability of toolbars to share horizontal or vertical space.</a:t>
            </a:r>
            <a:endParaRPr lang="en-IN" dirty="0"/>
          </a:p>
        </p:txBody>
      </p:sp>
      <p:pic>
        <p:nvPicPr>
          <p:cNvPr id="5" name="Picture 2"/>
          <p:cNvPicPr>
            <a:picLocks noChangeAspect="1" noChangeArrowheads="1"/>
          </p:cNvPicPr>
          <p:nvPr/>
        </p:nvPicPr>
        <p:blipFill>
          <a:blip r:embed="rId2"/>
          <a:srcRect t="7430" r="74257" b="85140"/>
          <a:stretch>
            <a:fillRect/>
          </a:stretch>
        </p:blipFill>
        <p:spPr bwMode="auto">
          <a:xfrm>
            <a:off x="3214678" y="5072074"/>
            <a:ext cx="3250429" cy="500066"/>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Button</a:t>
            </a:r>
            <a:endParaRPr lang="en-IN" dirty="0"/>
          </a:p>
        </p:txBody>
      </p:sp>
      <p:sp>
        <p:nvSpPr>
          <p:cNvPr id="3" name="Content Placeholder 2"/>
          <p:cNvSpPr>
            <a:spLocks noGrp="1"/>
          </p:cNvSpPr>
          <p:nvPr>
            <p:ph idx="1"/>
          </p:nvPr>
        </p:nvSpPr>
        <p:spPr/>
        <p:txBody>
          <a:bodyPr/>
          <a:lstStyle/>
          <a:p>
            <a:r>
              <a:rPr lang="en-IN" dirty="0" smtClean="0"/>
              <a:t>The Button control represents a standard Windows button.</a:t>
            </a:r>
          </a:p>
          <a:p>
            <a:r>
              <a:rPr lang="en-IN" dirty="0" smtClean="0"/>
              <a:t> It is generally used to generate a Click event by providing a handler for the Click event.</a:t>
            </a:r>
            <a:endParaRPr lang="en-IN" dirty="0"/>
          </a:p>
        </p:txBody>
      </p:sp>
      <p:pic>
        <p:nvPicPr>
          <p:cNvPr id="4" name="Picture 3"/>
          <p:cNvPicPr>
            <a:picLocks noChangeAspect="1" noChangeArrowheads="1"/>
          </p:cNvPicPr>
          <p:nvPr/>
        </p:nvPicPr>
        <p:blipFill>
          <a:blip r:embed="rId2"/>
          <a:srcRect t="18809" b="10658"/>
          <a:stretch>
            <a:fillRect/>
          </a:stretch>
        </p:blipFill>
        <p:spPr bwMode="auto">
          <a:xfrm>
            <a:off x="3714744" y="4071942"/>
            <a:ext cx="2676525" cy="214314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Picture Box</a:t>
            </a:r>
            <a:endParaRPr lang="en-IN" dirty="0"/>
          </a:p>
        </p:txBody>
      </p:sp>
      <p:sp>
        <p:nvSpPr>
          <p:cNvPr id="3" name="Content Placeholder 2"/>
          <p:cNvSpPr>
            <a:spLocks noGrp="1"/>
          </p:cNvSpPr>
          <p:nvPr>
            <p:ph idx="1"/>
          </p:nvPr>
        </p:nvSpPr>
        <p:spPr>
          <a:xfrm>
            <a:off x="1435608" y="1447800"/>
            <a:ext cx="7422672" cy="2624142"/>
          </a:xfrm>
        </p:spPr>
        <p:txBody>
          <a:bodyPr/>
          <a:lstStyle/>
          <a:p>
            <a:r>
              <a:rPr lang="en-IN" dirty="0" smtClean="0"/>
              <a:t>The </a:t>
            </a:r>
            <a:r>
              <a:rPr lang="en-IN" dirty="0" err="1" smtClean="0"/>
              <a:t>PictureBox</a:t>
            </a:r>
            <a:r>
              <a:rPr lang="en-IN" dirty="0" smtClean="0"/>
              <a:t> control is used for displaying images on the form. </a:t>
            </a:r>
          </a:p>
          <a:p>
            <a:r>
              <a:rPr lang="en-IN" dirty="0" smtClean="0"/>
              <a:t>The Image property of the control allows you to set an image both at design time or at run time.</a:t>
            </a:r>
            <a:endParaRPr lang="en-IN" dirty="0"/>
          </a:p>
        </p:txBody>
      </p:sp>
      <p:pic>
        <p:nvPicPr>
          <p:cNvPr id="4" name="Picture 2"/>
          <p:cNvPicPr>
            <a:picLocks noChangeAspect="1" noChangeArrowheads="1"/>
          </p:cNvPicPr>
          <p:nvPr/>
        </p:nvPicPr>
        <p:blipFill>
          <a:blip r:embed="rId2"/>
          <a:srcRect l="68317" t="14860" r="1980" b="10839"/>
          <a:stretch>
            <a:fillRect/>
          </a:stretch>
        </p:blipFill>
        <p:spPr bwMode="auto">
          <a:xfrm>
            <a:off x="6643702" y="3643314"/>
            <a:ext cx="2143140" cy="285752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Label</a:t>
            </a:r>
            <a:endParaRPr lang="en-IN" dirty="0"/>
          </a:p>
        </p:txBody>
      </p:sp>
      <p:sp>
        <p:nvSpPr>
          <p:cNvPr id="3" name="Content Placeholder 2"/>
          <p:cNvSpPr>
            <a:spLocks noGrp="1"/>
          </p:cNvSpPr>
          <p:nvPr>
            <p:ph idx="1"/>
          </p:nvPr>
        </p:nvSpPr>
        <p:spPr/>
        <p:txBody>
          <a:bodyPr/>
          <a:lstStyle/>
          <a:p>
            <a:r>
              <a:rPr lang="en-IN" dirty="0" smtClean="0"/>
              <a:t>The Label control represents a standard Windows label. </a:t>
            </a:r>
          </a:p>
          <a:p>
            <a:r>
              <a:rPr lang="en-IN" dirty="0" smtClean="0"/>
              <a:t>It is generally used to display some informative text on the GUI which is not changed during runtime.</a:t>
            </a:r>
            <a:endParaRPr lang="en-IN" dirty="0"/>
          </a:p>
        </p:txBody>
      </p:sp>
      <p:pic>
        <p:nvPicPr>
          <p:cNvPr id="4" name="Picture 2"/>
          <p:cNvPicPr>
            <a:picLocks noChangeAspect="1" noChangeArrowheads="1"/>
          </p:cNvPicPr>
          <p:nvPr/>
        </p:nvPicPr>
        <p:blipFill>
          <a:blip r:embed="rId2"/>
          <a:srcRect l="22772" t="89161" r="50495" b="3409"/>
          <a:stretch>
            <a:fillRect/>
          </a:stretch>
        </p:blipFill>
        <p:spPr bwMode="auto">
          <a:xfrm>
            <a:off x="2928926" y="4857760"/>
            <a:ext cx="4339859" cy="642942"/>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Text Box</a:t>
            </a:r>
            <a:endParaRPr lang="en-IN" dirty="0"/>
          </a:p>
        </p:txBody>
      </p:sp>
      <p:sp>
        <p:nvSpPr>
          <p:cNvPr id="3" name="Content Placeholder 2"/>
          <p:cNvSpPr>
            <a:spLocks noGrp="1"/>
          </p:cNvSpPr>
          <p:nvPr>
            <p:ph idx="1"/>
          </p:nvPr>
        </p:nvSpPr>
        <p:spPr/>
        <p:txBody>
          <a:bodyPr/>
          <a:lstStyle/>
          <a:p>
            <a:r>
              <a:rPr lang="en-IN" dirty="0" smtClean="0"/>
              <a:t>Text box controls allow entering text on a form at runtime. </a:t>
            </a:r>
          </a:p>
          <a:p>
            <a:r>
              <a:rPr lang="en-IN" dirty="0" smtClean="0"/>
              <a:t>By default, it takes a single line of text, however, you can make it accept multiple texts and even add scroll bars to it.</a:t>
            </a:r>
            <a:endParaRPr lang="en-IN" dirty="0"/>
          </a:p>
        </p:txBody>
      </p:sp>
      <p:pic>
        <p:nvPicPr>
          <p:cNvPr id="4" name="Picture 2"/>
          <p:cNvPicPr>
            <a:picLocks noChangeAspect="1" noChangeArrowheads="1"/>
          </p:cNvPicPr>
          <p:nvPr/>
        </p:nvPicPr>
        <p:blipFill>
          <a:blip r:embed="rId2"/>
          <a:srcRect l="4951" t="7430" r="84158" b="85140"/>
          <a:stretch>
            <a:fillRect/>
          </a:stretch>
        </p:blipFill>
        <p:spPr bwMode="auto">
          <a:xfrm>
            <a:off x="4286248" y="4786322"/>
            <a:ext cx="1785950" cy="649436"/>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5852" y="285728"/>
            <a:ext cx="7498080" cy="1143000"/>
          </a:xfrm>
        </p:spPr>
        <p:txBody>
          <a:bodyPr/>
          <a:lstStyle/>
          <a:p>
            <a:pPr algn="ctr"/>
            <a:r>
              <a:rPr lang="en-IN" dirty="0" smtClean="0"/>
              <a:t>User Interface</a:t>
            </a:r>
            <a:endParaRPr lang="en-IN" dirty="0"/>
          </a:p>
        </p:txBody>
      </p:sp>
      <p:sp>
        <p:nvSpPr>
          <p:cNvPr id="3" name="Content Placeholder 2"/>
          <p:cNvSpPr>
            <a:spLocks noGrp="1"/>
          </p:cNvSpPr>
          <p:nvPr>
            <p:ph idx="1"/>
          </p:nvPr>
        </p:nvSpPr>
        <p:spPr>
          <a:xfrm>
            <a:off x="3714744" y="1428736"/>
            <a:ext cx="2636326" cy="552440"/>
          </a:xfrm>
        </p:spPr>
        <p:txBody>
          <a:bodyPr>
            <a:normAutofit lnSpcReduction="10000"/>
          </a:bodyPr>
          <a:lstStyle/>
          <a:p>
            <a:pPr>
              <a:buNone/>
            </a:pPr>
            <a:r>
              <a:rPr lang="en-IN" dirty="0" smtClean="0"/>
              <a:t>Home Screen</a:t>
            </a:r>
            <a:endParaRPr lang="en-IN" dirty="0"/>
          </a:p>
        </p:txBody>
      </p:sp>
      <p:pic>
        <p:nvPicPr>
          <p:cNvPr id="1027" name="Picture 3"/>
          <p:cNvPicPr>
            <a:picLocks noChangeAspect="1" noChangeArrowheads="1"/>
          </p:cNvPicPr>
          <p:nvPr/>
        </p:nvPicPr>
        <p:blipFill>
          <a:blip r:embed="rId2"/>
          <a:srcRect/>
          <a:stretch>
            <a:fillRect/>
          </a:stretch>
        </p:blipFill>
        <p:spPr bwMode="auto">
          <a:xfrm>
            <a:off x="3714744" y="2285992"/>
            <a:ext cx="2676525" cy="3038475"/>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500042"/>
            <a:ext cx="7498080" cy="5286412"/>
          </a:xfrm>
        </p:spPr>
        <p:txBody>
          <a:bodyPr>
            <a:normAutofit/>
          </a:bodyPr>
          <a:lstStyle/>
          <a:p>
            <a:pPr>
              <a:buNone/>
            </a:pPr>
            <a:r>
              <a:rPr lang="en-IN" sz="1200" dirty="0" smtClean="0"/>
              <a:t>private void button1_Click(object sender, </a:t>
            </a:r>
            <a:r>
              <a:rPr lang="en-IN" sz="1200" dirty="0" err="1" smtClean="0"/>
              <a:t>EventArgs</a:t>
            </a:r>
            <a:r>
              <a:rPr lang="en-IN" sz="1200" dirty="0" smtClean="0"/>
              <a:t> e)</a:t>
            </a:r>
          </a:p>
          <a:p>
            <a:pPr>
              <a:buNone/>
            </a:pPr>
            <a:r>
              <a:rPr lang="en-IN" sz="1200" dirty="0" smtClean="0"/>
              <a:t>        {</a:t>
            </a:r>
          </a:p>
          <a:p>
            <a:pPr>
              <a:buNone/>
            </a:pPr>
            <a:endParaRPr lang="en-IN" sz="1200" dirty="0" smtClean="0"/>
          </a:p>
          <a:p>
            <a:pPr>
              <a:buNone/>
            </a:pPr>
            <a:r>
              <a:rPr lang="en-IN" sz="1200" dirty="0" smtClean="0"/>
              <a:t>            Form3 </a:t>
            </a:r>
            <a:r>
              <a:rPr lang="en-IN" sz="1200" dirty="0" err="1" smtClean="0"/>
              <a:t>frm</a:t>
            </a:r>
            <a:r>
              <a:rPr lang="en-IN" sz="1200" dirty="0" smtClean="0"/>
              <a:t> = new Form3();</a:t>
            </a:r>
          </a:p>
          <a:p>
            <a:pPr>
              <a:buNone/>
            </a:pPr>
            <a:r>
              <a:rPr lang="en-IN" sz="1200" dirty="0" smtClean="0"/>
              <a:t>            </a:t>
            </a:r>
            <a:r>
              <a:rPr lang="en-IN" sz="1200" dirty="0" err="1" smtClean="0"/>
              <a:t>frm.Show</a:t>
            </a:r>
            <a:r>
              <a:rPr lang="en-IN" sz="1200" dirty="0" smtClean="0"/>
              <a:t>();</a:t>
            </a:r>
          </a:p>
          <a:p>
            <a:pPr>
              <a:buNone/>
            </a:pPr>
            <a:r>
              <a:rPr lang="en-IN" sz="1200" dirty="0" smtClean="0"/>
              <a:t>            </a:t>
            </a:r>
            <a:r>
              <a:rPr lang="en-IN" sz="1200" dirty="0" err="1" smtClean="0"/>
              <a:t>this.Hide</a:t>
            </a:r>
            <a:r>
              <a:rPr lang="en-IN" sz="1200" dirty="0" smtClean="0"/>
              <a:t>();</a:t>
            </a:r>
          </a:p>
          <a:p>
            <a:pPr>
              <a:buNone/>
            </a:pPr>
            <a:r>
              <a:rPr lang="en-IN" sz="1200" dirty="0" smtClean="0"/>
              <a:t>        }</a:t>
            </a:r>
          </a:p>
          <a:p>
            <a:pPr>
              <a:buNone/>
            </a:pPr>
            <a:r>
              <a:rPr lang="en-IN" sz="1200" dirty="0" smtClean="0"/>
              <a:t>        private void button2_Click(object sender, </a:t>
            </a:r>
            <a:r>
              <a:rPr lang="en-IN" sz="1200" dirty="0" err="1" smtClean="0"/>
              <a:t>EventArgs</a:t>
            </a:r>
            <a:r>
              <a:rPr lang="en-IN" sz="1200" dirty="0" smtClean="0"/>
              <a:t> e)</a:t>
            </a:r>
          </a:p>
          <a:p>
            <a:pPr>
              <a:buNone/>
            </a:pPr>
            <a:r>
              <a:rPr lang="en-IN" sz="1200" dirty="0" smtClean="0"/>
              <a:t>        {</a:t>
            </a:r>
          </a:p>
          <a:p>
            <a:pPr>
              <a:buNone/>
            </a:pPr>
            <a:endParaRPr lang="en-IN" sz="1200" dirty="0" smtClean="0"/>
          </a:p>
          <a:p>
            <a:pPr>
              <a:buNone/>
            </a:pPr>
            <a:r>
              <a:rPr lang="en-IN" sz="1200" dirty="0" smtClean="0"/>
              <a:t>            Form2 </a:t>
            </a:r>
            <a:r>
              <a:rPr lang="en-IN" sz="1200" dirty="0" err="1" smtClean="0"/>
              <a:t>frm</a:t>
            </a:r>
            <a:r>
              <a:rPr lang="en-IN" sz="1200" dirty="0" smtClean="0"/>
              <a:t> = new Form2();</a:t>
            </a:r>
          </a:p>
          <a:p>
            <a:pPr>
              <a:buNone/>
            </a:pPr>
            <a:r>
              <a:rPr lang="en-IN" sz="1200" dirty="0" smtClean="0"/>
              <a:t>            </a:t>
            </a:r>
            <a:r>
              <a:rPr lang="en-IN" sz="1200" dirty="0" err="1" smtClean="0"/>
              <a:t>frm.Show</a:t>
            </a:r>
            <a:r>
              <a:rPr lang="en-IN" sz="1200" dirty="0" smtClean="0"/>
              <a:t>();</a:t>
            </a:r>
          </a:p>
          <a:p>
            <a:pPr>
              <a:buNone/>
            </a:pPr>
            <a:r>
              <a:rPr lang="en-IN" sz="1200" dirty="0" smtClean="0"/>
              <a:t>            </a:t>
            </a:r>
            <a:r>
              <a:rPr lang="en-IN" sz="1200" dirty="0" err="1" smtClean="0"/>
              <a:t>this.Hide</a:t>
            </a:r>
            <a:r>
              <a:rPr lang="en-IN" sz="1200" dirty="0" smtClean="0"/>
              <a:t>();</a:t>
            </a:r>
          </a:p>
          <a:p>
            <a:pPr>
              <a:buNone/>
            </a:pPr>
            <a:r>
              <a:rPr lang="en-IN" sz="1200" dirty="0" smtClean="0"/>
              <a:t>        }</a:t>
            </a:r>
          </a:p>
          <a:p>
            <a:pPr>
              <a:buNone/>
            </a:pPr>
            <a:r>
              <a:rPr lang="en-IN" sz="1200" dirty="0" smtClean="0"/>
              <a:t>private void button3_Click(object sender, </a:t>
            </a:r>
            <a:r>
              <a:rPr lang="en-IN" sz="1200" dirty="0" err="1" smtClean="0"/>
              <a:t>EventArgs</a:t>
            </a:r>
            <a:r>
              <a:rPr lang="en-IN" sz="1200" dirty="0" smtClean="0"/>
              <a:t> e)</a:t>
            </a:r>
          </a:p>
          <a:p>
            <a:pPr>
              <a:buNone/>
            </a:pPr>
            <a:r>
              <a:rPr lang="en-IN" sz="1200" dirty="0" smtClean="0"/>
              <a:t>        {</a:t>
            </a:r>
          </a:p>
          <a:p>
            <a:pPr>
              <a:buNone/>
            </a:pPr>
            <a:r>
              <a:rPr lang="en-IN" sz="1200" dirty="0" smtClean="0"/>
              <a:t> </a:t>
            </a:r>
          </a:p>
          <a:p>
            <a:pPr>
              <a:buNone/>
            </a:pPr>
            <a:r>
              <a:rPr lang="en-IN" sz="1200" dirty="0" smtClean="0"/>
              <a:t>            </a:t>
            </a:r>
            <a:r>
              <a:rPr lang="en-IN" sz="1200" dirty="0" err="1" smtClean="0"/>
              <a:t>Application.Exit</a:t>
            </a:r>
            <a:r>
              <a:rPr lang="en-IN" sz="1200" dirty="0" smtClean="0"/>
              <a:t>();</a:t>
            </a:r>
          </a:p>
          <a:p>
            <a:pPr>
              <a:buNone/>
            </a:pPr>
            <a:r>
              <a:rPr lang="en-IN" sz="1200" dirty="0" smtClean="0"/>
              <a:t>        }</a:t>
            </a:r>
            <a:endParaRPr lang="en-IN" sz="1200" dirty="0"/>
          </a:p>
        </p:txBody>
      </p:sp>
      <p:pic>
        <p:nvPicPr>
          <p:cNvPr id="6146" name="Picture 2"/>
          <p:cNvPicPr>
            <a:picLocks noChangeAspect="1" noChangeArrowheads="1"/>
          </p:cNvPicPr>
          <p:nvPr/>
        </p:nvPicPr>
        <p:blipFill>
          <a:blip r:embed="rId2"/>
          <a:srcRect/>
          <a:stretch>
            <a:fillRect/>
          </a:stretch>
        </p:blipFill>
        <p:spPr bwMode="auto">
          <a:xfrm>
            <a:off x="5072066" y="2714620"/>
            <a:ext cx="3965353" cy="3286148"/>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43240" y="857232"/>
            <a:ext cx="3636458" cy="695316"/>
          </a:xfrm>
        </p:spPr>
        <p:txBody>
          <a:bodyPr>
            <a:normAutofit/>
          </a:bodyPr>
          <a:lstStyle/>
          <a:p>
            <a:pPr>
              <a:buNone/>
            </a:pPr>
            <a:r>
              <a:rPr lang="en-IN" dirty="0" smtClean="0"/>
              <a:t>Search by Ailments</a:t>
            </a:r>
            <a:endParaRPr lang="en-IN" dirty="0"/>
          </a:p>
        </p:txBody>
      </p:sp>
      <p:pic>
        <p:nvPicPr>
          <p:cNvPr id="2050" name="Picture 2"/>
          <p:cNvPicPr>
            <a:picLocks noChangeAspect="1" noChangeArrowheads="1"/>
          </p:cNvPicPr>
          <p:nvPr/>
        </p:nvPicPr>
        <p:blipFill>
          <a:blip r:embed="rId2"/>
          <a:srcRect/>
          <a:stretch>
            <a:fillRect/>
          </a:stretch>
        </p:blipFill>
        <p:spPr bwMode="auto">
          <a:xfrm>
            <a:off x="1571604" y="2357430"/>
            <a:ext cx="7215238" cy="3845858"/>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2428868"/>
            <a:ext cx="7498080" cy="3819532"/>
          </a:xfrm>
        </p:spPr>
        <p:txBody>
          <a:bodyPr>
            <a:normAutofit fontScale="25000" lnSpcReduction="20000"/>
          </a:bodyPr>
          <a:lstStyle/>
          <a:p>
            <a:pPr>
              <a:buNone/>
            </a:pPr>
            <a:r>
              <a:rPr lang="en-IN" dirty="0" smtClean="0"/>
              <a:t> private void Form2_Load(object sender, </a:t>
            </a:r>
            <a:r>
              <a:rPr lang="en-IN" dirty="0" err="1" smtClean="0"/>
              <a:t>EventArgs</a:t>
            </a:r>
            <a:r>
              <a:rPr lang="en-IN" dirty="0" smtClean="0"/>
              <a:t> e)</a:t>
            </a:r>
          </a:p>
          <a:p>
            <a:pPr>
              <a:buNone/>
            </a:pPr>
            <a:r>
              <a:rPr lang="en-IN" dirty="0" smtClean="0"/>
              <a:t>        {</a:t>
            </a:r>
          </a:p>
          <a:p>
            <a:pPr>
              <a:buNone/>
            </a:pPr>
            <a:r>
              <a:rPr lang="en-IN" dirty="0" smtClean="0"/>
              <a:t>            // TODO: This line of code loads data into the 'database1DataSet.Sheet1' table. You can move, or remove it, as needed.</a:t>
            </a:r>
          </a:p>
          <a:p>
            <a:pPr>
              <a:buNone/>
            </a:pPr>
            <a:r>
              <a:rPr lang="en-IN" dirty="0" smtClean="0"/>
              <a:t>            this.sheet1TableAdapter.Fill(this.database1DataSet.Sheet1);</a:t>
            </a:r>
          </a:p>
          <a:p>
            <a:pPr>
              <a:buNone/>
            </a:pPr>
            <a:endParaRPr lang="en-IN" dirty="0" smtClean="0"/>
          </a:p>
          <a:p>
            <a:pPr>
              <a:buNone/>
            </a:pPr>
            <a:r>
              <a:rPr lang="en-IN" dirty="0" smtClean="0"/>
              <a:t>            button1.Visible = false;</a:t>
            </a:r>
          </a:p>
          <a:p>
            <a:pPr>
              <a:buNone/>
            </a:pPr>
            <a:r>
              <a:rPr lang="en-IN" dirty="0" smtClean="0"/>
              <a:t>            button2.Visible = false;</a:t>
            </a:r>
          </a:p>
          <a:p>
            <a:pPr>
              <a:buNone/>
            </a:pPr>
            <a:r>
              <a:rPr lang="en-IN" dirty="0" smtClean="0"/>
              <a:t>            label1.Visible = false;</a:t>
            </a:r>
          </a:p>
          <a:p>
            <a:pPr>
              <a:buNone/>
            </a:pPr>
            <a:r>
              <a:rPr lang="en-IN" dirty="0" smtClean="0"/>
              <a:t>        }</a:t>
            </a:r>
          </a:p>
          <a:p>
            <a:pPr>
              <a:buNone/>
            </a:pPr>
            <a:endParaRPr lang="en-IN" dirty="0" smtClean="0"/>
          </a:p>
          <a:p>
            <a:pPr>
              <a:buNone/>
            </a:pPr>
            <a:r>
              <a:rPr lang="en-IN" dirty="0" smtClean="0"/>
              <a:t>        private void </a:t>
            </a:r>
            <a:r>
              <a:rPr lang="en-IN" dirty="0" err="1" smtClean="0"/>
              <a:t>fillByToolStripButton_Click</a:t>
            </a:r>
            <a:r>
              <a:rPr lang="en-IN" dirty="0" smtClean="0"/>
              <a:t>(object sender, </a:t>
            </a:r>
            <a:r>
              <a:rPr lang="en-IN" dirty="0" err="1" smtClean="0"/>
              <a:t>EventArgs</a:t>
            </a:r>
            <a:r>
              <a:rPr lang="en-IN" dirty="0" smtClean="0"/>
              <a:t> e)</a:t>
            </a:r>
          </a:p>
          <a:p>
            <a:pPr>
              <a:buNone/>
            </a:pPr>
            <a:r>
              <a:rPr lang="en-IN" dirty="0" smtClean="0"/>
              <a:t>        {</a:t>
            </a:r>
          </a:p>
          <a:p>
            <a:pPr>
              <a:buNone/>
            </a:pPr>
            <a:r>
              <a:rPr lang="en-IN" dirty="0" smtClean="0"/>
              <a:t>            try</a:t>
            </a:r>
          </a:p>
          <a:p>
            <a:pPr>
              <a:buNone/>
            </a:pPr>
            <a:r>
              <a:rPr lang="en-IN" dirty="0" smtClean="0"/>
              <a:t>            {</a:t>
            </a:r>
          </a:p>
          <a:p>
            <a:pPr>
              <a:buNone/>
            </a:pPr>
            <a:r>
              <a:rPr lang="en-IN" dirty="0" smtClean="0"/>
              <a:t>                this.sheet1TableAdapter.FillBy(this.database1DataSet.Sheet1,"%" +</a:t>
            </a:r>
            <a:r>
              <a:rPr lang="en-IN" dirty="0" err="1" smtClean="0"/>
              <a:t>dataToolStripTextBox.Text</a:t>
            </a:r>
            <a:r>
              <a:rPr lang="en-IN" dirty="0" smtClean="0"/>
              <a:t>+ "%");</a:t>
            </a:r>
          </a:p>
          <a:p>
            <a:pPr>
              <a:buNone/>
            </a:pPr>
            <a:r>
              <a:rPr lang="en-IN" dirty="0" smtClean="0"/>
              <a:t>            }</a:t>
            </a:r>
          </a:p>
          <a:p>
            <a:pPr>
              <a:buNone/>
            </a:pPr>
            <a:r>
              <a:rPr lang="en-IN" dirty="0" smtClean="0"/>
              <a:t>            catch (</a:t>
            </a:r>
            <a:r>
              <a:rPr lang="en-IN" dirty="0" err="1" smtClean="0"/>
              <a:t>System.Exception</a:t>
            </a:r>
            <a:r>
              <a:rPr lang="en-IN" dirty="0" smtClean="0"/>
              <a:t> ex)</a:t>
            </a:r>
          </a:p>
          <a:p>
            <a:pPr>
              <a:buNone/>
            </a:pPr>
            <a:r>
              <a:rPr lang="en-IN" dirty="0" smtClean="0"/>
              <a:t>            {</a:t>
            </a:r>
          </a:p>
          <a:p>
            <a:pPr>
              <a:buNone/>
            </a:pPr>
            <a:r>
              <a:rPr lang="en-IN" dirty="0" smtClean="0"/>
              <a:t>                </a:t>
            </a:r>
            <a:r>
              <a:rPr lang="en-IN" dirty="0" err="1" smtClean="0"/>
              <a:t>System.Windows.Forms.MessageBox.Show</a:t>
            </a:r>
            <a:r>
              <a:rPr lang="en-IN" dirty="0" smtClean="0"/>
              <a:t>(</a:t>
            </a:r>
            <a:r>
              <a:rPr lang="en-IN" dirty="0" err="1" smtClean="0"/>
              <a:t>ex.Message</a:t>
            </a:r>
            <a:r>
              <a:rPr lang="en-IN" dirty="0" smtClean="0"/>
              <a:t>);</a:t>
            </a:r>
          </a:p>
          <a:p>
            <a:pPr>
              <a:buNone/>
            </a:pPr>
            <a:r>
              <a:rPr lang="en-IN" dirty="0" smtClean="0"/>
              <a:t>            }</a:t>
            </a:r>
          </a:p>
          <a:p>
            <a:pPr>
              <a:buNone/>
            </a:pPr>
            <a:endParaRPr lang="en-IN" dirty="0" smtClean="0"/>
          </a:p>
          <a:p>
            <a:pPr>
              <a:buNone/>
            </a:pPr>
            <a:r>
              <a:rPr lang="en-IN" dirty="0" smtClean="0"/>
              <a:t>        }</a:t>
            </a:r>
            <a:endParaRPr lang="en-IN" dirty="0"/>
          </a:p>
        </p:txBody>
      </p:sp>
      <p:sp>
        <p:nvSpPr>
          <p:cNvPr id="5" name="TextBox 4"/>
          <p:cNvSpPr txBox="1"/>
          <p:nvPr/>
        </p:nvSpPr>
        <p:spPr>
          <a:xfrm>
            <a:off x="5072066" y="500042"/>
            <a:ext cx="3857620" cy="1107996"/>
          </a:xfrm>
          <a:prstGeom prst="rect">
            <a:avLst/>
          </a:prstGeom>
          <a:noFill/>
        </p:spPr>
        <p:txBody>
          <a:bodyPr wrap="square" rtlCol="0">
            <a:spAutoFit/>
          </a:bodyPr>
          <a:lstStyle/>
          <a:p>
            <a:r>
              <a:rPr lang="en-IN" sz="1100" dirty="0"/>
              <a:t>private void toolStripButton1_Click(object sender, </a:t>
            </a:r>
            <a:r>
              <a:rPr lang="en-IN" sz="1100" dirty="0" err="1"/>
              <a:t>EventArgs</a:t>
            </a:r>
            <a:r>
              <a:rPr lang="en-IN" sz="1100" dirty="0"/>
              <a:t> e)</a:t>
            </a:r>
          </a:p>
          <a:p>
            <a:r>
              <a:rPr lang="en-IN" sz="1100" dirty="0"/>
              <a:t>        {</a:t>
            </a:r>
          </a:p>
          <a:p>
            <a:endParaRPr lang="en-IN" sz="1100" dirty="0"/>
          </a:p>
          <a:p>
            <a:r>
              <a:rPr lang="en-IN" sz="1100" dirty="0"/>
              <a:t>            Form1 </a:t>
            </a:r>
            <a:r>
              <a:rPr lang="en-IN" sz="1100" dirty="0" err="1"/>
              <a:t>frm</a:t>
            </a:r>
            <a:r>
              <a:rPr lang="en-IN" sz="1100" dirty="0"/>
              <a:t> = new Form1();</a:t>
            </a:r>
          </a:p>
          <a:p>
            <a:r>
              <a:rPr lang="en-IN" sz="1100" dirty="0"/>
              <a:t>            </a:t>
            </a:r>
            <a:r>
              <a:rPr lang="en-IN" sz="1100" dirty="0" err="1"/>
              <a:t>frm.Show</a:t>
            </a:r>
            <a:r>
              <a:rPr lang="en-IN" sz="1100" dirty="0"/>
              <a:t>(); </a:t>
            </a:r>
            <a:r>
              <a:rPr lang="en-IN" sz="1100" dirty="0" err="1"/>
              <a:t>this.Close</a:t>
            </a:r>
            <a:r>
              <a:rPr lang="en-IN" sz="1100" dirty="0"/>
              <a:t>();</a:t>
            </a:r>
          </a:p>
          <a:p>
            <a:r>
              <a:rPr lang="en-IN" sz="1100" dirty="0"/>
              <a:t>        }</a:t>
            </a:r>
          </a:p>
        </p:txBody>
      </p:sp>
      <p:pic>
        <p:nvPicPr>
          <p:cNvPr id="4099" name="Picture 3"/>
          <p:cNvPicPr>
            <a:picLocks noChangeAspect="1" noChangeArrowheads="1"/>
          </p:cNvPicPr>
          <p:nvPr/>
        </p:nvPicPr>
        <p:blipFill>
          <a:blip r:embed="rId2"/>
          <a:srcRect/>
          <a:stretch>
            <a:fillRect/>
          </a:stretch>
        </p:blipFill>
        <p:spPr bwMode="auto">
          <a:xfrm>
            <a:off x="1214414" y="91419"/>
            <a:ext cx="3682542" cy="2356262"/>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Tools Used</a:t>
            </a:r>
            <a:endParaRPr lang="en-IN" dirty="0"/>
          </a:p>
        </p:txBody>
      </p:sp>
      <p:sp>
        <p:nvSpPr>
          <p:cNvPr id="3" name="Content Placeholder 2"/>
          <p:cNvSpPr>
            <a:spLocks noGrp="1"/>
          </p:cNvSpPr>
          <p:nvPr>
            <p:ph idx="1"/>
          </p:nvPr>
        </p:nvSpPr>
        <p:spPr/>
        <p:txBody>
          <a:bodyPr/>
          <a:lstStyle/>
          <a:p>
            <a:r>
              <a:rPr lang="en-IN" dirty="0" smtClean="0"/>
              <a:t>.NET Framework</a:t>
            </a:r>
          </a:p>
          <a:p>
            <a:r>
              <a:rPr lang="en-IN" dirty="0" smtClean="0"/>
              <a:t>Microsoft Visual Studio</a:t>
            </a:r>
          </a:p>
          <a:p>
            <a:r>
              <a:rPr lang="en-IN" dirty="0" smtClean="0"/>
              <a:t>C</a:t>
            </a:r>
            <a:r>
              <a:rPr lang="en-IN" dirty="0" smtClean="0"/>
              <a:t>#</a:t>
            </a:r>
          </a:p>
          <a:p>
            <a:r>
              <a:rPr lang="en-IN" dirty="0" smtClean="0"/>
              <a:t>Microsoft Office Access(Backend)</a:t>
            </a:r>
            <a:endParaRPr lang="en-IN" dirty="0" smtClean="0"/>
          </a:p>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85852" y="142852"/>
            <a:ext cx="7143800" cy="4708981"/>
          </a:xfrm>
          <a:prstGeom prst="rect">
            <a:avLst/>
          </a:prstGeom>
        </p:spPr>
        <p:txBody>
          <a:bodyPr wrap="square">
            <a:spAutoFit/>
          </a:bodyPr>
          <a:lstStyle/>
          <a:p>
            <a:endParaRPr lang="en-IN" sz="1200" dirty="0"/>
          </a:p>
          <a:p>
            <a:r>
              <a:rPr lang="en-IN" sz="1200" dirty="0"/>
              <a:t>        String[] list;</a:t>
            </a:r>
          </a:p>
          <a:p>
            <a:r>
              <a:rPr lang="en-IN" sz="1200" dirty="0"/>
              <a:t>        </a:t>
            </a:r>
            <a:r>
              <a:rPr lang="en-IN" sz="1200" dirty="0" err="1"/>
              <a:t>int</a:t>
            </a:r>
            <a:r>
              <a:rPr lang="en-IN" sz="1200" dirty="0"/>
              <a:t> index=0;</a:t>
            </a:r>
          </a:p>
          <a:p>
            <a:r>
              <a:rPr lang="en-IN" sz="1200" dirty="0"/>
              <a:t>        private void sheet1DataGridView_CellContentClick(object sender, </a:t>
            </a:r>
            <a:r>
              <a:rPr lang="en-IN" sz="1200" dirty="0" err="1"/>
              <a:t>DataGridViewCellEventArgs</a:t>
            </a:r>
            <a:r>
              <a:rPr lang="en-IN" sz="1200" dirty="0"/>
              <a:t> e)</a:t>
            </a:r>
          </a:p>
          <a:p>
            <a:r>
              <a:rPr lang="en-IN" sz="1200" dirty="0"/>
              <a:t>        {try</a:t>
            </a:r>
          </a:p>
          <a:p>
            <a:r>
              <a:rPr lang="en-IN" sz="1200" dirty="0"/>
              <a:t>            {</a:t>
            </a:r>
          </a:p>
          <a:p>
            <a:r>
              <a:rPr lang="en-IN" sz="1200" dirty="0"/>
              <a:t>                button1.Visible = true;</a:t>
            </a:r>
          </a:p>
          <a:p>
            <a:r>
              <a:rPr lang="en-IN" sz="1200" dirty="0"/>
              <a:t>                button2.Visible = true;</a:t>
            </a:r>
          </a:p>
          <a:p>
            <a:r>
              <a:rPr lang="en-IN" sz="1200" dirty="0"/>
              <a:t>                label1.Visible = true;</a:t>
            </a:r>
          </a:p>
          <a:p>
            <a:endParaRPr lang="en-IN" sz="1200" dirty="0"/>
          </a:p>
          <a:p>
            <a:r>
              <a:rPr lang="en-IN" sz="1200" dirty="0"/>
              <a:t>                </a:t>
            </a:r>
            <a:r>
              <a:rPr lang="en-IN" sz="1200" dirty="0" err="1"/>
              <a:t>int</a:t>
            </a:r>
            <a:r>
              <a:rPr lang="en-IN" sz="1200" dirty="0"/>
              <a:t> </a:t>
            </a:r>
            <a:r>
              <a:rPr lang="en-IN" sz="1200" dirty="0" err="1"/>
              <a:t>rowindex</a:t>
            </a:r>
            <a:r>
              <a:rPr lang="en-IN" sz="1200" dirty="0"/>
              <a:t> = </a:t>
            </a:r>
            <a:r>
              <a:rPr lang="en-IN" sz="1200" dirty="0" err="1"/>
              <a:t>e.RowIndex</a:t>
            </a:r>
            <a:r>
              <a:rPr lang="en-IN" sz="1200" dirty="0"/>
              <a:t>;</a:t>
            </a:r>
          </a:p>
          <a:p>
            <a:r>
              <a:rPr lang="en-IN" sz="1200" dirty="0"/>
              <a:t>                </a:t>
            </a:r>
            <a:r>
              <a:rPr lang="en-IN" sz="1200" dirty="0" err="1"/>
              <a:t>DataGridViewRow</a:t>
            </a:r>
            <a:r>
              <a:rPr lang="en-IN" sz="1200" dirty="0"/>
              <a:t> row = sheet1DataGridView.Rows[</a:t>
            </a:r>
            <a:r>
              <a:rPr lang="en-IN" sz="1200" dirty="0" err="1"/>
              <a:t>rowindex</a:t>
            </a:r>
            <a:r>
              <a:rPr lang="en-IN" sz="1200" dirty="0"/>
              <a:t>];</a:t>
            </a:r>
          </a:p>
          <a:p>
            <a:r>
              <a:rPr lang="en-IN" sz="1200" dirty="0"/>
              <a:t>                String s = </a:t>
            </a:r>
            <a:r>
              <a:rPr lang="en-IN" sz="1200" dirty="0" err="1"/>
              <a:t>row.Cells</a:t>
            </a:r>
            <a:r>
              <a:rPr lang="en-IN" sz="1200" dirty="0"/>
              <a:t>[0].Value + "";</a:t>
            </a:r>
          </a:p>
          <a:p>
            <a:r>
              <a:rPr lang="en-IN" sz="1200" dirty="0"/>
              <a:t>                String s2 = </a:t>
            </a:r>
            <a:r>
              <a:rPr lang="en-IN" sz="1200" dirty="0" err="1"/>
              <a:t>s.Split</a:t>
            </a:r>
            <a:r>
              <a:rPr lang="en-IN" sz="1200" dirty="0"/>
              <a:t>(':')[1];</a:t>
            </a:r>
          </a:p>
          <a:p>
            <a:r>
              <a:rPr lang="en-IN" sz="1200" dirty="0"/>
              <a:t>                String s3 = s2.Split('.')[0];</a:t>
            </a:r>
          </a:p>
          <a:p>
            <a:r>
              <a:rPr lang="en-IN" sz="1200" dirty="0"/>
              <a:t>                String[] </a:t>
            </a:r>
            <a:r>
              <a:rPr lang="en-IN" sz="1200" dirty="0" err="1"/>
              <a:t>ll</a:t>
            </a:r>
            <a:r>
              <a:rPr lang="en-IN" sz="1200" dirty="0"/>
              <a:t> = s3.Split(',');</a:t>
            </a:r>
          </a:p>
          <a:p>
            <a:r>
              <a:rPr lang="en-IN" sz="1200" dirty="0"/>
              <a:t>                list = new String[</a:t>
            </a:r>
            <a:r>
              <a:rPr lang="en-IN" sz="1200" dirty="0" err="1"/>
              <a:t>ll.Length</a:t>
            </a:r>
            <a:r>
              <a:rPr lang="en-IN" sz="1200" dirty="0"/>
              <a:t>];</a:t>
            </a:r>
          </a:p>
          <a:p>
            <a:r>
              <a:rPr lang="en-IN" sz="1200" dirty="0"/>
              <a:t>                for (</a:t>
            </a:r>
            <a:r>
              <a:rPr lang="en-IN" sz="1200" dirty="0" err="1"/>
              <a:t>int</a:t>
            </a:r>
            <a:r>
              <a:rPr lang="en-IN" sz="1200" dirty="0"/>
              <a:t> ii = 0; ii &lt; </a:t>
            </a:r>
            <a:r>
              <a:rPr lang="en-IN" sz="1200" dirty="0" err="1"/>
              <a:t>ll.Length</a:t>
            </a:r>
            <a:r>
              <a:rPr lang="en-IN" sz="1200" dirty="0"/>
              <a:t>; ii++)</a:t>
            </a:r>
          </a:p>
          <a:p>
            <a:r>
              <a:rPr lang="en-IN" sz="1200" dirty="0"/>
              <a:t>                { list[ii] = ("Resources/" + </a:t>
            </a:r>
            <a:r>
              <a:rPr lang="en-IN" sz="1200" dirty="0" err="1"/>
              <a:t>ll</a:t>
            </a:r>
            <a:r>
              <a:rPr lang="en-IN" sz="1200" dirty="0"/>
              <a:t>[ii].Trim() + ".jpg").Replace(" ",""); }</a:t>
            </a:r>
          </a:p>
          <a:p>
            <a:endParaRPr lang="en-IN" sz="1200" dirty="0"/>
          </a:p>
          <a:p>
            <a:r>
              <a:rPr lang="en-IN" sz="1200" dirty="0"/>
              <a:t>                Image </a:t>
            </a:r>
            <a:r>
              <a:rPr lang="en-IN" sz="1200" dirty="0" err="1"/>
              <a:t>imgcircle</a:t>
            </a:r>
            <a:r>
              <a:rPr lang="en-IN" sz="1200" dirty="0"/>
              <a:t> = </a:t>
            </a:r>
            <a:r>
              <a:rPr lang="en-IN" sz="1200" dirty="0" err="1"/>
              <a:t>Image.FromFile</a:t>
            </a:r>
            <a:r>
              <a:rPr lang="en-IN" sz="1200" dirty="0"/>
              <a:t>(list[0]);</a:t>
            </a:r>
          </a:p>
          <a:p>
            <a:r>
              <a:rPr lang="en-IN" sz="1200" dirty="0"/>
              <a:t>                pictureBox1.Image = </a:t>
            </a:r>
            <a:r>
              <a:rPr lang="en-IN" sz="1200" dirty="0" err="1"/>
              <a:t>imgcircle</a:t>
            </a:r>
            <a:r>
              <a:rPr lang="en-IN" sz="1200" dirty="0"/>
              <a:t>;</a:t>
            </a:r>
          </a:p>
          <a:p>
            <a:r>
              <a:rPr lang="en-IN" sz="1200" dirty="0"/>
              <a:t>            }</a:t>
            </a:r>
          </a:p>
          <a:p>
            <a:r>
              <a:rPr lang="en-IN" sz="1200" dirty="0"/>
              <a:t>            catch (Exception) { };</a:t>
            </a:r>
          </a:p>
          <a:p>
            <a:r>
              <a:rPr lang="en-IN" sz="1200" dirty="0"/>
              <a:t>        }</a:t>
            </a:r>
          </a:p>
        </p:txBody>
      </p:sp>
      <p:pic>
        <p:nvPicPr>
          <p:cNvPr id="5122" name="Picture 2"/>
          <p:cNvPicPr>
            <a:picLocks noChangeAspect="1" noChangeArrowheads="1"/>
          </p:cNvPicPr>
          <p:nvPr/>
        </p:nvPicPr>
        <p:blipFill>
          <a:blip r:embed="rId2"/>
          <a:srcRect/>
          <a:stretch>
            <a:fillRect/>
          </a:stretch>
        </p:blipFill>
        <p:spPr bwMode="auto">
          <a:xfrm>
            <a:off x="6500826" y="1785926"/>
            <a:ext cx="2214578" cy="3882025"/>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4414" y="3071810"/>
            <a:ext cx="4429156" cy="3571900"/>
          </a:xfrm>
        </p:spPr>
        <p:txBody>
          <a:bodyPr>
            <a:normAutofit/>
          </a:bodyPr>
          <a:lstStyle/>
          <a:p>
            <a:pPr>
              <a:buNone/>
            </a:pPr>
            <a:r>
              <a:rPr lang="en-IN" sz="1400" dirty="0" smtClean="0"/>
              <a:t>private void button2_Click(object sender, </a:t>
            </a:r>
            <a:r>
              <a:rPr lang="en-IN" sz="1400" dirty="0" err="1" smtClean="0"/>
              <a:t>EventArgs</a:t>
            </a:r>
            <a:r>
              <a:rPr lang="en-IN" sz="1400" dirty="0" smtClean="0"/>
              <a:t> e)</a:t>
            </a:r>
          </a:p>
          <a:p>
            <a:pPr>
              <a:buNone/>
            </a:pPr>
            <a:r>
              <a:rPr lang="en-IN" sz="1400" dirty="0" smtClean="0"/>
              <a:t>        {try</a:t>
            </a:r>
          </a:p>
          <a:p>
            <a:pPr>
              <a:buNone/>
            </a:pPr>
            <a:r>
              <a:rPr lang="en-IN" sz="1400" dirty="0" smtClean="0"/>
              <a:t>            {</a:t>
            </a:r>
          </a:p>
          <a:p>
            <a:pPr>
              <a:buNone/>
            </a:pPr>
            <a:r>
              <a:rPr lang="en-IN" sz="1400" dirty="0" smtClean="0"/>
              <a:t>                index++;</a:t>
            </a:r>
          </a:p>
          <a:p>
            <a:pPr>
              <a:buNone/>
            </a:pPr>
            <a:r>
              <a:rPr lang="en-IN" sz="1400" dirty="0" smtClean="0"/>
              <a:t>                if (index &gt; </a:t>
            </a:r>
            <a:r>
              <a:rPr lang="en-IN" sz="1400" dirty="0" err="1" smtClean="0"/>
              <a:t>list.Length</a:t>
            </a:r>
            <a:r>
              <a:rPr lang="en-IN" sz="1400" dirty="0" smtClean="0"/>
              <a:t> - 1)</a:t>
            </a:r>
          </a:p>
          <a:p>
            <a:pPr>
              <a:buNone/>
            </a:pPr>
            <a:r>
              <a:rPr lang="en-IN" sz="1400" dirty="0" smtClean="0"/>
              <a:t>                    index = 0;</a:t>
            </a:r>
          </a:p>
          <a:p>
            <a:pPr>
              <a:buNone/>
            </a:pPr>
            <a:r>
              <a:rPr lang="en-IN" sz="1400" dirty="0" smtClean="0"/>
              <a:t>                Image </a:t>
            </a:r>
            <a:r>
              <a:rPr lang="en-IN" sz="1400" dirty="0" err="1" smtClean="0"/>
              <a:t>imgcircle</a:t>
            </a:r>
            <a:r>
              <a:rPr lang="en-IN" sz="1400" dirty="0" smtClean="0"/>
              <a:t> = </a:t>
            </a:r>
            <a:r>
              <a:rPr lang="en-IN" sz="1400" dirty="0" err="1" smtClean="0"/>
              <a:t>Image.FromFile</a:t>
            </a:r>
            <a:r>
              <a:rPr lang="en-IN" sz="1400" dirty="0" smtClean="0"/>
              <a:t>(list[index]);</a:t>
            </a:r>
          </a:p>
          <a:p>
            <a:pPr>
              <a:buNone/>
            </a:pPr>
            <a:r>
              <a:rPr lang="en-IN" sz="1400" dirty="0" smtClean="0"/>
              <a:t>                pictureBox1.Image = </a:t>
            </a:r>
            <a:r>
              <a:rPr lang="en-IN" sz="1400" dirty="0" err="1" smtClean="0"/>
              <a:t>imgcircle</a:t>
            </a:r>
            <a:r>
              <a:rPr lang="en-IN" sz="1400" dirty="0" smtClean="0"/>
              <a:t>;</a:t>
            </a:r>
          </a:p>
          <a:p>
            <a:pPr>
              <a:buNone/>
            </a:pPr>
            <a:r>
              <a:rPr lang="en-IN" sz="1400" dirty="0" smtClean="0"/>
              <a:t>            }</a:t>
            </a:r>
          </a:p>
          <a:p>
            <a:pPr>
              <a:buNone/>
            </a:pPr>
            <a:r>
              <a:rPr lang="en-IN" sz="1400" dirty="0" smtClean="0"/>
              <a:t>            catch (Exception) { }</a:t>
            </a:r>
          </a:p>
          <a:p>
            <a:pPr>
              <a:buNone/>
            </a:pPr>
            <a:r>
              <a:rPr lang="en-IN" sz="1400" dirty="0" smtClean="0"/>
              <a:t>        }</a:t>
            </a:r>
            <a:endParaRPr lang="en-IN" sz="1400" dirty="0"/>
          </a:p>
        </p:txBody>
      </p:sp>
      <p:sp>
        <p:nvSpPr>
          <p:cNvPr id="4" name="TextBox 3"/>
          <p:cNvSpPr txBox="1"/>
          <p:nvPr/>
        </p:nvSpPr>
        <p:spPr>
          <a:xfrm>
            <a:off x="4714876" y="142852"/>
            <a:ext cx="4229235" cy="2677656"/>
          </a:xfrm>
          <a:prstGeom prst="rect">
            <a:avLst/>
          </a:prstGeom>
          <a:noFill/>
        </p:spPr>
        <p:txBody>
          <a:bodyPr wrap="none" rtlCol="0">
            <a:spAutoFit/>
          </a:bodyPr>
          <a:lstStyle/>
          <a:p>
            <a:pPr>
              <a:buNone/>
            </a:pPr>
            <a:r>
              <a:rPr lang="en-IN" sz="1400" dirty="0" smtClean="0"/>
              <a:t> private void button1_Click(object sender, </a:t>
            </a:r>
            <a:r>
              <a:rPr lang="en-IN" sz="1400" dirty="0" err="1" smtClean="0"/>
              <a:t>EventArgs</a:t>
            </a:r>
            <a:r>
              <a:rPr lang="en-IN" sz="1400" dirty="0" smtClean="0"/>
              <a:t> e)</a:t>
            </a:r>
          </a:p>
          <a:p>
            <a:pPr>
              <a:buNone/>
            </a:pPr>
            <a:r>
              <a:rPr lang="en-IN" sz="1400" dirty="0" smtClean="0"/>
              <a:t>        {</a:t>
            </a:r>
          </a:p>
          <a:p>
            <a:pPr>
              <a:buNone/>
            </a:pPr>
            <a:r>
              <a:rPr lang="en-IN" sz="1400" dirty="0" smtClean="0"/>
              <a:t>            try { </a:t>
            </a:r>
          </a:p>
          <a:p>
            <a:pPr>
              <a:buNone/>
            </a:pPr>
            <a:r>
              <a:rPr lang="en-IN" sz="1400" dirty="0" smtClean="0"/>
              <a:t>            index--;</a:t>
            </a:r>
          </a:p>
          <a:p>
            <a:pPr>
              <a:buNone/>
            </a:pPr>
            <a:r>
              <a:rPr lang="en-IN" sz="1400" dirty="0" smtClean="0"/>
              <a:t>            if (index &lt; 0)</a:t>
            </a:r>
          </a:p>
          <a:p>
            <a:pPr>
              <a:buNone/>
            </a:pPr>
            <a:r>
              <a:rPr lang="en-IN" sz="1400" dirty="0" smtClean="0"/>
              <a:t>                index=list.Length-1;</a:t>
            </a:r>
          </a:p>
          <a:p>
            <a:pPr>
              <a:buNone/>
            </a:pPr>
            <a:r>
              <a:rPr lang="en-IN" sz="1400" dirty="0" smtClean="0"/>
              <a:t>            Image </a:t>
            </a:r>
            <a:r>
              <a:rPr lang="en-IN" sz="1400" dirty="0" err="1" smtClean="0"/>
              <a:t>imgcircle</a:t>
            </a:r>
            <a:r>
              <a:rPr lang="en-IN" sz="1400" dirty="0" smtClean="0"/>
              <a:t> = </a:t>
            </a:r>
            <a:r>
              <a:rPr lang="en-IN" sz="1400" dirty="0" err="1" smtClean="0"/>
              <a:t>Image.FromFile</a:t>
            </a:r>
            <a:r>
              <a:rPr lang="en-IN" sz="1400" dirty="0" smtClean="0"/>
              <a:t>(list[index]);</a:t>
            </a:r>
          </a:p>
          <a:p>
            <a:pPr>
              <a:buNone/>
            </a:pPr>
            <a:r>
              <a:rPr lang="en-IN" sz="1400" dirty="0" smtClean="0"/>
              <a:t>            pictureBox1.Image = </a:t>
            </a:r>
            <a:r>
              <a:rPr lang="en-IN" sz="1400" dirty="0" err="1" smtClean="0"/>
              <a:t>imgcircle</a:t>
            </a:r>
            <a:r>
              <a:rPr lang="en-IN" sz="1400" dirty="0" smtClean="0"/>
              <a:t>;</a:t>
            </a:r>
          </a:p>
          <a:p>
            <a:pPr>
              <a:buNone/>
            </a:pPr>
            <a:r>
              <a:rPr lang="en-IN" sz="1400" dirty="0" smtClean="0"/>
              <a:t>        }</a:t>
            </a:r>
          </a:p>
          <a:p>
            <a:pPr>
              <a:buNone/>
            </a:pPr>
            <a:r>
              <a:rPr lang="en-IN" sz="1400" dirty="0" smtClean="0"/>
              <a:t>            catch (Exception) { }</a:t>
            </a:r>
          </a:p>
          <a:p>
            <a:pPr>
              <a:buNone/>
            </a:pPr>
            <a:r>
              <a:rPr lang="en-IN" sz="1400" dirty="0" smtClean="0"/>
              <a:t>        }</a:t>
            </a:r>
          </a:p>
          <a:p>
            <a:endParaRPr lang="en-IN" sz="1400" dirty="0"/>
          </a:p>
        </p:txBody>
      </p:sp>
      <p:pic>
        <p:nvPicPr>
          <p:cNvPr id="5" name="Picture 2"/>
          <p:cNvPicPr>
            <a:picLocks noChangeAspect="1" noChangeArrowheads="1"/>
          </p:cNvPicPr>
          <p:nvPr/>
        </p:nvPicPr>
        <p:blipFill>
          <a:blip r:embed="rId2"/>
          <a:srcRect b="70556"/>
          <a:stretch>
            <a:fillRect/>
          </a:stretch>
        </p:blipFill>
        <p:spPr bwMode="auto">
          <a:xfrm>
            <a:off x="1785918" y="714356"/>
            <a:ext cx="2214578" cy="1143008"/>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86116" y="1000108"/>
            <a:ext cx="3350706" cy="695316"/>
          </a:xfrm>
        </p:spPr>
        <p:txBody>
          <a:bodyPr/>
          <a:lstStyle/>
          <a:p>
            <a:pPr>
              <a:buNone/>
            </a:pPr>
            <a:r>
              <a:rPr lang="en-IN" dirty="0" smtClean="0"/>
              <a:t>Search by Points</a:t>
            </a:r>
            <a:endParaRPr lang="en-IN" dirty="0"/>
          </a:p>
        </p:txBody>
      </p:sp>
      <p:pic>
        <p:nvPicPr>
          <p:cNvPr id="3074" name="Picture 2"/>
          <p:cNvPicPr>
            <a:picLocks noChangeAspect="1" noChangeArrowheads="1"/>
          </p:cNvPicPr>
          <p:nvPr/>
        </p:nvPicPr>
        <p:blipFill>
          <a:blip r:embed="rId2"/>
          <a:srcRect/>
          <a:stretch>
            <a:fillRect/>
          </a:stretch>
        </p:blipFill>
        <p:spPr bwMode="auto">
          <a:xfrm>
            <a:off x="1285852" y="2143116"/>
            <a:ext cx="7700988" cy="3967997"/>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285728"/>
            <a:ext cx="7422672" cy="5962672"/>
          </a:xfrm>
        </p:spPr>
        <p:txBody>
          <a:bodyPr>
            <a:normAutofit/>
          </a:bodyPr>
          <a:lstStyle/>
          <a:p>
            <a:pPr>
              <a:buNone/>
            </a:pPr>
            <a:r>
              <a:rPr lang="en-IN" sz="1000" dirty="0" smtClean="0"/>
              <a:t> </a:t>
            </a:r>
            <a:r>
              <a:rPr lang="en-IN" sz="1100" dirty="0" smtClean="0"/>
              <a:t>private void Form3_Load(object sender, </a:t>
            </a:r>
            <a:r>
              <a:rPr lang="en-IN" sz="1100" dirty="0" err="1" smtClean="0"/>
              <a:t>EventArgs</a:t>
            </a:r>
            <a:r>
              <a:rPr lang="en-IN" sz="1100" dirty="0" smtClean="0"/>
              <a:t> e)</a:t>
            </a:r>
          </a:p>
          <a:p>
            <a:pPr>
              <a:buNone/>
            </a:pPr>
            <a:r>
              <a:rPr lang="en-IN" sz="1100" dirty="0" smtClean="0"/>
              <a:t>        {</a:t>
            </a:r>
          </a:p>
          <a:p>
            <a:pPr>
              <a:buNone/>
            </a:pPr>
            <a:r>
              <a:rPr lang="en-IN" sz="1100" dirty="0" smtClean="0"/>
              <a:t>            // TODO: This line of code loads data into the 'database1DataSet.Sheet3' table. You can move, or remove it, as needed.</a:t>
            </a:r>
          </a:p>
          <a:p>
            <a:pPr>
              <a:buNone/>
            </a:pPr>
            <a:r>
              <a:rPr lang="en-IN" sz="1100" dirty="0" smtClean="0"/>
              <a:t>            this.sheet3TableAdapter.Fill(this.database1DataSet.Sheet3);</a:t>
            </a:r>
          </a:p>
          <a:p>
            <a:pPr>
              <a:buNone/>
            </a:pPr>
            <a:r>
              <a:rPr lang="en-IN" sz="1100" dirty="0" smtClean="0"/>
              <a:t>        }</a:t>
            </a:r>
          </a:p>
          <a:p>
            <a:pPr>
              <a:buNone/>
            </a:pPr>
            <a:r>
              <a:rPr lang="en-IN" sz="1100" dirty="0" smtClean="0"/>
              <a:t>        private void </a:t>
            </a:r>
            <a:r>
              <a:rPr lang="en-IN" sz="1100" dirty="0" err="1" smtClean="0"/>
              <a:t>fillByToolStripButton_Click</a:t>
            </a:r>
            <a:r>
              <a:rPr lang="en-IN" sz="1100" dirty="0" smtClean="0"/>
              <a:t>(object sender, </a:t>
            </a:r>
            <a:r>
              <a:rPr lang="en-IN" sz="1100" dirty="0" err="1" smtClean="0"/>
              <a:t>EventArgs</a:t>
            </a:r>
            <a:r>
              <a:rPr lang="en-IN" sz="1100" dirty="0" smtClean="0"/>
              <a:t> e)</a:t>
            </a:r>
          </a:p>
          <a:p>
            <a:pPr>
              <a:buNone/>
            </a:pPr>
            <a:r>
              <a:rPr lang="en-IN" sz="1100" dirty="0" smtClean="0"/>
              <a:t>        {</a:t>
            </a:r>
          </a:p>
          <a:p>
            <a:pPr>
              <a:buNone/>
            </a:pPr>
            <a:r>
              <a:rPr lang="en-IN" sz="1100" dirty="0" smtClean="0"/>
              <a:t>            try</a:t>
            </a:r>
          </a:p>
          <a:p>
            <a:pPr>
              <a:buNone/>
            </a:pPr>
            <a:r>
              <a:rPr lang="en-IN" sz="1100" dirty="0" smtClean="0"/>
              <a:t>            {</a:t>
            </a:r>
          </a:p>
          <a:p>
            <a:pPr>
              <a:buNone/>
            </a:pPr>
            <a:r>
              <a:rPr lang="en-IN" sz="1100" dirty="0" smtClean="0"/>
              <a:t>                this.sheet3TableAdapter.FillBy(this.database1DataSet.Sheet3, "%"+ </a:t>
            </a:r>
            <a:r>
              <a:rPr lang="en-IN" sz="1100" dirty="0" err="1" smtClean="0"/>
              <a:t>dataToolStripTextBox.Text</a:t>
            </a:r>
            <a:r>
              <a:rPr lang="en-IN" sz="1100" dirty="0" smtClean="0"/>
              <a:t>+ "%");</a:t>
            </a:r>
          </a:p>
          <a:p>
            <a:pPr>
              <a:buNone/>
            </a:pPr>
            <a:r>
              <a:rPr lang="en-IN" sz="1100" dirty="0" smtClean="0"/>
              <a:t>            }</a:t>
            </a:r>
          </a:p>
          <a:p>
            <a:pPr>
              <a:buNone/>
            </a:pPr>
            <a:r>
              <a:rPr lang="en-IN" sz="1100" dirty="0" smtClean="0"/>
              <a:t>            catch (</a:t>
            </a:r>
            <a:r>
              <a:rPr lang="en-IN" sz="1100" dirty="0" err="1" smtClean="0"/>
              <a:t>System.Exception</a:t>
            </a:r>
            <a:r>
              <a:rPr lang="en-IN" sz="1100" dirty="0" smtClean="0"/>
              <a:t> ex)</a:t>
            </a:r>
          </a:p>
          <a:p>
            <a:pPr>
              <a:buNone/>
            </a:pPr>
            <a:r>
              <a:rPr lang="en-IN" sz="1100" dirty="0" smtClean="0"/>
              <a:t>            {</a:t>
            </a:r>
          </a:p>
          <a:p>
            <a:pPr>
              <a:buNone/>
            </a:pPr>
            <a:r>
              <a:rPr lang="en-IN" sz="1100" dirty="0" smtClean="0"/>
              <a:t>                </a:t>
            </a:r>
            <a:r>
              <a:rPr lang="en-IN" sz="1100" dirty="0" err="1" smtClean="0"/>
              <a:t>System.Windows.Forms.MessageBox.Show</a:t>
            </a:r>
            <a:r>
              <a:rPr lang="en-IN" sz="1100" dirty="0" smtClean="0"/>
              <a:t>(</a:t>
            </a:r>
            <a:r>
              <a:rPr lang="en-IN" sz="1100" dirty="0" err="1" smtClean="0"/>
              <a:t>ex.Message</a:t>
            </a:r>
            <a:r>
              <a:rPr lang="en-IN" sz="1100" dirty="0" smtClean="0"/>
              <a:t>);</a:t>
            </a:r>
          </a:p>
          <a:p>
            <a:pPr>
              <a:buNone/>
            </a:pPr>
            <a:r>
              <a:rPr lang="en-IN" sz="1100" dirty="0" smtClean="0"/>
              <a:t>            }</a:t>
            </a:r>
          </a:p>
          <a:p>
            <a:pPr>
              <a:buNone/>
            </a:pPr>
            <a:r>
              <a:rPr lang="en-IN" sz="1100" dirty="0" smtClean="0"/>
              <a:t>        }</a:t>
            </a:r>
          </a:p>
          <a:p>
            <a:pPr>
              <a:buNone/>
            </a:pPr>
            <a:r>
              <a:rPr lang="en-IN" sz="1200" dirty="0" smtClean="0"/>
              <a:t>        private void toolStripButton1_Click(object sender, </a:t>
            </a:r>
          </a:p>
          <a:p>
            <a:pPr>
              <a:buNone/>
            </a:pPr>
            <a:r>
              <a:rPr lang="en-IN" sz="1200" dirty="0" err="1" smtClean="0"/>
              <a:t>EventArgs</a:t>
            </a:r>
            <a:r>
              <a:rPr lang="en-IN" sz="1200" dirty="0" smtClean="0"/>
              <a:t> e)</a:t>
            </a:r>
          </a:p>
          <a:p>
            <a:pPr>
              <a:buNone/>
            </a:pPr>
            <a:r>
              <a:rPr lang="en-IN" sz="1200" dirty="0" smtClean="0"/>
              <a:t>        {</a:t>
            </a:r>
          </a:p>
          <a:p>
            <a:pPr>
              <a:buNone/>
            </a:pPr>
            <a:r>
              <a:rPr lang="en-IN" sz="1200" dirty="0" smtClean="0"/>
              <a:t>            Form1 </a:t>
            </a:r>
            <a:r>
              <a:rPr lang="en-IN" sz="1200" dirty="0" err="1" smtClean="0"/>
              <a:t>frm</a:t>
            </a:r>
            <a:r>
              <a:rPr lang="en-IN" sz="1200" dirty="0" smtClean="0"/>
              <a:t> = new Form1();</a:t>
            </a:r>
          </a:p>
          <a:p>
            <a:pPr>
              <a:buNone/>
            </a:pPr>
            <a:r>
              <a:rPr lang="en-IN" sz="1200" dirty="0" smtClean="0"/>
              <a:t>            </a:t>
            </a:r>
            <a:r>
              <a:rPr lang="en-IN" sz="1200" dirty="0" err="1" smtClean="0"/>
              <a:t>frm.Show</a:t>
            </a:r>
            <a:r>
              <a:rPr lang="en-IN" sz="1200" dirty="0" smtClean="0"/>
              <a:t>(); </a:t>
            </a:r>
            <a:r>
              <a:rPr lang="en-IN" sz="1200" dirty="0" err="1" smtClean="0"/>
              <a:t>this.Close</a:t>
            </a:r>
            <a:r>
              <a:rPr lang="en-IN" sz="1200" dirty="0" smtClean="0"/>
              <a:t>();</a:t>
            </a:r>
          </a:p>
          <a:p>
            <a:pPr>
              <a:buNone/>
            </a:pPr>
            <a:r>
              <a:rPr lang="en-IN" sz="1200" dirty="0" smtClean="0"/>
              <a:t>        }</a:t>
            </a:r>
            <a:endParaRPr lang="en-IN" sz="1200" dirty="0"/>
          </a:p>
        </p:txBody>
      </p:sp>
      <p:pic>
        <p:nvPicPr>
          <p:cNvPr id="7171" name="Picture 3"/>
          <p:cNvPicPr>
            <a:picLocks noChangeAspect="1" noChangeArrowheads="1"/>
          </p:cNvPicPr>
          <p:nvPr/>
        </p:nvPicPr>
        <p:blipFill>
          <a:blip r:embed="rId2"/>
          <a:srcRect/>
          <a:stretch>
            <a:fillRect/>
          </a:stretch>
        </p:blipFill>
        <p:spPr bwMode="auto">
          <a:xfrm>
            <a:off x="5572132" y="3857628"/>
            <a:ext cx="3429024" cy="2893762"/>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85852" y="214290"/>
            <a:ext cx="7498080" cy="4800600"/>
          </a:xfrm>
        </p:spPr>
        <p:txBody>
          <a:bodyPr>
            <a:normAutofit/>
          </a:bodyPr>
          <a:lstStyle/>
          <a:p>
            <a:pPr>
              <a:buNone/>
            </a:pPr>
            <a:r>
              <a:rPr lang="en-IN" sz="1200" dirty="0" smtClean="0"/>
              <a:t> private void sheet3DataGridView_CellContentClick(object sender, </a:t>
            </a:r>
            <a:r>
              <a:rPr lang="en-IN" sz="1200" dirty="0" err="1" smtClean="0"/>
              <a:t>DataGridViewCellEventArgs</a:t>
            </a:r>
            <a:r>
              <a:rPr lang="en-IN" sz="1200" dirty="0" smtClean="0"/>
              <a:t> e)</a:t>
            </a:r>
          </a:p>
          <a:p>
            <a:pPr>
              <a:buNone/>
            </a:pPr>
            <a:r>
              <a:rPr lang="en-IN" sz="1200" dirty="0" smtClean="0"/>
              <a:t>        {try {</a:t>
            </a:r>
          </a:p>
          <a:p>
            <a:pPr>
              <a:buNone/>
            </a:pPr>
            <a:r>
              <a:rPr lang="en-IN" sz="1200" dirty="0" smtClean="0"/>
              <a:t>                </a:t>
            </a:r>
            <a:r>
              <a:rPr lang="en-IN" sz="1200" dirty="0" err="1" smtClean="0"/>
              <a:t>int</a:t>
            </a:r>
            <a:r>
              <a:rPr lang="en-IN" sz="1200" dirty="0" smtClean="0"/>
              <a:t> </a:t>
            </a:r>
            <a:r>
              <a:rPr lang="en-IN" sz="1200" dirty="0" err="1" smtClean="0"/>
              <a:t>rowindex</a:t>
            </a:r>
            <a:r>
              <a:rPr lang="en-IN" sz="1200" dirty="0" smtClean="0"/>
              <a:t> = </a:t>
            </a:r>
            <a:r>
              <a:rPr lang="en-IN" sz="1200" dirty="0" err="1" smtClean="0"/>
              <a:t>e.RowIndex</a:t>
            </a:r>
            <a:r>
              <a:rPr lang="en-IN" sz="1200" dirty="0" smtClean="0"/>
              <a:t>;</a:t>
            </a:r>
          </a:p>
          <a:p>
            <a:pPr>
              <a:buNone/>
            </a:pPr>
            <a:r>
              <a:rPr lang="en-IN" sz="1200" dirty="0" smtClean="0"/>
              <a:t>                </a:t>
            </a:r>
            <a:r>
              <a:rPr lang="en-IN" sz="1200" dirty="0" err="1" smtClean="0"/>
              <a:t>DataGridViewRow</a:t>
            </a:r>
            <a:r>
              <a:rPr lang="en-IN" sz="1200" dirty="0" smtClean="0"/>
              <a:t> row = sheet3DataGridView.Rows[</a:t>
            </a:r>
            <a:r>
              <a:rPr lang="en-IN" sz="1200" dirty="0" err="1" smtClean="0"/>
              <a:t>rowindex</a:t>
            </a:r>
            <a:r>
              <a:rPr lang="en-IN" sz="1200" dirty="0" smtClean="0"/>
              <a:t>];</a:t>
            </a:r>
          </a:p>
          <a:p>
            <a:pPr>
              <a:buNone/>
            </a:pPr>
            <a:r>
              <a:rPr lang="en-IN" sz="1200" dirty="0" smtClean="0"/>
              <a:t>                String s = </a:t>
            </a:r>
            <a:r>
              <a:rPr lang="en-IN" sz="1200" dirty="0" err="1" smtClean="0"/>
              <a:t>row.Cells</a:t>
            </a:r>
            <a:r>
              <a:rPr lang="en-IN" sz="1200" dirty="0" smtClean="0"/>
              <a:t>[0].Value + "";</a:t>
            </a:r>
          </a:p>
          <a:p>
            <a:pPr>
              <a:buNone/>
            </a:pPr>
            <a:r>
              <a:rPr lang="en-IN" sz="1200" dirty="0" smtClean="0"/>
              <a:t>                String s2 = </a:t>
            </a:r>
            <a:r>
              <a:rPr lang="en-IN" sz="1200" dirty="0" err="1" smtClean="0"/>
              <a:t>s.Split</a:t>
            </a:r>
            <a:r>
              <a:rPr lang="en-IN" sz="1200" dirty="0" smtClean="0"/>
              <a:t>('-')[0];</a:t>
            </a:r>
          </a:p>
          <a:p>
            <a:pPr>
              <a:buNone/>
            </a:pPr>
            <a:r>
              <a:rPr lang="en-IN" sz="1200" dirty="0" smtClean="0"/>
              <a:t>             //</a:t>
            </a:r>
            <a:r>
              <a:rPr lang="en-IN" sz="1200" dirty="0" err="1" smtClean="0"/>
              <a:t>MessageBox.Show</a:t>
            </a:r>
            <a:r>
              <a:rPr lang="en-IN" sz="1200" dirty="0" smtClean="0"/>
              <a:t>(s2.Trim());</a:t>
            </a:r>
          </a:p>
          <a:p>
            <a:pPr>
              <a:buNone/>
            </a:pPr>
            <a:r>
              <a:rPr lang="en-IN" sz="1200" dirty="0" smtClean="0"/>
              <a:t>                string path = ("Resources/" + s2.Trim() + ".jpg").Replace(" ", "");</a:t>
            </a:r>
          </a:p>
          <a:p>
            <a:pPr>
              <a:buNone/>
            </a:pPr>
            <a:r>
              <a:rPr lang="en-IN" sz="1200" dirty="0" smtClean="0"/>
              <a:t>              //    </a:t>
            </a:r>
            <a:r>
              <a:rPr lang="en-IN" sz="1200" dirty="0" err="1" smtClean="0"/>
              <a:t>MessageBox.Show</a:t>
            </a:r>
            <a:r>
              <a:rPr lang="en-IN" sz="1200" dirty="0" smtClean="0"/>
              <a:t>(path);</a:t>
            </a:r>
          </a:p>
          <a:p>
            <a:pPr>
              <a:buNone/>
            </a:pPr>
            <a:r>
              <a:rPr lang="en-IN" sz="1200" dirty="0" smtClean="0"/>
              <a:t>                Image </a:t>
            </a:r>
            <a:r>
              <a:rPr lang="en-IN" sz="1200" dirty="0" err="1" smtClean="0"/>
              <a:t>imgcircle</a:t>
            </a:r>
            <a:r>
              <a:rPr lang="en-IN" sz="1200" dirty="0" smtClean="0"/>
              <a:t> = </a:t>
            </a:r>
            <a:r>
              <a:rPr lang="en-IN" sz="1200" dirty="0" err="1" smtClean="0"/>
              <a:t>Image.FromFile</a:t>
            </a:r>
            <a:r>
              <a:rPr lang="en-IN" sz="1200" dirty="0" smtClean="0"/>
              <a:t>(path);</a:t>
            </a:r>
          </a:p>
          <a:p>
            <a:pPr>
              <a:buNone/>
            </a:pPr>
            <a:r>
              <a:rPr lang="en-IN" sz="1200" dirty="0" smtClean="0"/>
              <a:t>                pictureBox1.Image = </a:t>
            </a:r>
            <a:r>
              <a:rPr lang="en-IN" sz="1200" dirty="0" err="1" smtClean="0"/>
              <a:t>imgcircle</a:t>
            </a:r>
            <a:r>
              <a:rPr lang="en-IN" sz="1200" dirty="0" smtClean="0"/>
              <a:t>;</a:t>
            </a:r>
          </a:p>
          <a:p>
            <a:pPr>
              <a:buNone/>
            </a:pPr>
            <a:r>
              <a:rPr lang="en-IN" sz="1200" dirty="0" smtClean="0"/>
              <a:t>                //   </a:t>
            </a:r>
            <a:r>
              <a:rPr lang="en-IN" sz="1200" dirty="0" err="1" smtClean="0"/>
              <a:t>MessageBox.Show</a:t>
            </a:r>
            <a:r>
              <a:rPr lang="en-IN" sz="1200" dirty="0" smtClean="0"/>
              <a:t>(s2);</a:t>
            </a:r>
          </a:p>
          <a:p>
            <a:pPr>
              <a:buNone/>
            </a:pPr>
            <a:r>
              <a:rPr lang="en-IN" sz="1200" dirty="0" smtClean="0"/>
              <a:t>            }</a:t>
            </a:r>
          </a:p>
          <a:p>
            <a:pPr>
              <a:buNone/>
            </a:pPr>
            <a:endParaRPr lang="en-IN" sz="1200" dirty="0" smtClean="0"/>
          </a:p>
          <a:p>
            <a:pPr>
              <a:buNone/>
            </a:pPr>
            <a:r>
              <a:rPr lang="en-IN" sz="1200" dirty="0" smtClean="0"/>
              <a:t>            catch (Exception) { }</a:t>
            </a:r>
          </a:p>
          <a:p>
            <a:pPr>
              <a:buNone/>
            </a:pPr>
            <a:r>
              <a:rPr lang="en-IN" sz="1200" dirty="0" smtClean="0"/>
              <a:t>        }</a:t>
            </a:r>
            <a:endParaRPr lang="en-IN" sz="1200" dirty="0"/>
          </a:p>
        </p:txBody>
      </p:sp>
      <p:pic>
        <p:nvPicPr>
          <p:cNvPr id="8194" name="Picture 2"/>
          <p:cNvPicPr>
            <a:picLocks noChangeAspect="1" noChangeArrowheads="1"/>
          </p:cNvPicPr>
          <p:nvPr/>
        </p:nvPicPr>
        <p:blipFill>
          <a:blip r:embed="rId2"/>
          <a:srcRect/>
          <a:stretch>
            <a:fillRect/>
          </a:stretch>
        </p:blipFill>
        <p:spPr bwMode="auto">
          <a:xfrm>
            <a:off x="6500826" y="2143116"/>
            <a:ext cx="2371725" cy="4410075"/>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.NET Framework</a:t>
            </a:r>
            <a:endParaRPr lang="en-IN" dirty="0"/>
          </a:p>
        </p:txBody>
      </p:sp>
      <p:sp>
        <p:nvSpPr>
          <p:cNvPr id="3" name="Content Placeholder 2"/>
          <p:cNvSpPr>
            <a:spLocks noGrp="1"/>
          </p:cNvSpPr>
          <p:nvPr>
            <p:ph idx="1"/>
          </p:nvPr>
        </p:nvSpPr>
        <p:spPr/>
        <p:txBody>
          <a:bodyPr>
            <a:normAutofit lnSpcReduction="10000"/>
          </a:bodyPr>
          <a:lstStyle/>
          <a:p>
            <a:r>
              <a:rPr lang="en-IN" sz="2000" dirty="0" smtClean="0"/>
              <a:t>A programming infrastructure created by Microsoft for building, deploying, and running applications and services that use .</a:t>
            </a:r>
            <a:r>
              <a:rPr lang="en-IN" sz="2000" b="1" dirty="0" smtClean="0"/>
              <a:t>NET</a:t>
            </a:r>
            <a:r>
              <a:rPr lang="en-IN" sz="2000" dirty="0" smtClean="0"/>
              <a:t> technologies, such as desktop applications and Web services. </a:t>
            </a:r>
          </a:p>
          <a:p>
            <a:endParaRPr lang="en-IN" sz="2000" dirty="0" smtClean="0"/>
          </a:p>
          <a:p>
            <a:r>
              <a:rPr lang="en-IN" sz="2000" dirty="0" smtClean="0"/>
              <a:t>The .</a:t>
            </a:r>
            <a:r>
              <a:rPr lang="en-IN" sz="2000" b="1" dirty="0" smtClean="0"/>
              <a:t>NET Framework</a:t>
            </a:r>
            <a:r>
              <a:rPr lang="en-IN" sz="2000" dirty="0" smtClean="0"/>
              <a:t> contains three major parts: </a:t>
            </a:r>
          </a:p>
          <a:p>
            <a:pPr lvl="1"/>
            <a:r>
              <a:rPr lang="en-IN" sz="1600" dirty="0" smtClean="0"/>
              <a:t>the Common Language Runtime. </a:t>
            </a:r>
          </a:p>
          <a:p>
            <a:pPr lvl="1"/>
            <a:r>
              <a:rPr lang="en-IN" sz="1600" dirty="0" smtClean="0"/>
              <a:t>the </a:t>
            </a:r>
            <a:r>
              <a:rPr lang="en-IN" sz="1600" b="1" dirty="0" smtClean="0"/>
              <a:t>Framework</a:t>
            </a:r>
            <a:r>
              <a:rPr lang="en-IN" sz="1600" dirty="0" smtClean="0"/>
              <a:t> Class Library.</a:t>
            </a:r>
          </a:p>
          <a:p>
            <a:pPr lvl="1"/>
            <a:r>
              <a:rPr lang="en-IN" sz="1600" dirty="0" smtClean="0"/>
              <a:t> ASP.</a:t>
            </a:r>
            <a:r>
              <a:rPr lang="en-IN" sz="1600" b="1" dirty="0" smtClean="0"/>
              <a:t>NET</a:t>
            </a:r>
            <a:r>
              <a:rPr lang="en-IN" sz="1600" dirty="0" smtClean="0"/>
              <a:t>. </a:t>
            </a:r>
          </a:p>
          <a:p>
            <a:endParaRPr lang="en-IN" sz="2000" dirty="0" smtClean="0"/>
          </a:p>
          <a:p>
            <a:r>
              <a:rPr lang="en-IN" sz="2000" dirty="0" smtClean="0"/>
              <a:t>.</a:t>
            </a:r>
            <a:r>
              <a:rPr lang="en-IN" sz="2000" b="1" dirty="0" smtClean="0"/>
              <a:t>NET</a:t>
            </a:r>
            <a:r>
              <a:rPr lang="en-IN" sz="2000" dirty="0" smtClean="0"/>
              <a:t> is a programming </a:t>
            </a:r>
            <a:r>
              <a:rPr lang="en-IN" sz="2000" b="1" dirty="0" smtClean="0"/>
              <a:t>framework</a:t>
            </a:r>
            <a:r>
              <a:rPr lang="en-IN" sz="2000" dirty="0" smtClean="0"/>
              <a:t> created by </a:t>
            </a:r>
            <a:r>
              <a:rPr lang="en-IN" sz="2000" b="1" dirty="0" smtClean="0"/>
              <a:t>Microsoft</a:t>
            </a:r>
            <a:r>
              <a:rPr lang="en-IN" sz="2000" dirty="0" smtClean="0"/>
              <a:t> that developers can use to create applications more easily.</a:t>
            </a:r>
          </a:p>
          <a:p>
            <a:endParaRPr lang="en-IN" sz="2000" dirty="0" smtClean="0"/>
          </a:p>
          <a:p>
            <a:r>
              <a:rPr lang="en-IN" sz="2000" dirty="0" smtClean="0"/>
              <a:t>. </a:t>
            </a:r>
            <a:r>
              <a:rPr lang="en-IN" sz="2000" b="1" dirty="0" smtClean="0"/>
              <a:t>NET</a:t>
            </a:r>
            <a:r>
              <a:rPr lang="en-IN" sz="2000" dirty="0" smtClean="0"/>
              <a:t> is a layer of software that makes it easier for you to write programs that can communicate with the operating system.</a:t>
            </a:r>
            <a:endParaRPr lang="en-IN"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Microsoft Visual Studio</a:t>
            </a:r>
            <a:endParaRPr lang="en-IN" dirty="0"/>
          </a:p>
        </p:txBody>
      </p:sp>
      <p:sp>
        <p:nvSpPr>
          <p:cNvPr id="3" name="Content Placeholder 2"/>
          <p:cNvSpPr>
            <a:spLocks noGrp="1"/>
          </p:cNvSpPr>
          <p:nvPr>
            <p:ph idx="1"/>
          </p:nvPr>
        </p:nvSpPr>
        <p:spPr/>
        <p:txBody>
          <a:bodyPr>
            <a:normAutofit/>
          </a:bodyPr>
          <a:lstStyle/>
          <a:p>
            <a:r>
              <a:rPr lang="en-IN" sz="2800" dirty="0" smtClean="0"/>
              <a:t>Microsoft </a:t>
            </a:r>
            <a:r>
              <a:rPr lang="en-IN" sz="2800" b="1" dirty="0" smtClean="0"/>
              <a:t>Visual Studio</a:t>
            </a:r>
            <a:r>
              <a:rPr lang="en-IN" sz="2800" dirty="0" smtClean="0"/>
              <a:t> is an integrated development environment (IDE) from Microsoft. </a:t>
            </a:r>
          </a:p>
          <a:p>
            <a:endParaRPr lang="en-IN" sz="2800" dirty="0" smtClean="0"/>
          </a:p>
          <a:p>
            <a:r>
              <a:rPr lang="en-IN" sz="2800" dirty="0" smtClean="0"/>
              <a:t>It is used to develop computer programs for Microsoft Windows, as well as web sites, web apps, web services and mobile apps.</a:t>
            </a:r>
            <a:endParaRPr lang="en-IN"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a:t>
            </a: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To start at the very beginning, C# is a modern language created by Microsoft as part of its .</a:t>
            </a:r>
            <a:r>
              <a:rPr lang="en-IN" b="1" dirty="0" smtClean="0"/>
              <a:t>NET</a:t>
            </a:r>
            <a:r>
              <a:rPr lang="en-IN" dirty="0" smtClean="0"/>
              <a:t> platform of languages.</a:t>
            </a:r>
          </a:p>
          <a:p>
            <a:endParaRPr lang="en-IN" b="1" dirty="0" smtClean="0"/>
          </a:p>
          <a:p>
            <a:r>
              <a:rPr lang="en-IN" b="1" dirty="0" smtClean="0"/>
              <a:t>C#</a:t>
            </a:r>
            <a:r>
              <a:rPr lang="en-IN" dirty="0" smtClean="0"/>
              <a:t> (pronounced "C-sharp") is an object-oriented programming language from Microsoft that aims to combine the computing power of C++ with the programming ease of Visual Basic. </a:t>
            </a:r>
          </a:p>
          <a:p>
            <a:endParaRPr lang="en-IN" b="1" dirty="0" smtClean="0"/>
          </a:p>
          <a:p>
            <a:r>
              <a:rPr lang="en-IN" b="1" dirty="0" smtClean="0"/>
              <a:t>C#</a:t>
            </a:r>
            <a:r>
              <a:rPr lang="en-IN" dirty="0" smtClean="0"/>
              <a:t> is based on C++ and contains features similar to those of Java.</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Microsoft Office Access(Backend)</a:t>
            </a:r>
            <a:endParaRPr lang="en-IN" dirty="0"/>
          </a:p>
        </p:txBody>
      </p:sp>
      <p:sp>
        <p:nvSpPr>
          <p:cNvPr id="3" name="Content Placeholder 2"/>
          <p:cNvSpPr>
            <a:spLocks noGrp="1"/>
          </p:cNvSpPr>
          <p:nvPr>
            <p:ph idx="1"/>
          </p:nvPr>
        </p:nvSpPr>
        <p:spPr/>
        <p:txBody>
          <a:bodyPr>
            <a:normAutofit fontScale="85000" lnSpcReduction="20000"/>
          </a:bodyPr>
          <a:lstStyle/>
          <a:p>
            <a:r>
              <a:rPr lang="en-IN" dirty="0" smtClean="0"/>
              <a:t>It is a member of the </a:t>
            </a:r>
            <a:r>
              <a:rPr lang="en-IN" b="1" dirty="0" smtClean="0"/>
              <a:t>Microsoft Office</a:t>
            </a:r>
            <a:r>
              <a:rPr lang="en-IN" dirty="0" smtClean="0"/>
              <a:t> suite of applications, included in the Professional and higher editions or sold separately. </a:t>
            </a:r>
            <a:endParaRPr lang="en-IN" dirty="0" smtClean="0"/>
          </a:p>
          <a:p>
            <a:r>
              <a:rPr lang="en-IN" b="1" dirty="0" smtClean="0"/>
              <a:t>Microsoft </a:t>
            </a:r>
            <a:r>
              <a:rPr lang="en-IN" b="1" dirty="0" smtClean="0"/>
              <a:t>Access</a:t>
            </a:r>
            <a:r>
              <a:rPr lang="en-IN" dirty="0" smtClean="0"/>
              <a:t> stores data in its own format based on the </a:t>
            </a:r>
            <a:r>
              <a:rPr lang="en-IN" b="1" dirty="0" smtClean="0"/>
              <a:t>Access</a:t>
            </a:r>
            <a:r>
              <a:rPr lang="en-IN" dirty="0" smtClean="0"/>
              <a:t> Jet Database Engine. </a:t>
            </a:r>
            <a:endParaRPr lang="en-IN" dirty="0" smtClean="0"/>
          </a:p>
          <a:p>
            <a:r>
              <a:rPr lang="en-IN" dirty="0" smtClean="0"/>
              <a:t>It </a:t>
            </a:r>
            <a:r>
              <a:rPr lang="en-IN" dirty="0" smtClean="0"/>
              <a:t>can also import or link directly to data stored in other applications and databases</a:t>
            </a:r>
            <a:r>
              <a:rPr lang="en-IN" dirty="0" smtClean="0"/>
              <a:t>.</a:t>
            </a:r>
          </a:p>
          <a:p>
            <a:r>
              <a:rPr lang="en-IN" dirty="0" smtClean="0"/>
              <a:t>A </a:t>
            </a:r>
            <a:r>
              <a:rPr lang="en-IN" b="1" dirty="0" smtClean="0"/>
              <a:t>back</a:t>
            </a:r>
            <a:r>
              <a:rPr lang="en-IN" dirty="0" smtClean="0"/>
              <a:t>-</a:t>
            </a:r>
            <a:r>
              <a:rPr lang="en-IN" b="1" dirty="0" smtClean="0"/>
              <a:t>end </a:t>
            </a:r>
            <a:r>
              <a:rPr lang="en-IN" b="1" dirty="0" smtClean="0"/>
              <a:t>Access database</a:t>
            </a:r>
            <a:r>
              <a:rPr lang="en-IN" dirty="0" smtClean="0"/>
              <a:t> is a </a:t>
            </a:r>
            <a:r>
              <a:rPr lang="en-IN" b="1" dirty="0" smtClean="0"/>
              <a:t>database</a:t>
            </a:r>
            <a:r>
              <a:rPr lang="en-IN" dirty="0" smtClean="0"/>
              <a:t> that is accessed by users indirectly through an external application rather than by application programming stored within </a:t>
            </a:r>
            <a:r>
              <a:rPr lang="en-IN" dirty="0" smtClean="0"/>
              <a:t>the </a:t>
            </a:r>
            <a:r>
              <a:rPr lang="en-IN" b="1" dirty="0" smtClean="0"/>
              <a:t>database</a:t>
            </a:r>
            <a:r>
              <a:rPr lang="en-IN" dirty="0" smtClean="0"/>
              <a:t> itself or by low level manipulation of the data (e.g. through SQL commands).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1500166" y="2500306"/>
            <a:ext cx="7498080" cy="1143000"/>
          </a:xfrm>
          <a:prstGeom prst="rect">
            <a:avLst/>
          </a:prstGeom>
        </p:spPr>
        <p:txBody>
          <a:bodyPr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IN" sz="4300" b="0" i="0" u="none" strike="noStrike" kern="1200" cap="none" spc="0" normalizeH="0" baseline="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UI Components</a:t>
            </a:r>
            <a:endParaRPr kumimoji="0" lang="en-IN" sz="4300" b="0"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Form</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Visual Basic Form is the container for all the controls that make up the user interface. </a:t>
            </a:r>
          </a:p>
          <a:p>
            <a:r>
              <a:rPr lang="en-IN" dirty="0" smtClean="0"/>
              <a:t>Every window you see in a running visual basic application is a form, thus the terms form and window describe the same entity.</a:t>
            </a:r>
          </a:p>
          <a:p>
            <a:r>
              <a:rPr lang="en-IN" dirty="0" smtClean="0"/>
              <a:t>Every form will have title bar on which the form's caption is displayed and there will be buttons to close, maximize and minimize the form which can be deactivated in the properties.</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srcRect/>
          <a:stretch>
            <a:fillRect/>
          </a:stretch>
        </p:blipFill>
        <p:spPr bwMode="auto">
          <a:xfrm>
            <a:off x="2143108" y="4057790"/>
            <a:ext cx="5000660" cy="2665446"/>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1500166" y="214290"/>
            <a:ext cx="2676525" cy="3038475"/>
          </a:xfrm>
          <a:prstGeom prst="rect">
            <a:avLst/>
          </a:prstGeom>
          <a:noFill/>
          <a:ln w="9525">
            <a:noFill/>
            <a:miter lim="800000"/>
            <a:headEnd/>
            <a:tailEnd/>
          </a:ln>
          <a:effectLst/>
        </p:spPr>
      </p:pic>
      <p:pic>
        <p:nvPicPr>
          <p:cNvPr id="6" name="Picture 2"/>
          <p:cNvPicPr>
            <a:picLocks noChangeAspect="1" noChangeArrowheads="1"/>
          </p:cNvPicPr>
          <p:nvPr/>
        </p:nvPicPr>
        <p:blipFill>
          <a:blip r:embed="rId4"/>
          <a:srcRect/>
          <a:stretch>
            <a:fillRect/>
          </a:stretch>
        </p:blipFill>
        <p:spPr bwMode="auto">
          <a:xfrm>
            <a:off x="4429124" y="1643050"/>
            <a:ext cx="4517518" cy="2327688"/>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167</TotalTime>
  <Words>945</Words>
  <Application>Microsoft Office PowerPoint</Application>
  <PresentationFormat>On-screen Show (4:3)</PresentationFormat>
  <Paragraphs>191</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Solstice</vt:lpstr>
      <vt:lpstr>Acupuncture Application</vt:lpstr>
      <vt:lpstr>Tools Used</vt:lpstr>
      <vt:lpstr>.NET Framework</vt:lpstr>
      <vt:lpstr>Microsoft Visual Studio</vt:lpstr>
      <vt:lpstr>C#</vt:lpstr>
      <vt:lpstr>Microsoft Office Access(Backend)</vt:lpstr>
      <vt:lpstr>Slide 7</vt:lpstr>
      <vt:lpstr>Form</vt:lpstr>
      <vt:lpstr>Slide 9</vt:lpstr>
      <vt:lpstr>Data Grid View</vt:lpstr>
      <vt:lpstr>Tool Strip</vt:lpstr>
      <vt:lpstr>Button</vt:lpstr>
      <vt:lpstr>Picture Box</vt:lpstr>
      <vt:lpstr>Label</vt:lpstr>
      <vt:lpstr>Text Box</vt:lpstr>
      <vt:lpstr>User Interface</vt:lpstr>
      <vt:lpstr>Slide 17</vt:lpstr>
      <vt:lpstr>Slide 18</vt:lpstr>
      <vt:lpstr>Slide 19</vt:lpstr>
      <vt:lpstr>Slide 20</vt:lpstr>
      <vt:lpstr>Slide 21</vt:lpstr>
      <vt:lpstr>Slide 22</vt:lpstr>
      <vt:lpstr>Slide 23</vt:lpstr>
      <vt:lpstr>Slide 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Accupuncture Application</dc:title>
  <dc:creator>user</dc:creator>
  <cp:lastModifiedBy>user</cp:lastModifiedBy>
  <cp:revision>6</cp:revision>
  <dcterms:created xsi:type="dcterms:W3CDTF">2017-08-02T18:05:24Z</dcterms:created>
  <dcterms:modified xsi:type="dcterms:W3CDTF">2017-08-06T19:26:21Z</dcterms:modified>
</cp:coreProperties>
</file>