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47.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307" r:id="rId5"/>
  </p:sldMasterIdLst>
  <p:notesMasterIdLst>
    <p:notesMasterId r:id="rId32"/>
  </p:notesMasterIdLst>
  <p:handoutMasterIdLst>
    <p:handoutMasterId r:id="rId33"/>
  </p:handoutMasterIdLst>
  <p:sldIdLst>
    <p:sldId id="256" r:id="rId6"/>
    <p:sldId id="257" r:id="rId7"/>
    <p:sldId id="269" r:id="rId8"/>
    <p:sldId id="270" r:id="rId9"/>
    <p:sldId id="271" r:id="rId10"/>
    <p:sldId id="272" r:id="rId11"/>
    <p:sldId id="273" r:id="rId12"/>
    <p:sldId id="290" r:id="rId13"/>
    <p:sldId id="275" r:id="rId14"/>
    <p:sldId id="276" r:id="rId15"/>
    <p:sldId id="277" r:id="rId16"/>
    <p:sldId id="289" r:id="rId17"/>
    <p:sldId id="278" r:id="rId18"/>
    <p:sldId id="279" r:id="rId19"/>
    <p:sldId id="280" r:id="rId20"/>
    <p:sldId id="281" r:id="rId21"/>
    <p:sldId id="282" r:id="rId22"/>
    <p:sldId id="283" r:id="rId23"/>
    <p:sldId id="284" r:id="rId24"/>
    <p:sldId id="285" r:id="rId25"/>
    <p:sldId id="286" r:id="rId26"/>
    <p:sldId id="287" r:id="rId27"/>
    <p:sldId id="268" r:id="rId28"/>
    <p:sldId id="288" r:id="rId29"/>
    <p:sldId id="259" r:id="rId30"/>
    <p:sldId id="260" r:id="rId31"/>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頁 (Required)" id="{2D135556-F380-4754-A512-E1858113E730}">
          <p14:sldIdLst>
            <p14:sldId id="256"/>
            <p14:sldId id="257"/>
          </p14:sldIdLst>
        </p14:section>
        <p14:section name=".NET 2015" id="{942C41E2-6A3A-47ED-8BBF-C70B894E0125}">
          <p14:sldIdLst>
            <p14:sldId id="269"/>
            <p14:sldId id="270"/>
            <p14:sldId id="271"/>
          </p14:sldIdLst>
        </p14:section>
        <p14:section name=".NET 4.6" id="{ACA80C46-33B0-4FF4-A59C-C6915E74FADB}">
          <p14:sldIdLst>
            <p14:sldId id="272"/>
            <p14:sldId id="273"/>
            <p14:sldId id="290"/>
            <p14:sldId id="275"/>
          </p14:sldIdLst>
        </p14:section>
        <p14:section name="C# 6.0 與 Roslyn" id="{F756CB4E-E819-41F2-96C9-BA0319B6E302}">
          <p14:sldIdLst>
            <p14:sldId id="276"/>
            <p14:sldId id="277"/>
            <p14:sldId id="289"/>
          </p14:sldIdLst>
        </p14:section>
        <p14:section name="App Development" id="{D8EEC96B-2E50-4B63-930D-1DAA36B76447}">
          <p14:sldIdLst>
            <p14:sldId id="278"/>
            <p14:sldId id="279"/>
            <p14:sldId id="280"/>
            <p14:sldId id="281"/>
          </p14:sldIdLst>
        </p14:section>
        <p14:section name="ASP.NET 5" id="{A79E716C-4444-4067-8342-E308C4925683}">
          <p14:sldIdLst>
            <p14:sldId id="282"/>
            <p14:sldId id="283"/>
            <p14:sldId id="284"/>
          </p14:sldIdLst>
        </p14:section>
        <p14:section name="Cross Platform" id="{B7F23E66-51F0-466D-8E1E-F7C2533621A7}">
          <p14:sldIdLst>
            <p14:sldId id="285"/>
            <p14:sldId id="286"/>
            <p14:sldId id="287"/>
          </p14:sldIdLst>
        </p14:section>
        <p14:section name=".NET Foundation" id="{993E705A-8E6B-44AC-9D60-ADD07E111C59}">
          <p14:sldIdLst>
            <p14:sldId id="268"/>
            <p14:sldId id="288"/>
          </p14:sldIdLst>
        </p14:section>
        <p14:section name="結束頁 (Required)" id="{9E4A7D20-8F5C-4E56-A951-DEF1F2449CB1}">
          <p14:sldIdLst>
            <p14:sldId id="259"/>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D00"/>
    <a:srgbClr val="2D3970"/>
    <a:srgbClr val="FFE536"/>
    <a:srgbClr val="E7E4DF"/>
    <a:srgbClr val="3ED2D2"/>
    <a:srgbClr val="19F7DD"/>
    <a:srgbClr val="D6CCC3"/>
    <a:srgbClr val="FE7676"/>
    <a:srgbClr val="E2D5CC"/>
    <a:srgbClr val="3032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76" autoAdjust="0"/>
    <p:restoredTop sz="96323" autoAdjust="0"/>
  </p:normalViewPr>
  <p:slideViewPr>
    <p:cSldViewPr>
      <p:cViewPr varScale="1">
        <p:scale>
          <a:sx n="97" d="100"/>
          <a:sy n="97" d="100"/>
        </p:scale>
        <p:origin x="1524"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57" d="100"/>
          <a:sy n="57" d="100"/>
        </p:scale>
        <p:origin x="198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9/14/2015 9:38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9/14/2015 9:38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9/14/2015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94755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9/14/2015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446633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0975FA-780D-4E00-9550-B2D883AEEAB0}" type="datetime1">
              <a:rPr lang="en-US" smtClean="0">
                <a:solidFill>
                  <a:prstClr val="black"/>
                </a:solidFill>
              </a:rPr>
              <a:pPr/>
              <a:t>9/14/2015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305886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6321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749B31-29F5-415B-90BE-4370399F8EB5}" type="slidenum">
              <a:rPr lang="en-US" smtClean="0"/>
              <a:t>24</a:t>
            </a:fld>
            <a:endParaRPr lang="en-US"/>
          </a:p>
        </p:txBody>
      </p:sp>
    </p:spTree>
    <p:extLst>
      <p:ext uri="{BB962C8B-B14F-4D97-AF65-F5344CB8AC3E}">
        <p14:creationId xmlns:p14="http://schemas.microsoft.com/office/powerpoint/2010/main" val="349553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defTabSz="698611">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698611">
              <a:defRPr/>
            </a:pPr>
            <a:fld id="{FE7AD93C-FE49-4925-8755-7780B8E3941E}" type="datetime1">
              <a:rPr lang="en-US">
                <a:solidFill>
                  <a:prstClr val="black"/>
                </a:solidFill>
              </a:rPr>
              <a:pPr defTabSz="698611">
                <a:defRPr/>
              </a:pPr>
              <a:t>9/14/2015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698611">
              <a:defRPr/>
            </a:pPr>
            <a:fld id="{B4008EB6-D09E-4580-8CD6-DDB14511944F}" type="slidenum">
              <a:rPr lang="en-US">
                <a:solidFill>
                  <a:prstClr val="black"/>
                </a:solidFill>
              </a:rPr>
              <a:pPr defTabSz="698611">
                <a:defRPr/>
              </a:pPr>
              <a:t>4</a:t>
            </a:fld>
            <a:endParaRPr lang="en-US" dirty="0">
              <a:solidFill>
                <a:prstClr val="black"/>
              </a:solidFill>
            </a:endParaRPr>
          </a:p>
        </p:txBody>
      </p:sp>
    </p:spTree>
    <p:extLst>
      <p:ext uri="{BB962C8B-B14F-4D97-AF65-F5344CB8AC3E}">
        <p14:creationId xmlns:p14="http://schemas.microsoft.com/office/powerpoint/2010/main" val="362144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0975FA-780D-4E00-9550-B2D883AEEAB0}" type="datetime1">
              <a:rPr lang="en-US" smtClean="0">
                <a:solidFill>
                  <a:prstClr val="black"/>
                </a:solidFill>
              </a:rPr>
              <a:pPr/>
              <a:t>9/14/2015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322507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9/14/2015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937829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9/14/2015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123971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9/14/2015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2790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9/14/2015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927862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9/14/2015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10278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9/14/2015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418344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www.facebook.com/TechNet.Taiwan" TargetMode="External"/><Relationship Id="rId3" Type="http://schemas.openxmlformats.org/officeDocument/2006/relationships/image" Target="../media/image5.png"/><Relationship Id="rId7" Type="http://schemas.openxmlformats.org/officeDocument/2006/relationships/hyperlink" Target="https://www.facebook.com/msdn.taiwan"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 Id="rId9" Type="http://schemas.openxmlformats.org/officeDocument/2006/relationships/hyperlink" Target="http://mva.ms/" TargetMode="Externa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6051" t="974" r="9649"/>
          <a:stretch/>
        </p:blipFill>
        <p:spPr>
          <a:xfrm>
            <a:off x="-37330" y="-1"/>
            <a:ext cx="9389039" cy="6994525"/>
          </a:xfrm>
          <a:prstGeom prst="rect">
            <a:avLst/>
          </a:prstGeom>
        </p:spPr>
      </p:pic>
      <p:sp>
        <p:nvSpPr>
          <p:cNvPr id="12" name="Dark gradation top"/>
          <p:cNvSpPr/>
          <p:nvPr userDrawn="1"/>
        </p:nvSpPr>
        <p:spPr bwMode="gray">
          <a:xfrm>
            <a:off x="-37330" y="0"/>
            <a:ext cx="9361040"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2865" tIns="82293" rIns="102865" bIns="82293" numCol="1" spcCol="0" rtlCol="0" fromWordArt="0" anchor="t" anchorCtr="0" forceAA="0" compatLnSpc="1">
            <a:prstTxWarp prst="textNoShape">
              <a:avLst/>
            </a:prstTxWarp>
            <a:noAutofit/>
          </a:bodyPr>
          <a:lstStyle/>
          <a:p>
            <a:pPr algn="ctr" defTabSz="524433" fontAlgn="base">
              <a:lnSpc>
                <a:spcPct val="90000"/>
              </a:lnSpc>
              <a:spcBef>
                <a:spcPct val="0"/>
              </a:spcBef>
              <a:spcAft>
                <a:spcPct val="0"/>
              </a:spcAft>
            </a:pPr>
            <a:endParaRPr lang="en-US" sz="135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Dark gradation bottom"/>
          <p:cNvSpPr/>
          <p:nvPr userDrawn="1"/>
        </p:nvSpPr>
        <p:spPr bwMode="gray">
          <a:xfrm flipV="1">
            <a:off x="-18475" y="-1"/>
            <a:ext cx="9362276" cy="6964388"/>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2865" tIns="82293" rIns="102865" bIns="82293" numCol="1" spcCol="0" rtlCol="0" fromWordArt="0" anchor="t" anchorCtr="0" forceAA="0" compatLnSpc="1">
            <a:prstTxWarp prst="textNoShape">
              <a:avLst/>
            </a:prstTxWarp>
            <a:noAutofit/>
          </a:bodyPr>
          <a:lstStyle/>
          <a:p>
            <a:pPr algn="ctr" defTabSz="524433" fontAlgn="base">
              <a:lnSpc>
                <a:spcPct val="90000"/>
              </a:lnSpc>
              <a:spcBef>
                <a:spcPct val="0"/>
              </a:spcBef>
              <a:spcAft>
                <a:spcPct val="0"/>
              </a:spcAft>
            </a:pPr>
            <a:endParaRPr lang="en-US" sz="135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25677"/>
            <a:ext cx="5303520" cy="3566160"/>
          </a:xfrm>
          <a:prstGeom prst="rect">
            <a:avLst/>
          </a:prstGeom>
          <a:solidFill>
            <a:srgbClr val="D83B01">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r>
              <a:rPr lang="en-US" sz="18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74638" y="2125677"/>
            <a:ext cx="5303520" cy="1828800"/>
          </a:xfrm>
          <a:noFill/>
        </p:spPr>
        <p:txBody>
          <a:bodyPr lIns="146304" tIns="91440" rIns="146304" bIns="91440" anchor="t" anchorCtr="0"/>
          <a:lstStyle>
            <a:lvl1pPr>
              <a:defRPr sz="4800" spc="-75" baseline="0">
                <a:gradFill>
                  <a:gsLst>
                    <a:gs pos="76768">
                      <a:srgbClr val="FFFFFF"/>
                    </a:gs>
                    <a:gs pos="53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4638" y="3954457"/>
            <a:ext cx="5303520" cy="1737360"/>
          </a:xfrm>
        </p:spPr>
        <p:txBody>
          <a:bodyPr tIns="109728" bIns="109728">
            <a:noAutofit/>
          </a:bodyPr>
          <a:lstStyle>
            <a:lvl1pPr marL="0" indent="0">
              <a:spcBef>
                <a:spcPts val="0"/>
              </a:spcBef>
              <a:buNone/>
              <a:defRPr sz="2800">
                <a:gradFill>
                  <a:gsLst>
                    <a:gs pos="76768">
                      <a:srgbClr val="FFFFFF"/>
                    </a:gs>
                    <a:gs pos="53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088" y="6241265"/>
            <a:ext cx="1276684" cy="273484"/>
          </a:xfrm>
          <a:prstGeom prst="rect">
            <a:avLst/>
          </a:prstGeom>
        </p:spPr>
      </p:pic>
      <p:sp>
        <p:nvSpPr>
          <p:cNvPr id="15" name="Rectangle 14"/>
          <p:cNvSpPr/>
          <p:nvPr userDrawn="1"/>
        </p:nvSpPr>
        <p:spPr bwMode="auto">
          <a:xfrm>
            <a:off x="169168" y="256902"/>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16" name="Rectangle 15"/>
          <p:cNvSpPr/>
          <p:nvPr userDrawn="1"/>
        </p:nvSpPr>
        <p:spPr bwMode="auto">
          <a:xfrm>
            <a:off x="342802" y="880647"/>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D5120D"/>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grpSp>
        <p:nvGrpSpPr>
          <p:cNvPr id="6" name="Group 5"/>
          <p:cNvGrpSpPr/>
          <p:nvPr userDrawn="1"/>
        </p:nvGrpSpPr>
        <p:grpSpPr>
          <a:xfrm>
            <a:off x="6607497" y="112886"/>
            <a:ext cx="2621905" cy="804752"/>
            <a:chOff x="775109" y="216117"/>
            <a:chExt cx="2621905" cy="804752"/>
          </a:xfrm>
        </p:grpSpPr>
        <p:sp>
          <p:nvSpPr>
            <p:cNvPr id="9" name="Rectangle 8"/>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10" name="Rectangle 9"/>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C8D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sz="3600">
                <a:solidFill>
                  <a:schemeClr val="bg1"/>
                </a:solidFill>
              </a:defRPr>
            </a:lvl1pPr>
            <a:lvl2pPr marL="0" indent="0">
              <a:buFontTx/>
              <a:buNone/>
              <a:defRPr sz="2000">
                <a:solidFill>
                  <a:schemeClr val="bg1"/>
                </a:solidFill>
              </a:defRPr>
            </a:lvl2pPr>
            <a:lvl3pPr marL="171427" indent="0">
              <a:buNone/>
              <a:defRPr>
                <a:solidFill>
                  <a:schemeClr val="bg1"/>
                </a:solidFill>
              </a:defRPr>
            </a:lvl3pPr>
            <a:lvl4pPr marL="342854" indent="0">
              <a:buNone/>
              <a:defRPr>
                <a:solidFill>
                  <a:schemeClr val="bg1"/>
                </a:solidFill>
              </a:defRPr>
            </a:lvl4pPr>
            <a:lvl5pPr marL="514281" indent="0">
              <a:buNone/>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
        <p:nvSpPr>
          <p:cNvPr id="3" name="Title 2"/>
          <p:cNvSpPr>
            <a:spLocks noGrp="1"/>
          </p:cNvSpPr>
          <p:nvPr>
            <p:ph type="title"/>
          </p:nvPr>
        </p:nvSpPr>
        <p:spPr/>
        <p:txBody>
          <a:bodyPr/>
          <a:lstStyle>
            <a:lvl1pPr>
              <a:defRPr>
                <a:solidFill>
                  <a:schemeClr val="bg1"/>
                </a:solidFill>
              </a:defRPr>
            </a:lvl1pPr>
          </a:lstStyle>
          <a:p>
            <a:r>
              <a:rPr lang="en-US" altLang="zh-TW" dirty="0" smtClean="0"/>
              <a:t>Click to edit Master title style</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C8D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ltLang="zh-TW" dirty="0" smtClean="0"/>
              <a:t>Click to edit Master title style</a:t>
            </a:r>
            <a:endParaRPr lang="en-US" dirty="0"/>
          </a:p>
        </p:txBody>
      </p:sp>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a:solidFill>
                  <a:srgbClr val="FFFF00"/>
                </a:solidFill>
              </a:defRPr>
            </a:lvl1pPr>
            <a:lvl2pPr marL="0" indent="0">
              <a:buFontTx/>
              <a:buNone/>
              <a:defRPr sz="2000">
                <a:solidFill>
                  <a:schemeClr val="bg1"/>
                </a:solidFill>
              </a:defRPr>
            </a:lvl2pPr>
            <a:lvl3pPr marL="171427" indent="0">
              <a:buNone/>
              <a:defRPr>
                <a:solidFill>
                  <a:schemeClr val="bg1"/>
                </a:solidFill>
              </a:defRPr>
            </a:lvl3pPr>
            <a:lvl4pPr marL="342854" indent="0">
              <a:buNone/>
              <a:defRPr>
                <a:solidFill>
                  <a:schemeClr val="bg1"/>
                </a:solidFill>
              </a:defRPr>
            </a:lvl4pPr>
            <a:lvl5pPr marL="514281" indent="0">
              <a:buNone/>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C8D0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altLang="zh-TW" dirty="0" smtClean="0"/>
              <a:t>Click to edit Master title style</a:t>
            </a:r>
            <a:endParaRPr lang="en-US" dirty="0"/>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C8D0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solidFill>
                  <a:srgbClr val="FFFF00"/>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altLang="zh-TW"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C8D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ltLang="zh-TW" dirty="0" smtClean="0"/>
              <a:t>Click to edit Master title style</a:t>
            </a:r>
            <a:endParaRPr lang="en-US" dirty="0"/>
          </a:p>
        </p:txBody>
      </p:sp>
      <p:sp>
        <p:nvSpPr>
          <p:cNvPr id="4" name="Text Placeholder 3"/>
          <p:cNvSpPr>
            <a:spLocks noGrp="1"/>
          </p:cNvSpPr>
          <p:nvPr>
            <p:ph type="body" sz="quarter" idx="10"/>
          </p:nvPr>
        </p:nvSpPr>
        <p:spPr>
          <a:xfrm>
            <a:off x="274638" y="1211287"/>
            <a:ext cx="4206240" cy="2357568"/>
          </a:xfrm>
        </p:spPr>
        <p:txBody>
          <a:bodyPr wrap="square">
            <a:spAutoFit/>
          </a:bodyPr>
          <a:lstStyle>
            <a:lvl1pPr marL="0" indent="0">
              <a:spcBef>
                <a:spcPts val="918"/>
              </a:spcBef>
              <a:buClr>
                <a:schemeClr val="tx1"/>
              </a:buClr>
              <a:buFont typeface="Wingdings" pitchFamily="2" charset="2"/>
              <a:buNone/>
              <a:defRPr sz="3200">
                <a:solidFill>
                  <a:schemeClr val="bg1"/>
                </a:solidFill>
              </a:defRPr>
            </a:lvl1pPr>
            <a:lvl2pPr marL="0" indent="0">
              <a:buNone/>
              <a:defRPr sz="2000">
                <a:solidFill>
                  <a:schemeClr val="bg1"/>
                </a:solidFill>
              </a:defRPr>
            </a:lvl2pPr>
            <a:lvl3pPr marL="173808" indent="0">
              <a:buNone/>
              <a:tabLst/>
              <a:defRPr sz="2000">
                <a:solidFill>
                  <a:schemeClr val="bg1"/>
                </a:solidFill>
              </a:defRPr>
            </a:lvl3pPr>
            <a:lvl4pPr marL="345235" indent="0">
              <a:buNone/>
              <a:defRPr>
                <a:solidFill>
                  <a:schemeClr val="bg1"/>
                </a:solidFill>
              </a:defRPr>
            </a:lvl4pPr>
            <a:lvl5pPr marL="514281" indent="0">
              <a:buNone/>
              <a:tabLst/>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solidFill>
                  <a:schemeClr val="bg1"/>
                </a:solidFill>
              </a:defRPr>
            </a:lvl1pPr>
            <a:lvl2pPr marL="0" indent="0">
              <a:buNone/>
              <a:defRPr sz="2000">
                <a:solidFill>
                  <a:schemeClr val="bg1"/>
                </a:solidFill>
              </a:defRPr>
            </a:lvl2pPr>
            <a:lvl3pPr marL="173808" indent="0">
              <a:buNone/>
              <a:tabLst/>
              <a:defRPr sz="2000">
                <a:solidFill>
                  <a:schemeClr val="bg1"/>
                </a:solidFill>
              </a:defRPr>
            </a:lvl3pPr>
            <a:lvl4pPr marL="345235" indent="0">
              <a:buNone/>
              <a:defRPr>
                <a:solidFill>
                  <a:schemeClr val="bg1"/>
                </a:solidFill>
              </a:defRPr>
            </a:lvl4pPr>
            <a:lvl5pPr marL="514281" indent="0">
              <a:buNone/>
              <a:tabLst/>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C8D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ltLang="zh-TW" dirty="0" smtClean="0"/>
              <a:t>Click to edit Master title style</a:t>
            </a:r>
            <a:endParaRPr lang="en-US" dirty="0"/>
          </a:p>
        </p:txBody>
      </p:sp>
      <p:sp>
        <p:nvSpPr>
          <p:cNvPr id="4" name="Text Placeholder 3"/>
          <p:cNvSpPr>
            <a:spLocks noGrp="1"/>
          </p:cNvSpPr>
          <p:nvPr>
            <p:ph type="body" sz="quarter" idx="10"/>
          </p:nvPr>
        </p:nvSpPr>
        <p:spPr>
          <a:xfrm>
            <a:off x="274638" y="1212849"/>
            <a:ext cx="4206240" cy="2357568"/>
          </a:xfrm>
        </p:spPr>
        <p:txBody>
          <a:bodyPr wrap="square">
            <a:spAutoFit/>
          </a:bodyPr>
          <a:lstStyle>
            <a:lvl1pPr marL="0" indent="0">
              <a:spcBef>
                <a:spcPts val="918"/>
              </a:spcBef>
              <a:buClr>
                <a:schemeClr val="tx1"/>
              </a:buClr>
              <a:buFont typeface="Wingdings" pitchFamily="2" charset="2"/>
              <a:buNone/>
              <a:defRPr sz="3200">
                <a:solidFill>
                  <a:srgbClr val="FFFF00"/>
                </a:solidFill>
              </a:defRPr>
            </a:lvl1pPr>
            <a:lvl2pPr marL="0" indent="0">
              <a:buNone/>
              <a:defRPr sz="2000">
                <a:solidFill>
                  <a:schemeClr val="bg1"/>
                </a:solidFill>
              </a:defRPr>
            </a:lvl2pPr>
            <a:lvl3pPr marL="173808" indent="0">
              <a:buNone/>
              <a:tabLst/>
              <a:defRPr sz="2000">
                <a:solidFill>
                  <a:schemeClr val="bg1"/>
                </a:solidFill>
              </a:defRPr>
            </a:lvl3pPr>
            <a:lvl4pPr marL="345235" indent="0">
              <a:buNone/>
              <a:defRPr>
                <a:solidFill>
                  <a:schemeClr val="bg1"/>
                </a:solidFill>
              </a:defRPr>
            </a:lvl4pPr>
            <a:lvl5pPr marL="514281" indent="0">
              <a:buNone/>
              <a:tabLst/>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solidFill>
                  <a:srgbClr val="FFFF00"/>
                </a:solidFill>
              </a:defRPr>
            </a:lvl1pPr>
            <a:lvl2pPr marL="0" indent="0">
              <a:buNone/>
              <a:defRPr sz="2000">
                <a:solidFill>
                  <a:schemeClr val="bg1"/>
                </a:solidFill>
              </a:defRPr>
            </a:lvl2pPr>
            <a:lvl3pPr marL="173808" indent="0">
              <a:buNone/>
              <a:tabLst/>
              <a:defRPr sz="2000">
                <a:solidFill>
                  <a:schemeClr val="bg1"/>
                </a:solidFill>
              </a:defRPr>
            </a:lvl3pPr>
            <a:lvl4pPr marL="345235" indent="0">
              <a:buNone/>
              <a:defRPr>
                <a:solidFill>
                  <a:schemeClr val="bg1"/>
                </a:solidFill>
              </a:defRPr>
            </a:lvl4pPr>
            <a:lvl5pPr marL="514281" indent="0">
              <a:buNone/>
              <a:tabLst/>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C8D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5822" y="349004"/>
            <a:ext cx="8777287" cy="917575"/>
          </a:xfrm>
        </p:spPr>
        <p:txBody>
          <a:bodyPr/>
          <a:lstStyle>
            <a:lvl1pPr>
              <a:defRPr>
                <a:solidFill>
                  <a:schemeClr val="bg1"/>
                </a:solidFill>
              </a:defRPr>
            </a:lvl1pPr>
          </a:lstStyle>
          <a:p>
            <a:r>
              <a:rPr lang="en-US" altLang="zh-TW" dirty="0" smtClean="0"/>
              <a:t>Click to edit Master title style</a:t>
            </a:r>
            <a:endParaRPr lang="en-US" dirty="0"/>
          </a:p>
        </p:txBody>
      </p:sp>
      <p:sp>
        <p:nvSpPr>
          <p:cNvPr id="4" name="Text Placeholder 3"/>
          <p:cNvSpPr>
            <a:spLocks noGrp="1"/>
          </p:cNvSpPr>
          <p:nvPr>
            <p:ph type="body" sz="quarter" idx="10"/>
          </p:nvPr>
        </p:nvSpPr>
        <p:spPr>
          <a:xfrm>
            <a:off x="235393" y="1265014"/>
            <a:ext cx="4206240" cy="2357568"/>
          </a:xfrm>
        </p:spPr>
        <p:txBody>
          <a:bodyPr wrap="square">
            <a:spAutoFit/>
          </a:bodyPr>
          <a:lstStyle>
            <a:lvl1pPr marL="457200" indent="-457200">
              <a:spcBef>
                <a:spcPts val="918"/>
              </a:spcBef>
              <a:buClr>
                <a:schemeClr val="bg1"/>
              </a:buClr>
              <a:buSzPct val="70000"/>
              <a:buFont typeface="Arial" panose="020B0604020202020204" pitchFamily="34" charset="0"/>
              <a:buChar char="•"/>
              <a:defRPr sz="3200">
                <a:solidFill>
                  <a:schemeClr val="bg1"/>
                </a:solidFill>
              </a:defRPr>
            </a:lvl1pPr>
            <a:lvl2pPr marL="398321" indent="-174873">
              <a:defRPr sz="2000">
                <a:solidFill>
                  <a:schemeClr val="bg1"/>
                </a:solidFill>
              </a:defRPr>
            </a:lvl2pPr>
            <a:lvl3pPr marL="524619" indent="-126297">
              <a:tabLst/>
              <a:defRPr sz="2000">
                <a:solidFill>
                  <a:schemeClr val="bg1"/>
                </a:solidFill>
              </a:defRPr>
            </a:lvl3pPr>
            <a:lvl4pPr marL="660630" indent="-136012">
              <a:defRPr>
                <a:solidFill>
                  <a:schemeClr val="bg1"/>
                </a:solidFill>
              </a:defRPr>
            </a:lvl4pPr>
            <a:lvl5pPr marL="786928" indent="-126297">
              <a:tabLst/>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
        <p:nvSpPr>
          <p:cNvPr id="5" name="Text Placeholder 3"/>
          <p:cNvSpPr>
            <a:spLocks noGrp="1"/>
          </p:cNvSpPr>
          <p:nvPr>
            <p:ph type="body" sz="quarter" idx="11" hasCustomPrompt="1"/>
          </p:nvPr>
        </p:nvSpPr>
        <p:spPr>
          <a:xfrm>
            <a:off x="4807297" y="1265014"/>
            <a:ext cx="4206240" cy="2357568"/>
          </a:xfrm>
        </p:spPr>
        <p:txBody>
          <a:bodyPr wrap="square">
            <a:spAutoFit/>
          </a:bodyPr>
          <a:lstStyle>
            <a:lvl1pPr marL="457200" indent="-457200">
              <a:spcBef>
                <a:spcPts val="918"/>
              </a:spcBef>
              <a:buClr>
                <a:schemeClr val="bg1"/>
              </a:buClr>
              <a:buSzPct val="70000"/>
              <a:buFont typeface="Arial" panose="020B0604020202020204" pitchFamily="34" charset="0"/>
              <a:buChar char="•"/>
              <a:defRPr sz="3200">
                <a:solidFill>
                  <a:schemeClr val="bg1"/>
                </a:solidFill>
              </a:defRPr>
            </a:lvl1pPr>
            <a:lvl2pPr marL="398321" indent="-174873">
              <a:defRPr sz="2000">
                <a:solidFill>
                  <a:schemeClr val="bg1"/>
                </a:solidFill>
              </a:defRPr>
            </a:lvl2pPr>
            <a:lvl3pPr marL="524619" indent="-126297">
              <a:tabLst/>
              <a:defRPr sz="2000">
                <a:solidFill>
                  <a:schemeClr val="bg1"/>
                </a:solidFill>
              </a:defRPr>
            </a:lvl3pPr>
            <a:lvl4pPr marL="660630" indent="-136012">
              <a:defRPr>
                <a:solidFill>
                  <a:schemeClr val="bg1"/>
                </a:solidFill>
              </a:defRPr>
            </a:lvl4pPr>
            <a:lvl5pPr marL="786928" indent="-126297">
              <a:tabLst/>
              <a:defRPr>
                <a:solidFill>
                  <a:schemeClr val="bg1"/>
                </a:solidFill>
              </a:defRPr>
            </a:lvl5pPr>
          </a:lstStyle>
          <a:p>
            <a:pPr lvl="0"/>
            <a:r>
              <a:rPr lang="en-US" altLang="zh-TW" dirty="0" smtClean="0"/>
              <a:t>Click to edit Master </a:t>
            </a:r>
            <a:r>
              <a:rPr lang="zh-TW" altLang="en-US" dirty="0" smtClean="0"/>
              <a:t>            </a:t>
            </a:r>
            <a:r>
              <a:rPr lang="en-US" altLang="zh-TW" dirty="0" smtClean="0"/>
              <a:t>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C8D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ltLang="zh-TW" dirty="0" smtClean="0"/>
              <a:t>Click to edit Master title style</a:t>
            </a:r>
            <a:endParaRPr lang="en-US" dirty="0"/>
          </a:p>
        </p:txBody>
      </p:sp>
      <p:sp>
        <p:nvSpPr>
          <p:cNvPr id="4" name="Text Placeholder 3"/>
          <p:cNvSpPr>
            <a:spLocks noGrp="1"/>
          </p:cNvSpPr>
          <p:nvPr>
            <p:ph type="body" sz="quarter" idx="10"/>
          </p:nvPr>
        </p:nvSpPr>
        <p:spPr>
          <a:xfrm>
            <a:off x="274514" y="1211287"/>
            <a:ext cx="4206240" cy="2357568"/>
          </a:xfrm>
        </p:spPr>
        <p:txBody>
          <a:bodyPr wrap="square">
            <a:spAutoFit/>
          </a:bodyPr>
          <a:lstStyle>
            <a:lvl1pPr marL="457200" indent="-457200">
              <a:spcBef>
                <a:spcPts val="918"/>
              </a:spcBef>
              <a:buClr>
                <a:srgbClr val="FFFF00"/>
              </a:buClr>
              <a:buSzPct val="70000"/>
              <a:buFont typeface="Arial" panose="020B0604020202020204" pitchFamily="34" charset="0"/>
              <a:buChar char="•"/>
              <a:defRPr lang="en-US" altLang="zh-TW" sz="3200" kern="1200" spc="0" baseline="0" dirty="0" smtClean="0">
                <a:solidFill>
                  <a:srgbClr val="FFFF00"/>
                </a:solidFill>
                <a:latin typeface="+mj-lt"/>
                <a:ea typeface="+mn-ea"/>
                <a:cs typeface="+mn-cs"/>
              </a:defRPr>
            </a:lvl1pPr>
            <a:lvl2pPr marL="398321" indent="-174873">
              <a:defRPr sz="2000">
                <a:solidFill>
                  <a:schemeClr val="bg1"/>
                </a:solidFill>
              </a:defRPr>
            </a:lvl2pPr>
            <a:lvl3pPr marL="524619" indent="-126297">
              <a:tabLst/>
              <a:defRPr sz="2000">
                <a:solidFill>
                  <a:schemeClr val="bg1"/>
                </a:solidFill>
              </a:defRPr>
            </a:lvl3pPr>
            <a:lvl4pPr marL="660630" indent="-136012">
              <a:defRPr>
                <a:solidFill>
                  <a:schemeClr val="bg1"/>
                </a:solidFill>
              </a:defRPr>
            </a:lvl4pPr>
            <a:lvl5pPr marL="786928" indent="-126297">
              <a:tabLst/>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457200" indent="-457200">
              <a:spcBef>
                <a:spcPts val="918"/>
              </a:spcBef>
              <a:buClr>
                <a:srgbClr val="FFFF00"/>
              </a:buClr>
              <a:buFont typeface="Arial" panose="020B0604020202020204" pitchFamily="34" charset="0"/>
              <a:buChar char="•"/>
              <a:defRPr sz="3200">
                <a:solidFill>
                  <a:srgbClr val="FFFF00"/>
                </a:solidFill>
              </a:defRPr>
            </a:lvl1pPr>
            <a:lvl2pPr marL="398321" indent="-174873">
              <a:defRPr sz="2000">
                <a:solidFill>
                  <a:schemeClr val="bg1"/>
                </a:solidFill>
              </a:defRPr>
            </a:lvl2pPr>
            <a:lvl3pPr marL="524619" indent="-126297">
              <a:tabLst/>
              <a:defRPr sz="2000">
                <a:solidFill>
                  <a:schemeClr val="bg1"/>
                </a:solidFill>
              </a:defRPr>
            </a:lvl3pPr>
            <a:lvl4pPr marL="660630" indent="-136012">
              <a:defRPr>
                <a:solidFill>
                  <a:schemeClr val="bg1"/>
                </a:solidFill>
              </a:defRPr>
            </a:lvl4pPr>
            <a:lvl5pPr marL="786928" indent="-126297">
              <a:tabLst/>
              <a:defRPr>
                <a:solidFill>
                  <a:schemeClr val="bg1"/>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C8D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ltLang="zh-TW" dirty="0" smtClean="0"/>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FC8D00"/>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l="14182" t="1" r="27917" b="-1280"/>
          <a:stretch/>
        </p:blipFill>
        <p:spPr>
          <a:xfrm>
            <a:off x="5648956" y="18112"/>
            <a:ext cx="3672408" cy="472926"/>
          </a:xfrm>
          <a:prstGeom prst="rect">
            <a:avLst/>
          </a:prstGeom>
        </p:spPr>
      </p:pic>
      <p:grpSp>
        <p:nvGrpSpPr>
          <p:cNvPr id="11" name="Group 10"/>
          <p:cNvGrpSpPr/>
          <p:nvPr userDrawn="1"/>
        </p:nvGrpSpPr>
        <p:grpSpPr>
          <a:xfrm>
            <a:off x="6607497" y="112886"/>
            <a:ext cx="2621905" cy="804752"/>
            <a:chOff x="775109" y="216117"/>
            <a:chExt cx="2621905" cy="804752"/>
          </a:xfrm>
        </p:grpSpPr>
        <p:sp>
          <p:nvSpPr>
            <p:cNvPr id="12" name="Rectangle 11"/>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13" name="Rectangle 12"/>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grpSp>
        <p:nvGrpSpPr>
          <p:cNvPr id="7" name="Group 6"/>
          <p:cNvGrpSpPr/>
          <p:nvPr userDrawn="1"/>
        </p:nvGrpSpPr>
        <p:grpSpPr>
          <a:xfrm>
            <a:off x="54769" y="5659824"/>
            <a:ext cx="9768253" cy="861774"/>
            <a:chOff x="7596" y="1020525"/>
            <a:chExt cx="9768253" cy="861774"/>
          </a:xfrm>
        </p:grpSpPr>
        <p:sp>
          <p:nvSpPr>
            <p:cNvPr id="6" name="Rectangle 5"/>
            <p:cNvSpPr/>
            <p:nvPr userDrawn="1"/>
          </p:nvSpPr>
          <p:spPr>
            <a:xfrm>
              <a:off x="7596" y="1020525"/>
              <a:ext cx="5882219" cy="861774"/>
            </a:xfrm>
            <a:prstGeom prst="rect">
              <a:avLst/>
            </a:prstGeom>
          </p:spPr>
          <p:txBody>
            <a:bodyPr wrap="square" lIns="182880">
              <a:spAutoFit/>
            </a:bodyPr>
            <a:lstStyle/>
            <a:p>
              <a:pPr marL="0" lvl="1" algn="ctr" defTabSz="913916">
                <a:lnSpc>
                  <a:spcPts val="3000"/>
                </a:lnSpc>
                <a:tabLst>
                  <a:tab pos="1791887" algn="l"/>
                </a:tabLst>
              </a:pPr>
              <a:r>
                <a:rPr lang="en-US" sz="2400" b="0" dirty="0" err="1" smtClean="0">
                  <a:solidFill>
                    <a:schemeClr val="bg1"/>
                  </a:solidFill>
                  <a:ea typeface="Segoe UI" pitchFamily="34" charset="0"/>
                  <a:cs typeface="Segoe UI" pitchFamily="34" charset="0"/>
                </a:rPr>
                <a:t>TechDays</a:t>
              </a:r>
              <a:r>
                <a:rPr lang="en-US" sz="2400" b="0" dirty="0" smtClean="0">
                  <a:solidFill>
                    <a:schemeClr val="bg1"/>
                  </a:solidFill>
                  <a:ea typeface="Segoe UI" pitchFamily="34" charset="0"/>
                  <a:cs typeface="Segoe UI" pitchFamily="34" charset="0"/>
                </a:rPr>
                <a:t> 2015 </a:t>
              </a:r>
              <a:r>
                <a:rPr lang="zh-TW" altLang="en-US" sz="2400" b="0" dirty="0" smtClean="0">
                  <a:solidFill>
                    <a:schemeClr val="bg1"/>
                  </a:solidFill>
                  <a:ea typeface="Segoe UI" pitchFamily="34" charset="0"/>
                  <a:cs typeface="Segoe UI" pitchFamily="34" charset="0"/>
                </a:rPr>
                <a:t>課程影片及簡報檔載點</a:t>
              </a:r>
              <a:endParaRPr lang="en-US" altLang="zh-TW" sz="2400" b="0" dirty="0" smtClean="0">
                <a:solidFill>
                  <a:schemeClr val="bg1"/>
                </a:solidFill>
                <a:ea typeface="Segoe UI" pitchFamily="34" charset="0"/>
                <a:cs typeface="Segoe UI" pitchFamily="34" charset="0"/>
              </a:endParaRPr>
            </a:p>
            <a:p>
              <a:pPr marL="0" lvl="1" algn="ctr" defTabSz="913916">
                <a:lnSpc>
                  <a:spcPts val="3000"/>
                </a:lnSpc>
                <a:tabLst>
                  <a:tab pos="1791887" algn="l"/>
                </a:tabLst>
              </a:pPr>
              <a:r>
                <a:rPr lang="en-US" altLang="zh-TW" sz="2400" b="0" dirty="0" smtClean="0">
                  <a:solidFill>
                    <a:schemeClr val="bg1"/>
                  </a:solidFill>
                  <a:ea typeface="Segoe UI" pitchFamily="34" charset="0"/>
                  <a:cs typeface="Segoe UI" pitchFamily="34" charset="0"/>
                </a:rPr>
                <a:t>(</a:t>
              </a:r>
              <a:r>
                <a:rPr lang="zh-TW" altLang="en-US" sz="2400" b="0" dirty="0" smtClean="0">
                  <a:solidFill>
                    <a:schemeClr val="bg1"/>
                  </a:solidFill>
                  <a:ea typeface="Segoe UI" pitchFamily="34" charset="0"/>
                  <a:cs typeface="Segoe UI" pitchFamily="34" charset="0"/>
                </a:rPr>
                <a:t> 將於九月底陸續釋出 </a:t>
              </a:r>
              <a:r>
                <a:rPr lang="en-US" altLang="zh-TW" sz="2400" b="0" dirty="0" smtClean="0">
                  <a:solidFill>
                    <a:schemeClr val="bg1"/>
                  </a:solidFill>
                  <a:ea typeface="Segoe UI" pitchFamily="34" charset="0"/>
                  <a:cs typeface="Segoe UI" pitchFamily="34" charset="0"/>
                </a:rPr>
                <a:t>)</a:t>
              </a:r>
            </a:p>
          </p:txBody>
        </p:sp>
        <p:sp>
          <p:nvSpPr>
            <p:cNvPr id="158" name="Rectangle 157"/>
            <p:cNvSpPr/>
            <p:nvPr userDrawn="1"/>
          </p:nvSpPr>
          <p:spPr>
            <a:xfrm>
              <a:off x="6751513" y="1163389"/>
              <a:ext cx="3024336" cy="461665"/>
            </a:xfrm>
            <a:prstGeom prst="rect">
              <a:avLst/>
            </a:prstGeom>
          </p:spPr>
          <p:txBody>
            <a:bodyPr wrap="square">
              <a:spAutoFit/>
            </a:bodyPr>
            <a:lstStyle/>
            <a:p>
              <a:pPr algn="l" defTabSz="913916"/>
              <a:r>
                <a:rPr lang="en-US" altLang="zh-TW" sz="2400" b="1" u="sng" dirty="0" smtClean="0">
                  <a:solidFill>
                    <a:srgbClr val="FF0000"/>
                  </a:solidFill>
                </a:rPr>
                <a:t>aka.ms/td2015</a:t>
              </a:r>
              <a:endParaRPr lang="en-US" altLang="zh-TW" sz="2400" b="1" u="sng" dirty="0">
                <a:solidFill>
                  <a:srgbClr val="FF0000"/>
                </a:solidFill>
              </a:endParaRPr>
            </a:p>
          </p:txBody>
        </p:sp>
        <p:sp>
          <p:nvSpPr>
            <p:cNvPr id="214" name="Chevron 213"/>
            <p:cNvSpPr/>
            <p:nvPr userDrawn="1"/>
          </p:nvSpPr>
          <p:spPr bwMode="auto">
            <a:xfrm>
              <a:off x="5908998" y="1179343"/>
              <a:ext cx="329054" cy="422302"/>
            </a:xfrm>
            <a:prstGeom prst="chevron">
              <a:avLst/>
            </a:prstGeom>
            <a:solidFill>
              <a:srgbClr val="FFE5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6" name="Chevron 215"/>
            <p:cNvSpPr/>
            <p:nvPr userDrawn="1"/>
          </p:nvSpPr>
          <p:spPr bwMode="auto">
            <a:xfrm>
              <a:off x="6278443" y="1196350"/>
              <a:ext cx="329054" cy="422302"/>
            </a:xfrm>
            <a:prstGeom prst="chevron">
              <a:avLst/>
            </a:prstGeom>
            <a:solidFill>
              <a:srgbClr val="FFE5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userDrawn="1"/>
        </p:nvGrpSpPr>
        <p:grpSpPr>
          <a:xfrm>
            <a:off x="262889" y="1297221"/>
            <a:ext cx="8781258" cy="3928233"/>
            <a:chOff x="262889" y="1297221"/>
            <a:chExt cx="8781258" cy="3928233"/>
          </a:xfrm>
        </p:grpSpPr>
        <p:sp>
          <p:nvSpPr>
            <p:cNvPr id="47" name="Rectangle 46"/>
            <p:cNvSpPr/>
            <p:nvPr userDrawn="1"/>
          </p:nvSpPr>
          <p:spPr>
            <a:xfrm>
              <a:off x="837320" y="4818705"/>
              <a:ext cx="3333566" cy="400110"/>
            </a:xfrm>
            <a:prstGeom prst="rect">
              <a:avLst/>
            </a:prstGeom>
          </p:spPr>
          <p:txBody>
            <a:bodyPr wrap="square">
              <a:spAutoFit/>
            </a:bodyPr>
            <a:lstStyle/>
            <a:p>
              <a:pPr rtl="0"/>
              <a:r>
                <a:rPr lang="zh-TW" altLang="en-US" sz="2000" dirty="0" smtClean="0">
                  <a:solidFill>
                    <a:srgbClr val="2D3970"/>
                  </a:solidFill>
                  <a:latin typeface="微軟正黑體" panose="020B0604030504040204" pitchFamily="34" charset="-120"/>
                  <a:ea typeface="微軟正黑體" panose="020B0604030504040204" pitchFamily="34" charset="-120"/>
                </a:rPr>
                <a:t>免費線上課程及簡報檔下載</a:t>
              </a:r>
            </a:p>
          </p:txBody>
        </p:sp>
        <p:pic>
          <p:nvPicPr>
            <p:cNvPr id="1026" name="Picture 2" descr="http://mvastorage.microsoft.com/public/images/MVA-share-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4189" y="2409426"/>
              <a:ext cx="889535" cy="8895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27713" y="2185679"/>
              <a:ext cx="674512" cy="1224136"/>
            </a:xfrm>
            <a:prstGeom prst="rect">
              <a:avLst/>
            </a:prstGeom>
          </p:spPr>
        </p:pic>
        <p:pic>
          <p:nvPicPr>
            <p:cNvPr id="1050" name="Picture 104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286511" y="2420590"/>
              <a:ext cx="894988" cy="894988"/>
            </a:xfrm>
            <a:prstGeom prst="rect">
              <a:avLst/>
            </a:prstGeom>
          </p:spPr>
        </p:pic>
        <p:pic>
          <p:nvPicPr>
            <p:cNvPr id="1051" name="Picture 105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509281" y="2420441"/>
              <a:ext cx="889140" cy="889140"/>
            </a:xfrm>
            <a:prstGeom prst="rect">
              <a:avLst/>
            </a:prstGeom>
          </p:spPr>
        </p:pic>
        <p:grpSp>
          <p:nvGrpSpPr>
            <p:cNvPr id="146" name="Group 145"/>
            <p:cNvGrpSpPr/>
            <p:nvPr userDrawn="1"/>
          </p:nvGrpSpPr>
          <p:grpSpPr>
            <a:xfrm>
              <a:off x="329638" y="2025670"/>
              <a:ext cx="8593872" cy="1678682"/>
              <a:chOff x="342102" y="1924568"/>
              <a:chExt cx="8593872" cy="1678682"/>
            </a:xfrm>
          </p:grpSpPr>
          <p:grpSp>
            <p:nvGrpSpPr>
              <p:cNvPr id="135" name="Group 134"/>
              <p:cNvGrpSpPr/>
              <p:nvPr userDrawn="1"/>
            </p:nvGrpSpPr>
            <p:grpSpPr>
              <a:xfrm>
                <a:off x="342102" y="1946753"/>
                <a:ext cx="1919404" cy="1652230"/>
                <a:chOff x="342102" y="1946753"/>
                <a:chExt cx="1919404" cy="1652230"/>
              </a:xfrm>
            </p:grpSpPr>
            <p:sp>
              <p:nvSpPr>
                <p:cNvPr id="115" name="Hexagon 114"/>
                <p:cNvSpPr/>
                <p:nvPr userDrawn="1"/>
              </p:nvSpPr>
              <p:spPr bwMode="auto">
                <a:xfrm>
                  <a:off x="347097" y="1946753"/>
                  <a:ext cx="1914409" cy="1650353"/>
                </a:xfrm>
                <a:prstGeom prst="hexagon">
                  <a:avLst/>
                </a:prstGeom>
                <a:noFill/>
                <a:ln w="76200">
                  <a:solidFill>
                    <a:srgbClr val="FFE53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2400" dirty="0" smtClean="0">
                      <a:gradFill>
                        <a:gsLst>
                          <a:gs pos="0">
                            <a:srgbClr val="FFFFFF"/>
                          </a:gs>
                          <a:gs pos="100000">
                            <a:srgbClr val="FFFFFF"/>
                          </a:gs>
                        </a:gsLst>
                        <a:lin ang="5400000" scaled="0"/>
                      </a:gradFill>
                      <a:ea typeface="Segoe UI" pitchFamily="34" charset="0"/>
                      <a:cs typeface="Segoe UI" pitchFamily="34" charset="0"/>
                    </a:rPr>
                    <a:t> </a:t>
                  </a: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16" name="Straight Connector 115"/>
                <p:cNvCxnSpPr/>
                <p:nvPr userDrawn="1"/>
              </p:nvCxnSpPr>
              <p:spPr>
                <a:xfrm flipH="1">
                  <a:off x="342735" y="1959998"/>
                  <a:ext cx="412588" cy="825177"/>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endCxn id="115" idx="2"/>
                </p:cNvCxnSpPr>
                <p:nvPr userDrawn="1"/>
              </p:nvCxnSpPr>
              <p:spPr>
                <a:xfrm>
                  <a:off x="342102" y="2757172"/>
                  <a:ext cx="417583" cy="839934"/>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flipH="1">
                  <a:off x="720660" y="3596470"/>
                  <a:ext cx="1100983" cy="2513"/>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userDrawn="1"/>
            </p:nvGrpSpPr>
            <p:grpSpPr>
              <a:xfrm>
                <a:off x="2564543" y="1924568"/>
                <a:ext cx="1914409" cy="1678682"/>
                <a:chOff x="2564543" y="1924568"/>
                <a:chExt cx="1914409" cy="1678682"/>
              </a:xfrm>
            </p:grpSpPr>
            <p:sp>
              <p:nvSpPr>
                <p:cNvPr id="119" name="Hexagon 118"/>
                <p:cNvSpPr/>
                <p:nvPr userDrawn="1"/>
              </p:nvSpPr>
              <p:spPr bwMode="auto">
                <a:xfrm>
                  <a:off x="2564543" y="1924568"/>
                  <a:ext cx="1914409" cy="1650353"/>
                </a:xfrm>
                <a:prstGeom prst="hexagon">
                  <a:avLst/>
                </a:prstGeom>
                <a:noFill/>
                <a:ln w="76200">
                  <a:solidFill>
                    <a:srgbClr val="FFE53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2400" dirty="0" smtClean="0">
                      <a:gradFill>
                        <a:gsLst>
                          <a:gs pos="0">
                            <a:srgbClr val="FFFFFF"/>
                          </a:gs>
                          <a:gs pos="100000">
                            <a:srgbClr val="FFFFFF"/>
                          </a:gs>
                        </a:gsLst>
                        <a:lin ang="5400000" scaled="0"/>
                      </a:gradFill>
                      <a:ea typeface="Segoe UI" pitchFamily="34" charset="0"/>
                      <a:cs typeface="Segoe UI" pitchFamily="34" charset="0"/>
                    </a:rPr>
                    <a:t> </a:t>
                  </a: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31" name="Straight Connector 130"/>
                <p:cNvCxnSpPr>
                  <a:stCxn id="119" idx="1"/>
                  <a:endCxn id="119" idx="2"/>
                </p:cNvCxnSpPr>
                <p:nvPr userDrawn="1"/>
              </p:nvCxnSpPr>
              <p:spPr>
                <a:xfrm flipH="1">
                  <a:off x="2977131" y="3574921"/>
                  <a:ext cx="1089233" cy="0"/>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569975" y="2766982"/>
                  <a:ext cx="416246" cy="834613"/>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flipH="1">
                  <a:off x="4055051" y="2766982"/>
                  <a:ext cx="418567" cy="836268"/>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userDrawn="1"/>
            </p:nvGrpSpPr>
            <p:grpSpPr>
              <a:xfrm>
                <a:off x="4786054" y="1924569"/>
                <a:ext cx="1920972" cy="1652865"/>
                <a:chOff x="4786054" y="1924569"/>
                <a:chExt cx="1920972" cy="1652865"/>
              </a:xfrm>
            </p:grpSpPr>
            <p:sp>
              <p:nvSpPr>
                <p:cNvPr id="121" name="Hexagon 120"/>
                <p:cNvSpPr/>
                <p:nvPr userDrawn="1"/>
              </p:nvSpPr>
              <p:spPr bwMode="auto">
                <a:xfrm>
                  <a:off x="4786054" y="1924569"/>
                  <a:ext cx="1914409" cy="1650353"/>
                </a:xfrm>
                <a:prstGeom prst="hexagon">
                  <a:avLst/>
                </a:prstGeom>
                <a:noFill/>
                <a:ln w="76200">
                  <a:solidFill>
                    <a:srgbClr val="FFE53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2400" dirty="0" smtClean="0">
                      <a:gradFill>
                        <a:gsLst>
                          <a:gs pos="0">
                            <a:srgbClr val="FFFFFF"/>
                          </a:gs>
                          <a:gs pos="100000">
                            <a:srgbClr val="FFFFFF"/>
                          </a:gs>
                        </a:gsLst>
                        <a:lin ang="5400000" scaled="0"/>
                      </a:gradFill>
                      <a:ea typeface="Segoe UI" pitchFamily="34" charset="0"/>
                      <a:cs typeface="Segoe UI" pitchFamily="34" charset="0"/>
                    </a:rPr>
                    <a:t> </a:t>
                  </a: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28" name="Straight Connector 127"/>
                <p:cNvCxnSpPr/>
                <p:nvPr userDrawn="1"/>
              </p:nvCxnSpPr>
              <p:spPr>
                <a:xfrm flipH="1">
                  <a:off x="5217745" y="3574921"/>
                  <a:ext cx="1100983" cy="2513"/>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flipH="1">
                  <a:off x="6287349" y="2739847"/>
                  <a:ext cx="418567" cy="836268"/>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6294438" y="1946753"/>
                  <a:ext cx="412588" cy="825177"/>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Hexagon 122"/>
              <p:cNvSpPr/>
              <p:nvPr userDrawn="1"/>
            </p:nvSpPr>
            <p:spPr bwMode="auto">
              <a:xfrm>
                <a:off x="7009374" y="1946753"/>
                <a:ext cx="1914409" cy="1650353"/>
              </a:xfrm>
              <a:prstGeom prst="hexagon">
                <a:avLst/>
              </a:prstGeom>
              <a:noFill/>
              <a:ln w="76200">
                <a:solidFill>
                  <a:srgbClr val="FFE53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2400" dirty="0" smtClean="0">
                    <a:gradFill>
                      <a:gsLst>
                        <a:gs pos="0">
                          <a:srgbClr val="FFFFFF"/>
                        </a:gs>
                        <a:gs pos="100000">
                          <a:srgbClr val="FFFFFF"/>
                        </a:gs>
                      </a:gsLst>
                      <a:lin ang="5400000" scaled="0"/>
                    </a:gradFill>
                    <a:ea typeface="Segoe UI" pitchFamily="34" charset="0"/>
                    <a:cs typeface="Segoe UI" pitchFamily="34" charset="0"/>
                  </a:rPr>
                  <a:t> </a:t>
                </a: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25" name="Straight Connector 124"/>
              <p:cNvCxnSpPr/>
              <p:nvPr userDrawn="1"/>
            </p:nvCxnSpPr>
            <p:spPr>
              <a:xfrm flipH="1">
                <a:off x="7446815" y="1946753"/>
                <a:ext cx="1100983" cy="2513"/>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4" name="Group 133"/>
              <p:cNvGrpSpPr/>
              <p:nvPr userDrawn="1"/>
            </p:nvGrpSpPr>
            <p:grpSpPr>
              <a:xfrm>
                <a:off x="8516297" y="1959998"/>
                <a:ext cx="419677" cy="1629362"/>
                <a:chOff x="6439749" y="2099153"/>
                <a:chExt cx="419677" cy="1629362"/>
              </a:xfrm>
            </p:grpSpPr>
            <p:cxnSp>
              <p:nvCxnSpPr>
                <p:cNvPr id="182" name="Straight Connector 181"/>
                <p:cNvCxnSpPr/>
                <p:nvPr userDrawn="1"/>
              </p:nvCxnSpPr>
              <p:spPr>
                <a:xfrm flipH="1">
                  <a:off x="6439749" y="2892247"/>
                  <a:ext cx="418567" cy="836268"/>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446838" y="2099153"/>
                  <a:ext cx="412588" cy="825177"/>
                </a:xfrm>
                <a:prstGeom prst="line">
                  <a:avLst/>
                </a:prstGeom>
                <a:ln w="76200">
                  <a:solidFill>
                    <a:srgbClr val="FFE536"/>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4" name="Group 63"/>
            <p:cNvGrpSpPr/>
            <p:nvPr userDrawn="1"/>
          </p:nvGrpSpPr>
          <p:grpSpPr>
            <a:xfrm>
              <a:off x="262889" y="3839595"/>
              <a:ext cx="8766191" cy="871008"/>
              <a:chOff x="379694" y="5716805"/>
              <a:chExt cx="8766191" cy="871008"/>
            </a:xfrm>
          </p:grpSpPr>
          <p:grpSp>
            <p:nvGrpSpPr>
              <p:cNvPr id="65" name="Group 64"/>
              <p:cNvGrpSpPr/>
              <p:nvPr userDrawn="1"/>
            </p:nvGrpSpPr>
            <p:grpSpPr>
              <a:xfrm>
                <a:off x="379694" y="5808325"/>
                <a:ext cx="2267823" cy="750236"/>
                <a:chOff x="379694" y="5808325"/>
                <a:chExt cx="2267823" cy="750236"/>
              </a:xfrm>
            </p:grpSpPr>
            <p:sp>
              <p:nvSpPr>
                <p:cNvPr id="75" name="Rectangle 74"/>
                <p:cNvSpPr/>
                <p:nvPr userDrawn="1"/>
              </p:nvSpPr>
              <p:spPr bwMode="auto">
                <a:xfrm>
                  <a:off x="412227" y="5816989"/>
                  <a:ext cx="2098126" cy="741572"/>
                </a:xfrm>
                <a:prstGeom prst="rect">
                  <a:avLst/>
                </a:prstGeom>
                <a:solidFill>
                  <a:srgbClr val="2D397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userDrawn="1"/>
              </p:nvSpPr>
              <p:spPr>
                <a:xfrm>
                  <a:off x="379694" y="5808325"/>
                  <a:ext cx="2267823" cy="646331"/>
                </a:xfrm>
                <a:prstGeom prst="rect">
                  <a:avLst/>
                </a:prstGeom>
              </p:spPr>
              <p:txBody>
                <a:bodyPr wrap="square">
                  <a:spAutoFit/>
                </a:bodyPr>
                <a:lstStyle/>
                <a:p>
                  <a:pPr algn="l" defTabSz="913916"/>
                  <a:r>
                    <a:rPr lang="en-US" altLang="zh-TW" sz="1800" b="0" u="sng" dirty="0" smtClean="0">
                      <a:solidFill>
                        <a:srgbClr val="FFC000"/>
                      </a:solidFill>
                    </a:rPr>
                    <a:t>Channel</a:t>
                  </a:r>
                  <a:r>
                    <a:rPr lang="en-US" altLang="zh-TW" sz="1800" b="0" u="sng" baseline="0" dirty="0" smtClean="0">
                      <a:solidFill>
                        <a:srgbClr val="FFC000"/>
                      </a:solidFill>
                    </a:rPr>
                    <a:t> 9</a:t>
                  </a:r>
                  <a:endParaRPr lang="en-US" altLang="zh-TW" sz="1800" b="0" u="sng" baseline="0" dirty="0" smtClean="0">
                    <a:solidFill>
                      <a:srgbClr val="FC8D00"/>
                    </a:solidFill>
                  </a:endParaRPr>
                </a:p>
                <a:p>
                  <a:pPr algn="l" defTabSz="913916"/>
                  <a:r>
                    <a:rPr lang="en-US" altLang="zh-TW" sz="1800" b="0" u="sng" kern="1200" dirty="0" smtClean="0">
                      <a:solidFill>
                        <a:srgbClr val="FC8D00"/>
                      </a:solidFill>
                      <a:latin typeface="+mn-lt"/>
                      <a:ea typeface="+mn-ea"/>
                      <a:cs typeface="+mn-cs"/>
                    </a:rPr>
                    <a:t>aka.ms/c9-learning</a:t>
                  </a:r>
                </a:p>
              </p:txBody>
            </p:sp>
          </p:grpSp>
          <p:grpSp>
            <p:nvGrpSpPr>
              <p:cNvPr id="66" name="Group 65"/>
              <p:cNvGrpSpPr/>
              <p:nvPr userDrawn="1"/>
            </p:nvGrpSpPr>
            <p:grpSpPr>
              <a:xfrm>
                <a:off x="4824066" y="5716805"/>
                <a:ext cx="2298193" cy="871008"/>
                <a:chOff x="4672738" y="5664046"/>
                <a:chExt cx="2298193" cy="871008"/>
              </a:xfrm>
            </p:grpSpPr>
            <p:sp>
              <p:nvSpPr>
                <p:cNvPr id="73" name="Rectangle 72"/>
                <p:cNvSpPr/>
                <p:nvPr userDrawn="1"/>
              </p:nvSpPr>
              <p:spPr bwMode="auto">
                <a:xfrm>
                  <a:off x="4683005" y="5764230"/>
                  <a:ext cx="2098126" cy="741572"/>
                </a:xfrm>
                <a:prstGeom prst="rect">
                  <a:avLst/>
                </a:prstGeom>
                <a:solidFill>
                  <a:srgbClr val="2D397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p:cNvSpPr txBox="1"/>
                <p:nvPr userDrawn="1"/>
              </p:nvSpPr>
              <p:spPr>
                <a:xfrm>
                  <a:off x="4672738" y="5664046"/>
                  <a:ext cx="2298193" cy="871008"/>
                </a:xfrm>
                <a:prstGeom prst="rect">
                  <a:avLst/>
                </a:prstGeom>
                <a:noFill/>
              </p:spPr>
              <p:txBody>
                <a:bodyPr wrap="none" lIns="182880" tIns="146304" rIns="182880" bIns="146304" rtlCol="0">
                  <a:spAutoFit/>
                </a:bodyPr>
                <a:lstStyle/>
                <a:p>
                  <a:pPr>
                    <a:lnSpc>
                      <a:spcPct val="90000"/>
                    </a:lnSpc>
                    <a:spcAft>
                      <a:spcPts val="600"/>
                    </a:spcAft>
                  </a:pPr>
                  <a:r>
                    <a:rPr lang="en-US" altLang="zh-TW" sz="1800" dirty="0" smtClean="0">
                      <a:solidFill>
                        <a:srgbClr val="FFC000"/>
                      </a:solidFill>
                      <a:hlinkClick r:id="rId7"/>
                    </a:rPr>
                    <a:t>MSDN </a:t>
                  </a:r>
                  <a:r>
                    <a:rPr lang="zh-TW" altLang="en-US" sz="1800" dirty="0" smtClean="0">
                      <a:solidFill>
                        <a:srgbClr val="FFC000"/>
                      </a:solidFill>
                      <a:hlinkClick r:id="rId7"/>
                    </a:rPr>
                    <a:t>台灣</a:t>
                  </a:r>
                  <a:endParaRPr lang="en-US" altLang="zh-TW" sz="1800" dirty="0" smtClean="0">
                    <a:solidFill>
                      <a:srgbClr val="FFC000"/>
                    </a:solidFill>
                    <a:hlinkClick r:id="rId7"/>
                  </a:endParaRPr>
                </a:p>
                <a:p>
                  <a:pPr>
                    <a:lnSpc>
                      <a:spcPct val="90000"/>
                    </a:lnSpc>
                    <a:spcAft>
                      <a:spcPts val="600"/>
                    </a:spcAft>
                  </a:pPr>
                  <a:r>
                    <a:rPr lang="en-US" altLang="zh-TW" sz="1800" dirty="0" smtClean="0">
                      <a:solidFill>
                        <a:srgbClr val="FFC000"/>
                      </a:solidFill>
                      <a:hlinkClick r:id="rId7"/>
                    </a:rPr>
                    <a:t>aka.ms/</a:t>
                  </a:r>
                  <a:r>
                    <a:rPr lang="en-US" altLang="zh-TW" sz="1800" dirty="0" err="1" smtClean="0">
                      <a:solidFill>
                        <a:srgbClr val="FFC000"/>
                      </a:solidFill>
                      <a:hlinkClick r:id="rId7"/>
                    </a:rPr>
                    <a:t>msdntw</a:t>
                  </a:r>
                  <a:r>
                    <a:rPr lang="en-US" altLang="zh-TW" sz="1800" dirty="0" smtClean="0">
                      <a:solidFill>
                        <a:srgbClr val="FFC000"/>
                      </a:solidFill>
                      <a:hlinkClick r:id="rId7"/>
                    </a:rPr>
                    <a:t>-fb</a:t>
                  </a:r>
                  <a:endParaRPr lang="zh-TW" altLang="en-US" sz="1800" dirty="0" smtClean="0">
                    <a:solidFill>
                      <a:srgbClr val="FFC000"/>
                    </a:solidFill>
                  </a:endParaRPr>
                </a:p>
              </p:txBody>
            </p:sp>
          </p:grpSp>
          <p:grpSp>
            <p:nvGrpSpPr>
              <p:cNvPr id="67" name="Group 66"/>
              <p:cNvGrpSpPr/>
              <p:nvPr userDrawn="1"/>
            </p:nvGrpSpPr>
            <p:grpSpPr>
              <a:xfrm>
                <a:off x="7042745" y="5716805"/>
                <a:ext cx="2103140" cy="871008"/>
                <a:chOff x="6891417" y="5664046"/>
                <a:chExt cx="2103140" cy="871008"/>
              </a:xfrm>
            </p:grpSpPr>
            <p:sp>
              <p:nvSpPr>
                <p:cNvPr id="71" name="Rectangle 70"/>
                <p:cNvSpPr/>
                <p:nvPr userDrawn="1"/>
              </p:nvSpPr>
              <p:spPr bwMode="auto">
                <a:xfrm>
                  <a:off x="6896431" y="5764230"/>
                  <a:ext cx="2098126" cy="741572"/>
                </a:xfrm>
                <a:prstGeom prst="rect">
                  <a:avLst/>
                </a:prstGeom>
                <a:solidFill>
                  <a:srgbClr val="2D397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p:cNvSpPr txBox="1"/>
                <p:nvPr userDrawn="1"/>
              </p:nvSpPr>
              <p:spPr>
                <a:xfrm>
                  <a:off x="6891417" y="5664046"/>
                  <a:ext cx="1911870" cy="871008"/>
                </a:xfrm>
                <a:prstGeom prst="rect">
                  <a:avLst/>
                </a:prstGeom>
                <a:noFill/>
              </p:spPr>
              <p:txBody>
                <a:bodyPr wrap="none" lIns="182880" tIns="146304" rIns="182880" bIns="146304" rtlCol="0">
                  <a:spAutoFit/>
                </a:bodyPr>
                <a:lstStyle/>
                <a:p>
                  <a:pPr>
                    <a:lnSpc>
                      <a:spcPct val="90000"/>
                    </a:lnSpc>
                    <a:spcAft>
                      <a:spcPts val="600"/>
                    </a:spcAft>
                  </a:pPr>
                  <a:r>
                    <a:rPr lang="en-US" altLang="zh-TW" sz="1800" dirty="0" smtClean="0">
                      <a:solidFill>
                        <a:srgbClr val="FFC000"/>
                      </a:solidFill>
                      <a:hlinkClick r:id="rId8"/>
                    </a:rPr>
                    <a:t>TechNet </a:t>
                  </a:r>
                  <a:r>
                    <a:rPr lang="zh-TW" altLang="en-US" sz="1800" dirty="0" smtClean="0">
                      <a:solidFill>
                        <a:srgbClr val="FFC000"/>
                      </a:solidFill>
                      <a:hlinkClick r:id="rId8"/>
                    </a:rPr>
                    <a:t>台灣</a:t>
                  </a:r>
                  <a:endParaRPr lang="en-US" altLang="zh-TW" sz="1800" dirty="0" smtClean="0">
                    <a:solidFill>
                      <a:srgbClr val="FFC000"/>
                    </a:solidFill>
                    <a:hlinkClick r:id="rId8"/>
                  </a:endParaRPr>
                </a:p>
                <a:p>
                  <a:pPr>
                    <a:lnSpc>
                      <a:spcPct val="90000"/>
                    </a:lnSpc>
                    <a:spcAft>
                      <a:spcPts val="600"/>
                    </a:spcAft>
                  </a:pPr>
                  <a:r>
                    <a:rPr lang="en-US" altLang="zh-TW" sz="1800" dirty="0" smtClean="0">
                      <a:solidFill>
                        <a:srgbClr val="FFC000"/>
                      </a:solidFill>
                      <a:hlinkClick r:id="rId8"/>
                    </a:rPr>
                    <a:t>aka.ms/</a:t>
                  </a:r>
                  <a:r>
                    <a:rPr lang="en-US" altLang="zh-TW" sz="1800" dirty="0" err="1" smtClean="0">
                      <a:solidFill>
                        <a:srgbClr val="FFC000"/>
                      </a:solidFill>
                      <a:hlinkClick r:id="rId8"/>
                    </a:rPr>
                    <a:t>tntw</a:t>
                  </a:r>
                  <a:r>
                    <a:rPr lang="en-US" altLang="zh-TW" sz="1800" dirty="0" smtClean="0">
                      <a:solidFill>
                        <a:srgbClr val="FFC000"/>
                      </a:solidFill>
                      <a:hlinkClick r:id="rId8"/>
                    </a:rPr>
                    <a:t>-fb</a:t>
                  </a:r>
                  <a:endParaRPr lang="zh-TW" altLang="en-US" sz="1800" dirty="0" smtClean="0">
                    <a:solidFill>
                      <a:srgbClr val="FFC000"/>
                    </a:solidFill>
                  </a:endParaRPr>
                </a:p>
              </p:txBody>
            </p:sp>
          </p:grpSp>
          <p:grpSp>
            <p:nvGrpSpPr>
              <p:cNvPr id="68" name="Group 67"/>
              <p:cNvGrpSpPr/>
              <p:nvPr userDrawn="1"/>
            </p:nvGrpSpPr>
            <p:grpSpPr>
              <a:xfrm>
                <a:off x="2620908" y="5801409"/>
                <a:ext cx="2098126" cy="757152"/>
                <a:chOff x="2469580" y="5748650"/>
                <a:chExt cx="2098126" cy="757152"/>
              </a:xfrm>
            </p:grpSpPr>
            <p:sp>
              <p:nvSpPr>
                <p:cNvPr id="69" name="Rectangle 68"/>
                <p:cNvSpPr/>
                <p:nvPr userDrawn="1"/>
              </p:nvSpPr>
              <p:spPr bwMode="auto">
                <a:xfrm>
                  <a:off x="2469580" y="5764230"/>
                  <a:ext cx="2098126" cy="741572"/>
                </a:xfrm>
                <a:prstGeom prst="rect">
                  <a:avLst/>
                </a:prstGeom>
                <a:solidFill>
                  <a:srgbClr val="2D397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userDrawn="1"/>
              </p:nvSpPr>
              <p:spPr>
                <a:xfrm>
                  <a:off x="2522799" y="5748650"/>
                  <a:ext cx="1667025" cy="646331"/>
                </a:xfrm>
                <a:prstGeom prst="rect">
                  <a:avLst/>
                </a:prstGeom>
              </p:spPr>
              <p:txBody>
                <a:bodyPr wrap="square">
                  <a:spAutoFit/>
                </a:bodyPr>
                <a:lstStyle/>
                <a:p>
                  <a:pPr algn="l" defTabSz="913916"/>
                  <a:r>
                    <a:rPr lang="en-US" altLang="zh-TW" sz="1800" b="0" u="none" dirty="0" smtClean="0">
                      <a:solidFill>
                        <a:srgbClr val="FC8D00"/>
                      </a:solidFill>
                      <a:hlinkClick r:id="rId9"/>
                    </a:rPr>
                    <a:t>MVA</a:t>
                  </a:r>
                </a:p>
                <a:p>
                  <a:pPr algn="l" defTabSz="913916"/>
                  <a:r>
                    <a:rPr lang="en-US" altLang="zh-TW" sz="1800" u="sng" dirty="0" smtClean="0">
                      <a:solidFill>
                        <a:srgbClr val="FC8D00"/>
                      </a:solidFill>
                      <a:hlinkClick r:id="rId9"/>
                    </a:rPr>
                    <a:t>mva.ms </a:t>
                  </a:r>
                  <a:endParaRPr lang="en-US" altLang="zh-TW" sz="1800" u="sng" dirty="0">
                    <a:solidFill>
                      <a:srgbClr val="FC8D00"/>
                    </a:solidFill>
                  </a:endParaRPr>
                </a:p>
              </p:txBody>
            </p:sp>
          </p:grpSp>
        </p:grpSp>
        <p:sp>
          <p:nvSpPr>
            <p:cNvPr id="78" name="Rectangle 77"/>
            <p:cNvSpPr/>
            <p:nvPr userDrawn="1"/>
          </p:nvSpPr>
          <p:spPr>
            <a:xfrm>
              <a:off x="4885423" y="4825344"/>
              <a:ext cx="1767721" cy="400110"/>
            </a:xfrm>
            <a:prstGeom prst="rect">
              <a:avLst/>
            </a:prstGeom>
          </p:spPr>
          <p:txBody>
            <a:bodyPr wrap="square">
              <a:spAutoFit/>
            </a:bodyPr>
            <a:lstStyle/>
            <a:p>
              <a:pPr rtl="0"/>
              <a:r>
                <a:rPr lang="zh-TW" altLang="en-US" sz="2000" dirty="0" smtClean="0">
                  <a:solidFill>
                    <a:srgbClr val="2D3970"/>
                  </a:solidFill>
                  <a:latin typeface="微軟正黑體" panose="020B0604030504040204" pitchFamily="34" charset="-120"/>
                  <a:ea typeface="微軟正黑體" panose="020B0604030504040204" pitchFamily="34" charset="-120"/>
                </a:rPr>
                <a:t>開發人員社群</a:t>
              </a:r>
            </a:p>
          </p:txBody>
        </p:sp>
        <p:sp>
          <p:nvSpPr>
            <p:cNvPr id="79" name="Rectangle 78"/>
            <p:cNvSpPr/>
            <p:nvPr userDrawn="1"/>
          </p:nvSpPr>
          <p:spPr>
            <a:xfrm>
              <a:off x="7021991" y="4825344"/>
              <a:ext cx="2022156" cy="400110"/>
            </a:xfrm>
            <a:prstGeom prst="rect">
              <a:avLst/>
            </a:prstGeom>
          </p:spPr>
          <p:txBody>
            <a:bodyPr wrap="square">
              <a:spAutoFit/>
            </a:bodyPr>
            <a:lstStyle/>
            <a:p>
              <a:pPr rtl="0"/>
              <a:r>
                <a:rPr lang="en-US" altLang="zh-TW" sz="2000" dirty="0" smtClean="0">
                  <a:solidFill>
                    <a:srgbClr val="2D3970"/>
                  </a:solidFill>
                  <a:latin typeface="微軟正黑體" panose="020B0604030504040204" pitchFamily="34" charset="-120"/>
                  <a:ea typeface="微軟正黑體" panose="020B0604030504040204" pitchFamily="34" charset="-120"/>
                </a:rPr>
                <a:t>IT</a:t>
              </a:r>
              <a:r>
                <a:rPr lang="zh-TW" altLang="en-US" sz="2000" dirty="0" smtClean="0">
                  <a:solidFill>
                    <a:srgbClr val="2D3970"/>
                  </a:solidFill>
                  <a:latin typeface="微軟正黑體" panose="020B0604030504040204" pitchFamily="34" charset="-120"/>
                  <a:ea typeface="微軟正黑體" panose="020B0604030504040204" pitchFamily="34" charset="-120"/>
                </a:rPr>
                <a:t> 專業人員社群</a:t>
              </a:r>
            </a:p>
          </p:txBody>
        </p:sp>
        <p:sp>
          <p:nvSpPr>
            <p:cNvPr id="80" name="Rectangle 79"/>
            <p:cNvSpPr/>
            <p:nvPr userDrawn="1"/>
          </p:nvSpPr>
          <p:spPr>
            <a:xfrm>
              <a:off x="1192239" y="1297221"/>
              <a:ext cx="6787778" cy="477054"/>
            </a:xfrm>
            <a:prstGeom prst="rect">
              <a:avLst/>
            </a:prstGeom>
          </p:spPr>
          <p:txBody>
            <a:bodyPr wrap="square" lIns="182880">
              <a:spAutoFit/>
            </a:bodyPr>
            <a:lstStyle/>
            <a:p>
              <a:pPr marL="0" marR="0" lvl="1" indent="0" algn="ctr" defTabSz="913916" rtl="0" eaLnBrk="1" fontAlgn="auto" latinLnBrk="0" hangingPunct="1">
                <a:lnSpc>
                  <a:spcPts val="3000"/>
                </a:lnSpc>
                <a:spcBef>
                  <a:spcPts val="0"/>
                </a:spcBef>
                <a:spcAft>
                  <a:spcPts val="0"/>
                </a:spcAft>
                <a:buClrTx/>
                <a:buSzTx/>
                <a:buFontTx/>
                <a:buNone/>
                <a:tabLst>
                  <a:tab pos="1791887" algn="l"/>
                </a:tabLst>
                <a:defRPr/>
              </a:pPr>
              <a:r>
                <a:rPr lang="en-US" altLang="zh-TW" sz="2800" b="1" dirty="0" smtClean="0">
                  <a:solidFill>
                    <a:schemeClr val="bg1"/>
                  </a:solidFill>
                  <a:ea typeface="Segoe UI" pitchFamily="34" charset="0"/>
                  <a:cs typeface="Segoe UI" pitchFamily="34" charset="0"/>
                </a:rPr>
                <a:t>- </a:t>
              </a:r>
              <a:r>
                <a:rPr lang="zh-TW" altLang="en-US" sz="2800" b="1" dirty="0" smtClean="0">
                  <a:solidFill>
                    <a:schemeClr val="bg1"/>
                  </a:solidFill>
                  <a:ea typeface="Segoe UI" pitchFamily="34" charset="0"/>
                  <a:cs typeface="Segoe UI" pitchFamily="34" charset="0"/>
                </a:rPr>
                <a:t>您不可不知的微軟四大核心學習資源 </a:t>
              </a:r>
              <a:r>
                <a:rPr lang="en-US" altLang="zh-TW" sz="2800" b="1" dirty="0" smtClean="0">
                  <a:solidFill>
                    <a:schemeClr val="bg1"/>
                  </a:solidFill>
                  <a:ea typeface="Segoe UI" pitchFamily="34" charset="0"/>
                  <a:cs typeface="Segoe UI" pitchFamily="34" charset="0"/>
                </a:rPr>
                <a:t>-</a:t>
              </a:r>
              <a:endParaRPr lang="en-US" sz="2800" b="1" dirty="0">
                <a:solidFill>
                  <a:schemeClr val="bg1"/>
                </a:solidFill>
                <a:ea typeface="Segoe UI" pitchFamily="34" charset="0"/>
                <a:cs typeface="Segoe UI" pitchFamily="34" charset="0"/>
              </a:endParaRPr>
            </a:p>
          </p:txBody>
        </p:sp>
      </p:grpSp>
    </p:spTree>
    <p:extLst>
      <p:ext uri="{BB962C8B-B14F-4D97-AF65-F5344CB8AC3E}">
        <p14:creationId xmlns:p14="http://schemas.microsoft.com/office/powerpoint/2010/main" val="29152960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FC8D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3076955" y="0"/>
            <a:ext cx="6257782" cy="1265014"/>
          </a:xfrm>
          <a:prstGeom prst="rect">
            <a:avLst/>
          </a:prstGeom>
        </p:spPr>
      </p:pic>
      <p:grpSp>
        <p:nvGrpSpPr>
          <p:cNvPr id="3" name="Group 2"/>
          <p:cNvGrpSpPr/>
          <p:nvPr userDrawn="1"/>
        </p:nvGrpSpPr>
        <p:grpSpPr>
          <a:xfrm>
            <a:off x="6607497" y="112886"/>
            <a:ext cx="2621905" cy="804752"/>
            <a:chOff x="775109" y="216117"/>
            <a:chExt cx="2621905" cy="804752"/>
          </a:xfrm>
        </p:grpSpPr>
        <p:sp>
          <p:nvSpPr>
            <p:cNvPr id="4" name="Rectangle 3"/>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5" name="Rectangle 4"/>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E5570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D5120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5372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E76B3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FC8D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lang="en-US" dirty="0" smtClean="0"/>
              <a:t>Slide for developer code</a:t>
            </a:r>
            <a:endParaRPr lang="en-US" dirty="0"/>
          </a:p>
        </p:txBody>
      </p:sp>
      <p:sp>
        <p:nvSpPr>
          <p:cNvPr id="3" name="Rectangle 2"/>
          <p:cNvSpPr/>
          <p:nvPr userDrawn="1"/>
        </p:nvSpPr>
        <p:spPr bwMode="hidden">
          <a:xfrm>
            <a:off x="2" y="1212849"/>
            <a:ext cx="9326563" cy="5781676"/>
          </a:xfrm>
          <a:prstGeom prst="rect">
            <a:avLst/>
          </a:prstGeom>
          <a:solidFill>
            <a:srgbClr val="FC8D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60"/>
            <a:ext cx="8777287" cy="2037481"/>
          </a:xfrm>
        </p:spPr>
        <p:txBody>
          <a:bodyPr/>
          <a:lstStyle>
            <a:lvl1pPr marL="0" indent="0">
              <a:buNone/>
              <a:defRPr sz="3200">
                <a:solidFill>
                  <a:schemeClr val="bg1"/>
                </a:solidFill>
                <a:latin typeface="Consolas" panose="020B0609020204030204" pitchFamily="49" charset="0"/>
                <a:cs typeface="Consolas" panose="020B0609020204030204" pitchFamily="49" charset="0"/>
              </a:defRPr>
            </a:lvl1pPr>
            <a:lvl2pPr marL="259880" indent="0">
              <a:buNone/>
              <a:defRPr>
                <a:solidFill>
                  <a:schemeClr val="bg1"/>
                </a:solidFill>
                <a:latin typeface="Consolas" panose="020B0609020204030204" pitchFamily="49" charset="0"/>
                <a:cs typeface="Consolas" panose="020B0609020204030204" pitchFamily="49" charset="0"/>
              </a:defRPr>
            </a:lvl2pPr>
            <a:lvl3pPr marL="438397" indent="0">
              <a:buNone/>
              <a:defRPr>
                <a:solidFill>
                  <a:schemeClr val="bg1"/>
                </a:solidFill>
                <a:latin typeface="Consolas" panose="020B0609020204030204" pitchFamily="49" charset="0"/>
                <a:cs typeface="Consolas" panose="020B0609020204030204" pitchFamily="49" charset="0"/>
              </a:defRPr>
            </a:lvl3pPr>
            <a:lvl4pPr marL="610841" indent="0">
              <a:buNone/>
              <a:defRPr>
                <a:solidFill>
                  <a:schemeClr val="bg1"/>
                </a:solidFill>
                <a:latin typeface="Consolas" panose="020B0609020204030204" pitchFamily="49" charset="0"/>
                <a:cs typeface="Consolas" panose="020B0609020204030204" pitchFamily="49" charset="0"/>
              </a:defRPr>
            </a:lvl4pPr>
            <a:lvl5pPr marL="788143" indent="0">
              <a:buNone/>
              <a:defRPr>
                <a:solidFill>
                  <a:schemeClr val="bg1"/>
                </a:solidFill>
                <a:latin typeface="Consolas" panose="020B0609020204030204" pitchFamily="49" charset="0"/>
                <a:cs typeface="Consolas" panose="020B0609020204030204" pitchFamily="49" charset="0"/>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FC8D0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8702" y="6321406"/>
            <a:ext cx="8777288" cy="37625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699124" eaLnBrk="0" hangingPunct="0"/>
            <a:r>
              <a:rPr lang="en-US" sz="525" dirty="0">
                <a:solidFill>
                  <a:schemeClr val="bg1"/>
                </a:solidFill>
                <a:cs typeface="Segoe UI" pitchFamily="34" charset="0"/>
              </a:rPr>
              <a:t>© </a:t>
            </a:r>
            <a:r>
              <a:rPr lang="en-US" sz="525" dirty="0" smtClean="0">
                <a:solidFill>
                  <a:schemeClr val="bg1"/>
                </a:solidFill>
                <a:cs typeface="Segoe UI" pitchFamily="34" charset="0"/>
              </a:rPr>
              <a:t>2014 </a:t>
            </a:r>
            <a:r>
              <a:rPr lang="en-US" sz="525" dirty="0">
                <a:solidFill>
                  <a:schemeClr val="bg1"/>
                </a:solidFill>
                <a:cs typeface="Segoe UI" pitchFamily="34" charset="0"/>
              </a:rPr>
              <a:t>Microsoft Corporation. All rights reserved</a:t>
            </a:r>
            <a:r>
              <a:rPr lang="en-US" sz="525" dirty="0">
                <a:gradFill>
                  <a:gsLst>
                    <a:gs pos="0">
                      <a:schemeClr val="tx1"/>
                    </a:gs>
                    <a:gs pos="100000">
                      <a:schemeClr val="tx1"/>
                    </a:gs>
                  </a:gsLst>
                  <a:lin ang="5400000" scaled="0"/>
                </a:gradFill>
                <a:cs typeface="Segoe UI" pitchFamily="34" charset="0"/>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86817" y="3065214"/>
            <a:ext cx="3384376" cy="724982"/>
          </a:xfrm>
          <a:prstGeom prst="rect">
            <a:avLst/>
          </a:prstGeom>
        </p:spPr>
      </p:pic>
      <p:pic>
        <p:nvPicPr>
          <p:cNvPr id="4" name="Picture 3"/>
          <p:cNvPicPr>
            <a:picLocks noChangeAspect="1"/>
          </p:cNvPicPr>
          <p:nvPr userDrawn="1"/>
        </p:nvPicPr>
        <p:blipFill>
          <a:blip r:embed="rId3"/>
          <a:stretch>
            <a:fillRect/>
          </a:stretch>
        </p:blipFill>
        <p:spPr>
          <a:xfrm>
            <a:off x="3076955" y="0"/>
            <a:ext cx="6257782" cy="1265014"/>
          </a:xfrm>
          <a:prstGeom prst="rect">
            <a:avLst/>
          </a:prstGeom>
        </p:spPr>
      </p:pic>
      <p:grpSp>
        <p:nvGrpSpPr>
          <p:cNvPr id="6" name="Group 5"/>
          <p:cNvGrpSpPr/>
          <p:nvPr userDrawn="1"/>
        </p:nvGrpSpPr>
        <p:grpSpPr>
          <a:xfrm>
            <a:off x="6607497" y="112886"/>
            <a:ext cx="2621905" cy="804752"/>
            <a:chOff x="775109" y="216117"/>
            <a:chExt cx="2621905" cy="804752"/>
          </a:xfrm>
        </p:grpSpPr>
        <p:sp>
          <p:nvSpPr>
            <p:cNvPr id="7" name="Rectangle 6"/>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8" name="Rectangle 7"/>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Tree>
    <p:extLst>
      <p:ext uri="{BB962C8B-B14F-4D97-AF65-F5344CB8AC3E}">
        <p14:creationId xmlns:p14="http://schemas.microsoft.com/office/powerpoint/2010/main" val="392835873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FC8D00"/>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a:srcRect l="14182" t="1" r="27917" b="-1280"/>
          <a:stretch/>
        </p:blipFill>
        <p:spPr>
          <a:xfrm>
            <a:off x="5648956" y="18112"/>
            <a:ext cx="3672408" cy="472926"/>
          </a:xfrm>
          <a:prstGeom prst="rect">
            <a:avLst/>
          </a:prstGeom>
        </p:spPr>
      </p:pic>
      <p:sp>
        <p:nvSpPr>
          <p:cNvPr id="3" name="Rectangle 2"/>
          <p:cNvSpPr/>
          <p:nvPr userDrawn="1"/>
        </p:nvSpPr>
        <p:spPr bwMode="auto">
          <a:xfrm rot="10800000" flipH="1" flipV="1">
            <a:off x="486817" y="3367913"/>
            <a:ext cx="8336555" cy="612648"/>
          </a:xfrm>
          <a:prstGeom prst="rect">
            <a:avLst/>
          </a:prstGeom>
          <a:solidFill>
            <a:schemeClr val="accent3">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17" tIns="45702" rIns="91404" bIns="45702" numCol="1" rtlCol="0" anchor="ctr" anchorCtr="0" compatLnSpc="1">
            <a:prstTxWarp prst="textNoShape">
              <a:avLst/>
            </a:prstTxWarp>
          </a:bodyPr>
          <a:lstStyle/>
          <a:p>
            <a:r>
              <a:rPr lang="zh-TW" altLang="en-US" dirty="0" smtClean="0">
                <a:latin typeface="微軟正黑體" pitchFamily="34" charset="-120"/>
                <a:ea typeface="微軟正黑體" pitchFamily="34" charset="-120"/>
              </a:rPr>
              <a:t>         只要完成「大會線上問卷」，可於活動期間於大會服務台兌換問卷禮哦！</a:t>
            </a:r>
            <a:r>
              <a:rPr lang="zh-TW" altLang="en-US" sz="2000" dirty="0" smtClean="0">
                <a:latin typeface="微軟正黑體" pitchFamily="34" charset="-120"/>
                <a:ea typeface="微軟正黑體" pitchFamily="34" charset="-120"/>
              </a:rPr>
              <a:t>                      </a:t>
            </a:r>
            <a:endParaRPr lang="en-US" altLang="zh-TW" sz="2000" dirty="0" smtClean="0">
              <a:latin typeface="微軟正黑體" pitchFamily="34" charset="-120"/>
              <a:ea typeface="微軟正黑體" pitchFamily="34" charset="-120"/>
            </a:endParaRPr>
          </a:p>
        </p:txBody>
      </p:sp>
      <p:sp>
        <p:nvSpPr>
          <p:cNvPr id="4" name="Rectangle 3"/>
          <p:cNvSpPr/>
          <p:nvPr userDrawn="1"/>
        </p:nvSpPr>
        <p:spPr bwMode="auto">
          <a:xfrm>
            <a:off x="486817" y="2400779"/>
            <a:ext cx="8323491" cy="615553"/>
          </a:xfrm>
          <a:prstGeom prst="rect">
            <a:avLst/>
          </a:prstGeom>
          <a:solidFill>
            <a:schemeClr val="accent2">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17" tIns="45702" rIns="91404" bIns="45702" numCol="1" rtlCol="0" anchor="ctr" anchorCtr="0" compatLnSpc="1">
            <a:prstTxWarp prst="textNoShape">
              <a:avLst/>
            </a:prstTxWarp>
          </a:bodyPr>
          <a:lstStyle/>
          <a:p>
            <a:r>
              <a:rPr lang="zh-TW" altLang="en-US" dirty="0" smtClean="0">
                <a:latin typeface="微軟正黑體" pitchFamily="34" charset="-120"/>
                <a:ea typeface="微軟正黑體" pitchFamily="34" charset="-120"/>
              </a:rPr>
              <a:t>         請協助完成「本課程線上問卷」，我們重視您的寶貴意見</a:t>
            </a:r>
            <a:endParaRPr lang="zh-TW" altLang="en-US" sz="2000" b="1" dirty="0">
              <a:solidFill>
                <a:srgbClr val="FFFF00"/>
              </a:solidFill>
              <a:latin typeface="微軟正黑體" pitchFamily="34" charset="-120"/>
              <a:ea typeface="微軟正黑體" pitchFamily="34" charset="-120"/>
            </a:endParaRPr>
          </a:p>
        </p:txBody>
      </p:sp>
      <p:sp>
        <p:nvSpPr>
          <p:cNvPr id="5" name="Rectangle 4"/>
          <p:cNvSpPr/>
          <p:nvPr userDrawn="1"/>
        </p:nvSpPr>
        <p:spPr bwMode="auto">
          <a:xfrm rot="10800000" flipH="1" flipV="1">
            <a:off x="486818" y="4397429"/>
            <a:ext cx="8349616" cy="612000"/>
          </a:xfrm>
          <a:prstGeom prst="rect">
            <a:avLst/>
          </a:prstGeom>
          <a:solidFill>
            <a:schemeClr val="accent1">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17" tIns="45702" rIns="91404" bIns="45702" numCol="1" rtlCol="0" anchor="ctr" anchorCtr="0" compatLnSpc="1">
            <a:prstTxWarp prst="textNoShape">
              <a:avLst/>
            </a:prstTxWarp>
          </a:bodyPr>
          <a:lstStyle/>
          <a:p>
            <a:r>
              <a:rPr lang="zh-TW" altLang="en-US" dirty="0" smtClean="0">
                <a:latin typeface="微軟正黑體" pitchFamily="34" charset="-120"/>
                <a:ea typeface="微軟正黑體" pitchFamily="34" charset="-120"/>
              </a:rPr>
              <a:t>         本課程影音及簡報檔未來將公布於 </a:t>
            </a:r>
            <a:r>
              <a:rPr lang="en-US" altLang="zh-TW" dirty="0" smtClean="0">
                <a:latin typeface="微軟正黑體" pitchFamily="34" charset="-120"/>
                <a:ea typeface="微軟正黑體" pitchFamily="34" charset="-120"/>
              </a:rPr>
              <a:t>http://aka.ms/td2015</a:t>
            </a:r>
            <a:endParaRPr lang="en-US" altLang="zh-TW" sz="2000" dirty="0" smtClean="0">
              <a:latin typeface="+mj-lt"/>
              <a:ea typeface="微軟正黑體" pitchFamily="34" charset="-12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86817" y="5401381"/>
            <a:ext cx="2278086" cy="487999"/>
          </a:xfrm>
          <a:prstGeom prst="rect">
            <a:avLst/>
          </a:prstGeom>
        </p:spPr>
      </p:pic>
      <p:sp>
        <p:nvSpPr>
          <p:cNvPr id="7" name="Text Box 3"/>
          <p:cNvSpPr txBox="1">
            <a:spLocks noChangeArrowheads="1"/>
          </p:cNvSpPr>
          <p:nvPr userDrawn="1"/>
        </p:nvSpPr>
        <p:spPr bwMode="blackWhite">
          <a:xfrm>
            <a:off x="362805" y="6033905"/>
            <a:ext cx="8712968" cy="658636"/>
          </a:xfrm>
          <a:prstGeom prst="rect">
            <a:avLst/>
          </a:prstGeom>
        </p:spPr>
        <p:txBody>
          <a:bodyPr vert="horz" wrap="square" lIns="102865" tIns="82293" rIns="102865" bIns="82293" numCol="1" anchor="t" anchorCtr="0" compatLnSpc="1">
            <a:prstTxWarp prst="textNoShape">
              <a:avLst/>
            </a:prstTxWarp>
            <a:spAutoFit/>
          </a:bodyPr>
          <a:lstStyle/>
          <a:p>
            <a:pPr defTabSz="524330" eaLnBrk="0" hangingPunct="0"/>
            <a:r>
              <a:rPr lang="en-US" sz="800" dirty="0">
                <a:solidFill>
                  <a:schemeClr val="bg1"/>
                </a:solidFill>
                <a:cs typeface="Segoe UI" pitchFamily="34" charset="0"/>
              </a:rPr>
              <a:t>© 2014 Microsoft Corporation. All rights reserved. Microsoft, Windows, and other product names are or may be registered trademarks and/or trademarks in the U.S. and/or other countries.</a:t>
            </a:r>
          </a:p>
          <a:p>
            <a:pPr defTabSz="524330" eaLnBrk="0" hangingPunct="0"/>
            <a:r>
              <a:rPr lang="en-US" sz="800" dirty="0">
                <a:solidFill>
                  <a:schemeClr val="bg1"/>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8" name="Freeform 7"/>
          <p:cNvSpPr>
            <a:spLocks noEditPoints="1"/>
          </p:cNvSpPr>
          <p:nvPr userDrawn="1"/>
        </p:nvSpPr>
        <p:spPr bwMode="black">
          <a:xfrm>
            <a:off x="693810" y="2504426"/>
            <a:ext cx="380348" cy="39211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userDrawn="1"/>
        </p:nvSpPr>
        <p:spPr bwMode="black">
          <a:xfrm>
            <a:off x="693810" y="3480899"/>
            <a:ext cx="380348" cy="39211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black">
          <a:xfrm>
            <a:off x="693810" y="4507373"/>
            <a:ext cx="380348" cy="39211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 name="Group 14"/>
          <p:cNvGrpSpPr/>
          <p:nvPr userDrawn="1"/>
        </p:nvGrpSpPr>
        <p:grpSpPr>
          <a:xfrm>
            <a:off x="6607497" y="112886"/>
            <a:ext cx="2621905" cy="804752"/>
            <a:chOff x="775109" y="216117"/>
            <a:chExt cx="2621905" cy="804752"/>
          </a:xfrm>
        </p:grpSpPr>
        <p:sp>
          <p:nvSpPr>
            <p:cNvPr id="16" name="Rectangle 15"/>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17" name="Rectangle 16"/>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
        <p:nvSpPr>
          <p:cNvPr id="2" name="Rectangle 1"/>
          <p:cNvSpPr/>
          <p:nvPr userDrawn="1"/>
        </p:nvSpPr>
        <p:spPr>
          <a:xfrm>
            <a:off x="486817" y="1481038"/>
            <a:ext cx="8323491" cy="523220"/>
          </a:xfrm>
          <a:prstGeom prst="rect">
            <a:avLst/>
          </a:prstGeom>
          <a:noFill/>
        </p:spPr>
        <p:txBody>
          <a:bodyPr wrap="square">
            <a:spAutoFit/>
          </a:bodyPr>
          <a:lstStyle/>
          <a:p>
            <a:pPr algn="ctr"/>
            <a:r>
              <a:rPr lang="zh-TW" altLang="en-US" sz="2800" b="1" u="none" dirty="0" smtClean="0">
                <a:solidFill>
                  <a:srgbClr val="D5120D"/>
                </a:solidFill>
                <a:effectLst/>
                <a:latin typeface="微軟正黑體" pitchFamily="34" charset="-120"/>
                <a:ea typeface="微軟正黑體" pitchFamily="34" charset="-120"/>
              </a:rPr>
              <a:t>問卷網址   </a:t>
            </a:r>
            <a:r>
              <a:rPr lang="en-US" altLang="zh-TW" sz="2800" b="1" u="none" dirty="0" smtClean="0">
                <a:solidFill>
                  <a:srgbClr val="D5120D"/>
                </a:solidFill>
                <a:effectLst/>
                <a:latin typeface="微軟正黑體" pitchFamily="34" charset="-120"/>
                <a:ea typeface="微軟正黑體" pitchFamily="34" charset="-120"/>
              </a:rPr>
              <a:t>http://aka.ms/td2015-survey</a:t>
            </a:r>
            <a:endParaRPr lang="zh-TW" altLang="en-US" sz="3200" b="1" u="none" dirty="0">
              <a:solidFill>
                <a:srgbClr val="D5120D"/>
              </a:solidFill>
              <a:effectLst/>
              <a:latin typeface="微軟正黑體" pitchFamily="34" charset="-120"/>
              <a:ea typeface="微軟正黑體" pitchFamily="34" charset="-120"/>
            </a:endParaRPr>
          </a:p>
        </p:txBody>
      </p:sp>
    </p:spTree>
    <p:extLst>
      <p:ext uri="{BB962C8B-B14F-4D97-AF65-F5344CB8AC3E}">
        <p14:creationId xmlns:p14="http://schemas.microsoft.com/office/powerpoint/2010/main" val="39664243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b="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ltLang="zh-TW" dirty="0" smtClean="0"/>
              <a:t>Click to edit Master title style</a:t>
            </a:r>
            <a:endParaRPr lang="en-US" dirty="0"/>
          </a:p>
        </p:txBody>
      </p:sp>
    </p:spTree>
    <p:extLst>
      <p:ext uri="{BB962C8B-B14F-4D97-AF65-F5344CB8AC3E}">
        <p14:creationId xmlns:p14="http://schemas.microsoft.com/office/powerpoint/2010/main" val="29602221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ltLang="zh-TW" dirty="0" smtClean="0"/>
              <a:t>Click to edit Master title style</a:t>
            </a:r>
            <a:endParaRPr lang="en-US" dirty="0"/>
          </a:p>
        </p:txBody>
      </p:sp>
    </p:spTree>
    <p:extLst>
      <p:ext uri="{BB962C8B-B14F-4D97-AF65-F5344CB8AC3E}">
        <p14:creationId xmlns:p14="http://schemas.microsoft.com/office/powerpoint/2010/main" val="41514266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6pt Header w/Subtext">
    <p:bg>
      <p:bgPr>
        <a:solidFill>
          <a:srgbClr val="FC8D0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342871" y="6565392"/>
            <a:ext cx="2952499" cy="137160"/>
          </a:xfrm>
          <a:prstGeom prst="rect">
            <a:avLst/>
          </a:prstGeom>
        </p:spPr>
        <p:txBody>
          <a:bodyPr/>
          <a:lstStyle>
            <a:lvl1pPr>
              <a:defRPr>
                <a:solidFill>
                  <a:schemeClr val="bg1"/>
                </a:solidFill>
              </a:defRPr>
            </a:lvl1pPr>
          </a:lstStyle>
          <a:p>
            <a:r>
              <a:rPr lang="en-US" dirty="0" smtClean="0"/>
              <a:t>Microsoft Confidential</a:t>
            </a:r>
            <a:endParaRPr lang="en-US" dirty="0"/>
          </a:p>
        </p:txBody>
      </p:sp>
      <p:sp>
        <p:nvSpPr>
          <p:cNvPr id="3" name="Slide Number Placeholder 2"/>
          <p:cNvSpPr>
            <a:spLocks noGrp="1"/>
          </p:cNvSpPr>
          <p:nvPr>
            <p:ph type="sldNum" sz="quarter" idx="13"/>
          </p:nvPr>
        </p:nvSpPr>
        <p:spPr>
          <a:xfrm>
            <a:off x="8695586" y="6565392"/>
            <a:ext cx="425017" cy="137160"/>
          </a:xfrm>
          <a:prstGeom prst="rect">
            <a:avLst/>
          </a:prstGeom>
        </p:spPr>
        <p:txBody>
          <a:bodyPr/>
          <a:lstStyle/>
          <a:p>
            <a:fld id="{27258FFF-F925-446B-8502-81C933981705}" type="slidenum">
              <a:rPr>
                <a:solidFill>
                  <a:srgbClr val="505050"/>
                </a:solidFill>
              </a:rPr>
              <a:pPr/>
              <a:t>‹#›</a:t>
            </a:fld>
            <a:endParaRPr dirty="0">
              <a:solidFill>
                <a:srgbClr val="505050"/>
              </a:solidFill>
            </a:endParaRPr>
          </a:p>
        </p:txBody>
      </p:sp>
      <p:sp>
        <p:nvSpPr>
          <p:cNvPr id="8" name="Text Placeholder 4"/>
          <p:cNvSpPr>
            <a:spLocks noGrp="1"/>
          </p:cNvSpPr>
          <p:nvPr>
            <p:ph type="body" sz="quarter" idx="11"/>
          </p:nvPr>
        </p:nvSpPr>
        <p:spPr>
          <a:xfrm>
            <a:off x="205962" y="355512"/>
            <a:ext cx="4800191" cy="567848"/>
          </a:xfrm>
        </p:spPr>
        <p:txBody>
          <a:bodyPr lIns="146304" tIns="109728" rIns="146304" bIns="109728" anchor="t" anchorCtr="0"/>
          <a:lstStyle>
            <a:lvl1pPr marL="0" indent="0">
              <a:lnSpc>
                <a:spcPts val="2700"/>
              </a:lnSpc>
              <a:buFontTx/>
              <a:buNone/>
              <a:defRPr sz="2700">
                <a:solidFill>
                  <a:schemeClr val="bg1"/>
                </a:solidFill>
                <a:latin typeface="+mj-lt"/>
              </a:defRPr>
            </a:lvl1pPr>
            <a:lvl2pPr marL="257116" indent="0">
              <a:buFontTx/>
              <a:buNone/>
              <a:defRPr sz="2700">
                <a:latin typeface="Segoe Pro Light"/>
              </a:defRPr>
            </a:lvl2pPr>
            <a:lvl3pPr marL="428526" indent="0">
              <a:buFontTx/>
              <a:buNone/>
              <a:defRPr sz="2700">
                <a:latin typeface="Segoe Pro Light"/>
              </a:defRPr>
            </a:lvl3pPr>
            <a:lvl4pPr marL="599936" indent="0">
              <a:buFontTx/>
              <a:buNone/>
              <a:defRPr sz="2700">
                <a:latin typeface="Segoe Pro Light"/>
              </a:defRPr>
            </a:lvl4pPr>
            <a:lvl5pPr marL="771346" indent="0">
              <a:buFontTx/>
              <a:buNone/>
              <a:defRPr sz="2700">
                <a:latin typeface="Segoe Pro Light"/>
              </a:defRPr>
            </a:lvl5pPr>
          </a:lstStyle>
          <a:p>
            <a:pPr lvl="0"/>
            <a:r>
              <a:rPr lang="en-US" dirty="0" smtClean="0"/>
              <a:t>Click to edit Master text styles</a:t>
            </a:r>
          </a:p>
        </p:txBody>
      </p:sp>
      <p:sp>
        <p:nvSpPr>
          <p:cNvPr id="11" name="Text Placeholder 10"/>
          <p:cNvSpPr>
            <a:spLocks noGrp="1"/>
          </p:cNvSpPr>
          <p:nvPr>
            <p:ph type="body" sz="quarter" idx="14"/>
          </p:nvPr>
        </p:nvSpPr>
        <p:spPr>
          <a:xfrm>
            <a:off x="205961" y="2125663"/>
            <a:ext cx="2400118" cy="1036181"/>
          </a:xfrm>
        </p:spPr>
        <p:txBody>
          <a:bodyPr/>
          <a:lstStyle>
            <a:lvl1pPr marL="0" indent="0">
              <a:lnSpc>
                <a:spcPct val="100000"/>
              </a:lnSpc>
              <a:spcBef>
                <a:spcPts val="0"/>
              </a:spcBef>
              <a:spcAft>
                <a:spcPts val="2250"/>
              </a:spcAft>
              <a:buNone/>
              <a:defRPr sz="1350">
                <a:solidFill>
                  <a:schemeClr val="bg1"/>
                </a:solidFill>
                <a:latin typeface="+mn-lt"/>
              </a:defRPr>
            </a:lvl1pPr>
            <a:lvl2pPr marL="2381" indent="0">
              <a:lnSpc>
                <a:spcPts val="1087"/>
              </a:lnSpc>
              <a:spcBef>
                <a:spcPts val="0"/>
              </a:spcBef>
              <a:spcAft>
                <a:spcPts val="900"/>
              </a:spcAft>
              <a:buNone/>
              <a:defRPr sz="975" b="1">
                <a:solidFill>
                  <a:schemeClr val="bg1"/>
                </a:solidFill>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28369287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FC8D00"/>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a:srcRect l="14182" t="1" r="27917" b="-1280"/>
          <a:stretch/>
        </p:blipFill>
        <p:spPr>
          <a:xfrm>
            <a:off x="5648956" y="18112"/>
            <a:ext cx="3672408" cy="472926"/>
          </a:xfrm>
          <a:prstGeom prst="rect">
            <a:avLst/>
          </a:prstGeom>
        </p:spPr>
      </p:pic>
      <p:sp>
        <p:nvSpPr>
          <p:cNvPr id="3" name="Rectangle 2"/>
          <p:cNvSpPr/>
          <p:nvPr userDrawn="1"/>
        </p:nvSpPr>
        <p:spPr bwMode="auto">
          <a:xfrm>
            <a:off x="274638" y="2117165"/>
            <a:ext cx="6400800" cy="3667680"/>
          </a:xfrm>
          <a:prstGeom prst="rect">
            <a:avLst/>
          </a:prstGeom>
          <a:solidFill>
            <a:srgbClr val="E557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17165"/>
            <a:ext cx="6400800" cy="1837298"/>
          </a:xfrm>
          <a:noFill/>
        </p:spPr>
        <p:txBody>
          <a:bodyPr lIns="146304" tIns="91440" rIns="146304" bIns="91440" anchor="t" anchorCtr="0"/>
          <a:lstStyle>
            <a:lvl1pPr>
              <a:defRPr sz="4800" spc="-75" baseline="0">
                <a:solidFill>
                  <a:schemeClr val="bg1"/>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201" y="6240429"/>
            <a:ext cx="1280587" cy="27432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457088" y="6241265"/>
            <a:ext cx="1276684" cy="273484"/>
          </a:xfrm>
          <a:prstGeom prst="rect">
            <a:avLst/>
          </a:prstGeom>
        </p:spPr>
      </p:pic>
      <p:grpSp>
        <p:nvGrpSpPr>
          <p:cNvPr id="16" name="Group 15"/>
          <p:cNvGrpSpPr/>
          <p:nvPr userDrawn="1"/>
        </p:nvGrpSpPr>
        <p:grpSpPr>
          <a:xfrm>
            <a:off x="6607497" y="112886"/>
            <a:ext cx="2621905" cy="804752"/>
            <a:chOff x="775109" y="216117"/>
            <a:chExt cx="2621905" cy="804752"/>
          </a:xfrm>
        </p:grpSpPr>
        <p:sp>
          <p:nvSpPr>
            <p:cNvPr id="17" name="Rectangle 16"/>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18" name="Rectangle 17"/>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Tree>
    <p:extLst>
      <p:ext uri="{BB962C8B-B14F-4D97-AF65-F5344CB8AC3E}">
        <p14:creationId xmlns:p14="http://schemas.microsoft.com/office/powerpoint/2010/main" val="35760817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7388" y="5783263"/>
            <a:ext cx="6855990" cy="902608"/>
          </a:xfrm>
          <a:noFill/>
        </p:spPr>
        <p:txBody>
          <a:bodyPr lIns="146304" tIns="109728" rIns="146304" bIns="109728" anchor="b">
            <a:noAutofit/>
          </a:bodyPr>
          <a:lstStyle>
            <a:lvl1pPr marL="0" indent="0">
              <a:spcBef>
                <a:spcPts val="0"/>
              </a:spcBef>
              <a:buNone/>
              <a:defRPr sz="15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06009" y="2117165"/>
            <a:ext cx="8914593" cy="1837298"/>
          </a:xfrm>
          <a:noFill/>
        </p:spPr>
        <p:txBody>
          <a:bodyPr lIns="146304" tIns="91440" rIns="146304" bIns="91440" anchor="t" anchorCtr="0"/>
          <a:lstStyle>
            <a:lvl1pPr>
              <a:defRPr sz="4049" spc="-75"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7596731" y="6126163"/>
            <a:ext cx="1387084" cy="394827"/>
          </a:xfrm>
          <a:prstGeom prst="rect">
            <a:avLst/>
          </a:prstGeom>
          <a:noFill/>
          <a:ln>
            <a:noFill/>
          </a:ln>
        </p:spPr>
      </p:pic>
      <p:sp>
        <p:nvSpPr>
          <p:cNvPr id="3" name="Text Placeholder 2"/>
          <p:cNvSpPr>
            <a:spLocks noGrp="1"/>
          </p:cNvSpPr>
          <p:nvPr>
            <p:ph type="body" sz="quarter" idx="13" hasCustomPrompt="1"/>
          </p:nvPr>
        </p:nvSpPr>
        <p:spPr>
          <a:xfrm>
            <a:off x="206009" y="307621"/>
            <a:ext cx="2741777" cy="503215"/>
          </a:xfrm>
        </p:spPr>
        <p:txBody>
          <a:bodyPr lIns="182880" tIns="146304" rIns="182880" bIns="146304"/>
          <a:lstStyle>
            <a:lvl1pPr marL="0" indent="0">
              <a:buNone/>
              <a:defRPr sz="1500">
                <a:latin typeface="+mn-lt"/>
              </a:defRPr>
            </a:lvl1pPr>
            <a:lvl2pPr marL="257141" indent="0">
              <a:buNone/>
              <a:defRPr sz="1500"/>
            </a:lvl2pPr>
            <a:lvl3pPr marL="428568" indent="0">
              <a:buNone/>
              <a:defRPr sz="1500"/>
            </a:lvl3pPr>
            <a:lvl4pPr marL="599995" indent="0">
              <a:buNone/>
              <a:defRPr sz="1500"/>
            </a:lvl4pPr>
            <a:lvl5pPr marL="771422" indent="0">
              <a:buNone/>
              <a:defRPr sz="1500"/>
            </a:lvl5pPr>
          </a:lstStyle>
          <a:p>
            <a:pPr lvl="0"/>
            <a:r>
              <a:rPr lang="en-US" dirty="0" smtClean="0"/>
              <a:t>Session Code Here</a:t>
            </a:r>
            <a:endParaRPr lang="en-US" dirty="0"/>
          </a:p>
        </p:txBody>
      </p:sp>
    </p:spTree>
    <p:extLst>
      <p:ext uri="{BB962C8B-B14F-4D97-AF65-F5344CB8AC3E}">
        <p14:creationId xmlns:p14="http://schemas.microsoft.com/office/powerpoint/2010/main" val="5477987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7388" y="5783263"/>
            <a:ext cx="6855990" cy="902608"/>
          </a:xfrm>
          <a:noFill/>
        </p:spPr>
        <p:txBody>
          <a:bodyPr lIns="146304" tIns="109728" rIns="146304" bIns="109728" anchor="b">
            <a:noAutofit/>
          </a:bodyPr>
          <a:lstStyle>
            <a:lvl1pPr marL="0" indent="0">
              <a:spcBef>
                <a:spcPts val="0"/>
              </a:spcBef>
              <a:buNone/>
              <a:defRPr sz="15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06009" y="2117165"/>
            <a:ext cx="8914593" cy="1837298"/>
          </a:xfrm>
          <a:noFill/>
        </p:spPr>
        <p:txBody>
          <a:bodyPr lIns="146304" tIns="91440" rIns="146304" bIns="91440" anchor="t" anchorCtr="0"/>
          <a:lstStyle>
            <a:lvl1pPr>
              <a:defRPr sz="4049" spc="-75"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7749086" y="6103269"/>
            <a:ext cx="122979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68574" tIns="34287" rIns="68574" bIns="34287" numCol="1" anchor="t" anchorCtr="0" compatLnSpc="1">
            <a:prstTxWarp prst="textNoShape">
              <a:avLst/>
            </a:prstTxWarp>
          </a:bodyPr>
          <a:lstStyle/>
          <a:p>
            <a:pPr marL="0" marR="0" lvl="0" indent="0" algn="l" defTabSz="69946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06009" y="307621"/>
            <a:ext cx="2741777" cy="503215"/>
          </a:xfrm>
        </p:spPr>
        <p:txBody>
          <a:bodyPr lIns="182880" tIns="146304" rIns="182880" bIns="146304"/>
          <a:lstStyle>
            <a:lvl1pPr marL="0" indent="0">
              <a:buNone/>
              <a:defRPr sz="1500">
                <a:latin typeface="+mn-lt"/>
              </a:defRPr>
            </a:lvl1pPr>
            <a:lvl2pPr marL="257141" indent="0">
              <a:buNone/>
              <a:defRPr sz="1500"/>
            </a:lvl2pPr>
            <a:lvl3pPr marL="428568" indent="0">
              <a:buNone/>
              <a:defRPr sz="1500"/>
            </a:lvl3pPr>
            <a:lvl4pPr marL="599995" indent="0">
              <a:buNone/>
              <a:defRPr sz="1500"/>
            </a:lvl4pPr>
            <a:lvl5pPr marL="771422" indent="0">
              <a:buNone/>
              <a:defRPr sz="1500"/>
            </a:lvl5pPr>
          </a:lstStyle>
          <a:p>
            <a:pPr lvl="0"/>
            <a:r>
              <a:rPr lang="en-US" dirty="0" smtClean="0"/>
              <a:t>Session Code Here</a:t>
            </a:r>
            <a:endParaRPr lang="en-US" dirty="0"/>
          </a:p>
        </p:txBody>
      </p:sp>
    </p:spTree>
    <p:extLst>
      <p:ext uri="{BB962C8B-B14F-4D97-AF65-F5344CB8AC3E}">
        <p14:creationId xmlns:p14="http://schemas.microsoft.com/office/powerpoint/2010/main" val="311556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5961" y="1212850"/>
            <a:ext cx="8914642" cy="1717393"/>
          </a:xfrm>
        </p:spPr>
        <p:txBody>
          <a:bodyPr>
            <a:spAutoFit/>
          </a:bodyPr>
          <a:lstStyle>
            <a:lvl3pPr>
              <a:defRPr sz="1800"/>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815971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537505" y="1668463"/>
            <a:ext cx="6583098" cy="5029200"/>
          </a:xfrm>
        </p:spPr>
        <p:txBody>
          <a:bodyPr wrap="square">
            <a:noAutofit/>
          </a:bodyPr>
          <a:lstStyle>
            <a:lvl3pPr>
              <a:defRPr sz="1800"/>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12343" y="1668463"/>
            <a:ext cx="2057225" cy="5029200"/>
          </a:xfrm>
        </p:spPr>
        <p:txBody>
          <a:bodyPr>
            <a:noAutofit/>
          </a:bodyPr>
          <a:lstStyle>
            <a:lvl1pPr marL="0" indent="0">
              <a:buNone/>
              <a:defRPr kumimoji="0" lang="en-US" sz="18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685533"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52378486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891703" y="2125663"/>
            <a:ext cx="7543158" cy="1828800"/>
          </a:xfrm>
        </p:spPr>
        <p:txBody>
          <a:bodyPr/>
          <a:lstStyle>
            <a:lvl1pPr>
              <a:defRPr sz="3600" baseline="0"/>
            </a:lvl1pPr>
          </a:lstStyle>
          <a:p>
            <a:r>
              <a:rPr lang="en-US" smtClean="0"/>
              <a:t>Click to edit Master title style</a:t>
            </a:r>
            <a:endParaRPr lang="en-US" dirty="0"/>
          </a:p>
        </p:txBody>
      </p:sp>
    </p:spTree>
    <p:extLst>
      <p:ext uri="{BB962C8B-B14F-4D97-AF65-F5344CB8AC3E}">
        <p14:creationId xmlns:p14="http://schemas.microsoft.com/office/powerpoint/2010/main" val="263042216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12343" y="1668463"/>
            <a:ext cx="2057225" cy="5029200"/>
          </a:xfrm>
        </p:spPr>
        <p:txBody>
          <a:bodyPr>
            <a:noAutofit/>
          </a:bodyPr>
          <a:lstStyle>
            <a:lvl1pPr marL="257141" indent="-257141">
              <a:buNone/>
              <a:defRPr kumimoji="0" lang="en-US" sz="18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685533"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92557327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634670" y="3040063"/>
            <a:ext cx="5485936" cy="914400"/>
          </a:xfrm>
        </p:spPr>
        <p:txBody>
          <a:bodyPr wrap="square" lIns="182880" tIns="146304" rIns="182880" bIns="146304" anchor="ctr">
            <a:noAutofit/>
          </a:bodyPr>
          <a:lstStyle>
            <a:lvl1pPr marL="0" indent="0">
              <a:lnSpc>
                <a:spcPct val="95000"/>
              </a:lnSpc>
              <a:spcBef>
                <a:spcPts val="0"/>
              </a:spcBef>
              <a:spcAft>
                <a:spcPts val="1224"/>
              </a:spcAft>
              <a:buNone/>
              <a:defRPr lang="en-US" sz="27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612"/>
              </a:spcBef>
              <a:defRPr sz="1425">
                <a:solidFill>
                  <a:srgbClr val="FFFFFF"/>
                </a:solidFill>
              </a:defRPr>
            </a:lvl2pPr>
            <a:lvl3pPr>
              <a:lnSpc>
                <a:spcPct val="100000"/>
              </a:lnSpc>
              <a:spcBef>
                <a:spcPts val="612"/>
              </a:spcBef>
              <a:defRPr sz="1425">
                <a:solidFill>
                  <a:srgbClr val="FFFFFF"/>
                </a:solidFill>
              </a:defRPr>
            </a:lvl3pPr>
            <a:lvl4pPr>
              <a:lnSpc>
                <a:spcPct val="100000"/>
              </a:lnSpc>
              <a:spcBef>
                <a:spcPts val="612"/>
              </a:spcBef>
              <a:defRPr sz="1425">
                <a:solidFill>
                  <a:srgbClr val="FFFFFF"/>
                </a:solidFill>
              </a:defRPr>
            </a:lvl4pPr>
            <a:lvl5pPr>
              <a:lnSpc>
                <a:spcPct val="100000"/>
              </a:lnSpc>
              <a:spcBef>
                <a:spcPts val="612"/>
              </a:spcBef>
              <a:defRPr sz="1425">
                <a:solidFill>
                  <a:srgbClr val="FFFFFF"/>
                </a:solidFill>
              </a:defRPr>
            </a:lvl5pPr>
          </a:lstStyle>
          <a:p>
            <a:pPr marL="0" lvl="0" indent="0" algn="l" defTabSz="685533"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05961" y="1537563"/>
            <a:ext cx="2948705"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932325"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852872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634670" y="3040063"/>
            <a:ext cx="5485936" cy="914400"/>
          </a:xfrm>
        </p:spPr>
        <p:txBody>
          <a:bodyPr vert="horz" wrap="square" lIns="182880" tIns="146304" rIns="182880" bIns="146304" rtlCol="0" anchor="ctr">
            <a:noAutofit/>
          </a:bodyPr>
          <a:lstStyle>
            <a:lvl1pPr marL="0" indent="0">
              <a:buNone/>
              <a:defRPr lang="en-US" sz="27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685533" rtl="0" eaLnBrk="1" latinLnBrk="0" hangingPunct="1">
              <a:spcBef>
                <a:spcPct val="20000"/>
              </a:spcBef>
              <a:spcAft>
                <a:spcPts val="1224"/>
              </a:spcAft>
            </a:pPr>
            <a:r>
              <a:rPr lang="en-US" smtClean="0"/>
              <a:t>Click to edit Master text styles</a:t>
            </a:r>
          </a:p>
        </p:txBody>
      </p:sp>
      <p:sp>
        <p:nvSpPr>
          <p:cNvPr id="6" name="Text Placeholder 8"/>
          <p:cNvSpPr>
            <a:spLocks noGrp="1"/>
          </p:cNvSpPr>
          <p:nvPr>
            <p:ph type="body" sz="quarter" idx="16" hasCustomPrompt="1"/>
          </p:nvPr>
        </p:nvSpPr>
        <p:spPr>
          <a:xfrm>
            <a:off x="205964" y="296864"/>
            <a:ext cx="8914641" cy="914400"/>
          </a:xfrm>
        </p:spPr>
        <p:txBody>
          <a:bodyPr vert="horz" lIns="182880" tIns="146304" rIns="182880" bIns="146304" rtlCol="0" anchor="t">
            <a:noAutofit/>
          </a:bodyPr>
          <a:lstStyle>
            <a:lvl1pPr marL="0" indent="0" algn="l" defTabSz="699463" rtl="0" eaLnBrk="1" latinLnBrk="0" hangingPunct="1">
              <a:lnSpc>
                <a:spcPct val="90000"/>
              </a:lnSpc>
              <a:spcBef>
                <a:spcPct val="0"/>
              </a:spcBef>
              <a:buNone/>
              <a:defRPr lang="en-US" sz="36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05961" y="1537564"/>
            <a:ext cx="2948705"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932325"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9705670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634670" y="3040063"/>
            <a:ext cx="5485936" cy="914400"/>
          </a:xfrm>
        </p:spPr>
        <p:txBody>
          <a:bodyPr vert="horz" wrap="square" lIns="182880" tIns="146304" rIns="182880" bIns="146304" rtlCol="0" anchor="ctr">
            <a:noAutofit/>
          </a:bodyPr>
          <a:lstStyle>
            <a:lvl1pPr marL="0" indent="0">
              <a:buFont typeface="Arial" panose="020B0604020202020204" pitchFamily="34" charset="0"/>
              <a:buNone/>
              <a:defRPr lang="en-US" sz="2700" kern="1200" dirty="0" smtClean="0">
                <a:gradFill>
                  <a:gsLst>
                    <a:gs pos="1299">
                      <a:schemeClr val="tx1"/>
                    </a:gs>
                    <a:gs pos="100000">
                      <a:schemeClr val="tx1"/>
                    </a:gs>
                  </a:gsLst>
                  <a:lin ang="5400000" scaled="0"/>
                </a:gradFill>
                <a:latin typeface="+mj-lt"/>
                <a:ea typeface="+mn-ea"/>
                <a:cs typeface="+mn-cs"/>
              </a:defRPr>
            </a:lvl1pPr>
          </a:lstStyle>
          <a:p>
            <a:pPr marL="0" lvl="0" indent="0" algn="l" defTabSz="685533"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05961" y="1535875"/>
            <a:ext cx="2948689"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3575222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5961" y="1212851"/>
            <a:ext cx="8914642" cy="1197251"/>
          </a:xfrm>
        </p:spPr>
        <p:txBody>
          <a:bodyPr>
            <a:spAutoFit/>
          </a:bodyPr>
          <a:lstStyle>
            <a:lvl1pPr>
              <a:defRPr lang="en-US" sz="18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438092" indent="-180951">
              <a:defRPr lang="en-US" sz="18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428524" indent="-257141">
              <a:defRPr lang="en-US" sz="18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500"/>
            </a:lvl4pPr>
            <a:lvl5pPr>
              <a:defRPr sz="1500"/>
            </a:lvl5pPr>
          </a:lstStyle>
          <a:p>
            <a:pPr marL="0" lvl="0" indent="0" algn="l" defTabSz="685533" rtl="0" eaLnBrk="1" latinLnBrk="0" hangingPunct="1">
              <a:spcBef>
                <a:spcPct val="20000"/>
              </a:spcBef>
              <a:spcAft>
                <a:spcPts val="612"/>
              </a:spcAft>
              <a:buFont typeface="Arial" pitchFamily="34" charset="0"/>
              <a:buNone/>
            </a:pPr>
            <a:r>
              <a:rPr lang="en-US" smtClean="0"/>
              <a:t>Click to edit Master text styles</a:t>
            </a:r>
          </a:p>
          <a:p>
            <a:pPr marL="0" lvl="1" indent="0" algn="l" defTabSz="685533" rtl="0" eaLnBrk="1" latinLnBrk="0" hangingPunct="1">
              <a:spcBef>
                <a:spcPct val="20000"/>
              </a:spcBef>
              <a:spcAft>
                <a:spcPts val="612"/>
              </a:spcAft>
              <a:buFont typeface="Arial" pitchFamily="34" charset="0"/>
              <a:buNone/>
            </a:pPr>
            <a:r>
              <a:rPr lang="en-US" smtClean="0"/>
              <a:t>Second level</a:t>
            </a:r>
          </a:p>
          <a:p>
            <a:pPr marL="0" lvl="2" indent="0" algn="l" defTabSz="685533" rtl="0" eaLnBrk="1" latinLnBrk="0" hangingPunct="1">
              <a:spcBef>
                <a:spcPct val="20000"/>
              </a:spcBef>
              <a:spcAft>
                <a:spcPts val="612"/>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496817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C8D0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solidFill>
                  <a:schemeClr val="bg1"/>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87" cy="27432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088" y="6241265"/>
            <a:ext cx="1276684" cy="273484"/>
          </a:xfrm>
          <a:prstGeom prst="rect">
            <a:avLst/>
          </a:prstGeom>
        </p:spPr>
      </p:pic>
      <p:pic>
        <p:nvPicPr>
          <p:cNvPr id="11" name="Picture 10"/>
          <p:cNvPicPr>
            <a:picLocks noChangeAspect="1"/>
          </p:cNvPicPr>
          <p:nvPr userDrawn="1"/>
        </p:nvPicPr>
        <p:blipFill rotWithShape="1">
          <a:blip r:embed="rId4"/>
          <a:srcRect l="14182" t="1" r="27917" b="-1280"/>
          <a:stretch/>
        </p:blipFill>
        <p:spPr>
          <a:xfrm>
            <a:off x="5648956" y="18112"/>
            <a:ext cx="3672408" cy="472926"/>
          </a:xfrm>
          <a:prstGeom prst="rect">
            <a:avLst/>
          </a:prstGeom>
        </p:spPr>
      </p:pic>
      <p:grpSp>
        <p:nvGrpSpPr>
          <p:cNvPr id="14" name="Group 13"/>
          <p:cNvGrpSpPr/>
          <p:nvPr userDrawn="1"/>
        </p:nvGrpSpPr>
        <p:grpSpPr>
          <a:xfrm>
            <a:off x="6607497" y="112886"/>
            <a:ext cx="2621905" cy="804752"/>
            <a:chOff x="775109" y="216117"/>
            <a:chExt cx="2621905" cy="804752"/>
          </a:xfrm>
        </p:grpSpPr>
        <p:sp>
          <p:nvSpPr>
            <p:cNvPr id="15" name="Rectangle 14"/>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16" name="Rectangle 15"/>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09060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603040" y="2473326"/>
            <a:ext cx="6120483"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68574" tIns="34287" rIns="68574" bIns="34287" numCol="1" anchor="t" anchorCtr="0" compatLnSpc="1">
            <a:prstTxWarp prst="textNoShape">
              <a:avLst/>
            </a:prstTxWarp>
          </a:bodyPr>
          <a:lstStyle/>
          <a:p>
            <a:pPr marL="0" marR="0" lvl="0" indent="0" algn="l" defTabSz="69946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7596731" y="6126163"/>
            <a:ext cx="1387084" cy="394827"/>
          </a:xfrm>
          <a:prstGeom prst="rect">
            <a:avLst/>
          </a:prstGeom>
          <a:noFill/>
          <a:ln>
            <a:noFill/>
          </a:ln>
        </p:spPr>
      </p:pic>
    </p:spTree>
    <p:extLst>
      <p:ext uri="{BB962C8B-B14F-4D97-AF65-F5344CB8AC3E}">
        <p14:creationId xmlns:p14="http://schemas.microsoft.com/office/powerpoint/2010/main" val="318236826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5961" y="6294477"/>
            <a:ext cx="8914641" cy="302372"/>
          </a:xfrm>
          <a:prstGeom prst="rect">
            <a:avLst/>
          </a:prstGeom>
          <a:noFill/>
          <a:ln w="12700">
            <a:noFill/>
            <a:miter lim="800000"/>
            <a:headEnd type="none" w="sm" len="sm"/>
            <a:tailEnd type="none" w="sm" len="sm"/>
          </a:ln>
          <a:effectLst/>
        </p:spPr>
        <p:txBody>
          <a:bodyPr vert="horz" wrap="square" lIns="137148" tIns="109719" rIns="137148" bIns="109719" numCol="1" anchor="t" anchorCtr="0" compatLnSpc="1">
            <a:prstTxWarp prst="textNoShape">
              <a:avLst/>
            </a:prstTxWarp>
            <a:spAutoFit/>
          </a:bodyPr>
          <a:lstStyle/>
          <a:p>
            <a:pPr marL="0" marR="0" lvl="0" indent="0" algn="l" defTabSz="699124" rtl="0" eaLnBrk="0" fontAlgn="auto" latinLnBrk="0" hangingPunct="0">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gradFill>
                  <a:gsLst>
                    <a:gs pos="0">
                      <a:srgbClr val="404040"/>
                    </a:gs>
                    <a:gs pos="100000">
                      <a:srgbClr val="404040"/>
                    </a:gs>
                  </a:gsLst>
                  <a:lin ang="5400000" scaled="0"/>
                </a:gradFill>
                <a:effectLst/>
                <a:uLnTx/>
                <a:uFillTx/>
                <a:latin typeface="Segoe UI"/>
                <a:ea typeface="+mn-ea"/>
                <a:cs typeface="Segoe UI" pitchFamily="34" charset="0"/>
              </a:rPr>
              <a:t>© </a:t>
            </a:r>
            <a:r>
              <a:rPr kumimoji="0" lang="en-US" sz="525" b="0" i="0" u="none" strike="noStrike" kern="1200" cap="none" spc="0" normalizeH="0" baseline="0" noProof="0" dirty="0" smtClean="0">
                <a:ln>
                  <a:noFill/>
                </a:ln>
                <a:gradFill>
                  <a:gsLst>
                    <a:gs pos="0">
                      <a:srgbClr val="404040"/>
                    </a:gs>
                    <a:gs pos="100000">
                      <a:srgbClr val="404040"/>
                    </a:gs>
                  </a:gsLst>
                  <a:lin ang="5400000" scaled="0"/>
                </a:gradFill>
                <a:effectLst/>
                <a:uLnTx/>
                <a:uFillTx/>
                <a:latin typeface="Segoe UI"/>
                <a:ea typeface="+mn-ea"/>
                <a:cs typeface="Segoe UI" pitchFamily="34" charset="0"/>
              </a:rPr>
              <a:t>2015 </a:t>
            </a:r>
            <a:r>
              <a:rPr kumimoji="0" lang="en-US" sz="525" b="0" i="0" u="none" strike="noStrike" kern="1200" cap="none" spc="0" normalizeH="0" baseline="0" noProof="0" dirty="0">
                <a:ln>
                  <a:noFill/>
                </a:ln>
                <a:gradFill>
                  <a:gsLst>
                    <a:gs pos="0">
                      <a:srgbClr val="404040"/>
                    </a:gs>
                    <a:gs pos="100000">
                      <a:srgbClr val="404040"/>
                    </a:gs>
                  </a:gsLst>
                  <a:lin ang="5400000" scaled="0"/>
                </a:gradFill>
                <a:effectLst/>
                <a:uLnTx/>
                <a:uFillTx/>
                <a:latin typeface="Segoe UI"/>
                <a:ea typeface="+mn-ea"/>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4395" y="3147123"/>
            <a:ext cx="2468670" cy="701671"/>
          </a:xfrm>
          <a:prstGeom prst="rect">
            <a:avLst/>
          </a:prstGeom>
        </p:spPr>
      </p:pic>
    </p:spTree>
    <p:extLst>
      <p:ext uri="{BB962C8B-B14F-4D97-AF65-F5344CB8AC3E}">
        <p14:creationId xmlns:p14="http://schemas.microsoft.com/office/powerpoint/2010/main" val="239020239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05961" y="2307518"/>
            <a:ext cx="1172296"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932325" rtl="0" eaLnBrk="1" fontAlgn="base" latinLnBrk="0" hangingPunct="1">
              <a:lnSpc>
                <a:spcPct val="95000"/>
              </a:lnSpc>
              <a:spcBef>
                <a:spcPts val="0"/>
              </a:spcBef>
              <a:spcAft>
                <a:spcPts val="0"/>
              </a:spcAft>
              <a:buClr>
                <a:schemeClr val="accent1"/>
              </a:buClr>
              <a:buSzPct val="110000"/>
              <a:buFont typeface="Avenir LT Pro 45 Book" charset="0"/>
              <a:buNone/>
              <a:tabLst/>
              <a:defRPr sz="1200"/>
            </a:lvl1pPr>
          </a:lstStyle>
          <a:p>
            <a:r>
              <a:rPr lang="en-US" smtClean="0"/>
              <a:t>Click icon to add picture</a:t>
            </a:r>
            <a:endParaRPr lang="en-US" dirty="0"/>
          </a:p>
        </p:txBody>
      </p:sp>
      <p:sp>
        <p:nvSpPr>
          <p:cNvPr id="8" name="Picture Placeholder 12"/>
          <p:cNvSpPr>
            <a:spLocks noGrp="1"/>
          </p:cNvSpPr>
          <p:nvPr>
            <p:ph type="pic" sz="quarter" idx="18"/>
          </p:nvPr>
        </p:nvSpPr>
        <p:spPr>
          <a:xfrm>
            <a:off x="3558458" y="2301240"/>
            <a:ext cx="2424473"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200"/>
            </a:lvl1pPr>
          </a:lstStyle>
          <a:p>
            <a:r>
              <a:rPr lang="en-US" smtClean="0"/>
              <a:t>Click icon to add picture</a:t>
            </a:r>
            <a:endParaRPr lang="en-US" dirty="0"/>
          </a:p>
        </p:txBody>
      </p:sp>
      <p:sp>
        <p:nvSpPr>
          <p:cNvPr id="9" name="Picture Placeholder 12"/>
          <p:cNvSpPr>
            <a:spLocks noGrp="1"/>
          </p:cNvSpPr>
          <p:nvPr>
            <p:ph type="pic" sz="quarter" idx="19"/>
          </p:nvPr>
        </p:nvSpPr>
        <p:spPr>
          <a:xfrm>
            <a:off x="6193065" y="2302035"/>
            <a:ext cx="2927538"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200"/>
            </a:lvl1pPr>
          </a:lstStyle>
          <a:p>
            <a:r>
              <a:rPr lang="en-US" smtClean="0"/>
              <a:t>Click icon to add picture</a:t>
            </a:r>
            <a:endParaRPr lang="en-US" dirty="0"/>
          </a:p>
        </p:txBody>
      </p:sp>
      <p:sp>
        <p:nvSpPr>
          <p:cNvPr id="10" name="Picture Placeholder 12"/>
          <p:cNvSpPr>
            <a:spLocks noGrp="1"/>
          </p:cNvSpPr>
          <p:nvPr>
            <p:ph type="pic" sz="quarter" idx="20"/>
          </p:nvPr>
        </p:nvSpPr>
        <p:spPr>
          <a:xfrm>
            <a:off x="1588395" y="2301051"/>
            <a:ext cx="1759927"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932325" rtl="0" eaLnBrk="1" fontAlgn="base" latinLnBrk="0" hangingPunct="1">
              <a:lnSpc>
                <a:spcPct val="95000"/>
              </a:lnSpc>
              <a:spcBef>
                <a:spcPts val="0"/>
              </a:spcBef>
              <a:spcAft>
                <a:spcPts val="0"/>
              </a:spcAft>
              <a:buClr>
                <a:schemeClr val="accent1"/>
              </a:buClr>
              <a:buSzPct val="110000"/>
              <a:buFont typeface="Avenir LT Pro 45 Book" charset="0"/>
              <a:buNone/>
              <a:tabLst/>
              <a:defRPr sz="12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8870081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5961" y="1212850"/>
            <a:ext cx="8914642" cy="1878976"/>
          </a:xfrm>
          <a:prstGeom prst="rect">
            <a:avLst/>
          </a:prstGeom>
        </p:spPr>
        <p:txBody>
          <a:bodyPr/>
          <a:lstStyle>
            <a:lvl1pPr marL="217856" indent="-217856">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246346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5961" y="1212850"/>
            <a:ext cx="8914642" cy="1878976"/>
          </a:xfrm>
          <a:prstGeom prst="rect">
            <a:avLst/>
          </a:prstGeom>
        </p:spPr>
        <p:txBody>
          <a:bodyPr/>
          <a:lstStyle>
            <a:lvl1pPr marL="217856" indent="-217856">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302206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291457" y="286004"/>
            <a:ext cx="8530926" cy="78650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289125" y="1429994"/>
            <a:ext cx="8530926" cy="16158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77819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5962" y="1212850"/>
            <a:ext cx="8916415" cy="1565044"/>
          </a:xfrm>
        </p:spPr>
        <p:txBody>
          <a:bodyPr/>
          <a:lstStyle>
            <a:lvl1pPr marL="0" indent="0">
              <a:buNone/>
              <a:defRPr>
                <a:gradFill>
                  <a:gsLst>
                    <a:gs pos="2920">
                      <a:schemeClr val="tx2"/>
                    </a:gs>
                    <a:gs pos="39000">
                      <a:schemeClr val="tx2"/>
                    </a:gs>
                  </a:gsLst>
                  <a:lin ang="5400000" scaled="0"/>
                </a:gradFill>
              </a:defRPr>
            </a:lvl1pPr>
            <a:lvl2pPr marL="21428" indent="0">
              <a:buNone/>
              <a:defRPr sz="1500"/>
            </a:lvl2pPr>
            <a:lvl3pPr marL="167856" indent="0">
              <a:buNone/>
              <a:defRPr sz="1500"/>
            </a:lvl3pPr>
            <a:lvl4pPr marL="357140" indent="0">
              <a:buNone/>
              <a:defRPr sz="1350"/>
            </a:lvl4pPr>
            <a:lvl5pPr marL="554757" indent="0">
              <a:buNone/>
              <a:defRPr sz="13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905055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05963" y="2124073"/>
            <a:ext cx="2934974" cy="3657600"/>
          </a:xfrm>
          <a:solidFill>
            <a:schemeClr val="accent2"/>
          </a:solidFill>
        </p:spPr>
        <p:txBody>
          <a:bodyPr wrap="square" tIns="146304" bIns="146304">
            <a:noAutofit/>
          </a:bodyPr>
          <a:lstStyle>
            <a:lvl1pPr marL="0" indent="0">
              <a:spcBef>
                <a:spcPts val="918"/>
              </a:spcBef>
              <a:buClr>
                <a:schemeClr val="tx1"/>
              </a:buClr>
              <a:buFont typeface="Wingdings" pitchFamily="2" charset="2"/>
              <a:buNone/>
              <a:defRPr sz="2998">
                <a:solidFill>
                  <a:schemeClr val="bg1"/>
                </a:solidFill>
              </a:defRPr>
            </a:lvl1pPr>
            <a:lvl2pPr marL="0" indent="0">
              <a:spcBef>
                <a:spcPts val="810"/>
              </a:spcBef>
              <a:buNone/>
              <a:defRPr sz="1500">
                <a:solidFill>
                  <a:schemeClr val="bg1"/>
                </a:solidFill>
              </a:defRPr>
            </a:lvl2pPr>
            <a:lvl3pPr marL="173694" indent="0">
              <a:buNone/>
              <a:tabLst/>
              <a:defRPr sz="1500">
                <a:solidFill>
                  <a:schemeClr val="bg1"/>
                </a:solidFill>
              </a:defRPr>
            </a:lvl3pPr>
            <a:lvl4pPr marL="345009" indent="0">
              <a:buNone/>
              <a:defRPr>
                <a:solidFill>
                  <a:schemeClr val="bg1"/>
                </a:solidFill>
              </a:defRPr>
            </a:lvl4pPr>
            <a:lvl5pPr marL="513945"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180960" y="2124073"/>
            <a:ext cx="2934974" cy="3657600"/>
          </a:xfrm>
          <a:solidFill>
            <a:schemeClr val="accent3"/>
          </a:solidFill>
          <a:ln>
            <a:noFill/>
          </a:ln>
        </p:spPr>
        <p:txBody>
          <a:bodyPr wrap="square" tIns="146304" bIns="146304">
            <a:noAutofit/>
          </a:bodyPr>
          <a:lstStyle>
            <a:lvl1pPr marL="0" indent="0">
              <a:spcBef>
                <a:spcPts val="918"/>
              </a:spcBef>
              <a:buClr>
                <a:schemeClr val="tx1"/>
              </a:buClr>
              <a:buFont typeface="Wingdings" pitchFamily="2" charset="2"/>
              <a:buNone/>
              <a:defRPr sz="2998">
                <a:solidFill>
                  <a:schemeClr val="tx1"/>
                </a:solidFill>
              </a:defRPr>
            </a:lvl1pPr>
            <a:lvl2pPr marL="0" indent="0">
              <a:spcBef>
                <a:spcPts val="810"/>
              </a:spcBef>
              <a:buNone/>
              <a:defRPr sz="1500">
                <a:solidFill>
                  <a:schemeClr val="tx1"/>
                </a:solidFill>
              </a:defRPr>
            </a:lvl2pPr>
            <a:lvl3pPr marL="173694" indent="0">
              <a:buNone/>
              <a:tabLst/>
              <a:defRPr sz="1500">
                <a:solidFill>
                  <a:schemeClr val="tx1"/>
                </a:solidFill>
              </a:defRPr>
            </a:lvl3pPr>
            <a:lvl4pPr marL="345009" indent="0">
              <a:buNone/>
              <a:defRPr>
                <a:solidFill>
                  <a:schemeClr val="tx1"/>
                </a:solidFill>
              </a:defRPr>
            </a:lvl4pPr>
            <a:lvl5pPr marL="513945"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6153725" y="2124073"/>
            <a:ext cx="2969261" cy="3657600"/>
          </a:xfrm>
          <a:solidFill>
            <a:schemeClr val="accent1"/>
          </a:solidFill>
        </p:spPr>
        <p:txBody>
          <a:bodyPr wrap="square" tIns="146304" bIns="146304">
            <a:noAutofit/>
          </a:bodyPr>
          <a:lstStyle>
            <a:lvl1pPr marL="0" indent="0">
              <a:spcBef>
                <a:spcPts val="918"/>
              </a:spcBef>
              <a:buClr>
                <a:schemeClr val="tx1"/>
              </a:buClr>
              <a:buFont typeface="Wingdings" pitchFamily="2" charset="2"/>
              <a:buNone/>
              <a:defRPr sz="2998">
                <a:solidFill>
                  <a:schemeClr val="bg1"/>
                </a:solidFill>
              </a:defRPr>
            </a:lvl1pPr>
            <a:lvl2pPr marL="0" indent="0">
              <a:spcBef>
                <a:spcPts val="810"/>
              </a:spcBef>
              <a:buNone/>
              <a:defRPr sz="1500">
                <a:solidFill>
                  <a:schemeClr val="bg1"/>
                </a:solidFill>
              </a:defRPr>
            </a:lvl2pPr>
            <a:lvl3pPr marL="173694" indent="0">
              <a:buNone/>
              <a:tabLst/>
              <a:defRPr sz="1500">
                <a:solidFill>
                  <a:schemeClr val="bg1"/>
                </a:solidFill>
              </a:defRPr>
            </a:lvl3pPr>
            <a:lvl4pPr marL="345009" indent="0">
              <a:buNone/>
              <a:defRPr>
                <a:solidFill>
                  <a:schemeClr val="bg1"/>
                </a:solidFill>
              </a:defRPr>
            </a:lvl4pPr>
            <a:lvl5pPr marL="513945"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71399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Generic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74641" y="2124076"/>
            <a:ext cx="4391969" cy="3657600"/>
          </a:xfrm>
          <a:prstGeom prst="rect">
            <a:avLst/>
          </a:prstGeom>
          <a:solidFill>
            <a:schemeClr val="accent5"/>
          </a:solidFill>
        </p:spPr>
        <p:txBody>
          <a:bodyPr wrap="square" tIns="107568" bIns="107568">
            <a:noAutofit/>
          </a:bodyPr>
          <a:lstStyle>
            <a:lvl1pPr marL="0" indent="0">
              <a:spcBef>
                <a:spcPts val="918"/>
              </a:spcBef>
              <a:buClr>
                <a:schemeClr val="tx1"/>
              </a:buClr>
              <a:buFont typeface="Wingdings" pitchFamily="2" charset="2"/>
              <a:buNone/>
              <a:defRPr sz="2448">
                <a:solidFill>
                  <a:srgbClr val="FFFFFF"/>
                </a:solidFill>
              </a:defRPr>
            </a:lvl1pPr>
            <a:lvl2pPr marL="0" indent="0">
              <a:spcBef>
                <a:spcPts val="810"/>
              </a:spcBef>
              <a:buNone/>
              <a:defRPr sz="1428">
                <a:solidFill>
                  <a:srgbClr val="FFFFFF"/>
                </a:solidFill>
              </a:defRPr>
            </a:lvl2pPr>
            <a:lvl3pPr marL="173723" indent="0">
              <a:buNone/>
              <a:tabLst/>
              <a:defRPr sz="1428">
                <a:solidFill>
                  <a:srgbClr val="FFFFFF"/>
                </a:solidFill>
              </a:defRPr>
            </a:lvl3pPr>
            <a:lvl4pPr marL="345064" indent="0">
              <a:buNone/>
              <a:defRPr>
                <a:solidFill>
                  <a:srgbClr val="FFFFFF"/>
                </a:solidFill>
              </a:defRPr>
            </a:lvl4pPr>
            <a:lvl5pPr marL="514027"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1"/>
          </p:nvPr>
        </p:nvSpPr>
        <p:spPr>
          <a:xfrm>
            <a:off x="4662198" y="2124076"/>
            <a:ext cx="4384966" cy="3657600"/>
          </a:xfrm>
          <a:prstGeom prst="rect">
            <a:avLst/>
          </a:prstGeom>
          <a:solidFill>
            <a:schemeClr val="bg2"/>
          </a:solidFill>
        </p:spPr>
        <p:txBody>
          <a:bodyPr wrap="square" tIns="107568" bIns="107568">
            <a:noAutofit/>
          </a:bodyPr>
          <a:lstStyle>
            <a:lvl1pPr marL="0" indent="0">
              <a:spcBef>
                <a:spcPts val="918"/>
              </a:spcBef>
              <a:buClr>
                <a:schemeClr val="tx1"/>
              </a:buClr>
              <a:buFont typeface="Wingdings" pitchFamily="2" charset="2"/>
              <a:buNone/>
              <a:defRPr sz="2448">
                <a:solidFill>
                  <a:srgbClr val="FFFFFF"/>
                </a:solidFill>
              </a:defRPr>
            </a:lvl1pPr>
            <a:lvl2pPr marL="0" indent="0">
              <a:spcBef>
                <a:spcPts val="810"/>
              </a:spcBef>
              <a:buNone/>
              <a:defRPr sz="1428">
                <a:solidFill>
                  <a:srgbClr val="FFFFFF"/>
                </a:solidFill>
              </a:defRPr>
            </a:lvl2pPr>
            <a:lvl3pPr marL="173723" indent="0">
              <a:buNone/>
              <a:tabLst/>
              <a:defRPr sz="1428">
                <a:solidFill>
                  <a:srgbClr val="FFFFFF"/>
                </a:solidFill>
              </a:defRPr>
            </a:lvl3pPr>
            <a:lvl4pPr marL="345064" indent="0">
              <a:buNone/>
              <a:defRPr>
                <a:solidFill>
                  <a:srgbClr val="FFFFFF"/>
                </a:solidFill>
              </a:defRPr>
            </a:lvl4pPr>
            <a:lvl5pPr marL="514027"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p:nvPr>
        </p:nvSpPr>
        <p:spPr>
          <a:xfrm>
            <a:off x="274641" y="295281"/>
            <a:ext cx="8772525" cy="91757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8279164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202" cy="2751698"/>
          </a:xfrm>
          <a:noFill/>
        </p:spPr>
        <p:txBody>
          <a:bodyPr tIns="91440" bIns="91440" anchor="t" anchorCtr="0"/>
          <a:lstStyle>
            <a:lvl1pPr>
              <a:defRPr sz="6000" spc="-75"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6"/>
            <a:ext cx="7315200" cy="1829593"/>
          </a:xfrm>
          <a:noFill/>
        </p:spPr>
        <p:txBody>
          <a:bodyPr lIns="182880" tIns="146304" rIns="182880" bIns="146304">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grpSp>
        <p:nvGrpSpPr>
          <p:cNvPr id="7" name="Group 6"/>
          <p:cNvGrpSpPr/>
          <p:nvPr userDrawn="1"/>
        </p:nvGrpSpPr>
        <p:grpSpPr>
          <a:xfrm>
            <a:off x="6607497" y="112886"/>
            <a:ext cx="2621905" cy="804752"/>
            <a:chOff x="775109" y="216117"/>
            <a:chExt cx="2621905" cy="804752"/>
          </a:xfrm>
        </p:grpSpPr>
        <p:sp>
          <p:nvSpPr>
            <p:cNvPr id="8" name="Rectangle 7"/>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9" name="Rectangle 8"/>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FE561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09973"/>
            <a:ext cx="7315201" cy="2751698"/>
          </a:xfrm>
          <a:noFill/>
        </p:spPr>
        <p:txBody>
          <a:bodyPr tIns="91440" bIns="91440" anchor="t" anchorCtr="0"/>
          <a:lstStyle>
            <a:lvl1pPr>
              <a:defRPr lang="en-US" sz="6000" b="0" kern="1200" cap="none" spc="-7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grpSp>
        <p:nvGrpSpPr>
          <p:cNvPr id="6" name="Group 5"/>
          <p:cNvGrpSpPr/>
          <p:nvPr userDrawn="1"/>
        </p:nvGrpSpPr>
        <p:grpSpPr>
          <a:xfrm>
            <a:off x="6607497" y="112886"/>
            <a:ext cx="2621905" cy="804752"/>
            <a:chOff x="775109" y="216117"/>
            <a:chExt cx="2621905" cy="804752"/>
          </a:xfrm>
        </p:grpSpPr>
        <p:sp>
          <p:nvSpPr>
            <p:cNvPr id="7" name="Rectangle 6"/>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8" name="Rectangle 7"/>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rgbClr val="FC8D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961" y="2125671"/>
            <a:ext cx="8914642" cy="1831975"/>
          </a:xfrm>
          <a:noFill/>
        </p:spPr>
        <p:txBody>
          <a:bodyPr tIns="91440" bIns="91440" anchor="t" anchorCtr="0"/>
          <a:lstStyle>
            <a:lvl1pPr>
              <a:defRPr sz="4949" spc="-56"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16" name="Picture 15"/>
          <p:cNvPicPr>
            <a:picLocks noChangeAspect="1"/>
          </p:cNvPicPr>
          <p:nvPr userDrawn="1"/>
        </p:nvPicPr>
        <p:blipFill rotWithShape="1">
          <a:blip r:embed="rId2"/>
          <a:srcRect l="14182" t="1" r="27917" b="-1280"/>
          <a:stretch/>
        </p:blipFill>
        <p:spPr>
          <a:xfrm>
            <a:off x="5648956" y="18112"/>
            <a:ext cx="3672408" cy="472926"/>
          </a:xfrm>
          <a:prstGeom prst="rect">
            <a:avLst/>
          </a:prstGeom>
        </p:spPr>
      </p:pic>
      <p:grpSp>
        <p:nvGrpSpPr>
          <p:cNvPr id="8" name="Group 7"/>
          <p:cNvGrpSpPr/>
          <p:nvPr userDrawn="1"/>
        </p:nvGrpSpPr>
        <p:grpSpPr>
          <a:xfrm>
            <a:off x="6607497" y="112886"/>
            <a:ext cx="2621905" cy="804752"/>
            <a:chOff x="775109" y="216117"/>
            <a:chExt cx="2621905" cy="804752"/>
          </a:xfrm>
        </p:grpSpPr>
        <p:sp>
          <p:nvSpPr>
            <p:cNvPr id="9" name="Rectangle 8"/>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10" name="Rectangle 9"/>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Tree>
    <p:extLst>
      <p:ext uri="{BB962C8B-B14F-4D97-AF65-F5344CB8AC3E}">
        <p14:creationId xmlns:p14="http://schemas.microsoft.com/office/powerpoint/2010/main" val="155007046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FC8D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grpSp>
        <p:nvGrpSpPr>
          <p:cNvPr id="12" name="Group 11"/>
          <p:cNvGrpSpPr/>
          <p:nvPr userDrawn="1"/>
        </p:nvGrpSpPr>
        <p:grpSpPr>
          <a:xfrm>
            <a:off x="6535489" y="112886"/>
            <a:ext cx="2621905" cy="804752"/>
            <a:chOff x="6535489" y="112886"/>
            <a:chExt cx="2621905" cy="804752"/>
          </a:xfrm>
        </p:grpSpPr>
        <p:sp>
          <p:nvSpPr>
            <p:cNvPr id="13" name="Rectangle 12"/>
            <p:cNvSpPr/>
            <p:nvPr userDrawn="1"/>
          </p:nvSpPr>
          <p:spPr bwMode="auto">
            <a:xfrm>
              <a:off x="6535489" y="112886"/>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uLnTx/>
                <a:uFillTx/>
                <a:latin typeface="+mn-lt"/>
                <a:ea typeface="Segoe UI" pitchFamily="34" charset="0"/>
                <a:cs typeface="Segoe UI" pitchFamily="34" charset="0"/>
              </a:endParaRPr>
            </a:p>
          </p:txBody>
        </p:sp>
        <p:sp>
          <p:nvSpPr>
            <p:cNvPr id="14" name="Rectangle 13"/>
            <p:cNvSpPr/>
            <p:nvPr userDrawn="1"/>
          </p:nvSpPr>
          <p:spPr bwMode="auto">
            <a:xfrm>
              <a:off x="6709123" y="677287"/>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Taiwan 2015</a:t>
              </a:r>
            </a:p>
          </p:txBody>
        </p:sp>
      </p:grpSp>
      <p:pic>
        <p:nvPicPr>
          <p:cNvPr id="7" name="Picture 6"/>
          <p:cNvPicPr>
            <a:picLocks noChangeAspect="1"/>
          </p:cNvPicPr>
          <p:nvPr userDrawn="1"/>
        </p:nvPicPr>
        <p:blipFill>
          <a:blip r:embed="rId2"/>
          <a:stretch>
            <a:fillRect/>
          </a:stretch>
        </p:blipFill>
        <p:spPr>
          <a:xfrm>
            <a:off x="3076955" y="0"/>
            <a:ext cx="6257782" cy="1265014"/>
          </a:xfrm>
          <a:prstGeom prst="rect">
            <a:avLst/>
          </a:prstGeom>
        </p:spPr>
      </p:pic>
      <p:grpSp>
        <p:nvGrpSpPr>
          <p:cNvPr id="8" name="Group 7"/>
          <p:cNvGrpSpPr/>
          <p:nvPr userDrawn="1"/>
        </p:nvGrpSpPr>
        <p:grpSpPr>
          <a:xfrm>
            <a:off x="6607497" y="112886"/>
            <a:ext cx="2621905" cy="804752"/>
            <a:chOff x="775109" y="216117"/>
            <a:chExt cx="2621905" cy="804752"/>
          </a:xfrm>
        </p:grpSpPr>
        <p:sp>
          <p:nvSpPr>
            <p:cNvPr id="9" name="Rectangle 8"/>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10" name="Rectangle 9"/>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FE4A0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68201"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grpSp>
        <p:nvGrpSpPr>
          <p:cNvPr id="6" name="Group 5"/>
          <p:cNvGrpSpPr/>
          <p:nvPr userDrawn="1"/>
        </p:nvGrpSpPr>
        <p:grpSpPr>
          <a:xfrm>
            <a:off x="6607497" y="112886"/>
            <a:ext cx="2621905" cy="804752"/>
            <a:chOff x="775109" y="216117"/>
            <a:chExt cx="2621905" cy="804752"/>
          </a:xfrm>
        </p:grpSpPr>
        <p:sp>
          <p:nvSpPr>
            <p:cNvPr id="7" name="Rectangle 6"/>
            <p:cNvSpPr/>
            <p:nvPr userDrawn="1"/>
          </p:nvSpPr>
          <p:spPr bwMode="auto">
            <a:xfrm>
              <a:off x="775109" y="216117"/>
              <a:ext cx="2621905" cy="660736"/>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0" normalizeH="0" baseline="0" noProof="0" dirty="0" err="1"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TechDays</a:t>
              </a:r>
              <a:endParaRPr kumimoji="0" lang="en-US" sz="4400" b="0" i="0" u="none" strike="noStrike" kern="1200" cap="none" spc="0" normalizeH="0" baseline="0" noProof="0" dirty="0" smtClean="0">
                <a:ln>
                  <a:noFill/>
                </a:ln>
                <a:gradFill>
                  <a:gsLst>
                    <a:gs pos="19192">
                      <a:srgbClr val="FFFFFF"/>
                    </a:gs>
                    <a:gs pos="55000">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sp>
          <p:nvSpPr>
            <p:cNvPr id="8" name="Rectangle 7"/>
            <p:cNvSpPr/>
            <p:nvPr userDrawn="1"/>
          </p:nvSpPr>
          <p:spPr bwMode="auto">
            <a:xfrm>
              <a:off x="948743" y="780518"/>
              <a:ext cx="1512167" cy="240351"/>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gradFill>
                    <a:gsLst>
                      <a:gs pos="80808">
                        <a:srgbClr val="FFFFFF"/>
                      </a:gs>
                      <a:gs pos="51515">
                        <a:srgbClr val="FFFFFF"/>
                      </a:gs>
                    </a:gsLst>
                    <a:lin ang="5400000" scaled="1"/>
                  </a:gradFill>
                  <a:effectLst/>
                  <a:uLnTx/>
                  <a:uFillTx/>
                  <a:latin typeface="+mn-lt"/>
                  <a:ea typeface="Segoe UI" pitchFamily="34" charset="0"/>
                  <a:cs typeface="Segoe UI" pitchFamily="34" charset="0"/>
                </a:rPr>
                <a:t> </a:t>
              </a:r>
              <a:r>
                <a:rPr kumimoji="0" lang="en-US" sz="2000" b="0" i="0" u="none" strike="noStrike" kern="1200" cap="none" spc="0" normalizeH="0" baseline="0" noProof="0" dirty="0" smtClean="0">
                  <a:ln>
                    <a:noFill/>
                  </a:ln>
                  <a:gradFill>
                    <a:gsLst>
                      <a:gs pos="80808">
                        <a:srgbClr val="FFFFFF"/>
                      </a:gs>
                      <a:gs pos="51515">
                        <a:srgbClr val="FFFFFF"/>
                      </a:gs>
                    </a:gsLst>
                    <a:lin ang="5400000" scaled="1"/>
                  </a:gradFill>
                  <a:effectLst>
                    <a:outerShdw blurRad="38100" dist="38100" dir="2700000" algn="tl">
                      <a:srgbClr val="000000">
                        <a:alpha val="43137"/>
                      </a:srgbClr>
                    </a:outerShdw>
                  </a:effectLst>
                  <a:uLnTx/>
                  <a:uFillTx/>
                  <a:latin typeface="+mn-lt"/>
                  <a:ea typeface="Segoe UI" pitchFamily="34" charset="0"/>
                  <a:cs typeface="Segoe UI" pitchFamily="34" charset="0"/>
                </a:rPr>
                <a:t>Taiwan 2015</a:t>
              </a:r>
            </a:p>
          </p:txBody>
        </p:sp>
      </p:gr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7"/>
            <a:ext cx="8777287" cy="917575"/>
          </a:xfrm>
          <a:prstGeom prst="rect">
            <a:avLst/>
          </a:prstGeom>
        </p:spPr>
        <p:txBody>
          <a:bodyPr vert="horz" wrap="square" lIns="146304" tIns="91440" rIns="146304" bIns="91440" rtlCol="0" anchor="t">
            <a:noAutofit/>
          </a:bodyPr>
          <a:lstStyle/>
          <a:p>
            <a:r>
              <a:rPr lang="en-US" altLang="zh-TW" smtClean="0"/>
              <a:t>Click to edit Master title style</a:t>
            </a:r>
            <a:endParaRPr lang="en-US" dirty="0"/>
          </a:p>
        </p:txBody>
      </p:sp>
      <p:sp>
        <p:nvSpPr>
          <p:cNvPr id="4" name="Text Placeholder 3"/>
          <p:cNvSpPr>
            <a:spLocks noGrp="1"/>
          </p:cNvSpPr>
          <p:nvPr>
            <p:ph type="body" idx="1"/>
          </p:nvPr>
        </p:nvSpPr>
        <p:spPr>
          <a:xfrm>
            <a:off x="274638" y="1212854"/>
            <a:ext cx="8777288" cy="2037481"/>
          </a:xfrm>
          <a:prstGeom prst="rect">
            <a:avLst/>
          </a:prstGeom>
        </p:spPr>
        <p:txBody>
          <a:bodyPr vert="horz" wrap="square" lIns="146304" tIns="91440" rIns="146304" bIns="91440" rtlCol="0">
            <a:sp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pic>
        <p:nvPicPr>
          <p:cNvPr id="7" name="Picture 6"/>
          <p:cNvPicPr>
            <a:picLocks noChangeAspect="1"/>
          </p:cNvPicPr>
          <p:nvPr userDrawn="1"/>
        </p:nvPicPr>
        <p:blipFill>
          <a:blip r:embed="rId31"/>
          <a:stretch>
            <a:fillRect/>
          </a:stretch>
        </p:blipFill>
        <p:spPr>
          <a:xfrm rot="5400000">
            <a:off x="6170207" y="3162308"/>
            <a:ext cx="6995160" cy="670543"/>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306" r:id="rId2"/>
    <p:sldLayoutId id="2147484298" r:id="rId3"/>
    <p:sldLayoutId id="2147484167" r:id="rId4"/>
    <p:sldLayoutId id="2147484105" r:id="rId5"/>
    <p:sldLayoutId id="2147484182" r:id="rId6"/>
    <p:sldLayoutId id="2147484301" r:id="rId7"/>
    <p:sldLayoutId id="2147484130" r:id="rId8"/>
    <p:sldLayoutId id="2147484101" r:id="rId9"/>
    <p:sldLayoutId id="2147484102" r:id="rId10"/>
    <p:sldLayoutId id="2147484087" r:id="rId11"/>
    <p:sldLayoutId id="2147484098" r:id="rId12"/>
    <p:sldLayoutId id="2147484107" r:id="rId13"/>
    <p:sldLayoutId id="2147484086" r:id="rId14"/>
    <p:sldLayoutId id="2147484100" r:id="rId15"/>
    <p:sldLayoutId id="2147484099" r:id="rId16"/>
    <p:sldLayoutId id="2147484106" r:id="rId17"/>
    <p:sldLayoutId id="2147484089" r:id="rId18"/>
    <p:sldLayoutId id="2147484092" r:id="rId19"/>
    <p:sldLayoutId id="2147484127" r:id="rId20"/>
    <p:sldLayoutId id="2147484128" r:id="rId21"/>
    <p:sldLayoutId id="2147484299" r:id="rId22"/>
    <p:sldLayoutId id="2147484129" r:id="rId23"/>
    <p:sldLayoutId id="2147484094" r:id="rId24"/>
    <p:sldLayoutId id="2147484195" r:id="rId25"/>
    <p:sldLayoutId id="2147484296" r:id="rId26"/>
    <p:sldLayoutId id="2147484290" r:id="rId27"/>
    <p:sldLayoutId id="2147484304" r:id="rId28"/>
    <p:sldLayoutId id="2147484300" r:id="rId29"/>
  </p:sldLayoutIdLst>
  <p:transition>
    <p:fade/>
  </p:transition>
  <p:timing>
    <p:tnLst>
      <p:par>
        <p:cTn id="1" dur="indefinite" restart="never" nodeType="tmRoot"/>
      </p:par>
    </p:tnLst>
  </p:timing>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8" pos="3053" userDrawn="1">
          <p15:clr>
            <a:srgbClr val="5ACBF0"/>
          </p15:clr>
        </p15:guide>
        <p15:guide id="9" pos="3629" userDrawn="1">
          <p15:clr>
            <a:srgbClr val="5ACBF0"/>
          </p15:clr>
        </p15:guide>
        <p15:guide id="11" pos="4205" userDrawn="1">
          <p15:clr>
            <a:srgbClr val="5ACBF0"/>
          </p15:clr>
        </p15:guide>
        <p15:guide id="12" pos="4781" userDrawn="1">
          <p15:clr>
            <a:srgbClr val="5ACBF0"/>
          </p15:clr>
        </p15:guide>
        <p15:guide id="14" pos="5357" userDrawn="1">
          <p15:clr>
            <a:srgbClr val="5ACBF0"/>
          </p15:clr>
        </p15:guide>
        <p15:guide id="15" pos="5702" userDrawn="1">
          <p15:clr>
            <a:srgbClr val="5ACBF0"/>
          </p15:clr>
        </p15:guide>
        <p15:guide id="16" pos="288" userDrawn="1">
          <p15:clr>
            <a:srgbClr val="C35EA4"/>
          </p15:clr>
        </p15:guide>
        <p15:guide id="17" pos="5587"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962" y="295275"/>
            <a:ext cx="8916415"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5963" y="1212852"/>
            <a:ext cx="8914640" cy="1615827"/>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2"/>
          <a:stretch>
            <a:fillRect/>
          </a:stretch>
        </p:blipFill>
        <p:spPr>
          <a:xfrm rot="5400000">
            <a:off x="6170207" y="3162308"/>
            <a:ext cx="6995160" cy="670543"/>
          </a:xfrm>
          <a:prstGeom prst="rect">
            <a:avLst/>
          </a:prstGeom>
        </p:spPr>
      </p:pic>
    </p:spTree>
    <p:extLst>
      <p:ext uri="{BB962C8B-B14F-4D97-AF65-F5344CB8AC3E}">
        <p14:creationId xmlns:p14="http://schemas.microsoft.com/office/powerpoint/2010/main" val="2912442304"/>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 id="2147484320" r:id="rId13"/>
    <p:sldLayoutId id="2147484321" r:id="rId14"/>
    <p:sldLayoutId id="2147484322" r:id="rId15"/>
    <p:sldLayoutId id="2147484323" r:id="rId16"/>
    <p:sldLayoutId id="2147484324" r:id="rId17"/>
    <p:sldLayoutId id="2147484325" r:id="rId18"/>
    <p:sldLayoutId id="2147484326" r:id="rId19"/>
    <p:sldLayoutId id="2147484327" r:id="rId20"/>
  </p:sldLayoutIdLst>
  <p:transition>
    <p:fade/>
  </p:transition>
  <p:timing>
    <p:tnLst>
      <p:par>
        <p:cTn id="1" dur="indefinite" restart="never" nodeType="tmRoot"/>
      </p:par>
    </p:tnLst>
  </p:timing>
  <p:txStyles>
    <p:titleStyle>
      <a:lvl1pPr algn="l" defTabSz="699463" rtl="0" eaLnBrk="1" latinLnBrk="0" hangingPunct="1">
        <a:lnSpc>
          <a:spcPct val="90000"/>
        </a:lnSpc>
        <a:spcBef>
          <a:spcPct val="0"/>
        </a:spcBef>
        <a:buNone/>
        <a:defRPr lang="en-US" sz="36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38092" marR="0" indent="-180951"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995"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71422"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350" kern="1200" spc="0" baseline="0">
          <a:gradFill>
            <a:gsLst>
              <a:gs pos="1250">
                <a:schemeClr val="tx1"/>
              </a:gs>
              <a:gs pos="100000">
                <a:schemeClr val="tx1"/>
              </a:gs>
            </a:gsLst>
            <a:lin ang="5400000" scaled="0"/>
          </a:gradFill>
          <a:latin typeface="+mn-lt"/>
          <a:ea typeface="+mn-ea"/>
          <a:cs typeface="+mn-cs"/>
        </a:defRPr>
      </a:lvl4pPr>
      <a:lvl5pPr marL="942849" marR="0" indent="-171427" algn="l" defTabSz="699463" rtl="0" eaLnBrk="1" fontAlgn="auto" latinLnBrk="0" hangingPunct="1">
        <a:lnSpc>
          <a:spcPct val="90000"/>
        </a:lnSpc>
        <a:spcBef>
          <a:spcPct val="20000"/>
        </a:spcBef>
        <a:spcAft>
          <a:spcPts val="0"/>
        </a:spcAft>
        <a:buClrTx/>
        <a:buSzPct val="90000"/>
        <a:buFont typeface="Arial" pitchFamily="34" charset="0"/>
        <a:buChar char="•"/>
        <a:tabLst/>
        <a:defRPr sz="135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47.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image" Target="../media/image38.png"/><Relationship Id="rId5" Type="http://schemas.openxmlformats.org/officeDocument/2006/relationships/image" Target="../media/image37.emf"/><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32.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27.png"/><Relationship Id="rId5" Type="http://schemas.microsoft.com/office/2007/relationships/hdphoto" Target="../media/hdphoto1.wdp"/><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48.xml"/><Relationship Id="rId6" Type="http://schemas.openxmlformats.org/officeDocument/2006/relationships/image" Target="../media/image45.png"/><Relationship Id="rId5" Type="http://schemas.openxmlformats.org/officeDocument/2006/relationships/image" Target="../media/image21.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jpg"/><Relationship Id="rId18" Type="http://schemas.openxmlformats.org/officeDocument/2006/relationships/image" Target="../media/image28.png"/><Relationship Id="rId3" Type="http://schemas.openxmlformats.org/officeDocument/2006/relationships/image" Target="../media/image13.emf"/><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26.png"/><Relationship Id="rId1" Type="http://schemas.openxmlformats.org/officeDocument/2006/relationships/slideLayout" Target="../slideLayouts/slideLayout32.xml"/><Relationship Id="rId6" Type="http://schemas.openxmlformats.org/officeDocument/2006/relationships/image" Target="../media/image16.emf"/><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microsoft.com/office/2007/relationships/hdphoto" Target="../media/hdphoto1.wdp"/><Relationship Id="rId4" Type="http://schemas.openxmlformats.org/officeDocument/2006/relationships/image" Target="../media/image14.emf"/><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32.xml"/><Relationship Id="rId5" Type="http://schemas.openxmlformats.org/officeDocument/2006/relationships/image" Target="../media/image26.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76"/>
            <a:ext cx="5303520" cy="2235681"/>
          </a:xfrm>
        </p:spPr>
        <p:txBody>
          <a:bodyPr/>
          <a:lstStyle/>
          <a:p>
            <a:r>
              <a:rPr lang="en-US" altLang="zh-TW" sz="3600" dirty="0" smtClean="0"/>
              <a:t>DEV307</a:t>
            </a:r>
            <a:r>
              <a:rPr lang="en-US" altLang="zh-TW" sz="3600" dirty="0"/>
              <a:t/>
            </a:r>
            <a:br>
              <a:rPr lang="en-US" altLang="zh-TW" sz="3600" dirty="0"/>
            </a:br>
            <a:r>
              <a:rPr lang="en-US" altLang="zh-TW" sz="3600" dirty="0" smtClean="0"/>
              <a:t>.NET Framework </a:t>
            </a:r>
            <a:r>
              <a:rPr lang="zh-TW" altLang="en-US" sz="3600" dirty="0" smtClean="0"/>
              <a:t>技術架構發展與 </a:t>
            </a:r>
            <a:r>
              <a:rPr lang="en-US" altLang="zh-TW" sz="3600" dirty="0" smtClean="0"/>
              <a:t>C# 6.0</a:t>
            </a:r>
            <a:endParaRPr lang="zh-TW" altLang="en-US" sz="3600" dirty="0"/>
          </a:p>
        </p:txBody>
      </p:sp>
      <p:sp>
        <p:nvSpPr>
          <p:cNvPr id="3" name="Text Placeholder 2"/>
          <p:cNvSpPr>
            <a:spLocks noGrp="1"/>
          </p:cNvSpPr>
          <p:nvPr>
            <p:ph type="body" sz="quarter" idx="14"/>
          </p:nvPr>
        </p:nvSpPr>
        <p:spPr>
          <a:xfrm>
            <a:off x="274638" y="4505373"/>
            <a:ext cx="5303520" cy="1186443"/>
          </a:xfrm>
        </p:spPr>
        <p:txBody>
          <a:bodyPr/>
          <a:lstStyle/>
          <a:p>
            <a:r>
              <a:rPr lang="zh-TW" altLang="en-US" sz="2400" dirty="0" smtClean="0"/>
              <a:t>上官林傑 </a:t>
            </a:r>
            <a:r>
              <a:rPr lang="en-US" altLang="zh-TW" sz="2400" dirty="0" smtClean="0"/>
              <a:t>(Eric ShangKuan)</a:t>
            </a:r>
          </a:p>
          <a:p>
            <a:r>
              <a:rPr lang="en-US" altLang="zh-TW" sz="1800" dirty="0" smtClean="0"/>
              <a:t>Technical Evangelist</a:t>
            </a:r>
          </a:p>
          <a:p>
            <a:r>
              <a:rPr lang="en-US" altLang="zh-TW" sz="1800" dirty="0" smtClean="0"/>
              <a:t>Microsoft Taiwan</a:t>
            </a:r>
            <a:endParaRPr lang="zh-TW" altLang="en-US" sz="1800" dirty="0"/>
          </a:p>
        </p:txBody>
      </p:sp>
    </p:spTree>
    <p:extLst>
      <p:ext uri="{BB962C8B-B14F-4D97-AF65-F5344CB8AC3E}">
        <p14:creationId xmlns:p14="http://schemas.microsoft.com/office/powerpoint/2010/main" val="50940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1"/>
            <a:ext cx="4230000"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322299" tIns="1577206" rIns="137148" bIns="109719" numCol="1" rtlCol="0" anchor="t" anchorCtr="0" compatLnSpc="1">
            <a:prstTxWarp prst="textNoShape">
              <a:avLst/>
            </a:prstTxWarp>
          </a:bodyPr>
          <a:lstStyle/>
          <a:p>
            <a:pPr defTabSz="699258">
              <a:lnSpc>
                <a:spcPct val="90000"/>
              </a:lnSpc>
              <a:spcBef>
                <a:spcPts val="1350"/>
              </a:spcBef>
            </a:pPr>
            <a:endParaRPr lang="en-US" sz="21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05962" y="1095976"/>
            <a:ext cx="8916414" cy="688123"/>
          </a:xfrm>
        </p:spPr>
        <p:txBody>
          <a:bodyPr/>
          <a:lstStyle/>
          <a:p>
            <a:r>
              <a:rPr lang="en-US" dirty="0" smtClean="0">
                <a:gradFill>
                  <a:gsLst>
                    <a:gs pos="21239">
                      <a:schemeClr val="bg1"/>
                    </a:gs>
                    <a:gs pos="59000">
                      <a:schemeClr val="bg1"/>
                    </a:gs>
                  </a:gsLst>
                  <a:lin ang="5400000" scaled="0"/>
                </a:gradFill>
              </a:rPr>
              <a:t>.NET </a:t>
            </a:r>
            <a:r>
              <a:rPr lang="zh-TW" altLang="en-US" dirty="0" smtClean="0">
                <a:gradFill>
                  <a:gsLst>
                    <a:gs pos="21239">
                      <a:schemeClr val="bg1"/>
                    </a:gs>
                    <a:gs pos="59000">
                      <a:schemeClr val="bg1"/>
                    </a:gs>
                  </a:gsLst>
                  <a:lin ang="5400000" scaled="0"/>
                </a:gradFill>
              </a:rPr>
              <a:t>編譯器平台</a:t>
            </a:r>
            <a:r>
              <a:rPr lang="en-US" altLang="zh-TW" dirty="0" smtClean="0">
                <a:gradFill>
                  <a:gsLst>
                    <a:gs pos="21239">
                      <a:schemeClr val="bg1"/>
                    </a:gs>
                    <a:gs pos="59000">
                      <a:schemeClr val="bg1"/>
                    </a:gs>
                  </a:gsLst>
                  <a:lin ang="5400000" scaled="0"/>
                </a:gradFill>
              </a:rPr>
              <a:t/>
            </a:r>
            <a:br>
              <a:rPr lang="en-US" altLang="zh-TW" dirty="0" smtClean="0">
                <a:gradFill>
                  <a:gsLst>
                    <a:gs pos="21239">
                      <a:schemeClr val="bg1"/>
                    </a:gs>
                    <a:gs pos="59000">
                      <a:schemeClr val="bg1"/>
                    </a:gs>
                  </a:gsLst>
                  <a:lin ang="5400000" scaled="0"/>
                </a:gradFill>
              </a:rPr>
            </a:br>
            <a:r>
              <a:rPr lang="en-US" dirty="0" smtClean="0">
                <a:gradFill>
                  <a:gsLst>
                    <a:gs pos="21239">
                      <a:schemeClr val="bg1"/>
                    </a:gs>
                    <a:gs pos="59000">
                      <a:schemeClr val="bg1"/>
                    </a:gs>
                  </a:gsLst>
                  <a:lin ang="5400000" scaled="0"/>
                </a:gradFill>
              </a:rPr>
              <a:t> (“Roslyn”) </a:t>
            </a:r>
            <a:endParaRPr lang="en-US" dirty="0">
              <a:gradFill>
                <a:gsLst>
                  <a:gs pos="21239">
                    <a:schemeClr val="bg1"/>
                  </a:gs>
                  <a:gs pos="59000">
                    <a:schemeClr val="bg1"/>
                  </a:gs>
                </a:gsLst>
                <a:lin ang="5400000" scaled="0"/>
              </a:gradFill>
            </a:endParaRPr>
          </a:p>
        </p:txBody>
      </p:sp>
      <p:grpSp>
        <p:nvGrpSpPr>
          <p:cNvPr id="48" name="Group 47"/>
          <p:cNvGrpSpPr/>
          <p:nvPr/>
        </p:nvGrpSpPr>
        <p:grpSpPr>
          <a:xfrm>
            <a:off x="272631" y="2240691"/>
            <a:ext cx="9156953" cy="1363145"/>
            <a:chOff x="363539" y="1821692"/>
            <a:chExt cx="12210310" cy="1817681"/>
          </a:xfrm>
        </p:grpSpPr>
        <p:sp>
          <p:nvSpPr>
            <p:cNvPr id="6" name="Rectangle 5"/>
            <p:cNvSpPr/>
            <p:nvPr/>
          </p:nvSpPr>
          <p:spPr>
            <a:xfrm>
              <a:off x="363539" y="2242633"/>
              <a:ext cx="4779626" cy="1396740"/>
            </a:xfrm>
            <a:prstGeom prst="rect">
              <a:avLst/>
            </a:prstGeom>
          </p:spPr>
          <p:txBody>
            <a:bodyPr wrap="square">
              <a:spAutoFit/>
            </a:bodyPr>
            <a:lstStyle/>
            <a:p>
              <a:pPr defTabSz="699258">
                <a:lnSpc>
                  <a:spcPct val="90000"/>
                </a:lnSpc>
                <a:spcBef>
                  <a:spcPts val="675"/>
                </a:spcBef>
              </a:pPr>
              <a:r>
                <a:rPr lang="zh-TW" altLang="en-US" sz="24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過去</a:t>
              </a:r>
              <a:endParaRPr lang="en-US" sz="2400"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endParaRPr>
            </a:p>
            <a:p>
              <a:pPr defTabSz="699258">
                <a:lnSpc>
                  <a:spcPct val="90000"/>
                </a:lnSpc>
                <a:spcBef>
                  <a:spcPts val="675"/>
                </a:spcBef>
                <a:buClr>
                  <a:schemeClr val="bg2"/>
                </a:buClr>
                <a:buSzPct val="80000"/>
              </a:pPr>
              <a:r>
                <a:rPr lang="zh-TW" altLang="en-US" sz="1600" dirty="0" smtClean="0">
                  <a:gradFill>
                    <a:gsLst>
                      <a:gs pos="100000">
                        <a:srgbClr val="FFFFFF"/>
                      </a:gs>
                      <a:gs pos="0">
                        <a:srgbClr val="FFFFFF"/>
                      </a:gs>
                    </a:gsLst>
                    <a:lin ang="5400000" scaled="0"/>
                  </a:gradFill>
                  <a:ea typeface="ＭＳ Ｐゴシック" charset="0"/>
                </a:rPr>
                <a:t>獨立</a:t>
              </a:r>
              <a:r>
                <a:rPr lang="en-US" sz="1600" dirty="0" smtClean="0">
                  <a:gradFill>
                    <a:gsLst>
                      <a:gs pos="100000">
                        <a:srgbClr val="FFFFFF"/>
                      </a:gs>
                      <a:gs pos="0">
                        <a:srgbClr val="FFFFFF"/>
                      </a:gs>
                    </a:gsLst>
                    <a:lin ang="5400000" scaled="0"/>
                  </a:gradFill>
                  <a:ea typeface="ＭＳ Ｐゴシック" charset="0"/>
                </a:rPr>
                <a:t>/</a:t>
              </a:r>
              <a:r>
                <a:rPr lang="zh-TW" altLang="en-US" sz="1600" dirty="0" smtClean="0">
                  <a:gradFill>
                    <a:gsLst>
                      <a:gs pos="100000">
                        <a:srgbClr val="FFFFFF"/>
                      </a:gs>
                      <a:gs pos="0">
                        <a:srgbClr val="FFFFFF"/>
                      </a:gs>
                    </a:gsLst>
                    <a:lin ang="5400000" scaled="0"/>
                  </a:gradFill>
                  <a:ea typeface="ＭＳ Ｐゴシック" charset="0"/>
                </a:rPr>
                <a:t>封閉的編譯器</a:t>
              </a:r>
              <a:endParaRPr lang="en-US" sz="1600" dirty="0">
                <a:gradFill>
                  <a:gsLst>
                    <a:gs pos="100000">
                      <a:srgbClr val="FFFFFF"/>
                    </a:gs>
                    <a:gs pos="0">
                      <a:srgbClr val="FFFFFF"/>
                    </a:gs>
                  </a:gsLst>
                  <a:lin ang="5400000" scaled="0"/>
                </a:gradFill>
                <a:ea typeface="ＭＳ Ｐゴシック" charset="0"/>
              </a:endParaRPr>
            </a:p>
            <a:p>
              <a:pPr defTabSz="699258">
                <a:lnSpc>
                  <a:spcPct val="90000"/>
                </a:lnSpc>
                <a:spcBef>
                  <a:spcPts val="675"/>
                </a:spcBef>
                <a:buClr>
                  <a:schemeClr val="bg2"/>
                </a:buClr>
                <a:buSzPct val="80000"/>
              </a:pPr>
              <a:r>
                <a:rPr lang="zh-TW" altLang="en-US" sz="1600" dirty="0" smtClean="0">
                  <a:gradFill>
                    <a:gsLst>
                      <a:gs pos="100000">
                        <a:srgbClr val="FFFFFF"/>
                      </a:gs>
                      <a:gs pos="0">
                        <a:srgbClr val="FFFFFF"/>
                      </a:gs>
                    </a:gsLst>
                    <a:lin ang="5400000" scaled="0"/>
                  </a:gradFill>
                  <a:ea typeface="ＭＳ Ｐゴシック" charset="0"/>
                </a:rPr>
                <a:t>不容易擴充開發體驗</a:t>
              </a:r>
              <a:endParaRPr lang="en-US" sz="1600" dirty="0">
                <a:solidFill>
                  <a:srgbClr val="000000"/>
                </a:solidFill>
              </a:endParaRPr>
            </a:p>
          </p:txBody>
        </p:sp>
        <p:sp>
          <p:nvSpPr>
            <p:cNvPr id="11" name="Freeform 5"/>
            <p:cNvSpPr>
              <a:spLocks noEditPoints="1"/>
            </p:cNvSpPr>
            <p:nvPr/>
          </p:nvSpPr>
          <p:spPr bwMode="auto">
            <a:xfrm flipH="1">
              <a:off x="8469871" y="1821692"/>
              <a:ext cx="1235406" cy="1235406"/>
            </a:xfrm>
            <a:custGeom>
              <a:avLst/>
              <a:gdLst>
                <a:gd name="T0" fmla="*/ 4246 w 4246"/>
                <a:gd name="T1" fmla="*/ 3414 h 4246"/>
                <a:gd name="T2" fmla="*/ 2233 w 4246"/>
                <a:gd name="T3" fmla="*/ 4246 h 4246"/>
                <a:gd name="T4" fmla="*/ 2233 w 4246"/>
                <a:gd name="T5" fmla="*/ 1760 h 4246"/>
                <a:gd name="T6" fmla="*/ 4246 w 4246"/>
                <a:gd name="T7" fmla="*/ 923 h 4246"/>
                <a:gd name="T8" fmla="*/ 4246 w 4246"/>
                <a:gd name="T9" fmla="*/ 3414 h 4246"/>
                <a:gd name="T10" fmla="*/ 4246 w 4246"/>
                <a:gd name="T11" fmla="*/ 3414 h 4246"/>
                <a:gd name="T12" fmla="*/ 4246 w 4246"/>
                <a:gd name="T13" fmla="*/ 3414 h 4246"/>
                <a:gd name="T14" fmla="*/ 2006 w 4246"/>
                <a:gd name="T15" fmla="*/ 1760 h 4246"/>
                <a:gd name="T16" fmla="*/ 0 w 4246"/>
                <a:gd name="T17" fmla="*/ 923 h 4246"/>
                <a:gd name="T18" fmla="*/ 0 w 4246"/>
                <a:gd name="T19" fmla="*/ 3414 h 4246"/>
                <a:gd name="T20" fmla="*/ 2006 w 4246"/>
                <a:gd name="T21" fmla="*/ 4246 h 4246"/>
                <a:gd name="T22" fmla="*/ 2006 w 4246"/>
                <a:gd name="T23" fmla="*/ 1760 h 4246"/>
                <a:gd name="T24" fmla="*/ 2006 w 4246"/>
                <a:gd name="T25" fmla="*/ 1760 h 4246"/>
                <a:gd name="T26" fmla="*/ 2006 w 4246"/>
                <a:gd name="T27" fmla="*/ 1760 h 4246"/>
                <a:gd name="T28" fmla="*/ 2120 w 4246"/>
                <a:gd name="T29" fmla="*/ 0 h 4246"/>
                <a:gd name="T30" fmla="*/ 0 w 4246"/>
                <a:gd name="T31" fmla="*/ 755 h 4246"/>
                <a:gd name="T32" fmla="*/ 2120 w 4246"/>
                <a:gd name="T33" fmla="*/ 1604 h 4246"/>
                <a:gd name="T34" fmla="*/ 4246 w 4246"/>
                <a:gd name="T35" fmla="*/ 755 h 4246"/>
                <a:gd name="T36" fmla="*/ 2120 w 4246"/>
                <a:gd name="T37" fmla="*/ 0 h 4246"/>
                <a:gd name="T38" fmla="*/ 2120 w 4246"/>
                <a:gd name="T39" fmla="*/ 0 h 4246"/>
                <a:gd name="T40" fmla="*/ 2120 w 4246"/>
                <a:gd name="T41" fmla="*/ 0 h 4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46" h="4246">
                  <a:moveTo>
                    <a:pt x="4246" y="3414"/>
                  </a:moveTo>
                  <a:lnTo>
                    <a:pt x="2233" y="4246"/>
                  </a:lnTo>
                  <a:lnTo>
                    <a:pt x="2233" y="1760"/>
                  </a:lnTo>
                  <a:lnTo>
                    <a:pt x="4246" y="923"/>
                  </a:lnTo>
                  <a:lnTo>
                    <a:pt x="4246" y="3414"/>
                  </a:lnTo>
                  <a:lnTo>
                    <a:pt x="4246" y="3414"/>
                  </a:lnTo>
                  <a:lnTo>
                    <a:pt x="4246" y="3414"/>
                  </a:lnTo>
                  <a:close/>
                  <a:moveTo>
                    <a:pt x="2006" y="1760"/>
                  </a:moveTo>
                  <a:lnTo>
                    <a:pt x="0" y="923"/>
                  </a:lnTo>
                  <a:lnTo>
                    <a:pt x="0" y="3414"/>
                  </a:lnTo>
                  <a:lnTo>
                    <a:pt x="2006" y="4246"/>
                  </a:lnTo>
                  <a:lnTo>
                    <a:pt x="2006" y="1760"/>
                  </a:lnTo>
                  <a:lnTo>
                    <a:pt x="2006" y="1760"/>
                  </a:lnTo>
                  <a:lnTo>
                    <a:pt x="2006" y="1760"/>
                  </a:lnTo>
                  <a:close/>
                  <a:moveTo>
                    <a:pt x="2120" y="0"/>
                  </a:moveTo>
                  <a:lnTo>
                    <a:pt x="0" y="755"/>
                  </a:lnTo>
                  <a:lnTo>
                    <a:pt x="2120" y="1604"/>
                  </a:lnTo>
                  <a:lnTo>
                    <a:pt x="4246" y="755"/>
                  </a:lnTo>
                  <a:lnTo>
                    <a:pt x="2120" y="0"/>
                  </a:lnTo>
                  <a:lnTo>
                    <a:pt x="2120" y="0"/>
                  </a:lnTo>
                  <a:lnTo>
                    <a:pt x="2120" y="0"/>
                  </a:lnTo>
                  <a:close/>
                </a:path>
              </a:pathLst>
            </a:custGeom>
            <a:solidFill>
              <a:schemeClr val="tx1">
                <a:lumMod val="75000"/>
              </a:schemeClr>
            </a:solidFill>
            <a:ln>
              <a:noFill/>
            </a:ln>
          </p:spPr>
          <p:txBody>
            <a:bodyPr vert="horz" wrap="square" lIns="68574" tIns="34287" rIns="68574" bIns="34287" numCol="1" anchor="t" anchorCtr="0" compatLnSpc="1">
              <a:prstTxWarp prst="textNoShape">
                <a:avLst/>
              </a:prstTxWarp>
            </a:bodyPr>
            <a:lstStyle/>
            <a:p>
              <a:endParaRPr lang="en-US" sz="1350"/>
            </a:p>
          </p:txBody>
        </p:sp>
        <p:grpSp>
          <p:nvGrpSpPr>
            <p:cNvPr id="37" name="Group 36"/>
            <p:cNvGrpSpPr/>
            <p:nvPr/>
          </p:nvGrpSpPr>
          <p:grpSpPr>
            <a:xfrm>
              <a:off x="6326883" y="2070063"/>
              <a:ext cx="2186909" cy="738703"/>
              <a:chOff x="6326883" y="2267288"/>
              <a:chExt cx="2186909" cy="738703"/>
            </a:xfrm>
          </p:grpSpPr>
          <p:sp>
            <p:nvSpPr>
              <p:cNvPr id="13" name="TextBox 12"/>
              <p:cNvSpPr txBox="1"/>
              <p:nvPr/>
            </p:nvSpPr>
            <p:spPr>
              <a:xfrm>
                <a:off x="6326883" y="2267288"/>
                <a:ext cx="2186909" cy="738703"/>
              </a:xfrm>
              <a:prstGeom prst="rect">
                <a:avLst/>
              </a:prstGeom>
              <a:noFill/>
            </p:spPr>
            <p:txBody>
              <a:bodyPr wrap="square" lIns="137148" tIns="109719" rIns="137148" bIns="109719" rtlCol="0">
                <a:spAutoFit/>
              </a:bodyPr>
              <a:lstStyle/>
              <a:p>
                <a:pPr>
                  <a:lnSpc>
                    <a:spcPct val="90000"/>
                  </a:lnSpc>
                </a:pPr>
                <a:r>
                  <a:rPr lang="en-US" sz="1200" dirty="0">
                    <a:gradFill>
                      <a:gsLst>
                        <a:gs pos="2917">
                          <a:schemeClr val="tx1"/>
                        </a:gs>
                        <a:gs pos="30000">
                          <a:schemeClr val="tx1"/>
                        </a:gs>
                      </a:gsLst>
                      <a:lin ang="5400000" scaled="0"/>
                    </a:gradFill>
                  </a:rPr>
                  <a:t>C#, VB</a:t>
                </a:r>
              </a:p>
              <a:p>
                <a:pPr>
                  <a:lnSpc>
                    <a:spcPct val="90000"/>
                  </a:lnSpc>
                </a:pPr>
                <a:r>
                  <a:rPr lang="en-US" sz="1200" dirty="0">
                    <a:gradFill>
                      <a:gsLst>
                        <a:gs pos="2917">
                          <a:schemeClr val="tx1"/>
                        </a:gs>
                        <a:gs pos="30000">
                          <a:schemeClr val="tx1"/>
                        </a:gs>
                      </a:gsLst>
                      <a:lin ang="5400000" scaled="0"/>
                    </a:gradFill>
                  </a:rPr>
                  <a:t>Source code</a:t>
                </a:r>
              </a:p>
            </p:txBody>
          </p:sp>
          <p:cxnSp>
            <p:nvCxnSpPr>
              <p:cNvPr id="18" name="Straight Arrow Connector 17"/>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20557" y="2070063"/>
              <a:ext cx="2753292" cy="738703"/>
              <a:chOff x="9820557" y="2267288"/>
              <a:chExt cx="2753292" cy="738703"/>
            </a:xfrm>
          </p:grpSpPr>
          <p:sp>
            <p:nvSpPr>
              <p:cNvPr id="17" name="TextBox 16"/>
              <p:cNvSpPr txBox="1"/>
              <p:nvPr/>
            </p:nvSpPr>
            <p:spPr>
              <a:xfrm>
                <a:off x="10386940" y="2267288"/>
                <a:ext cx="2186909" cy="738703"/>
              </a:xfrm>
              <a:prstGeom prst="rect">
                <a:avLst/>
              </a:prstGeom>
              <a:noFill/>
            </p:spPr>
            <p:txBody>
              <a:bodyPr wrap="square" lIns="137148" tIns="109719" rIns="137148" bIns="109719" rtlCol="0">
                <a:spAutoFit/>
              </a:bodyPr>
              <a:lstStyle/>
              <a:p>
                <a:pPr>
                  <a:lnSpc>
                    <a:spcPct val="90000"/>
                  </a:lnSpc>
                </a:pPr>
                <a:r>
                  <a:rPr lang="en-US" sz="1200" dirty="0">
                    <a:gradFill>
                      <a:gsLst>
                        <a:gs pos="2917">
                          <a:schemeClr val="tx1"/>
                        </a:gs>
                        <a:gs pos="30000">
                          <a:schemeClr val="tx1"/>
                        </a:gs>
                      </a:gsLst>
                      <a:lin ang="5400000" scaled="0"/>
                    </a:gradFill>
                  </a:rPr>
                  <a:t>.exe/.</a:t>
                </a:r>
                <a:r>
                  <a:rPr lang="en-US" sz="1200" dirty="0" err="1">
                    <a:gradFill>
                      <a:gsLst>
                        <a:gs pos="2917">
                          <a:schemeClr val="tx1"/>
                        </a:gs>
                        <a:gs pos="30000">
                          <a:schemeClr val="tx1"/>
                        </a:gs>
                      </a:gsLst>
                      <a:lin ang="5400000" scaled="0"/>
                    </a:gradFill>
                  </a:rPr>
                  <a:t>dil</a:t>
                </a:r>
                <a:endParaRPr lang="en-US" sz="1200" dirty="0">
                  <a:gradFill>
                    <a:gsLst>
                      <a:gs pos="2917">
                        <a:schemeClr val="tx1"/>
                      </a:gs>
                      <a:gs pos="30000">
                        <a:schemeClr val="tx1"/>
                      </a:gs>
                    </a:gsLst>
                    <a:lin ang="5400000" scaled="0"/>
                  </a:gradFill>
                </a:endParaRPr>
              </a:p>
              <a:p>
                <a:pPr>
                  <a:lnSpc>
                    <a:spcPct val="90000"/>
                  </a:lnSpc>
                </a:pPr>
                <a:r>
                  <a:rPr lang="en-US" sz="1200" dirty="0">
                    <a:gradFill>
                      <a:gsLst>
                        <a:gs pos="2917">
                          <a:schemeClr val="tx1"/>
                        </a:gs>
                        <a:gs pos="30000">
                          <a:schemeClr val="tx1"/>
                        </a:gs>
                      </a:gsLst>
                      <a:lin ang="5400000" scaled="0"/>
                    </a:gradFill>
                  </a:rPr>
                  <a:t>IL assemblies</a:t>
                </a:r>
              </a:p>
            </p:txBody>
          </p:sp>
          <p:cxnSp>
            <p:nvCxnSpPr>
              <p:cNvPr id="25" name="Straight Arrow Connector 24"/>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7536239" y="3035727"/>
              <a:ext cx="3115054" cy="517084"/>
            </a:xfrm>
            <a:prstGeom prst="rect">
              <a:avLst/>
            </a:prstGeom>
            <a:noFill/>
          </p:spPr>
          <p:txBody>
            <a:bodyPr wrap="square" lIns="137148" tIns="109719" rIns="137148" bIns="109719" rtlCol="0">
              <a:spAutoFit/>
            </a:bodyPr>
            <a:lstStyle/>
            <a:p>
              <a:pPr algn="ctr">
                <a:lnSpc>
                  <a:spcPct val="90000"/>
                </a:lnSpc>
              </a:pPr>
              <a:r>
                <a:rPr lang="en-US" sz="1200" dirty="0">
                  <a:gradFill>
                    <a:gsLst>
                      <a:gs pos="9735">
                        <a:schemeClr val="tx1"/>
                      </a:gs>
                      <a:gs pos="30000">
                        <a:schemeClr val="tx1"/>
                      </a:gs>
                    </a:gsLst>
                    <a:lin ang="5400000" scaled="0"/>
                  </a:gradFill>
                </a:rPr>
                <a:t>Established .NET compilers</a:t>
              </a:r>
            </a:p>
          </p:txBody>
        </p:sp>
      </p:grpSp>
      <p:grpSp>
        <p:nvGrpSpPr>
          <p:cNvPr id="50" name="Group 49"/>
          <p:cNvGrpSpPr/>
          <p:nvPr/>
        </p:nvGrpSpPr>
        <p:grpSpPr>
          <a:xfrm>
            <a:off x="272631" y="3668698"/>
            <a:ext cx="9156953" cy="2146073"/>
            <a:chOff x="363539" y="3725862"/>
            <a:chExt cx="12210310" cy="2861674"/>
          </a:xfrm>
        </p:grpSpPr>
        <p:sp>
          <p:nvSpPr>
            <p:cNvPr id="19" name="Rectangle 18"/>
            <p:cNvSpPr/>
            <p:nvPr/>
          </p:nvSpPr>
          <p:spPr>
            <a:xfrm>
              <a:off x="363539" y="3725862"/>
              <a:ext cx="4971530" cy="2642315"/>
            </a:xfrm>
            <a:prstGeom prst="rect">
              <a:avLst/>
            </a:prstGeom>
          </p:spPr>
          <p:txBody>
            <a:bodyPr wrap="square">
              <a:spAutoFit/>
            </a:bodyPr>
            <a:lstStyle/>
            <a:p>
              <a:pPr defTabSz="699258">
                <a:lnSpc>
                  <a:spcPct val="90000"/>
                </a:lnSpc>
                <a:spcBef>
                  <a:spcPts val="675"/>
                </a:spcBef>
              </a:pPr>
              <a:r>
                <a:rPr lang="zh-TW" altLang="en-US" sz="24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現在到未來</a:t>
              </a:r>
              <a:endParaRPr lang="en-US" sz="2400"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endParaRPr>
            </a:p>
            <a:p>
              <a:pPr defTabSz="699258">
                <a:lnSpc>
                  <a:spcPct val="90000"/>
                </a:lnSpc>
                <a:spcBef>
                  <a:spcPts val="675"/>
                </a:spcBef>
                <a:buClr>
                  <a:schemeClr val="bg2"/>
                </a:buClr>
                <a:buSzPct val="80000"/>
              </a:pPr>
              <a:r>
                <a:rPr lang="en-US" sz="1600" dirty="0">
                  <a:gradFill>
                    <a:gsLst>
                      <a:gs pos="100000">
                        <a:srgbClr val="FFFFFF"/>
                      </a:gs>
                      <a:gs pos="0">
                        <a:srgbClr val="FFFFFF"/>
                      </a:gs>
                    </a:gsLst>
                    <a:lin ang="5400000" scaled="0"/>
                  </a:gradFill>
                  <a:ea typeface="ＭＳ Ｐゴシック" charset="0"/>
                </a:rPr>
                <a:t>API: </a:t>
              </a:r>
              <a:r>
                <a:rPr lang="zh-TW" altLang="en-US" sz="1600" dirty="0" smtClean="0">
                  <a:gradFill>
                    <a:gsLst>
                      <a:gs pos="100000">
                        <a:srgbClr val="FFFFFF"/>
                      </a:gs>
                      <a:gs pos="0">
                        <a:srgbClr val="FFFFFF"/>
                      </a:gs>
                    </a:gsLst>
                    <a:lin ang="5400000" scaled="0"/>
                  </a:gradFill>
                  <a:ea typeface="ＭＳ Ｐゴシック" charset="0"/>
                </a:rPr>
                <a:t>開放的平台</a:t>
              </a:r>
              <a:endParaRPr lang="en-US" sz="1600" dirty="0">
                <a:gradFill>
                  <a:gsLst>
                    <a:gs pos="100000">
                      <a:srgbClr val="FFFFFF"/>
                    </a:gs>
                    <a:gs pos="0">
                      <a:srgbClr val="FFFFFF"/>
                    </a:gs>
                  </a:gsLst>
                  <a:lin ang="5400000" scaled="0"/>
                </a:gradFill>
                <a:ea typeface="ＭＳ Ｐゴシック" charset="0"/>
              </a:endParaRPr>
            </a:p>
            <a:p>
              <a:pPr defTabSz="699258">
                <a:lnSpc>
                  <a:spcPct val="90000"/>
                </a:lnSpc>
                <a:spcBef>
                  <a:spcPts val="675"/>
                </a:spcBef>
                <a:buClr>
                  <a:schemeClr val="bg2"/>
                </a:buClr>
                <a:buSzPct val="80000"/>
              </a:pPr>
              <a:r>
                <a:rPr lang="zh-TW" altLang="en-US" sz="1600" dirty="0" smtClean="0">
                  <a:gradFill>
                    <a:gsLst>
                      <a:gs pos="100000">
                        <a:srgbClr val="FFFFFF"/>
                      </a:gs>
                      <a:gs pos="0">
                        <a:srgbClr val="FFFFFF"/>
                      </a:gs>
                    </a:gsLst>
                    <a:lin ang="5400000" scaled="0"/>
                  </a:gradFill>
                  <a:ea typeface="ＭＳ Ｐゴシック" charset="0"/>
                </a:rPr>
                <a:t>提</a:t>
              </a:r>
              <a:r>
                <a:rPr lang="zh-TW" altLang="en-US" sz="1600" dirty="0">
                  <a:gradFill>
                    <a:gsLst>
                      <a:gs pos="100000">
                        <a:srgbClr val="FFFFFF"/>
                      </a:gs>
                      <a:gs pos="0">
                        <a:srgbClr val="FFFFFF"/>
                      </a:gs>
                    </a:gsLst>
                    <a:lin ang="5400000" scaled="0"/>
                  </a:gradFill>
                  <a:ea typeface="ＭＳ Ｐゴシック" charset="0"/>
                </a:rPr>
                <a:t>升</a:t>
              </a:r>
              <a:r>
                <a:rPr lang="en-US" sz="1600" dirty="0" smtClean="0">
                  <a:gradFill>
                    <a:gsLst>
                      <a:gs pos="100000">
                        <a:srgbClr val="FFFFFF"/>
                      </a:gs>
                      <a:gs pos="0">
                        <a:srgbClr val="FFFFFF"/>
                      </a:gs>
                    </a:gsLst>
                    <a:lin ang="5400000" scaled="0"/>
                  </a:gradFill>
                  <a:ea typeface="ＭＳ Ｐゴシック" charset="0"/>
                </a:rPr>
                <a:t> </a:t>
              </a:r>
              <a:r>
                <a:rPr lang="en-US" sz="1600" dirty="0">
                  <a:gradFill>
                    <a:gsLst>
                      <a:gs pos="100000">
                        <a:srgbClr val="FFFFFF"/>
                      </a:gs>
                      <a:gs pos="0">
                        <a:srgbClr val="FFFFFF"/>
                      </a:gs>
                    </a:gsLst>
                    <a:lin ang="5400000" scaled="0"/>
                  </a:gradFill>
                  <a:ea typeface="ＭＳ Ｐゴシック" charset="0"/>
                </a:rPr>
                <a:t>IDE </a:t>
              </a:r>
              <a:r>
                <a:rPr lang="zh-TW" altLang="en-US" sz="1600" dirty="0" smtClean="0">
                  <a:gradFill>
                    <a:gsLst>
                      <a:gs pos="100000">
                        <a:srgbClr val="FFFFFF"/>
                      </a:gs>
                      <a:gs pos="0">
                        <a:srgbClr val="FFFFFF"/>
                      </a:gs>
                    </a:gsLst>
                    <a:lin ang="5400000" scaled="0"/>
                  </a:gradFill>
                  <a:ea typeface="ＭＳ Ｐゴシック" charset="0"/>
                </a:rPr>
                <a:t>操作體驗以及重構功能</a:t>
              </a:r>
              <a:endParaRPr lang="en-US" sz="1600" dirty="0">
                <a:gradFill>
                  <a:gsLst>
                    <a:gs pos="100000">
                      <a:srgbClr val="FFFFFF"/>
                    </a:gs>
                    <a:gs pos="0">
                      <a:srgbClr val="FFFFFF"/>
                    </a:gs>
                  </a:gsLst>
                  <a:lin ang="5400000" scaled="0"/>
                </a:gradFill>
                <a:ea typeface="ＭＳ Ｐゴシック" charset="0"/>
              </a:endParaRPr>
            </a:p>
            <a:p>
              <a:pPr defTabSz="699258">
                <a:lnSpc>
                  <a:spcPct val="90000"/>
                </a:lnSpc>
                <a:spcBef>
                  <a:spcPts val="675"/>
                </a:spcBef>
                <a:buClr>
                  <a:schemeClr val="bg2"/>
                </a:buClr>
                <a:buSzPct val="80000"/>
              </a:pPr>
              <a:r>
                <a:rPr lang="zh-TW" altLang="en-US" sz="1600" dirty="0" smtClean="0">
                  <a:gradFill>
                    <a:gsLst>
                      <a:gs pos="100000">
                        <a:srgbClr val="FFFFFF"/>
                      </a:gs>
                      <a:gs pos="0">
                        <a:srgbClr val="FFFFFF"/>
                      </a:gs>
                    </a:gsLst>
                    <a:lin ang="5400000" scaled="0"/>
                  </a:gradFill>
                  <a:ea typeface="ＭＳ Ｐゴシック" charset="0"/>
                </a:rPr>
                <a:t>程式碼分析</a:t>
              </a:r>
              <a:endParaRPr lang="en-US" sz="1600" dirty="0">
                <a:gradFill>
                  <a:gsLst>
                    <a:gs pos="100000">
                      <a:srgbClr val="FFFFFF"/>
                    </a:gs>
                    <a:gs pos="0">
                      <a:srgbClr val="FFFFFF"/>
                    </a:gs>
                  </a:gsLst>
                  <a:lin ang="5400000" scaled="0"/>
                </a:gradFill>
                <a:ea typeface="ＭＳ Ｐゴシック" charset="0"/>
              </a:endParaRPr>
            </a:p>
            <a:p>
              <a:pPr defTabSz="699258">
                <a:lnSpc>
                  <a:spcPct val="90000"/>
                </a:lnSpc>
                <a:spcBef>
                  <a:spcPts val="675"/>
                </a:spcBef>
                <a:buClr>
                  <a:schemeClr val="bg2"/>
                </a:buClr>
                <a:buSzPct val="80000"/>
              </a:pPr>
              <a:r>
                <a:rPr lang="zh-TW" altLang="en-US" sz="1600" dirty="0" smtClean="0">
                  <a:gradFill>
                    <a:gsLst>
                      <a:gs pos="100000">
                        <a:srgbClr val="FFFFFF"/>
                      </a:gs>
                      <a:gs pos="0">
                        <a:srgbClr val="FFFFFF"/>
                      </a:gs>
                    </a:gsLst>
                    <a:lin ang="5400000" scaled="0"/>
                  </a:gradFill>
                  <a:ea typeface="ＭＳ Ｐゴシック" charset="0"/>
                </a:rPr>
                <a:t>自訂診斷</a:t>
              </a:r>
              <a:endParaRPr lang="en-US" sz="1600" dirty="0">
                <a:gradFill>
                  <a:gsLst>
                    <a:gs pos="100000">
                      <a:srgbClr val="FFFFFF"/>
                    </a:gs>
                    <a:gs pos="0">
                      <a:srgbClr val="FFFFFF"/>
                    </a:gs>
                  </a:gsLst>
                  <a:lin ang="5400000" scaled="0"/>
                </a:gradFill>
                <a:ea typeface="ＭＳ Ｐゴシック" charset="0"/>
              </a:endParaRPr>
            </a:p>
            <a:p>
              <a:pPr defTabSz="699258">
                <a:lnSpc>
                  <a:spcPct val="90000"/>
                </a:lnSpc>
                <a:spcBef>
                  <a:spcPts val="675"/>
                </a:spcBef>
                <a:buClr>
                  <a:schemeClr val="bg2"/>
                </a:buClr>
                <a:buSzPct val="80000"/>
              </a:pPr>
              <a:r>
                <a:rPr lang="zh-TW" altLang="en-US" sz="1600" dirty="0" smtClean="0">
                  <a:gradFill>
                    <a:gsLst>
                      <a:gs pos="100000">
                        <a:srgbClr val="FFFFFF"/>
                      </a:gs>
                      <a:gs pos="0">
                        <a:srgbClr val="FFFFFF"/>
                      </a:gs>
                    </a:gsLst>
                    <a:lin ang="5400000" scaled="0"/>
                  </a:gradFill>
                  <a:ea typeface="ＭＳ Ｐゴシック" charset="0"/>
                </a:rPr>
                <a:t>開放源碼的編譯器</a:t>
              </a:r>
              <a:endParaRPr lang="en-US" sz="1600" dirty="0">
                <a:solidFill>
                  <a:srgbClr val="000000"/>
                </a:solidFill>
              </a:endParaRPr>
            </a:p>
          </p:txBody>
        </p:sp>
        <p:grpSp>
          <p:nvGrpSpPr>
            <p:cNvPr id="28" name="Group 8"/>
            <p:cNvGrpSpPr>
              <a:grpSpLocks noChangeAspect="1"/>
            </p:cNvGrpSpPr>
            <p:nvPr/>
          </p:nvGrpSpPr>
          <p:grpSpPr bwMode="auto">
            <a:xfrm>
              <a:off x="8242255" y="4303053"/>
              <a:ext cx="1690639" cy="1586889"/>
              <a:chOff x="1988" y="393"/>
              <a:chExt cx="3862" cy="3625"/>
            </a:xfrm>
            <a:solidFill>
              <a:srgbClr val="661F79"/>
            </a:solidFill>
          </p:grpSpPr>
          <p:sp>
            <p:nvSpPr>
              <p:cNvPr id="30" name="Freeform 9"/>
              <p:cNvSpPr>
                <a:spLocks/>
              </p:cNvSpPr>
              <p:nvPr/>
            </p:nvSpPr>
            <p:spPr bwMode="auto">
              <a:xfrm>
                <a:off x="2109" y="478"/>
                <a:ext cx="1777" cy="816"/>
              </a:xfrm>
              <a:custGeom>
                <a:avLst/>
                <a:gdLst>
                  <a:gd name="T0" fmla="*/ 729 w 751"/>
                  <a:gd name="T1" fmla="*/ 109 h 345"/>
                  <a:gd name="T2" fmla="*/ 723 w 751"/>
                  <a:gd name="T3" fmla="*/ 153 h 345"/>
                  <a:gd name="T4" fmla="*/ 231 w 751"/>
                  <a:gd name="T5" fmla="*/ 335 h 345"/>
                  <a:gd name="T6" fmla="*/ 152 w 751"/>
                  <a:gd name="T7" fmla="*/ 319 h 345"/>
                  <a:gd name="T8" fmla="*/ 19 w 751"/>
                  <a:gd name="T9" fmla="*/ 190 h 345"/>
                  <a:gd name="T10" fmla="*/ 31 w 751"/>
                  <a:gd name="T11" fmla="*/ 143 h 345"/>
                  <a:gd name="T12" fmla="*/ 514 w 751"/>
                  <a:gd name="T13" fmla="*/ 7 h 345"/>
                  <a:gd name="T14" fmla="*/ 600 w 751"/>
                  <a:gd name="T15" fmla="*/ 21 h 345"/>
                  <a:gd name="T16" fmla="*/ 729 w 751"/>
                  <a:gd name="T17" fmla="*/ 109 h 345"/>
                  <a:gd name="T18" fmla="*/ 729 w 751"/>
                  <a:gd name="T19" fmla="*/ 10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1" h="345">
                    <a:moveTo>
                      <a:pt x="729" y="109"/>
                    </a:moveTo>
                    <a:cubicBezTo>
                      <a:pt x="751" y="125"/>
                      <a:pt x="748" y="144"/>
                      <a:pt x="723" y="153"/>
                    </a:cubicBezTo>
                    <a:cubicBezTo>
                      <a:pt x="231" y="335"/>
                      <a:pt x="231" y="335"/>
                      <a:pt x="231" y="335"/>
                    </a:cubicBezTo>
                    <a:cubicBezTo>
                      <a:pt x="206" y="345"/>
                      <a:pt x="171" y="338"/>
                      <a:pt x="152" y="319"/>
                    </a:cubicBezTo>
                    <a:cubicBezTo>
                      <a:pt x="19" y="190"/>
                      <a:pt x="19" y="190"/>
                      <a:pt x="19" y="190"/>
                    </a:cubicBezTo>
                    <a:cubicBezTo>
                      <a:pt x="0" y="171"/>
                      <a:pt x="5" y="150"/>
                      <a:pt x="31" y="143"/>
                    </a:cubicBezTo>
                    <a:cubicBezTo>
                      <a:pt x="514" y="7"/>
                      <a:pt x="514" y="7"/>
                      <a:pt x="514" y="7"/>
                    </a:cubicBezTo>
                    <a:cubicBezTo>
                      <a:pt x="538" y="0"/>
                      <a:pt x="578" y="6"/>
                      <a:pt x="600" y="21"/>
                    </a:cubicBezTo>
                    <a:cubicBezTo>
                      <a:pt x="729" y="109"/>
                      <a:pt x="729" y="109"/>
                      <a:pt x="729" y="109"/>
                    </a:cubicBezTo>
                    <a:cubicBezTo>
                      <a:pt x="729" y="109"/>
                      <a:pt x="729" y="109"/>
                      <a:pt x="72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31" name="Freeform 10"/>
              <p:cNvSpPr>
                <a:spLocks/>
              </p:cNvSpPr>
              <p:nvPr/>
            </p:nvSpPr>
            <p:spPr bwMode="auto">
              <a:xfrm>
                <a:off x="4026" y="393"/>
                <a:ext cx="1749" cy="901"/>
              </a:xfrm>
              <a:custGeom>
                <a:avLst/>
                <a:gdLst>
                  <a:gd name="T0" fmla="*/ 597 w 739"/>
                  <a:gd name="T1" fmla="*/ 351 h 381"/>
                  <a:gd name="T2" fmla="*/ 522 w 739"/>
                  <a:gd name="T3" fmla="*/ 371 h 381"/>
                  <a:gd name="T4" fmla="*/ 32 w 739"/>
                  <a:gd name="T5" fmla="*/ 189 h 381"/>
                  <a:gd name="T6" fmla="*/ 17 w 739"/>
                  <a:gd name="T7" fmla="*/ 135 h 381"/>
                  <a:gd name="T8" fmla="*/ 103 w 739"/>
                  <a:gd name="T9" fmla="*/ 31 h 381"/>
                  <a:gd name="T10" fmla="*/ 180 w 739"/>
                  <a:gd name="T11" fmla="*/ 7 h 381"/>
                  <a:gd name="T12" fmla="*/ 706 w 739"/>
                  <a:gd name="T13" fmla="*/ 147 h 381"/>
                  <a:gd name="T14" fmla="*/ 722 w 739"/>
                  <a:gd name="T15" fmla="*/ 197 h 381"/>
                  <a:gd name="T16" fmla="*/ 597 w 739"/>
                  <a:gd name="T17" fmla="*/ 351 h 381"/>
                  <a:gd name="T18" fmla="*/ 597 w 739"/>
                  <a:gd name="T19" fmla="*/ 35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9" h="381">
                    <a:moveTo>
                      <a:pt x="597" y="351"/>
                    </a:moveTo>
                    <a:cubicBezTo>
                      <a:pt x="581" y="371"/>
                      <a:pt x="547" y="381"/>
                      <a:pt x="522" y="371"/>
                    </a:cubicBezTo>
                    <a:cubicBezTo>
                      <a:pt x="32" y="189"/>
                      <a:pt x="32" y="189"/>
                      <a:pt x="32" y="189"/>
                    </a:cubicBezTo>
                    <a:cubicBezTo>
                      <a:pt x="7" y="179"/>
                      <a:pt x="0" y="155"/>
                      <a:pt x="17" y="135"/>
                    </a:cubicBezTo>
                    <a:cubicBezTo>
                      <a:pt x="103" y="31"/>
                      <a:pt x="103" y="31"/>
                      <a:pt x="103" y="31"/>
                    </a:cubicBezTo>
                    <a:cubicBezTo>
                      <a:pt x="120" y="11"/>
                      <a:pt x="155" y="0"/>
                      <a:pt x="180" y="7"/>
                    </a:cubicBezTo>
                    <a:cubicBezTo>
                      <a:pt x="706" y="147"/>
                      <a:pt x="706" y="147"/>
                      <a:pt x="706" y="147"/>
                    </a:cubicBezTo>
                    <a:cubicBezTo>
                      <a:pt x="732" y="154"/>
                      <a:pt x="739" y="177"/>
                      <a:pt x="722" y="197"/>
                    </a:cubicBezTo>
                    <a:cubicBezTo>
                      <a:pt x="597" y="351"/>
                      <a:pt x="597" y="351"/>
                      <a:pt x="597" y="351"/>
                    </a:cubicBezTo>
                    <a:cubicBezTo>
                      <a:pt x="597" y="351"/>
                      <a:pt x="597" y="351"/>
                      <a:pt x="597"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32" name="Freeform 11"/>
              <p:cNvSpPr>
                <a:spLocks/>
              </p:cNvSpPr>
              <p:nvPr/>
            </p:nvSpPr>
            <p:spPr bwMode="auto">
              <a:xfrm>
                <a:off x="4035" y="1370"/>
                <a:ext cx="1815" cy="1117"/>
              </a:xfrm>
              <a:custGeom>
                <a:avLst/>
                <a:gdLst>
                  <a:gd name="T0" fmla="*/ 234 w 767"/>
                  <a:gd name="T1" fmla="*/ 453 h 472"/>
                  <a:gd name="T2" fmla="*/ 316 w 767"/>
                  <a:gd name="T3" fmla="*/ 460 h 472"/>
                  <a:gd name="T4" fmla="*/ 738 w 767"/>
                  <a:gd name="T5" fmla="*/ 245 h 472"/>
                  <a:gd name="T6" fmla="*/ 748 w 767"/>
                  <a:gd name="T7" fmla="*/ 188 h 472"/>
                  <a:gd name="T8" fmla="*/ 597 w 767"/>
                  <a:gd name="T9" fmla="*/ 26 h 472"/>
                  <a:gd name="T10" fmla="*/ 520 w 767"/>
                  <a:gd name="T11" fmla="*/ 10 h 472"/>
                  <a:gd name="T12" fmla="*/ 27 w 767"/>
                  <a:gd name="T13" fmla="*/ 238 h 472"/>
                  <a:gd name="T14" fmla="*/ 21 w 767"/>
                  <a:gd name="T15" fmla="*/ 288 h 472"/>
                  <a:gd name="T16" fmla="*/ 234 w 767"/>
                  <a:gd name="T17" fmla="*/ 453 h 472"/>
                  <a:gd name="T18" fmla="*/ 234 w 767"/>
                  <a:gd name="T19" fmla="*/ 45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7" h="472">
                    <a:moveTo>
                      <a:pt x="234" y="453"/>
                    </a:moveTo>
                    <a:cubicBezTo>
                      <a:pt x="256" y="469"/>
                      <a:pt x="292" y="472"/>
                      <a:pt x="316" y="460"/>
                    </a:cubicBezTo>
                    <a:cubicBezTo>
                      <a:pt x="738" y="245"/>
                      <a:pt x="738" y="245"/>
                      <a:pt x="738" y="245"/>
                    </a:cubicBezTo>
                    <a:cubicBezTo>
                      <a:pt x="762" y="233"/>
                      <a:pt x="767" y="207"/>
                      <a:pt x="748" y="188"/>
                    </a:cubicBezTo>
                    <a:cubicBezTo>
                      <a:pt x="597" y="26"/>
                      <a:pt x="597" y="26"/>
                      <a:pt x="597" y="26"/>
                    </a:cubicBezTo>
                    <a:cubicBezTo>
                      <a:pt x="579" y="6"/>
                      <a:pt x="544" y="0"/>
                      <a:pt x="520" y="10"/>
                    </a:cubicBezTo>
                    <a:cubicBezTo>
                      <a:pt x="27" y="238"/>
                      <a:pt x="27" y="238"/>
                      <a:pt x="27" y="238"/>
                    </a:cubicBezTo>
                    <a:cubicBezTo>
                      <a:pt x="3" y="249"/>
                      <a:pt x="0" y="271"/>
                      <a:pt x="21" y="288"/>
                    </a:cubicBezTo>
                    <a:cubicBezTo>
                      <a:pt x="234" y="453"/>
                      <a:pt x="234" y="453"/>
                      <a:pt x="234" y="453"/>
                    </a:cubicBezTo>
                    <a:cubicBezTo>
                      <a:pt x="234" y="453"/>
                      <a:pt x="234" y="453"/>
                      <a:pt x="234"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33" name="Freeform 12"/>
              <p:cNvSpPr>
                <a:spLocks/>
              </p:cNvSpPr>
              <p:nvPr/>
            </p:nvSpPr>
            <p:spPr bwMode="auto">
              <a:xfrm>
                <a:off x="1988" y="1370"/>
                <a:ext cx="1908" cy="1212"/>
              </a:xfrm>
              <a:custGeom>
                <a:avLst/>
                <a:gdLst>
                  <a:gd name="T0" fmla="*/ 565 w 806"/>
                  <a:gd name="T1" fmla="*/ 490 h 512"/>
                  <a:gd name="T2" fmla="*/ 488 w 806"/>
                  <a:gd name="T3" fmla="*/ 498 h 512"/>
                  <a:gd name="T4" fmla="*/ 25 w 806"/>
                  <a:gd name="T5" fmla="*/ 234 h 512"/>
                  <a:gd name="T6" fmla="*/ 20 w 806"/>
                  <a:gd name="T7" fmla="*/ 179 h 512"/>
                  <a:gd name="T8" fmla="*/ 202 w 806"/>
                  <a:gd name="T9" fmla="*/ 22 h 512"/>
                  <a:gd name="T10" fmla="*/ 283 w 806"/>
                  <a:gd name="T11" fmla="*/ 10 h 512"/>
                  <a:gd name="T12" fmla="*/ 778 w 806"/>
                  <a:gd name="T13" fmla="*/ 238 h 512"/>
                  <a:gd name="T14" fmla="*/ 786 w 806"/>
                  <a:gd name="T15" fmla="*/ 290 h 512"/>
                  <a:gd name="T16" fmla="*/ 565 w 806"/>
                  <a:gd name="T17" fmla="*/ 490 h 512"/>
                  <a:gd name="T18" fmla="*/ 565 w 806"/>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512">
                    <a:moveTo>
                      <a:pt x="565" y="490"/>
                    </a:moveTo>
                    <a:cubicBezTo>
                      <a:pt x="545" y="508"/>
                      <a:pt x="511" y="512"/>
                      <a:pt x="488" y="498"/>
                    </a:cubicBezTo>
                    <a:cubicBezTo>
                      <a:pt x="25" y="234"/>
                      <a:pt x="25" y="234"/>
                      <a:pt x="25" y="234"/>
                    </a:cubicBezTo>
                    <a:cubicBezTo>
                      <a:pt x="1" y="220"/>
                      <a:pt x="0" y="195"/>
                      <a:pt x="20" y="179"/>
                    </a:cubicBezTo>
                    <a:cubicBezTo>
                      <a:pt x="202" y="22"/>
                      <a:pt x="202" y="22"/>
                      <a:pt x="202" y="22"/>
                    </a:cubicBezTo>
                    <a:cubicBezTo>
                      <a:pt x="223" y="5"/>
                      <a:pt x="259" y="0"/>
                      <a:pt x="283" y="10"/>
                    </a:cubicBezTo>
                    <a:cubicBezTo>
                      <a:pt x="778" y="238"/>
                      <a:pt x="778" y="238"/>
                      <a:pt x="778" y="238"/>
                    </a:cubicBezTo>
                    <a:cubicBezTo>
                      <a:pt x="802" y="249"/>
                      <a:pt x="806" y="273"/>
                      <a:pt x="786" y="290"/>
                    </a:cubicBezTo>
                    <a:cubicBezTo>
                      <a:pt x="565" y="490"/>
                      <a:pt x="565" y="490"/>
                      <a:pt x="565" y="490"/>
                    </a:cubicBezTo>
                    <a:cubicBezTo>
                      <a:pt x="565" y="490"/>
                      <a:pt x="565" y="490"/>
                      <a:pt x="565" y="4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34" name="Freeform 13"/>
              <p:cNvSpPr>
                <a:spLocks/>
              </p:cNvSpPr>
              <p:nvPr/>
            </p:nvSpPr>
            <p:spPr bwMode="auto">
              <a:xfrm>
                <a:off x="2542" y="2291"/>
                <a:ext cx="1325" cy="1727"/>
              </a:xfrm>
              <a:custGeom>
                <a:avLst/>
                <a:gdLst>
                  <a:gd name="T0" fmla="*/ 560 w 560"/>
                  <a:gd name="T1" fmla="*/ 34 h 730"/>
                  <a:gd name="T2" fmla="*/ 524 w 560"/>
                  <a:gd name="T3" fmla="*/ 18 h 730"/>
                  <a:gd name="T4" fmla="*/ 335 w 560"/>
                  <a:gd name="T5" fmla="*/ 188 h 730"/>
                  <a:gd name="T6" fmla="*/ 257 w 560"/>
                  <a:gd name="T7" fmla="*/ 197 h 730"/>
                  <a:gd name="T8" fmla="*/ 42 w 560"/>
                  <a:gd name="T9" fmla="*/ 74 h 730"/>
                  <a:gd name="T10" fmla="*/ 0 w 560"/>
                  <a:gd name="T11" fmla="*/ 98 h 730"/>
                  <a:gd name="T12" fmla="*/ 0 w 560"/>
                  <a:gd name="T13" fmla="*/ 427 h 730"/>
                  <a:gd name="T14" fmla="*/ 43 w 560"/>
                  <a:gd name="T15" fmla="*/ 495 h 730"/>
                  <a:gd name="T16" fmla="*/ 516 w 560"/>
                  <a:gd name="T17" fmla="*/ 719 h 730"/>
                  <a:gd name="T18" fmla="*/ 560 w 560"/>
                  <a:gd name="T19" fmla="*/ 692 h 730"/>
                  <a:gd name="T20" fmla="*/ 560 w 560"/>
                  <a:gd name="T21" fmla="*/ 34 h 730"/>
                  <a:gd name="T22" fmla="*/ 560 w 560"/>
                  <a:gd name="T23" fmla="*/ 34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730">
                    <a:moveTo>
                      <a:pt x="560" y="34"/>
                    </a:moveTo>
                    <a:cubicBezTo>
                      <a:pt x="560" y="7"/>
                      <a:pt x="544" y="0"/>
                      <a:pt x="524" y="18"/>
                    </a:cubicBezTo>
                    <a:cubicBezTo>
                      <a:pt x="335" y="188"/>
                      <a:pt x="335" y="188"/>
                      <a:pt x="335" y="188"/>
                    </a:cubicBezTo>
                    <a:cubicBezTo>
                      <a:pt x="316" y="206"/>
                      <a:pt x="281" y="210"/>
                      <a:pt x="257" y="197"/>
                    </a:cubicBezTo>
                    <a:cubicBezTo>
                      <a:pt x="42" y="74"/>
                      <a:pt x="42" y="74"/>
                      <a:pt x="42" y="74"/>
                    </a:cubicBezTo>
                    <a:cubicBezTo>
                      <a:pt x="19" y="60"/>
                      <a:pt x="0" y="72"/>
                      <a:pt x="0" y="98"/>
                    </a:cubicBezTo>
                    <a:cubicBezTo>
                      <a:pt x="0" y="427"/>
                      <a:pt x="0" y="427"/>
                      <a:pt x="0" y="427"/>
                    </a:cubicBezTo>
                    <a:cubicBezTo>
                      <a:pt x="0" y="453"/>
                      <a:pt x="19" y="484"/>
                      <a:pt x="43" y="495"/>
                    </a:cubicBezTo>
                    <a:cubicBezTo>
                      <a:pt x="516" y="719"/>
                      <a:pt x="516" y="719"/>
                      <a:pt x="516" y="719"/>
                    </a:cubicBezTo>
                    <a:cubicBezTo>
                      <a:pt x="541" y="730"/>
                      <a:pt x="560" y="718"/>
                      <a:pt x="560" y="692"/>
                    </a:cubicBezTo>
                    <a:cubicBezTo>
                      <a:pt x="560" y="34"/>
                      <a:pt x="560" y="34"/>
                      <a:pt x="560" y="34"/>
                    </a:cubicBezTo>
                    <a:cubicBezTo>
                      <a:pt x="560" y="34"/>
                      <a:pt x="560" y="34"/>
                      <a:pt x="56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35" name="Freeform 14"/>
              <p:cNvSpPr>
                <a:spLocks/>
              </p:cNvSpPr>
              <p:nvPr/>
            </p:nvSpPr>
            <p:spPr bwMode="auto">
              <a:xfrm>
                <a:off x="4045" y="2262"/>
                <a:ext cx="1316" cy="1746"/>
              </a:xfrm>
              <a:custGeom>
                <a:avLst/>
                <a:gdLst>
                  <a:gd name="T0" fmla="*/ 304 w 556"/>
                  <a:gd name="T1" fmla="*/ 166 h 738"/>
                  <a:gd name="T2" fmla="*/ 223 w 556"/>
                  <a:gd name="T3" fmla="*/ 158 h 738"/>
                  <a:gd name="T4" fmla="*/ 39 w 556"/>
                  <a:gd name="T5" fmla="*/ 16 h 738"/>
                  <a:gd name="T6" fmla="*/ 0 w 556"/>
                  <a:gd name="T7" fmla="*/ 35 h 738"/>
                  <a:gd name="T8" fmla="*/ 0 w 556"/>
                  <a:gd name="T9" fmla="*/ 700 h 738"/>
                  <a:gd name="T10" fmla="*/ 44 w 556"/>
                  <a:gd name="T11" fmla="*/ 727 h 738"/>
                  <a:gd name="T12" fmla="*/ 513 w 556"/>
                  <a:gd name="T13" fmla="*/ 505 h 738"/>
                  <a:gd name="T14" fmla="*/ 556 w 556"/>
                  <a:gd name="T15" fmla="*/ 437 h 738"/>
                  <a:gd name="T16" fmla="*/ 556 w 556"/>
                  <a:gd name="T17" fmla="*/ 87 h 738"/>
                  <a:gd name="T18" fmla="*/ 513 w 556"/>
                  <a:gd name="T19" fmla="*/ 60 h 738"/>
                  <a:gd name="T20" fmla="*/ 304 w 556"/>
                  <a:gd name="T21" fmla="*/ 166 h 738"/>
                  <a:gd name="T22" fmla="*/ 304 w 556"/>
                  <a:gd name="T23" fmla="*/ 16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738">
                    <a:moveTo>
                      <a:pt x="304" y="166"/>
                    </a:moveTo>
                    <a:cubicBezTo>
                      <a:pt x="281" y="179"/>
                      <a:pt x="244" y="175"/>
                      <a:pt x="223" y="158"/>
                    </a:cubicBezTo>
                    <a:cubicBezTo>
                      <a:pt x="39" y="16"/>
                      <a:pt x="39" y="16"/>
                      <a:pt x="39" y="16"/>
                    </a:cubicBezTo>
                    <a:cubicBezTo>
                      <a:pt x="17" y="0"/>
                      <a:pt x="0" y="8"/>
                      <a:pt x="0" y="35"/>
                    </a:cubicBezTo>
                    <a:cubicBezTo>
                      <a:pt x="0" y="700"/>
                      <a:pt x="0" y="700"/>
                      <a:pt x="0" y="700"/>
                    </a:cubicBezTo>
                    <a:cubicBezTo>
                      <a:pt x="0" y="726"/>
                      <a:pt x="20" y="738"/>
                      <a:pt x="44" y="727"/>
                    </a:cubicBezTo>
                    <a:cubicBezTo>
                      <a:pt x="513" y="505"/>
                      <a:pt x="513" y="505"/>
                      <a:pt x="513" y="505"/>
                    </a:cubicBezTo>
                    <a:cubicBezTo>
                      <a:pt x="537" y="494"/>
                      <a:pt x="556" y="463"/>
                      <a:pt x="556" y="437"/>
                    </a:cubicBezTo>
                    <a:cubicBezTo>
                      <a:pt x="556" y="87"/>
                      <a:pt x="556" y="87"/>
                      <a:pt x="556" y="87"/>
                    </a:cubicBezTo>
                    <a:cubicBezTo>
                      <a:pt x="556" y="60"/>
                      <a:pt x="537" y="48"/>
                      <a:pt x="513" y="60"/>
                    </a:cubicBezTo>
                    <a:cubicBezTo>
                      <a:pt x="304" y="166"/>
                      <a:pt x="304" y="166"/>
                      <a:pt x="304" y="166"/>
                    </a:cubicBezTo>
                    <a:cubicBezTo>
                      <a:pt x="304" y="166"/>
                      <a:pt x="304" y="166"/>
                      <a:pt x="304"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sp>
          <p:nvSpPr>
            <p:cNvPr id="36" name="TextBox 35"/>
            <p:cNvSpPr txBox="1"/>
            <p:nvPr/>
          </p:nvSpPr>
          <p:spPr>
            <a:xfrm>
              <a:off x="7507283" y="5848833"/>
              <a:ext cx="3115054" cy="738703"/>
            </a:xfrm>
            <a:prstGeom prst="rect">
              <a:avLst/>
            </a:prstGeom>
            <a:noFill/>
          </p:spPr>
          <p:txBody>
            <a:bodyPr wrap="square" lIns="137148" tIns="109719" rIns="137148" bIns="109719" rtlCol="0">
              <a:spAutoFit/>
            </a:bodyPr>
            <a:lstStyle/>
            <a:p>
              <a:pPr algn="ctr">
                <a:lnSpc>
                  <a:spcPct val="90000"/>
                </a:lnSpc>
              </a:pPr>
              <a:r>
                <a:rPr lang="en-US" sz="1200" dirty="0">
                  <a:gradFill>
                    <a:gsLst>
                      <a:gs pos="9735">
                        <a:schemeClr val="tx1"/>
                      </a:gs>
                      <a:gs pos="30000">
                        <a:schemeClr val="tx1"/>
                      </a:gs>
                    </a:gsLst>
                    <a:lin ang="5400000" scaled="0"/>
                  </a:gradFill>
                </a:rPr>
                <a:t>.NET Compilers Platform</a:t>
              </a:r>
            </a:p>
            <a:p>
              <a:pPr algn="ctr">
                <a:lnSpc>
                  <a:spcPct val="90000"/>
                </a:lnSpc>
              </a:pPr>
              <a:r>
                <a:rPr lang="en-US" sz="1200" dirty="0">
                  <a:gradFill>
                    <a:gsLst>
                      <a:gs pos="9735">
                        <a:schemeClr val="tx1"/>
                      </a:gs>
                      <a:gs pos="30000">
                        <a:schemeClr val="tx1"/>
                      </a:gs>
                    </a:gsLst>
                    <a:lin ang="5400000" scaled="0"/>
                  </a:gradFill>
                </a:rPr>
                <a:t>(a.k.a. ROSLYN)</a:t>
              </a:r>
            </a:p>
          </p:txBody>
        </p:sp>
        <p:grpSp>
          <p:nvGrpSpPr>
            <p:cNvPr id="38" name="Group 37"/>
            <p:cNvGrpSpPr/>
            <p:nvPr/>
          </p:nvGrpSpPr>
          <p:grpSpPr>
            <a:xfrm>
              <a:off x="6326883" y="4852668"/>
              <a:ext cx="2186909" cy="738703"/>
              <a:chOff x="6326883" y="2267288"/>
              <a:chExt cx="2186909" cy="738703"/>
            </a:xfrm>
          </p:grpSpPr>
          <p:sp>
            <p:nvSpPr>
              <p:cNvPr id="39" name="TextBox 38"/>
              <p:cNvSpPr txBox="1"/>
              <p:nvPr/>
            </p:nvSpPr>
            <p:spPr>
              <a:xfrm>
                <a:off x="6326883" y="2267288"/>
                <a:ext cx="2186909" cy="738703"/>
              </a:xfrm>
              <a:prstGeom prst="rect">
                <a:avLst/>
              </a:prstGeom>
              <a:noFill/>
            </p:spPr>
            <p:txBody>
              <a:bodyPr wrap="square" lIns="137148" tIns="109719" rIns="137148" bIns="109719" rtlCol="0">
                <a:spAutoFit/>
              </a:bodyPr>
              <a:lstStyle/>
              <a:p>
                <a:pPr>
                  <a:lnSpc>
                    <a:spcPct val="90000"/>
                  </a:lnSpc>
                </a:pPr>
                <a:r>
                  <a:rPr lang="en-US" sz="1200" dirty="0">
                    <a:gradFill>
                      <a:gsLst>
                        <a:gs pos="2917">
                          <a:schemeClr val="tx1"/>
                        </a:gs>
                        <a:gs pos="30000">
                          <a:schemeClr val="tx1"/>
                        </a:gs>
                      </a:gsLst>
                      <a:lin ang="5400000" scaled="0"/>
                    </a:gradFill>
                  </a:rPr>
                  <a:t>C#, VB</a:t>
                </a:r>
              </a:p>
              <a:p>
                <a:pPr>
                  <a:lnSpc>
                    <a:spcPct val="90000"/>
                  </a:lnSpc>
                </a:pPr>
                <a:r>
                  <a:rPr lang="en-US" sz="1200" dirty="0">
                    <a:gradFill>
                      <a:gsLst>
                        <a:gs pos="2917">
                          <a:schemeClr val="tx1"/>
                        </a:gs>
                        <a:gs pos="30000">
                          <a:schemeClr val="tx1"/>
                        </a:gs>
                      </a:gsLst>
                      <a:lin ang="5400000" scaled="0"/>
                    </a:gradFill>
                  </a:rPr>
                  <a:t>Source code</a:t>
                </a:r>
              </a:p>
            </p:txBody>
          </p:sp>
          <p:cxnSp>
            <p:nvCxnSpPr>
              <p:cNvPr id="40" name="Straight Arrow Connector 39"/>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9820557" y="4852668"/>
              <a:ext cx="2753292" cy="738703"/>
              <a:chOff x="9820557" y="2267288"/>
              <a:chExt cx="2753292" cy="738703"/>
            </a:xfrm>
          </p:grpSpPr>
          <p:sp>
            <p:nvSpPr>
              <p:cNvPr id="43" name="TextBox 42"/>
              <p:cNvSpPr txBox="1"/>
              <p:nvPr/>
            </p:nvSpPr>
            <p:spPr>
              <a:xfrm>
                <a:off x="10386940" y="2267288"/>
                <a:ext cx="2186909" cy="738703"/>
              </a:xfrm>
              <a:prstGeom prst="rect">
                <a:avLst/>
              </a:prstGeom>
              <a:noFill/>
            </p:spPr>
            <p:txBody>
              <a:bodyPr wrap="square" lIns="137148" tIns="109719" rIns="137148" bIns="109719" rtlCol="0">
                <a:spAutoFit/>
              </a:bodyPr>
              <a:lstStyle/>
              <a:p>
                <a:pPr>
                  <a:lnSpc>
                    <a:spcPct val="90000"/>
                  </a:lnSpc>
                </a:pPr>
                <a:r>
                  <a:rPr lang="en-US" sz="1200" dirty="0">
                    <a:gradFill>
                      <a:gsLst>
                        <a:gs pos="2917">
                          <a:schemeClr val="tx1"/>
                        </a:gs>
                        <a:gs pos="30000">
                          <a:schemeClr val="tx1"/>
                        </a:gs>
                      </a:gsLst>
                      <a:lin ang="5400000" scaled="0"/>
                    </a:gradFill>
                  </a:rPr>
                  <a:t>.exe/.</a:t>
                </a:r>
                <a:r>
                  <a:rPr lang="en-US" sz="1200" dirty="0" err="1">
                    <a:gradFill>
                      <a:gsLst>
                        <a:gs pos="2917">
                          <a:schemeClr val="tx1"/>
                        </a:gs>
                        <a:gs pos="30000">
                          <a:schemeClr val="tx1"/>
                        </a:gs>
                      </a:gsLst>
                      <a:lin ang="5400000" scaled="0"/>
                    </a:gradFill>
                  </a:rPr>
                  <a:t>dil</a:t>
                </a:r>
                <a:endParaRPr lang="en-US" sz="1200" dirty="0">
                  <a:gradFill>
                    <a:gsLst>
                      <a:gs pos="2917">
                        <a:schemeClr val="tx1"/>
                      </a:gs>
                      <a:gs pos="30000">
                        <a:schemeClr val="tx1"/>
                      </a:gs>
                    </a:gsLst>
                    <a:lin ang="5400000" scaled="0"/>
                  </a:gradFill>
                </a:endParaRPr>
              </a:p>
              <a:p>
                <a:pPr>
                  <a:lnSpc>
                    <a:spcPct val="90000"/>
                  </a:lnSpc>
                </a:pPr>
                <a:r>
                  <a:rPr lang="en-US" sz="1200" dirty="0">
                    <a:gradFill>
                      <a:gsLst>
                        <a:gs pos="2917">
                          <a:schemeClr val="tx1"/>
                        </a:gs>
                        <a:gs pos="30000">
                          <a:schemeClr val="tx1"/>
                        </a:gs>
                      </a:gsLst>
                      <a:lin ang="5400000" scaled="0"/>
                    </a:gradFill>
                  </a:rPr>
                  <a:t>IL assemblies</a:t>
                </a:r>
              </a:p>
            </p:txBody>
          </p:sp>
          <p:cxnSp>
            <p:nvCxnSpPr>
              <p:cNvPr id="44" name="Straight Arrow Connector 43"/>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Group 48"/>
          <p:cNvGrpSpPr/>
          <p:nvPr/>
        </p:nvGrpSpPr>
        <p:grpSpPr>
          <a:xfrm>
            <a:off x="6815101" y="3486491"/>
            <a:ext cx="2232989" cy="553980"/>
            <a:chOff x="9087575" y="3482896"/>
            <a:chExt cx="2977572" cy="738702"/>
          </a:xfrm>
        </p:grpSpPr>
        <p:cxnSp>
          <p:nvCxnSpPr>
            <p:cNvPr id="46" name="Straight Arrow Connector 45"/>
            <p:cNvCxnSpPr/>
            <p:nvPr/>
          </p:nvCxnSpPr>
          <p:spPr>
            <a:xfrm rot="5400000">
              <a:off x="8766852" y="3852103"/>
              <a:ext cx="641445" cy="0"/>
            </a:xfrm>
            <a:prstGeom prst="straightConnector1">
              <a:avLst/>
            </a:prstGeom>
            <a:ln w="38100">
              <a:solidFill>
                <a:srgbClr val="661F7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142732" y="3482896"/>
              <a:ext cx="2922415" cy="738702"/>
            </a:xfrm>
            <a:prstGeom prst="rect">
              <a:avLst/>
            </a:prstGeom>
            <a:noFill/>
          </p:spPr>
          <p:txBody>
            <a:bodyPr wrap="square" lIns="137148" tIns="109719" rIns="137148" bIns="109719" rtlCol="0">
              <a:spAutoFit/>
            </a:bodyPr>
            <a:lstStyle/>
            <a:p>
              <a:pPr>
                <a:lnSpc>
                  <a:spcPct val="90000"/>
                </a:lnSpc>
              </a:pPr>
              <a:r>
                <a:rPr lang="en-US" sz="1200" dirty="0">
                  <a:gradFill>
                    <a:gsLst>
                      <a:gs pos="76991">
                        <a:srgbClr val="661F79"/>
                      </a:gs>
                      <a:gs pos="30000">
                        <a:srgbClr val="661F79"/>
                      </a:gs>
                    </a:gsLst>
                    <a:lin ang="5400000" scaled="0"/>
                  </a:gradFill>
                </a:rPr>
                <a:t>Open platform </a:t>
              </a:r>
              <a:br>
                <a:rPr lang="en-US" sz="1200" dirty="0">
                  <a:gradFill>
                    <a:gsLst>
                      <a:gs pos="76991">
                        <a:srgbClr val="661F79"/>
                      </a:gs>
                      <a:gs pos="30000">
                        <a:srgbClr val="661F79"/>
                      </a:gs>
                    </a:gsLst>
                    <a:lin ang="5400000" scaled="0"/>
                  </a:gradFill>
                </a:rPr>
              </a:br>
              <a:r>
                <a:rPr lang="en-US" sz="1200" dirty="0">
                  <a:gradFill>
                    <a:gsLst>
                      <a:gs pos="76991">
                        <a:srgbClr val="661F79"/>
                      </a:gs>
                      <a:gs pos="30000">
                        <a:srgbClr val="661F79"/>
                      </a:gs>
                    </a:gsLst>
                    <a:lin ang="5400000" scaled="0"/>
                  </a:gradFill>
                </a:rPr>
                <a:t>for developers</a:t>
              </a:r>
            </a:p>
          </p:txBody>
        </p:sp>
      </p:grpSp>
    </p:spTree>
    <p:extLst>
      <p:ext uri="{BB962C8B-B14F-4D97-AF65-F5344CB8AC3E}">
        <p14:creationId xmlns:p14="http://schemas.microsoft.com/office/powerpoint/2010/main" val="1007897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3 arrow"/>
          <p:cNvSpPr/>
          <p:nvPr/>
        </p:nvSpPr>
        <p:spPr bwMode="auto">
          <a:xfrm>
            <a:off x="5616903" y="2250208"/>
            <a:ext cx="3503699" cy="777433"/>
          </a:xfrm>
          <a:prstGeom prst="homePlate">
            <a:avLst/>
          </a:prstGeom>
          <a:solidFill>
            <a:srgbClr val="68217A"/>
          </a:solidFill>
          <a:ln w="25400" cap="flat" cmpd="sng" algn="ctr">
            <a:noFill/>
            <a:prstDash val="solid"/>
            <a:headEnd type="none" w="med" len="med"/>
            <a:tailEnd type="none" w="med" len="med"/>
          </a:ln>
          <a:effectLst/>
        </p:spPr>
        <p:txBody>
          <a:bodyPr vert="horz" wrap="square" lIns="411445" tIns="34269" rIns="68534" bIns="54827" numCol="1" rtlCol="0" anchor="ctr" anchorCtr="0" compatLnSpc="1">
            <a:prstTxWarp prst="textNoShape">
              <a:avLst/>
            </a:prstTxWarp>
          </a:bodyPr>
          <a:lstStyle/>
          <a:p>
            <a:pPr defTabSz="685305"/>
            <a:r>
              <a:rPr lang="zh-TW" altLang="en-US" sz="2100" kern="0" dirty="0" smtClean="0">
                <a:gradFill>
                  <a:gsLst>
                    <a:gs pos="9583">
                      <a:srgbClr val="FFFFFF"/>
                    </a:gs>
                    <a:gs pos="24000">
                      <a:srgbClr val="FFFFFF"/>
                    </a:gs>
                  </a:gsLst>
                  <a:lin ang="5400000" scaled="0"/>
                </a:gradFill>
                <a:latin typeface="+mj-lt"/>
              </a:rPr>
              <a:t>更有效分析程式碼</a:t>
            </a:r>
            <a:endParaRPr lang="en-US" sz="1500" kern="0" dirty="0">
              <a:gradFill>
                <a:gsLst>
                  <a:gs pos="9583">
                    <a:srgbClr val="FFFFFF"/>
                  </a:gs>
                  <a:gs pos="24000">
                    <a:srgbClr val="FFFFFF"/>
                  </a:gs>
                </a:gsLst>
                <a:lin ang="5400000" scaled="0"/>
              </a:gradFill>
              <a:latin typeface="+mj-lt"/>
            </a:endParaRPr>
          </a:p>
        </p:txBody>
      </p:sp>
      <p:sp>
        <p:nvSpPr>
          <p:cNvPr id="26" name="3 arrow"/>
          <p:cNvSpPr/>
          <p:nvPr/>
        </p:nvSpPr>
        <p:spPr bwMode="auto">
          <a:xfrm>
            <a:off x="5616903" y="3477526"/>
            <a:ext cx="3503699" cy="777433"/>
          </a:xfrm>
          <a:prstGeom prst="homePlate">
            <a:avLst/>
          </a:prstGeom>
          <a:solidFill>
            <a:srgbClr val="68217A"/>
          </a:solidFill>
          <a:ln w="25400" cap="flat" cmpd="sng" algn="ctr">
            <a:noFill/>
            <a:prstDash val="solid"/>
            <a:headEnd type="none" w="med" len="med"/>
            <a:tailEnd type="none" w="med" len="med"/>
          </a:ln>
          <a:effectLst/>
        </p:spPr>
        <p:txBody>
          <a:bodyPr vert="horz" wrap="square" lIns="411445" tIns="34269" rIns="68534" bIns="54827" numCol="1" rtlCol="0" anchor="ctr" anchorCtr="0" compatLnSpc="1">
            <a:prstTxWarp prst="textNoShape">
              <a:avLst/>
            </a:prstTxWarp>
          </a:bodyPr>
          <a:lstStyle/>
          <a:p>
            <a:pPr defTabSz="685305"/>
            <a:r>
              <a:rPr lang="zh-TW" altLang="en-US" sz="2100" kern="0" dirty="0">
                <a:gradFill>
                  <a:gsLst>
                    <a:gs pos="9583">
                      <a:srgbClr val="FFFFFF"/>
                    </a:gs>
                    <a:gs pos="24000">
                      <a:srgbClr val="FFFFFF"/>
                    </a:gs>
                  </a:gsLst>
                  <a:lin ang="5400000" scaled="0"/>
                </a:gradFill>
              </a:rPr>
              <a:t>提升 </a:t>
            </a:r>
            <a:r>
              <a:rPr lang="en-US" altLang="zh-TW" sz="2100" kern="0" dirty="0">
                <a:gradFill>
                  <a:gsLst>
                    <a:gs pos="9583">
                      <a:srgbClr val="FFFFFF"/>
                    </a:gs>
                    <a:gs pos="24000">
                      <a:srgbClr val="FFFFFF"/>
                    </a:gs>
                  </a:gsLst>
                  <a:lin ang="5400000" scaled="0"/>
                </a:gradFill>
              </a:rPr>
              <a:t>IDE </a:t>
            </a:r>
            <a:r>
              <a:rPr lang="zh-TW" altLang="en-US" sz="2100" kern="0" dirty="0">
                <a:gradFill>
                  <a:gsLst>
                    <a:gs pos="9583">
                      <a:srgbClr val="FFFFFF"/>
                    </a:gs>
                    <a:gs pos="24000">
                      <a:srgbClr val="FFFFFF"/>
                    </a:gs>
                  </a:gsLst>
                  <a:lin ang="5400000" scaled="0"/>
                </a:gradFill>
              </a:rPr>
              <a:t>開發體驗</a:t>
            </a:r>
            <a:endParaRPr lang="en-US" altLang="zh-TW" sz="1500" kern="0" dirty="0">
              <a:gradFill>
                <a:gsLst>
                  <a:gs pos="9583">
                    <a:srgbClr val="FFFFFF"/>
                  </a:gs>
                  <a:gs pos="24000">
                    <a:srgbClr val="FFFFFF"/>
                  </a:gs>
                </a:gsLst>
                <a:lin ang="5400000" scaled="0"/>
              </a:gradFill>
            </a:endParaRPr>
          </a:p>
        </p:txBody>
      </p:sp>
      <p:sp>
        <p:nvSpPr>
          <p:cNvPr id="27" name="3 arrow"/>
          <p:cNvSpPr/>
          <p:nvPr/>
        </p:nvSpPr>
        <p:spPr bwMode="auto">
          <a:xfrm>
            <a:off x="5616903" y="4704845"/>
            <a:ext cx="3503699" cy="777433"/>
          </a:xfrm>
          <a:prstGeom prst="homePlate">
            <a:avLst/>
          </a:prstGeom>
          <a:solidFill>
            <a:srgbClr val="68217A"/>
          </a:solidFill>
          <a:ln w="25400" cap="flat" cmpd="sng" algn="ctr">
            <a:noFill/>
            <a:prstDash val="solid"/>
            <a:headEnd type="none" w="med" len="med"/>
            <a:tailEnd type="none" w="med" len="med"/>
          </a:ln>
          <a:effectLst/>
        </p:spPr>
        <p:txBody>
          <a:bodyPr vert="horz" wrap="square" lIns="411445" tIns="34269" rIns="68534" bIns="54827" numCol="1" rtlCol="0" anchor="ctr" anchorCtr="0" compatLnSpc="1">
            <a:prstTxWarp prst="textNoShape">
              <a:avLst/>
            </a:prstTxWarp>
          </a:bodyPr>
          <a:lstStyle/>
          <a:p>
            <a:pPr defTabSz="685305"/>
            <a:r>
              <a:rPr lang="zh-TW" altLang="en-US" sz="2100" kern="0" dirty="0" smtClean="0">
                <a:gradFill>
                  <a:gsLst>
                    <a:gs pos="9583">
                      <a:srgbClr val="FFFFFF"/>
                    </a:gs>
                    <a:gs pos="24000">
                      <a:srgbClr val="FFFFFF"/>
                    </a:gs>
                  </a:gsLst>
                  <a:lin ang="5400000" scaled="0"/>
                </a:gradFill>
                <a:latin typeface="+mj-lt"/>
              </a:rPr>
              <a:t>開放源碼生態系</a:t>
            </a:r>
            <a:endParaRPr lang="en-US" sz="1500" kern="0" dirty="0">
              <a:gradFill>
                <a:gsLst>
                  <a:gs pos="9583">
                    <a:srgbClr val="FFFFFF"/>
                  </a:gs>
                  <a:gs pos="24000">
                    <a:srgbClr val="FFFFFF"/>
                  </a:gs>
                </a:gsLst>
                <a:lin ang="5400000" scaled="0"/>
              </a:gradFill>
              <a:latin typeface="+mj-lt"/>
            </a:endParaRPr>
          </a:p>
        </p:txBody>
      </p:sp>
      <p:sp>
        <p:nvSpPr>
          <p:cNvPr id="18" name="Rectangle 17"/>
          <p:cNvSpPr/>
          <p:nvPr/>
        </p:nvSpPr>
        <p:spPr bwMode="auto">
          <a:xfrm>
            <a:off x="4320411" y="874539"/>
            <a:ext cx="1296493" cy="524544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0" y="1"/>
            <a:ext cx="4231233"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322299" tIns="1577206" rIns="137148" bIns="109719" numCol="1" rtlCol="0" anchor="t" anchorCtr="0" compatLnSpc="1">
            <a:prstTxWarp prst="textNoShape">
              <a:avLst/>
            </a:prstTxWarp>
          </a:bodyPr>
          <a:lstStyle/>
          <a:p>
            <a:pPr defTabSz="699258">
              <a:lnSpc>
                <a:spcPct val="90000"/>
              </a:lnSpc>
              <a:spcBef>
                <a:spcPts val="1350"/>
              </a:spcBef>
            </a:pPr>
            <a:endParaRPr lang="en-US" sz="21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05962" y="1095976"/>
            <a:ext cx="4114449" cy="688123"/>
          </a:xfrm>
        </p:spPr>
        <p:txBody>
          <a:bodyPr/>
          <a:lstStyle/>
          <a:p>
            <a:r>
              <a:rPr lang="en-US" dirty="0" smtClean="0">
                <a:gradFill>
                  <a:gsLst>
                    <a:gs pos="15044">
                      <a:schemeClr val="bg2"/>
                    </a:gs>
                    <a:gs pos="72000">
                      <a:schemeClr val="bg2"/>
                    </a:gs>
                  </a:gsLst>
                  <a:lin ang="5400000" scaled="0"/>
                </a:gradFill>
              </a:rPr>
              <a:t>.NET </a:t>
            </a:r>
            <a:r>
              <a:rPr lang="zh-TW" altLang="en-US" dirty="0" smtClean="0">
                <a:gradFill>
                  <a:gsLst>
                    <a:gs pos="15044">
                      <a:schemeClr val="bg2"/>
                    </a:gs>
                    <a:gs pos="72000">
                      <a:schemeClr val="bg2"/>
                    </a:gs>
                  </a:gsLst>
                  <a:lin ang="5400000" scaled="0"/>
                </a:gradFill>
              </a:rPr>
              <a:t>編輯器平台</a:t>
            </a:r>
            <a:r>
              <a:rPr lang="en-US" dirty="0" smtClean="0">
                <a:gradFill>
                  <a:gsLst>
                    <a:gs pos="15044">
                      <a:schemeClr val="bg2"/>
                    </a:gs>
                    <a:gs pos="72000">
                      <a:schemeClr val="bg2"/>
                    </a:gs>
                  </a:gsLst>
                  <a:lin ang="5400000" scaled="0"/>
                </a:gradFill>
              </a:rPr>
              <a:t/>
            </a:r>
            <a:br>
              <a:rPr lang="en-US" dirty="0" smtClean="0">
                <a:gradFill>
                  <a:gsLst>
                    <a:gs pos="15044">
                      <a:schemeClr val="bg2"/>
                    </a:gs>
                    <a:gs pos="72000">
                      <a:schemeClr val="bg2"/>
                    </a:gs>
                  </a:gsLst>
                  <a:lin ang="5400000" scaled="0"/>
                </a:gradFill>
              </a:rPr>
            </a:br>
            <a:r>
              <a:rPr lang="en-US" dirty="0" smtClean="0">
                <a:gradFill>
                  <a:gsLst>
                    <a:gs pos="15044">
                      <a:schemeClr val="bg2"/>
                    </a:gs>
                    <a:gs pos="72000">
                      <a:schemeClr val="bg2"/>
                    </a:gs>
                  </a:gsLst>
                  <a:lin ang="5400000" scaled="0"/>
                </a:gradFill>
              </a:rPr>
              <a:t>(“Roslyn”) </a:t>
            </a:r>
            <a:endParaRPr lang="en-US" dirty="0">
              <a:gradFill>
                <a:gsLst>
                  <a:gs pos="15044">
                    <a:schemeClr val="bg2"/>
                  </a:gs>
                  <a:gs pos="72000">
                    <a:schemeClr val="bg2"/>
                  </a:gs>
                </a:gsLst>
                <a:lin ang="5400000" scaled="0"/>
              </a:gradFill>
            </a:endParaRPr>
          </a:p>
        </p:txBody>
      </p:sp>
      <p:sp>
        <p:nvSpPr>
          <p:cNvPr id="11" name="Title 1"/>
          <p:cNvSpPr txBox="1">
            <a:spLocks/>
          </p:cNvSpPr>
          <p:nvPr/>
        </p:nvSpPr>
        <p:spPr>
          <a:xfrm>
            <a:off x="5216434" y="1302254"/>
            <a:ext cx="3424389" cy="523874"/>
          </a:xfrm>
          <a:prstGeom prst="rect">
            <a:avLst/>
          </a:prstGeom>
        </p:spPr>
        <p:txBody>
          <a:bodyPr vert="horz" wrap="square" lIns="109686" tIns="68554" rIns="109686" bIns="68554" rtlCol="0" anchor="t">
            <a:noAutofit/>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zh-TW" altLang="en-US" sz="2700" spc="0" dirty="0" smtClean="0">
                <a:gradFill>
                  <a:gsLst>
                    <a:gs pos="17699">
                      <a:schemeClr val="tx1"/>
                    </a:gs>
                    <a:gs pos="54000">
                      <a:schemeClr val="tx1"/>
                    </a:gs>
                  </a:gsLst>
                  <a:lin ang="5400000" scaled="0"/>
                </a:gradFill>
              </a:rPr>
              <a:t>使用情境</a:t>
            </a:r>
            <a:endParaRPr sz="2700" spc="0" dirty="0">
              <a:gradFill>
                <a:gsLst>
                  <a:gs pos="17699">
                    <a:schemeClr val="tx1"/>
                  </a:gs>
                  <a:gs pos="54000">
                    <a:schemeClr val="tx1"/>
                  </a:gs>
                </a:gsLst>
                <a:lin ang="5400000" scaled="0"/>
              </a:gradFill>
            </a:endParaRPr>
          </a:p>
        </p:txBody>
      </p:sp>
      <p:sp>
        <p:nvSpPr>
          <p:cNvPr id="31" name="Oval 30"/>
          <p:cNvSpPr/>
          <p:nvPr/>
        </p:nvSpPr>
        <p:spPr bwMode="auto">
          <a:xfrm>
            <a:off x="4667816" y="4524021"/>
            <a:ext cx="1127234" cy="1127234"/>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ctr" anchorCtr="0" forceAA="0" compatLnSpc="1">
            <a:prstTxWarp prst="textNoShape">
              <a:avLst/>
            </a:prstTxWarp>
            <a:noAutofit/>
          </a:bodyPr>
          <a:lstStyle/>
          <a:p>
            <a:pPr algn="ctr" defTabSz="699261" fontAlgn="base">
              <a:lnSpc>
                <a:spcPct val="90000"/>
              </a:lnSpc>
              <a:spcBef>
                <a:spcPct val="0"/>
              </a:spcBef>
              <a:spcAft>
                <a:spcPct val="0"/>
              </a:spcAft>
            </a:pPr>
            <a:r>
              <a:rPr lang="en-US" sz="2100" b="1" dirty="0">
                <a:gradFill>
                  <a:gsLst>
                    <a:gs pos="34513">
                      <a:srgbClr val="661F79"/>
                    </a:gs>
                    <a:gs pos="64000">
                      <a:srgbClr val="661F79"/>
                    </a:gs>
                  </a:gsLst>
                  <a:lin ang="5400000" scaled="0"/>
                </a:gradFill>
                <a:ea typeface="Segoe UI" pitchFamily="34" charset="0"/>
                <a:cs typeface="Segoe UI" pitchFamily="34" charset="0"/>
              </a:rPr>
              <a:t>OSS</a:t>
            </a:r>
          </a:p>
        </p:txBody>
      </p:sp>
      <p:sp>
        <p:nvSpPr>
          <p:cNvPr id="35" name="Oval 34"/>
          <p:cNvSpPr/>
          <p:nvPr/>
        </p:nvSpPr>
        <p:spPr bwMode="auto">
          <a:xfrm>
            <a:off x="4667816" y="3296702"/>
            <a:ext cx="1127234" cy="1127234"/>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ctr" anchorCtr="0" forceAA="0" compatLnSpc="1">
            <a:prstTxWarp prst="textNoShape">
              <a:avLst/>
            </a:prstTxWarp>
            <a:noAutofit/>
          </a:bodyPr>
          <a:lstStyle/>
          <a:p>
            <a:pPr algn="ctr" defTabSz="699261" fontAlgn="base">
              <a:lnSpc>
                <a:spcPct val="90000"/>
              </a:lnSpc>
              <a:spcBef>
                <a:spcPct val="0"/>
              </a:spcBef>
              <a:spcAft>
                <a:spcPct val="0"/>
              </a:spcAft>
            </a:pPr>
            <a:r>
              <a:rPr lang="en-US" sz="2100" b="1" dirty="0">
                <a:gradFill>
                  <a:gsLst>
                    <a:gs pos="34513">
                      <a:srgbClr val="661F79"/>
                    </a:gs>
                    <a:gs pos="64000">
                      <a:srgbClr val="661F79"/>
                    </a:gs>
                  </a:gsLst>
                  <a:lin ang="5400000" scaled="0"/>
                </a:gradFill>
                <a:ea typeface="Segoe UI" pitchFamily="34" charset="0"/>
                <a:cs typeface="Segoe UI" pitchFamily="34" charset="0"/>
              </a:rPr>
              <a:t>API</a:t>
            </a:r>
          </a:p>
        </p:txBody>
      </p:sp>
      <p:sp>
        <p:nvSpPr>
          <p:cNvPr id="38" name="Oval 37"/>
          <p:cNvSpPr/>
          <p:nvPr/>
        </p:nvSpPr>
        <p:spPr bwMode="auto">
          <a:xfrm>
            <a:off x="4667816" y="2069383"/>
            <a:ext cx="1127234" cy="1127234"/>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ctr" anchorCtr="0" forceAA="0" compatLnSpc="1">
            <a:prstTxWarp prst="textNoShape">
              <a:avLst/>
            </a:prstTxWarp>
            <a:noAutofit/>
          </a:bodyPr>
          <a:lstStyle/>
          <a:p>
            <a:pPr algn="ctr" defTabSz="699261" fontAlgn="base">
              <a:lnSpc>
                <a:spcPct val="90000"/>
              </a:lnSpc>
              <a:spcBef>
                <a:spcPct val="0"/>
              </a:spcBef>
              <a:spcAft>
                <a:spcPct val="0"/>
              </a:spcAft>
            </a:pPr>
            <a:r>
              <a:rPr lang="en-US" sz="2100" b="1" dirty="0">
                <a:gradFill>
                  <a:gsLst>
                    <a:gs pos="34513">
                      <a:srgbClr val="661F79"/>
                    </a:gs>
                    <a:gs pos="64000">
                      <a:srgbClr val="661F79"/>
                    </a:gs>
                  </a:gsLst>
                  <a:lin ang="5400000" scaled="0"/>
                </a:gradFill>
                <a:ea typeface="Segoe UI" pitchFamily="34" charset="0"/>
                <a:cs typeface="Segoe UI" pitchFamily="34" charset="0"/>
              </a:rPr>
              <a:t>C#</a:t>
            </a:r>
          </a:p>
          <a:p>
            <a:pPr algn="ctr" defTabSz="699261" fontAlgn="base">
              <a:lnSpc>
                <a:spcPct val="90000"/>
              </a:lnSpc>
              <a:spcBef>
                <a:spcPct val="0"/>
              </a:spcBef>
              <a:spcAft>
                <a:spcPct val="0"/>
              </a:spcAft>
            </a:pPr>
            <a:r>
              <a:rPr lang="en-US" sz="2100" b="1" dirty="0">
                <a:gradFill>
                  <a:gsLst>
                    <a:gs pos="34513">
                      <a:srgbClr val="661F79"/>
                    </a:gs>
                    <a:gs pos="64000">
                      <a:srgbClr val="661F79"/>
                    </a:gs>
                  </a:gsLst>
                  <a:lin ang="5400000" scaled="0"/>
                </a:gradFill>
                <a:ea typeface="Segoe UI" pitchFamily="34" charset="0"/>
                <a:cs typeface="Segoe UI" pitchFamily="34" charset="0"/>
              </a:rPr>
              <a:t>VB</a:t>
            </a:r>
          </a:p>
        </p:txBody>
      </p:sp>
      <p:sp>
        <p:nvSpPr>
          <p:cNvPr id="14" name="Rectangle 13"/>
          <p:cNvSpPr/>
          <p:nvPr/>
        </p:nvSpPr>
        <p:spPr>
          <a:xfrm>
            <a:off x="257292" y="2573087"/>
            <a:ext cx="3884973" cy="1296765"/>
          </a:xfrm>
          <a:prstGeom prst="rect">
            <a:avLst/>
          </a:prstGeom>
        </p:spPr>
        <p:txBody>
          <a:bodyPr wrap="square">
            <a:spAutoFit/>
          </a:bodyPr>
          <a:lstStyle/>
          <a:p>
            <a:pPr defTabSz="699258">
              <a:lnSpc>
                <a:spcPct val="90000"/>
              </a:lnSpc>
              <a:spcBef>
                <a:spcPts val="1350"/>
              </a:spcBef>
            </a:pPr>
            <a:r>
              <a:rPr lang="zh-TW" altLang="en-US" sz="2000" dirty="0" smtClean="0">
                <a:gradFill>
                  <a:gsLst>
                    <a:gs pos="100000">
                      <a:srgbClr val="FFFFFF"/>
                    </a:gs>
                    <a:gs pos="0">
                      <a:srgbClr val="FFFFFF"/>
                    </a:gs>
                  </a:gsLst>
                  <a:lin ang="5400000" scaled="0"/>
                </a:gradFill>
                <a:latin typeface="Segoe UI Light"/>
                <a:ea typeface="ＭＳ Ｐゴシック" charset="0"/>
              </a:rPr>
              <a:t>取得原始碼</a:t>
            </a:r>
            <a:r>
              <a:rPr lang="en-US" sz="2000" dirty="0">
                <a:gradFill>
                  <a:gsLst>
                    <a:gs pos="100000">
                      <a:srgbClr val="FFFFFF"/>
                    </a:gs>
                    <a:gs pos="0">
                      <a:srgbClr val="FFFFFF"/>
                    </a:gs>
                  </a:gsLst>
                  <a:lin ang="5400000" scaled="0"/>
                </a:gradFill>
                <a:latin typeface="Segoe UI Light"/>
                <a:ea typeface="ＭＳ Ｐゴシック" charset="0"/>
              </a:rPr>
              <a:t/>
            </a:r>
            <a:br>
              <a:rPr lang="en-US" sz="2000" dirty="0">
                <a:gradFill>
                  <a:gsLst>
                    <a:gs pos="100000">
                      <a:srgbClr val="FFFFFF"/>
                    </a:gs>
                    <a:gs pos="0">
                      <a:srgbClr val="FFFFFF"/>
                    </a:gs>
                  </a:gsLst>
                  <a:lin ang="5400000" scaled="0"/>
                </a:gradFill>
                <a:latin typeface="Segoe UI Light"/>
                <a:ea typeface="ＭＳ Ｐゴシック" charset="0"/>
              </a:rPr>
            </a:br>
            <a:r>
              <a:rPr lang="en-US" sz="1400" dirty="0">
                <a:gradFill>
                  <a:gsLst>
                    <a:gs pos="100000">
                      <a:srgbClr val="FFFFFF"/>
                    </a:gs>
                    <a:gs pos="0">
                      <a:srgbClr val="FFFFFF"/>
                    </a:gs>
                  </a:gsLst>
                  <a:lin ang="5400000" scaled="0"/>
                </a:gradFill>
                <a:ea typeface="ＭＳ Ｐゴシック" charset="0"/>
              </a:rPr>
              <a:t>https://github.com/dotnet/roslyn </a:t>
            </a:r>
          </a:p>
          <a:p>
            <a:pPr defTabSz="699258">
              <a:lnSpc>
                <a:spcPct val="90000"/>
              </a:lnSpc>
              <a:spcBef>
                <a:spcPts val="1350"/>
              </a:spcBef>
            </a:pPr>
            <a:r>
              <a:rPr lang="en-US" sz="2000" dirty="0">
                <a:gradFill>
                  <a:gsLst>
                    <a:gs pos="100000">
                      <a:srgbClr val="FFFFFF"/>
                    </a:gs>
                    <a:gs pos="0">
                      <a:srgbClr val="FFFFFF"/>
                    </a:gs>
                  </a:gsLst>
                  <a:lin ang="5400000" scaled="0"/>
                </a:gradFill>
                <a:latin typeface="Segoe UI Light"/>
                <a:ea typeface="ＭＳ Ｐゴシック" charset="0"/>
              </a:rPr>
              <a:t>“Roslyn” </a:t>
            </a:r>
            <a:r>
              <a:rPr lang="zh-TW" altLang="en-US" sz="2000" dirty="0" smtClean="0">
                <a:gradFill>
                  <a:gsLst>
                    <a:gs pos="100000">
                      <a:srgbClr val="FFFFFF"/>
                    </a:gs>
                    <a:gs pos="0">
                      <a:srgbClr val="FFFFFF"/>
                    </a:gs>
                  </a:gsLst>
                  <a:lin ang="5400000" scaled="0"/>
                </a:gradFill>
                <a:latin typeface="Segoe UI Light"/>
                <a:ea typeface="ＭＳ Ｐゴシック" charset="0"/>
              </a:rPr>
              <a:t>是</a:t>
            </a:r>
            <a:r>
              <a:rPr lang="en-US" sz="2000" dirty="0" smtClean="0">
                <a:gradFill>
                  <a:gsLst>
                    <a:gs pos="100000">
                      <a:srgbClr val="FFFFFF"/>
                    </a:gs>
                    <a:gs pos="0">
                      <a:srgbClr val="FFFFFF"/>
                    </a:gs>
                  </a:gsLst>
                  <a:lin ang="5400000" scaled="0"/>
                </a:gradFill>
                <a:latin typeface="Segoe UI Light"/>
                <a:ea typeface="ＭＳ Ｐゴシック" charset="0"/>
              </a:rPr>
              <a:t> </a:t>
            </a:r>
            <a:r>
              <a:rPr lang="en-US" sz="2000" dirty="0">
                <a:gradFill>
                  <a:gsLst>
                    <a:gs pos="100000">
                      <a:srgbClr val="FFFFFF"/>
                    </a:gs>
                    <a:gs pos="0">
                      <a:srgbClr val="FFFFFF"/>
                    </a:gs>
                  </a:gsLst>
                  <a:lin ang="5400000" scaled="0"/>
                </a:gradFill>
                <a:latin typeface="Segoe UI Light"/>
                <a:ea typeface="ＭＳ Ｐゴシック" charset="0"/>
              </a:rPr>
              <a:t>.NET </a:t>
            </a:r>
            <a:r>
              <a:rPr lang="zh-TW" altLang="en-US" sz="2000" dirty="0" smtClean="0">
                <a:gradFill>
                  <a:gsLst>
                    <a:gs pos="100000">
                      <a:srgbClr val="FFFFFF"/>
                    </a:gs>
                    <a:gs pos="0">
                      <a:srgbClr val="FFFFFF"/>
                    </a:gs>
                  </a:gsLst>
                  <a:lin ang="5400000" scaled="0"/>
                </a:gradFill>
                <a:latin typeface="Segoe UI Light"/>
                <a:ea typeface="ＭＳ Ｐゴシック" charset="0"/>
              </a:rPr>
              <a:t>以及下一代 </a:t>
            </a:r>
            <a:r>
              <a:rPr lang="en-US" sz="2000" dirty="0" smtClean="0">
                <a:gradFill>
                  <a:gsLst>
                    <a:gs pos="100000">
                      <a:srgbClr val="FFFFFF"/>
                    </a:gs>
                    <a:gs pos="0">
                      <a:srgbClr val="FFFFFF"/>
                    </a:gs>
                  </a:gsLst>
                  <a:lin ang="5400000" scaled="0"/>
                </a:gradFill>
                <a:latin typeface="Segoe UI Light"/>
                <a:ea typeface="ＭＳ Ｐゴシック" charset="0"/>
              </a:rPr>
              <a:t>Visual </a:t>
            </a:r>
            <a:r>
              <a:rPr lang="en-US" sz="2000" dirty="0">
                <a:gradFill>
                  <a:gsLst>
                    <a:gs pos="100000">
                      <a:srgbClr val="FFFFFF"/>
                    </a:gs>
                    <a:gs pos="0">
                      <a:srgbClr val="FFFFFF"/>
                    </a:gs>
                  </a:gsLst>
                  <a:lin ang="5400000" scaled="0"/>
                </a:gradFill>
                <a:latin typeface="Segoe UI Light"/>
                <a:ea typeface="ＭＳ Ｐゴシック" charset="0"/>
              </a:rPr>
              <a:t>Studio </a:t>
            </a:r>
            <a:r>
              <a:rPr lang="zh-TW" altLang="en-US" sz="2000" dirty="0" smtClean="0">
                <a:gradFill>
                  <a:gsLst>
                    <a:gs pos="100000">
                      <a:srgbClr val="FFFFFF"/>
                    </a:gs>
                    <a:gs pos="0">
                      <a:srgbClr val="FFFFFF"/>
                    </a:gs>
                  </a:gsLst>
                  <a:lin ang="5400000" scaled="0"/>
                </a:gradFill>
                <a:latin typeface="Segoe UI Light"/>
                <a:ea typeface="ＭＳ Ｐゴシック" charset="0"/>
              </a:rPr>
              <a:t>的基礎</a:t>
            </a:r>
            <a:endParaRPr lang="en-US" sz="2000" dirty="0">
              <a:gradFill>
                <a:gsLst>
                  <a:gs pos="100000">
                    <a:srgbClr val="FFFFFF"/>
                  </a:gs>
                  <a:gs pos="0">
                    <a:srgbClr val="FFFFFF"/>
                  </a:gs>
                </a:gsLst>
                <a:lin ang="5400000" scaled="0"/>
              </a:gradFill>
              <a:latin typeface="Segoe UI Light"/>
              <a:ea typeface="ＭＳ Ｐゴシック" charset="0"/>
            </a:endParaRPr>
          </a:p>
        </p:txBody>
      </p:sp>
    </p:spTree>
    <p:extLst>
      <p:ext uri="{BB962C8B-B14F-4D97-AF65-F5344CB8AC3E}">
        <p14:creationId xmlns:p14="http://schemas.microsoft.com/office/powerpoint/2010/main" val="1830248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250" fill="hold"/>
                                        <p:tgtEl>
                                          <p:spTgt spid="38"/>
                                        </p:tgtEl>
                                        <p:attrNameLst>
                                          <p:attrName>ppt_w</p:attrName>
                                        </p:attrNameLst>
                                      </p:cBhvr>
                                      <p:tavLst>
                                        <p:tav tm="0">
                                          <p:val>
                                            <p:fltVal val="0"/>
                                          </p:val>
                                        </p:tav>
                                        <p:tav tm="100000">
                                          <p:val>
                                            <p:strVal val="#ppt_w"/>
                                          </p:val>
                                        </p:tav>
                                      </p:tavLst>
                                    </p:anim>
                                    <p:anim calcmode="lin" valueType="num">
                                      <p:cBhvr>
                                        <p:cTn id="12" dur="250" fill="hold"/>
                                        <p:tgtEl>
                                          <p:spTgt spid="38"/>
                                        </p:tgtEl>
                                        <p:attrNameLst>
                                          <p:attrName>ppt_h</p:attrName>
                                        </p:attrNameLst>
                                      </p:cBhvr>
                                      <p:tavLst>
                                        <p:tav tm="0">
                                          <p:val>
                                            <p:fltVal val="0"/>
                                          </p:val>
                                        </p:tav>
                                        <p:tav tm="100000">
                                          <p:val>
                                            <p:strVal val="#ppt_h"/>
                                          </p:val>
                                        </p:tav>
                                      </p:tavLst>
                                    </p:anim>
                                    <p:animEffect transition="in" filter="fade">
                                      <p:cBhvr>
                                        <p:cTn id="13" dur="250"/>
                                        <p:tgtEl>
                                          <p:spTgt spid="38"/>
                                        </p:tgtEl>
                                      </p:cBhvr>
                                    </p:animEffect>
                                  </p:childTnLst>
                                </p:cTn>
                              </p:par>
                              <p:par>
                                <p:cTn id="14" presetID="6" presetClass="emph" presetSubtype="0" decel="100000" fill="hold" grpId="1" nodeType="withEffect">
                                  <p:stCondLst>
                                    <p:cond delay="100"/>
                                  </p:stCondLst>
                                  <p:childTnLst>
                                    <p:animScale>
                                      <p:cBhvr>
                                        <p:cTn id="15" dur="250" fill="hold"/>
                                        <p:tgtEl>
                                          <p:spTgt spid="38"/>
                                        </p:tgtEl>
                                      </p:cBhvr>
                                      <p:by x="110000" y="110000"/>
                                    </p:animScale>
                                  </p:childTnLst>
                                </p:cTn>
                              </p:par>
                              <p:par>
                                <p:cTn id="16" presetID="6" presetClass="emph" presetSubtype="0" decel="100000" fill="hold" grpId="2" nodeType="withEffect">
                                  <p:stCondLst>
                                    <p:cond delay="200"/>
                                  </p:stCondLst>
                                  <p:childTnLst>
                                    <p:animScale>
                                      <p:cBhvr>
                                        <p:cTn id="17" dur="250" fill="hold"/>
                                        <p:tgtEl>
                                          <p:spTgt spid="38"/>
                                        </p:tgtEl>
                                      </p:cBhvr>
                                      <p:by x="91000" y="91000"/>
                                    </p:animScale>
                                  </p:childTnLst>
                                </p:cTn>
                              </p:par>
                            </p:childTnLst>
                          </p:cTn>
                        </p:par>
                        <p:par>
                          <p:cTn id="18" fill="hold">
                            <p:stCondLst>
                              <p:cond delay="950"/>
                            </p:stCondLst>
                            <p:childTnLst>
                              <p:par>
                                <p:cTn id="19" presetID="2" presetClass="entr" presetSubtype="8" decel="10000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700" fill="hold"/>
                                        <p:tgtEl>
                                          <p:spTgt spid="25"/>
                                        </p:tgtEl>
                                        <p:attrNameLst>
                                          <p:attrName>ppt_x</p:attrName>
                                        </p:attrNameLst>
                                      </p:cBhvr>
                                      <p:tavLst>
                                        <p:tav tm="0">
                                          <p:val>
                                            <p:strVal val="0-#ppt_w/2"/>
                                          </p:val>
                                        </p:tav>
                                        <p:tav tm="100000">
                                          <p:val>
                                            <p:strVal val="#ppt_x"/>
                                          </p:val>
                                        </p:tav>
                                      </p:tavLst>
                                    </p:anim>
                                    <p:anim calcmode="lin" valueType="num">
                                      <p:cBhvr additive="base">
                                        <p:cTn id="22" dur="7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1650"/>
                            </p:stCondLst>
                            <p:childTnLst>
                              <p:par>
                                <p:cTn id="24" presetID="53" presetClass="entr" presetSubtype="16"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250" fill="hold"/>
                                        <p:tgtEl>
                                          <p:spTgt spid="35"/>
                                        </p:tgtEl>
                                        <p:attrNameLst>
                                          <p:attrName>ppt_w</p:attrName>
                                        </p:attrNameLst>
                                      </p:cBhvr>
                                      <p:tavLst>
                                        <p:tav tm="0">
                                          <p:val>
                                            <p:fltVal val="0"/>
                                          </p:val>
                                        </p:tav>
                                        <p:tav tm="100000">
                                          <p:val>
                                            <p:strVal val="#ppt_w"/>
                                          </p:val>
                                        </p:tav>
                                      </p:tavLst>
                                    </p:anim>
                                    <p:anim calcmode="lin" valueType="num">
                                      <p:cBhvr>
                                        <p:cTn id="27" dur="250" fill="hold"/>
                                        <p:tgtEl>
                                          <p:spTgt spid="35"/>
                                        </p:tgtEl>
                                        <p:attrNameLst>
                                          <p:attrName>ppt_h</p:attrName>
                                        </p:attrNameLst>
                                      </p:cBhvr>
                                      <p:tavLst>
                                        <p:tav tm="0">
                                          <p:val>
                                            <p:fltVal val="0"/>
                                          </p:val>
                                        </p:tav>
                                        <p:tav tm="100000">
                                          <p:val>
                                            <p:strVal val="#ppt_h"/>
                                          </p:val>
                                        </p:tav>
                                      </p:tavLst>
                                    </p:anim>
                                    <p:animEffect transition="in" filter="fade">
                                      <p:cBhvr>
                                        <p:cTn id="28" dur="250"/>
                                        <p:tgtEl>
                                          <p:spTgt spid="35"/>
                                        </p:tgtEl>
                                      </p:cBhvr>
                                    </p:animEffect>
                                  </p:childTnLst>
                                </p:cTn>
                              </p:par>
                              <p:par>
                                <p:cTn id="29" presetID="6" presetClass="emph" presetSubtype="0" decel="100000" fill="hold" grpId="1" nodeType="withEffect">
                                  <p:stCondLst>
                                    <p:cond delay="100"/>
                                  </p:stCondLst>
                                  <p:childTnLst>
                                    <p:animScale>
                                      <p:cBhvr>
                                        <p:cTn id="30" dur="250" fill="hold"/>
                                        <p:tgtEl>
                                          <p:spTgt spid="35"/>
                                        </p:tgtEl>
                                      </p:cBhvr>
                                      <p:by x="110000" y="110000"/>
                                    </p:animScale>
                                  </p:childTnLst>
                                </p:cTn>
                              </p:par>
                              <p:par>
                                <p:cTn id="31" presetID="6" presetClass="emph" presetSubtype="0" decel="100000" fill="hold" grpId="2" nodeType="withEffect">
                                  <p:stCondLst>
                                    <p:cond delay="200"/>
                                  </p:stCondLst>
                                  <p:childTnLst>
                                    <p:animScale>
                                      <p:cBhvr>
                                        <p:cTn id="32" dur="250" fill="hold"/>
                                        <p:tgtEl>
                                          <p:spTgt spid="35"/>
                                        </p:tgtEl>
                                      </p:cBhvr>
                                      <p:by x="91000" y="91000"/>
                                    </p:animScale>
                                  </p:childTnLst>
                                </p:cTn>
                              </p:par>
                            </p:childTnLst>
                          </p:cTn>
                        </p:par>
                        <p:par>
                          <p:cTn id="33" fill="hold">
                            <p:stCondLst>
                              <p:cond delay="2100"/>
                            </p:stCondLst>
                            <p:childTnLst>
                              <p:par>
                                <p:cTn id="34" presetID="2" presetClass="entr" presetSubtype="8" decel="10000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700" fill="hold"/>
                                        <p:tgtEl>
                                          <p:spTgt spid="26"/>
                                        </p:tgtEl>
                                        <p:attrNameLst>
                                          <p:attrName>ppt_x</p:attrName>
                                        </p:attrNameLst>
                                      </p:cBhvr>
                                      <p:tavLst>
                                        <p:tav tm="0">
                                          <p:val>
                                            <p:strVal val="0-#ppt_w/2"/>
                                          </p:val>
                                        </p:tav>
                                        <p:tav tm="100000">
                                          <p:val>
                                            <p:strVal val="#ppt_x"/>
                                          </p:val>
                                        </p:tav>
                                      </p:tavLst>
                                    </p:anim>
                                    <p:anim calcmode="lin" valueType="num">
                                      <p:cBhvr additive="base">
                                        <p:cTn id="37" dur="700" fill="hold"/>
                                        <p:tgtEl>
                                          <p:spTgt spid="26"/>
                                        </p:tgtEl>
                                        <p:attrNameLst>
                                          <p:attrName>ppt_y</p:attrName>
                                        </p:attrNameLst>
                                      </p:cBhvr>
                                      <p:tavLst>
                                        <p:tav tm="0">
                                          <p:val>
                                            <p:strVal val="#ppt_y"/>
                                          </p:val>
                                        </p:tav>
                                        <p:tav tm="100000">
                                          <p:val>
                                            <p:strVal val="#ppt_y"/>
                                          </p:val>
                                        </p:tav>
                                      </p:tavLst>
                                    </p:anim>
                                  </p:childTnLst>
                                </p:cTn>
                              </p:par>
                            </p:childTnLst>
                          </p:cTn>
                        </p:par>
                        <p:par>
                          <p:cTn id="38" fill="hold">
                            <p:stCondLst>
                              <p:cond delay="2800"/>
                            </p:stCondLst>
                            <p:childTnLst>
                              <p:par>
                                <p:cTn id="39" presetID="53" presetClass="entr" presetSubtype="16"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250" fill="hold"/>
                                        <p:tgtEl>
                                          <p:spTgt spid="31"/>
                                        </p:tgtEl>
                                        <p:attrNameLst>
                                          <p:attrName>ppt_w</p:attrName>
                                        </p:attrNameLst>
                                      </p:cBhvr>
                                      <p:tavLst>
                                        <p:tav tm="0">
                                          <p:val>
                                            <p:fltVal val="0"/>
                                          </p:val>
                                        </p:tav>
                                        <p:tav tm="100000">
                                          <p:val>
                                            <p:strVal val="#ppt_w"/>
                                          </p:val>
                                        </p:tav>
                                      </p:tavLst>
                                    </p:anim>
                                    <p:anim calcmode="lin" valueType="num">
                                      <p:cBhvr>
                                        <p:cTn id="42" dur="250" fill="hold"/>
                                        <p:tgtEl>
                                          <p:spTgt spid="31"/>
                                        </p:tgtEl>
                                        <p:attrNameLst>
                                          <p:attrName>ppt_h</p:attrName>
                                        </p:attrNameLst>
                                      </p:cBhvr>
                                      <p:tavLst>
                                        <p:tav tm="0">
                                          <p:val>
                                            <p:fltVal val="0"/>
                                          </p:val>
                                        </p:tav>
                                        <p:tav tm="100000">
                                          <p:val>
                                            <p:strVal val="#ppt_h"/>
                                          </p:val>
                                        </p:tav>
                                      </p:tavLst>
                                    </p:anim>
                                    <p:animEffect transition="in" filter="fade">
                                      <p:cBhvr>
                                        <p:cTn id="43" dur="250"/>
                                        <p:tgtEl>
                                          <p:spTgt spid="31"/>
                                        </p:tgtEl>
                                      </p:cBhvr>
                                    </p:animEffect>
                                  </p:childTnLst>
                                </p:cTn>
                              </p:par>
                              <p:par>
                                <p:cTn id="44" presetID="6" presetClass="emph" presetSubtype="0" decel="100000" fill="hold" grpId="1" nodeType="withEffect">
                                  <p:stCondLst>
                                    <p:cond delay="100"/>
                                  </p:stCondLst>
                                  <p:childTnLst>
                                    <p:animScale>
                                      <p:cBhvr>
                                        <p:cTn id="45" dur="250" fill="hold"/>
                                        <p:tgtEl>
                                          <p:spTgt spid="31"/>
                                        </p:tgtEl>
                                      </p:cBhvr>
                                      <p:by x="110000" y="110000"/>
                                    </p:animScale>
                                  </p:childTnLst>
                                </p:cTn>
                              </p:par>
                              <p:par>
                                <p:cTn id="46" presetID="6" presetClass="emph" presetSubtype="0" decel="100000" fill="hold" grpId="2" nodeType="withEffect">
                                  <p:stCondLst>
                                    <p:cond delay="200"/>
                                  </p:stCondLst>
                                  <p:childTnLst>
                                    <p:animScale>
                                      <p:cBhvr>
                                        <p:cTn id="47" dur="250" fill="hold"/>
                                        <p:tgtEl>
                                          <p:spTgt spid="31"/>
                                        </p:tgtEl>
                                      </p:cBhvr>
                                      <p:by x="91000" y="91000"/>
                                    </p:animScale>
                                  </p:childTnLst>
                                </p:cTn>
                              </p:par>
                            </p:childTnLst>
                          </p:cTn>
                        </p:par>
                        <p:par>
                          <p:cTn id="48" fill="hold">
                            <p:stCondLst>
                              <p:cond delay="3250"/>
                            </p:stCondLst>
                            <p:childTnLst>
                              <p:par>
                                <p:cTn id="49" presetID="2" presetClass="entr" presetSubtype="8"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00" fill="hold"/>
                                        <p:tgtEl>
                                          <p:spTgt spid="27"/>
                                        </p:tgtEl>
                                        <p:attrNameLst>
                                          <p:attrName>ppt_x</p:attrName>
                                        </p:attrNameLst>
                                      </p:cBhvr>
                                      <p:tavLst>
                                        <p:tav tm="0">
                                          <p:val>
                                            <p:strVal val="0-#ppt_w/2"/>
                                          </p:val>
                                        </p:tav>
                                        <p:tav tm="100000">
                                          <p:val>
                                            <p:strVal val="#ppt_x"/>
                                          </p:val>
                                        </p:tav>
                                      </p:tavLst>
                                    </p:anim>
                                    <p:anim calcmode="lin" valueType="num">
                                      <p:cBhvr additive="base">
                                        <p:cTn id="52" dur="7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11" grpId="0"/>
      <p:bldP spid="31" grpId="0" animBg="1"/>
      <p:bldP spid="31" grpId="1" animBg="1"/>
      <p:bldP spid="31" grpId="2" animBg="1"/>
      <p:bldP spid="35" grpId="0" animBg="1"/>
      <p:bldP spid="35" grpId="1" animBg="1"/>
      <p:bldP spid="35" grpId="2" animBg="1"/>
      <p:bldP spid="38" grpId="0" animBg="1"/>
      <p:bldP spid="38" grpId="1" animBg="1"/>
      <p:bldP spid="38"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zh-TW" altLang="en-US" dirty="0" smtClean="0"/>
              <a:t>與 </a:t>
            </a:r>
            <a:r>
              <a:rPr lang="en-US" altLang="zh-TW" dirty="0" smtClean="0"/>
              <a:t>IDE </a:t>
            </a:r>
            <a:r>
              <a:rPr lang="zh-TW" altLang="en-US" dirty="0" smtClean="0"/>
              <a:t>整合的功能</a:t>
            </a:r>
            <a:endParaRPr lang="en-US" dirty="0" smtClean="0"/>
          </a:p>
          <a:p>
            <a:r>
              <a:rPr lang="zh-TW" altLang="en-US" dirty="0" smtClean="0"/>
              <a:t>分析器及程式碼修正</a:t>
            </a:r>
            <a:endParaRPr lang="en-US" dirty="0" smtClean="0"/>
          </a:p>
          <a:p>
            <a:r>
              <a:rPr lang="zh-TW" altLang="en-US" dirty="0" smtClean="0"/>
              <a:t>新的程式語言特色</a:t>
            </a:r>
            <a:endParaRPr lang="en-US" dirty="0" smtClean="0"/>
          </a:p>
          <a:p>
            <a:r>
              <a:rPr lang="zh-TW" altLang="en-US" dirty="0" smtClean="0"/>
              <a:t>除錯</a:t>
            </a:r>
            <a:endParaRPr lang="en-US" dirty="0" smtClean="0"/>
          </a:p>
          <a:p>
            <a:r>
              <a:rPr lang="zh-TW" altLang="en-US" dirty="0" smtClean="0"/>
              <a:t>下一步的發展</a:t>
            </a:r>
            <a:endParaRPr lang="en-US" dirty="0"/>
          </a:p>
        </p:txBody>
      </p:sp>
      <p:pic>
        <p:nvPicPr>
          <p:cNvPr id="4" name="Picture Placeholder 3"/>
          <p:cNvPicPr>
            <a:picLocks noGrp="1" noChangeAspect="1"/>
          </p:cNvPicPr>
          <p:nvPr>
            <p:ph type="pic" sz="quarter" idx="16"/>
          </p:nvPr>
        </p:nvPicPr>
        <p:blipFill rotWithShape="1">
          <a:blip r:embed="rId3">
            <a:extLst>
              <a:ext uri="{28A0092B-C50C-407E-A947-70E740481C1C}">
                <a14:useLocalDpi xmlns:a14="http://schemas.microsoft.com/office/drawing/2010/main" val="0"/>
              </a:ext>
            </a:extLst>
          </a:blip>
          <a:srcRect l="9616" t="26688" r="57305" b="27629"/>
          <a:stretch/>
        </p:blipFill>
        <p:spPr>
          <a:xfrm>
            <a:off x="205962" y="2311346"/>
            <a:ext cx="2948689" cy="2371833"/>
          </a:xfrm>
        </p:spPr>
      </p:pic>
      <p:sp>
        <p:nvSpPr>
          <p:cNvPr id="5" name="Title 4"/>
          <p:cNvSpPr>
            <a:spLocks noGrp="1"/>
          </p:cNvSpPr>
          <p:nvPr>
            <p:ph type="title"/>
          </p:nvPr>
        </p:nvSpPr>
        <p:spPr/>
        <p:txBody>
          <a:bodyPr/>
          <a:lstStyle/>
          <a:p>
            <a:r>
              <a:rPr lang="en-US" dirty="0" smtClean="0"/>
              <a:t>C# 6.0</a:t>
            </a:r>
            <a:endParaRPr lang="en-US" dirty="0"/>
          </a:p>
        </p:txBody>
      </p:sp>
    </p:spTree>
    <p:extLst>
      <p:ext uri="{BB962C8B-B14F-4D97-AF65-F5344CB8AC3E}">
        <p14:creationId xmlns:p14="http://schemas.microsoft.com/office/powerpoint/2010/main" val="14722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010698" y="3586047"/>
            <a:ext cx="4320410" cy="3408478"/>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322299" tIns="1577206" rIns="137148" bIns="109719" numCol="1" rtlCol="0" anchor="t" anchorCtr="0" compatLnSpc="1">
            <a:prstTxWarp prst="textNoShape">
              <a:avLst/>
            </a:prstTxWarp>
          </a:bodyPr>
          <a:lstStyle/>
          <a:p>
            <a:pPr defTabSz="699258">
              <a:lnSpc>
                <a:spcPct val="90000"/>
              </a:lnSpc>
              <a:spcBef>
                <a:spcPts val="1350"/>
              </a:spcBef>
            </a:pPr>
            <a:endParaRPr lang="en-US" sz="2100" dirty="0">
              <a:gradFill>
                <a:gsLst>
                  <a:gs pos="100000">
                    <a:srgbClr val="FFFFFF"/>
                  </a:gs>
                  <a:gs pos="0">
                    <a:srgbClr val="FFFFFF"/>
                  </a:gs>
                </a:gsLst>
                <a:lin ang="5400000" scaled="0"/>
              </a:gradFill>
              <a:latin typeface="Segoe UI Light"/>
              <a:ea typeface="ＭＳ Ｐゴシック" charset="0"/>
            </a:endParaRPr>
          </a:p>
        </p:txBody>
      </p:sp>
      <p:sp>
        <p:nvSpPr>
          <p:cNvPr id="2" name="Title 1"/>
          <p:cNvSpPr>
            <a:spLocks noGrp="1"/>
          </p:cNvSpPr>
          <p:nvPr>
            <p:ph type="title"/>
          </p:nvPr>
        </p:nvSpPr>
        <p:spPr>
          <a:xfrm>
            <a:off x="189827" y="230243"/>
            <a:ext cx="4816326" cy="1195275"/>
          </a:xfrm>
        </p:spPr>
        <p:txBody>
          <a:bodyPr/>
          <a:lstStyle/>
          <a:p>
            <a:r>
              <a:rPr lang="zh-TW" altLang="en-US" sz="3000" dirty="0" smtClean="0"/>
              <a:t>通用 </a:t>
            </a:r>
            <a:r>
              <a:rPr lang="en-US" altLang="zh-TW" sz="3000" dirty="0" smtClean="0"/>
              <a:t>Windows </a:t>
            </a:r>
            <a:r>
              <a:rPr lang="zh-TW" altLang="en-US" sz="3000" dirty="0" smtClean="0"/>
              <a:t>平台</a:t>
            </a:r>
            <a:r>
              <a:rPr lang="en-US" altLang="zh-TW" sz="3000" dirty="0"/>
              <a:t> </a:t>
            </a:r>
            <a:r>
              <a:rPr lang="en-US" altLang="zh-TW" sz="3000" dirty="0" smtClean="0"/>
              <a:t>(UWP)</a:t>
            </a:r>
            <a:endParaRPr lang="en-US" sz="3000" dirty="0"/>
          </a:p>
        </p:txBody>
      </p:sp>
      <p:sp>
        <p:nvSpPr>
          <p:cNvPr id="28" name="Rectangle 27"/>
          <p:cNvSpPr/>
          <p:nvPr/>
        </p:nvSpPr>
        <p:spPr bwMode="auto">
          <a:xfrm>
            <a:off x="5006153" y="0"/>
            <a:ext cx="4320410" cy="3480357"/>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322299" tIns="1577206" rIns="137148" bIns="109719" numCol="1" rtlCol="0" anchor="t" anchorCtr="0" compatLnSpc="1">
            <a:prstTxWarp prst="textNoShape">
              <a:avLst/>
            </a:prstTxWarp>
          </a:bodyPr>
          <a:lstStyle/>
          <a:p>
            <a:pPr defTabSz="699258">
              <a:lnSpc>
                <a:spcPct val="90000"/>
              </a:lnSpc>
              <a:spcBef>
                <a:spcPts val="1350"/>
              </a:spcBef>
            </a:pPr>
            <a:endParaRPr lang="en-US" sz="2100" dirty="0">
              <a:gradFill>
                <a:gsLst>
                  <a:gs pos="100000">
                    <a:srgbClr val="FFFFFF"/>
                  </a:gs>
                  <a:gs pos="0">
                    <a:srgbClr val="FFFFFF"/>
                  </a:gs>
                </a:gsLst>
                <a:lin ang="5400000" scaled="0"/>
              </a:gradFill>
              <a:latin typeface="Segoe UI Light"/>
              <a:ea typeface="ＭＳ Ｐゴシック" charset="0"/>
            </a:endParaRPr>
          </a:p>
        </p:txBody>
      </p:sp>
      <p:sp>
        <p:nvSpPr>
          <p:cNvPr id="29" name="Rectangle 28"/>
          <p:cNvSpPr/>
          <p:nvPr/>
        </p:nvSpPr>
        <p:spPr>
          <a:xfrm>
            <a:off x="5189005" y="4150985"/>
            <a:ext cx="4137558" cy="1754326"/>
          </a:xfrm>
          <a:prstGeom prst="rect">
            <a:avLst/>
          </a:prstGeom>
        </p:spPr>
        <p:txBody>
          <a:bodyPr wrap="square">
            <a:spAutoFit/>
          </a:bodyPr>
          <a:lstStyle/>
          <a:p>
            <a:pPr marL="174999" indent="-174999" defTabSz="699258">
              <a:lnSpc>
                <a:spcPct val="90000"/>
              </a:lnSpc>
              <a:buFont typeface="Arial" panose="020B0604020202020204" pitchFamily="34" charset="0"/>
              <a:buChar char="•"/>
            </a:pPr>
            <a:r>
              <a:rPr lang="zh-TW" altLang="en-US" sz="1500" dirty="0" smtClean="0">
                <a:gradFill>
                  <a:gsLst>
                    <a:gs pos="100000">
                      <a:srgbClr val="FFFFFF"/>
                    </a:gs>
                    <a:gs pos="0">
                      <a:srgbClr val="FFFFFF"/>
                    </a:gs>
                  </a:gsLst>
                  <a:lin ang="5400000" scaled="0"/>
                </a:gradFill>
                <a:latin typeface="Segoe UI Light"/>
                <a:ea typeface="ＭＳ Ｐゴシック" charset="0"/>
              </a:rPr>
              <a:t>為 </a:t>
            </a:r>
            <a:r>
              <a:rPr lang="en-US" altLang="zh-TW" sz="1500" dirty="0" smtClean="0">
                <a:gradFill>
                  <a:gsLst>
                    <a:gs pos="100000">
                      <a:srgbClr val="FFFFFF"/>
                    </a:gs>
                    <a:gs pos="0">
                      <a:srgbClr val="FFFFFF"/>
                    </a:gs>
                  </a:gsLst>
                  <a:lin ang="5400000" scaled="0"/>
                </a:gradFill>
                <a:latin typeface="Segoe UI Light"/>
                <a:ea typeface="ＭＳ Ｐゴシック" charset="0"/>
              </a:rPr>
              <a:t>Windows </a:t>
            </a:r>
            <a:r>
              <a:rPr lang="zh-TW" altLang="en-US" sz="1500" dirty="0" smtClean="0">
                <a:gradFill>
                  <a:gsLst>
                    <a:gs pos="100000">
                      <a:srgbClr val="FFFFFF"/>
                    </a:gs>
                    <a:gs pos="0">
                      <a:srgbClr val="FFFFFF"/>
                    </a:gs>
                  </a:gsLst>
                  <a:lin ang="5400000" scaled="0"/>
                </a:gradFill>
                <a:latin typeface="Segoe UI Light"/>
                <a:ea typeface="ＭＳ Ｐゴシック" charset="0"/>
              </a:rPr>
              <a:t>市集的應用程式準備，在雲端的下一代編譯技術</a:t>
            </a:r>
            <a:endParaRPr lang="en-US" sz="1500" dirty="0">
              <a:gradFill>
                <a:gsLst>
                  <a:gs pos="100000">
                    <a:srgbClr val="FFFFFF"/>
                  </a:gs>
                  <a:gs pos="0">
                    <a:srgbClr val="FFFFFF"/>
                  </a:gs>
                </a:gsLst>
                <a:lin ang="5400000" scaled="0"/>
              </a:gradFill>
              <a:latin typeface="Segoe UI Light"/>
              <a:ea typeface="ＭＳ Ｐゴシック" charset="0"/>
            </a:endParaRPr>
          </a:p>
          <a:p>
            <a:pPr marL="174999" indent="-174999" defTabSz="699258">
              <a:lnSpc>
                <a:spcPct val="90000"/>
              </a:lnSpc>
              <a:buFont typeface="Arial" panose="020B0604020202020204" pitchFamily="34" charset="0"/>
              <a:buChar char="•"/>
            </a:pPr>
            <a:endParaRPr lang="en-US" sz="1500" dirty="0">
              <a:gradFill>
                <a:gsLst>
                  <a:gs pos="100000">
                    <a:srgbClr val="FFFFFF"/>
                  </a:gs>
                  <a:gs pos="0">
                    <a:srgbClr val="FFFFFF"/>
                  </a:gs>
                </a:gsLst>
                <a:lin ang="5400000" scaled="0"/>
              </a:gradFill>
              <a:latin typeface="Segoe UI Light"/>
              <a:ea typeface="ＭＳ Ｐゴシック" charset="0"/>
            </a:endParaRPr>
          </a:p>
          <a:p>
            <a:pPr marL="174999" indent="-174999" defTabSz="699258">
              <a:lnSpc>
                <a:spcPct val="90000"/>
              </a:lnSpc>
              <a:buFont typeface="Arial" panose="020B0604020202020204" pitchFamily="34" charset="0"/>
              <a:buChar char="•"/>
            </a:pPr>
            <a:r>
              <a:rPr lang="zh-TW" altLang="en-US" sz="1500" dirty="0" smtClean="0">
                <a:gradFill>
                  <a:gsLst>
                    <a:gs pos="100000">
                      <a:srgbClr val="FFFFFF"/>
                    </a:gs>
                    <a:gs pos="0">
                      <a:srgbClr val="FFFFFF"/>
                    </a:gs>
                  </a:gsLst>
                  <a:lin ang="5400000" scaled="0"/>
                </a:gradFill>
                <a:latin typeface="Segoe UI Light"/>
                <a:ea typeface="ＭＳ Ｐゴシック" charset="0"/>
              </a:rPr>
              <a:t>使用輕巧的執行環境以及</a:t>
            </a:r>
            <a:r>
              <a:rPr lang="en-US" sz="1500" dirty="0" smtClean="0">
                <a:gradFill>
                  <a:gsLst>
                    <a:gs pos="100000">
                      <a:srgbClr val="FFFFFF"/>
                    </a:gs>
                    <a:gs pos="0">
                      <a:srgbClr val="FFFFFF"/>
                    </a:gs>
                  </a:gsLst>
                  <a:lin ang="5400000" scaled="0"/>
                </a:gradFill>
                <a:latin typeface="Segoe UI Light"/>
                <a:ea typeface="ＭＳ Ｐゴシック" charset="0"/>
              </a:rPr>
              <a:t> </a:t>
            </a:r>
            <a:r>
              <a:rPr lang="en-US" sz="1500" dirty="0">
                <a:gradFill>
                  <a:gsLst>
                    <a:gs pos="100000">
                      <a:srgbClr val="FFFFFF"/>
                    </a:gs>
                    <a:gs pos="0">
                      <a:srgbClr val="FFFFFF"/>
                    </a:gs>
                  </a:gsLst>
                  <a:lin ang="5400000" scaled="0"/>
                </a:gradFill>
                <a:latin typeface="Segoe UI Light"/>
                <a:ea typeface="ＭＳ Ｐゴシック" charset="0"/>
              </a:rPr>
              <a:t>VC++ </a:t>
            </a:r>
            <a:r>
              <a:rPr lang="zh-TW" altLang="en-US" sz="1500" dirty="0" smtClean="0">
                <a:gradFill>
                  <a:gsLst>
                    <a:gs pos="100000">
                      <a:srgbClr val="FFFFFF"/>
                    </a:gs>
                    <a:gs pos="0">
                      <a:srgbClr val="FFFFFF"/>
                    </a:gs>
                  </a:gsLst>
                  <a:lin ang="5400000" scaled="0"/>
                </a:gradFill>
                <a:latin typeface="Segoe UI Light"/>
                <a:ea typeface="ＭＳ Ｐゴシック" charset="0"/>
              </a:rPr>
              <a:t>最佳化工具來加快程式碼的執行以及減少記憶體的使用</a:t>
            </a:r>
            <a:endParaRPr lang="en-US" sz="1500" dirty="0">
              <a:gradFill>
                <a:gsLst>
                  <a:gs pos="100000">
                    <a:srgbClr val="FFFFFF"/>
                  </a:gs>
                  <a:gs pos="0">
                    <a:srgbClr val="FFFFFF"/>
                  </a:gs>
                </a:gsLst>
                <a:lin ang="5400000" scaled="0"/>
              </a:gradFill>
              <a:latin typeface="Segoe UI Light"/>
              <a:ea typeface="ＭＳ Ｐゴシック" charset="0"/>
            </a:endParaRPr>
          </a:p>
          <a:p>
            <a:pPr marL="174999" indent="-174999" defTabSz="699258">
              <a:lnSpc>
                <a:spcPct val="90000"/>
              </a:lnSpc>
              <a:buFont typeface="Arial" panose="020B0604020202020204" pitchFamily="34" charset="0"/>
              <a:buChar char="•"/>
            </a:pPr>
            <a:endParaRPr lang="en-US" sz="1500" dirty="0">
              <a:gradFill>
                <a:gsLst>
                  <a:gs pos="100000">
                    <a:srgbClr val="FFFFFF"/>
                  </a:gs>
                  <a:gs pos="0">
                    <a:srgbClr val="FFFFFF"/>
                  </a:gs>
                </a:gsLst>
                <a:lin ang="5400000" scaled="0"/>
              </a:gradFill>
              <a:latin typeface="Segoe UI Light"/>
              <a:ea typeface="ＭＳ Ｐゴシック" charset="0"/>
            </a:endParaRPr>
          </a:p>
          <a:p>
            <a:pPr marL="174999" indent="-174999" defTabSz="699258">
              <a:lnSpc>
                <a:spcPct val="90000"/>
              </a:lnSpc>
              <a:buFont typeface="Arial" panose="020B0604020202020204" pitchFamily="34" charset="0"/>
              <a:buChar char="•"/>
            </a:pPr>
            <a:r>
              <a:rPr lang="en-US" sz="1500" dirty="0" smtClean="0">
                <a:gradFill>
                  <a:gsLst>
                    <a:gs pos="100000">
                      <a:srgbClr val="FFFFFF"/>
                    </a:gs>
                    <a:gs pos="0">
                      <a:srgbClr val="FFFFFF"/>
                    </a:gs>
                  </a:gsLst>
                  <a:lin ang="5400000" scaled="0"/>
                </a:gradFill>
                <a:latin typeface="Segoe UI Light"/>
                <a:ea typeface="ＭＳ Ｐゴシック" charset="0"/>
              </a:rPr>
              <a:t>Visual </a:t>
            </a:r>
            <a:r>
              <a:rPr lang="en-US" sz="1500" dirty="0">
                <a:gradFill>
                  <a:gsLst>
                    <a:gs pos="100000">
                      <a:srgbClr val="FFFFFF"/>
                    </a:gs>
                    <a:gs pos="0">
                      <a:srgbClr val="FFFFFF"/>
                    </a:gs>
                  </a:gsLst>
                  <a:lin ang="5400000" scaled="0"/>
                </a:gradFill>
                <a:latin typeface="Segoe UI Light"/>
                <a:ea typeface="ＭＳ Ｐゴシック" charset="0"/>
              </a:rPr>
              <a:t>Studio </a:t>
            </a:r>
            <a:r>
              <a:rPr lang="en-US" sz="1500" dirty="0" smtClean="0">
                <a:gradFill>
                  <a:gsLst>
                    <a:gs pos="100000">
                      <a:srgbClr val="FFFFFF"/>
                    </a:gs>
                    <a:gs pos="0">
                      <a:srgbClr val="FFFFFF"/>
                    </a:gs>
                  </a:gsLst>
                  <a:lin ang="5400000" scaled="0"/>
                </a:gradFill>
                <a:latin typeface="Segoe UI Light"/>
                <a:ea typeface="ＭＳ Ｐゴシック" charset="0"/>
              </a:rPr>
              <a:t>2015 </a:t>
            </a:r>
            <a:r>
              <a:rPr lang="zh-TW" altLang="en-US" sz="1500" dirty="0" smtClean="0">
                <a:gradFill>
                  <a:gsLst>
                    <a:gs pos="100000">
                      <a:srgbClr val="FFFFFF"/>
                    </a:gs>
                    <a:gs pos="0">
                      <a:srgbClr val="FFFFFF"/>
                    </a:gs>
                  </a:gsLst>
                  <a:lin ang="5400000" scaled="0"/>
                </a:gradFill>
                <a:latin typeface="Segoe UI Light"/>
                <a:ea typeface="ＭＳ Ｐゴシック" charset="0"/>
              </a:rPr>
              <a:t>中已包含預覽版本</a:t>
            </a:r>
            <a:r>
              <a:rPr lang="en-US" sz="1500" dirty="0">
                <a:gradFill>
                  <a:gsLst>
                    <a:gs pos="100000">
                      <a:srgbClr val="FFFFFF"/>
                    </a:gs>
                    <a:gs pos="0">
                      <a:srgbClr val="FFFFFF"/>
                    </a:gs>
                  </a:gsLst>
                  <a:lin ang="5400000" scaled="0"/>
                </a:gradFill>
                <a:latin typeface="Segoe UI Light"/>
                <a:ea typeface="ＭＳ Ｐゴシック" charset="0"/>
              </a:rPr>
              <a:t/>
            </a:r>
            <a:br>
              <a:rPr lang="en-US" sz="1500" dirty="0">
                <a:gradFill>
                  <a:gsLst>
                    <a:gs pos="100000">
                      <a:srgbClr val="FFFFFF"/>
                    </a:gs>
                    <a:gs pos="0">
                      <a:srgbClr val="FFFFFF"/>
                    </a:gs>
                  </a:gsLst>
                  <a:lin ang="5400000" scaled="0"/>
                </a:gradFill>
                <a:latin typeface="Segoe UI Light"/>
                <a:ea typeface="ＭＳ Ｐゴシック" charset="0"/>
              </a:rPr>
            </a:br>
            <a:r>
              <a:rPr lang="en-US" sz="1500" u="sng" dirty="0">
                <a:gradFill>
                  <a:gsLst>
                    <a:gs pos="100000">
                      <a:srgbClr val="FFFFFF"/>
                    </a:gs>
                    <a:gs pos="0">
                      <a:srgbClr val="FFFFFF"/>
                    </a:gs>
                  </a:gsLst>
                  <a:lin ang="5400000" scaled="0"/>
                </a:gradFill>
                <a:latin typeface="Segoe UI Light"/>
                <a:ea typeface="ＭＳ Ｐゴシック" charset="0"/>
              </a:rPr>
              <a:t>http://aka.ms/dotnetnative  </a:t>
            </a:r>
          </a:p>
        </p:txBody>
      </p:sp>
      <p:pic>
        <p:nvPicPr>
          <p:cNvPr id="30" name="Picture 29"/>
          <p:cNvPicPr>
            <a:picLocks noChangeAspect="1"/>
          </p:cNvPicPr>
          <p:nvPr/>
        </p:nvPicPr>
        <p:blipFill rotWithShape="1">
          <a:blip r:embed="rId3"/>
          <a:srcRect b="3630"/>
          <a:stretch/>
        </p:blipFill>
        <p:spPr>
          <a:xfrm>
            <a:off x="5327419" y="827880"/>
            <a:ext cx="3800358" cy="1986860"/>
          </a:xfrm>
          <a:prstGeom prst="rect">
            <a:avLst/>
          </a:prstGeom>
        </p:spPr>
      </p:pic>
      <p:sp>
        <p:nvSpPr>
          <p:cNvPr id="33" name="3 arrow"/>
          <p:cNvSpPr/>
          <p:nvPr/>
        </p:nvSpPr>
        <p:spPr bwMode="auto">
          <a:xfrm>
            <a:off x="1577443" y="2369986"/>
            <a:ext cx="3190402" cy="804251"/>
          </a:xfrm>
          <a:prstGeom prst="homePlate">
            <a:avLst/>
          </a:prstGeom>
          <a:solidFill>
            <a:srgbClr val="0072C6"/>
          </a:solidFill>
          <a:ln w="25400" cap="flat" cmpd="sng" algn="ctr">
            <a:noFill/>
            <a:prstDash val="solid"/>
            <a:headEnd type="none" w="med" len="med"/>
            <a:tailEnd type="none" w="med" len="med"/>
          </a:ln>
          <a:effectLst/>
        </p:spPr>
        <p:txBody>
          <a:bodyPr vert="horz" wrap="square" lIns="411445" tIns="34269" rIns="68534" bIns="54827" numCol="1" rtlCol="0" anchor="ctr" anchorCtr="0" compatLnSpc="1">
            <a:prstTxWarp prst="textNoShape">
              <a:avLst/>
            </a:prstTxWarp>
          </a:bodyPr>
          <a:lstStyle/>
          <a:p>
            <a:pPr defTabSz="685305"/>
            <a:r>
              <a:rPr lang="en-US" sz="1500" kern="0" dirty="0">
                <a:gradFill>
                  <a:gsLst>
                    <a:gs pos="9583">
                      <a:srgbClr val="FFFFFF"/>
                    </a:gs>
                    <a:gs pos="24000">
                      <a:srgbClr val="FFFFFF"/>
                    </a:gs>
                  </a:gsLst>
                  <a:lin ang="5400000" scaled="0"/>
                </a:gradFill>
              </a:rPr>
              <a:t>Universal Windows Platform</a:t>
            </a:r>
            <a:endParaRPr lang="en-US" kern="0" dirty="0">
              <a:gradFill>
                <a:gsLst>
                  <a:gs pos="9583">
                    <a:srgbClr val="FFFFFF"/>
                  </a:gs>
                  <a:gs pos="24000">
                    <a:srgbClr val="FFFFFF"/>
                  </a:gs>
                </a:gsLst>
                <a:lin ang="5400000" scaled="0"/>
              </a:gradFill>
            </a:endParaRPr>
          </a:p>
          <a:p>
            <a:pPr defTabSz="685305"/>
            <a:r>
              <a:rPr lang="zh-TW" altLang="en-US" sz="1200" kern="0" dirty="0" smtClean="0">
                <a:gradFill>
                  <a:gsLst>
                    <a:gs pos="9583">
                      <a:srgbClr val="FFFFFF"/>
                    </a:gs>
                    <a:gs pos="24000">
                      <a:srgbClr val="FFFFFF"/>
                    </a:gs>
                  </a:gsLst>
                  <a:lin ang="5400000" scaled="0"/>
                </a:gradFill>
              </a:rPr>
              <a:t>程式碼共享於所有的 </a:t>
            </a:r>
            <a:r>
              <a:rPr lang="en-US" altLang="zh-TW" sz="1200" kern="0" dirty="0" smtClean="0">
                <a:gradFill>
                  <a:gsLst>
                    <a:gs pos="9583">
                      <a:srgbClr val="FFFFFF"/>
                    </a:gs>
                    <a:gs pos="24000">
                      <a:srgbClr val="FFFFFF"/>
                    </a:gs>
                  </a:gsLst>
                  <a:lin ang="5400000" scaled="0"/>
                </a:gradFill>
              </a:rPr>
              <a:t>Windows </a:t>
            </a:r>
            <a:r>
              <a:rPr lang="zh-TW" altLang="en-US" sz="1200" kern="0" dirty="0" smtClean="0">
                <a:gradFill>
                  <a:gsLst>
                    <a:gs pos="9583">
                      <a:srgbClr val="FFFFFF"/>
                    </a:gs>
                    <a:gs pos="24000">
                      <a:srgbClr val="FFFFFF"/>
                    </a:gs>
                  </a:gsLst>
                  <a:lin ang="5400000" scaled="0"/>
                </a:gradFill>
              </a:rPr>
              <a:t>裝置</a:t>
            </a:r>
            <a:endParaRPr lang="en-US" sz="1350" kern="0" dirty="0">
              <a:gradFill>
                <a:gsLst>
                  <a:gs pos="9583">
                    <a:srgbClr val="FFFFFF"/>
                  </a:gs>
                  <a:gs pos="24000">
                    <a:srgbClr val="FFFFFF"/>
                  </a:gs>
                </a:gsLst>
                <a:lin ang="5400000" scaled="0"/>
              </a:gradFill>
            </a:endParaRPr>
          </a:p>
        </p:txBody>
      </p:sp>
      <p:sp>
        <p:nvSpPr>
          <p:cNvPr id="34" name="Oval 33"/>
          <p:cNvSpPr/>
          <p:nvPr/>
        </p:nvSpPr>
        <p:spPr bwMode="auto">
          <a:xfrm>
            <a:off x="595617" y="2182924"/>
            <a:ext cx="1166118" cy="1166118"/>
          </a:xfrm>
          <a:prstGeom prst="ellipse">
            <a:avLst/>
          </a:prstGeom>
          <a:solidFill>
            <a:srgbClr val="003B92"/>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a:spLocks noEditPoints="1"/>
          </p:cNvSpPr>
          <p:nvPr/>
        </p:nvSpPr>
        <p:spPr bwMode="auto">
          <a:xfrm>
            <a:off x="916883" y="2513463"/>
            <a:ext cx="509424" cy="517297"/>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bg1"/>
          </a:solidFill>
          <a:ln>
            <a:noFill/>
          </a:ln>
          <a:extLst/>
        </p:spPr>
        <p:txBody>
          <a:bodyPr vert="horz" wrap="square" lIns="68574" tIns="34287" rIns="68574" bIns="34287" numCol="1" anchor="t" anchorCtr="0" compatLnSpc="1">
            <a:prstTxWarp prst="textNoShape">
              <a:avLst/>
            </a:prstTxWarp>
          </a:bodyPr>
          <a:lstStyle/>
          <a:p>
            <a:endParaRPr lang="en-US" sz="1350">
              <a:solidFill>
                <a:srgbClr val="404040"/>
              </a:solidFill>
            </a:endParaRPr>
          </a:p>
        </p:txBody>
      </p:sp>
      <p:sp>
        <p:nvSpPr>
          <p:cNvPr id="36" name="3 arrow"/>
          <p:cNvSpPr/>
          <p:nvPr/>
        </p:nvSpPr>
        <p:spPr bwMode="auto">
          <a:xfrm>
            <a:off x="1577444" y="4689049"/>
            <a:ext cx="3190401" cy="804251"/>
          </a:xfrm>
          <a:prstGeom prst="homePlate">
            <a:avLst/>
          </a:prstGeom>
          <a:solidFill>
            <a:srgbClr val="972FAF"/>
          </a:solidFill>
          <a:ln w="25400" cap="flat" cmpd="sng" algn="ctr">
            <a:noFill/>
            <a:prstDash val="solid"/>
            <a:headEnd type="none" w="med" len="med"/>
            <a:tailEnd type="none" w="med" len="med"/>
          </a:ln>
          <a:effectLst/>
        </p:spPr>
        <p:txBody>
          <a:bodyPr vert="horz" wrap="square" lIns="411445" tIns="34269" rIns="68534" bIns="54827" numCol="1" rtlCol="0" anchor="ctr" anchorCtr="0" compatLnSpc="1">
            <a:prstTxWarp prst="textNoShape">
              <a:avLst/>
            </a:prstTxWarp>
          </a:bodyPr>
          <a:lstStyle/>
          <a:p>
            <a:pPr defTabSz="685305"/>
            <a:r>
              <a:rPr lang="en-US" sz="1500" kern="0" dirty="0">
                <a:gradFill>
                  <a:gsLst>
                    <a:gs pos="9583">
                      <a:srgbClr val="FFFFFF"/>
                    </a:gs>
                    <a:gs pos="24000">
                      <a:srgbClr val="FFFFFF"/>
                    </a:gs>
                  </a:gsLst>
                  <a:lin ang="5400000" scaled="0"/>
                </a:gradFill>
              </a:rPr>
              <a:t>.NET Native</a:t>
            </a:r>
          </a:p>
          <a:p>
            <a:pPr defTabSz="685305"/>
            <a:r>
              <a:rPr lang="zh-TW" altLang="en-US" sz="1200" kern="0" dirty="0" smtClean="0">
                <a:gradFill>
                  <a:gsLst>
                    <a:gs pos="9583">
                      <a:srgbClr val="FFFFFF"/>
                    </a:gs>
                    <a:gs pos="24000">
                      <a:srgbClr val="FFFFFF"/>
                    </a:gs>
                  </a:gsLst>
                  <a:lin ang="5400000" scaled="0"/>
                </a:gradFill>
              </a:rPr>
              <a:t>編譯成原生的程式碼</a:t>
            </a:r>
            <a:endParaRPr lang="en-US" sz="1350" kern="0" dirty="0">
              <a:gradFill>
                <a:gsLst>
                  <a:gs pos="9583">
                    <a:srgbClr val="FFFFFF"/>
                  </a:gs>
                  <a:gs pos="24000">
                    <a:srgbClr val="FFFFFF"/>
                  </a:gs>
                </a:gsLst>
                <a:lin ang="5400000" scaled="0"/>
              </a:gradFill>
            </a:endParaRPr>
          </a:p>
        </p:txBody>
      </p:sp>
      <p:sp>
        <p:nvSpPr>
          <p:cNvPr id="37" name="Oval 36"/>
          <p:cNvSpPr/>
          <p:nvPr/>
        </p:nvSpPr>
        <p:spPr bwMode="auto">
          <a:xfrm>
            <a:off x="595617" y="4501987"/>
            <a:ext cx="1166118" cy="1166118"/>
          </a:xfrm>
          <a:prstGeom prst="ellipse">
            <a:avLst/>
          </a:prstGeom>
          <a:solidFill>
            <a:srgbClr val="68217A"/>
          </a:solidFill>
          <a:ln w="76200">
            <a:solidFill>
              <a:srgbClr val="972FA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4"/>
          <a:stretch>
            <a:fillRect/>
          </a:stretch>
        </p:blipFill>
        <p:spPr>
          <a:xfrm>
            <a:off x="792061" y="4689049"/>
            <a:ext cx="759070" cy="773529"/>
          </a:xfrm>
          <a:prstGeom prst="rect">
            <a:avLst/>
          </a:prstGeom>
          <a:solidFill>
            <a:srgbClr val="972FAF"/>
          </a:solidFill>
        </p:spPr>
      </p:pic>
      <p:sp>
        <p:nvSpPr>
          <p:cNvPr id="13" name="Rectangle 12"/>
          <p:cNvSpPr/>
          <p:nvPr/>
        </p:nvSpPr>
        <p:spPr>
          <a:xfrm>
            <a:off x="5146252" y="230243"/>
            <a:ext cx="3339184" cy="369332"/>
          </a:xfrm>
          <a:prstGeom prst="rect">
            <a:avLst/>
          </a:prstGeom>
        </p:spPr>
        <p:txBody>
          <a:bodyPr wrap="none">
            <a:spAutoFit/>
          </a:bodyPr>
          <a:lstStyle/>
          <a:p>
            <a:pPr defTabSz="699115"/>
            <a:r>
              <a:rPr lang="en-US" b="1" dirty="0">
                <a:solidFill>
                  <a:srgbClr val="FFFFFF"/>
                </a:solidFill>
                <a:cs typeface="Segoe UI" panose="020B0502040204020203" pitchFamily="34" charset="0"/>
              </a:rPr>
              <a:t>Universal Windows Platform </a:t>
            </a:r>
          </a:p>
        </p:txBody>
      </p:sp>
      <p:sp>
        <p:nvSpPr>
          <p:cNvPr id="15" name="Rectangle 14"/>
          <p:cNvSpPr/>
          <p:nvPr/>
        </p:nvSpPr>
        <p:spPr>
          <a:xfrm>
            <a:off x="5146252" y="3685423"/>
            <a:ext cx="2218684" cy="369332"/>
          </a:xfrm>
          <a:prstGeom prst="rect">
            <a:avLst/>
          </a:prstGeom>
        </p:spPr>
        <p:txBody>
          <a:bodyPr wrap="none">
            <a:spAutoFit/>
          </a:bodyPr>
          <a:lstStyle/>
          <a:p>
            <a:pPr defTabSz="699115"/>
            <a:r>
              <a:rPr lang="en-US" b="1" dirty="0">
                <a:solidFill>
                  <a:srgbClr val="FFFFFF"/>
                </a:solidFill>
                <a:cs typeface="Segoe UI" panose="020B0502040204020203" pitchFamily="34" charset="0"/>
              </a:rPr>
              <a:t>.NET Native</a:t>
            </a:r>
            <a:r>
              <a:rPr lang="en-US" dirty="0">
                <a:solidFill>
                  <a:srgbClr val="FFFFFF"/>
                </a:solidFill>
                <a:latin typeface="Segoe UI Light" pitchFamily="34" charset="0"/>
              </a:rPr>
              <a:t> </a:t>
            </a:r>
            <a:r>
              <a:rPr lang="zh-TW" altLang="en-US" dirty="0" smtClean="0">
                <a:solidFill>
                  <a:srgbClr val="FFFFFF"/>
                </a:solidFill>
                <a:latin typeface="Segoe UI Light" pitchFamily="34" charset="0"/>
              </a:rPr>
              <a:t>的特點</a:t>
            </a:r>
            <a:endParaRPr lang="en-US" sz="1500" dirty="0">
              <a:solidFill>
                <a:srgbClr val="FFFFFF"/>
              </a:solidFill>
            </a:endParaRPr>
          </a:p>
        </p:txBody>
      </p:sp>
    </p:spTree>
    <p:extLst>
      <p:ext uri="{BB962C8B-B14F-4D97-AF65-F5344CB8AC3E}">
        <p14:creationId xmlns:p14="http://schemas.microsoft.com/office/powerpoint/2010/main" val="26831137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61" y="1"/>
            <a:ext cx="4230000" cy="69945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1" tIns="34280" rIns="68561" bIns="34280" numCol="1" rtlCol="0" anchor="ctr" anchorCtr="0" compatLnSpc="1">
            <a:prstTxWarp prst="textNoShape">
              <a:avLst/>
            </a:prstTxWarp>
          </a:bodyPr>
          <a:lstStyle/>
          <a:p>
            <a:pPr algn="ctr" defTabSz="685438" fontAlgn="base">
              <a:lnSpc>
                <a:spcPct val="90000"/>
              </a:lnSpc>
              <a:spcBef>
                <a:spcPct val="0"/>
              </a:spcBef>
              <a:spcAft>
                <a:spcPct val="0"/>
              </a:spcAft>
            </a:pPr>
            <a:endParaRPr lang="en-US" sz="1500" spc="-37" dirty="0" err="1">
              <a:gradFill>
                <a:gsLst>
                  <a:gs pos="0">
                    <a:srgbClr val="FFFFFF"/>
                  </a:gs>
                  <a:gs pos="100000">
                    <a:srgbClr val="FFFFFF"/>
                  </a:gs>
                </a:gsLst>
                <a:lin ang="5400000" scaled="0"/>
              </a:gradFill>
            </a:endParaRPr>
          </a:p>
        </p:txBody>
      </p:sp>
      <p:sp>
        <p:nvSpPr>
          <p:cNvPr id="2" name="Title 1"/>
          <p:cNvSpPr>
            <a:spLocks noGrp="1"/>
          </p:cNvSpPr>
          <p:nvPr>
            <p:ph type="title"/>
          </p:nvPr>
        </p:nvSpPr>
        <p:spPr>
          <a:xfrm>
            <a:off x="140624" y="1095978"/>
            <a:ext cx="4167622" cy="688123"/>
          </a:xfrm>
        </p:spPr>
        <p:txBody>
          <a:bodyPr/>
          <a:lstStyle/>
          <a:p>
            <a:r>
              <a:rPr lang="en-US" dirty="0">
                <a:solidFill>
                  <a:schemeClr val="bg1"/>
                </a:solidFill>
              </a:rPr>
              <a:t>.NET </a:t>
            </a:r>
            <a:r>
              <a:rPr lang="zh-TW" altLang="en-US" dirty="0" smtClean="0">
                <a:solidFill>
                  <a:schemeClr val="bg1"/>
                </a:solidFill>
              </a:rPr>
              <a:t>以及</a:t>
            </a:r>
            <a:r>
              <a:rPr lang="en-US" dirty="0" smtClean="0">
                <a:solidFill>
                  <a:schemeClr val="bg1"/>
                </a:solidFill>
              </a:rPr>
              <a:t> </a:t>
            </a:r>
            <a:r>
              <a:rPr lang="en-US" dirty="0">
                <a:solidFill>
                  <a:schemeClr val="bg1"/>
                </a:solidFill>
              </a:rPr>
              <a:t>Xamarin</a:t>
            </a:r>
          </a:p>
        </p:txBody>
      </p:sp>
      <p:sp>
        <p:nvSpPr>
          <p:cNvPr id="4" name="Rectangle 3"/>
          <p:cNvSpPr/>
          <p:nvPr/>
        </p:nvSpPr>
        <p:spPr>
          <a:xfrm>
            <a:off x="333354" y="1884621"/>
            <a:ext cx="3761315" cy="3395801"/>
          </a:xfrm>
          <a:prstGeom prst="rect">
            <a:avLst/>
          </a:prstGeom>
        </p:spPr>
        <p:txBody>
          <a:bodyPr wrap="square">
            <a:spAutoFit/>
          </a:bodyPr>
          <a:lstStyle/>
          <a:p>
            <a:pPr defTabSz="699212"/>
            <a:r>
              <a:rPr lang="zh-TW" altLang="en-US" sz="2100" dirty="0" smtClean="0">
                <a:solidFill>
                  <a:srgbClr val="FFFFFF"/>
                </a:solidFill>
                <a:latin typeface="Segoe UI Semibold" panose="020B0702040204020203" pitchFamily="34" charset="0"/>
                <a:cs typeface="Segoe UI Semibold" panose="020B0702040204020203" pitchFamily="34" charset="0"/>
              </a:rPr>
              <a:t>在不同平台上共享程式碼</a:t>
            </a:r>
            <a:endParaRPr lang="en-US" sz="2100" dirty="0">
              <a:solidFill>
                <a:srgbClr val="FFFFFF"/>
              </a:solidFill>
              <a:latin typeface="Segoe UI Semibold" panose="020B0702040204020203" pitchFamily="34" charset="0"/>
              <a:cs typeface="Segoe UI Semibold" panose="020B0702040204020203" pitchFamily="34" charset="0"/>
            </a:endParaRPr>
          </a:p>
          <a:p>
            <a:pPr marL="214284" indent="-214284" defTabSz="699152">
              <a:lnSpc>
                <a:spcPct val="90000"/>
              </a:lnSpc>
              <a:spcBef>
                <a:spcPts val="1351"/>
              </a:spcBef>
              <a:buFont typeface="Arial" panose="020B0604020202020204" pitchFamily="34" charset="0"/>
              <a:buChar char="•"/>
            </a:pPr>
            <a:r>
              <a:rPr lang="zh-TW" altLang="en-US" sz="1500" dirty="0" smtClean="0">
                <a:gradFill>
                  <a:gsLst>
                    <a:gs pos="100000">
                      <a:srgbClr val="FFFFFF"/>
                    </a:gs>
                    <a:gs pos="0">
                      <a:srgbClr val="FFFFFF"/>
                    </a:gs>
                  </a:gsLst>
                  <a:lin ang="5400000" scaled="0"/>
                </a:gradFill>
                <a:latin typeface="Segoe UI Light"/>
                <a:ea typeface="ＭＳ Ｐゴシック" charset="0"/>
              </a:rPr>
              <a:t>使用 </a:t>
            </a:r>
            <a:r>
              <a:rPr lang="en-US" altLang="zh-TW" sz="1500" dirty="0" smtClean="0">
                <a:gradFill>
                  <a:gsLst>
                    <a:gs pos="100000">
                      <a:srgbClr val="FFFFFF"/>
                    </a:gs>
                    <a:gs pos="0">
                      <a:srgbClr val="FFFFFF"/>
                    </a:gs>
                  </a:gsLst>
                  <a:lin ang="5400000" scaled="0"/>
                </a:gradFill>
                <a:latin typeface="Segoe UI Light"/>
                <a:ea typeface="ＭＳ Ｐゴシック" charset="0"/>
              </a:rPr>
              <a:t>.NET </a:t>
            </a:r>
            <a:r>
              <a:rPr lang="zh-TW" altLang="en-US" sz="1500" dirty="0" smtClean="0">
                <a:gradFill>
                  <a:gsLst>
                    <a:gs pos="100000">
                      <a:srgbClr val="FFFFFF"/>
                    </a:gs>
                    <a:gs pos="0">
                      <a:srgbClr val="FFFFFF"/>
                    </a:gs>
                  </a:gsLst>
                  <a:lin ang="5400000" scaled="0"/>
                </a:gradFill>
                <a:latin typeface="Segoe UI Light"/>
                <a:ea typeface="ＭＳ Ｐゴシック" charset="0"/>
              </a:rPr>
              <a:t>開發</a:t>
            </a:r>
            <a:r>
              <a:rPr lang="en-US" sz="1500" dirty="0" smtClean="0">
                <a:gradFill>
                  <a:gsLst>
                    <a:gs pos="100000">
                      <a:srgbClr val="FFFFFF"/>
                    </a:gs>
                    <a:gs pos="0">
                      <a:srgbClr val="FFFFFF"/>
                    </a:gs>
                  </a:gsLst>
                  <a:lin ang="5400000" scaled="0"/>
                </a:gradFill>
                <a:latin typeface="Segoe UI Light"/>
                <a:ea typeface="ＭＳ Ｐゴシック" charset="0"/>
              </a:rPr>
              <a:t> </a:t>
            </a:r>
            <a:r>
              <a:rPr lang="en-US" sz="1500" dirty="0">
                <a:gradFill>
                  <a:gsLst>
                    <a:gs pos="100000">
                      <a:srgbClr val="FFFFFF"/>
                    </a:gs>
                    <a:gs pos="0">
                      <a:srgbClr val="FFFFFF"/>
                    </a:gs>
                  </a:gsLst>
                  <a:lin ang="5400000" scaled="0"/>
                </a:gradFill>
                <a:latin typeface="Segoe UI Light"/>
                <a:ea typeface="ＭＳ Ｐゴシック" charset="0"/>
              </a:rPr>
              <a:t>Windows, iOS </a:t>
            </a:r>
            <a:r>
              <a:rPr lang="zh-TW" altLang="en-US" sz="1500" dirty="0" smtClean="0">
                <a:gradFill>
                  <a:gsLst>
                    <a:gs pos="100000">
                      <a:srgbClr val="FFFFFF"/>
                    </a:gs>
                    <a:gs pos="0">
                      <a:srgbClr val="FFFFFF"/>
                    </a:gs>
                  </a:gsLst>
                  <a:lin ang="5400000" scaled="0"/>
                </a:gradFill>
                <a:latin typeface="Segoe UI Light"/>
                <a:ea typeface="ＭＳ Ｐゴシック" charset="0"/>
              </a:rPr>
              <a:t>以及</a:t>
            </a:r>
            <a:r>
              <a:rPr lang="en-US" sz="1500" dirty="0" smtClean="0">
                <a:gradFill>
                  <a:gsLst>
                    <a:gs pos="100000">
                      <a:srgbClr val="FFFFFF"/>
                    </a:gs>
                    <a:gs pos="0">
                      <a:srgbClr val="FFFFFF"/>
                    </a:gs>
                  </a:gsLst>
                  <a:lin ang="5400000" scaled="0"/>
                </a:gradFill>
                <a:latin typeface="Segoe UI Light"/>
                <a:ea typeface="ＭＳ Ｐゴシック" charset="0"/>
              </a:rPr>
              <a:t> </a:t>
            </a:r>
            <a:r>
              <a:rPr lang="en-US" sz="1500" dirty="0">
                <a:gradFill>
                  <a:gsLst>
                    <a:gs pos="100000">
                      <a:srgbClr val="FFFFFF"/>
                    </a:gs>
                    <a:gs pos="0">
                      <a:srgbClr val="FFFFFF"/>
                    </a:gs>
                  </a:gsLst>
                  <a:lin ang="5400000" scaled="0"/>
                </a:gradFill>
                <a:latin typeface="Segoe UI Light"/>
                <a:ea typeface="ＭＳ Ｐゴシック" charset="0"/>
              </a:rPr>
              <a:t>Android </a:t>
            </a:r>
            <a:r>
              <a:rPr lang="zh-TW" altLang="en-US" sz="1500" dirty="0" smtClean="0">
                <a:gradFill>
                  <a:gsLst>
                    <a:gs pos="100000">
                      <a:srgbClr val="FFFFFF"/>
                    </a:gs>
                    <a:gs pos="0">
                      <a:srgbClr val="FFFFFF"/>
                    </a:gs>
                  </a:gsLst>
                  <a:lin ang="5400000" scaled="0"/>
                </a:gradFill>
                <a:latin typeface="Segoe UI Light"/>
                <a:ea typeface="ＭＳ Ｐゴシック" charset="0"/>
              </a:rPr>
              <a:t>裝置的原生應用程式</a:t>
            </a:r>
            <a:endParaRPr lang="en-US" sz="1500" dirty="0">
              <a:gradFill>
                <a:gsLst>
                  <a:gs pos="100000">
                    <a:srgbClr val="FFFFFF"/>
                  </a:gs>
                  <a:gs pos="0">
                    <a:srgbClr val="FFFFFF"/>
                  </a:gs>
                </a:gsLst>
                <a:lin ang="5400000" scaled="0"/>
              </a:gradFill>
              <a:latin typeface="Segoe UI Light"/>
              <a:ea typeface="ＭＳ Ｐゴシック" charset="0"/>
            </a:endParaRPr>
          </a:p>
          <a:p>
            <a:pPr marL="214284" indent="-214284" defTabSz="699152">
              <a:lnSpc>
                <a:spcPct val="90000"/>
              </a:lnSpc>
              <a:spcBef>
                <a:spcPts val="1351"/>
              </a:spcBef>
              <a:buFont typeface="Arial" panose="020B0604020202020204" pitchFamily="34" charset="0"/>
              <a:buChar char="•"/>
            </a:pPr>
            <a:r>
              <a:rPr lang="zh-TW" altLang="en-US" sz="1500" dirty="0" smtClean="0">
                <a:gradFill>
                  <a:gsLst>
                    <a:gs pos="100000">
                      <a:srgbClr val="FFFFFF"/>
                    </a:gs>
                    <a:gs pos="0">
                      <a:srgbClr val="FFFFFF"/>
                    </a:gs>
                  </a:gsLst>
                  <a:lin ang="5400000" scaled="0"/>
                </a:gradFill>
                <a:latin typeface="Segoe UI Light"/>
                <a:ea typeface="ＭＳ Ｐゴシック" charset="0"/>
              </a:rPr>
              <a:t>具有生產力且功能強大用來開發原生應用程式的平台</a:t>
            </a:r>
            <a:endParaRPr lang="en-US" sz="1500" dirty="0">
              <a:gradFill>
                <a:gsLst>
                  <a:gs pos="100000">
                    <a:srgbClr val="FFFFFF"/>
                  </a:gs>
                  <a:gs pos="0">
                    <a:srgbClr val="FFFFFF"/>
                  </a:gs>
                </a:gsLst>
                <a:lin ang="5400000" scaled="0"/>
              </a:gradFill>
              <a:latin typeface="Segoe UI Light"/>
              <a:ea typeface="ＭＳ Ｐゴシック" charset="0"/>
            </a:endParaRPr>
          </a:p>
          <a:p>
            <a:pPr marL="214284" indent="-214284" defTabSz="699152">
              <a:lnSpc>
                <a:spcPct val="90000"/>
              </a:lnSpc>
              <a:spcBef>
                <a:spcPts val="1351"/>
              </a:spcBef>
              <a:buFont typeface="Arial" panose="020B0604020202020204" pitchFamily="34" charset="0"/>
              <a:buChar char="•"/>
            </a:pPr>
            <a:r>
              <a:rPr lang="zh-TW" altLang="en-US" sz="1500" dirty="0" smtClean="0">
                <a:gradFill>
                  <a:gsLst>
                    <a:gs pos="100000">
                      <a:srgbClr val="FFFFFF"/>
                    </a:gs>
                    <a:gs pos="0">
                      <a:srgbClr val="FFFFFF"/>
                    </a:gs>
                  </a:gsLst>
                  <a:lin ang="5400000" scaled="0"/>
                </a:gradFill>
                <a:latin typeface="Segoe UI Light"/>
                <a:ea typeface="ＭＳ Ｐゴシック" charset="0"/>
              </a:rPr>
              <a:t>透過通用專案以及可攜式類別函式庫來最大化程式碼的重覆使用率</a:t>
            </a:r>
            <a:endParaRPr lang="en-US" sz="1500" dirty="0">
              <a:gradFill>
                <a:gsLst>
                  <a:gs pos="100000">
                    <a:srgbClr val="FFFFFF"/>
                  </a:gs>
                  <a:gs pos="0">
                    <a:srgbClr val="FFFFFF"/>
                  </a:gs>
                </a:gsLst>
                <a:lin ang="5400000" scaled="0"/>
              </a:gradFill>
              <a:latin typeface="Segoe UI Light"/>
              <a:ea typeface="ＭＳ Ｐゴシック" charset="0"/>
            </a:endParaRPr>
          </a:p>
          <a:p>
            <a:pPr defTabSz="699212"/>
            <a:endParaRPr lang="en-US" dirty="0">
              <a:solidFill>
                <a:srgbClr val="FFFFFF"/>
              </a:solidFill>
              <a:latin typeface="Segoe UI Light"/>
            </a:endParaRPr>
          </a:p>
          <a:p>
            <a:pPr defTabSz="699212"/>
            <a:r>
              <a:rPr lang="zh-TW" altLang="en-US" sz="2100" dirty="0" smtClean="0">
                <a:solidFill>
                  <a:srgbClr val="FFFFFF"/>
                </a:solidFill>
                <a:latin typeface="Segoe UI Semibold" panose="020B0702040204020203" pitchFamily="34" charset="0"/>
                <a:cs typeface="Segoe UI Semibold" panose="020B0702040204020203" pitchFamily="34" charset="0"/>
              </a:rPr>
              <a:t>支援 </a:t>
            </a:r>
            <a:r>
              <a:rPr lang="en-US" sz="2100" dirty="0" smtClean="0">
                <a:solidFill>
                  <a:srgbClr val="FFFFFF"/>
                </a:solidFill>
                <a:latin typeface="Segoe UI Semibold" panose="020B0702040204020203" pitchFamily="34" charset="0"/>
                <a:cs typeface="Segoe UI Semibold" panose="020B0702040204020203" pitchFamily="34" charset="0"/>
              </a:rPr>
              <a:t>100</a:t>
            </a:r>
            <a:r>
              <a:rPr lang="en-US" sz="2100" dirty="0">
                <a:solidFill>
                  <a:srgbClr val="FFFFFF"/>
                </a:solidFill>
                <a:latin typeface="Segoe UI Semibold" panose="020B0702040204020203" pitchFamily="34" charset="0"/>
                <a:cs typeface="Segoe UI Semibold" panose="020B0702040204020203" pitchFamily="34" charset="0"/>
              </a:rPr>
              <a:t>% </a:t>
            </a:r>
            <a:r>
              <a:rPr lang="en-US" sz="2100" dirty="0" smtClean="0">
                <a:solidFill>
                  <a:srgbClr val="FFFFFF"/>
                </a:solidFill>
                <a:latin typeface="Segoe UI Semibold" panose="020B0702040204020203" pitchFamily="34" charset="0"/>
                <a:cs typeface="Segoe UI Semibold" panose="020B0702040204020203" pitchFamily="34" charset="0"/>
              </a:rPr>
              <a:t>APIs</a:t>
            </a:r>
            <a:endParaRPr lang="en-US" sz="2100" dirty="0">
              <a:solidFill>
                <a:srgbClr val="FFFFFF"/>
              </a:solidFill>
              <a:latin typeface="Segoe UI Semibold" panose="020B0702040204020203" pitchFamily="34" charset="0"/>
              <a:cs typeface="Segoe UI Semibold" panose="020B0702040204020203" pitchFamily="34" charset="0"/>
            </a:endParaRPr>
          </a:p>
          <a:p>
            <a:pPr marL="214284" indent="-214284" defTabSz="699152">
              <a:lnSpc>
                <a:spcPct val="90000"/>
              </a:lnSpc>
              <a:spcBef>
                <a:spcPts val="1351"/>
              </a:spcBef>
              <a:buFont typeface="Arial" panose="020B0604020202020204" pitchFamily="34" charset="0"/>
              <a:buChar char="•"/>
            </a:pPr>
            <a:r>
              <a:rPr lang="zh-TW" altLang="en-US" sz="1500" i="1" dirty="0" smtClean="0">
                <a:gradFill>
                  <a:gsLst>
                    <a:gs pos="100000">
                      <a:srgbClr val="FFFFFF"/>
                    </a:gs>
                    <a:gs pos="0">
                      <a:srgbClr val="FFFFFF"/>
                    </a:gs>
                  </a:gsLst>
                  <a:lin ang="5400000" scaled="0"/>
                </a:gradFill>
                <a:latin typeface="Segoe UI Light"/>
                <a:ea typeface="ＭＳ Ｐゴシック" charset="0"/>
              </a:rPr>
              <a:t>所有您在 </a:t>
            </a:r>
            <a:r>
              <a:rPr lang="en-US" altLang="zh-TW" sz="1500" i="1" dirty="0" err="1" smtClean="0">
                <a:gradFill>
                  <a:gsLst>
                    <a:gs pos="100000">
                      <a:srgbClr val="FFFFFF"/>
                    </a:gs>
                    <a:gs pos="0">
                      <a:srgbClr val="FFFFFF"/>
                    </a:gs>
                  </a:gsLst>
                  <a:lin ang="5400000" scaled="0"/>
                </a:gradFill>
                <a:latin typeface="Segoe UI Light"/>
                <a:ea typeface="ＭＳ Ｐゴシック" charset="0"/>
              </a:rPr>
              <a:t>X</a:t>
            </a:r>
            <a:r>
              <a:rPr lang="en-US" sz="1500" i="1" dirty="0" err="1" smtClean="0">
                <a:gradFill>
                  <a:gsLst>
                    <a:gs pos="100000">
                      <a:srgbClr val="FFFFFF"/>
                    </a:gs>
                    <a:gs pos="0">
                      <a:srgbClr val="FFFFFF"/>
                    </a:gs>
                  </a:gsLst>
                  <a:lin ang="5400000" scaled="0"/>
                </a:gradFill>
                <a:latin typeface="Segoe UI Light"/>
                <a:ea typeface="ＭＳ Ｐゴシック" charset="0"/>
              </a:rPr>
              <a:t>Code</a:t>
            </a:r>
            <a:r>
              <a:rPr lang="en-US" sz="1500" i="1" dirty="0" smtClean="0">
                <a:gradFill>
                  <a:gsLst>
                    <a:gs pos="100000">
                      <a:srgbClr val="FFFFFF"/>
                    </a:gs>
                    <a:gs pos="0">
                      <a:srgbClr val="FFFFFF"/>
                    </a:gs>
                  </a:gsLst>
                  <a:lin ang="5400000" scaled="0"/>
                </a:gradFill>
                <a:latin typeface="Segoe UI Light"/>
                <a:ea typeface="ＭＳ Ｐゴシック" charset="0"/>
              </a:rPr>
              <a:t> </a:t>
            </a:r>
            <a:r>
              <a:rPr lang="zh-TW" altLang="en-US" sz="1500" i="1" dirty="0" smtClean="0">
                <a:gradFill>
                  <a:gsLst>
                    <a:gs pos="100000">
                      <a:srgbClr val="FFFFFF"/>
                    </a:gs>
                    <a:gs pos="0">
                      <a:srgbClr val="FFFFFF"/>
                    </a:gs>
                  </a:gsLst>
                  <a:lin ang="5400000" scaled="0"/>
                </a:gradFill>
                <a:latin typeface="Segoe UI Light"/>
                <a:ea typeface="ＭＳ Ｐゴシック" charset="0"/>
              </a:rPr>
              <a:t>或</a:t>
            </a:r>
            <a:r>
              <a:rPr lang="en-US" sz="1500" i="1" dirty="0" smtClean="0">
                <a:gradFill>
                  <a:gsLst>
                    <a:gs pos="100000">
                      <a:srgbClr val="FFFFFF"/>
                    </a:gs>
                    <a:gs pos="0">
                      <a:srgbClr val="FFFFFF"/>
                    </a:gs>
                  </a:gsLst>
                  <a:lin ang="5400000" scaled="0"/>
                </a:gradFill>
                <a:latin typeface="Segoe UI Light"/>
                <a:ea typeface="ＭＳ Ｐゴシック" charset="0"/>
              </a:rPr>
              <a:t> </a:t>
            </a:r>
            <a:r>
              <a:rPr lang="en-US" sz="1500" i="1" dirty="0">
                <a:gradFill>
                  <a:gsLst>
                    <a:gs pos="100000">
                      <a:srgbClr val="FFFFFF"/>
                    </a:gs>
                    <a:gs pos="0">
                      <a:srgbClr val="FFFFFF"/>
                    </a:gs>
                  </a:gsLst>
                  <a:lin ang="5400000" scaled="0"/>
                </a:gradFill>
                <a:latin typeface="Segoe UI Light"/>
                <a:ea typeface="ＭＳ Ｐゴシック" charset="0"/>
              </a:rPr>
              <a:t>ADT </a:t>
            </a:r>
            <a:r>
              <a:rPr lang="zh-TW" altLang="en-US" sz="1500" i="1" dirty="0" smtClean="0">
                <a:gradFill>
                  <a:gsLst>
                    <a:gs pos="100000">
                      <a:srgbClr val="FFFFFF"/>
                    </a:gs>
                    <a:gs pos="0">
                      <a:srgbClr val="FFFFFF"/>
                    </a:gs>
                  </a:gsLst>
                  <a:lin ang="5400000" scaled="0"/>
                </a:gradFill>
                <a:latin typeface="Segoe UI Light"/>
                <a:ea typeface="ＭＳ Ｐゴシック" charset="0"/>
              </a:rPr>
              <a:t>中能做的事都能在</a:t>
            </a:r>
            <a:r>
              <a:rPr lang="en-US" sz="1500" i="1" dirty="0" smtClean="0">
                <a:gradFill>
                  <a:gsLst>
                    <a:gs pos="100000">
                      <a:srgbClr val="FFFFFF"/>
                    </a:gs>
                    <a:gs pos="0">
                      <a:srgbClr val="FFFFFF"/>
                    </a:gs>
                  </a:gsLst>
                  <a:lin ang="5400000" scaled="0"/>
                </a:gradFill>
                <a:latin typeface="Segoe UI Light"/>
                <a:ea typeface="ＭＳ Ｐゴシック" charset="0"/>
              </a:rPr>
              <a:t> </a:t>
            </a:r>
            <a:r>
              <a:rPr lang="en-US" sz="1500" i="1" dirty="0">
                <a:gradFill>
                  <a:gsLst>
                    <a:gs pos="100000">
                      <a:srgbClr val="FFFFFF"/>
                    </a:gs>
                    <a:gs pos="0">
                      <a:srgbClr val="FFFFFF"/>
                    </a:gs>
                  </a:gsLst>
                  <a:lin ang="5400000" scaled="0"/>
                </a:gradFill>
                <a:latin typeface="Segoe UI Light"/>
                <a:ea typeface="ＭＳ Ｐゴシック" charset="0"/>
              </a:rPr>
              <a:t>Visual </a:t>
            </a:r>
            <a:r>
              <a:rPr lang="en-US" sz="1500" i="1" dirty="0" smtClean="0">
                <a:gradFill>
                  <a:gsLst>
                    <a:gs pos="100000">
                      <a:srgbClr val="FFFFFF"/>
                    </a:gs>
                    <a:gs pos="0">
                      <a:srgbClr val="FFFFFF"/>
                    </a:gs>
                  </a:gsLst>
                  <a:lin ang="5400000" scaled="0"/>
                </a:gradFill>
                <a:latin typeface="Segoe UI Light"/>
                <a:ea typeface="ＭＳ Ｐゴシック" charset="0"/>
              </a:rPr>
              <a:t>Studio </a:t>
            </a:r>
            <a:r>
              <a:rPr lang="zh-TW" altLang="en-US" sz="1500" i="1" dirty="0" smtClean="0">
                <a:gradFill>
                  <a:gsLst>
                    <a:gs pos="100000">
                      <a:srgbClr val="FFFFFF"/>
                    </a:gs>
                    <a:gs pos="0">
                      <a:srgbClr val="FFFFFF"/>
                    </a:gs>
                  </a:gsLst>
                  <a:lin ang="5400000" scaled="0"/>
                </a:gradFill>
                <a:latin typeface="Segoe UI Light"/>
                <a:ea typeface="ＭＳ Ｐゴシック" charset="0"/>
              </a:rPr>
              <a:t>中完成</a:t>
            </a:r>
            <a:endParaRPr lang="en-US" sz="1500" i="1" dirty="0">
              <a:gradFill>
                <a:gsLst>
                  <a:gs pos="100000">
                    <a:srgbClr val="FFFFFF"/>
                  </a:gs>
                  <a:gs pos="0">
                    <a:srgbClr val="FFFFFF"/>
                  </a:gs>
                </a:gsLst>
                <a:lin ang="5400000" scaled="0"/>
              </a:gradFill>
              <a:latin typeface="Segoe UI Light"/>
              <a:ea typeface="ＭＳ Ｐゴシック" charset="0"/>
            </a:endParaRPr>
          </a:p>
        </p:txBody>
      </p:sp>
      <p:grpSp>
        <p:nvGrpSpPr>
          <p:cNvPr id="6" name="Group 5"/>
          <p:cNvGrpSpPr/>
          <p:nvPr/>
        </p:nvGrpSpPr>
        <p:grpSpPr>
          <a:xfrm>
            <a:off x="4956693" y="2005167"/>
            <a:ext cx="4141534" cy="2962048"/>
            <a:chOff x="6125687" y="1914127"/>
            <a:chExt cx="6054091" cy="4329919"/>
          </a:xfrm>
        </p:grpSpPr>
        <p:grpSp>
          <p:nvGrpSpPr>
            <p:cNvPr id="8" name="Group 7"/>
            <p:cNvGrpSpPr/>
            <p:nvPr/>
          </p:nvGrpSpPr>
          <p:grpSpPr>
            <a:xfrm>
              <a:off x="6125687" y="1914127"/>
              <a:ext cx="6054091" cy="4329919"/>
              <a:chOff x="6685100" y="1904052"/>
              <a:chExt cx="5438334" cy="3889528"/>
            </a:xfrm>
          </p:grpSpPr>
          <p:sp>
            <p:nvSpPr>
              <p:cNvPr id="11" name="Rectangle 10"/>
              <p:cNvSpPr/>
              <p:nvPr/>
            </p:nvSpPr>
            <p:spPr bwMode="auto">
              <a:xfrm>
                <a:off x="11401089" y="1904054"/>
                <a:ext cx="722345" cy="3889526"/>
              </a:xfrm>
              <a:prstGeom prst="rect">
                <a:avLst/>
              </a:prstGeom>
              <a:solidFill>
                <a:srgbClr val="6729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9796150" y="1904053"/>
                <a:ext cx="1544673" cy="38895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b" anchorCtr="0" forceAA="0" compatLnSpc="1">
                <a:prstTxWarp prst="textNoShape">
                  <a:avLst/>
                </a:prstTxWarp>
                <a:noAutofit/>
              </a:bodyPr>
              <a:lstStyle/>
              <a:p>
                <a:pPr algn="ctr" defTabSz="699261">
                  <a:lnSpc>
                    <a:spcPct val="90000"/>
                  </a:lnSpc>
                </a:pPr>
                <a:endParaRPr lang="en-US" sz="1200" dirty="0">
                  <a:gradFill>
                    <a:gsLst>
                      <a:gs pos="0">
                        <a:srgbClr val="3F3F3F"/>
                      </a:gs>
                      <a:gs pos="100000">
                        <a:srgbClr val="3F3F3F"/>
                      </a:gs>
                    </a:gsLst>
                    <a:lin ang="5400000" scaled="0"/>
                  </a:gradFill>
                  <a:ea typeface="Segoe UI" pitchFamily="34" charset="0"/>
                  <a:cs typeface="Segoe UI" pitchFamily="34"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094616" y="1956312"/>
                <a:ext cx="742184" cy="858085"/>
              </a:xfrm>
              <a:prstGeom prst="rect">
                <a:avLst/>
              </a:prstGeom>
            </p:spPr>
          </p:pic>
          <p:sp>
            <p:nvSpPr>
              <p:cNvPr id="14" name="Rectangle 13"/>
              <p:cNvSpPr/>
              <p:nvPr/>
            </p:nvSpPr>
            <p:spPr bwMode="auto">
              <a:xfrm>
                <a:off x="9797121" y="2798771"/>
                <a:ext cx="1542323" cy="841498"/>
              </a:xfrm>
              <a:prstGeom prst="rect">
                <a:avLst/>
              </a:prstGeom>
              <a:solidFill>
                <a:srgbClr val="442258"/>
              </a:solidFill>
              <a:ln w="9525" cap="flat" cmpd="sng" algn="ctr">
                <a:noFill/>
                <a:prstDash val="solid"/>
                <a:headEnd type="none" w="med" len="med"/>
                <a:tailEnd type="none" w="med" len="med"/>
              </a:ln>
              <a:effectLst/>
            </p:spPr>
            <p:txBody>
              <a:bodyPr rot="0" spcFirstLastPara="0" vertOverflow="overflow" horzOverflow="overflow" vert="horz" wrap="square" lIns="34969" tIns="34969" rIns="34969" bIns="34969" numCol="1" spcCol="0" rtlCol="0" fromWordArt="0" anchor="ctr" anchorCtr="0" forceAA="0" compatLnSpc="1">
                <a:prstTxWarp prst="textNoShape">
                  <a:avLst/>
                </a:prstTxWarp>
                <a:noAutofit/>
              </a:bodyPr>
              <a:lstStyle/>
              <a:p>
                <a:pPr algn="ctr" defTabSz="699095" fontAlgn="base">
                  <a:spcBef>
                    <a:spcPct val="0"/>
                  </a:spcBef>
                  <a:spcAft>
                    <a:spcPct val="0"/>
                  </a:spcAft>
                </a:pPr>
                <a:endParaRPr lang="en-US" sz="2400" b="1" kern="0" spc="-39"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5" name="Rectangle 14"/>
              <p:cNvSpPr/>
              <p:nvPr/>
            </p:nvSpPr>
            <p:spPr bwMode="auto">
              <a:xfrm>
                <a:off x="6686071" y="1904052"/>
                <a:ext cx="1498146" cy="33006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b" anchorCtr="0" forceAA="0" compatLnSpc="1">
                <a:prstTxWarp prst="textNoShape">
                  <a:avLst/>
                </a:prstTxWarp>
                <a:noAutofit/>
              </a:bodyPr>
              <a:lstStyle/>
              <a:p>
                <a:pPr algn="ctr" defTabSz="699261" fontAlgn="base">
                  <a:lnSpc>
                    <a:spcPct val="90000"/>
                  </a:lnSpc>
                  <a:spcBef>
                    <a:spcPct val="0"/>
                  </a:spcBef>
                  <a:spcAft>
                    <a:spcPct val="0"/>
                  </a:spcAft>
                </a:pPr>
                <a:r>
                  <a:rPr lang="en-US" sz="1200" i="1" dirty="0">
                    <a:gradFill>
                      <a:gsLst>
                        <a:gs pos="0">
                          <a:srgbClr val="3F3F3F"/>
                        </a:gs>
                        <a:gs pos="100000">
                          <a:srgbClr val="3F3F3F"/>
                        </a:gs>
                      </a:gsLst>
                      <a:lin ang="5400000" scaled="0"/>
                    </a:gradFill>
                    <a:ea typeface="Segoe UI" pitchFamily="34" charset="0"/>
                    <a:cs typeface="Segoe UI" pitchFamily="34" charset="0"/>
                  </a:rPr>
                  <a:t>z</a:t>
                </a:r>
              </a:p>
            </p:txBody>
          </p:sp>
          <p:sp>
            <p:nvSpPr>
              <p:cNvPr id="16" name="Rectangle 15"/>
              <p:cNvSpPr/>
              <p:nvPr/>
            </p:nvSpPr>
            <p:spPr bwMode="auto">
              <a:xfrm>
                <a:off x="8240821" y="1904052"/>
                <a:ext cx="1498146" cy="33006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b" anchorCtr="0" forceAA="0" compatLnSpc="1">
                <a:prstTxWarp prst="textNoShape">
                  <a:avLst/>
                </a:prstTxWarp>
                <a:noAutofit/>
              </a:bodyPr>
              <a:lstStyle/>
              <a:p>
                <a:pPr algn="ctr" defTabSz="699261">
                  <a:lnSpc>
                    <a:spcPct val="90000"/>
                  </a:lnSpc>
                </a:pPr>
                <a:endParaRPr lang="en-US" sz="1200" dirty="0">
                  <a:gradFill>
                    <a:gsLst>
                      <a:gs pos="0">
                        <a:srgbClr val="3F3F3F"/>
                      </a:gs>
                      <a:gs pos="100000">
                        <a:srgbClr val="3F3F3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15280" y="2083749"/>
                <a:ext cx="455142" cy="545261"/>
              </a:xfrm>
              <a:prstGeom prst="rect">
                <a:avLst/>
              </a:prstGeom>
            </p:spPr>
          </p:pic>
          <p:sp>
            <p:nvSpPr>
              <p:cNvPr id="18" name="Rectangle 17"/>
              <p:cNvSpPr/>
              <p:nvPr/>
            </p:nvSpPr>
            <p:spPr bwMode="auto">
              <a:xfrm>
                <a:off x="6685100" y="2791009"/>
                <a:ext cx="1496691" cy="843689"/>
              </a:xfrm>
              <a:prstGeom prst="rect">
                <a:avLst/>
              </a:prstGeom>
              <a:solidFill>
                <a:srgbClr val="442258"/>
              </a:solidFill>
              <a:ln w="9525" cap="flat" cmpd="sng" algn="ctr">
                <a:noFill/>
                <a:prstDash val="solid"/>
                <a:headEnd type="none" w="med" len="med"/>
                <a:tailEnd type="none" w="med" len="med"/>
              </a:ln>
              <a:effectLst/>
            </p:spPr>
            <p:txBody>
              <a:bodyPr rot="0" spcFirstLastPara="0" vertOverflow="overflow" horzOverflow="overflow" vert="horz" wrap="square" lIns="34969" tIns="34969" rIns="34969" bIns="34969" numCol="1" spcCol="0" rtlCol="0" fromWordArt="0" anchor="ctr" anchorCtr="0" forceAA="0" compatLnSpc="1">
                <a:prstTxWarp prst="textNoShape">
                  <a:avLst/>
                </a:prstTxWarp>
                <a:noAutofit/>
              </a:bodyPr>
              <a:lstStyle/>
              <a:p>
                <a:pPr algn="ctr" defTabSz="699095" fontAlgn="base">
                  <a:spcBef>
                    <a:spcPct val="0"/>
                  </a:spcBef>
                  <a:spcAft>
                    <a:spcPct val="0"/>
                  </a:spcAft>
                </a:pPr>
                <a:endParaRPr lang="en-US" sz="2400" b="1" kern="0" spc="-39" dirty="0">
                  <a:solidFill>
                    <a:srgbClr val="1B5CA9"/>
                  </a:solidFill>
                  <a:latin typeface="Segoe UI Light" panose="020B0502040204020203" pitchFamily="34" charset="0"/>
                  <a:ea typeface="Segoe UI" pitchFamily="34" charset="0"/>
                  <a:cs typeface="Segoe UI" pitchFamily="34" charset="0"/>
                </a:endParaRPr>
              </a:p>
            </p:txBody>
          </p:sp>
          <p:sp>
            <p:nvSpPr>
              <p:cNvPr id="19" name="Rectangle 18"/>
              <p:cNvSpPr/>
              <p:nvPr/>
            </p:nvSpPr>
            <p:spPr>
              <a:xfrm>
                <a:off x="6966630" y="3147374"/>
                <a:ext cx="926593" cy="312204"/>
              </a:xfrm>
              <a:prstGeom prst="rect">
                <a:avLst/>
              </a:prstGeom>
            </p:spPr>
            <p:txBody>
              <a:bodyPr wrap="none">
                <a:spAutoFit/>
              </a:bodyPr>
              <a:lstStyle/>
              <a:p>
                <a:pPr algn="ctr" defTabSz="699261" fontAlgn="base">
                  <a:lnSpc>
                    <a:spcPct val="90000"/>
                  </a:lnSpc>
                  <a:spcBef>
                    <a:spcPct val="0"/>
                  </a:spcBef>
                  <a:spcAft>
                    <a:spcPct val="0"/>
                  </a:spcAft>
                </a:pPr>
                <a:r>
                  <a:rPr lang="en-US" sz="1050" dirty="0">
                    <a:solidFill>
                      <a:srgbClr val="FFFFFF"/>
                    </a:solidFill>
                    <a:ea typeface="Segoe UI" pitchFamily="34" charset="0"/>
                    <a:cs typeface="Segoe UI" pitchFamily="34" charset="0"/>
                  </a:rPr>
                  <a:t>C# + XIB</a:t>
                </a:r>
                <a:endParaRPr lang="en-US" sz="1050" i="1" dirty="0">
                  <a:solidFill>
                    <a:srgbClr val="FFFFFF"/>
                  </a:solidFill>
                  <a:ea typeface="Segoe UI" pitchFamily="34" charset="0"/>
                  <a:cs typeface="Segoe UI" pitchFamily="34" charset="0"/>
                </a:endParaRPr>
              </a:p>
            </p:txBody>
          </p:sp>
          <p:sp>
            <p:nvSpPr>
              <p:cNvPr id="20" name="Rectangle 19"/>
              <p:cNvSpPr/>
              <p:nvPr/>
            </p:nvSpPr>
            <p:spPr bwMode="auto">
              <a:xfrm>
                <a:off x="8236548" y="2791009"/>
                <a:ext cx="1496692" cy="843689"/>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34969" tIns="34969" rIns="34969" bIns="34969" numCol="1" spcCol="0" rtlCol="0" fromWordArt="0" anchor="ctr" anchorCtr="0" forceAA="0" compatLnSpc="1">
                <a:prstTxWarp prst="textNoShape">
                  <a:avLst/>
                </a:prstTxWarp>
                <a:noAutofit/>
              </a:bodyPr>
              <a:lstStyle/>
              <a:p>
                <a:pPr algn="ctr" defTabSz="699095" fontAlgn="base">
                  <a:spcBef>
                    <a:spcPct val="0"/>
                  </a:spcBef>
                  <a:spcAft>
                    <a:spcPct val="0"/>
                  </a:spcAft>
                </a:pPr>
                <a:endParaRPr lang="en-US" sz="2400" b="1" kern="0" spc="-39"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1" name="Rectangle 20"/>
              <p:cNvSpPr/>
              <p:nvPr/>
            </p:nvSpPr>
            <p:spPr>
              <a:xfrm>
                <a:off x="8279580" y="3133974"/>
                <a:ext cx="1367785" cy="312204"/>
              </a:xfrm>
              <a:prstGeom prst="rect">
                <a:avLst/>
              </a:prstGeom>
            </p:spPr>
            <p:txBody>
              <a:bodyPr wrap="square">
                <a:spAutoFit/>
              </a:bodyPr>
              <a:lstStyle/>
              <a:p>
                <a:pPr algn="ctr" defTabSz="699261">
                  <a:lnSpc>
                    <a:spcPct val="90000"/>
                  </a:lnSpc>
                </a:pPr>
                <a:r>
                  <a:rPr lang="en-US" sz="1050" dirty="0">
                    <a:solidFill>
                      <a:srgbClr val="FFFFFF"/>
                    </a:solidFill>
                    <a:ea typeface="Segoe UI" pitchFamily="34" charset="0"/>
                    <a:cs typeface="Segoe UI" pitchFamily="34" charset="0"/>
                  </a:rPr>
                  <a:t>C# + AXML</a:t>
                </a:r>
              </a:p>
            </p:txBody>
          </p:sp>
          <p:sp>
            <p:nvSpPr>
              <p:cNvPr id="22" name="Rectangle 21"/>
              <p:cNvSpPr/>
              <p:nvPr/>
            </p:nvSpPr>
            <p:spPr>
              <a:xfrm>
                <a:off x="9807559" y="3133212"/>
                <a:ext cx="1537655" cy="312204"/>
              </a:xfrm>
              <a:prstGeom prst="rect">
                <a:avLst/>
              </a:prstGeom>
            </p:spPr>
            <p:txBody>
              <a:bodyPr wrap="square">
                <a:spAutoFit/>
              </a:bodyPr>
              <a:lstStyle/>
              <a:p>
                <a:pPr algn="ctr" defTabSz="699261">
                  <a:lnSpc>
                    <a:spcPct val="90000"/>
                  </a:lnSpc>
                </a:pPr>
                <a:r>
                  <a:rPr lang="en-US" sz="1050" dirty="0">
                    <a:solidFill>
                      <a:srgbClr val="FFFFFF"/>
                    </a:solidFill>
                    <a:ea typeface="Segoe UI" pitchFamily="34" charset="0"/>
                    <a:cs typeface="Segoe UI" pitchFamily="34" charset="0"/>
                  </a:rPr>
                  <a:t>C# + XAML</a:t>
                </a:r>
              </a:p>
            </p:txBody>
          </p:sp>
          <p:sp>
            <p:nvSpPr>
              <p:cNvPr id="23" name="Rectangle 22"/>
              <p:cNvSpPr/>
              <p:nvPr/>
            </p:nvSpPr>
            <p:spPr>
              <a:xfrm>
                <a:off x="6747992" y="2816856"/>
                <a:ext cx="1426482" cy="339484"/>
              </a:xfrm>
              <a:prstGeom prst="rect">
                <a:avLst/>
              </a:prstGeom>
            </p:spPr>
            <p:txBody>
              <a:bodyPr wrap="square">
                <a:spAutoFit/>
              </a:bodyPr>
              <a:lstStyle/>
              <a:p>
                <a:pPr algn="ctr" defTabSz="699261" fontAlgn="base">
                  <a:lnSpc>
                    <a:spcPct val="90000"/>
                  </a:lnSpc>
                  <a:spcBef>
                    <a:spcPct val="0"/>
                  </a:spcBef>
                  <a:spcAft>
                    <a:spcPct val="0"/>
                  </a:spcAft>
                </a:pPr>
                <a:r>
                  <a:rPr lang="en-US" sz="1200" dirty="0">
                    <a:solidFill>
                      <a:srgbClr val="FFFFFF"/>
                    </a:solidFill>
                    <a:ea typeface="Segoe UI" pitchFamily="34" charset="0"/>
                    <a:cs typeface="Segoe UI" pitchFamily="34" charset="0"/>
                  </a:rPr>
                  <a:t>Native UI</a:t>
                </a:r>
                <a:endParaRPr lang="en-US" sz="1200" i="1" dirty="0">
                  <a:solidFill>
                    <a:srgbClr val="FFFFFF"/>
                  </a:solidFill>
                  <a:ea typeface="Segoe UI" pitchFamily="34" charset="0"/>
                  <a:cs typeface="Segoe UI" pitchFamily="34" charset="0"/>
                </a:endParaRPr>
              </a:p>
            </p:txBody>
          </p:sp>
          <p:sp>
            <p:nvSpPr>
              <p:cNvPr id="24" name="Rectangle 23"/>
              <p:cNvSpPr/>
              <p:nvPr/>
            </p:nvSpPr>
            <p:spPr>
              <a:xfrm>
                <a:off x="8286712" y="2802757"/>
                <a:ext cx="1426482" cy="339484"/>
              </a:xfrm>
              <a:prstGeom prst="rect">
                <a:avLst/>
              </a:prstGeom>
            </p:spPr>
            <p:txBody>
              <a:bodyPr wrap="square">
                <a:spAutoFit/>
              </a:bodyPr>
              <a:lstStyle/>
              <a:p>
                <a:pPr algn="ctr" defTabSz="699261" fontAlgn="base">
                  <a:lnSpc>
                    <a:spcPct val="90000"/>
                  </a:lnSpc>
                  <a:spcBef>
                    <a:spcPct val="0"/>
                  </a:spcBef>
                  <a:spcAft>
                    <a:spcPct val="0"/>
                  </a:spcAft>
                </a:pPr>
                <a:r>
                  <a:rPr lang="en-US" sz="1200" dirty="0">
                    <a:solidFill>
                      <a:srgbClr val="FFFFFF"/>
                    </a:solidFill>
                    <a:ea typeface="Segoe UI" pitchFamily="34" charset="0"/>
                    <a:cs typeface="Segoe UI" pitchFamily="34" charset="0"/>
                  </a:rPr>
                  <a:t>Native UI</a:t>
                </a:r>
                <a:endParaRPr lang="en-US" sz="1200" i="1" dirty="0">
                  <a:solidFill>
                    <a:srgbClr val="FFFFFF"/>
                  </a:solidFill>
                  <a:ea typeface="Segoe UI" pitchFamily="34" charset="0"/>
                  <a:cs typeface="Segoe UI" pitchFamily="34" charset="0"/>
                </a:endParaRPr>
              </a:p>
            </p:txBody>
          </p:sp>
          <p:sp>
            <p:nvSpPr>
              <p:cNvPr id="25" name="Rectangle 24"/>
              <p:cNvSpPr/>
              <p:nvPr/>
            </p:nvSpPr>
            <p:spPr>
              <a:xfrm>
                <a:off x="9863144" y="2816856"/>
                <a:ext cx="1426482" cy="339484"/>
              </a:xfrm>
              <a:prstGeom prst="rect">
                <a:avLst/>
              </a:prstGeom>
            </p:spPr>
            <p:txBody>
              <a:bodyPr wrap="square">
                <a:spAutoFit/>
              </a:bodyPr>
              <a:lstStyle/>
              <a:p>
                <a:pPr algn="ctr" defTabSz="699261" fontAlgn="base">
                  <a:lnSpc>
                    <a:spcPct val="90000"/>
                  </a:lnSpc>
                  <a:spcBef>
                    <a:spcPct val="0"/>
                  </a:spcBef>
                  <a:spcAft>
                    <a:spcPct val="0"/>
                  </a:spcAft>
                </a:pPr>
                <a:r>
                  <a:rPr lang="en-US" sz="1200" dirty="0">
                    <a:solidFill>
                      <a:srgbClr val="FFFFFF"/>
                    </a:solidFill>
                    <a:ea typeface="Segoe UI" pitchFamily="34" charset="0"/>
                    <a:cs typeface="Segoe UI" pitchFamily="34" charset="0"/>
                  </a:rPr>
                  <a:t>Native UI</a:t>
                </a:r>
                <a:endParaRPr lang="en-US" sz="1200" i="1" dirty="0">
                  <a:solidFill>
                    <a:srgbClr val="FFFFFF"/>
                  </a:solidFill>
                  <a:ea typeface="Segoe UI" pitchFamily="34" charset="0"/>
                  <a:cs typeface="Segoe UI" pitchFamily="34" charset="0"/>
                </a:endParaRPr>
              </a:p>
            </p:txBody>
          </p:sp>
          <p:sp>
            <p:nvSpPr>
              <p:cNvPr id="26" name="Rectangle 25"/>
              <p:cNvSpPr/>
              <p:nvPr/>
            </p:nvSpPr>
            <p:spPr bwMode="auto">
              <a:xfrm>
                <a:off x="6690462" y="4958277"/>
                <a:ext cx="3048505" cy="8353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b" anchorCtr="0" forceAA="0" compatLnSpc="1">
                <a:prstTxWarp prst="textNoShape">
                  <a:avLst/>
                </a:prstTxWarp>
                <a:noAutofit/>
              </a:bodyPr>
              <a:lstStyle/>
              <a:p>
                <a:pPr algn="ctr" defTabSz="699261">
                  <a:lnSpc>
                    <a:spcPct val="90000"/>
                  </a:lnSpc>
                </a:pPr>
                <a:endParaRPr lang="en-US" sz="1200" i="1" dirty="0">
                  <a:gradFill>
                    <a:gsLst>
                      <a:gs pos="0">
                        <a:srgbClr val="3F3F3F"/>
                      </a:gs>
                      <a:gs pos="100000">
                        <a:srgbClr val="3F3F3F"/>
                      </a:gs>
                    </a:gsLst>
                    <a:lin ang="5400000" scaled="0"/>
                  </a:gradFill>
                  <a:ea typeface="Segoe UI" pitchFamily="34" charset="0"/>
                  <a:cs typeface="Segoe UI" pitchFamily="34" charset="0"/>
                </a:endParaRPr>
              </a:p>
            </p:txBody>
          </p:sp>
          <p:sp>
            <p:nvSpPr>
              <p:cNvPr id="30" name="Rectangle 29"/>
              <p:cNvSpPr/>
              <p:nvPr/>
            </p:nvSpPr>
            <p:spPr bwMode="auto">
              <a:xfrm>
                <a:off x="6686070" y="3692368"/>
                <a:ext cx="4655177" cy="1265909"/>
              </a:xfrm>
              <a:prstGeom prst="rect">
                <a:avLst/>
              </a:prstGeom>
              <a:solidFill>
                <a:schemeClr val="accent3">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34969" tIns="34969" rIns="34969" bIns="34969" numCol="1" spcCol="0" rtlCol="0" fromWordArt="0" anchor="ctr" anchorCtr="0" forceAA="0" compatLnSpc="1">
                <a:prstTxWarp prst="textNoShape">
                  <a:avLst/>
                </a:prstTxWarp>
                <a:noAutofit/>
              </a:bodyPr>
              <a:lstStyle/>
              <a:p>
                <a:pPr algn="ctr" defTabSz="699095" fontAlgn="base">
                  <a:spcBef>
                    <a:spcPct val="0"/>
                  </a:spcBef>
                  <a:spcAft>
                    <a:spcPct val="0"/>
                  </a:spcAft>
                </a:pPr>
                <a:r>
                  <a:rPr lang="en-US" sz="2400" kern="0" spc="-39"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Shared </a:t>
                </a:r>
              </a:p>
              <a:p>
                <a:pPr algn="ctr" defTabSz="699095" fontAlgn="base">
                  <a:spcBef>
                    <a:spcPct val="0"/>
                  </a:spcBef>
                  <a:spcAft>
                    <a:spcPct val="0"/>
                  </a:spcAft>
                </a:pPr>
                <a:r>
                  <a:rPr lang="en-US" sz="2400" kern="0" spc="-39"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client app </a:t>
                </a:r>
                <a:r>
                  <a:rPr lang="en-US" sz="3000" b="1" kern="0" spc="-39" dirty="0">
                    <a:gradFill>
                      <a:gsLst>
                        <a:gs pos="0">
                          <a:srgbClr val="FFFFFF"/>
                        </a:gs>
                        <a:gs pos="100000">
                          <a:srgbClr val="FFFFFF"/>
                        </a:gs>
                      </a:gsLst>
                      <a:lin ang="5400000" scaled="0"/>
                    </a:gradFill>
                    <a:ea typeface="Segoe UI" pitchFamily="34" charset="0"/>
                    <a:cs typeface="Segoe UI" pitchFamily="34" charset="0"/>
                  </a:rPr>
                  <a:t>C#</a:t>
                </a:r>
                <a:r>
                  <a:rPr lang="en-US" sz="2400" kern="0" spc="-39"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 logic</a:t>
                </a:r>
              </a:p>
            </p:txBody>
          </p:sp>
        </p:grpSp>
        <p:pic>
          <p:nvPicPr>
            <p:cNvPr id="9" name="Picture 8"/>
            <p:cNvPicPr>
              <a:picLocks noChangeAspect="1"/>
            </p:cNvPicPr>
            <p:nvPr/>
          </p:nvPicPr>
          <p:blipFill>
            <a:blip r:embed="rId5"/>
            <a:stretch>
              <a:fillRect/>
            </a:stretch>
          </p:blipFill>
          <p:spPr>
            <a:xfrm rot="5400000">
              <a:off x="10374431" y="3988983"/>
              <a:ext cx="2669053" cy="45686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8461" y="2112590"/>
              <a:ext cx="531524" cy="631986"/>
            </a:xfrm>
            <a:prstGeom prst="rect">
              <a:avLst/>
            </a:prstGeom>
          </p:spPr>
        </p:pic>
      </p:grpSp>
      <p:sp>
        <p:nvSpPr>
          <p:cNvPr id="3" name="Rectangle 2"/>
          <p:cNvSpPr/>
          <p:nvPr/>
        </p:nvSpPr>
        <p:spPr>
          <a:xfrm>
            <a:off x="5675096" y="4468257"/>
            <a:ext cx="1133002" cy="380873"/>
          </a:xfrm>
          <a:prstGeom prst="rect">
            <a:avLst/>
          </a:prstGeom>
        </p:spPr>
        <p:txBody>
          <a:bodyPr wrap="none">
            <a:spAutoFit/>
          </a:bodyPr>
          <a:lstStyle/>
          <a:p>
            <a:pPr defTabSz="699115"/>
            <a:r>
              <a:rPr lang="en-US" sz="1875" b="1" dirty="0">
                <a:solidFill>
                  <a:srgbClr val="494949"/>
                </a:solidFill>
                <a:latin typeface="Segoe UI" panose="020B0502040204020203" pitchFamily="34" charset="0"/>
                <a:cs typeface="Segoe UI" panose="020B0502040204020203" pitchFamily="34" charset="0"/>
              </a:rPr>
              <a:t>Xamarin</a:t>
            </a:r>
          </a:p>
        </p:txBody>
      </p:sp>
      <p:sp>
        <p:nvSpPr>
          <p:cNvPr id="33" name="Rectangle 32"/>
          <p:cNvSpPr/>
          <p:nvPr/>
        </p:nvSpPr>
        <p:spPr>
          <a:xfrm>
            <a:off x="7311498" y="4468257"/>
            <a:ext cx="1301510" cy="380873"/>
          </a:xfrm>
          <a:prstGeom prst="rect">
            <a:avLst/>
          </a:prstGeom>
        </p:spPr>
        <p:txBody>
          <a:bodyPr wrap="none">
            <a:spAutoFit/>
          </a:bodyPr>
          <a:lstStyle/>
          <a:p>
            <a:pPr defTabSz="699115"/>
            <a:r>
              <a:rPr lang="en-US" sz="1875" b="1" dirty="0">
                <a:solidFill>
                  <a:srgbClr val="494949"/>
                </a:solidFill>
                <a:latin typeface="Segoe UI" panose="020B0502040204020203" pitchFamily="34" charset="0"/>
                <a:cs typeface="Segoe UI" panose="020B0502040204020203" pitchFamily="34" charset="0"/>
              </a:rPr>
              <a:t>.NET Core</a:t>
            </a:r>
          </a:p>
        </p:txBody>
      </p:sp>
    </p:spTree>
    <p:extLst>
      <p:ext uri="{BB962C8B-B14F-4D97-AF65-F5344CB8AC3E}">
        <p14:creationId xmlns:p14="http://schemas.microsoft.com/office/powerpoint/2010/main" val="382944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1"/>
            <a:ext cx="4230000" cy="69945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322299" tIns="1577206" rIns="137148" bIns="109719" numCol="1" rtlCol="0" anchor="t" anchorCtr="0" compatLnSpc="1">
            <a:prstTxWarp prst="textNoShape">
              <a:avLst/>
            </a:prstTxWarp>
          </a:bodyPr>
          <a:lstStyle/>
          <a:p>
            <a:pPr defTabSz="699463">
              <a:lnSpc>
                <a:spcPct val="90000"/>
              </a:lnSpc>
              <a:spcBef>
                <a:spcPts val="1350"/>
              </a:spcBef>
            </a:pPr>
            <a:r>
              <a:rPr lang="zh-TW" altLang="en-US" sz="2100" dirty="0" smtClean="0">
                <a:gradFill>
                  <a:gsLst>
                    <a:gs pos="0">
                      <a:srgbClr val="FFFFFF"/>
                    </a:gs>
                    <a:gs pos="100000">
                      <a:srgbClr val="FFFFFF"/>
                    </a:gs>
                  </a:gsLst>
                  <a:lin ang="5400000" scaled="1"/>
                </a:gradFill>
                <a:latin typeface="Segoe UI Light"/>
                <a:ea typeface="ＭＳ Ｐゴシック" charset="0"/>
              </a:rPr>
              <a:t>輕易地使用拖拉的方式建立 </a:t>
            </a:r>
            <a:r>
              <a:rPr lang="en-US" altLang="zh-TW" sz="2100" dirty="0" smtClean="0">
                <a:gradFill>
                  <a:gsLst>
                    <a:gs pos="0">
                      <a:srgbClr val="FFFFFF"/>
                    </a:gs>
                    <a:gs pos="100000">
                      <a:srgbClr val="FFFFFF"/>
                    </a:gs>
                  </a:gsLst>
                  <a:lin ang="5400000" scaled="1"/>
                </a:gradFill>
                <a:latin typeface="Segoe UI Light"/>
                <a:ea typeface="ＭＳ Ｐゴシック" charset="0"/>
              </a:rPr>
              <a:t>UI</a:t>
            </a:r>
            <a:endParaRPr lang="en-US" sz="2100" dirty="0">
              <a:gradFill>
                <a:gsLst>
                  <a:gs pos="0">
                    <a:srgbClr val="FFFFFF"/>
                  </a:gs>
                  <a:gs pos="100000">
                    <a:srgbClr val="FFFFFF"/>
                  </a:gs>
                </a:gsLst>
                <a:lin ang="5400000" scaled="1"/>
              </a:gradFill>
              <a:latin typeface="Segoe UI Light"/>
              <a:ea typeface="ＭＳ Ｐゴシック" charset="0"/>
            </a:endParaRPr>
          </a:p>
          <a:p>
            <a:pPr defTabSz="699463">
              <a:lnSpc>
                <a:spcPct val="90000"/>
              </a:lnSpc>
              <a:spcBef>
                <a:spcPts val="1350"/>
              </a:spcBef>
            </a:pPr>
            <a:r>
              <a:rPr lang="zh-TW" altLang="en-US" sz="2100" dirty="0" smtClean="0">
                <a:gradFill>
                  <a:gsLst>
                    <a:gs pos="0">
                      <a:srgbClr val="FFFFFF"/>
                    </a:gs>
                    <a:gs pos="100000">
                      <a:srgbClr val="FFFFFF"/>
                    </a:gs>
                  </a:gsLst>
                  <a:lin ang="5400000" scaled="1"/>
                </a:gradFill>
                <a:latin typeface="Segoe UI Light"/>
                <a:ea typeface="ＭＳ Ｐゴシック" charset="0"/>
              </a:rPr>
              <a:t>可以測試多種螢幕大小、解析度或是 </a:t>
            </a:r>
            <a:r>
              <a:rPr lang="en-US" altLang="zh-TW" sz="2100" dirty="0" smtClean="0">
                <a:gradFill>
                  <a:gsLst>
                    <a:gs pos="0">
                      <a:srgbClr val="FFFFFF"/>
                    </a:gs>
                    <a:gs pos="100000">
                      <a:srgbClr val="FFFFFF"/>
                    </a:gs>
                  </a:gsLst>
                  <a:lin ang="5400000" scaled="1"/>
                </a:gradFill>
                <a:latin typeface="Segoe UI Light"/>
                <a:ea typeface="ＭＳ Ｐゴシック" charset="0"/>
              </a:rPr>
              <a:t>OS </a:t>
            </a:r>
            <a:r>
              <a:rPr lang="zh-TW" altLang="en-US" sz="2100" dirty="0" smtClean="0">
                <a:gradFill>
                  <a:gsLst>
                    <a:gs pos="0">
                      <a:srgbClr val="FFFFFF"/>
                    </a:gs>
                    <a:gs pos="100000">
                      <a:srgbClr val="FFFFFF"/>
                    </a:gs>
                  </a:gsLst>
                  <a:lin ang="5400000" scaled="1"/>
                </a:gradFill>
                <a:latin typeface="Segoe UI Light"/>
                <a:ea typeface="ＭＳ Ｐゴシック" charset="0"/>
              </a:rPr>
              <a:t>版本</a:t>
            </a:r>
            <a:endParaRPr lang="en-US" sz="2100" dirty="0">
              <a:gradFill>
                <a:gsLst>
                  <a:gs pos="0">
                    <a:srgbClr val="FFFFFF"/>
                  </a:gs>
                  <a:gs pos="100000">
                    <a:srgbClr val="FFFFFF"/>
                  </a:gs>
                </a:gsLst>
                <a:lin ang="5400000" scaled="1"/>
              </a:gradFill>
              <a:latin typeface="Segoe UI Light"/>
              <a:ea typeface="ＭＳ Ｐゴシック" charset="0"/>
            </a:endParaRPr>
          </a:p>
          <a:p>
            <a:pPr defTabSz="699463">
              <a:lnSpc>
                <a:spcPct val="90000"/>
              </a:lnSpc>
              <a:spcBef>
                <a:spcPts val="1350"/>
              </a:spcBef>
            </a:pPr>
            <a:r>
              <a:rPr lang="zh-TW" altLang="en-US" sz="2100" dirty="0" smtClean="0">
                <a:gradFill>
                  <a:gsLst>
                    <a:gs pos="0">
                      <a:srgbClr val="FFFFFF"/>
                    </a:gs>
                    <a:gs pos="100000">
                      <a:srgbClr val="FFFFFF"/>
                    </a:gs>
                  </a:gsLst>
                  <a:lin ang="5400000" scaled="1"/>
                </a:gradFill>
                <a:latin typeface="Segoe UI Light"/>
                <a:ea typeface="ＭＳ Ｐゴシック" charset="0"/>
              </a:rPr>
              <a:t>以原生資源的方式儲存佈局</a:t>
            </a:r>
            <a:endParaRPr lang="en-US" sz="2100" dirty="0">
              <a:gradFill>
                <a:gsLst>
                  <a:gs pos="0">
                    <a:srgbClr val="FFFFFF"/>
                  </a:gs>
                  <a:gs pos="100000">
                    <a:srgbClr val="FFFFFF"/>
                  </a:gs>
                </a:gsLst>
                <a:lin ang="5400000" scaled="1"/>
              </a:gradFill>
              <a:latin typeface="Segoe UI Light"/>
              <a:ea typeface="ＭＳ Ｐゴシック" charset="0"/>
            </a:endParaRPr>
          </a:p>
          <a:p>
            <a:pPr defTabSz="699463">
              <a:lnSpc>
                <a:spcPct val="90000"/>
              </a:lnSpc>
              <a:spcBef>
                <a:spcPts val="1350"/>
              </a:spcBef>
            </a:pPr>
            <a:r>
              <a:rPr lang="zh-TW" altLang="en-US" sz="2100" dirty="0" smtClean="0">
                <a:gradFill>
                  <a:gsLst>
                    <a:gs pos="0">
                      <a:srgbClr val="FFFFFF"/>
                    </a:gs>
                    <a:gs pos="100000">
                      <a:srgbClr val="FFFFFF"/>
                    </a:gs>
                  </a:gsLst>
                  <a:lin ang="5400000" scaled="1"/>
                </a:gradFill>
                <a:latin typeface="Segoe UI Light"/>
                <a:ea typeface="ＭＳ Ｐゴシック" charset="0"/>
              </a:rPr>
              <a:t>世界級的 </a:t>
            </a:r>
            <a:r>
              <a:rPr lang="en-US" altLang="zh-TW" sz="2100" dirty="0" smtClean="0">
                <a:gradFill>
                  <a:gsLst>
                    <a:gs pos="0">
                      <a:srgbClr val="FFFFFF"/>
                    </a:gs>
                    <a:gs pos="100000">
                      <a:srgbClr val="FFFFFF"/>
                    </a:gs>
                  </a:gsLst>
                  <a:lin ang="5400000" scaled="1"/>
                </a:gradFill>
                <a:latin typeface="Segoe UI Light"/>
                <a:ea typeface="ＭＳ Ｐゴシック" charset="0"/>
              </a:rPr>
              <a:t>UI </a:t>
            </a:r>
            <a:r>
              <a:rPr lang="zh-TW" altLang="en-US" sz="2100" dirty="0" smtClean="0">
                <a:gradFill>
                  <a:gsLst>
                    <a:gs pos="0">
                      <a:srgbClr val="FFFFFF"/>
                    </a:gs>
                    <a:gs pos="100000">
                      <a:srgbClr val="FFFFFF"/>
                    </a:gs>
                  </a:gsLst>
                  <a:lin ang="5400000" scaled="1"/>
                </a:gradFill>
                <a:latin typeface="Segoe UI Light"/>
                <a:ea typeface="ＭＳ Ｐゴシック" charset="0"/>
              </a:rPr>
              <a:t>設計工具</a:t>
            </a:r>
            <a:endParaRPr lang="en-US" sz="2100" dirty="0">
              <a:gradFill>
                <a:gsLst>
                  <a:gs pos="0">
                    <a:srgbClr val="FFFFFF"/>
                  </a:gs>
                  <a:gs pos="100000">
                    <a:srgbClr val="FFFFFF"/>
                  </a:gs>
                </a:gsLst>
                <a:lin ang="5400000" scaled="1"/>
              </a:gradFill>
              <a:latin typeface="Segoe UI Light"/>
              <a:ea typeface="ＭＳ Ｐゴシック" charset="0"/>
            </a:endParaRPr>
          </a:p>
          <a:p>
            <a:pPr defTabSz="699463">
              <a:lnSpc>
                <a:spcPct val="90000"/>
              </a:lnSpc>
              <a:spcBef>
                <a:spcPts val="1350"/>
              </a:spcBef>
            </a:pPr>
            <a:r>
              <a:rPr lang="en-US" sz="2100" dirty="0">
                <a:gradFill>
                  <a:gsLst>
                    <a:gs pos="0">
                      <a:srgbClr val="FFFFFF"/>
                    </a:gs>
                    <a:gs pos="100000">
                      <a:srgbClr val="FFFFFF"/>
                    </a:gs>
                  </a:gsLst>
                  <a:lin ang="5400000" scaled="1"/>
                </a:gradFill>
                <a:latin typeface="Segoe UI Light"/>
                <a:ea typeface="ＭＳ Ｐゴシック" charset="0"/>
              </a:rPr>
              <a:t>iOS in Xamarin 3</a:t>
            </a:r>
          </a:p>
        </p:txBody>
      </p:sp>
      <p:sp>
        <p:nvSpPr>
          <p:cNvPr id="7" name="Title 1"/>
          <p:cNvSpPr txBox="1">
            <a:spLocks/>
          </p:cNvSpPr>
          <p:nvPr/>
        </p:nvSpPr>
        <p:spPr>
          <a:xfrm>
            <a:off x="154733" y="184894"/>
            <a:ext cx="4075268" cy="688123"/>
          </a:xfrm>
          <a:prstGeom prst="rect">
            <a:avLst/>
          </a:prstGeom>
        </p:spPr>
        <p:txBody>
          <a:bodyPr vert="horz" wrap="square" lIns="109686" tIns="68554" rIns="109686" bIns="68554" rtlCol="0" anchor="t">
            <a:noAutofit/>
          </a:bodyPr>
          <a:lstStyle>
            <a:defPPr>
              <a:defRPr lang="en-US"/>
            </a:defPPr>
            <a:lvl1pPr defTabSz="932468" eaLnBrk="1" fontAlgn="auto" latinLnBrk="0" hangingPunct="1">
              <a:lnSpc>
                <a:spcPct val="90000"/>
              </a:lnSpc>
              <a:spcAft>
                <a:spcPts val="0"/>
              </a:spcAft>
              <a:buNone/>
              <a:defRPr sz="5400" b="0" cap="none" spc="-102" baseline="0">
                <a:ln w="3175">
                  <a:noFill/>
                </a:ln>
                <a:gradFill>
                  <a:gsLst>
                    <a:gs pos="100000">
                      <a:schemeClr val="bg1"/>
                    </a:gs>
                    <a:gs pos="0">
                      <a:schemeClr val="bg1"/>
                    </a:gs>
                  </a:gsLst>
                  <a:lin ang="5400000" scaled="0"/>
                </a:gradFill>
                <a:effectLst/>
                <a:latin typeface="+mj-lt"/>
                <a:ea typeface="+mn-ea"/>
                <a:cs typeface="Segoe UI" pitchFamily="34" charset="0"/>
              </a:defRPr>
            </a:lvl1pPr>
          </a:lstStyle>
          <a:p>
            <a:r>
              <a:rPr lang="zh-TW" altLang="en-US" sz="4049" dirty="0" smtClean="0">
                <a:gradFill>
                  <a:gsLst>
                    <a:gs pos="100000">
                      <a:srgbClr val="FFFFFF"/>
                    </a:gs>
                    <a:gs pos="0">
                      <a:srgbClr val="FFFFFF"/>
                    </a:gs>
                  </a:gsLst>
                  <a:lin ang="5400000" scaled="0"/>
                </a:gradFill>
              </a:rPr>
              <a:t>在</a:t>
            </a:r>
            <a:r>
              <a:rPr lang="en-US" altLang="zh-TW" sz="4049" dirty="0">
                <a:gradFill>
                  <a:gsLst>
                    <a:gs pos="100000">
                      <a:srgbClr val="FFFFFF"/>
                    </a:gs>
                    <a:gs pos="0">
                      <a:srgbClr val="FFFFFF"/>
                    </a:gs>
                  </a:gsLst>
                  <a:lin ang="5400000" scaled="0"/>
                </a:gradFill>
              </a:rPr>
              <a:t> </a:t>
            </a:r>
            <a:r>
              <a:rPr lang="en-US" sz="4049" dirty="0" smtClean="0">
                <a:gradFill>
                  <a:gsLst>
                    <a:gs pos="100000">
                      <a:srgbClr val="FFFFFF"/>
                    </a:gs>
                    <a:gs pos="0">
                      <a:srgbClr val="FFFFFF"/>
                    </a:gs>
                  </a:gsLst>
                  <a:lin ang="5400000" scaled="0"/>
                </a:gradFill>
              </a:rPr>
              <a:t>Visual Studio </a:t>
            </a:r>
            <a:r>
              <a:rPr lang="zh-TW" altLang="en-US" sz="4049" dirty="0" smtClean="0">
                <a:gradFill>
                  <a:gsLst>
                    <a:gs pos="100000">
                      <a:srgbClr val="FFFFFF"/>
                    </a:gs>
                    <a:gs pos="0">
                      <a:srgbClr val="FFFFFF"/>
                    </a:gs>
                  </a:gsLst>
                  <a:lin ang="5400000" scaled="0"/>
                </a:gradFill>
              </a:rPr>
              <a:t>中</a:t>
            </a:r>
            <a:r>
              <a:rPr lang="en-US" altLang="zh-TW" sz="4049" dirty="0" smtClean="0">
                <a:gradFill>
                  <a:gsLst>
                    <a:gs pos="100000">
                      <a:srgbClr val="FFFFFF"/>
                    </a:gs>
                    <a:gs pos="0">
                      <a:srgbClr val="FFFFFF"/>
                    </a:gs>
                  </a:gsLst>
                  <a:lin ang="5400000" scaled="0"/>
                </a:gradFill>
              </a:rPr>
              <a:t/>
            </a:r>
            <a:br>
              <a:rPr lang="en-US" altLang="zh-TW" sz="4049" dirty="0" smtClean="0">
                <a:gradFill>
                  <a:gsLst>
                    <a:gs pos="100000">
                      <a:srgbClr val="FFFFFF"/>
                    </a:gs>
                    <a:gs pos="0">
                      <a:srgbClr val="FFFFFF"/>
                    </a:gs>
                  </a:gsLst>
                  <a:lin ang="5400000" scaled="0"/>
                </a:gradFill>
              </a:rPr>
            </a:br>
            <a:r>
              <a:rPr lang="zh-TW" altLang="en-US" sz="4049" dirty="0" smtClean="0">
                <a:gradFill>
                  <a:gsLst>
                    <a:gs pos="100000">
                      <a:srgbClr val="FFFFFF"/>
                    </a:gs>
                    <a:gs pos="0">
                      <a:srgbClr val="FFFFFF"/>
                    </a:gs>
                  </a:gsLst>
                  <a:lin ang="5400000" scaled="0"/>
                </a:gradFill>
              </a:rPr>
              <a:t>設計 </a:t>
            </a:r>
            <a:r>
              <a:rPr lang="en-US" altLang="zh-TW" sz="4049" dirty="0" smtClean="0">
                <a:gradFill>
                  <a:gsLst>
                    <a:gs pos="100000">
                      <a:srgbClr val="FFFFFF"/>
                    </a:gs>
                    <a:gs pos="0">
                      <a:srgbClr val="FFFFFF"/>
                    </a:gs>
                  </a:gsLst>
                  <a:lin ang="5400000" scaled="0"/>
                </a:gradFill>
              </a:rPr>
              <a:t>UI</a:t>
            </a:r>
            <a:endParaRPr lang="en-US" sz="4049" dirty="0">
              <a:gradFill>
                <a:gsLst>
                  <a:gs pos="100000">
                    <a:srgbClr val="FFFFFF"/>
                  </a:gs>
                  <a:gs pos="0">
                    <a:srgbClr val="FFFFFF"/>
                  </a:gs>
                </a:gsLst>
                <a:lin ang="5400000" scaled="0"/>
              </a:gradFill>
            </a:endParaRPr>
          </a:p>
        </p:txBody>
      </p:sp>
      <p:pic>
        <p:nvPicPr>
          <p:cNvPr id="12" name="Picture 11"/>
          <p:cNvPicPr>
            <a:picLocks noChangeAspect="1"/>
          </p:cNvPicPr>
          <p:nvPr/>
        </p:nvPicPr>
        <p:blipFill>
          <a:blip r:embed="rId3"/>
          <a:stretch>
            <a:fillRect/>
          </a:stretch>
        </p:blipFill>
        <p:spPr>
          <a:xfrm>
            <a:off x="5265632" y="3840133"/>
            <a:ext cx="3569244" cy="2111316"/>
          </a:xfrm>
          <a:prstGeom prst="rect">
            <a:avLst/>
          </a:prstGeom>
        </p:spPr>
      </p:pic>
      <p:pic>
        <p:nvPicPr>
          <p:cNvPr id="2050" name="Picture 2" descr="http://developer.xamarin.com/guides/ios/user_interface/designer/Images/designer_v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778" y="1316551"/>
            <a:ext cx="3437138" cy="2000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682967" y="1048941"/>
            <a:ext cx="2572499" cy="276999"/>
          </a:xfrm>
          <a:prstGeom prst="rect">
            <a:avLst/>
          </a:prstGeom>
        </p:spPr>
        <p:txBody>
          <a:bodyPr wrap="none">
            <a:spAutoFit/>
          </a:bodyPr>
          <a:lstStyle/>
          <a:p>
            <a:pPr defTabSz="699463"/>
            <a:r>
              <a:rPr lang="en-US" sz="1200" b="1" dirty="0">
                <a:solidFill>
                  <a:srgbClr val="000000"/>
                </a:solidFill>
              </a:rPr>
              <a:t>iOS app designer in Visual Studio</a:t>
            </a:r>
          </a:p>
        </p:txBody>
      </p:sp>
      <p:sp>
        <p:nvSpPr>
          <p:cNvPr id="8" name="Rectangle 7"/>
          <p:cNvSpPr/>
          <p:nvPr/>
        </p:nvSpPr>
        <p:spPr>
          <a:xfrm>
            <a:off x="5569560" y="3586239"/>
            <a:ext cx="2914965" cy="276999"/>
          </a:xfrm>
          <a:prstGeom prst="rect">
            <a:avLst/>
          </a:prstGeom>
        </p:spPr>
        <p:txBody>
          <a:bodyPr wrap="none">
            <a:spAutoFit/>
          </a:bodyPr>
          <a:lstStyle/>
          <a:p>
            <a:pPr defTabSz="699463"/>
            <a:r>
              <a:rPr lang="en-US" sz="1200" b="1" dirty="0">
                <a:solidFill>
                  <a:srgbClr val="000000"/>
                </a:solidFill>
              </a:rPr>
              <a:t>Android app designer in Visual Studio</a:t>
            </a:r>
          </a:p>
        </p:txBody>
      </p:sp>
    </p:spTree>
    <p:extLst>
      <p:ext uri="{BB962C8B-B14F-4D97-AF65-F5344CB8AC3E}">
        <p14:creationId xmlns:p14="http://schemas.microsoft.com/office/powerpoint/2010/main" val="124240841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.NET and </a:t>
            </a:r>
            <a:r>
              <a:rPr lang="en-US" dirty="0" err="1" smtClean="0"/>
              <a:t>Xamarin</a:t>
            </a:r>
            <a:endParaRPr lang="en-US" dirty="0"/>
          </a:p>
        </p:txBody>
      </p:sp>
    </p:spTree>
    <p:extLst>
      <p:ext uri="{BB962C8B-B14F-4D97-AF65-F5344CB8AC3E}">
        <p14:creationId xmlns:p14="http://schemas.microsoft.com/office/powerpoint/2010/main" val="137518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62" y="1"/>
            <a:ext cx="4230000" cy="69945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1" tIns="34280" rIns="68561" bIns="34280" numCol="1" rtlCol="0" anchor="ctr" anchorCtr="0" compatLnSpc="1">
            <a:prstTxWarp prst="textNoShape">
              <a:avLst/>
            </a:prstTxWarp>
          </a:bodyPr>
          <a:lstStyle/>
          <a:p>
            <a:pPr algn="ctr" defTabSz="685438" fontAlgn="base">
              <a:lnSpc>
                <a:spcPct val="90000"/>
              </a:lnSpc>
              <a:spcBef>
                <a:spcPct val="0"/>
              </a:spcBef>
              <a:spcAft>
                <a:spcPct val="0"/>
              </a:spcAft>
            </a:pPr>
            <a:endParaRPr lang="en-US" sz="1500" spc="-37" dirty="0" err="1">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ASP.NET 5.0</a:t>
            </a:r>
            <a:endParaRPr lang="en-US" dirty="0">
              <a:solidFill>
                <a:schemeClr val="bg1"/>
              </a:solidFill>
            </a:endParaRPr>
          </a:p>
        </p:txBody>
      </p:sp>
      <p:sp>
        <p:nvSpPr>
          <p:cNvPr id="4" name="Rectangle 3"/>
          <p:cNvSpPr/>
          <p:nvPr/>
        </p:nvSpPr>
        <p:spPr>
          <a:xfrm>
            <a:off x="333353" y="1939274"/>
            <a:ext cx="3653517" cy="1282402"/>
          </a:xfrm>
          <a:prstGeom prst="rect">
            <a:avLst/>
          </a:prstGeom>
        </p:spPr>
        <p:txBody>
          <a:bodyPr wrap="square">
            <a:spAutoFit/>
          </a:bodyPr>
          <a:lstStyle/>
          <a:p>
            <a:pPr defTabSz="699212"/>
            <a:r>
              <a:rPr lang="zh-TW" altLang="en-US" sz="2100" dirty="0" smtClean="0">
                <a:solidFill>
                  <a:srgbClr val="FFFFFF"/>
                </a:solidFill>
                <a:latin typeface="Segoe UI Semibold" panose="020B0702040204020203" pitchFamily="34" charset="0"/>
                <a:cs typeface="Segoe UI Semibold" panose="020B0702040204020203" pitchFamily="34" charset="0"/>
              </a:rPr>
              <a:t>為雲端平台設計</a:t>
            </a:r>
            <a:endParaRPr lang="en-US" sz="2100" dirty="0">
              <a:solidFill>
                <a:srgbClr val="FFFFFF"/>
              </a:solidFill>
              <a:latin typeface="Segoe UI Semibold" panose="020B0702040204020203" pitchFamily="34" charset="0"/>
              <a:cs typeface="Segoe UI Semibold" panose="020B0702040204020203" pitchFamily="34" charset="0"/>
            </a:endParaRPr>
          </a:p>
          <a:p>
            <a:pPr marL="214284" indent="-214284" defTabSz="699152">
              <a:lnSpc>
                <a:spcPct val="90000"/>
              </a:lnSpc>
              <a:spcBef>
                <a:spcPts val="675"/>
              </a:spcBef>
              <a:spcAft>
                <a:spcPts val="450"/>
              </a:spcAft>
              <a:buFont typeface="Arial" panose="020B0604020202020204" pitchFamily="34" charset="0"/>
              <a:buChar char="•"/>
            </a:pPr>
            <a:r>
              <a:rPr lang="zh-TW" altLang="en-US" sz="1500" dirty="0" smtClean="0">
                <a:gradFill>
                  <a:gsLst>
                    <a:gs pos="100000">
                      <a:srgbClr val="FFFFFF"/>
                    </a:gs>
                    <a:gs pos="0">
                      <a:srgbClr val="FFFFFF"/>
                    </a:gs>
                  </a:gsLst>
                  <a:lin ang="5400000" scaled="0"/>
                </a:gradFill>
                <a:latin typeface="Segoe UI Light"/>
                <a:ea typeface="ＭＳ Ｐゴシック" charset="0"/>
              </a:rPr>
              <a:t>輕巧、快速、簡化</a:t>
            </a:r>
            <a:endParaRPr lang="en-US" sz="1500" dirty="0">
              <a:gradFill>
                <a:gsLst>
                  <a:gs pos="100000">
                    <a:srgbClr val="FFFFFF"/>
                  </a:gs>
                  <a:gs pos="0">
                    <a:srgbClr val="FFFFFF"/>
                  </a:gs>
                </a:gsLst>
                <a:lin ang="5400000" scaled="0"/>
              </a:gradFill>
              <a:latin typeface="Segoe UI Light"/>
              <a:ea typeface="ＭＳ Ｐゴシック" charset="0"/>
            </a:endParaRPr>
          </a:p>
          <a:p>
            <a:pPr marL="214284" indent="-214284" defTabSz="699152">
              <a:lnSpc>
                <a:spcPct val="90000"/>
              </a:lnSpc>
              <a:spcBef>
                <a:spcPts val="675"/>
              </a:spcBef>
              <a:spcAft>
                <a:spcPts val="450"/>
              </a:spcAft>
              <a:buFont typeface="Arial" panose="020B0604020202020204" pitchFamily="34" charset="0"/>
              <a:buChar char="•"/>
            </a:pPr>
            <a:r>
              <a:rPr lang="zh-TW" altLang="en-US" sz="1500" dirty="0" smtClean="0">
                <a:gradFill>
                  <a:gsLst>
                    <a:gs pos="100000">
                      <a:srgbClr val="FFFFFF"/>
                    </a:gs>
                    <a:gs pos="0">
                      <a:srgbClr val="FFFFFF"/>
                    </a:gs>
                  </a:gsLst>
                  <a:lin ang="5400000" scaled="0"/>
                </a:gradFill>
                <a:latin typeface="Segoe UI Light"/>
                <a:ea typeface="ＭＳ Ｐゴシック" charset="0"/>
              </a:rPr>
              <a:t>為雲端平台以及跨平台部署的考量重新設計</a:t>
            </a:r>
            <a:endParaRPr lang="en-US" sz="1500" dirty="0">
              <a:gradFill>
                <a:gsLst>
                  <a:gs pos="100000">
                    <a:srgbClr val="FFFFFF"/>
                  </a:gs>
                  <a:gs pos="0">
                    <a:srgbClr val="FFFFFF"/>
                  </a:gs>
                </a:gsLst>
                <a:lin ang="5400000" scaled="0"/>
              </a:gradFill>
              <a:latin typeface="Segoe UI Light"/>
              <a:ea typeface="ＭＳ Ｐゴシック" charset="0"/>
            </a:endParaRPr>
          </a:p>
        </p:txBody>
      </p:sp>
      <p:sp>
        <p:nvSpPr>
          <p:cNvPr id="8" name="Rectangle 7"/>
          <p:cNvSpPr/>
          <p:nvPr/>
        </p:nvSpPr>
        <p:spPr>
          <a:xfrm>
            <a:off x="333353" y="3565479"/>
            <a:ext cx="3653517" cy="920765"/>
          </a:xfrm>
          <a:prstGeom prst="rect">
            <a:avLst/>
          </a:prstGeom>
        </p:spPr>
        <p:txBody>
          <a:bodyPr wrap="square">
            <a:spAutoFit/>
          </a:bodyPr>
          <a:lstStyle/>
          <a:p>
            <a:pPr defTabSz="699212"/>
            <a:r>
              <a:rPr lang="zh-TW" altLang="en-US" sz="2100" dirty="0" smtClean="0">
                <a:solidFill>
                  <a:srgbClr val="FFFFFF"/>
                </a:solidFill>
                <a:latin typeface="Segoe UI Semibold" panose="020B0702040204020203" pitchFamily="34" charset="0"/>
                <a:cs typeface="Segoe UI Semibold" panose="020B0702040204020203" pitchFamily="34" charset="0"/>
              </a:rPr>
              <a:t>模組化及開放</a:t>
            </a:r>
            <a:endParaRPr lang="en-US" sz="2100" dirty="0">
              <a:solidFill>
                <a:srgbClr val="FFFFFF"/>
              </a:solidFill>
              <a:latin typeface="Segoe UI Semibold" panose="020B0702040204020203" pitchFamily="34" charset="0"/>
              <a:cs typeface="Segoe UI Semibold" panose="020B0702040204020203" pitchFamily="34" charset="0"/>
            </a:endParaRPr>
          </a:p>
          <a:p>
            <a:pPr marL="214284" indent="-214284" defTabSz="699152">
              <a:lnSpc>
                <a:spcPct val="90000"/>
              </a:lnSpc>
              <a:spcBef>
                <a:spcPts val="675"/>
              </a:spcBef>
              <a:spcAft>
                <a:spcPts val="450"/>
              </a:spcAft>
              <a:buFont typeface="Arial" panose="020B0604020202020204" pitchFamily="34" charset="0"/>
              <a:buChar char="•"/>
            </a:pPr>
            <a:r>
              <a:rPr lang="zh-TW" altLang="en-US" sz="1500" dirty="0" smtClean="0">
                <a:gradFill>
                  <a:gsLst>
                    <a:gs pos="100000">
                      <a:srgbClr val="FFFFFF"/>
                    </a:gs>
                    <a:gs pos="0">
                      <a:srgbClr val="FFFFFF"/>
                    </a:gs>
                  </a:gsLst>
                  <a:lin ang="5400000" scaled="0"/>
                </a:gradFill>
                <a:latin typeface="Segoe UI Light"/>
                <a:ea typeface="ＭＳ Ｐゴシック" charset="0"/>
              </a:rPr>
              <a:t>完全開放源碼以及模組化的設計將更具彈性容易擴充</a:t>
            </a:r>
            <a:endParaRPr lang="en-US" sz="1500" dirty="0">
              <a:gradFill>
                <a:gsLst>
                  <a:gs pos="100000">
                    <a:srgbClr val="FFFFFF"/>
                  </a:gs>
                  <a:gs pos="0">
                    <a:srgbClr val="FFFFFF"/>
                  </a:gs>
                </a:gsLst>
                <a:lin ang="5400000" scaled="0"/>
              </a:gradFill>
              <a:latin typeface="Segoe UI Light"/>
              <a:ea typeface="ＭＳ Ｐゴシック" charset="0"/>
            </a:endParaRPr>
          </a:p>
        </p:txBody>
      </p:sp>
      <p:sp>
        <p:nvSpPr>
          <p:cNvPr id="9" name="Rectangle 8"/>
          <p:cNvSpPr/>
          <p:nvPr/>
        </p:nvSpPr>
        <p:spPr>
          <a:xfrm>
            <a:off x="333353" y="4676522"/>
            <a:ext cx="3653517" cy="920765"/>
          </a:xfrm>
          <a:prstGeom prst="rect">
            <a:avLst/>
          </a:prstGeom>
        </p:spPr>
        <p:txBody>
          <a:bodyPr wrap="square">
            <a:spAutoFit/>
          </a:bodyPr>
          <a:lstStyle/>
          <a:p>
            <a:pPr defTabSz="699212"/>
            <a:r>
              <a:rPr lang="zh-TW" altLang="en-US" sz="2100" dirty="0" smtClean="0">
                <a:solidFill>
                  <a:srgbClr val="FFFFFF"/>
                </a:solidFill>
                <a:latin typeface="Segoe UI Semibold" panose="020B0702040204020203" pitchFamily="34" charset="0"/>
                <a:cs typeface="Segoe UI Semibold" panose="020B0702040204020203" pitchFamily="34" charset="0"/>
              </a:rPr>
              <a:t>增強的工具以及開發框架</a:t>
            </a:r>
            <a:endParaRPr lang="en-US" sz="2100" dirty="0">
              <a:solidFill>
                <a:srgbClr val="FFFFFF"/>
              </a:solidFill>
              <a:latin typeface="Segoe UI Semibold" panose="020B0702040204020203" pitchFamily="34" charset="0"/>
              <a:cs typeface="Segoe UI Semibold" panose="020B0702040204020203" pitchFamily="34" charset="0"/>
            </a:endParaRPr>
          </a:p>
          <a:p>
            <a:pPr marL="214284" indent="-214284" defTabSz="699152">
              <a:lnSpc>
                <a:spcPct val="90000"/>
              </a:lnSpc>
              <a:spcBef>
                <a:spcPts val="675"/>
              </a:spcBef>
              <a:spcAft>
                <a:spcPts val="450"/>
              </a:spcAft>
              <a:buFont typeface="Arial" panose="020B0604020202020204" pitchFamily="34" charset="0"/>
              <a:buChar char="•"/>
            </a:pPr>
            <a:r>
              <a:rPr lang="zh-TW" altLang="en-US" sz="1500" dirty="0" smtClean="0">
                <a:gradFill>
                  <a:gsLst>
                    <a:gs pos="100000">
                      <a:srgbClr val="FFFFFF"/>
                    </a:gs>
                    <a:gs pos="0">
                      <a:srgbClr val="FFFFFF"/>
                    </a:gs>
                  </a:gsLst>
                  <a:lin ang="5400000" scaled="0"/>
                </a:gradFill>
                <a:latin typeface="Segoe UI Light"/>
                <a:ea typeface="ＭＳ Ｐゴシック" charset="0"/>
              </a:rPr>
              <a:t>提升開發效率，以及更快釋出新功能或修正錯誤</a:t>
            </a:r>
            <a:endParaRPr lang="en-US" sz="1500" dirty="0">
              <a:gradFill>
                <a:gsLst>
                  <a:gs pos="100000">
                    <a:srgbClr val="FFFFFF"/>
                  </a:gs>
                  <a:gs pos="0">
                    <a:srgbClr val="FFFFFF"/>
                  </a:gs>
                </a:gsLst>
                <a:lin ang="5400000" scaled="0"/>
              </a:gradFill>
              <a:latin typeface="Segoe UI Light"/>
              <a:ea typeface="ＭＳ Ｐゴシック"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301" y="1316375"/>
            <a:ext cx="3750673" cy="3429187"/>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53170" t="6173" r="12126" b="4886"/>
          <a:stretch/>
        </p:blipFill>
        <p:spPr>
          <a:xfrm>
            <a:off x="7660674" y="3098146"/>
            <a:ext cx="1461704" cy="2622254"/>
          </a:xfrm>
          <a:prstGeom prst="rect">
            <a:avLst/>
          </a:prstGeom>
        </p:spPr>
      </p:pic>
    </p:spTree>
    <p:extLst>
      <p:ext uri="{BB962C8B-B14F-4D97-AF65-F5344CB8AC3E}">
        <p14:creationId xmlns:p14="http://schemas.microsoft.com/office/powerpoint/2010/main" val="194015876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a:t>
            </a:r>
            <a:r>
              <a:rPr lang="zh-TW" altLang="en-US" dirty="0" smtClean="0"/>
              <a:t>總結</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4473117"/>
              </p:ext>
            </p:extLst>
          </p:nvPr>
        </p:nvGraphicFramePr>
        <p:xfrm>
          <a:off x="348586" y="2829184"/>
          <a:ext cx="8739378" cy="2552778"/>
        </p:xfrm>
        <a:graphic>
          <a:graphicData uri="http://schemas.openxmlformats.org/drawingml/2006/table">
            <a:tbl>
              <a:tblPr firstRow="1" bandRow="1">
                <a:tableStyleId>{3B4B98B0-60AC-42C2-AFA5-B58CD77FA1E5}</a:tableStyleId>
              </a:tblPr>
              <a:tblGrid>
                <a:gridCol w="4723988">
                  <a:extLst>
                    <a:ext uri="{9D8B030D-6E8A-4147-A177-3AD203B41FA5}">
                      <a16:colId xmlns:a16="http://schemas.microsoft.com/office/drawing/2014/main" val="3599316136"/>
                    </a:ext>
                  </a:extLst>
                </a:gridCol>
                <a:gridCol w="1945211">
                  <a:extLst>
                    <a:ext uri="{9D8B030D-6E8A-4147-A177-3AD203B41FA5}">
                      <a16:colId xmlns:a16="http://schemas.microsoft.com/office/drawing/2014/main" val="2974313793"/>
                    </a:ext>
                  </a:extLst>
                </a:gridCol>
                <a:gridCol w="2070179">
                  <a:extLst>
                    <a:ext uri="{9D8B030D-6E8A-4147-A177-3AD203B41FA5}">
                      <a16:colId xmlns:a16="http://schemas.microsoft.com/office/drawing/2014/main" val="587377983"/>
                    </a:ext>
                  </a:extLst>
                </a:gridCol>
              </a:tblGrid>
              <a:tr h="283642">
                <a:tc>
                  <a:txBody>
                    <a:bodyPr/>
                    <a:lstStyle/>
                    <a:p>
                      <a:pPr algn="ctr"/>
                      <a:r>
                        <a:rPr lang="zh-TW" altLang="en-US" sz="1300" dirty="0" smtClean="0"/>
                        <a:t>特色</a:t>
                      </a:r>
                      <a:endParaRPr lang="en-US" sz="1300" dirty="0"/>
                    </a:p>
                  </a:txBody>
                  <a:tcPr marL="69939" marR="69939" marT="34970" marB="34970"/>
                </a:tc>
                <a:tc>
                  <a:txBody>
                    <a:bodyPr/>
                    <a:lstStyle/>
                    <a:p>
                      <a:pPr algn="ctr"/>
                      <a:r>
                        <a:rPr lang="zh-TW" altLang="en-US" sz="1300" dirty="0" smtClean="0"/>
                        <a:t>在</a:t>
                      </a:r>
                      <a:r>
                        <a:rPr lang="en-US" sz="1300" dirty="0" smtClean="0"/>
                        <a:t> .NET 4.6 </a:t>
                      </a:r>
                      <a:r>
                        <a:rPr lang="zh-TW" altLang="en-US" sz="1300" dirty="0" smtClean="0"/>
                        <a:t>上執行</a:t>
                      </a:r>
                      <a:endParaRPr lang="en-US" sz="1300" dirty="0"/>
                    </a:p>
                  </a:txBody>
                  <a:tcPr marL="69939" marR="69939" marT="34970" marB="34970"/>
                </a:tc>
                <a:tc>
                  <a:txBody>
                    <a:bodyPr/>
                    <a:lstStyle/>
                    <a:p>
                      <a:pPr algn="ctr"/>
                      <a:r>
                        <a:rPr lang="zh-TW" altLang="en-US" sz="1300" dirty="0" smtClean="0"/>
                        <a:t>在</a:t>
                      </a:r>
                      <a:r>
                        <a:rPr lang="en-US" sz="1300" dirty="0" smtClean="0"/>
                        <a:t> .NET Core 5 </a:t>
                      </a:r>
                      <a:r>
                        <a:rPr lang="zh-TW" altLang="en-US" sz="1300" dirty="0" smtClean="0"/>
                        <a:t>上執行</a:t>
                      </a:r>
                      <a:endParaRPr lang="en-US" sz="1300" dirty="0"/>
                    </a:p>
                  </a:txBody>
                  <a:tcPr marL="69939" marR="69939" marT="34970" marB="34970"/>
                </a:tc>
                <a:extLst>
                  <a:ext uri="{0D108BD9-81ED-4DB2-BD59-A6C34878D82A}">
                    <a16:rowId xmlns:a16="http://schemas.microsoft.com/office/drawing/2014/main" val="347626473"/>
                  </a:ext>
                </a:extLst>
              </a:tr>
              <a:tr h="283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300" dirty="0" smtClean="0"/>
                        <a:t>為雲端做好準備</a:t>
                      </a:r>
                      <a:endParaRPr lang="en-US" sz="1300" dirty="0" smtClean="0"/>
                    </a:p>
                  </a:txBody>
                  <a:tcPr marL="69939" marR="69939" marT="34970" marB="34970"/>
                </a:tc>
                <a:tc>
                  <a:txBody>
                    <a:bodyPr/>
                    <a:lstStyle/>
                    <a:p>
                      <a:pPr algn="ctr"/>
                      <a:r>
                        <a:rPr lang="en-US" sz="1300" dirty="0" smtClean="0"/>
                        <a:t>*</a:t>
                      </a:r>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extLst>
                  <a:ext uri="{0D108BD9-81ED-4DB2-BD59-A6C34878D82A}">
                    <a16:rowId xmlns:a16="http://schemas.microsoft.com/office/drawing/2014/main" val="3222403825"/>
                  </a:ext>
                </a:extLst>
              </a:tr>
              <a:tr h="283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300" dirty="0" smtClean="0"/>
                        <a:t>模組化設計</a:t>
                      </a:r>
                      <a:endParaRPr lang="en-US" sz="1300" dirty="0" smtClean="0"/>
                    </a:p>
                  </a:txBody>
                  <a:tcPr marL="69939" marR="69939" marT="34970" marB="34970"/>
                </a:tc>
                <a:tc>
                  <a:txBody>
                    <a:bodyPr/>
                    <a:lstStyle/>
                    <a:p>
                      <a:pPr algn="ctr"/>
                      <a:r>
                        <a:rPr lang="en-US" sz="1300" dirty="0" smtClean="0"/>
                        <a:t>*</a:t>
                      </a:r>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extLst>
                  <a:ext uri="{0D108BD9-81ED-4DB2-BD59-A6C34878D82A}">
                    <a16:rowId xmlns:a16="http://schemas.microsoft.com/office/drawing/2014/main" val="3286741875"/>
                  </a:ext>
                </a:extLst>
              </a:tr>
              <a:tr h="283642">
                <a:tc>
                  <a:txBody>
                    <a:bodyPr/>
                    <a:lstStyle/>
                    <a:p>
                      <a:r>
                        <a:rPr lang="zh-TW" altLang="en-US" sz="1300" dirty="0" smtClean="0"/>
                        <a:t>依賴注入 </a:t>
                      </a:r>
                      <a:r>
                        <a:rPr lang="en-US" altLang="zh-TW" sz="1300" dirty="0" smtClean="0"/>
                        <a:t>(DI)</a:t>
                      </a:r>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extLst>
                  <a:ext uri="{0D108BD9-81ED-4DB2-BD59-A6C34878D82A}">
                    <a16:rowId xmlns:a16="http://schemas.microsoft.com/office/drawing/2014/main" val="740962605"/>
                  </a:ext>
                </a:extLst>
              </a:tr>
              <a:tr h="283642">
                <a:tc>
                  <a:txBody>
                    <a:bodyPr/>
                    <a:lstStyle/>
                    <a:p>
                      <a:r>
                        <a:rPr lang="en-US" sz="1300" dirty="0" smtClean="0"/>
                        <a:t>Consistent</a:t>
                      </a:r>
                      <a:r>
                        <a:rPr lang="en-US" sz="1300" baseline="0" dirty="0" smtClean="0"/>
                        <a:t> Tracing / Debugging</a:t>
                      </a:r>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extLst>
                  <a:ext uri="{0D108BD9-81ED-4DB2-BD59-A6C34878D82A}">
                    <a16:rowId xmlns:a16="http://schemas.microsoft.com/office/drawing/2014/main" val="659755725"/>
                  </a:ext>
                </a:extLst>
              </a:tr>
              <a:tr h="283642">
                <a:tc>
                  <a:txBody>
                    <a:bodyPr/>
                    <a:lstStyle/>
                    <a:p>
                      <a:r>
                        <a:rPr lang="zh-TW" altLang="en-US" sz="1300" dirty="0" smtClean="0"/>
                        <a:t>快速部署 </a:t>
                      </a:r>
                      <a:r>
                        <a:rPr lang="en-US" sz="1300" dirty="0" smtClean="0"/>
                        <a:t>(</a:t>
                      </a:r>
                      <a:r>
                        <a:rPr lang="zh-TW" altLang="en-US" sz="1300" dirty="0" smtClean="0"/>
                        <a:t>不需建置</a:t>
                      </a:r>
                      <a:r>
                        <a:rPr lang="en-US" sz="1300" baseline="0" dirty="0" smtClean="0"/>
                        <a:t>)</a:t>
                      </a:r>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extLst>
                  <a:ext uri="{0D108BD9-81ED-4DB2-BD59-A6C34878D82A}">
                    <a16:rowId xmlns:a16="http://schemas.microsoft.com/office/drawing/2014/main" val="2143542031"/>
                  </a:ext>
                </a:extLst>
              </a:tr>
              <a:tr h="283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300" dirty="0" smtClean="0"/>
                        <a:t>開放源碼</a:t>
                      </a:r>
                      <a:endParaRPr lang="en-US" sz="1300" dirty="0" smtClean="0"/>
                    </a:p>
                  </a:txBody>
                  <a:tcPr marL="69939" marR="69939" marT="34970" marB="34970"/>
                </a:tc>
                <a:tc>
                  <a:txBody>
                    <a:bodyPr/>
                    <a:lstStyle/>
                    <a:p>
                      <a:pPr algn="ctr"/>
                      <a:r>
                        <a:rPr lang="en-US" sz="1300" dirty="0" smtClean="0"/>
                        <a:t>*</a:t>
                      </a:r>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extLst>
                  <a:ext uri="{0D108BD9-81ED-4DB2-BD59-A6C34878D82A}">
                    <a16:rowId xmlns:a16="http://schemas.microsoft.com/office/drawing/2014/main" val="911889485"/>
                  </a:ext>
                </a:extLst>
              </a:tr>
              <a:tr h="283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300" dirty="0" smtClean="0"/>
                        <a:t>完整的</a:t>
                      </a:r>
                      <a:r>
                        <a:rPr lang="en-US" sz="1300" dirty="0" smtClean="0"/>
                        <a:t> Side by Side</a:t>
                      </a:r>
                      <a:r>
                        <a:rPr lang="en-US" sz="1300" baseline="0" dirty="0" smtClean="0"/>
                        <a:t> (</a:t>
                      </a:r>
                      <a:r>
                        <a:rPr lang="zh-TW" altLang="en-US" sz="1300" baseline="0" dirty="0" smtClean="0"/>
                        <a:t>開發框架是應用程式的一部份</a:t>
                      </a:r>
                      <a:r>
                        <a:rPr lang="en-US" sz="1300" baseline="0" dirty="0" smtClean="0"/>
                        <a:t>)</a:t>
                      </a:r>
                      <a:endParaRPr lang="en-US" sz="1300" dirty="0" smtClean="0"/>
                    </a:p>
                  </a:txBody>
                  <a:tcPr marL="69939" marR="69939" marT="34970" marB="34970"/>
                </a:tc>
                <a:tc>
                  <a:txBody>
                    <a:bodyPr/>
                    <a:lstStyle/>
                    <a:p>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extLst>
                  <a:ext uri="{0D108BD9-81ED-4DB2-BD59-A6C34878D82A}">
                    <a16:rowId xmlns:a16="http://schemas.microsoft.com/office/drawing/2014/main" val="1672099816"/>
                  </a:ext>
                </a:extLst>
              </a:tr>
              <a:tr h="283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300" dirty="0" smtClean="0"/>
                        <a:t>啟動快速、減少使用記憶體</a:t>
                      </a:r>
                      <a:r>
                        <a:rPr lang="en-US" sz="1300" baseline="0" dirty="0" smtClean="0"/>
                        <a:t> / </a:t>
                      </a:r>
                      <a:r>
                        <a:rPr lang="zh-TW" altLang="en-US" sz="1300" baseline="0" dirty="0" smtClean="0"/>
                        <a:t>高吞吐量</a:t>
                      </a:r>
                      <a:endParaRPr lang="en-US" sz="1300" dirty="0" smtClean="0"/>
                    </a:p>
                  </a:txBody>
                  <a:tcPr marL="69939" marR="69939" marT="34970" marB="34970"/>
                </a:tc>
                <a:tc>
                  <a:txBody>
                    <a:bodyPr/>
                    <a:lstStyle/>
                    <a:p>
                      <a:endParaRPr lang="en-US" sz="1300" dirty="0"/>
                    </a:p>
                  </a:txBody>
                  <a:tcPr marL="69939" marR="69939" marT="34970" marB="34970"/>
                </a:tc>
                <a:tc>
                  <a:txBody>
                    <a:bodyPr/>
                    <a:lstStyle/>
                    <a:p>
                      <a:pPr algn="ctr"/>
                      <a:r>
                        <a:rPr lang="en-US" sz="1300" dirty="0" smtClean="0"/>
                        <a:t>*</a:t>
                      </a:r>
                      <a:endParaRPr lang="en-US" sz="1300" dirty="0"/>
                    </a:p>
                  </a:txBody>
                  <a:tcPr marL="69939" marR="69939" marT="34970" marB="34970"/>
                </a:tc>
                <a:extLst>
                  <a:ext uri="{0D108BD9-81ED-4DB2-BD59-A6C34878D82A}">
                    <a16:rowId xmlns:a16="http://schemas.microsoft.com/office/drawing/2014/main" val="3907919631"/>
                  </a:ext>
                </a:extLst>
              </a:tr>
            </a:tbl>
          </a:graphicData>
        </a:graphic>
      </p:graphicFrame>
      <p:sp>
        <p:nvSpPr>
          <p:cNvPr id="3" name="TextBox 2"/>
          <p:cNvSpPr txBox="1"/>
          <p:nvPr/>
        </p:nvSpPr>
        <p:spPr>
          <a:xfrm>
            <a:off x="348586" y="2182924"/>
            <a:ext cx="8630032" cy="637079"/>
          </a:xfrm>
          <a:prstGeom prst="rect">
            <a:avLst/>
          </a:prstGeom>
          <a:noFill/>
        </p:spPr>
        <p:txBody>
          <a:bodyPr wrap="square" lIns="137148" tIns="109719" rIns="137148" bIns="109719" rtlCol="0">
            <a:spAutoFit/>
          </a:bodyPr>
          <a:lstStyle/>
          <a:p>
            <a:r>
              <a:rPr lang="en-US" sz="2700" dirty="0"/>
              <a:t>MVC 6 </a:t>
            </a:r>
            <a:r>
              <a:rPr lang="en-US" sz="2100" dirty="0"/>
              <a:t>(MVC + Web API + Web Pages)</a:t>
            </a:r>
            <a:r>
              <a:rPr lang="en-US" sz="2700" dirty="0"/>
              <a:t>, SignalR 3</a:t>
            </a:r>
          </a:p>
        </p:txBody>
      </p:sp>
    </p:spTree>
    <p:extLst>
      <p:ext uri="{BB962C8B-B14F-4D97-AF65-F5344CB8AC3E}">
        <p14:creationId xmlns:p14="http://schemas.microsoft.com/office/powerpoint/2010/main" val="76811528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ASP.NET 5</a:t>
            </a:r>
            <a:endParaRPr lang="en-US" dirty="0"/>
          </a:p>
        </p:txBody>
      </p:sp>
    </p:spTree>
    <p:extLst>
      <p:ext uri="{BB962C8B-B14F-4D97-AF65-F5344CB8AC3E}">
        <p14:creationId xmlns:p14="http://schemas.microsoft.com/office/powerpoint/2010/main" val="314396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98824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1894" y="1070820"/>
            <a:ext cx="8915150" cy="688025"/>
          </a:xfrm>
        </p:spPr>
        <p:txBody>
          <a:bodyPr/>
          <a:lstStyle/>
          <a:p>
            <a:r>
              <a:rPr lang="en-US" sz="3599" dirty="0"/>
              <a:t>.NET </a:t>
            </a:r>
            <a:r>
              <a:rPr lang="zh-TW" altLang="en-US" sz="3599" dirty="0" smtClean="0"/>
              <a:t>跨平台</a:t>
            </a:r>
            <a:endParaRPr lang="en-US" sz="3599" dirty="0"/>
          </a:p>
        </p:txBody>
      </p:sp>
      <p:sp>
        <p:nvSpPr>
          <p:cNvPr id="122" name="Text Placeholder 5"/>
          <p:cNvSpPr txBox="1">
            <a:spLocks/>
          </p:cNvSpPr>
          <p:nvPr/>
        </p:nvSpPr>
        <p:spPr>
          <a:xfrm>
            <a:off x="6260153" y="2292454"/>
            <a:ext cx="3066410" cy="3424111"/>
          </a:xfrm>
          <a:prstGeom prst="rect">
            <a:avLst/>
          </a:prstGeom>
          <a:solidFill>
            <a:srgbClr val="2BB8EB"/>
          </a:solidFill>
        </p:spPr>
        <p:txBody>
          <a:bodyPr wrap="square" tIns="109700" bIns="109700">
            <a:noAutofit/>
          </a:bodyPr>
          <a:lstStyle>
            <a:lvl1pPr marL="0" marR="0" indent="0" algn="l" defTabSz="400233" rtl="0" eaLnBrk="1" fontAlgn="auto" latinLnBrk="0" hangingPunct="1">
              <a:lnSpc>
                <a:spcPct val="100000"/>
              </a:lnSpc>
              <a:spcBef>
                <a:spcPts val="900"/>
              </a:spcBef>
              <a:spcAft>
                <a:spcPts val="0"/>
              </a:spcAft>
              <a:buClr>
                <a:schemeClr val="tx1"/>
              </a:buClr>
              <a:buSzTx/>
              <a:buFont typeface="Wingdings" pitchFamily="2" charset="2"/>
              <a:buNone/>
              <a:tabLst/>
              <a:defRPr sz="2400" kern="1200" spc="0" baseline="0">
                <a:solidFill>
                  <a:srgbClr val="FFFFFF"/>
                </a:solidFill>
                <a:latin typeface="Segoe UI Light"/>
                <a:ea typeface="+mn-ea"/>
                <a:cs typeface="Segoe UI Light"/>
              </a:defRPr>
            </a:lvl1pPr>
            <a:lvl2pPr marL="0" marR="0" indent="0" algn="l" defTabSz="400233" rtl="0" eaLnBrk="1" fontAlgn="auto" latinLnBrk="0" hangingPunct="1">
              <a:lnSpc>
                <a:spcPct val="100000"/>
              </a:lnSpc>
              <a:spcBef>
                <a:spcPts val="794"/>
              </a:spcBef>
              <a:spcAft>
                <a:spcPts val="0"/>
              </a:spcAft>
              <a:buClrTx/>
              <a:buSzTx/>
              <a:buFont typeface="Arial"/>
              <a:buNone/>
              <a:tabLst/>
              <a:defRPr sz="1400" kern="1200" spc="0" baseline="0">
                <a:solidFill>
                  <a:srgbClr val="FFFFFF"/>
                </a:solidFill>
                <a:latin typeface="Segoe UI Light"/>
                <a:ea typeface="+mn-ea"/>
                <a:cs typeface="Segoe UI Light"/>
              </a:defRPr>
            </a:lvl2pPr>
            <a:lvl3pPr marL="170360" marR="0" indent="0" algn="l" defTabSz="400233" rtl="0" eaLnBrk="1" fontAlgn="auto" latinLnBrk="0" hangingPunct="1">
              <a:lnSpc>
                <a:spcPct val="100000"/>
              </a:lnSpc>
              <a:spcBef>
                <a:spcPct val="20000"/>
              </a:spcBef>
              <a:spcAft>
                <a:spcPts val="0"/>
              </a:spcAft>
              <a:buClrTx/>
              <a:buSzTx/>
              <a:buFont typeface="Arial"/>
              <a:buNone/>
              <a:tabLst/>
              <a:defRPr sz="1400" kern="1200" spc="0" baseline="0">
                <a:solidFill>
                  <a:srgbClr val="FFFFFF"/>
                </a:solidFill>
                <a:latin typeface="Segoe UI Light"/>
                <a:ea typeface="+mn-ea"/>
                <a:cs typeface="Segoe UI Light"/>
              </a:defRPr>
            </a:lvl3pPr>
            <a:lvl4pPr marL="338385" marR="0" indent="0" algn="l" defTabSz="400233" rtl="0" eaLnBrk="1" fontAlgn="auto" latinLnBrk="0" hangingPunct="1">
              <a:lnSpc>
                <a:spcPct val="100000"/>
              </a:lnSpc>
              <a:spcBef>
                <a:spcPct val="20000"/>
              </a:spcBef>
              <a:spcAft>
                <a:spcPts val="0"/>
              </a:spcAft>
              <a:buClrTx/>
              <a:buSzTx/>
              <a:buFont typeface="Arial"/>
              <a:buNone/>
              <a:tabLst/>
              <a:defRPr sz="1300" kern="1200" spc="0" baseline="0">
                <a:solidFill>
                  <a:srgbClr val="FFFFFF"/>
                </a:solidFill>
                <a:latin typeface="Segoe UI Light"/>
                <a:ea typeface="+mn-ea"/>
                <a:cs typeface="Segoe UI Light"/>
              </a:defRPr>
            </a:lvl4pPr>
            <a:lvl5pPr marL="504077" marR="0" indent="0" algn="l" defTabSz="400233" rtl="0" eaLnBrk="1" fontAlgn="auto" latinLnBrk="0" hangingPunct="1">
              <a:lnSpc>
                <a:spcPct val="100000"/>
              </a:lnSpc>
              <a:spcBef>
                <a:spcPct val="20000"/>
              </a:spcBef>
              <a:spcAft>
                <a:spcPts val="0"/>
              </a:spcAft>
              <a:buClrTx/>
              <a:buSzTx/>
              <a:buFont typeface="Arial"/>
              <a:buNone/>
              <a:tabLst/>
              <a:defRPr sz="1300" kern="1200" spc="0" baseline="0">
                <a:solidFill>
                  <a:srgbClr val="FFFFFF"/>
                </a:solidFill>
                <a:latin typeface="Segoe UI Light"/>
                <a:ea typeface="+mn-ea"/>
                <a:cs typeface="Segoe UI Light"/>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a:buClr>
                <a:srgbClr val="616161"/>
              </a:buClr>
              <a:defRPr/>
            </a:pPr>
            <a:r>
              <a:rPr lang="en-US" sz="2448"/>
              <a:t> </a:t>
            </a:r>
            <a:endParaRPr lang="en-US" sz="2448" dirty="0"/>
          </a:p>
        </p:txBody>
      </p:sp>
      <p:sp>
        <p:nvSpPr>
          <p:cNvPr id="123" name="TextBox 122"/>
          <p:cNvSpPr txBox="1"/>
          <p:nvPr/>
        </p:nvSpPr>
        <p:spPr>
          <a:xfrm>
            <a:off x="3125740" y="5095833"/>
            <a:ext cx="3362378" cy="621501"/>
          </a:xfrm>
          <a:prstGeom prst="rect">
            <a:avLst/>
          </a:prstGeom>
          <a:noFill/>
        </p:spPr>
        <p:txBody>
          <a:bodyPr wrap="square" lIns="186505" tIns="149204" rIns="186505" bIns="186505" rtlCol="0">
            <a:spAutoFit/>
          </a:bodyPr>
          <a:lstStyle>
            <a:defPPr>
              <a:defRPr lang="en-US"/>
            </a:defPPr>
            <a:lvl1pPr>
              <a:lnSpc>
                <a:spcPct val="90000"/>
              </a:lnSpc>
              <a:defRPr sz="2000">
                <a:solidFill>
                  <a:srgbClr val="FFFFFF"/>
                </a:solidFill>
                <a:latin typeface="Segoe UI Light"/>
              </a:defRPr>
            </a:lvl1pPr>
          </a:lstStyle>
          <a:p>
            <a:pPr defTabSz="699204">
              <a:defRPr/>
            </a:pPr>
            <a:r>
              <a:rPr lang="en-US" sz="2040" kern="0" dirty="0"/>
              <a:t>Mono </a:t>
            </a:r>
            <a:endParaRPr lang="es-ES" sz="2040" kern="0" dirty="0"/>
          </a:p>
        </p:txBody>
      </p:sp>
      <p:sp>
        <p:nvSpPr>
          <p:cNvPr id="150" name="Text Placeholder 5"/>
          <p:cNvSpPr txBox="1">
            <a:spLocks/>
          </p:cNvSpPr>
          <p:nvPr/>
        </p:nvSpPr>
        <p:spPr>
          <a:xfrm>
            <a:off x="662" y="2292454"/>
            <a:ext cx="6187534" cy="3424111"/>
          </a:xfrm>
          <a:prstGeom prst="rect">
            <a:avLst/>
          </a:prstGeom>
          <a:solidFill>
            <a:srgbClr val="682A7A"/>
          </a:solidFill>
        </p:spPr>
        <p:txBody>
          <a:bodyPr wrap="square" tIns="109700" bIns="109700">
            <a:noAutofit/>
          </a:bodyPr>
          <a:lstStyle>
            <a:lvl1pPr marL="0" marR="0" indent="0" algn="l" defTabSz="400233" rtl="0" eaLnBrk="1" fontAlgn="auto" latinLnBrk="0" hangingPunct="1">
              <a:lnSpc>
                <a:spcPct val="100000"/>
              </a:lnSpc>
              <a:spcBef>
                <a:spcPts val="900"/>
              </a:spcBef>
              <a:spcAft>
                <a:spcPts val="0"/>
              </a:spcAft>
              <a:buClr>
                <a:schemeClr val="tx1"/>
              </a:buClr>
              <a:buSzTx/>
              <a:buFont typeface="Wingdings" pitchFamily="2" charset="2"/>
              <a:buNone/>
              <a:tabLst/>
              <a:defRPr sz="2400" kern="1200" spc="0" baseline="0">
                <a:solidFill>
                  <a:srgbClr val="FFFFFF"/>
                </a:solidFill>
                <a:latin typeface="Segoe UI Light"/>
                <a:ea typeface="+mn-ea"/>
                <a:cs typeface="Segoe UI Light"/>
              </a:defRPr>
            </a:lvl1pPr>
            <a:lvl2pPr marL="0" marR="0" indent="0" algn="l" defTabSz="400233" rtl="0" eaLnBrk="1" fontAlgn="auto" latinLnBrk="0" hangingPunct="1">
              <a:lnSpc>
                <a:spcPct val="100000"/>
              </a:lnSpc>
              <a:spcBef>
                <a:spcPts val="794"/>
              </a:spcBef>
              <a:spcAft>
                <a:spcPts val="0"/>
              </a:spcAft>
              <a:buClrTx/>
              <a:buSzTx/>
              <a:buFont typeface="Arial"/>
              <a:buNone/>
              <a:tabLst/>
              <a:defRPr sz="1400" kern="1200" spc="0" baseline="0">
                <a:solidFill>
                  <a:srgbClr val="FFFFFF"/>
                </a:solidFill>
                <a:latin typeface="Segoe UI Light"/>
                <a:ea typeface="+mn-ea"/>
                <a:cs typeface="Segoe UI Light"/>
              </a:defRPr>
            </a:lvl2pPr>
            <a:lvl3pPr marL="170360" marR="0" indent="0" algn="l" defTabSz="400233" rtl="0" eaLnBrk="1" fontAlgn="auto" latinLnBrk="0" hangingPunct="1">
              <a:lnSpc>
                <a:spcPct val="100000"/>
              </a:lnSpc>
              <a:spcBef>
                <a:spcPct val="20000"/>
              </a:spcBef>
              <a:spcAft>
                <a:spcPts val="0"/>
              </a:spcAft>
              <a:buClrTx/>
              <a:buSzTx/>
              <a:buFont typeface="Arial"/>
              <a:buNone/>
              <a:tabLst/>
              <a:defRPr sz="1400" kern="1200" spc="0" baseline="0">
                <a:solidFill>
                  <a:srgbClr val="FFFFFF"/>
                </a:solidFill>
                <a:latin typeface="Segoe UI Light"/>
                <a:ea typeface="+mn-ea"/>
                <a:cs typeface="Segoe UI Light"/>
              </a:defRPr>
            </a:lvl3pPr>
            <a:lvl4pPr marL="338385" marR="0" indent="0" algn="l" defTabSz="400233" rtl="0" eaLnBrk="1" fontAlgn="auto" latinLnBrk="0" hangingPunct="1">
              <a:lnSpc>
                <a:spcPct val="100000"/>
              </a:lnSpc>
              <a:spcBef>
                <a:spcPct val="20000"/>
              </a:spcBef>
              <a:spcAft>
                <a:spcPts val="0"/>
              </a:spcAft>
              <a:buClrTx/>
              <a:buSzTx/>
              <a:buFont typeface="Arial"/>
              <a:buNone/>
              <a:tabLst/>
              <a:defRPr sz="1300" kern="1200" spc="0" baseline="0">
                <a:solidFill>
                  <a:srgbClr val="FFFFFF"/>
                </a:solidFill>
                <a:latin typeface="Segoe UI Light"/>
                <a:ea typeface="+mn-ea"/>
                <a:cs typeface="Segoe UI Light"/>
              </a:defRPr>
            </a:lvl4pPr>
            <a:lvl5pPr marL="504077" marR="0" indent="0" algn="l" defTabSz="400233" rtl="0" eaLnBrk="1" fontAlgn="auto" latinLnBrk="0" hangingPunct="1">
              <a:lnSpc>
                <a:spcPct val="100000"/>
              </a:lnSpc>
              <a:spcBef>
                <a:spcPct val="20000"/>
              </a:spcBef>
              <a:spcAft>
                <a:spcPts val="0"/>
              </a:spcAft>
              <a:buClrTx/>
              <a:buSzTx/>
              <a:buFont typeface="Arial"/>
              <a:buNone/>
              <a:tabLst/>
              <a:defRPr sz="1300" kern="1200" spc="0" baseline="0">
                <a:solidFill>
                  <a:srgbClr val="FFFFFF"/>
                </a:solidFill>
                <a:latin typeface="Segoe UI Light"/>
                <a:ea typeface="+mn-ea"/>
                <a:cs typeface="Segoe UI Light"/>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a:buClr>
                <a:srgbClr val="616161"/>
              </a:buClr>
              <a:defRPr/>
            </a:pPr>
            <a:r>
              <a:rPr lang="en-US" sz="2448"/>
              <a:t> </a:t>
            </a:r>
            <a:endParaRPr lang="en-US" sz="2448" dirty="0"/>
          </a:p>
        </p:txBody>
      </p:sp>
      <p:sp>
        <p:nvSpPr>
          <p:cNvPr id="234" name="TextBox 233"/>
          <p:cNvSpPr txBox="1"/>
          <p:nvPr/>
        </p:nvSpPr>
        <p:spPr>
          <a:xfrm>
            <a:off x="-33010" y="5095071"/>
            <a:ext cx="5839453" cy="621501"/>
          </a:xfrm>
          <a:prstGeom prst="rect">
            <a:avLst/>
          </a:prstGeom>
          <a:noFill/>
        </p:spPr>
        <p:txBody>
          <a:bodyPr wrap="square" lIns="186505" tIns="149204" rIns="186505" bIns="186505" rtlCol="0">
            <a:spAutoFit/>
          </a:bodyPr>
          <a:lstStyle>
            <a:defPPr>
              <a:defRPr lang="en-US"/>
            </a:defPPr>
            <a:lvl1pPr>
              <a:lnSpc>
                <a:spcPct val="90000"/>
              </a:lnSpc>
              <a:defRPr sz="2000">
                <a:solidFill>
                  <a:srgbClr val="FFFFFF"/>
                </a:solidFill>
                <a:latin typeface="Segoe UI Light"/>
              </a:defRPr>
            </a:lvl1pPr>
          </a:lstStyle>
          <a:p>
            <a:pPr defTabSz="699204">
              <a:defRPr/>
            </a:pPr>
            <a:r>
              <a:rPr lang="en-US" sz="2040" kern="0" dirty="0"/>
              <a:t>.NET Core </a:t>
            </a:r>
            <a:r>
              <a:rPr lang="zh-TW" altLang="en-US" sz="2040" kern="0" smtClean="0"/>
              <a:t>跨平台</a:t>
            </a:r>
            <a:endParaRPr lang="en-US" sz="2040" kern="0" dirty="0"/>
          </a:p>
        </p:txBody>
      </p:sp>
      <p:sp>
        <p:nvSpPr>
          <p:cNvPr id="236" name="TextBox 235"/>
          <p:cNvSpPr txBox="1"/>
          <p:nvPr/>
        </p:nvSpPr>
        <p:spPr>
          <a:xfrm>
            <a:off x="6394084" y="4987808"/>
            <a:ext cx="3030703" cy="588286"/>
          </a:xfrm>
          <a:prstGeom prst="rect">
            <a:avLst/>
          </a:prstGeom>
          <a:noFill/>
        </p:spPr>
        <p:txBody>
          <a:bodyPr wrap="square" lIns="186505" tIns="149204" rIns="186505" bIns="186505" rtlCol="0">
            <a:spAutoFit/>
          </a:bodyPr>
          <a:lstStyle/>
          <a:p>
            <a:pPr defTabSz="699204">
              <a:lnSpc>
                <a:spcPct val="90000"/>
              </a:lnSpc>
              <a:defRPr/>
            </a:pPr>
            <a:r>
              <a:rPr lang="en-US" kern="0" dirty="0" smtClean="0">
                <a:solidFill>
                  <a:srgbClr val="FFFFFF"/>
                </a:solidFill>
                <a:latin typeface="Segoe UI Light"/>
              </a:rPr>
              <a:t>.</a:t>
            </a:r>
            <a:r>
              <a:rPr lang="en-US" kern="0" dirty="0">
                <a:solidFill>
                  <a:srgbClr val="FFFFFF"/>
                </a:solidFill>
                <a:latin typeface="Segoe UI Light"/>
              </a:rPr>
              <a:t>NET/</a:t>
            </a:r>
            <a:r>
              <a:rPr lang="en-US" kern="0" dirty="0" err="1">
                <a:solidFill>
                  <a:srgbClr val="FFFFFF"/>
                </a:solidFill>
                <a:latin typeface="Segoe UI Light"/>
              </a:rPr>
              <a:t>Xamarin</a:t>
            </a:r>
            <a:r>
              <a:rPr lang="en-US" kern="0" dirty="0">
                <a:solidFill>
                  <a:srgbClr val="FFFFFF"/>
                </a:solidFill>
                <a:latin typeface="Segoe UI Light"/>
              </a:rPr>
              <a:t> </a:t>
            </a:r>
            <a:r>
              <a:rPr lang="zh-TW" altLang="en-US" kern="0" dirty="0" smtClean="0">
                <a:solidFill>
                  <a:srgbClr val="FFFFFF"/>
                </a:solidFill>
                <a:latin typeface="Segoe UI Light"/>
              </a:rPr>
              <a:t>合作夥伴</a:t>
            </a:r>
            <a:endParaRPr lang="es-ES" kern="0" dirty="0">
              <a:solidFill>
                <a:srgbClr val="FFFFFF"/>
              </a:solidFill>
            </a:endParaRPr>
          </a:p>
        </p:txBody>
      </p:sp>
      <p:sp>
        <p:nvSpPr>
          <p:cNvPr id="238" name="Freeform 237"/>
          <p:cNvSpPr>
            <a:spLocks/>
          </p:cNvSpPr>
          <p:nvPr/>
        </p:nvSpPr>
        <p:spPr bwMode="auto">
          <a:xfrm>
            <a:off x="7434385" y="3898012"/>
            <a:ext cx="1240127" cy="799769"/>
          </a:xfrm>
          <a:custGeom>
            <a:avLst/>
            <a:gdLst>
              <a:gd name="T0" fmla="*/ 766 w 766"/>
              <a:gd name="T1" fmla="*/ 68 h 494"/>
              <a:gd name="T2" fmla="*/ 766 w 766"/>
              <a:gd name="T3" fmla="*/ 426 h 494"/>
              <a:gd name="T4" fmla="*/ 766 w 766"/>
              <a:gd name="T5" fmla="*/ 426 h 494"/>
              <a:gd name="T6" fmla="*/ 766 w 766"/>
              <a:gd name="T7" fmla="*/ 438 h 494"/>
              <a:gd name="T8" fmla="*/ 762 w 766"/>
              <a:gd name="T9" fmla="*/ 452 h 494"/>
              <a:gd name="T10" fmla="*/ 756 w 766"/>
              <a:gd name="T11" fmla="*/ 464 h 494"/>
              <a:gd name="T12" fmla="*/ 748 w 766"/>
              <a:gd name="T13" fmla="*/ 474 h 494"/>
              <a:gd name="T14" fmla="*/ 738 w 766"/>
              <a:gd name="T15" fmla="*/ 482 h 494"/>
              <a:gd name="T16" fmla="*/ 728 w 766"/>
              <a:gd name="T17" fmla="*/ 488 h 494"/>
              <a:gd name="T18" fmla="*/ 716 w 766"/>
              <a:gd name="T19" fmla="*/ 492 h 494"/>
              <a:gd name="T20" fmla="*/ 704 w 766"/>
              <a:gd name="T21" fmla="*/ 494 h 494"/>
              <a:gd name="T22" fmla="*/ 64 w 766"/>
              <a:gd name="T23" fmla="*/ 494 h 494"/>
              <a:gd name="T24" fmla="*/ 64 w 766"/>
              <a:gd name="T25" fmla="*/ 494 h 494"/>
              <a:gd name="T26" fmla="*/ 50 w 766"/>
              <a:gd name="T27" fmla="*/ 492 h 494"/>
              <a:gd name="T28" fmla="*/ 40 w 766"/>
              <a:gd name="T29" fmla="*/ 488 h 494"/>
              <a:gd name="T30" fmla="*/ 28 w 766"/>
              <a:gd name="T31" fmla="*/ 482 h 494"/>
              <a:gd name="T32" fmla="*/ 20 w 766"/>
              <a:gd name="T33" fmla="*/ 474 h 494"/>
              <a:gd name="T34" fmla="*/ 12 w 766"/>
              <a:gd name="T35" fmla="*/ 464 h 494"/>
              <a:gd name="T36" fmla="*/ 6 w 766"/>
              <a:gd name="T37" fmla="*/ 452 h 494"/>
              <a:gd name="T38" fmla="*/ 2 w 766"/>
              <a:gd name="T39" fmla="*/ 438 h 494"/>
              <a:gd name="T40" fmla="*/ 0 w 766"/>
              <a:gd name="T41" fmla="*/ 426 h 494"/>
              <a:gd name="T42" fmla="*/ 0 w 766"/>
              <a:gd name="T43" fmla="*/ 68 h 494"/>
              <a:gd name="T44" fmla="*/ 0 w 766"/>
              <a:gd name="T45" fmla="*/ 68 h 494"/>
              <a:gd name="T46" fmla="*/ 2 w 766"/>
              <a:gd name="T47" fmla="*/ 54 h 494"/>
              <a:gd name="T48" fmla="*/ 6 w 766"/>
              <a:gd name="T49" fmla="*/ 42 h 494"/>
              <a:gd name="T50" fmla="*/ 12 w 766"/>
              <a:gd name="T51" fmla="*/ 30 h 494"/>
              <a:gd name="T52" fmla="*/ 20 w 766"/>
              <a:gd name="T53" fmla="*/ 20 h 494"/>
              <a:gd name="T54" fmla="*/ 28 w 766"/>
              <a:gd name="T55" fmla="*/ 12 h 494"/>
              <a:gd name="T56" fmla="*/ 40 w 766"/>
              <a:gd name="T57" fmla="*/ 6 h 494"/>
              <a:gd name="T58" fmla="*/ 50 w 766"/>
              <a:gd name="T59" fmla="*/ 2 h 494"/>
              <a:gd name="T60" fmla="*/ 64 w 766"/>
              <a:gd name="T61" fmla="*/ 0 h 494"/>
              <a:gd name="T62" fmla="*/ 704 w 766"/>
              <a:gd name="T63" fmla="*/ 0 h 494"/>
              <a:gd name="T64" fmla="*/ 704 w 766"/>
              <a:gd name="T65" fmla="*/ 0 h 494"/>
              <a:gd name="T66" fmla="*/ 716 w 766"/>
              <a:gd name="T67" fmla="*/ 2 h 494"/>
              <a:gd name="T68" fmla="*/ 728 w 766"/>
              <a:gd name="T69" fmla="*/ 6 h 494"/>
              <a:gd name="T70" fmla="*/ 738 w 766"/>
              <a:gd name="T71" fmla="*/ 12 h 494"/>
              <a:gd name="T72" fmla="*/ 748 w 766"/>
              <a:gd name="T73" fmla="*/ 20 h 494"/>
              <a:gd name="T74" fmla="*/ 756 w 766"/>
              <a:gd name="T75" fmla="*/ 30 h 494"/>
              <a:gd name="T76" fmla="*/ 762 w 766"/>
              <a:gd name="T77" fmla="*/ 42 h 494"/>
              <a:gd name="T78" fmla="*/ 766 w 766"/>
              <a:gd name="T79" fmla="*/ 54 h 494"/>
              <a:gd name="T80" fmla="*/ 766 w 766"/>
              <a:gd name="T81" fmla="*/ 68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6" h="494">
                <a:moveTo>
                  <a:pt x="766" y="68"/>
                </a:moveTo>
                <a:lnTo>
                  <a:pt x="766" y="426"/>
                </a:lnTo>
                <a:lnTo>
                  <a:pt x="766" y="426"/>
                </a:lnTo>
                <a:lnTo>
                  <a:pt x="766" y="438"/>
                </a:lnTo>
                <a:lnTo>
                  <a:pt x="762" y="452"/>
                </a:lnTo>
                <a:lnTo>
                  <a:pt x="756" y="464"/>
                </a:lnTo>
                <a:lnTo>
                  <a:pt x="748" y="474"/>
                </a:lnTo>
                <a:lnTo>
                  <a:pt x="738" y="482"/>
                </a:lnTo>
                <a:lnTo>
                  <a:pt x="728" y="488"/>
                </a:lnTo>
                <a:lnTo>
                  <a:pt x="716" y="492"/>
                </a:lnTo>
                <a:lnTo>
                  <a:pt x="704" y="494"/>
                </a:lnTo>
                <a:lnTo>
                  <a:pt x="64" y="494"/>
                </a:lnTo>
                <a:lnTo>
                  <a:pt x="64" y="494"/>
                </a:lnTo>
                <a:lnTo>
                  <a:pt x="50" y="492"/>
                </a:lnTo>
                <a:lnTo>
                  <a:pt x="40" y="488"/>
                </a:lnTo>
                <a:lnTo>
                  <a:pt x="28" y="482"/>
                </a:lnTo>
                <a:lnTo>
                  <a:pt x="20" y="474"/>
                </a:lnTo>
                <a:lnTo>
                  <a:pt x="12" y="464"/>
                </a:lnTo>
                <a:lnTo>
                  <a:pt x="6" y="452"/>
                </a:lnTo>
                <a:lnTo>
                  <a:pt x="2" y="438"/>
                </a:lnTo>
                <a:lnTo>
                  <a:pt x="0" y="426"/>
                </a:lnTo>
                <a:lnTo>
                  <a:pt x="0" y="68"/>
                </a:lnTo>
                <a:lnTo>
                  <a:pt x="0" y="68"/>
                </a:lnTo>
                <a:lnTo>
                  <a:pt x="2" y="54"/>
                </a:lnTo>
                <a:lnTo>
                  <a:pt x="6" y="42"/>
                </a:lnTo>
                <a:lnTo>
                  <a:pt x="12" y="30"/>
                </a:lnTo>
                <a:lnTo>
                  <a:pt x="20" y="20"/>
                </a:lnTo>
                <a:lnTo>
                  <a:pt x="28" y="12"/>
                </a:lnTo>
                <a:lnTo>
                  <a:pt x="40" y="6"/>
                </a:lnTo>
                <a:lnTo>
                  <a:pt x="50" y="2"/>
                </a:lnTo>
                <a:lnTo>
                  <a:pt x="64" y="0"/>
                </a:lnTo>
                <a:lnTo>
                  <a:pt x="704" y="0"/>
                </a:lnTo>
                <a:lnTo>
                  <a:pt x="704" y="0"/>
                </a:lnTo>
                <a:lnTo>
                  <a:pt x="716" y="2"/>
                </a:lnTo>
                <a:lnTo>
                  <a:pt x="728" y="6"/>
                </a:lnTo>
                <a:lnTo>
                  <a:pt x="738" y="12"/>
                </a:lnTo>
                <a:lnTo>
                  <a:pt x="748" y="20"/>
                </a:lnTo>
                <a:lnTo>
                  <a:pt x="756" y="30"/>
                </a:lnTo>
                <a:lnTo>
                  <a:pt x="762" y="42"/>
                </a:lnTo>
                <a:lnTo>
                  <a:pt x="766" y="54"/>
                </a:lnTo>
                <a:lnTo>
                  <a:pt x="766" y="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39" name="Freeform 239"/>
          <p:cNvSpPr>
            <a:spLocks/>
          </p:cNvSpPr>
          <p:nvPr/>
        </p:nvSpPr>
        <p:spPr bwMode="auto">
          <a:xfrm>
            <a:off x="7515333" y="3972484"/>
            <a:ext cx="1078230" cy="657300"/>
          </a:xfrm>
          <a:custGeom>
            <a:avLst/>
            <a:gdLst>
              <a:gd name="T0" fmla="*/ 666 w 666"/>
              <a:gd name="T1" fmla="*/ 20 h 406"/>
              <a:gd name="T2" fmla="*/ 666 w 666"/>
              <a:gd name="T3" fmla="*/ 386 h 406"/>
              <a:gd name="T4" fmla="*/ 666 w 666"/>
              <a:gd name="T5" fmla="*/ 386 h 406"/>
              <a:gd name="T6" fmla="*/ 664 w 666"/>
              <a:gd name="T7" fmla="*/ 394 h 406"/>
              <a:gd name="T8" fmla="*/ 660 w 666"/>
              <a:gd name="T9" fmla="*/ 400 h 406"/>
              <a:gd name="T10" fmla="*/ 654 w 666"/>
              <a:gd name="T11" fmla="*/ 404 h 406"/>
              <a:gd name="T12" fmla="*/ 646 w 666"/>
              <a:gd name="T13" fmla="*/ 406 h 406"/>
              <a:gd name="T14" fmla="*/ 22 w 666"/>
              <a:gd name="T15" fmla="*/ 406 h 406"/>
              <a:gd name="T16" fmla="*/ 22 w 666"/>
              <a:gd name="T17" fmla="*/ 406 h 406"/>
              <a:gd name="T18" fmla="*/ 14 w 666"/>
              <a:gd name="T19" fmla="*/ 404 h 406"/>
              <a:gd name="T20" fmla="*/ 6 w 666"/>
              <a:gd name="T21" fmla="*/ 400 h 406"/>
              <a:gd name="T22" fmla="*/ 2 w 666"/>
              <a:gd name="T23" fmla="*/ 394 h 406"/>
              <a:gd name="T24" fmla="*/ 0 w 666"/>
              <a:gd name="T25" fmla="*/ 386 h 406"/>
              <a:gd name="T26" fmla="*/ 0 w 666"/>
              <a:gd name="T27" fmla="*/ 20 h 406"/>
              <a:gd name="T28" fmla="*/ 0 w 666"/>
              <a:gd name="T29" fmla="*/ 20 h 406"/>
              <a:gd name="T30" fmla="*/ 2 w 666"/>
              <a:gd name="T31" fmla="*/ 12 h 406"/>
              <a:gd name="T32" fmla="*/ 6 w 666"/>
              <a:gd name="T33" fmla="*/ 6 h 406"/>
              <a:gd name="T34" fmla="*/ 14 w 666"/>
              <a:gd name="T35" fmla="*/ 2 h 406"/>
              <a:gd name="T36" fmla="*/ 22 w 666"/>
              <a:gd name="T37" fmla="*/ 0 h 406"/>
              <a:gd name="T38" fmla="*/ 646 w 666"/>
              <a:gd name="T39" fmla="*/ 0 h 406"/>
              <a:gd name="T40" fmla="*/ 646 w 666"/>
              <a:gd name="T41" fmla="*/ 0 h 406"/>
              <a:gd name="T42" fmla="*/ 654 w 666"/>
              <a:gd name="T43" fmla="*/ 2 h 406"/>
              <a:gd name="T44" fmla="*/ 660 w 666"/>
              <a:gd name="T45" fmla="*/ 6 h 406"/>
              <a:gd name="T46" fmla="*/ 664 w 666"/>
              <a:gd name="T47" fmla="*/ 12 h 406"/>
              <a:gd name="T48" fmla="*/ 666 w 666"/>
              <a:gd name="T49"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6" h="406">
                <a:moveTo>
                  <a:pt x="666" y="20"/>
                </a:moveTo>
                <a:lnTo>
                  <a:pt x="666" y="386"/>
                </a:lnTo>
                <a:lnTo>
                  <a:pt x="666" y="386"/>
                </a:lnTo>
                <a:lnTo>
                  <a:pt x="664" y="394"/>
                </a:lnTo>
                <a:lnTo>
                  <a:pt x="660" y="400"/>
                </a:lnTo>
                <a:lnTo>
                  <a:pt x="654" y="404"/>
                </a:lnTo>
                <a:lnTo>
                  <a:pt x="646" y="406"/>
                </a:lnTo>
                <a:lnTo>
                  <a:pt x="22" y="406"/>
                </a:lnTo>
                <a:lnTo>
                  <a:pt x="22" y="406"/>
                </a:lnTo>
                <a:lnTo>
                  <a:pt x="14" y="404"/>
                </a:lnTo>
                <a:lnTo>
                  <a:pt x="6" y="400"/>
                </a:lnTo>
                <a:lnTo>
                  <a:pt x="2" y="394"/>
                </a:lnTo>
                <a:lnTo>
                  <a:pt x="0" y="386"/>
                </a:lnTo>
                <a:lnTo>
                  <a:pt x="0" y="20"/>
                </a:lnTo>
                <a:lnTo>
                  <a:pt x="0" y="20"/>
                </a:lnTo>
                <a:lnTo>
                  <a:pt x="2" y="12"/>
                </a:lnTo>
                <a:lnTo>
                  <a:pt x="6" y="6"/>
                </a:lnTo>
                <a:lnTo>
                  <a:pt x="14" y="2"/>
                </a:lnTo>
                <a:lnTo>
                  <a:pt x="22" y="0"/>
                </a:lnTo>
                <a:lnTo>
                  <a:pt x="646" y="0"/>
                </a:lnTo>
                <a:lnTo>
                  <a:pt x="646" y="0"/>
                </a:lnTo>
                <a:lnTo>
                  <a:pt x="654" y="2"/>
                </a:lnTo>
                <a:lnTo>
                  <a:pt x="660" y="6"/>
                </a:lnTo>
                <a:lnTo>
                  <a:pt x="664" y="12"/>
                </a:lnTo>
                <a:lnTo>
                  <a:pt x="666"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40" name="Freeform 240"/>
          <p:cNvSpPr>
            <a:spLocks noEditPoints="1"/>
          </p:cNvSpPr>
          <p:nvPr/>
        </p:nvSpPr>
        <p:spPr bwMode="auto">
          <a:xfrm>
            <a:off x="7515332" y="3972484"/>
            <a:ext cx="705869" cy="657300"/>
          </a:xfrm>
          <a:custGeom>
            <a:avLst/>
            <a:gdLst>
              <a:gd name="T0" fmla="*/ 0 w 436"/>
              <a:gd name="T1" fmla="*/ 386 h 406"/>
              <a:gd name="T2" fmla="*/ 0 w 436"/>
              <a:gd name="T3" fmla="*/ 386 h 406"/>
              <a:gd name="T4" fmla="*/ 0 w 436"/>
              <a:gd name="T5" fmla="*/ 386 h 406"/>
              <a:gd name="T6" fmla="*/ 2 w 436"/>
              <a:gd name="T7" fmla="*/ 394 h 406"/>
              <a:gd name="T8" fmla="*/ 6 w 436"/>
              <a:gd name="T9" fmla="*/ 398 h 406"/>
              <a:gd name="T10" fmla="*/ 10 w 436"/>
              <a:gd name="T11" fmla="*/ 404 h 406"/>
              <a:gd name="T12" fmla="*/ 18 w 436"/>
              <a:gd name="T13" fmla="*/ 406 h 406"/>
              <a:gd name="T14" fmla="*/ 18 w 436"/>
              <a:gd name="T15" fmla="*/ 406 h 406"/>
              <a:gd name="T16" fmla="*/ 10 w 436"/>
              <a:gd name="T17" fmla="*/ 404 h 406"/>
              <a:gd name="T18" fmla="*/ 6 w 436"/>
              <a:gd name="T19" fmla="*/ 398 h 406"/>
              <a:gd name="T20" fmla="*/ 2 w 436"/>
              <a:gd name="T21" fmla="*/ 394 h 406"/>
              <a:gd name="T22" fmla="*/ 0 w 436"/>
              <a:gd name="T23" fmla="*/ 386 h 406"/>
              <a:gd name="T24" fmla="*/ 436 w 436"/>
              <a:gd name="T25" fmla="*/ 0 h 406"/>
              <a:gd name="T26" fmla="*/ 22 w 436"/>
              <a:gd name="T27" fmla="*/ 0 h 406"/>
              <a:gd name="T28" fmla="*/ 22 w 436"/>
              <a:gd name="T29" fmla="*/ 0 h 406"/>
              <a:gd name="T30" fmla="*/ 14 w 436"/>
              <a:gd name="T31" fmla="*/ 2 h 406"/>
              <a:gd name="T32" fmla="*/ 6 w 436"/>
              <a:gd name="T33" fmla="*/ 6 h 406"/>
              <a:gd name="T34" fmla="*/ 2 w 436"/>
              <a:gd name="T35" fmla="*/ 12 h 406"/>
              <a:gd name="T36" fmla="*/ 0 w 436"/>
              <a:gd name="T37" fmla="*/ 20 h 406"/>
              <a:gd name="T38" fmla="*/ 0 w 436"/>
              <a:gd name="T39" fmla="*/ 20 h 406"/>
              <a:gd name="T40" fmla="*/ 0 w 436"/>
              <a:gd name="T41" fmla="*/ 20 h 406"/>
              <a:gd name="T42" fmla="*/ 2 w 436"/>
              <a:gd name="T43" fmla="*/ 12 h 406"/>
              <a:gd name="T44" fmla="*/ 6 w 436"/>
              <a:gd name="T45" fmla="*/ 6 h 406"/>
              <a:gd name="T46" fmla="*/ 14 w 436"/>
              <a:gd name="T47" fmla="*/ 2 h 406"/>
              <a:gd name="T48" fmla="*/ 22 w 436"/>
              <a:gd name="T49" fmla="*/ 0 h 406"/>
              <a:gd name="T50" fmla="*/ 436 w 436"/>
              <a:gd name="T51" fmla="*/ 0 h 406"/>
              <a:gd name="T52" fmla="*/ 436 w 436"/>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6" h="406">
                <a:moveTo>
                  <a:pt x="0" y="386"/>
                </a:moveTo>
                <a:lnTo>
                  <a:pt x="0" y="386"/>
                </a:lnTo>
                <a:lnTo>
                  <a:pt x="0" y="386"/>
                </a:lnTo>
                <a:lnTo>
                  <a:pt x="2" y="394"/>
                </a:lnTo>
                <a:lnTo>
                  <a:pt x="6" y="398"/>
                </a:lnTo>
                <a:lnTo>
                  <a:pt x="10" y="404"/>
                </a:lnTo>
                <a:lnTo>
                  <a:pt x="18" y="406"/>
                </a:lnTo>
                <a:lnTo>
                  <a:pt x="18" y="406"/>
                </a:lnTo>
                <a:lnTo>
                  <a:pt x="10" y="404"/>
                </a:lnTo>
                <a:lnTo>
                  <a:pt x="6" y="398"/>
                </a:lnTo>
                <a:lnTo>
                  <a:pt x="2" y="394"/>
                </a:lnTo>
                <a:lnTo>
                  <a:pt x="0" y="386"/>
                </a:lnTo>
                <a:close/>
                <a:moveTo>
                  <a:pt x="436" y="0"/>
                </a:moveTo>
                <a:lnTo>
                  <a:pt x="22" y="0"/>
                </a:lnTo>
                <a:lnTo>
                  <a:pt x="22" y="0"/>
                </a:lnTo>
                <a:lnTo>
                  <a:pt x="14" y="2"/>
                </a:lnTo>
                <a:lnTo>
                  <a:pt x="6" y="6"/>
                </a:lnTo>
                <a:lnTo>
                  <a:pt x="2" y="12"/>
                </a:lnTo>
                <a:lnTo>
                  <a:pt x="0" y="20"/>
                </a:lnTo>
                <a:lnTo>
                  <a:pt x="0" y="20"/>
                </a:lnTo>
                <a:lnTo>
                  <a:pt x="0" y="20"/>
                </a:lnTo>
                <a:lnTo>
                  <a:pt x="2" y="12"/>
                </a:lnTo>
                <a:lnTo>
                  <a:pt x="6" y="6"/>
                </a:lnTo>
                <a:lnTo>
                  <a:pt x="14" y="2"/>
                </a:lnTo>
                <a:lnTo>
                  <a:pt x="22" y="0"/>
                </a:lnTo>
                <a:lnTo>
                  <a:pt x="436" y="0"/>
                </a:lnTo>
                <a:lnTo>
                  <a:pt x="436" y="0"/>
                </a:lnTo>
                <a:close/>
              </a:path>
            </a:pathLst>
          </a:custGeom>
          <a:solidFill>
            <a:srgbClr val="ADA6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41" name="Freeform 241"/>
          <p:cNvSpPr>
            <a:spLocks/>
          </p:cNvSpPr>
          <p:nvPr/>
        </p:nvSpPr>
        <p:spPr bwMode="auto">
          <a:xfrm>
            <a:off x="7515333" y="4597404"/>
            <a:ext cx="29141" cy="32379"/>
          </a:xfrm>
          <a:custGeom>
            <a:avLst/>
            <a:gdLst>
              <a:gd name="T0" fmla="*/ 0 w 18"/>
              <a:gd name="T1" fmla="*/ 0 h 20"/>
              <a:gd name="T2" fmla="*/ 0 w 18"/>
              <a:gd name="T3" fmla="*/ 0 h 20"/>
              <a:gd name="T4" fmla="*/ 0 w 18"/>
              <a:gd name="T5" fmla="*/ 0 h 20"/>
              <a:gd name="T6" fmla="*/ 2 w 18"/>
              <a:gd name="T7" fmla="*/ 8 h 20"/>
              <a:gd name="T8" fmla="*/ 6 w 18"/>
              <a:gd name="T9" fmla="*/ 12 h 20"/>
              <a:gd name="T10" fmla="*/ 10 w 18"/>
              <a:gd name="T11" fmla="*/ 18 h 20"/>
              <a:gd name="T12" fmla="*/ 18 w 18"/>
              <a:gd name="T13" fmla="*/ 20 h 20"/>
              <a:gd name="T14" fmla="*/ 18 w 18"/>
              <a:gd name="T15" fmla="*/ 20 h 20"/>
              <a:gd name="T16" fmla="*/ 10 w 18"/>
              <a:gd name="T17" fmla="*/ 18 h 20"/>
              <a:gd name="T18" fmla="*/ 6 w 18"/>
              <a:gd name="T19" fmla="*/ 12 h 20"/>
              <a:gd name="T20" fmla="*/ 2 w 18"/>
              <a:gd name="T21" fmla="*/ 8 h 20"/>
              <a:gd name="T22" fmla="*/ 0 w 1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0">
                <a:moveTo>
                  <a:pt x="0" y="0"/>
                </a:moveTo>
                <a:lnTo>
                  <a:pt x="0" y="0"/>
                </a:lnTo>
                <a:lnTo>
                  <a:pt x="0" y="0"/>
                </a:lnTo>
                <a:lnTo>
                  <a:pt x="2" y="8"/>
                </a:lnTo>
                <a:lnTo>
                  <a:pt x="6" y="12"/>
                </a:lnTo>
                <a:lnTo>
                  <a:pt x="10" y="18"/>
                </a:lnTo>
                <a:lnTo>
                  <a:pt x="18" y="20"/>
                </a:lnTo>
                <a:lnTo>
                  <a:pt x="18" y="20"/>
                </a:lnTo>
                <a:lnTo>
                  <a:pt x="10" y="18"/>
                </a:lnTo>
                <a:lnTo>
                  <a:pt x="6" y="12"/>
                </a:lnTo>
                <a:lnTo>
                  <a:pt x="2"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42" name="Freeform 242"/>
          <p:cNvSpPr>
            <a:spLocks/>
          </p:cNvSpPr>
          <p:nvPr/>
        </p:nvSpPr>
        <p:spPr bwMode="auto">
          <a:xfrm>
            <a:off x="7515332" y="3972483"/>
            <a:ext cx="705869" cy="32379"/>
          </a:xfrm>
          <a:custGeom>
            <a:avLst/>
            <a:gdLst>
              <a:gd name="T0" fmla="*/ 436 w 436"/>
              <a:gd name="T1" fmla="*/ 0 h 20"/>
              <a:gd name="T2" fmla="*/ 22 w 436"/>
              <a:gd name="T3" fmla="*/ 0 h 20"/>
              <a:gd name="T4" fmla="*/ 22 w 436"/>
              <a:gd name="T5" fmla="*/ 0 h 20"/>
              <a:gd name="T6" fmla="*/ 14 w 436"/>
              <a:gd name="T7" fmla="*/ 2 h 20"/>
              <a:gd name="T8" fmla="*/ 6 w 436"/>
              <a:gd name="T9" fmla="*/ 6 h 20"/>
              <a:gd name="T10" fmla="*/ 2 w 436"/>
              <a:gd name="T11" fmla="*/ 12 h 20"/>
              <a:gd name="T12" fmla="*/ 0 w 436"/>
              <a:gd name="T13" fmla="*/ 20 h 20"/>
              <a:gd name="T14" fmla="*/ 0 w 436"/>
              <a:gd name="T15" fmla="*/ 20 h 20"/>
              <a:gd name="T16" fmla="*/ 0 w 436"/>
              <a:gd name="T17" fmla="*/ 20 h 20"/>
              <a:gd name="T18" fmla="*/ 2 w 436"/>
              <a:gd name="T19" fmla="*/ 12 h 20"/>
              <a:gd name="T20" fmla="*/ 6 w 436"/>
              <a:gd name="T21" fmla="*/ 6 h 20"/>
              <a:gd name="T22" fmla="*/ 14 w 436"/>
              <a:gd name="T23" fmla="*/ 2 h 20"/>
              <a:gd name="T24" fmla="*/ 22 w 436"/>
              <a:gd name="T25" fmla="*/ 0 h 20"/>
              <a:gd name="T26" fmla="*/ 436 w 436"/>
              <a:gd name="T27" fmla="*/ 0 h 20"/>
              <a:gd name="T28" fmla="*/ 436 w 436"/>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 h="20">
                <a:moveTo>
                  <a:pt x="436" y="0"/>
                </a:moveTo>
                <a:lnTo>
                  <a:pt x="22" y="0"/>
                </a:lnTo>
                <a:lnTo>
                  <a:pt x="22" y="0"/>
                </a:lnTo>
                <a:lnTo>
                  <a:pt x="14" y="2"/>
                </a:lnTo>
                <a:lnTo>
                  <a:pt x="6" y="6"/>
                </a:lnTo>
                <a:lnTo>
                  <a:pt x="2" y="12"/>
                </a:lnTo>
                <a:lnTo>
                  <a:pt x="0" y="20"/>
                </a:lnTo>
                <a:lnTo>
                  <a:pt x="0" y="20"/>
                </a:lnTo>
                <a:lnTo>
                  <a:pt x="0" y="20"/>
                </a:lnTo>
                <a:lnTo>
                  <a:pt x="2" y="12"/>
                </a:lnTo>
                <a:lnTo>
                  <a:pt x="6" y="6"/>
                </a:lnTo>
                <a:lnTo>
                  <a:pt x="14" y="2"/>
                </a:lnTo>
                <a:lnTo>
                  <a:pt x="22" y="0"/>
                </a:lnTo>
                <a:lnTo>
                  <a:pt x="436" y="0"/>
                </a:lnTo>
                <a:lnTo>
                  <a:pt x="4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43" name="Freeform 244"/>
          <p:cNvSpPr>
            <a:spLocks/>
          </p:cNvSpPr>
          <p:nvPr/>
        </p:nvSpPr>
        <p:spPr bwMode="auto">
          <a:xfrm>
            <a:off x="7515332" y="3972484"/>
            <a:ext cx="705869" cy="657300"/>
          </a:xfrm>
          <a:custGeom>
            <a:avLst/>
            <a:gdLst>
              <a:gd name="T0" fmla="*/ 436 w 436"/>
              <a:gd name="T1" fmla="*/ 0 h 406"/>
              <a:gd name="T2" fmla="*/ 22 w 436"/>
              <a:gd name="T3" fmla="*/ 0 h 406"/>
              <a:gd name="T4" fmla="*/ 22 w 436"/>
              <a:gd name="T5" fmla="*/ 0 h 406"/>
              <a:gd name="T6" fmla="*/ 14 w 436"/>
              <a:gd name="T7" fmla="*/ 2 h 406"/>
              <a:gd name="T8" fmla="*/ 6 w 436"/>
              <a:gd name="T9" fmla="*/ 6 h 406"/>
              <a:gd name="T10" fmla="*/ 2 w 436"/>
              <a:gd name="T11" fmla="*/ 12 h 406"/>
              <a:gd name="T12" fmla="*/ 0 w 436"/>
              <a:gd name="T13" fmla="*/ 20 h 406"/>
              <a:gd name="T14" fmla="*/ 0 w 436"/>
              <a:gd name="T15" fmla="*/ 386 h 406"/>
              <a:gd name="T16" fmla="*/ 0 w 436"/>
              <a:gd name="T17" fmla="*/ 386 h 406"/>
              <a:gd name="T18" fmla="*/ 2 w 436"/>
              <a:gd name="T19" fmla="*/ 394 h 406"/>
              <a:gd name="T20" fmla="*/ 6 w 436"/>
              <a:gd name="T21" fmla="*/ 398 h 406"/>
              <a:gd name="T22" fmla="*/ 10 w 436"/>
              <a:gd name="T23" fmla="*/ 404 h 406"/>
              <a:gd name="T24" fmla="*/ 18 w 436"/>
              <a:gd name="T25" fmla="*/ 406 h 406"/>
              <a:gd name="T26" fmla="*/ 18 w 436"/>
              <a:gd name="T27" fmla="*/ 406 h 406"/>
              <a:gd name="T28" fmla="*/ 22 w 436"/>
              <a:gd name="T29" fmla="*/ 406 h 406"/>
              <a:gd name="T30" fmla="*/ 28 w 436"/>
              <a:gd name="T31" fmla="*/ 406 h 406"/>
              <a:gd name="T32" fmla="*/ 436 w 436"/>
              <a:gd name="T3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6" h="406">
                <a:moveTo>
                  <a:pt x="436" y="0"/>
                </a:moveTo>
                <a:lnTo>
                  <a:pt x="22" y="0"/>
                </a:lnTo>
                <a:lnTo>
                  <a:pt x="22" y="0"/>
                </a:lnTo>
                <a:lnTo>
                  <a:pt x="14" y="2"/>
                </a:lnTo>
                <a:lnTo>
                  <a:pt x="6" y="6"/>
                </a:lnTo>
                <a:lnTo>
                  <a:pt x="2" y="12"/>
                </a:lnTo>
                <a:lnTo>
                  <a:pt x="0" y="20"/>
                </a:lnTo>
                <a:lnTo>
                  <a:pt x="0" y="386"/>
                </a:lnTo>
                <a:lnTo>
                  <a:pt x="0" y="386"/>
                </a:lnTo>
                <a:lnTo>
                  <a:pt x="2" y="394"/>
                </a:lnTo>
                <a:lnTo>
                  <a:pt x="6" y="398"/>
                </a:lnTo>
                <a:lnTo>
                  <a:pt x="10" y="404"/>
                </a:lnTo>
                <a:lnTo>
                  <a:pt x="18" y="406"/>
                </a:lnTo>
                <a:lnTo>
                  <a:pt x="18" y="406"/>
                </a:lnTo>
                <a:lnTo>
                  <a:pt x="22" y="406"/>
                </a:lnTo>
                <a:lnTo>
                  <a:pt x="28" y="406"/>
                </a:lnTo>
                <a:lnTo>
                  <a:pt x="4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grpSp>
        <p:nvGrpSpPr>
          <p:cNvPr id="244" name="Group 243"/>
          <p:cNvGrpSpPr/>
          <p:nvPr/>
        </p:nvGrpSpPr>
        <p:grpSpPr>
          <a:xfrm>
            <a:off x="7399003" y="2844460"/>
            <a:ext cx="587231" cy="478316"/>
            <a:chOff x="485775" y="1235075"/>
            <a:chExt cx="1223963" cy="996951"/>
          </a:xfrm>
        </p:grpSpPr>
        <p:sp>
          <p:nvSpPr>
            <p:cNvPr id="314" name="Freeform 55"/>
            <p:cNvSpPr>
              <a:spLocks noEditPoints="1"/>
            </p:cNvSpPr>
            <p:nvPr/>
          </p:nvSpPr>
          <p:spPr bwMode="auto">
            <a:xfrm>
              <a:off x="485775" y="1331913"/>
              <a:ext cx="895350" cy="900113"/>
            </a:xfrm>
            <a:custGeom>
              <a:avLst/>
              <a:gdLst>
                <a:gd name="T0" fmla="*/ 1099 w 1128"/>
                <a:gd name="T1" fmla="*/ 423 h 1134"/>
                <a:gd name="T2" fmla="*/ 923 w 1128"/>
                <a:gd name="T3" fmla="*/ 406 h 1134"/>
                <a:gd name="T4" fmla="*/ 975 w 1128"/>
                <a:gd name="T5" fmla="*/ 220 h 1134"/>
                <a:gd name="T6" fmla="*/ 969 w 1128"/>
                <a:gd name="T7" fmla="*/ 193 h 1134"/>
                <a:gd name="T8" fmla="*/ 878 w 1128"/>
                <a:gd name="T9" fmla="*/ 117 h 1134"/>
                <a:gd name="T10" fmla="*/ 849 w 1128"/>
                <a:gd name="T11" fmla="*/ 120 h 1134"/>
                <a:gd name="T12" fmla="*/ 695 w 1128"/>
                <a:gd name="T13" fmla="*/ 208 h 1134"/>
                <a:gd name="T14" fmla="*/ 640 w 1128"/>
                <a:gd name="T15" fmla="*/ 15 h 1134"/>
                <a:gd name="T16" fmla="*/ 618 w 1128"/>
                <a:gd name="T17" fmla="*/ 0 h 1134"/>
                <a:gd name="T18" fmla="*/ 493 w 1128"/>
                <a:gd name="T19" fmla="*/ 7 h 1134"/>
                <a:gd name="T20" fmla="*/ 444 w 1128"/>
                <a:gd name="T21" fmla="*/ 205 h 1134"/>
                <a:gd name="T22" fmla="*/ 277 w 1128"/>
                <a:gd name="T23" fmla="*/ 120 h 1134"/>
                <a:gd name="T24" fmla="*/ 254 w 1128"/>
                <a:gd name="T25" fmla="*/ 115 h 1134"/>
                <a:gd name="T26" fmla="*/ 162 w 1128"/>
                <a:gd name="T27" fmla="*/ 189 h 1134"/>
                <a:gd name="T28" fmla="*/ 152 w 1128"/>
                <a:gd name="T29" fmla="*/ 215 h 1134"/>
                <a:gd name="T30" fmla="*/ 204 w 1128"/>
                <a:gd name="T31" fmla="*/ 406 h 1134"/>
                <a:gd name="T32" fmla="*/ 32 w 1128"/>
                <a:gd name="T33" fmla="*/ 418 h 1134"/>
                <a:gd name="T34" fmla="*/ 0 w 1128"/>
                <a:gd name="T35" fmla="*/ 542 h 1134"/>
                <a:gd name="T36" fmla="*/ 12 w 1128"/>
                <a:gd name="T37" fmla="*/ 570 h 1134"/>
                <a:gd name="T38" fmla="*/ 169 w 1128"/>
                <a:gd name="T39" fmla="*/ 657 h 1134"/>
                <a:gd name="T40" fmla="*/ 52 w 1128"/>
                <a:gd name="T41" fmla="*/ 792 h 1134"/>
                <a:gd name="T42" fmla="*/ 47 w 1128"/>
                <a:gd name="T43" fmla="*/ 819 h 1134"/>
                <a:gd name="T44" fmla="*/ 108 w 1128"/>
                <a:gd name="T45" fmla="*/ 922 h 1134"/>
                <a:gd name="T46" fmla="*/ 135 w 1128"/>
                <a:gd name="T47" fmla="*/ 928 h 1134"/>
                <a:gd name="T48" fmla="*/ 324 w 1128"/>
                <a:gd name="T49" fmla="*/ 909 h 1134"/>
                <a:gd name="T50" fmla="*/ 305 w 1128"/>
                <a:gd name="T51" fmla="*/ 1082 h 1134"/>
                <a:gd name="T52" fmla="*/ 321 w 1128"/>
                <a:gd name="T53" fmla="*/ 1098 h 1134"/>
                <a:gd name="T54" fmla="*/ 449 w 1128"/>
                <a:gd name="T55" fmla="*/ 1130 h 1134"/>
                <a:gd name="T56" fmla="*/ 547 w 1128"/>
                <a:gd name="T57" fmla="*/ 987 h 1134"/>
                <a:gd name="T58" fmla="*/ 575 w 1128"/>
                <a:gd name="T59" fmla="*/ 988 h 1134"/>
                <a:gd name="T60" fmla="*/ 675 w 1128"/>
                <a:gd name="T61" fmla="*/ 1128 h 1134"/>
                <a:gd name="T62" fmla="*/ 706 w 1128"/>
                <a:gd name="T63" fmla="*/ 1133 h 1134"/>
                <a:gd name="T64" fmla="*/ 821 w 1128"/>
                <a:gd name="T65" fmla="*/ 1087 h 1134"/>
                <a:gd name="T66" fmla="*/ 803 w 1128"/>
                <a:gd name="T67" fmla="*/ 909 h 1134"/>
                <a:gd name="T68" fmla="*/ 838 w 1128"/>
                <a:gd name="T69" fmla="*/ 877 h 1134"/>
                <a:gd name="T70" fmla="*/ 1011 w 1128"/>
                <a:gd name="T71" fmla="*/ 927 h 1134"/>
                <a:gd name="T72" fmla="*/ 1077 w 1128"/>
                <a:gd name="T73" fmla="*/ 824 h 1134"/>
                <a:gd name="T74" fmla="*/ 1080 w 1128"/>
                <a:gd name="T75" fmla="*/ 801 h 1134"/>
                <a:gd name="T76" fmla="*/ 954 w 1128"/>
                <a:gd name="T77" fmla="*/ 681 h 1134"/>
                <a:gd name="T78" fmla="*/ 1112 w 1128"/>
                <a:gd name="T79" fmla="*/ 572 h 1134"/>
                <a:gd name="T80" fmla="*/ 1126 w 1128"/>
                <a:gd name="T81" fmla="*/ 556 h 1134"/>
                <a:gd name="T82" fmla="*/ 786 w 1128"/>
                <a:gd name="T83" fmla="*/ 610 h 1134"/>
                <a:gd name="T84" fmla="*/ 736 w 1128"/>
                <a:gd name="T85" fmla="*/ 730 h 1134"/>
                <a:gd name="T86" fmla="*/ 651 w 1128"/>
                <a:gd name="T87" fmla="*/ 793 h 1134"/>
                <a:gd name="T88" fmla="*/ 541 w 1128"/>
                <a:gd name="T89" fmla="*/ 811 h 1134"/>
                <a:gd name="T90" fmla="*/ 421 w 1128"/>
                <a:gd name="T91" fmla="*/ 761 h 1134"/>
                <a:gd name="T92" fmla="*/ 358 w 1128"/>
                <a:gd name="T93" fmla="*/ 674 h 1134"/>
                <a:gd name="T94" fmla="*/ 341 w 1128"/>
                <a:gd name="T95" fmla="*/ 565 h 1134"/>
                <a:gd name="T96" fmla="*/ 391 w 1128"/>
                <a:gd name="T97" fmla="*/ 445 h 1134"/>
                <a:gd name="T98" fmla="*/ 477 w 1128"/>
                <a:gd name="T99" fmla="*/ 381 h 1134"/>
                <a:gd name="T100" fmla="*/ 586 w 1128"/>
                <a:gd name="T101" fmla="*/ 365 h 1134"/>
                <a:gd name="T102" fmla="*/ 705 w 1128"/>
                <a:gd name="T103" fmla="*/ 414 h 1134"/>
                <a:gd name="T104" fmla="*/ 769 w 1128"/>
                <a:gd name="T105" fmla="*/ 50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28" h="1134">
                  <a:moveTo>
                    <a:pt x="1128" y="542"/>
                  </a:moveTo>
                  <a:lnTo>
                    <a:pt x="1128" y="542"/>
                  </a:lnTo>
                  <a:lnTo>
                    <a:pt x="1109" y="437"/>
                  </a:lnTo>
                  <a:lnTo>
                    <a:pt x="1109" y="437"/>
                  </a:lnTo>
                  <a:lnTo>
                    <a:pt x="1105" y="429"/>
                  </a:lnTo>
                  <a:lnTo>
                    <a:pt x="1099" y="423"/>
                  </a:lnTo>
                  <a:lnTo>
                    <a:pt x="1095" y="420"/>
                  </a:lnTo>
                  <a:lnTo>
                    <a:pt x="1092" y="418"/>
                  </a:lnTo>
                  <a:lnTo>
                    <a:pt x="1082" y="413"/>
                  </a:lnTo>
                  <a:lnTo>
                    <a:pt x="1082" y="413"/>
                  </a:lnTo>
                  <a:lnTo>
                    <a:pt x="923" y="406"/>
                  </a:lnTo>
                  <a:lnTo>
                    <a:pt x="923" y="406"/>
                  </a:lnTo>
                  <a:lnTo>
                    <a:pt x="911" y="387"/>
                  </a:lnTo>
                  <a:lnTo>
                    <a:pt x="900" y="367"/>
                  </a:lnTo>
                  <a:lnTo>
                    <a:pt x="900" y="367"/>
                  </a:lnTo>
                  <a:lnTo>
                    <a:pt x="973" y="224"/>
                  </a:lnTo>
                  <a:lnTo>
                    <a:pt x="973" y="224"/>
                  </a:lnTo>
                  <a:lnTo>
                    <a:pt x="975" y="220"/>
                  </a:lnTo>
                  <a:lnTo>
                    <a:pt x="976" y="215"/>
                  </a:lnTo>
                  <a:lnTo>
                    <a:pt x="977" y="210"/>
                  </a:lnTo>
                  <a:lnTo>
                    <a:pt x="976" y="205"/>
                  </a:lnTo>
                  <a:lnTo>
                    <a:pt x="975" y="201"/>
                  </a:lnTo>
                  <a:lnTo>
                    <a:pt x="972" y="197"/>
                  </a:lnTo>
                  <a:lnTo>
                    <a:pt x="969" y="193"/>
                  </a:lnTo>
                  <a:lnTo>
                    <a:pt x="966" y="189"/>
                  </a:lnTo>
                  <a:lnTo>
                    <a:pt x="966" y="189"/>
                  </a:lnTo>
                  <a:lnTo>
                    <a:pt x="884" y="124"/>
                  </a:lnTo>
                  <a:lnTo>
                    <a:pt x="884" y="124"/>
                  </a:lnTo>
                  <a:lnTo>
                    <a:pt x="881" y="120"/>
                  </a:lnTo>
                  <a:lnTo>
                    <a:pt x="878" y="117"/>
                  </a:lnTo>
                  <a:lnTo>
                    <a:pt x="873" y="116"/>
                  </a:lnTo>
                  <a:lnTo>
                    <a:pt x="868" y="115"/>
                  </a:lnTo>
                  <a:lnTo>
                    <a:pt x="864" y="115"/>
                  </a:lnTo>
                  <a:lnTo>
                    <a:pt x="859" y="116"/>
                  </a:lnTo>
                  <a:lnTo>
                    <a:pt x="855" y="118"/>
                  </a:lnTo>
                  <a:lnTo>
                    <a:pt x="849" y="120"/>
                  </a:lnTo>
                  <a:lnTo>
                    <a:pt x="849" y="120"/>
                  </a:lnTo>
                  <a:lnTo>
                    <a:pt x="722" y="221"/>
                  </a:lnTo>
                  <a:lnTo>
                    <a:pt x="722" y="221"/>
                  </a:lnTo>
                  <a:lnTo>
                    <a:pt x="714" y="216"/>
                  </a:lnTo>
                  <a:lnTo>
                    <a:pt x="704" y="211"/>
                  </a:lnTo>
                  <a:lnTo>
                    <a:pt x="695" y="208"/>
                  </a:lnTo>
                  <a:lnTo>
                    <a:pt x="683" y="205"/>
                  </a:lnTo>
                  <a:lnTo>
                    <a:pt x="683" y="205"/>
                  </a:lnTo>
                  <a:lnTo>
                    <a:pt x="645" y="23"/>
                  </a:lnTo>
                  <a:lnTo>
                    <a:pt x="645" y="23"/>
                  </a:lnTo>
                  <a:lnTo>
                    <a:pt x="643" y="19"/>
                  </a:lnTo>
                  <a:lnTo>
                    <a:pt x="640" y="15"/>
                  </a:lnTo>
                  <a:lnTo>
                    <a:pt x="634" y="7"/>
                  </a:lnTo>
                  <a:lnTo>
                    <a:pt x="631" y="4"/>
                  </a:lnTo>
                  <a:lnTo>
                    <a:pt x="626" y="2"/>
                  </a:lnTo>
                  <a:lnTo>
                    <a:pt x="622" y="1"/>
                  </a:lnTo>
                  <a:lnTo>
                    <a:pt x="618" y="0"/>
                  </a:lnTo>
                  <a:lnTo>
                    <a:pt x="618" y="0"/>
                  </a:lnTo>
                  <a:lnTo>
                    <a:pt x="510" y="0"/>
                  </a:lnTo>
                  <a:lnTo>
                    <a:pt x="510" y="0"/>
                  </a:lnTo>
                  <a:lnTo>
                    <a:pt x="506" y="1"/>
                  </a:lnTo>
                  <a:lnTo>
                    <a:pt x="501" y="2"/>
                  </a:lnTo>
                  <a:lnTo>
                    <a:pt x="497" y="4"/>
                  </a:lnTo>
                  <a:lnTo>
                    <a:pt x="493" y="7"/>
                  </a:lnTo>
                  <a:lnTo>
                    <a:pt x="487" y="15"/>
                  </a:lnTo>
                  <a:lnTo>
                    <a:pt x="485" y="19"/>
                  </a:lnTo>
                  <a:lnTo>
                    <a:pt x="482" y="23"/>
                  </a:lnTo>
                  <a:lnTo>
                    <a:pt x="482" y="23"/>
                  </a:lnTo>
                  <a:lnTo>
                    <a:pt x="444" y="205"/>
                  </a:lnTo>
                  <a:lnTo>
                    <a:pt x="444" y="205"/>
                  </a:lnTo>
                  <a:lnTo>
                    <a:pt x="433" y="208"/>
                  </a:lnTo>
                  <a:lnTo>
                    <a:pt x="424" y="211"/>
                  </a:lnTo>
                  <a:lnTo>
                    <a:pt x="414" y="216"/>
                  </a:lnTo>
                  <a:lnTo>
                    <a:pt x="406" y="221"/>
                  </a:lnTo>
                  <a:lnTo>
                    <a:pt x="406" y="221"/>
                  </a:lnTo>
                  <a:lnTo>
                    <a:pt x="277" y="120"/>
                  </a:lnTo>
                  <a:lnTo>
                    <a:pt x="277" y="120"/>
                  </a:lnTo>
                  <a:lnTo>
                    <a:pt x="273" y="118"/>
                  </a:lnTo>
                  <a:lnTo>
                    <a:pt x="269" y="116"/>
                  </a:lnTo>
                  <a:lnTo>
                    <a:pt x="264" y="115"/>
                  </a:lnTo>
                  <a:lnTo>
                    <a:pt x="259" y="114"/>
                  </a:lnTo>
                  <a:lnTo>
                    <a:pt x="254" y="115"/>
                  </a:lnTo>
                  <a:lnTo>
                    <a:pt x="250" y="116"/>
                  </a:lnTo>
                  <a:lnTo>
                    <a:pt x="246" y="118"/>
                  </a:lnTo>
                  <a:lnTo>
                    <a:pt x="243" y="120"/>
                  </a:lnTo>
                  <a:lnTo>
                    <a:pt x="243" y="120"/>
                  </a:lnTo>
                  <a:lnTo>
                    <a:pt x="162" y="189"/>
                  </a:lnTo>
                  <a:lnTo>
                    <a:pt x="162" y="189"/>
                  </a:lnTo>
                  <a:lnTo>
                    <a:pt x="158" y="193"/>
                  </a:lnTo>
                  <a:lnTo>
                    <a:pt x="156" y="197"/>
                  </a:lnTo>
                  <a:lnTo>
                    <a:pt x="153" y="201"/>
                  </a:lnTo>
                  <a:lnTo>
                    <a:pt x="152" y="205"/>
                  </a:lnTo>
                  <a:lnTo>
                    <a:pt x="151" y="210"/>
                  </a:lnTo>
                  <a:lnTo>
                    <a:pt x="152" y="215"/>
                  </a:lnTo>
                  <a:lnTo>
                    <a:pt x="155" y="224"/>
                  </a:lnTo>
                  <a:lnTo>
                    <a:pt x="155" y="224"/>
                  </a:lnTo>
                  <a:lnTo>
                    <a:pt x="228" y="367"/>
                  </a:lnTo>
                  <a:lnTo>
                    <a:pt x="228" y="367"/>
                  </a:lnTo>
                  <a:lnTo>
                    <a:pt x="215" y="387"/>
                  </a:lnTo>
                  <a:lnTo>
                    <a:pt x="204" y="406"/>
                  </a:lnTo>
                  <a:lnTo>
                    <a:pt x="204" y="406"/>
                  </a:lnTo>
                  <a:lnTo>
                    <a:pt x="46" y="413"/>
                  </a:lnTo>
                  <a:lnTo>
                    <a:pt x="46" y="413"/>
                  </a:lnTo>
                  <a:lnTo>
                    <a:pt x="41" y="414"/>
                  </a:lnTo>
                  <a:lnTo>
                    <a:pt x="36" y="416"/>
                  </a:lnTo>
                  <a:lnTo>
                    <a:pt x="32" y="418"/>
                  </a:lnTo>
                  <a:lnTo>
                    <a:pt x="28" y="421"/>
                  </a:lnTo>
                  <a:lnTo>
                    <a:pt x="25" y="425"/>
                  </a:lnTo>
                  <a:lnTo>
                    <a:pt x="23" y="428"/>
                  </a:lnTo>
                  <a:lnTo>
                    <a:pt x="19" y="437"/>
                  </a:lnTo>
                  <a:lnTo>
                    <a:pt x="19" y="437"/>
                  </a:lnTo>
                  <a:lnTo>
                    <a:pt x="0" y="542"/>
                  </a:lnTo>
                  <a:lnTo>
                    <a:pt x="0" y="542"/>
                  </a:lnTo>
                  <a:lnTo>
                    <a:pt x="0" y="550"/>
                  </a:lnTo>
                  <a:lnTo>
                    <a:pt x="3" y="560"/>
                  </a:lnTo>
                  <a:lnTo>
                    <a:pt x="5" y="564"/>
                  </a:lnTo>
                  <a:lnTo>
                    <a:pt x="7" y="567"/>
                  </a:lnTo>
                  <a:lnTo>
                    <a:pt x="12" y="570"/>
                  </a:lnTo>
                  <a:lnTo>
                    <a:pt x="15" y="572"/>
                  </a:lnTo>
                  <a:lnTo>
                    <a:pt x="15" y="572"/>
                  </a:lnTo>
                  <a:lnTo>
                    <a:pt x="166" y="634"/>
                  </a:lnTo>
                  <a:lnTo>
                    <a:pt x="166" y="634"/>
                  </a:lnTo>
                  <a:lnTo>
                    <a:pt x="168" y="646"/>
                  </a:lnTo>
                  <a:lnTo>
                    <a:pt x="169" y="657"/>
                  </a:lnTo>
                  <a:lnTo>
                    <a:pt x="171" y="669"/>
                  </a:lnTo>
                  <a:lnTo>
                    <a:pt x="173" y="681"/>
                  </a:lnTo>
                  <a:lnTo>
                    <a:pt x="173" y="681"/>
                  </a:lnTo>
                  <a:lnTo>
                    <a:pt x="54" y="789"/>
                  </a:lnTo>
                  <a:lnTo>
                    <a:pt x="54" y="789"/>
                  </a:lnTo>
                  <a:lnTo>
                    <a:pt x="52" y="792"/>
                  </a:lnTo>
                  <a:lnTo>
                    <a:pt x="48" y="795"/>
                  </a:lnTo>
                  <a:lnTo>
                    <a:pt x="47" y="801"/>
                  </a:lnTo>
                  <a:lnTo>
                    <a:pt x="46" y="805"/>
                  </a:lnTo>
                  <a:lnTo>
                    <a:pt x="45" y="809"/>
                  </a:lnTo>
                  <a:lnTo>
                    <a:pt x="46" y="814"/>
                  </a:lnTo>
                  <a:lnTo>
                    <a:pt x="47" y="819"/>
                  </a:lnTo>
                  <a:lnTo>
                    <a:pt x="49" y="824"/>
                  </a:lnTo>
                  <a:lnTo>
                    <a:pt x="49" y="824"/>
                  </a:lnTo>
                  <a:lnTo>
                    <a:pt x="104" y="916"/>
                  </a:lnTo>
                  <a:lnTo>
                    <a:pt x="104" y="916"/>
                  </a:lnTo>
                  <a:lnTo>
                    <a:pt x="106" y="919"/>
                  </a:lnTo>
                  <a:lnTo>
                    <a:pt x="108" y="922"/>
                  </a:lnTo>
                  <a:lnTo>
                    <a:pt x="112" y="925"/>
                  </a:lnTo>
                  <a:lnTo>
                    <a:pt x="117" y="927"/>
                  </a:lnTo>
                  <a:lnTo>
                    <a:pt x="121" y="928"/>
                  </a:lnTo>
                  <a:lnTo>
                    <a:pt x="126" y="929"/>
                  </a:lnTo>
                  <a:lnTo>
                    <a:pt x="130" y="929"/>
                  </a:lnTo>
                  <a:lnTo>
                    <a:pt x="135" y="928"/>
                  </a:lnTo>
                  <a:lnTo>
                    <a:pt x="135" y="928"/>
                  </a:lnTo>
                  <a:lnTo>
                    <a:pt x="289" y="877"/>
                  </a:lnTo>
                  <a:lnTo>
                    <a:pt x="289" y="877"/>
                  </a:lnTo>
                  <a:lnTo>
                    <a:pt x="307" y="894"/>
                  </a:lnTo>
                  <a:lnTo>
                    <a:pt x="315" y="903"/>
                  </a:lnTo>
                  <a:lnTo>
                    <a:pt x="324" y="909"/>
                  </a:lnTo>
                  <a:lnTo>
                    <a:pt x="324" y="909"/>
                  </a:lnTo>
                  <a:lnTo>
                    <a:pt x="305" y="1067"/>
                  </a:lnTo>
                  <a:lnTo>
                    <a:pt x="305" y="1067"/>
                  </a:lnTo>
                  <a:lnTo>
                    <a:pt x="304" y="1073"/>
                  </a:lnTo>
                  <a:lnTo>
                    <a:pt x="304" y="1078"/>
                  </a:lnTo>
                  <a:lnTo>
                    <a:pt x="305" y="1082"/>
                  </a:lnTo>
                  <a:lnTo>
                    <a:pt x="307" y="1087"/>
                  </a:lnTo>
                  <a:lnTo>
                    <a:pt x="309" y="1091"/>
                  </a:lnTo>
                  <a:lnTo>
                    <a:pt x="312" y="1094"/>
                  </a:lnTo>
                  <a:lnTo>
                    <a:pt x="316" y="1096"/>
                  </a:lnTo>
                  <a:lnTo>
                    <a:pt x="321" y="1098"/>
                  </a:lnTo>
                  <a:lnTo>
                    <a:pt x="321" y="1098"/>
                  </a:lnTo>
                  <a:lnTo>
                    <a:pt x="420" y="1133"/>
                  </a:lnTo>
                  <a:lnTo>
                    <a:pt x="420" y="1133"/>
                  </a:lnTo>
                  <a:lnTo>
                    <a:pt x="426" y="1134"/>
                  </a:lnTo>
                  <a:lnTo>
                    <a:pt x="430" y="1134"/>
                  </a:lnTo>
                  <a:lnTo>
                    <a:pt x="439" y="1133"/>
                  </a:lnTo>
                  <a:lnTo>
                    <a:pt x="449" y="1130"/>
                  </a:lnTo>
                  <a:lnTo>
                    <a:pt x="452" y="1128"/>
                  </a:lnTo>
                  <a:lnTo>
                    <a:pt x="455" y="1125"/>
                  </a:lnTo>
                  <a:lnTo>
                    <a:pt x="455" y="1125"/>
                  </a:lnTo>
                  <a:lnTo>
                    <a:pt x="540" y="986"/>
                  </a:lnTo>
                  <a:lnTo>
                    <a:pt x="540" y="986"/>
                  </a:lnTo>
                  <a:lnTo>
                    <a:pt x="547" y="987"/>
                  </a:lnTo>
                  <a:lnTo>
                    <a:pt x="552" y="988"/>
                  </a:lnTo>
                  <a:lnTo>
                    <a:pt x="558" y="989"/>
                  </a:lnTo>
                  <a:lnTo>
                    <a:pt x="563" y="990"/>
                  </a:lnTo>
                  <a:lnTo>
                    <a:pt x="563" y="990"/>
                  </a:lnTo>
                  <a:lnTo>
                    <a:pt x="570" y="989"/>
                  </a:lnTo>
                  <a:lnTo>
                    <a:pt x="575" y="988"/>
                  </a:lnTo>
                  <a:lnTo>
                    <a:pt x="581" y="987"/>
                  </a:lnTo>
                  <a:lnTo>
                    <a:pt x="586" y="986"/>
                  </a:lnTo>
                  <a:lnTo>
                    <a:pt x="586" y="986"/>
                  </a:lnTo>
                  <a:lnTo>
                    <a:pt x="672" y="1125"/>
                  </a:lnTo>
                  <a:lnTo>
                    <a:pt x="672" y="1125"/>
                  </a:lnTo>
                  <a:lnTo>
                    <a:pt x="675" y="1128"/>
                  </a:lnTo>
                  <a:lnTo>
                    <a:pt x="679" y="1130"/>
                  </a:lnTo>
                  <a:lnTo>
                    <a:pt x="687" y="1133"/>
                  </a:lnTo>
                  <a:lnTo>
                    <a:pt x="698" y="1134"/>
                  </a:lnTo>
                  <a:lnTo>
                    <a:pt x="702" y="1134"/>
                  </a:lnTo>
                  <a:lnTo>
                    <a:pt x="706" y="1133"/>
                  </a:lnTo>
                  <a:lnTo>
                    <a:pt x="706" y="1133"/>
                  </a:lnTo>
                  <a:lnTo>
                    <a:pt x="807" y="1098"/>
                  </a:lnTo>
                  <a:lnTo>
                    <a:pt x="807" y="1098"/>
                  </a:lnTo>
                  <a:lnTo>
                    <a:pt x="811" y="1096"/>
                  </a:lnTo>
                  <a:lnTo>
                    <a:pt x="815" y="1094"/>
                  </a:lnTo>
                  <a:lnTo>
                    <a:pt x="818" y="1091"/>
                  </a:lnTo>
                  <a:lnTo>
                    <a:pt x="821" y="1087"/>
                  </a:lnTo>
                  <a:lnTo>
                    <a:pt x="822" y="1082"/>
                  </a:lnTo>
                  <a:lnTo>
                    <a:pt x="823" y="1078"/>
                  </a:lnTo>
                  <a:lnTo>
                    <a:pt x="823" y="1073"/>
                  </a:lnTo>
                  <a:lnTo>
                    <a:pt x="823" y="1067"/>
                  </a:lnTo>
                  <a:lnTo>
                    <a:pt x="823" y="1067"/>
                  </a:lnTo>
                  <a:lnTo>
                    <a:pt x="803" y="909"/>
                  </a:lnTo>
                  <a:lnTo>
                    <a:pt x="803" y="909"/>
                  </a:lnTo>
                  <a:lnTo>
                    <a:pt x="811" y="900"/>
                  </a:lnTo>
                  <a:lnTo>
                    <a:pt x="821" y="893"/>
                  </a:lnTo>
                  <a:lnTo>
                    <a:pt x="829" y="886"/>
                  </a:lnTo>
                  <a:lnTo>
                    <a:pt x="838" y="877"/>
                  </a:lnTo>
                  <a:lnTo>
                    <a:pt x="838" y="877"/>
                  </a:lnTo>
                  <a:lnTo>
                    <a:pt x="992" y="928"/>
                  </a:lnTo>
                  <a:lnTo>
                    <a:pt x="992" y="928"/>
                  </a:lnTo>
                  <a:lnTo>
                    <a:pt x="997" y="929"/>
                  </a:lnTo>
                  <a:lnTo>
                    <a:pt x="1002" y="929"/>
                  </a:lnTo>
                  <a:lnTo>
                    <a:pt x="1006" y="928"/>
                  </a:lnTo>
                  <a:lnTo>
                    <a:pt x="1011" y="927"/>
                  </a:lnTo>
                  <a:lnTo>
                    <a:pt x="1015" y="925"/>
                  </a:lnTo>
                  <a:lnTo>
                    <a:pt x="1018" y="922"/>
                  </a:lnTo>
                  <a:lnTo>
                    <a:pt x="1022" y="919"/>
                  </a:lnTo>
                  <a:lnTo>
                    <a:pt x="1024" y="916"/>
                  </a:lnTo>
                  <a:lnTo>
                    <a:pt x="1024" y="916"/>
                  </a:lnTo>
                  <a:lnTo>
                    <a:pt x="1077" y="824"/>
                  </a:lnTo>
                  <a:lnTo>
                    <a:pt x="1077" y="824"/>
                  </a:lnTo>
                  <a:lnTo>
                    <a:pt x="1079" y="819"/>
                  </a:lnTo>
                  <a:lnTo>
                    <a:pt x="1082" y="814"/>
                  </a:lnTo>
                  <a:lnTo>
                    <a:pt x="1082" y="809"/>
                  </a:lnTo>
                  <a:lnTo>
                    <a:pt x="1082" y="805"/>
                  </a:lnTo>
                  <a:lnTo>
                    <a:pt x="1080" y="801"/>
                  </a:lnTo>
                  <a:lnTo>
                    <a:pt x="1078" y="795"/>
                  </a:lnTo>
                  <a:lnTo>
                    <a:pt x="1076" y="792"/>
                  </a:lnTo>
                  <a:lnTo>
                    <a:pt x="1074" y="789"/>
                  </a:lnTo>
                  <a:lnTo>
                    <a:pt x="1074" y="789"/>
                  </a:lnTo>
                  <a:lnTo>
                    <a:pt x="954" y="681"/>
                  </a:lnTo>
                  <a:lnTo>
                    <a:pt x="954" y="681"/>
                  </a:lnTo>
                  <a:lnTo>
                    <a:pt x="956" y="669"/>
                  </a:lnTo>
                  <a:lnTo>
                    <a:pt x="958" y="657"/>
                  </a:lnTo>
                  <a:lnTo>
                    <a:pt x="960" y="646"/>
                  </a:lnTo>
                  <a:lnTo>
                    <a:pt x="962" y="634"/>
                  </a:lnTo>
                  <a:lnTo>
                    <a:pt x="962" y="634"/>
                  </a:lnTo>
                  <a:lnTo>
                    <a:pt x="1112" y="572"/>
                  </a:lnTo>
                  <a:lnTo>
                    <a:pt x="1112" y="572"/>
                  </a:lnTo>
                  <a:lnTo>
                    <a:pt x="1116" y="570"/>
                  </a:lnTo>
                  <a:lnTo>
                    <a:pt x="1119" y="568"/>
                  </a:lnTo>
                  <a:lnTo>
                    <a:pt x="1123" y="565"/>
                  </a:lnTo>
                  <a:lnTo>
                    <a:pt x="1125" y="561"/>
                  </a:lnTo>
                  <a:lnTo>
                    <a:pt x="1126" y="556"/>
                  </a:lnTo>
                  <a:lnTo>
                    <a:pt x="1127" y="552"/>
                  </a:lnTo>
                  <a:lnTo>
                    <a:pt x="1128" y="542"/>
                  </a:lnTo>
                  <a:lnTo>
                    <a:pt x="1128" y="542"/>
                  </a:lnTo>
                  <a:close/>
                  <a:moveTo>
                    <a:pt x="788" y="588"/>
                  </a:moveTo>
                  <a:lnTo>
                    <a:pt x="788" y="588"/>
                  </a:lnTo>
                  <a:lnTo>
                    <a:pt x="786" y="610"/>
                  </a:lnTo>
                  <a:lnTo>
                    <a:pt x="783" y="632"/>
                  </a:lnTo>
                  <a:lnTo>
                    <a:pt x="777" y="653"/>
                  </a:lnTo>
                  <a:lnTo>
                    <a:pt x="769" y="674"/>
                  </a:lnTo>
                  <a:lnTo>
                    <a:pt x="760" y="693"/>
                  </a:lnTo>
                  <a:lnTo>
                    <a:pt x="748" y="712"/>
                  </a:lnTo>
                  <a:lnTo>
                    <a:pt x="736" y="730"/>
                  </a:lnTo>
                  <a:lnTo>
                    <a:pt x="722" y="746"/>
                  </a:lnTo>
                  <a:lnTo>
                    <a:pt x="722" y="746"/>
                  </a:lnTo>
                  <a:lnTo>
                    <a:pt x="705" y="761"/>
                  </a:lnTo>
                  <a:lnTo>
                    <a:pt x="688" y="773"/>
                  </a:lnTo>
                  <a:lnTo>
                    <a:pt x="670" y="784"/>
                  </a:lnTo>
                  <a:lnTo>
                    <a:pt x="651" y="793"/>
                  </a:lnTo>
                  <a:lnTo>
                    <a:pt x="630" y="802"/>
                  </a:lnTo>
                  <a:lnTo>
                    <a:pt x="609" y="807"/>
                  </a:lnTo>
                  <a:lnTo>
                    <a:pt x="586" y="811"/>
                  </a:lnTo>
                  <a:lnTo>
                    <a:pt x="563" y="812"/>
                  </a:lnTo>
                  <a:lnTo>
                    <a:pt x="563" y="812"/>
                  </a:lnTo>
                  <a:lnTo>
                    <a:pt x="541" y="811"/>
                  </a:lnTo>
                  <a:lnTo>
                    <a:pt x="519" y="807"/>
                  </a:lnTo>
                  <a:lnTo>
                    <a:pt x="497" y="802"/>
                  </a:lnTo>
                  <a:lnTo>
                    <a:pt x="477" y="793"/>
                  </a:lnTo>
                  <a:lnTo>
                    <a:pt x="458" y="784"/>
                  </a:lnTo>
                  <a:lnTo>
                    <a:pt x="439" y="773"/>
                  </a:lnTo>
                  <a:lnTo>
                    <a:pt x="421" y="761"/>
                  </a:lnTo>
                  <a:lnTo>
                    <a:pt x="406" y="746"/>
                  </a:lnTo>
                  <a:lnTo>
                    <a:pt x="406" y="746"/>
                  </a:lnTo>
                  <a:lnTo>
                    <a:pt x="391" y="730"/>
                  </a:lnTo>
                  <a:lnTo>
                    <a:pt x="378" y="712"/>
                  </a:lnTo>
                  <a:lnTo>
                    <a:pt x="368" y="693"/>
                  </a:lnTo>
                  <a:lnTo>
                    <a:pt x="358" y="674"/>
                  </a:lnTo>
                  <a:lnTo>
                    <a:pt x="350" y="653"/>
                  </a:lnTo>
                  <a:lnTo>
                    <a:pt x="345" y="632"/>
                  </a:lnTo>
                  <a:lnTo>
                    <a:pt x="341" y="610"/>
                  </a:lnTo>
                  <a:lnTo>
                    <a:pt x="339" y="588"/>
                  </a:lnTo>
                  <a:lnTo>
                    <a:pt x="339" y="588"/>
                  </a:lnTo>
                  <a:lnTo>
                    <a:pt x="341" y="565"/>
                  </a:lnTo>
                  <a:lnTo>
                    <a:pt x="345" y="542"/>
                  </a:lnTo>
                  <a:lnTo>
                    <a:pt x="350" y="521"/>
                  </a:lnTo>
                  <a:lnTo>
                    <a:pt x="358" y="500"/>
                  </a:lnTo>
                  <a:lnTo>
                    <a:pt x="368" y="480"/>
                  </a:lnTo>
                  <a:lnTo>
                    <a:pt x="378" y="462"/>
                  </a:lnTo>
                  <a:lnTo>
                    <a:pt x="391" y="445"/>
                  </a:lnTo>
                  <a:lnTo>
                    <a:pt x="406" y="429"/>
                  </a:lnTo>
                  <a:lnTo>
                    <a:pt x="406" y="429"/>
                  </a:lnTo>
                  <a:lnTo>
                    <a:pt x="421" y="414"/>
                  </a:lnTo>
                  <a:lnTo>
                    <a:pt x="439" y="401"/>
                  </a:lnTo>
                  <a:lnTo>
                    <a:pt x="458" y="389"/>
                  </a:lnTo>
                  <a:lnTo>
                    <a:pt x="477" y="381"/>
                  </a:lnTo>
                  <a:lnTo>
                    <a:pt x="497" y="373"/>
                  </a:lnTo>
                  <a:lnTo>
                    <a:pt x="519" y="368"/>
                  </a:lnTo>
                  <a:lnTo>
                    <a:pt x="541" y="365"/>
                  </a:lnTo>
                  <a:lnTo>
                    <a:pt x="563" y="364"/>
                  </a:lnTo>
                  <a:lnTo>
                    <a:pt x="563" y="364"/>
                  </a:lnTo>
                  <a:lnTo>
                    <a:pt x="586" y="365"/>
                  </a:lnTo>
                  <a:lnTo>
                    <a:pt x="609" y="368"/>
                  </a:lnTo>
                  <a:lnTo>
                    <a:pt x="630" y="373"/>
                  </a:lnTo>
                  <a:lnTo>
                    <a:pt x="651" y="381"/>
                  </a:lnTo>
                  <a:lnTo>
                    <a:pt x="670" y="389"/>
                  </a:lnTo>
                  <a:lnTo>
                    <a:pt x="688" y="401"/>
                  </a:lnTo>
                  <a:lnTo>
                    <a:pt x="705" y="414"/>
                  </a:lnTo>
                  <a:lnTo>
                    <a:pt x="722" y="429"/>
                  </a:lnTo>
                  <a:lnTo>
                    <a:pt x="722" y="429"/>
                  </a:lnTo>
                  <a:lnTo>
                    <a:pt x="736" y="445"/>
                  </a:lnTo>
                  <a:lnTo>
                    <a:pt x="748" y="462"/>
                  </a:lnTo>
                  <a:lnTo>
                    <a:pt x="760" y="480"/>
                  </a:lnTo>
                  <a:lnTo>
                    <a:pt x="769" y="500"/>
                  </a:lnTo>
                  <a:lnTo>
                    <a:pt x="777" y="521"/>
                  </a:lnTo>
                  <a:lnTo>
                    <a:pt x="783" y="542"/>
                  </a:lnTo>
                  <a:lnTo>
                    <a:pt x="786" y="565"/>
                  </a:lnTo>
                  <a:lnTo>
                    <a:pt x="788" y="588"/>
                  </a:lnTo>
                  <a:lnTo>
                    <a:pt x="788" y="588"/>
                  </a:lnTo>
                  <a:close/>
                </a:path>
              </a:pathLst>
            </a:custGeom>
            <a:solidFill>
              <a:srgbClr val="FFFFFF"/>
            </a:solidFill>
            <a:ln>
              <a:noFill/>
            </a:ln>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15" name="Freeform 56"/>
            <p:cNvSpPr>
              <a:spLocks noEditPoints="1"/>
            </p:cNvSpPr>
            <p:nvPr/>
          </p:nvSpPr>
          <p:spPr bwMode="auto">
            <a:xfrm>
              <a:off x="1257300" y="1235075"/>
              <a:ext cx="452438" cy="490538"/>
            </a:xfrm>
            <a:custGeom>
              <a:avLst/>
              <a:gdLst>
                <a:gd name="T0" fmla="*/ 506 w 571"/>
                <a:gd name="T1" fmla="*/ 331 h 619"/>
                <a:gd name="T2" fmla="*/ 507 w 571"/>
                <a:gd name="T3" fmla="*/ 300 h 619"/>
                <a:gd name="T4" fmla="*/ 563 w 571"/>
                <a:gd name="T5" fmla="*/ 212 h 619"/>
                <a:gd name="T6" fmla="*/ 569 w 571"/>
                <a:gd name="T7" fmla="*/ 204 h 619"/>
                <a:gd name="T8" fmla="*/ 570 w 571"/>
                <a:gd name="T9" fmla="*/ 178 h 619"/>
                <a:gd name="T10" fmla="*/ 537 w 571"/>
                <a:gd name="T11" fmla="*/ 126 h 619"/>
                <a:gd name="T12" fmla="*/ 515 w 571"/>
                <a:gd name="T13" fmla="*/ 120 h 619"/>
                <a:gd name="T14" fmla="*/ 430 w 571"/>
                <a:gd name="T15" fmla="*/ 143 h 619"/>
                <a:gd name="T16" fmla="*/ 367 w 571"/>
                <a:gd name="T17" fmla="*/ 107 h 619"/>
                <a:gd name="T18" fmla="*/ 342 w 571"/>
                <a:gd name="T19" fmla="*/ 23 h 619"/>
                <a:gd name="T20" fmla="*/ 327 w 571"/>
                <a:gd name="T21" fmla="*/ 4 h 619"/>
                <a:gd name="T22" fmla="*/ 314 w 571"/>
                <a:gd name="T23" fmla="*/ 0 h 619"/>
                <a:gd name="T24" fmla="*/ 249 w 571"/>
                <a:gd name="T25" fmla="*/ 2 h 619"/>
                <a:gd name="T26" fmla="*/ 237 w 571"/>
                <a:gd name="T27" fmla="*/ 15 h 619"/>
                <a:gd name="T28" fmla="*/ 214 w 571"/>
                <a:gd name="T29" fmla="*/ 104 h 619"/>
                <a:gd name="T30" fmla="*/ 176 w 571"/>
                <a:gd name="T31" fmla="*/ 121 h 619"/>
                <a:gd name="T32" fmla="*/ 62 w 571"/>
                <a:gd name="T33" fmla="*/ 120 h 619"/>
                <a:gd name="T34" fmla="*/ 49 w 571"/>
                <a:gd name="T35" fmla="*/ 121 h 619"/>
                <a:gd name="T36" fmla="*/ 32 w 571"/>
                <a:gd name="T37" fmla="*/ 131 h 619"/>
                <a:gd name="T38" fmla="*/ 2 w 571"/>
                <a:gd name="T39" fmla="*/ 181 h 619"/>
                <a:gd name="T40" fmla="*/ 1 w 571"/>
                <a:gd name="T41" fmla="*/ 199 h 619"/>
                <a:gd name="T42" fmla="*/ 9 w 571"/>
                <a:gd name="T43" fmla="*/ 212 h 619"/>
                <a:gd name="T44" fmla="*/ 66 w 571"/>
                <a:gd name="T45" fmla="*/ 300 h 619"/>
                <a:gd name="T46" fmla="*/ 69 w 571"/>
                <a:gd name="T47" fmla="*/ 330 h 619"/>
                <a:gd name="T48" fmla="*/ 9 w 571"/>
                <a:gd name="T49" fmla="*/ 409 h 619"/>
                <a:gd name="T50" fmla="*/ 0 w 571"/>
                <a:gd name="T51" fmla="*/ 429 h 619"/>
                <a:gd name="T52" fmla="*/ 4 w 571"/>
                <a:gd name="T53" fmla="*/ 441 h 619"/>
                <a:gd name="T54" fmla="*/ 33 w 571"/>
                <a:gd name="T55" fmla="*/ 491 h 619"/>
                <a:gd name="T56" fmla="*/ 49 w 571"/>
                <a:gd name="T57" fmla="*/ 502 h 619"/>
                <a:gd name="T58" fmla="*/ 62 w 571"/>
                <a:gd name="T59" fmla="*/ 502 h 619"/>
                <a:gd name="T60" fmla="*/ 176 w 571"/>
                <a:gd name="T61" fmla="*/ 498 h 619"/>
                <a:gd name="T62" fmla="*/ 214 w 571"/>
                <a:gd name="T63" fmla="*/ 513 h 619"/>
                <a:gd name="T64" fmla="*/ 239 w 571"/>
                <a:gd name="T65" fmla="*/ 610 h 619"/>
                <a:gd name="T66" fmla="*/ 255 w 571"/>
                <a:gd name="T67" fmla="*/ 617 h 619"/>
                <a:gd name="T68" fmla="*/ 314 w 571"/>
                <a:gd name="T69" fmla="*/ 619 h 619"/>
                <a:gd name="T70" fmla="*/ 330 w 571"/>
                <a:gd name="T71" fmla="*/ 613 h 619"/>
                <a:gd name="T72" fmla="*/ 342 w 571"/>
                <a:gd name="T73" fmla="*/ 599 h 619"/>
                <a:gd name="T74" fmla="*/ 377 w 571"/>
                <a:gd name="T75" fmla="*/ 509 h 619"/>
                <a:gd name="T76" fmla="*/ 430 w 571"/>
                <a:gd name="T77" fmla="*/ 475 h 619"/>
                <a:gd name="T78" fmla="*/ 515 w 571"/>
                <a:gd name="T79" fmla="*/ 502 h 619"/>
                <a:gd name="T80" fmla="*/ 543 w 571"/>
                <a:gd name="T81" fmla="*/ 487 h 619"/>
                <a:gd name="T82" fmla="*/ 570 w 571"/>
                <a:gd name="T83" fmla="*/ 438 h 619"/>
                <a:gd name="T84" fmla="*/ 570 w 571"/>
                <a:gd name="T85" fmla="*/ 429 h 619"/>
                <a:gd name="T86" fmla="*/ 567 w 571"/>
                <a:gd name="T87" fmla="*/ 413 h 619"/>
                <a:gd name="T88" fmla="*/ 501 w 571"/>
                <a:gd name="T89" fmla="*/ 351 h 619"/>
                <a:gd name="T90" fmla="*/ 370 w 571"/>
                <a:gd name="T91" fmla="*/ 326 h 619"/>
                <a:gd name="T92" fmla="*/ 358 w 571"/>
                <a:gd name="T93" fmla="*/ 357 h 619"/>
                <a:gd name="T94" fmla="*/ 334 w 571"/>
                <a:gd name="T95" fmla="*/ 380 h 619"/>
                <a:gd name="T96" fmla="*/ 304 w 571"/>
                <a:gd name="T97" fmla="*/ 392 h 619"/>
                <a:gd name="T98" fmla="*/ 279 w 571"/>
                <a:gd name="T99" fmla="*/ 393 h 619"/>
                <a:gd name="T100" fmla="*/ 246 w 571"/>
                <a:gd name="T101" fmla="*/ 384 h 619"/>
                <a:gd name="T102" fmla="*/ 222 w 571"/>
                <a:gd name="T103" fmla="*/ 363 h 619"/>
                <a:gd name="T104" fmla="*/ 206 w 571"/>
                <a:gd name="T105" fmla="*/ 335 h 619"/>
                <a:gd name="T106" fmla="*/ 202 w 571"/>
                <a:gd name="T107" fmla="*/ 309 h 619"/>
                <a:gd name="T108" fmla="*/ 208 w 571"/>
                <a:gd name="T109" fmla="*/ 277 h 619"/>
                <a:gd name="T110" fmla="*/ 227 w 571"/>
                <a:gd name="T111" fmla="*/ 249 h 619"/>
                <a:gd name="T112" fmla="*/ 255 w 571"/>
                <a:gd name="T113" fmla="*/ 230 h 619"/>
                <a:gd name="T114" fmla="*/ 287 w 571"/>
                <a:gd name="T115" fmla="*/ 224 h 619"/>
                <a:gd name="T116" fmla="*/ 312 w 571"/>
                <a:gd name="T117" fmla="*/ 228 h 619"/>
                <a:gd name="T118" fmla="*/ 341 w 571"/>
                <a:gd name="T119" fmla="*/ 244 h 619"/>
                <a:gd name="T120" fmla="*/ 362 w 571"/>
                <a:gd name="T121" fmla="*/ 269 h 619"/>
                <a:gd name="T122" fmla="*/ 372 w 571"/>
                <a:gd name="T123" fmla="*/ 30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1" h="619">
                  <a:moveTo>
                    <a:pt x="501" y="351"/>
                  </a:moveTo>
                  <a:lnTo>
                    <a:pt x="501" y="351"/>
                  </a:lnTo>
                  <a:lnTo>
                    <a:pt x="503" y="342"/>
                  </a:lnTo>
                  <a:lnTo>
                    <a:pt x="506" y="331"/>
                  </a:lnTo>
                  <a:lnTo>
                    <a:pt x="507" y="321"/>
                  </a:lnTo>
                  <a:lnTo>
                    <a:pt x="508" y="309"/>
                  </a:lnTo>
                  <a:lnTo>
                    <a:pt x="508" y="309"/>
                  </a:lnTo>
                  <a:lnTo>
                    <a:pt x="507" y="300"/>
                  </a:lnTo>
                  <a:lnTo>
                    <a:pt x="506" y="289"/>
                  </a:lnTo>
                  <a:lnTo>
                    <a:pt x="501" y="270"/>
                  </a:lnTo>
                  <a:lnTo>
                    <a:pt x="501" y="270"/>
                  </a:lnTo>
                  <a:lnTo>
                    <a:pt x="563" y="212"/>
                  </a:lnTo>
                  <a:lnTo>
                    <a:pt x="563" y="212"/>
                  </a:lnTo>
                  <a:lnTo>
                    <a:pt x="565" y="210"/>
                  </a:lnTo>
                  <a:lnTo>
                    <a:pt x="567" y="209"/>
                  </a:lnTo>
                  <a:lnTo>
                    <a:pt x="569" y="204"/>
                  </a:lnTo>
                  <a:lnTo>
                    <a:pt x="570" y="199"/>
                  </a:lnTo>
                  <a:lnTo>
                    <a:pt x="570" y="194"/>
                  </a:lnTo>
                  <a:lnTo>
                    <a:pt x="570" y="194"/>
                  </a:lnTo>
                  <a:lnTo>
                    <a:pt x="570" y="178"/>
                  </a:lnTo>
                  <a:lnTo>
                    <a:pt x="570" y="178"/>
                  </a:lnTo>
                  <a:lnTo>
                    <a:pt x="543" y="131"/>
                  </a:lnTo>
                  <a:lnTo>
                    <a:pt x="543" y="131"/>
                  </a:lnTo>
                  <a:lnTo>
                    <a:pt x="537" y="126"/>
                  </a:lnTo>
                  <a:lnTo>
                    <a:pt x="531" y="123"/>
                  </a:lnTo>
                  <a:lnTo>
                    <a:pt x="524" y="121"/>
                  </a:lnTo>
                  <a:lnTo>
                    <a:pt x="515" y="120"/>
                  </a:lnTo>
                  <a:lnTo>
                    <a:pt x="515" y="120"/>
                  </a:lnTo>
                  <a:lnTo>
                    <a:pt x="508" y="120"/>
                  </a:lnTo>
                  <a:lnTo>
                    <a:pt x="508" y="120"/>
                  </a:lnTo>
                  <a:lnTo>
                    <a:pt x="430" y="143"/>
                  </a:lnTo>
                  <a:lnTo>
                    <a:pt x="430" y="143"/>
                  </a:lnTo>
                  <a:lnTo>
                    <a:pt x="413" y="131"/>
                  </a:lnTo>
                  <a:lnTo>
                    <a:pt x="395" y="121"/>
                  </a:lnTo>
                  <a:lnTo>
                    <a:pt x="377" y="112"/>
                  </a:lnTo>
                  <a:lnTo>
                    <a:pt x="367" y="107"/>
                  </a:lnTo>
                  <a:lnTo>
                    <a:pt x="357" y="104"/>
                  </a:lnTo>
                  <a:lnTo>
                    <a:pt x="357" y="104"/>
                  </a:lnTo>
                  <a:lnTo>
                    <a:pt x="342" y="23"/>
                  </a:lnTo>
                  <a:lnTo>
                    <a:pt x="342" y="23"/>
                  </a:lnTo>
                  <a:lnTo>
                    <a:pt x="340" y="19"/>
                  </a:lnTo>
                  <a:lnTo>
                    <a:pt x="337" y="15"/>
                  </a:lnTo>
                  <a:lnTo>
                    <a:pt x="330" y="7"/>
                  </a:lnTo>
                  <a:lnTo>
                    <a:pt x="327" y="4"/>
                  </a:lnTo>
                  <a:lnTo>
                    <a:pt x="323" y="2"/>
                  </a:lnTo>
                  <a:lnTo>
                    <a:pt x="319" y="0"/>
                  </a:lnTo>
                  <a:lnTo>
                    <a:pt x="314" y="0"/>
                  </a:lnTo>
                  <a:lnTo>
                    <a:pt x="314" y="0"/>
                  </a:lnTo>
                  <a:lnTo>
                    <a:pt x="260" y="0"/>
                  </a:lnTo>
                  <a:lnTo>
                    <a:pt x="260" y="0"/>
                  </a:lnTo>
                  <a:lnTo>
                    <a:pt x="255" y="0"/>
                  </a:lnTo>
                  <a:lnTo>
                    <a:pt x="249" y="2"/>
                  </a:lnTo>
                  <a:lnTo>
                    <a:pt x="245" y="4"/>
                  </a:lnTo>
                  <a:lnTo>
                    <a:pt x="242" y="7"/>
                  </a:lnTo>
                  <a:lnTo>
                    <a:pt x="239" y="11"/>
                  </a:lnTo>
                  <a:lnTo>
                    <a:pt x="237" y="15"/>
                  </a:lnTo>
                  <a:lnTo>
                    <a:pt x="233" y="23"/>
                  </a:lnTo>
                  <a:lnTo>
                    <a:pt x="233" y="23"/>
                  </a:lnTo>
                  <a:lnTo>
                    <a:pt x="214" y="104"/>
                  </a:lnTo>
                  <a:lnTo>
                    <a:pt x="214" y="104"/>
                  </a:lnTo>
                  <a:lnTo>
                    <a:pt x="203" y="107"/>
                  </a:lnTo>
                  <a:lnTo>
                    <a:pt x="194" y="112"/>
                  </a:lnTo>
                  <a:lnTo>
                    <a:pt x="184" y="116"/>
                  </a:lnTo>
                  <a:lnTo>
                    <a:pt x="176" y="121"/>
                  </a:lnTo>
                  <a:lnTo>
                    <a:pt x="159" y="134"/>
                  </a:lnTo>
                  <a:lnTo>
                    <a:pt x="144" y="147"/>
                  </a:lnTo>
                  <a:lnTo>
                    <a:pt x="144" y="147"/>
                  </a:lnTo>
                  <a:lnTo>
                    <a:pt x="62" y="120"/>
                  </a:lnTo>
                  <a:lnTo>
                    <a:pt x="62" y="120"/>
                  </a:lnTo>
                  <a:lnTo>
                    <a:pt x="55" y="120"/>
                  </a:lnTo>
                  <a:lnTo>
                    <a:pt x="55" y="120"/>
                  </a:lnTo>
                  <a:lnTo>
                    <a:pt x="49" y="121"/>
                  </a:lnTo>
                  <a:lnTo>
                    <a:pt x="41" y="123"/>
                  </a:lnTo>
                  <a:lnTo>
                    <a:pt x="36" y="126"/>
                  </a:lnTo>
                  <a:lnTo>
                    <a:pt x="33" y="128"/>
                  </a:lnTo>
                  <a:lnTo>
                    <a:pt x="32" y="131"/>
                  </a:lnTo>
                  <a:lnTo>
                    <a:pt x="32" y="131"/>
                  </a:lnTo>
                  <a:lnTo>
                    <a:pt x="4" y="178"/>
                  </a:lnTo>
                  <a:lnTo>
                    <a:pt x="4" y="178"/>
                  </a:lnTo>
                  <a:lnTo>
                    <a:pt x="2" y="181"/>
                  </a:lnTo>
                  <a:lnTo>
                    <a:pt x="1" y="185"/>
                  </a:lnTo>
                  <a:lnTo>
                    <a:pt x="0" y="194"/>
                  </a:lnTo>
                  <a:lnTo>
                    <a:pt x="0" y="194"/>
                  </a:lnTo>
                  <a:lnTo>
                    <a:pt x="1" y="199"/>
                  </a:lnTo>
                  <a:lnTo>
                    <a:pt x="2" y="204"/>
                  </a:lnTo>
                  <a:lnTo>
                    <a:pt x="5" y="209"/>
                  </a:lnTo>
                  <a:lnTo>
                    <a:pt x="9" y="212"/>
                  </a:lnTo>
                  <a:lnTo>
                    <a:pt x="9" y="212"/>
                  </a:lnTo>
                  <a:lnTo>
                    <a:pt x="74" y="270"/>
                  </a:lnTo>
                  <a:lnTo>
                    <a:pt x="74" y="270"/>
                  </a:lnTo>
                  <a:lnTo>
                    <a:pt x="69" y="289"/>
                  </a:lnTo>
                  <a:lnTo>
                    <a:pt x="66" y="300"/>
                  </a:lnTo>
                  <a:lnTo>
                    <a:pt x="66" y="309"/>
                  </a:lnTo>
                  <a:lnTo>
                    <a:pt x="66" y="309"/>
                  </a:lnTo>
                  <a:lnTo>
                    <a:pt x="66" y="320"/>
                  </a:lnTo>
                  <a:lnTo>
                    <a:pt x="69" y="330"/>
                  </a:lnTo>
                  <a:lnTo>
                    <a:pt x="74" y="351"/>
                  </a:lnTo>
                  <a:lnTo>
                    <a:pt x="74" y="351"/>
                  </a:lnTo>
                  <a:lnTo>
                    <a:pt x="9" y="409"/>
                  </a:lnTo>
                  <a:lnTo>
                    <a:pt x="9" y="409"/>
                  </a:lnTo>
                  <a:lnTo>
                    <a:pt x="5" y="413"/>
                  </a:lnTo>
                  <a:lnTo>
                    <a:pt x="2" y="418"/>
                  </a:lnTo>
                  <a:lnTo>
                    <a:pt x="1" y="423"/>
                  </a:lnTo>
                  <a:lnTo>
                    <a:pt x="0" y="429"/>
                  </a:lnTo>
                  <a:lnTo>
                    <a:pt x="0" y="429"/>
                  </a:lnTo>
                  <a:lnTo>
                    <a:pt x="1" y="434"/>
                  </a:lnTo>
                  <a:lnTo>
                    <a:pt x="2" y="438"/>
                  </a:lnTo>
                  <a:lnTo>
                    <a:pt x="4" y="441"/>
                  </a:lnTo>
                  <a:lnTo>
                    <a:pt x="4" y="441"/>
                  </a:lnTo>
                  <a:lnTo>
                    <a:pt x="32" y="487"/>
                  </a:lnTo>
                  <a:lnTo>
                    <a:pt x="32" y="487"/>
                  </a:lnTo>
                  <a:lnTo>
                    <a:pt x="33" y="491"/>
                  </a:lnTo>
                  <a:lnTo>
                    <a:pt x="36" y="494"/>
                  </a:lnTo>
                  <a:lnTo>
                    <a:pt x="38" y="497"/>
                  </a:lnTo>
                  <a:lnTo>
                    <a:pt x="41" y="499"/>
                  </a:lnTo>
                  <a:lnTo>
                    <a:pt x="49" y="502"/>
                  </a:lnTo>
                  <a:lnTo>
                    <a:pt x="55" y="502"/>
                  </a:lnTo>
                  <a:lnTo>
                    <a:pt x="55" y="502"/>
                  </a:lnTo>
                  <a:lnTo>
                    <a:pt x="62" y="502"/>
                  </a:lnTo>
                  <a:lnTo>
                    <a:pt x="62" y="502"/>
                  </a:lnTo>
                  <a:lnTo>
                    <a:pt x="144" y="475"/>
                  </a:lnTo>
                  <a:lnTo>
                    <a:pt x="144" y="475"/>
                  </a:lnTo>
                  <a:lnTo>
                    <a:pt x="159" y="487"/>
                  </a:lnTo>
                  <a:lnTo>
                    <a:pt x="176" y="498"/>
                  </a:lnTo>
                  <a:lnTo>
                    <a:pt x="194" y="507"/>
                  </a:lnTo>
                  <a:lnTo>
                    <a:pt x="203" y="510"/>
                  </a:lnTo>
                  <a:lnTo>
                    <a:pt x="214" y="513"/>
                  </a:lnTo>
                  <a:lnTo>
                    <a:pt x="214" y="513"/>
                  </a:lnTo>
                  <a:lnTo>
                    <a:pt x="233" y="599"/>
                  </a:lnTo>
                  <a:lnTo>
                    <a:pt x="233" y="599"/>
                  </a:lnTo>
                  <a:lnTo>
                    <a:pt x="237" y="607"/>
                  </a:lnTo>
                  <a:lnTo>
                    <a:pt x="239" y="610"/>
                  </a:lnTo>
                  <a:lnTo>
                    <a:pt x="242" y="613"/>
                  </a:lnTo>
                  <a:lnTo>
                    <a:pt x="245" y="615"/>
                  </a:lnTo>
                  <a:lnTo>
                    <a:pt x="249" y="616"/>
                  </a:lnTo>
                  <a:lnTo>
                    <a:pt x="255" y="617"/>
                  </a:lnTo>
                  <a:lnTo>
                    <a:pt x="260" y="619"/>
                  </a:lnTo>
                  <a:lnTo>
                    <a:pt x="260" y="619"/>
                  </a:lnTo>
                  <a:lnTo>
                    <a:pt x="314" y="619"/>
                  </a:lnTo>
                  <a:lnTo>
                    <a:pt x="314" y="619"/>
                  </a:lnTo>
                  <a:lnTo>
                    <a:pt x="319" y="617"/>
                  </a:lnTo>
                  <a:lnTo>
                    <a:pt x="323" y="616"/>
                  </a:lnTo>
                  <a:lnTo>
                    <a:pt x="327" y="615"/>
                  </a:lnTo>
                  <a:lnTo>
                    <a:pt x="330" y="613"/>
                  </a:lnTo>
                  <a:lnTo>
                    <a:pt x="334" y="610"/>
                  </a:lnTo>
                  <a:lnTo>
                    <a:pt x="337" y="607"/>
                  </a:lnTo>
                  <a:lnTo>
                    <a:pt x="340" y="603"/>
                  </a:lnTo>
                  <a:lnTo>
                    <a:pt x="342" y="599"/>
                  </a:lnTo>
                  <a:lnTo>
                    <a:pt x="342" y="599"/>
                  </a:lnTo>
                  <a:lnTo>
                    <a:pt x="357" y="518"/>
                  </a:lnTo>
                  <a:lnTo>
                    <a:pt x="357" y="518"/>
                  </a:lnTo>
                  <a:lnTo>
                    <a:pt x="377" y="509"/>
                  </a:lnTo>
                  <a:lnTo>
                    <a:pt x="395" y="500"/>
                  </a:lnTo>
                  <a:lnTo>
                    <a:pt x="413" y="488"/>
                  </a:lnTo>
                  <a:lnTo>
                    <a:pt x="430" y="475"/>
                  </a:lnTo>
                  <a:lnTo>
                    <a:pt x="430" y="475"/>
                  </a:lnTo>
                  <a:lnTo>
                    <a:pt x="508" y="502"/>
                  </a:lnTo>
                  <a:lnTo>
                    <a:pt x="508" y="502"/>
                  </a:lnTo>
                  <a:lnTo>
                    <a:pt x="515" y="502"/>
                  </a:lnTo>
                  <a:lnTo>
                    <a:pt x="515" y="502"/>
                  </a:lnTo>
                  <a:lnTo>
                    <a:pt x="524" y="502"/>
                  </a:lnTo>
                  <a:lnTo>
                    <a:pt x="531" y="499"/>
                  </a:lnTo>
                  <a:lnTo>
                    <a:pt x="537" y="494"/>
                  </a:lnTo>
                  <a:lnTo>
                    <a:pt x="543" y="487"/>
                  </a:lnTo>
                  <a:lnTo>
                    <a:pt x="543" y="487"/>
                  </a:lnTo>
                  <a:lnTo>
                    <a:pt x="570" y="441"/>
                  </a:lnTo>
                  <a:lnTo>
                    <a:pt x="570" y="441"/>
                  </a:lnTo>
                  <a:lnTo>
                    <a:pt x="570" y="438"/>
                  </a:lnTo>
                  <a:lnTo>
                    <a:pt x="571" y="434"/>
                  </a:lnTo>
                  <a:lnTo>
                    <a:pt x="571" y="431"/>
                  </a:lnTo>
                  <a:lnTo>
                    <a:pt x="570" y="429"/>
                  </a:lnTo>
                  <a:lnTo>
                    <a:pt x="570" y="429"/>
                  </a:lnTo>
                  <a:lnTo>
                    <a:pt x="571" y="426"/>
                  </a:lnTo>
                  <a:lnTo>
                    <a:pt x="571" y="423"/>
                  </a:lnTo>
                  <a:lnTo>
                    <a:pt x="570" y="418"/>
                  </a:lnTo>
                  <a:lnTo>
                    <a:pt x="567" y="413"/>
                  </a:lnTo>
                  <a:lnTo>
                    <a:pt x="563" y="409"/>
                  </a:lnTo>
                  <a:lnTo>
                    <a:pt x="501" y="351"/>
                  </a:lnTo>
                  <a:lnTo>
                    <a:pt x="501" y="351"/>
                  </a:lnTo>
                  <a:lnTo>
                    <a:pt x="501" y="351"/>
                  </a:lnTo>
                  <a:close/>
                  <a:moveTo>
                    <a:pt x="372" y="309"/>
                  </a:moveTo>
                  <a:lnTo>
                    <a:pt x="372" y="309"/>
                  </a:lnTo>
                  <a:lnTo>
                    <a:pt x="372" y="318"/>
                  </a:lnTo>
                  <a:lnTo>
                    <a:pt x="370" y="326"/>
                  </a:lnTo>
                  <a:lnTo>
                    <a:pt x="368" y="335"/>
                  </a:lnTo>
                  <a:lnTo>
                    <a:pt x="366" y="342"/>
                  </a:lnTo>
                  <a:lnTo>
                    <a:pt x="362" y="349"/>
                  </a:lnTo>
                  <a:lnTo>
                    <a:pt x="358" y="357"/>
                  </a:lnTo>
                  <a:lnTo>
                    <a:pt x="352" y="363"/>
                  </a:lnTo>
                  <a:lnTo>
                    <a:pt x="347" y="369"/>
                  </a:lnTo>
                  <a:lnTo>
                    <a:pt x="341" y="374"/>
                  </a:lnTo>
                  <a:lnTo>
                    <a:pt x="334" y="380"/>
                  </a:lnTo>
                  <a:lnTo>
                    <a:pt x="327" y="384"/>
                  </a:lnTo>
                  <a:lnTo>
                    <a:pt x="320" y="387"/>
                  </a:lnTo>
                  <a:lnTo>
                    <a:pt x="312" y="390"/>
                  </a:lnTo>
                  <a:lnTo>
                    <a:pt x="304" y="392"/>
                  </a:lnTo>
                  <a:lnTo>
                    <a:pt x="296" y="393"/>
                  </a:lnTo>
                  <a:lnTo>
                    <a:pt x="287" y="394"/>
                  </a:lnTo>
                  <a:lnTo>
                    <a:pt x="287" y="394"/>
                  </a:lnTo>
                  <a:lnTo>
                    <a:pt x="279" y="393"/>
                  </a:lnTo>
                  <a:lnTo>
                    <a:pt x="270" y="392"/>
                  </a:lnTo>
                  <a:lnTo>
                    <a:pt x="262" y="390"/>
                  </a:lnTo>
                  <a:lnTo>
                    <a:pt x="255" y="387"/>
                  </a:lnTo>
                  <a:lnTo>
                    <a:pt x="246" y="384"/>
                  </a:lnTo>
                  <a:lnTo>
                    <a:pt x="240" y="380"/>
                  </a:lnTo>
                  <a:lnTo>
                    <a:pt x="234" y="374"/>
                  </a:lnTo>
                  <a:lnTo>
                    <a:pt x="227" y="369"/>
                  </a:lnTo>
                  <a:lnTo>
                    <a:pt x="222" y="363"/>
                  </a:lnTo>
                  <a:lnTo>
                    <a:pt x="217" y="357"/>
                  </a:lnTo>
                  <a:lnTo>
                    <a:pt x="213" y="349"/>
                  </a:lnTo>
                  <a:lnTo>
                    <a:pt x="208" y="342"/>
                  </a:lnTo>
                  <a:lnTo>
                    <a:pt x="206" y="335"/>
                  </a:lnTo>
                  <a:lnTo>
                    <a:pt x="203" y="326"/>
                  </a:lnTo>
                  <a:lnTo>
                    <a:pt x="202" y="318"/>
                  </a:lnTo>
                  <a:lnTo>
                    <a:pt x="202" y="309"/>
                  </a:lnTo>
                  <a:lnTo>
                    <a:pt x="202" y="309"/>
                  </a:lnTo>
                  <a:lnTo>
                    <a:pt x="202" y="301"/>
                  </a:lnTo>
                  <a:lnTo>
                    <a:pt x="203" y="292"/>
                  </a:lnTo>
                  <a:lnTo>
                    <a:pt x="206" y="284"/>
                  </a:lnTo>
                  <a:lnTo>
                    <a:pt x="208" y="277"/>
                  </a:lnTo>
                  <a:lnTo>
                    <a:pt x="213" y="269"/>
                  </a:lnTo>
                  <a:lnTo>
                    <a:pt x="217" y="262"/>
                  </a:lnTo>
                  <a:lnTo>
                    <a:pt x="222" y="256"/>
                  </a:lnTo>
                  <a:lnTo>
                    <a:pt x="227" y="249"/>
                  </a:lnTo>
                  <a:lnTo>
                    <a:pt x="234" y="244"/>
                  </a:lnTo>
                  <a:lnTo>
                    <a:pt x="240" y="239"/>
                  </a:lnTo>
                  <a:lnTo>
                    <a:pt x="246" y="235"/>
                  </a:lnTo>
                  <a:lnTo>
                    <a:pt x="255" y="230"/>
                  </a:lnTo>
                  <a:lnTo>
                    <a:pt x="262" y="228"/>
                  </a:lnTo>
                  <a:lnTo>
                    <a:pt x="270" y="226"/>
                  </a:lnTo>
                  <a:lnTo>
                    <a:pt x="279" y="224"/>
                  </a:lnTo>
                  <a:lnTo>
                    <a:pt x="287" y="224"/>
                  </a:lnTo>
                  <a:lnTo>
                    <a:pt x="287" y="224"/>
                  </a:lnTo>
                  <a:lnTo>
                    <a:pt x="296" y="224"/>
                  </a:lnTo>
                  <a:lnTo>
                    <a:pt x="304" y="226"/>
                  </a:lnTo>
                  <a:lnTo>
                    <a:pt x="312" y="228"/>
                  </a:lnTo>
                  <a:lnTo>
                    <a:pt x="320" y="230"/>
                  </a:lnTo>
                  <a:lnTo>
                    <a:pt x="327" y="235"/>
                  </a:lnTo>
                  <a:lnTo>
                    <a:pt x="334" y="239"/>
                  </a:lnTo>
                  <a:lnTo>
                    <a:pt x="341" y="244"/>
                  </a:lnTo>
                  <a:lnTo>
                    <a:pt x="347" y="249"/>
                  </a:lnTo>
                  <a:lnTo>
                    <a:pt x="352" y="256"/>
                  </a:lnTo>
                  <a:lnTo>
                    <a:pt x="358" y="262"/>
                  </a:lnTo>
                  <a:lnTo>
                    <a:pt x="362" y="269"/>
                  </a:lnTo>
                  <a:lnTo>
                    <a:pt x="366" y="277"/>
                  </a:lnTo>
                  <a:lnTo>
                    <a:pt x="368" y="284"/>
                  </a:lnTo>
                  <a:lnTo>
                    <a:pt x="370" y="292"/>
                  </a:lnTo>
                  <a:lnTo>
                    <a:pt x="372" y="301"/>
                  </a:lnTo>
                  <a:lnTo>
                    <a:pt x="372" y="309"/>
                  </a:lnTo>
                  <a:lnTo>
                    <a:pt x="372" y="309"/>
                  </a:lnTo>
                  <a:close/>
                </a:path>
              </a:pathLst>
            </a:custGeom>
            <a:solidFill>
              <a:srgbClr val="FFFFFF">
                <a:alpha val="75000"/>
              </a:srgbClr>
            </a:solidFill>
            <a:ln>
              <a:noFill/>
            </a:ln>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16" name="Freeform 56"/>
            <p:cNvSpPr>
              <a:spLocks noEditPoints="1"/>
            </p:cNvSpPr>
            <p:nvPr/>
          </p:nvSpPr>
          <p:spPr bwMode="auto">
            <a:xfrm rot="953755">
              <a:off x="1371307" y="1719347"/>
              <a:ext cx="304301" cy="329927"/>
            </a:xfrm>
            <a:custGeom>
              <a:avLst/>
              <a:gdLst>
                <a:gd name="T0" fmla="*/ 506 w 571"/>
                <a:gd name="T1" fmla="*/ 331 h 619"/>
                <a:gd name="T2" fmla="*/ 507 w 571"/>
                <a:gd name="T3" fmla="*/ 300 h 619"/>
                <a:gd name="T4" fmla="*/ 563 w 571"/>
                <a:gd name="T5" fmla="*/ 212 h 619"/>
                <a:gd name="T6" fmla="*/ 569 w 571"/>
                <a:gd name="T7" fmla="*/ 204 h 619"/>
                <a:gd name="T8" fmla="*/ 570 w 571"/>
                <a:gd name="T9" fmla="*/ 178 h 619"/>
                <a:gd name="T10" fmla="*/ 537 w 571"/>
                <a:gd name="T11" fmla="*/ 126 h 619"/>
                <a:gd name="T12" fmla="*/ 515 w 571"/>
                <a:gd name="T13" fmla="*/ 120 h 619"/>
                <a:gd name="T14" fmla="*/ 430 w 571"/>
                <a:gd name="T15" fmla="*/ 143 h 619"/>
                <a:gd name="T16" fmla="*/ 367 w 571"/>
                <a:gd name="T17" fmla="*/ 107 h 619"/>
                <a:gd name="T18" fmla="*/ 342 w 571"/>
                <a:gd name="T19" fmla="*/ 23 h 619"/>
                <a:gd name="T20" fmla="*/ 327 w 571"/>
                <a:gd name="T21" fmla="*/ 4 h 619"/>
                <a:gd name="T22" fmla="*/ 314 w 571"/>
                <a:gd name="T23" fmla="*/ 0 h 619"/>
                <a:gd name="T24" fmla="*/ 249 w 571"/>
                <a:gd name="T25" fmla="*/ 2 h 619"/>
                <a:gd name="T26" fmla="*/ 237 w 571"/>
                <a:gd name="T27" fmla="*/ 15 h 619"/>
                <a:gd name="T28" fmla="*/ 214 w 571"/>
                <a:gd name="T29" fmla="*/ 104 h 619"/>
                <a:gd name="T30" fmla="*/ 176 w 571"/>
                <a:gd name="T31" fmla="*/ 121 h 619"/>
                <a:gd name="T32" fmla="*/ 62 w 571"/>
                <a:gd name="T33" fmla="*/ 120 h 619"/>
                <a:gd name="T34" fmla="*/ 49 w 571"/>
                <a:gd name="T35" fmla="*/ 121 h 619"/>
                <a:gd name="T36" fmla="*/ 32 w 571"/>
                <a:gd name="T37" fmla="*/ 131 h 619"/>
                <a:gd name="T38" fmla="*/ 2 w 571"/>
                <a:gd name="T39" fmla="*/ 181 h 619"/>
                <a:gd name="T40" fmla="*/ 1 w 571"/>
                <a:gd name="T41" fmla="*/ 199 h 619"/>
                <a:gd name="T42" fmla="*/ 9 w 571"/>
                <a:gd name="T43" fmla="*/ 212 h 619"/>
                <a:gd name="T44" fmla="*/ 66 w 571"/>
                <a:gd name="T45" fmla="*/ 300 h 619"/>
                <a:gd name="T46" fmla="*/ 69 w 571"/>
                <a:gd name="T47" fmla="*/ 330 h 619"/>
                <a:gd name="T48" fmla="*/ 9 w 571"/>
                <a:gd name="T49" fmla="*/ 409 h 619"/>
                <a:gd name="T50" fmla="*/ 0 w 571"/>
                <a:gd name="T51" fmla="*/ 429 h 619"/>
                <a:gd name="T52" fmla="*/ 4 w 571"/>
                <a:gd name="T53" fmla="*/ 441 h 619"/>
                <a:gd name="T54" fmla="*/ 33 w 571"/>
                <a:gd name="T55" fmla="*/ 491 h 619"/>
                <a:gd name="T56" fmla="*/ 49 w 571"/>
                <a:gd name="T57" fmla="*/ 502 h 619"/>
                <a:gd name="T58" fmla="*/ 62 w 571"/>
                <a:gd name="T59" fmla="*/ 502 h 619"/>
                <a:gd name="T60" fmla="*/ 176 w 571"/>
                <a:gd name="T61" fmla="*/ 498 h 619"/>
                <a:gd name="T62" fmla="*/ 214 w 571"/>
                <a:gd name="T63" fmla="*/ 513 h 619"/>
                <a:gd name="T64" fmla="*/ 239 w 571"/>
                <a:gd name="T65" fmla="*/ 610 h 619"/>
                <a:gd name="T66" fmla="*/ 255 w 571"/>
                <a:gd name="T67" fmla="*/ 617 h 619"/>
                <a:gd name="T68" fmla="*/ 314 w 571"/>
                <a:gd name="T69" fmla="*/ 619 h 619"/>
                <a:gd name="T70" fmla="*/ 330 w 571"/>
                <a:gd name="T71" fmla="*/ 613 h 619"/>
                <a:gd name="T72" fmla="*/ 342 w 571"/>
                <a:gd name="T73" fmla="*/ 599 h 619"/>
                <a:gd name="T74" fmla="*/ 377 w 571"/>
                <a:gd name="T75" fmla="*/ 509 h 619"/>
                <a:gd name="T76" fmla="*/ 430 w 571"/>
                <a:gd name="T77" fmla="*/ 475 h 619"/>
                <a:gd name="T78" fmla="*/ 515 w 571"/>
                <a:gd name="T79" fmla="*/ 502 h 619"/>
                <a:gd name="T80" fmla="*/ 543 w 571"/>
                <a:gd name="T81" fmla="*/ 487 h 619"/>
                <a:gd name="T82" fmla="*/ 570 w 571"/>
                <a:gd name="T83" fmla="*/ 438 h 619"/>
                <a:gd name="T84" fmla="*/ 570 w 571"/>
                <a:gd name="T85" fmla="*/ 429 h 619"/>
                <a:gd name="T86" fmla="*/ 567 w 571"/>
                <a:gd name="T87" fmla="*/ 413 h 619"/>
                <a:gd name="T88" fmla="*/ 501 w 571"/>
                <a:gd name="T89" fmla="*/ 351 h 619"/>
                <a:gd name="T90" fmla="*/ 370 w 571"/>
                <a:gd name="T91" fmla="*/ 326 h 619"/>
                <a:gd name="T92" fmla="*/ 358 w 571"/>
                <a:gd name="T93" fmla="*/ 357 h 619"/>
                <a:gd name="T94" fmla="*/ 334 w 571"/>
                <a:gd name="T95" fmla="*/ 380 h 619"/>
                <a:gd name="T96" fmla="*/ 304 w 571"/>
                <a:gd name="T97" fmla="*/ 392 h 619"/>
                <a:gd name="T98" fmla="*/ 279 w 571"/>
                <a:gd name="T99" fmla="*/ 393 h 619"/>
                <a:gd name="T100" fmla="*/ 246 w 571"/>
                <a:gd name="T101" fmla="*/ 384 h 619"/>
                <a:gd name="T102" fmla="*/ 222 w 571"/>
                <a:gd name="T103" fmla="*/ 363 h 619"/>
                <a:gd name="T104" fmla="*/ 206 w 571"/>
                <a:gd name="T105" fmla="*/ 335 h 619"/>
                <a:gd name="T106" fmla="*/ 202 w 571"/>
                <a:gd name="T107" fmla="*/ 309 h 619"/>
                <a:gd name="T108" fmla="*/ 208 w 571"/>
                <a:gd name="T109" fmla="*/ 277 h 619"/>
                <a:gd name="T110" fmla="*/ 227 w 571"/>
                <a:gd name="T111" fmla="*/ 249 h 619"/>
                <a:gd name="T112" fmla="*/ 255 w 571"/>
                <a:gd name="T113" fmla="*/ 230 h 619"/>
                <a:gd name="T114" fmla="*/ 287 w 571"/>
                <a:gd name="T115" fmla="*/ 224 h 619"/>
                <a:gd name="T116" fmla="*/ 312 w 571"/>
                <a:gd name="T117" fmla="*/ 228 h 619"/>
                <a:gd name="T118" fmla="*/ 341 w 571"/>
                <a:gd name="T119" fmla="*/ 244 h 619"/>
                <a:gd name="T120" fmla="*/ 362 w 571"/>
                <a:gd name="T121" fmla="*/ 269 h 619"/>
                <a:gd name="T122" fmla="*/ 372 w 571"/>
                <a:gd name="T123" fmla="*/ 30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1" h="619">
                  <a:moveTo>
                    <a:pt x="501" y="351"/>
                  </a:moveTo>
                  <a:lnTo>
                    <a:pt x="501" y="351"/>
                  </a:lnTo>
                  <a:lnTo>
                    <a:pt x="503" y="342"/>
                  </a:lnTo>
                  <a:lnTo>
                    <a:pt x="506" y="331"/>
                  </a:lnTo>
                  <a:lnTo>
                    <a:pt x="507" y="321"/>
                  </a:lnTo>
                  <a:lnTo>
                    <a:pt x="508" y="309"/>
                  </a:lnTo>
                  <a:lnTo>
                    <a:pt x="508" y="309"/>
                  </a:lnTo>
                  <a:lnTo>
                    <a:pt x="507" y="300"/>
                  </a:lnTo>
                  <a:lnTo>
                    <a:pt x="506" y="289"/>
                  </a:lnTo>
                  <a:lnTo>
                    <a:pt x="501" y="270"/>
                  </a:lnTo>
                  <a:lnTo>
                    <a:pt x="501" y="270"/>
                  </a:lnTo>
                  <a:lnTo>
                    <a:pt x="563" y="212"/>
                  </a:lnTo>
                  <a:lnTo>
                    <a:pt x="563" y="212"/>
                  </a:lnTo>
                  <a:lnTo>
                    <a:pt x="565" y="210"/>
                  </a:lnTo>
                  <a:lnTo>
                    <a:pt x="567" y="209"/>
                  </a:lnTo>
                  <a:lnTo>
                    <a:pt x="569" y="204"/>
                  </a:lnTo>
                  <a:lnTo>
                    <a:pt x="570" y="199"/>
                  </a:lnTo>
                  <a:lnTo>
                    <a:pt x="570" y="194"/>
                  </a:lnTo>
                  <a:lnTo>
                    <a:pt x="570" y="194"/>
                  </a:lnTo>
                  <a:lnTo>
                    <a:pt x="570" y="178"/>
                  </a:lnTo>
                  <a:lnTo>
                    <a:pt x="570" y="178"/>
                  </a:lnTo>
                  <a:lnTo>
                    <a:pt x="543" y="131"/>
                  </a:lnTo>
                  <a:lnTo>
                    <a:pt x="543" y="131"/>
                  </a:lnTo>
                  <a:lnTo>
                    <a:pt x="537" y="126"/>
                  </a:lnTo>
                  <a:lnTo>
                    <a:pt x="531" y="123"/>
                  </a:lnTo>
                  <a:lnTo>
                    <a:pt x="524" y="121"/>
                  </a:lnTo>
                  <a:lnTo>
                    <a:pt x="515" y="120"/>
                  </a:lnTo>
                  <a:lnTo>
                    <a:pt x="515" y="120"/>
                  </a:lnTo>
                  <a:lnTo>
                    <a:pt x="508" y="120"/>
                  </a:lnTo>
                  <a:lnTo>
                    <a:pt x="508" y="120"/>
                  </a:lnTo>
                  <a:lnTo>
                    <a:pt x="430" y="143"/>
                  </a:lnTo>
                  <a:lnTo>
                    <a:pt x="430" y="143"/>
                  </a:lnTo>
                  <a:lnTo>
                    <a:pt x="413" y="131"/>
                  </a:lnTo>
                  <a:lnTo>
                    <a:pt x="395" y="121"/>
                  </a:lnTo>
                  <a:lnTo>
                    <a:pt x="377" y="112"/>
                  </a:lnTo>
                  <a:lnTo>
                    <a:pt x="367" y="107"/>
                  </a:lnTo>
                  <a:lnTo>
                    <a:pt x="357" y="104"/>
                  </a:lnTo>
                  <a:lnTo>
                    <a:pt x="357" y="104"/>
                  </a:lnTo>
                  <a:lnTo>
                    <a:pt x="342" y="23"/>
                  </a:lnTo>
                  <a:lnTo>
                    <a:pt x="342" y="23"/>
                  </a:lnTo>
                  <a:lnTo>
                    <a:pt x="340" y="19"/>
                  </a:lnTo>
                  <a:lnTo>
                    <a:pt x="337" y="15"/>
                  </a:lnTo>
                  <a:lnTo>
                    <a:pt x="330" y="7"/>
                  </a:lnTo>
                  <a:lnTo>
                    <a:pt x="327" y="4"/>
                  </a:lnTo>
                  <a:lnTo>
                    <a:pt x="323" y="2"/>
                  </a:lnTo>
                  <a:lnTo>
                    <a:pt x="319" y="0"/>
                  </a:lnTo>
                  <a:lnTo>
                    <a:pt x="314" y="0"/>
                  </a:lnTo>
                  <a:lnTo>
                    <a:pt x="314" y="0"/>
                  </a:lnTo>
                  <a:lnTo>
                    <a:pt x="260" y="0"/>
                  </a:lnTo>
                  <a:lnTo>
                    <a:pt x="260" y="0"/>
                  </a:lnTo>
                  <a:lnTo>
                    <a:pt x="255" y="0"/>
                  </a:lnTo>
                  <a:lnTo>
                    <a:pt x="249" y="2"/>
                  </a:lnTo>
                  <a:lnTo>
                    <a:pt x="245" y="4"/>
                  </a:lnTo>
                  <a:lnTo>
                    <a:pt x="242" y="7"/>
                  </a:lnTo>
                  <a:lnTo>
                    <a:pt x="239" y="11"/>
                  </a:lnTo>
                  <a:lnTo>
                    <a:pt x="237" y="15"/>
                  </a:lnTo>
                  <a:lnTo>
                    <a:pt x="233" y="23"/>
                  </a:lnTo>
                  <a:lnTo>
                    <a:pt x="233" y="23"/>
                  </a:lnTo>
                  <a:lnTo>
                    <a:pt x="214" y="104"/>
                  </a:lnTo>
                  <a:lnTo>
                    <a:pt x="214" y="104"/>
                  </a:lnTo>
                  <a:lnTo>
                    <a:pt x="203" y="107"/>
                  </a:lnTo>
                  <a:lnTo>
                    <a:pt x="194" y="112"/>
                  </a:lnTo>
                  <a:lnTo>
                    <a:pt x="184" y="116"/>
                  </a:lnTo>
                  <a:lnTo>
                    <a:pt x="176" y="121"/>
                  </a:lnTo>
                  <a:lnTo>
                    <a:pt x="159" y="134"/>
                  </a:lnTo>
                  <a:lnTo>
                    <a:pt x="144" y="147"/>
                  </a:lnTo>
                  <a:lnTo>
                    <a:pt x="144" y="147"/>
                  </a:lnTo>
                  <a:lnTo>
                    <a:pt x="62" y="120"/>
                  </a:lnTo>
                  <a:lnTo>
                    <a:pt x="62" y="120"/>
                  </a:lnTo>
                  <a:lnTo>
                    <a:pt x="55" y="120"/>
                  </a:lnTo>
                  <a:lnTo>
                    <a:pt x="55" y="120"/>
                  </a:lnTo>
                  <a:lnTo>
                    <a:pt x="49" y="121"/>
                  </a:lnTo>
                  <a:lnTo>
                    <a:pt x="41" y="123"/>
                  </a:lnTo>
                  <a:lnTo>
                    <a:pt x="36" y="126"/>
                  </a:lnTo>
                  <a:lnTo>
                    <a:pt x="33" y="128"/>
                  </a:lnTo>
                  <a:lnTo>
                    <a:pt x="32" y="131"/>
                  </a:lnTo>
                  <a:lnTo>
                    <a:pt x="32" y="131"/>
                  </a:lnTo>
                  <a:lnTo>
                    <a:pt x="4" y="178"/>
                  </a:lnTo>
                  <a:lnTo>
                    <a:pt x="4" y="178"/>
                  </a:lnTo>
                  <a:lnTo>
                    <a:pt x="2" y="181"/>
                  </a:lnTo>
                  <a:lnTo>
                    <a:pt x="1" y="185"/>
                  </a:lnTo>
                  <a:lnTo>
                    <a:pt x="0" y="194"/>
                  </a:lnTo>
                  <a:lnTo>
                    <a:pt x="0" y="194"/>
                  </a:lnTo>
                  <a:lnTo>
                    <a:pt x="1" y="199"/>
                  </a:lnTo>
                  <a:lnTo>
                    <a:pt x="2" y="204"/>
                  </a:lnTo>
                  <a:lnTo>
                    <a:pt x="5" y="209"/>
                  </a:lnTo>
                  <a:lnTo>
                    <a:pt x="9" y="212"/>
                  </a:lnTo>
                  <a:lnTo>
                    <a:pt x="9" y="212"/>
                  </a:lnTo>
                  <a:lnTo>
                    <a:pt x="74" y="270"/>
                  </a:lnTo>
                  <a:lnTo>
                    <a:pt x="74" y="270"/>
                  </a:lnTo>
                  <a:lnTo>
                    <a:pt x="69" y="289"/>
                  </a:lnTo>
                  <a:lnTo>
                    <a:pt x="66" y="300"/>
                  </a:lnTo>
                  <a:lnTo>
                    <a:pt x="66" y="309"/>
                  </a:lnTo>
                  <a:lnTo>
                    <a:pt x="66" y="309"/>
                  </a:lnTo>
                  <a:lnTo>
                    <a:pt x="66" y="320"/>
                  </a:lnTo>
                  <a:lnTo>
                    <a:pt x="69" y="330"/>
                  </a:lnTo>
                  <a:lnTo>
                    <a:pt x="74" y="351"/>
                  </a:lnTo>
                  <a:lnTo>
                    <a:pt x="74" y="351"/>
                  </a:lnTo>
                  <a:lnTo>
                    <a:pt x="9" y="409"/>
                  </a:lnTo>
                  <a:lnTo>
                    <a:pt x="9" y="409"/>
                  </a:lnTo>
                  <a:lnTo>
                    <a:pt x="5" y="413"/>
                  </a:lnTo>
                  <a:lnTo>
                    <a:pt x="2" y="418"/>
                  </a:lnTo>
                  <a:lnTo>
                    <a:pt x="1" y="423"/>
                  </a:lnTo>
                  <a:lnTo>
                    <a:pt x="0" y="429"/>
                  </a:lnTo>
                  <a:lnTo>
                    <a:pt x="0" y="429"/>
                  </a:lnTo>
                  <a:lnTo>
                    <a:pt x="1" y="434"/>
                  </a:lnTo>
                  <a:lnTo>
                    <a:pt x="2" y="438"/>
                  </a:lnTo>
                  <a:lnTo>
                    <a:pt x="4" y="441"/>
                  </a:lnTo>
                  <a:lnTo>
                    <a:pt x="4" y="441"/>
                  </a:lnTo>
                  <a:lnTo>
                    <a:pt x="32" y="487"/>
                  </a:lnTo>
                  <a:lnTo>
                    <a:pt x="32" y="487"/>
                  </a:lnTo>
                  <a:lnTo>
                    <a:pt x="33" y="491"/>
                  </a:lnTo>
                  <a:lnTo>
                    <a:pt x="36" y="494"/>
                  </a:lnTo>
                  <a:lnTo>
                    <a:pt x="38" y="497"/>
                  </a:lnTo>
                  <a:lnTo>
                    <a:pt x="41" y="499"/>
                  </a:lnTo>
                  <a:lnTo>
                    <a:pt x="49" y="502"/>
                  </a:lnTo>
                  <a:lnTo>
                    <a:pt x="55" y="502"/>
                  </a:lnTo>
                  <a:lnTo>
                    <a:pt x="55" y="502"/>
                  </a:lnTo>
                  <a:lnTo>
                    <a:pt x="62" y="502"/>
                  </a:lnTo>
                  <a:lnTo>
                    <a:pt x="62" y="502"/>
                  </a:lnTo>
                  <a:lnTo>
                    <a:pt x="144" y="475"/>
                  </a:lnTo>
                  <a:lnTo>
                    <a:pt x="144" y="475"/>
                  </a:lnTo>
                  <a:lnTo>
                    <a:pt x="159" y="487"/>
                  </a:lnTo>
                  <a:lnTo>
                    <a:pt x="176" y="498"/>
                  </a:lnTo>
                  <a:lnTo>
                    <a:pt x="194" y="507"/>
                  </a:lnTo>
                  <a:lnTo>
                    <a:pt x="203" y="510"/>
                  </a:lnTo>
                  <a:lnTo>
                    <a:pt x="214" y="513"/>
                  </a:lnTo>
                  <a:lnTo>
                    <a:pt x="214" y="513"/>
                  </a:lnTo>
                  <a:lnTo>
                    <a:pt x="233" y="599"/>
                  </a:lnTo>
                  <a:lnTo>
                    <a:pt x="233" y="599"/>
                  </a:lnTo>
                  <a:lnTo>
                    <a:pt x="237" y="607"/>
                  </a:lnTo>
                  <a:lnTo>
                    <a:pt x="239" y="610"/>
                  </a:lnTo>
                  <a:lnTo>
                    <a:pt x="242" y="613"/>
                  </a:lnTo>
                  <a:lnTo>
                    <a:pt x="245" y="615"/>
                  </a:lnTo>
                  <a:lnTo>
                    <a:pt x="249" y="616"/>
                  </a:lnTo>
                  <a:lnTo>
                    <a:pt x="255" y="617"/>
                  </a:lnTo>
                  <a:lnTo>
                    <a:pt x="260" y="619"/>
                  </a:lnTo>
                  <a:lnTo>
                    <a:pt x="260" y="619"/>
                  </a:lnTo>
                  <a:lnTo>
                    <a:pt x="314" y="619"/>
                  </a:lnTo>
                  <a:lnTo>
                    <a:pt x="314" y="619"/>
                  </a:lnTo>
                  <a:lnTo>
                    <a:pt x="319" y="617"/>
                  </a:lnTo>
                  <a:lnTo>
                    <a:pt x="323" y="616"/>
                  </a:lnTo>
                  <a:lnTo>
                    <a:pt x="327" y="615"/>
                  </a:lnTo>
                  <a:lnTo>
                    <a:pt x="330" y="613"/>
                  </a:lnTo>
                  <a:lnTo>
                    <a:pt x="334" y="610"/>
                  </a:lnTo>
                  <a:lnTo>
                    <a:pt x="337" y="607"/>
                  </a:lnTo>
                  <a:lnTo>
                    <a:pt x="340" y="603"/>
                  </a:lnTo>
                  <a:lnTo>
                    <a:pt x="342" y="599"/>
                  </a:lnTo>
                  <a:lnTo>
                    <a:pt x="342" y="599"/>
                  </a:lnTo>
                  <a:lnTo>
                    <a:pt x="357" y="518"/>
                  </a:lnTo>
                  <a:lnTo>
                    <a:pt x="357" y="518"/>
                  </a:lnTo>
                  <a:lnTo>
                    <a:pt x="377" y="509"/>
                  </a:lnTo>
                  <a:lnTo>
                    <a:pt x="395" y="500"/>
                  </a:lnTo>
                  <a:lnTo>
                    <a:pt x="413" y="488"/>
                  </a:lnTo>
                  <a:lnTo>
                    <a:pt x="430" y="475"/>
                  </a:lnTo>
                  <a:lnTo>
                    <a:pt x="430" y="475"/>
                  </a:lnTo>
                  <a:lnTo>
                    <a:pt x="508" y="502"/>
                  </a:lnTo>
                  <a:lnTo>
                    <a:pt x="508" y="502"/>
                  </a:lnTo>
                  <a:lnTo>
                    <a:pt x="515" y="502"/>
                  </a:lnTo>
                  <a:lnTo>
                    <a:pt x="515" y="502"/>
                  </a:lnTo>
                  <a:lnTo>
                    <a:pt x="524" y="502"/>
                  </a:lnTo>
                  <a:lnTo>
                    <a:pt x="531" y="499"/>
                  </a:lnTo>
                  <a:lnTo>
                    <a:pt x="537" y="494"/>
                  </a:lnTo>
                  <a:lnTo>
                    <a:pt x="543" y="487"/>
                  </a:lnTo>
                  <a:lnTo>
                    <a:pt x="543" y="487"/>
                  </a:lnTo>
                  <a:lnTo>
                    <a:pt x="570" y="441"/>
                  </a:lnTo>
                  <a:lnTo>
                    <a:pt x="570" y="441"/>
                  </a:lnTo>
                  <a:lnTo>
                    <a:pt x="570" y="438"/>
                  </a:lnTo>
                  <a:lnTo>
                    <a:pt x="571" y="434"/>
                  </a:lnTo>
                  <a:lnTo>
                    <a:pt x="571" y="431"/>
                  </a:lnTo>
                  <a:lnTo>
                    <a:pt x="570" y="429"/>
                  </a:lnTo>
                  <a:lnTo>
                    <a:pt x="570" y="429"/>
                  </a:lnTo>
                  <a:lnTo>
                    <a:pt x="571" y="426"/>
                  </a:lnTo>
                  <a:lnTo>
                    <a:pt x="571" y="423"/>
                  </a:lnTo>
                  <a:lnTo>
                    <a:pt x="570" y="418"/>
                  </a:lnTo>
                  <a:lnTo>
                    <a:pt x="567" y="413"/>
                  </a:lnTo>
                  <a:lnTo>
                    <a:pt x="563" y="409"/>
                  </a:lnTo>
                  <a:lnTo>
                    <a:pt x="501" y="351"/>
                  </a:lnTo>
                  <a:lnTo>
                    <a:pt x="501" y="351"/>
                  </a:lnTo>
                  <a:lnTo>
                    <a:pt x="501" y="351"/>
                  </a:lnTo>
                  <a:close/>
                  <a:moveTo>
                    <a:pt x="372" y="309"/>
                  </a:moveTo>
                  <a:lnTo>
                    <a:pt x="372" y="309"/>
                  </a:lnTo>
                  <a:lnTo>
                    <a:pt x="372" y="318"/>
                  </a:lnTo>
                  <a:lnTo>
                    <a:pt x="370" y="326"/>
                  </a:lnTo>
                  <a:lnTo>
                    <a:pt x="368" y="335"/>
                  </a:lnTo>
                  <a:lnTo>
                    <a:pt x="366" y="342"/>
                  </a:lnTo>
                  <a:lnTo>
                    <a:pt x="362" y="349"/>
                  </a:lnTo>
                  <a:lnTo>
                    <a:pt x="358" y="357"/>
                  </a:lnTo>
                  <a:lnTo>
                    <a:pt x="352" y="363"/>
                  </a:lnTo>
                  <a:lnTo>
                    <a:pt x="347" y="369"/>
                  </a:lnTo>
                  <a:lnTo>
                    <a:pt x="341" y="374"/>
                  </a:lnTo>
                  <a:lnTo>
                    <a:pt x="334" y="380"/>
                  </a:lnTo>
                  <a:lnTo>
                    <a:pt x="327" y="384"/>
                  </a:lnTo>
                  <a:lnTo>
                    <a:pt x="320" y="387"/>
                  </a:lnTo>
                  <a:lnTo>
                    <a:pt x="312" y="390"/>
                  </a:lnTo>
                  <a:lnTo>
                    <a:pt x="304" y="392"/>
                  </a:lnTo>
                  <a:lnTo>
                    <a:pt x="296" y="393"/>
                  </a:lnTo>
                  <a:lnTo>
                    <a:pt x="287" y="394"/>
                  </a:lnTo>
                  <a:lnTo>
                    <a:pt x="287" y="394"/>
                  </a:lnTo>
                  <a:lnTo>
                    <a:pt x="279" y="393"/>
                  </a:lnTo>
                  <a:lnTo>
                    <a:pt x="270" y="392"/>
                  </a:lnTo>
                  <a:lnTo>
                    <a:pt x="262" y="390"/>
                  </a:lnTo>
                  <a:lnTo>
                    <a:pt x="255" y="387"/>
                  </a:lnTo>
                  <a:lnTo>
                    <a:pt x="246" y="384"/>
                  </a:lnTo>
                  <a:lnTo>
                    <a:pt x="240" y="380"/>
                  </a:lnTo>
                  <a:lnTo>
                    <a:pt x="234" y="374"/>
                  </a:lnTo>
                  <a:lnTo>
                    <a:pt x="227" y="369"/>
                  </a:lnTo>
                  <a:lnTo>
                    <a:pt x="222" y="363"/>
                  </a:lnTo>
                  <a:lnTo>
                    <a:pt x="217" y="357"/>
                  </a:lnTo>
                  <a:lnTo>
                    <a:pt x="213" y="349"/>
                  </a:lnTo>
                  <a:lnTo>
                    <a:pt x="208" y="342"/>
                  </a:lnTo>
                  <a:lnTo>
                    <a:pt x="206" y="335"/>
                  </a:lnTo>
                  <a:lnTo>
                    <a:pt x="203" y="326"/>
                  </a:lnTo>
                  <a:lnTo>
                    <a:pt x="202" y="318"/>
                  </a:lnTo>
                  <a:lnTo>
                    <a:pt x="202" y="309"/>
                  </a:lnTo>
                  <a:lnTo>
                    <a:pt x="202" y="309"/>
                  </a:lnTo>
                  <a:lnTo>
                    <a:pt x="202" y="301"/>
                  </a:lnTo>
                  <a:lnTo>
                    <a:pt x="203" y="292"/>
                  </a:lnTo>
                  <a:lnTo>
                    <a:pt x="206" y="284"/>
                  </a:lnTo>
                  <a:lnTo>
                    <a:pt x="208" y="277"/>
                  </a:lnTo>
                  <a:lnTo>
                    <a:pt x="213" y="269"/>
                  </a:lnTo>
                  <a:lnTo>
                    <a:pt x="217" y="262"/>
                  </a:lnTo>
                  <a:lnTo>
                    <a:pt x="222" y="256"/>
                  </a:lnTo>
                  <a:lnTo>
                    <a:pt x="227" y="249"/>
                  </a:lnTo>
                  <a:lnTo>
                    <a:pt x="234" y="244"/>
                  </a:lnTo>
                  <a:lnTo>
                    <a:pt x="240" y="239"/>
                  </a:lnTo>
                  <a:lnTo>
                    <a:pt x="246" y="235"/>
                  </a:lnTo>
                  <a:lnTo>
                    <a:pt x="255" y="230"/>
                  </a:lnTo>
                  <a:lnTo>
                    <a:pt x="262" y="228"/>
                  </a:lnTo>
                  <a:lnTo>
                    <a:pt x="270" y="226"/>
                  </a:lnTo>
                  <a:lnTo>
                    <a:pt x="279" y="224"/>
                  </a:lnTo>
                  <a:lnTo>
                    <a:pt x="287" y="224"/>
                  </a:lnTo>
                  <a:lnTo>
                    <a:pt x="287" y="224"/>
                  </a:lnTo>
                  <a:lnTo>
                    <a:pt x="296" y="224"/>
                  </a:lnTo>
                  <a:lnTo>
                    <a:pt x="304" y="226"/>
                  </a:lnTo>
                  <a:lnTo>
                    <a:pt x="312" y="228"/>
                  </a:lnTo>
                  <a:lnTo>
                    <a:pt x="320" y="230"/>
                  </a:lnTo>
                  <a:lnTo>
                    <a:pt x="327" y="235"/>
                  </a:lnTo>
                  <a:lnTo>
                    <a:pt x="334" y="239"/>
                  </a:lnTo>
                  <a:lnTo>
                    <a:pt x="341" y="244"/>
                  </a:lnTo>
                  <a:lnTo>
                    <a:pt x="347" y="249"/>
                  </a:lnTo>
                  <a:lnTo>
                    <a:pt x="352" y="256"/>
                  </a:lnTo>
                  <a:lnTo>
                    <a:pt x="358" y="262"/>
                  </a:lnTo>
                  <a:lnTo>
                    <a:pt x="362" y="269"/>
                  </a:lnTo>
                  <a:lnTo>
                    <a:pt x="366" y="277"/>
                  </a:lnTo>
                  <a:lnTo>
                    <a:pt x="368" y="284"/>
                  </a:lnTo>
                  <a:lnTo>
                    <a:pt x="370" y="292"/>
                  </a:lnTo>
                  <a:lnTo>
                    <a:pt x="372" y="301"/>
                  </a:lnTo>
                  <a:lnTo>
                    <a:pt x="372" y="309"/>
                  </a:lnTo>
                  <a:lnTo>
                    <a:pt x="372" y="309"/>
                  </a:lnTo>
                  <a:close/>
                </a:path>
              </a:pathLst>
            </a:custGeom>
            <a:solidFill>
              <a:srgbClr val="FFFFFF">
                <a:alpha val="50000"/>
              </a:srgbClr>
            </a:solidFill>
            <a:ln>
              <a:noFill/>
            </a:ln>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grpSp>
      <p:sp>
        <p:nvSpPr>
          <p:cNvPr id="245" name="Freeform 237"/>
          <p:cNvSpPr>
            <a:spLocks/>
          </p:cNvSpPr>
          <p:nvPr/>
        </p:nvSpPr>
        <p:spPr bwMode="auto">
          <a:xfrm>
            <a:off x="7590625" y="4027235"/>
            <a:ext cx="1240127" cy="799769"/>
          </a:xfrm>
          <a:custGeom>
            <a:avLst/>
            <a:gdLst>
              <a:gd name="T0" fmla="*/ 766 w 766"/>
              <a:gd name="T1" fmla="*/ 68 h 494"/>
              <a:gd name="T2" fmla="*/ 766 w 766"/>
              <a:gd name="T3" fmla="*/ 426 h 494"/>
              <a:gd name="T4" fmla="*/ 766 w 766"/>
              <a:gd name="T5" fmla="*/ 426 h 494"/>
              <a:gd name="T6" fmla="*/ 766 w 766"/>
              <a:gd name="T7" fmla="*/ 438 h 494"/>
              <a:gd name="T8" fmla="*/ 762 w 766"/>
              <a:gd name="T9" fmla="*/ 452 h 494"/>
              <a:gd name="T10" fmla="*/ 756 w 766"/>
              <a:gd name="T11" fmla="*/ 464 h 494"/>
              <a:gd name="T12" fmla="*/ 748 w 766"/>
              <a:gd name="T13" fmla="*/ 474 h 494"/>
              <a:gd name="T14" fmla="*/ 738 w 766"/>
              <a:gd name="T15" fmla="*/ 482 h 494"/>
              <a:gd name="T16" fmla="*/ 728 w 766"/>
              <a:gd name="T17" fmla="*/ 488 h 494"/>
              <a:gd name="T18" fmla="*/ 716 w 766"/>
              <a:gd name="T19" fmla="*/ 492 h 494"/>
              <a:gd name="T20" fmla="*/ 704 w 766"/>
              <a:gd name="T21" fmla="*/ 494 h 494"/>
              <a:gd name="T22" fmla="*/ 64 w 766"/>
              <a:gd name="T23" fmla="*/ 494 h 494"/>
              <a:gd name="T24" fmla="*/ 64 w 766"/>
              <a:gd name="T25" fmla="*/ 494 h 494"/>
              <a:gd name="T26" fmla="*/ 50 w 766"/>
              <a:gd name="T27" fmla="*/ 492 h 494"/>
              <a:gd name="T28" fmla="*/ 40 w 766"/>
              <a:gd name="T29" fmla="*/ 488 h 494"/>
              <a:gd name="T30" fmla="*/ 28 w 766"/>
              <a:gd name="T31" fmla="*/ 482 h 494"/>
              <a:gd name="T32" fmla="*/ 20 w 766"/>
              <a:gd name="T33" fmla="*/ 474 h 494"/>
              <a:gd name="T34" fmla="*/ 12 w 766"/>
              <a:gd name="T35" fmla="*/ 464 h 494"/>
              <a:gd name="T36" fmla="*/ 6 w 766"/>
              <a:gd name="T37" fmla="*/ 452 h 494"/>
              <a:gd name="T38" fmla="*/ 2 w 766"/>
              <a:gd name="T39" fmla="*/ 438 h 494"/>
              <a:gd name="T40" fmla="*/ 0 w 766"/>
              <a:gd name="T41" fmla="*/ 426 h 494"/>
              <a:gd name="T42" fmla="*/ 0 w 766"/>
              <a:gd name="T43" fmla="*/ 68 h 494"/>
              <a:gd name="T44" fmla="*/ 0 w 766"/>
              <a:gd name="T45" fmla="*/ 68 h 494"/>
              <a:gd name="T46" fmla="*/ 2 w 766"/>
              <a:gd name="T47" fmla="*/ 54 h 494"/>
              <a:gd name="T48" fmla="*/ 6 w 766"/>
              <a:gd name="T49" fmla="*/ 42 h 494"/>
              <a:gd name="T50" fmla="*/ 12 w 766"/>
              <a:gd name="T51" fmla="*/ 30 h 494"/>
              <a:gd name="T52" fmla="*/ 20 w 766"/>
              <a:gd name="T53" fmla="*/ 20 h 494"/>
              <a:gd name="T54" fmla="*/ 28 w 766"/>
              <a:gd name="T55" fmla="*/ 12 h 494"/>
              <a:gd name="T56" fmla="*/ 40 w 766"/>
              <a:gd name="T57" fmla="*/ 6 h 494"/>
              <a:gd name="T58" fmla="*/ 50 w 766"/>
              <a:gd name="T59" fmla="*/ 2 h 494"/>
              <a:gd name="T60" fmla="*/ 64 w 766"/>
              <a:gd name="T61" fmla="*/ 0 h 494"/>
              <a:gd name="T62" fmla="*/ 704 w 766"/>
              <a:gd name="T63" fmla="*/ 0 h 494"/>
              <a:gd name="T64" fmla="*/ 704 w 766"/>
              <a:gd name="T65" fmla="*/ 0 h 494"/>
              <a:gd name="T66" fmla="*/ 716 w 766"/>
              <a:gd name="T67" fmla="*/ 2 h 494"/>
              <a:gd name="T68" fmla="*/ 728 w 766"/>
              <a:gd name="T69" fmla="*/ 6 h 494"/>
              <a:gd name="T70" fmla="*/ 738 w 766"/>
              <a:gd name="T71" fmla="*/ 12 h 494"/>
              <a:gd name="T72" fmla="*/ 748 w 766"/>
              <a:gd name="T73" fmla="*/ 20 h 494"/>
              <a:gd name="T74" fmla="*/ 756 w 766"/>
              <a:gd name="T75" fmla="*/ 30 h 494"/>
              <a:gd name="T76" fmla="*/ 762 w 766"/>
              <a:gd name="T77" fmla="*/ 42 h 494"/>
              <a:gd name="T78" fmla="*/ 766 w 766"/>
              <a:gd name="T79" fmla="*/ 54 h 494"/>
              <a:gd name="T80" fmla="*/ 766 w 766"/>
              <a:gd name="T81" fmla="*/ 68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6" h="494">
                <a:moveTo>
                  <a:pt x="766" y="68"/>
                </a:moveTo>
                <a:lnTo>
                  <a:pt x="766" y="426"/>
                </a:lnTo>
                <a:lnTo>
                  <a:pt x="766" y="426"/>
                </a:lnTo>
                <a:lnTo>
                  <a:pt x="766" y="438"/>
                </a:lnTo>
                <a:lnTo>
                  <a:pt x="762" y="452"/>
                </a:lnTo>
                <a:lnTo>
                  <a:pt x="756" y="464"/>
                </a:lnTo>
                <a:lnTo>
                  <a:pt x="748" y="474"/>
                </a:lnTo>
                <a:lnTo>
                  <a:pt x="738" y="482"/>
                </a:lnTo>
                <a:lnTo>
                  <a:pt x="728" y="488"/>
                </a:lnTo>
                <a:lnTo>
                  <a:pt x="716" y="492"/>
                </a:lnTo>
                <a:lnTo>
                  <a:pt x="704" y="494"/>
                </a:lnTo>
                <a:lnTo>
                  <a:pt x="64" y="494"/>
                </a:lnTo>
                <a:lnTo>
                  <a:pt x="64" y="494"/>
                </a:lnTo>
                <a:lnTo>
                  <a:pt x="50" y="492"/>
                </a:lnTo>
                <a:lnTo>
                  <a:pt x="40" y="488"/>
                </a:lnTo>
                <a:lnTo>
                  <a:pt x="28" y="482"/>
                </a:lnTo>
                <a:lnTo>
                  <a:pt x="20" y="474"/>
                </a:lnTo>
                <a:lnTo>
                  <a:pt x="12" y="464"/>
                </a:lnTo>
                <a:lnTo>
                  <a:pt x="6" y="452"/>
                </a:lnTo>
                <a:lnTo>
                  <a:pt x="2" y="438"/>
                </a:lnTo>
                <a:lnTo>
                  <a:pt x="0" y="426"/>
                </a:lnTo>
                <a:lnTo>
                  <a:pt x="0" y="68"/>
                </a:lnTo>
                <a:lnTo>
                  <a:pt x="0" y="68"/>
                </a:lnTo>
                <a:lnTo>
                  <a:pt x="2" y="54"/>
                </a:lnTo>
                <a:lnTo>
                  <a:pt x="6" y="42"/>
                </a:lnTo>
                <a:lnTo>
                  <a:pt x="12" y="30"/>
                </a:lnTo>
                <a:lnTo>
                  <a:pt x="20" y="20"/>
                </a:lnTo>
                <a:lnTo>
                  <a:pt x="28" y="12"/>
                </a:lnTo>
                <a:lnTo>
                  <a:pt x="40" y="6"/>
                </a:lnTo>
                <a:lnTo>
                  <a:pt x="50" y="2"/>
                </a:lnTo>
                <a:lnTo>
                  <a:pt x="64" y="0"/>
                </a:lnTo>
                <a:lnTo>
                  <a:pt x="704" y="0"/>
                </a:lnTo>
                <a:lnTo>
                  <a:pt x="704" y="0"/>
                </a:lnTo>
                <a:lnTo>
                  <a:pt x="716" y="2"/>
                </a:lnTo>
                <a:lnTo>
                  <a:pt x="728" y="6"/>
                </a:lnTo>
                <a:lnTo>
                  <a:pt x="738" y="12"/>
                </a:lnTo>
                <a:lnTo>
                  <a:pt x="748" y="20"/>
                </a:lnTo>
                <a:lnTo>
                  <a:pt x="756" y="30"/>
                </a:lnTo>
                <a:lnTo>
                  <a:pt x="762" y="42"/>
                </a:lnTo>
                <a:lnTo>
                  <a:pt x="766" y="54"/>
                </a:lnTo>
                <a:lnTo>
                  <a:pt x="766" y="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46" name="Freeform 239"/>
          <p:cNvSpPr>
            <a:spLocks/>
          </p:cNvSpPr>
          <p:nvPr/>
        </p:nvSpPr>
        <p:spPr bwMode="auto">
          <a:xfrm>
            <a:off x="7671573" y="4101707"/>
            <a:ext cx="1078230" cy="657300"/>
          </a:xfrm>
          <a:custGeom>
            <a:avLst/>
            <a:gdLst>
              <a:gd name="T0" fmla="*/ 666 w 666"/>
              <a:gd name="T1" fmla="*/ 20 h 406"/>
              <a:gd name="T2" fmla="*/ 666 w 666"/>
              <a:gd name="T3" fmla="*/ 386 h 406"/>
              <a:gd name="T4" fmla="*/ 666 w 666"/>
              <a:gd name="T5" fmla="*/ 386 h 406"/>
              <a:gd name="T6" fmla="*/ 664 w 666"/>
              <a:gd name="T7" fmla="*/ 394 h 406"/>
              <a:gd name="T8" fmla="*/ 660 w 666"/>
              <a:gd name="T9" fmla="*/ 400 h 406"/>
              <a:gd name="T10" fmla="*/ 654 w 666"/>
              <a:gd name="T11" fmla="*/ 404 h 406"/>
              <a:gd name="T12" fmla="*/ 646 w 666"/>
              <a:gd name="T13" fmla="*/ 406 h 406"/>
              <a:gd name="T14" fmla="*/ 22 w 666"/>
              <a:gd name="T15" fmla="*/ 406 h 406"/>
              <a:gd name="T16" fmla="*/ 22 w 666"/>
              <a:gd name="T17" fmla="*/ 406 h 406"/>
              <a:gd name="T18" fmla="*/ 14 w 666"/>
              <a:gd name="T19" fmla="*/ 404 h 406"/>
              <a:gd name="T20" fmla="*/ 6 w 666"/>
              <a:gd name="T21" fmla="*/ 400 h 406"/>
              <a:gd name="T22" fmla="*/ 2 w 666"/>
              <a:gd name="T23" fmla="*/ 394 h 406"/>
              <a:gd name="T24" fmla="*/ 0 w 666"/>
              <a:gd name="T25" fmla="*/ 386 h 406"/>
              <a:gd name="T26" fmla="*/ 0 w 666"/>
              <a:gd name="T27" fmla="*/ 20 h 406"/>
              <a:gd name="T28" fmla="*/ 0 w 666"/>
              <a:gd name="T29" fmla="*/ 20 h 406"/>
              <a:gd name="T30" fmla="*/ 2 w 666"/>
              <a:gd name="T31" fmla="*/ 12 h 406"/>
              <a:gd name="T32" fmla="*/ 6 w 666"/>
              <a:gd name="T33" fmla="*/ 6 h 406"/>
              <a:gd name="T34" fmla="*/ 14 w 666"/>
              <a:gd name="T35" fmla="*/ 2 h 406"/>
              <a:gd name="T36" fmla="*/ 22 w 666"/>
              <a:gd name="T37" fmla="*/ 0 h 406"/>
              <a:gd name="T38" fmla="*/ 646 w 666"/>
              <a:gd name="T39" fmla="*/ 0 h 406"/>
              <a:gd name="T40" fmla="*/ 646 w 666"/>
              <a:gd name="T41" fmla="*/ 0 h 406"/>
              <a:gd name="T42" fmla="*/ 654 w 666"/>
              <a:gd name="T43" fmla="*/ 2 h 406"/>
              <a:gd name="T44" fmla="*/ 660 w 666"/>
              <a:gd name="T45" fmla="*/ 6 h 406"/>
              <a:gd name="T46" fmla="*/ 664 w 666"/>
              <a:gd name="T47" fmla="*/ 12 h 406"/>
              <a:gd name="T48" fmla="*/ 666 w 666"/>
              <a:gd name="T49"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6" h="406">
                <a:moveTo>
                  <a:pt x="666" y="20"/>
                </a:moveTo>
                <a:lnTo>
                  <a:pt x="666" y="386"/>
                </a:lnTo>
                <a:lnTo>
                  <a:pt x="666" y="386"/>
                </a:lnTo>
                <a:lnTo>
                  <a:pt x="664" y="394"/>
                </a:lnTo>
                <a:lnTo>
                  <a:pt x="660" y="400"/>
                </a:lnTo>
                <a:lnTo>
                  <a:pt x="654" y="404"/>
                </a:lnTo>
                <a:lnTo>
                  <a:pt x="646" y="406"/>
                </a:lnTo>
                <a:lnTo>
                  <a:pt x="22" y="406"/>
                </a:lnTo>
                <a:lnTo>
                  <a:pt x="22" y="406"/>
                </a:lnTo>
                <a:lnTo>
                  <a:pt x="14" y="404"/>
                </a:lnTo>
                <a:lnTo>
                  <a:pt x="6" y="400"/>
                </a:lnTo>
                <a:lnTo>
                  <a:pt x="2" y="394"/>
                </a:lnTo>
                <a:lnTo>
                  <a:pt x="0" y="386"/>
                </a:lnTo>
                <a:lnTo>
                  <a:pt x="0" y="20"/>
                </a:lnTo>
                <a:lnTo>
                  <a:pt x="0" y="20"/>
                </a:lnTo>
                <a:lnTo>
                  <a:pt x="2" y="12"/>
                </a:lnTo>
                <a:lnTo>
                  <a:pt x="6" y="6"/>
                </a:lnTo>
                <a:lnTo>
                  <a:pt x="14" y="2"/>
                </a:lnTo>
                <a:lnTo>
                  <a:pt x="22" y="0"/>
                </a:lnTo>
                <a:lnTo>
                  <a:pt x="646" y="0"/>
                </a:lnTo>
                <a:lnTo>
                  <a:pt x="646" y="0"/>
                </a:lnTo>
                <a:lnTo>
                  <a:pt x="654" y="2"/>
                </a:lnTo>
                <a:lnTo>
                  <a:pt x="660" y="6"/>
                </a:lnTo>
                <a:lnTo>
                  <a:pt x="664" y="12"/>
                </a:lnTo>
                <a:lnTo>
                  <a:pt x="666"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47" name="Freeform 240"/>
          <p:cNvSpPr>
            <a:spLocks noEditPoints="1"/>
          </p:cNvSpPr>
          <p:nvPr/>
        </p:nvSpPr>
        <p:spPr bwMode="auto">
          <a:xfrm>
            <a:off x="7671573" y="4101707"/>
            <a:ext cx="705868" cy="657300"/>
          </a:xfrm>
          <a:custGeom>
            <a:avLst/>
            <a:gdLst>
              <a:gd name="T0" fmla="*/ 0 w 436"/>
              <a:gd name="T1" fmla="*/ 386 h 406"/>
              <a:gd name="T2" fmla="*/ 0 w 436"/>
              <a:gd name="T3" fmla="*/ 386 h 406"/>
              <a:gd name="T4" fmla="*/ 0 w 436"/>
              <a:gd name="T5" fmla="*/ 386 h 406"/>
              <a:gd name="T6" fmla="*/ 2 w 436"/>
              <a:gd name="T7" fmla="*/ 394 h 406"/>
              <a:gd name="T8" fmla="*/ 6 w 436"/>
              <a:gd name="T9" fmla="*/ 398 h 406"/>
              <a:gd name="T10" fmla="*/ 10 w 436"/>
              <a:gd name="T11" fmla="*/ 404 h 406"/>
              <a:gd name="T12" fmla="*/ 18 w 436"/>
              <a:gd name="T13" fmla="*/ 406 h 406"/>
              <a:gd name="T14" fmla="*/ 18 w 436"/>
              <a:gd name="T15" fmla="*/ 406 h 406"/>
              <a:gd name="T16" fmla="*/ 10 w 436"/>
              <a:gd name="T17" fmla="*/ 404 h 406"/>
              <a:gd name="T18" fmla="*/ 6 w 436"/>
              <a:gd name="T19" fmla="*/ 398 h 406"/>
              <a:gd name="T20" fmla="*/ 2 w 436"/>
              <a:gd name="T21" fmla="*/ 394 h 406"/>
              <a:gd name="T22" fmla="*/ 0 w 436"/>
              <a:gd name="T23" fmla="*/ 386 h 406"/>
              <a:gd name="T24" fmla="*/ 436 w 436"/>
              <a:gd name="T25" fmla="*/ 0 h 406"/>
              <a:gd name="T26" fmla="*/ 22 w 436"/>
              <a:gd name="T27" fmla="*/ 0 h 406"/>
              <a:gd name="T28" fmla="*/ 22 w 436"/>
              <a:gd name="T29" fmla="*/ 0 h 406"/>
              <a:gd name="T30" fmla="*/ 14 w 436"/>
              <a:gd name="T31" fmla="*/ 2 h 406"/>
              <a:gd name="T32" fmla="*/ 6 w 436"/>
              <a:gd name="T33" fmla="*/ 6 h 406"/>
              <a:gd name="T34" fmla="*/ 2 w 436"/>
              <a:gd name="T35" fmla="*/ 12 h 406"/>
              <a:gd name="T36" fmla="*/ 0 w 436"/>
              <a:gd name="T37" fmla="*/ 20 h 406"/>
              <a:gd name="T38" fmla="*/ 0 w 436"/>
              <a:gd name="T39" fmla="*/ 20 h 406"/>
              <a:gd name="T40" fmla="*/ 0 w 436"/>
              <a:gd name="T41" fmla="*/ 20 h 406"/>
              <a:gd name="T42" fmla="*/ 2 w 436"/>
              <a:gd name="T43" fmla="*/ 12 h 406"/>
              <a:gd name="T44" fmla="*/ 6 w 436"/>
              <a:gd name="T45" fmla="*/ 6 h 406"/>
              <a:gd name="T46" fmla="*/ 14 w 436"/>
              <a:gd name="T47" fmla="*/ 2 h 406"/>
              <a:gd name="T48" fmla="*/ 22 w 436"/>
              <a:gd name="T49" fmla="*/ 0 h 406"/>
              <a:gd name="T50" fmla="*/ 436 w 436"/>
              <a:gd name="T51" fmla="*/ 0 h 406"/>
              <a:gd name="T52" fmla="*/ 436 w 436"/>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6" h="406">
                <a:moveTo>
                  <a:pt x="0" y="386"/>
                </a:moveTo>
                <a:lnTo>
                  <a:pt x="0" y="386"/>
                </a:lnTo>
                <a:lnTo>
                  <a:pt x="0" y="386"/>
                </a:lnTo>
                <a:lnTo>
                  <a:pt x="2" y="394"/>
                </a:lnTo>
                <a:lnTo>
                  <a:pt x="6" y="398"/>
                </a:lnTo>
                <a:lnTo>
                  <a:pt x="10" y="404"/>
                </a:lnTo>
                <a:lnTo>
                  <a:pt x="18" y="406"/>
                </a:lnTo>
                <a:lnTo>
                  <a:pt x="18" y="406"/>
                </a:lnTo>
                <a:lnTo>
                  <a:pt x="10" y="404"/>
                </a:lnTo>
                <a:lnTo>
                  <a:pt x="6" y="398"/>
                </a:lnTo>
                <a:lnTo>
                  <a:pt x="2" y="394"/>
                </a:lnTo>
                <a:lnTo>
                  <a:pt x="0" y="386"/>
                </a:lnTo>
                <a:close/>
                <a:moveTo>
                  <a:pt x="436" y="0"/>
                </a:moveTo>
                <a:lnTo>
                  <a:pt x="22" y="0"/>
                </a:lnTo>
                <a:lnTo>
                  <a:pt x="22" y="0"/>
                </a:lnTo>
                <a:lnTo>
                  <a:pt x="14" y="2"/>
                </a:lnTo>
                <a:lnTo>
                  <a:pt x="6" y="6"/>
                </a:lnTo>
                <a:lnTo>
                  <a:pt x="2" y="12"/>
                </a:lnTo>
                <a:lnTo>
                  <a:pt x="0" y="20"/>
                </a:lnTo>
                <a:lnTo>
                  <a:pt x="0" y="20"/>
                </a:lnTo>
                <a:lnTo>
                  <a:pt x="0" y="20"/>
                </a:lnTo>
                <a:lnTo>
                  <a:pt x="2" y="12"/>
                </a:lnTo>
                <a:lnTo>
                  <a:pt x="6" y="6"/>
                </a:lnTo>
                <a:lnTo>
                  <a:pt x="14" y="2"/>
                </a:lnTo>
                <a:lnTo>
                  <a:pt x="22" y="0"/>
                </a:lnTo>
                <a:lnTo>
                  <a:pt x="436" y="0"/>
                </a:lnTo>
                <a:lnTo>
                  <a:pt x="436" y="0"/>
                </a:lnTo>
                <a:close/>
              </a:path>
            </a:pathLst>
          </a:custGeom>
          <a:solidFill>
            <a:srgbClr val="ADA6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48" name="Freeform 241"/>
          <p:cNvSpPr>
            <a:spLocks/>
          </p:cNvSpPr>
          <p:nvPr/>
        </p:nvSpPr>
        <p:spPr bwMode="auto">
          <a:xfrm>
            <a:off x="7671573" y="4726628"/>
            <a:ext cx="29141" cy="32379"/>
          </a:xfrm>
          <a:custGeom>
            <a:avLst/>
            <a:gdLst>
              <a:gd name="T0" fmla="*/ 0 w 18"/>
              <a:gd name="T1" fmla="*/ 0 h 20"/>
              <a:gd name="T2" fmla="*/ 0 w 18"/>
              <a:gd name="T3" fmla="*/ 0 h 20"/>
              <a:gd name="T4" fmla="*/ 0 w 18"/>
              <a:gd name="T5" fmla="*/ 0 h 20"/>
              <a:gd name="T6" fmla="*/ 2 w 18"/>
              <a:gd name="T7" fmla="*/ 8 h 20"/>
              <a:gd name="T8" fmla="*/ 6 w 18"/>
              <a:gd name="T9" fmla="*/ 12 h 20"/>
              <a:gd name="T10" fmla="*/ 10 w 18"/>
              <a:gd name="T11" fmla="*/ 18 h 20"/>
              <a:gd name="T12" fmla="*/ 18 w 18"/>
              <a:gd name="T13" fmla="*/ 20 h 20"/>
              <a:gd name="T14" fmla="*/ 18 w 18"/>
              <a:gd name="T15" fmla="*/ 20 h 20"/>
              <a:gd name="T16" fmla="*/ 10 w 18"/>
              <a:gd name="T17" fmla="*/ 18 h 20"/>
              <a:gd name="T18" fmla="*/ 6 w 18"/>
              <a:gd name="T19" fmla="*/ 12 h 20"/>
              <a:gd name="T20" fmla="*/ 2 w 18"/>
              <a:gd name="T21" fmla="*/ 8 h 20"/>
              <a:gd name="T22" fmla="*/ 0 w 1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0">
                <a:moveTo>
                  <a:pt x="0" y="0"/>
                </a:moveTo>
                <a:lnTo>
                  <a:pt x="0" y="0"/>
                </a:lnTo>
                <a:lnTo>
                  <a:pt x="0" y="0"/>
                </a:lnTo>
                <a:lnTo>
                  <a:pt x="2" y="8"/>
                </a:lnTo>
                <a:lnTo>
                  <a:pt x="6" y="12"/>
                </a:lnTo>
                <a:lnTo>
                  <a:pt x="10" y="18"/>
                </a:lnTo>
                <a:lnTo>
                  <a:pt x="18" y="20"/>
                </a:lnTo>
                <a:lnTo>
                  <a:pt x="18" y="20"/>
                </a:lnTo>
                <a:lnTo>
                  <a:pt x="10" y="18"/>
                </a:lnTo>
                <a:lnTo>
                  <a:pt x="6" y="12"/>
                </a:lnTo>
                <a:lnTo>
                  <a:pt x="2"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49" name="Freeform 242"/>
          <p:cNvSpPr>
            <a:spLocks/>
          </p:cNvSpPr>
          <p:nvPr/>
        </p:nvSpPr>
        <p:spPr bwMode="auto">
          <a:xfrm>
            <a:off x="7671573" y="4101708"/>
            <a:ext cx="705868" cy="32379"/>
          </a:xfrm>
          <a:custGeom>
            <a:avLst/>
            <a:gdLst>
              <a:gd name="T0" fmla="*/ 436 w 436"/>
              <a:gd name="T1" fmla="*/ 0 h 20"/>
              <a:gd name="T2" fmla="*/ 22 w 436"/>
              <a:gd name="T3" fmla="*/ 0 h 20"/>
              <a:gd name="T4" fmla="*/ 22 w 436"/>
              <a:gd name="T5" fmla="*/ 0 h 20"/>
              <a:gd name="T6" fmla="*/ 14 w 436"/>
              <a:gd name="T7" fmla="*/ 2 h 20"/>
              <a:gd name="T8" fmla="*/ 6 w 436"/>
              <a:gd name="T9" fmla="*/ 6 h 20"/>
              <a:gd name="T10" fmla="*/ 2 w 436"/>
              <a:gd name="T11" fmla="*/ 12 h 20"/>
              <a:gd name="T12" fmla="*/ 0 w 436"/>
              <a:gd name="T13" fmla="*/ 20 h 20"/>
              <a:gd name="T14" fmla="*/ 0 w 436"/>
              <a:gd name="T15" fmla="*/ 20 h 20"/>
              <a:gd name="T16" fmla="*/ 0 w 436"/>
              <a:gd name="T17" fmla="*/ 20 h 20"/>
              <a:gd name="T18" fmla="*/ 2 w 436"/>
              <a:gd name="T19" fmla="*/ 12 h 20"/>
              <a:gd name="T20" fmla="*/ 6 w 436"/>
              <a:gd name="T21" fmla="*/ 6 h 20"/>
              <a:gd name="T22" fmla="*/ 14 w 436"/>
              <a:gd name="T23" fmla="*/ 2 h 20"/>
              <a:gd name="T24" fmla="*/ 22 w 436"/>
              <a:gd name="T25" fmla="*/ 0 h 20"/>
              <a:gd name="T26" fmla="*/ 436 w 436"/>
              <a:gd name="T27" fmla="*/ 0 h 20"/>
              <a:gd name="T28" fmla="*/ 436 w 436"/>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 h="20">
                <a:moveTo>
                  <a:pt x="436" y="0"/>
                </a:moveTo>
                <a:lnTo>
                  <a:pt x="22" y="0"/>
                </a:lnTo>
                <a:lnTo>
                  <a:pt x="22" y="0"/>
                </a:lnTo>
                <a:lnTo>
                  <a:pt x="14" y="2"/>
                </a:lnTo>
                <a:lnTo>
                  <a:pt x="6" y="6"/>
                </a:lnTo>
                <a:lnTo>
                  <a:pt x="2" y="12"/>
                </a:lnTo>
                <a:lnTo>
                  <a:pt x="0" y="20"/>
                </a:lnTo>
                <a:lnTo>
                  <a:pt x="0" y="20"/>
                </a:lnTo>
                <a:lnTo>
                  <a:pt x="0" y="20"/>
                </a:lnTo>
                <a:lnTo>
                  <a:pt x="2" y="12"/>
                </a:lnTo>
                <a:lnTo>
                  <a:pt x="6" y="6"/>
                </a:lnTo>
                <a:lnTo>
                  <a:pt x="14" y="2"/>
                </a:lnTo>
                <a:lnTo>
                  <a:pt x="22" y="0"/>
                </a:lnTo>
                <a:lnTo>
                  <a:pt x="436" y="0"/>
                </a:lnTo>
                <a:lnTo>
                  <a:pt x="4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50" name="Freeform 244"/>
          <p:cNvSpPr>
            <a:spLocks/>
          </p:cNvSpPr>
          <p:nvPr/>
        </p:nvSpPr>
        <p:spPr bwMode="auto">
          <a:xfrm>
            <a:off x="7671573" y="4101707"/>
            <a:ext cx="705868" cy="657300"/>
          </a:xfrm>
          <a:custGeom>
            <a:avLst/>
            <a:gdLst>
              <a:gd name="T0" fmla="*/ 436 w 436"/>
              <a:gd name="T1" fmla="*/ 0 h 406"/>
              <a:gd name="T2" fmla="*/ 22 w 436"/>
              <a:gd name="T3" fmla="*/ 0 h 406"/>
              <a:gd name="T4" fmla="*/ 22 w 436"/>
              <a:gd name="T5" fmla="*/ 0 h 406"/>
              <a:gd name="T6" fmla="*/ 14 w 436"/>
              <a:gd name="T7" fmla="*/ 2 h 406"/>
              <a:gd name="T8" fmla="*/ 6 w 436"/>
              <a:gd name="T9" fmla="*/ 6 h 406"/>
              <a:gd name="T10" fmla="*/ 2 w 436"/>
              <a:gd name="T11" fmla="*/ 12 h 406"/>
              <a:gd name="T12" fmla="*/ 0 w 436"/>
              <a:gd name="T13" fmla="*/ 20 h 406"/>
              <a:gd name="T14" fmla="*/ 0 w 436"/>
              <a:gd name="T15" fmla="*/ 386 h 406"/>
              <a:gd name="T16" fmla="*/ 0 w 436"/>
              <a:gd name="T17" fmla="*/ 386 h 406"/>
              <a:gd name="T18" fmla="*/ 2 w 436"/>
              <a:gd name="T19" fmla="*/ 394 h 406"/>
              <a:gd name="T20" fmla="*/ 6 w 436"/>
              <a:gd name="T21" fmla="*/ 398 h 406"/>
              <a:gd name="T22" fmla="*/ 10 w 436"/>
              <a:gd name="T23" fmla="*/ 404 h 406"/>
              <a:gd name="T24" fmla="*/ 18 w 436"/>
              <a:gd name="T25" fmla="*/ 406 h 406"/>
              <a:gd name="T26" fmla="*/ 18 w 436"/>
              <a:gd name="T27" fmla="*/ 406 h 406"/>
              <a:gd name="T28" fmla="*/ 22 w 436"/>
              <a:gd name="T29" fmla="*/ 406 h 406"/>
              <a:gd name="T30" fmla="*/ 28 w 436"/>
              <a:gd name="T31" fmla="*/ 406 h 406"/>
              <a:gd name="T32" fmla="*/ 436 w 436"/>
              <a:gd name="T3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6" h="406">
                <a:moveTo>
                  <a:pt x="436" y="0"/>
                </a:moveTo>
                <a:lnTo>
                  <a:pt x="22" y="0"/>
                </a:lnTo>
                <a:lnTo>
                  <a:pt x="22" y="0"/>
                </a:lnTo>
                <a:lnTo>
                  <a:pt x="14" y="2"/>
                </a:lnTo>
                <a:lnTo>
                  <a:pt x="6" y="6"/>
                </a:lnTo>
                <a:lnTo>
                  <a:pt x="2" y="12"/>
                </a:lnTo>
                <a:lnTo>
                  <a:pt x="0" y="20"/>
                </a:lnTo>
                <a:lnTo>
                  <a:pt x="0" y="386"/>
                </a:lnTo>
                <a:lnTo>
                  <a:pt x="0" y="386"/>
                </a:lnTo>
                <a:lnTo>
                  <a:pt x="2" y="394"/>
                </a:lnTo>
                <a:lnTo>
                  <a:pt x="6" y="398"/>
                </a:lnTo>
                <a:lnTo>
                  <a:pt x="10" y="404"/>
                </a:lnTo>
                <a:lnTo>
                  <a:pt x="18" y="406"/>
                </a:lnTo>
                <a:lnTo>
                  <a:pt x="18" y="406"/>
                </a:lnTo>
                <a:lnTo>
                  <a:pt x="22" y="406"/>
                </a:lnTo>
                <a:lnTo>
                  <a:pt x="28" y="406"/>
                </a:lnTo>
                <a:lnTo>
                  <a:pt x="4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51" name="Freeform 15"/>
          <p:cNvSpPr>
            <a:spLocks/>
          </p:cNvSpPr>
          <p:nvPr/>
        </p:nvSpPr>
        <p:spPr bwMode="auto">
          <a:xfrm>
            <a:off x="6700889" y="3631052"/>
            <a:ext cx="139231" cy="139231"/>
          </a:xfrm>
          <a:custGeom>
            <a:avLst/>
            <a:gdLst>
              <a:gd name="T0" fmla="*/ 44 w 86"/>
              <a:gd name="T1" fmla="*/ 86 h 86"/>
              <a:gd name="T2" fmla="*/ 44 w 86"/>
              <a:gd name="T3" fmla="*/ 86 h 86"/>
              <a:gd name="T4" fmla="*/ 34 w 86"/>
              <a:gd name="T5" fmla="*/ 84 h 86"/>
              <a:gd name="T6" fmla="*/ 26 w 86"/>
              <a:gd name="T7" fmla="*/ 82 h 86"/>
              <a:gd name="T8" fmla="*/ 20 w 86"/>
              <a:gd name="T9" fmla="*/ 78 h 86"/>
              <a:gd name="T10" fmla="*/ 14 w 86"/>
              <a:gd name="T11" fmla="*/ 74 h 86"/>
              <a:gd name="T12" fmla="*/ 8 w 86"/>
              <a:gd name="T13" fmla="*/ 68 h 86"/>
              <a:gd name="T14" fmla="*/ 4 w 86"/>
              <a:gd name="T15" fmla="*/ 60 h 86"/>
              <a:gd name="T16" fmla="*/ 2 w 86"/>
              <a:gd name="T17" fmla="*/ 52 h 86"/>
              <a:gd name="T18" fmla="*/ 0 w 86"/>
              <a:gd name="T19" fmla="*/ 44 h 86"/>
              <a:gd name="T20" fmla="*/ 0 w 86"/>
              <a:gd name="T21" fmla="*/ 44 h 86"/>
              <a:gd name="T22" fmla="*/ 2 w 86"/>
              <a:gd name="T23" fmla="*/ 34 h 86"/>
              <a:gd name="T24" fmla="*/ 4 w 86"/>
              <a:gd name="T25" fmla="*/ 26 h 86"/>
              <a:gd name="T26" fmla="*/ 8 w 86"/>
              <a:gd name="T27" fmla="*/ 20 h 86"/>
              <a:gd name="T28" fmla="*/ 14 w 86"/>
              <a:gd name="T29" fmla="*/ 14 h 86"/>
              <a:gd name="T30" fmla="*/ 20 w 86"/>
              <a:gd name="T31" fmla="*/ 8 h 86"/>
              <a:gd name="T32" fmla="*/ 26 w 86"/>
              <a:gd name="T33" fmla="*/ 4 h 86"/>
              <a:gd name="T34" fmla="*/ 34 w 86"/>
              <a:gd name="T35" fmla="*/ 2 h 86"/>
              <a:gd name="T36" fmla="*/ 44 w 86"/>
              <a:gd name="T37" fmla="*/ 0 h 86"/>
              <a:gd name="T38" fmla="*/ 44 w 86"/>
              <a:gd name="T39" fmla="*/ 0 h 86"/>
              <a:gd name="T40" fmla="*/ 52 w 86"/>
              <a:gd name="T41" fmla="*/ 2 h 86"/>
              <a:gd name="T42" fmla="*/ 60 w 86"/>
              <a:gd name="T43" fmla="*/ 4 h 86"/>
              <a:gd name="T44" fmla="*/ 68 w 86"/>
              <a:gd name="T45" fmla="*/ 8 h 86"/>
              <a:gd name="T46" fmla="*/ 74 w 86"/>
              <a:gd name="T47" fmla="*/ 14 h 86"/>
              <a:gd name="T48" fmla="*/ 78 w 86"/>
              <a:gd name="T49" fmla="*/ 20 h 86"/>
              <a:gd name="T50" fmla="*/ 82 w 86"/>
              <a:gd name="T51" fmla="*/ 26 h 86"/>
              <a:gd name="T52" fmla="*/ 84 w 86"/>
              <a:gd name="T53" fmla="*/ 34 h 86"/>
              <a:gd name="T54" fmla="*/ 86 w 86"/>
              <a:gd name="T55" fmla="*/ 44 h 86"/>
              <a:gd name="T56" fmla="*/ 86 w 86"/>
              <a:gd name="T57" fmla="*/ 44 h 86"/>
              <a:gd name="T58" fmla="*/ 84 w 86"/>
              <a:gd name="T59" fmla="*/ 52 h 86"/>
              <a:gd name="T60" fmla="*/ 82 w 86"/>
              <a:gd name="T61" fmla="*/ 60 h 86"/>
              <a:gd name="T62" fmla="*/ 78 w 86"/>
              <a:gd name="T63" fmla="*/ 68 h 86"/>
              <a:gd name="T64" fmla="*/ 74 w 86"/>
              <a:gd name="T65" fmla="*/ 74 h 86"/>
              <a:gd name="T66" fmla="*/ 68 w 86"/>
              <a:gd name="T67" fmla="*/ 78 h 86"/>
              <a:gd name="T68" fmla="*/ 60 w 86"/>
              <a:gd name="T69" fmla="*/ 82 h 86"/>
              <a:gd name="T70" fmla="*/ 52 w 86"/>
              <a:gd name="T71" fmla="*/ 84 h 86"/>
              <a:gd name="T72" fmla="*/ 44 w 86"/>
              <a:gd name="T7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86">
                <a:moveTo>
                  <a:pt x="44" y="86"/>
                </a:moveTo>
                <a:lnTo>
                  <a:pt x="44" y="86"/>
                </a:lnTo>
                <a:lnTo>
                  <a:pt x="34" y="84"/>
                </a:lnTo>
                <a:lnTo>
                  <a:pt x="26" y="82"/>
                </a:lnTo>
                <a:lnTo>
                  <a:pt x="20" y="78"/>
                </a:lnTo>
                <a:lnTo>
                  <a:pt x="14" y="74"/>
                </a:lnTo>
                <a:lnTo>
                  <a:pt x="8" y="68"/>
                </a:lnTo>
                <a:lnTo>
                  <a:pt x="4" y="60"/>
                </a:lnTo>
                <a:lnTo>
                  <a:pt x="2" y="52"/>
                </a:lnTo>
                <a:lnTo>
                  <a:pt x="0" y="44"/>
                </a:lnTo>
                <a:lnTo>
                  <a:pt x="0" y="44"/>
                </a:lnTo>
                <a:lnTo>
                  <a:pt x="2" y="34"/>
                </a:lnTo>
                <a:lnTo>
                  <a:pt x="4" y="26"/>
                </a:lnTo>
                <a:lnTo>
                  <a:pt x="8" y="20"/>
                </a:lnTo>
                <a:lnTo>
                  <a:pt x="14" y="14"/>
                </a:lnTo>
                <a:lnTo>
                  <a:pt x="20" y="8"/>
                </a:lnTo>
                <a:lnTo>
                  <a:pt x="26" y="4"/>
                </a:lnTo>
                <a:lnTo>
                  <a:pt x="34" y="2"/>
                </a:lnTo>
                <a:lnTo>
                  <a:pt x="44" y="0"/>
                </a:lnTo>
                <a:lnTo>
                  <a:pt x="44" y="0"/>
                </a:lnTo>
                <a:lnTo>
                  <a:pt x="52" y="2"/>
                </a:lnTo>
                <a:lnTo>
                  <a:pt x="60" y="4"/>
                </a:lnTo>
                <a:lnTo>
                  <a:pt x="68" y="8"/>
                </a:lnTo>
                <a:lnTo>
                  <a:pt x="74" y="14"/>
                </a:lnTo>
                <a:lnTo>
                  <a:pt x="78" y="20"/>
                </a:lnTo>
                <a:lnTo>
                  <a:pt x="82" y="26"/>
                </a:lnTo>
                <a:lnTo>
                  <a:pt x="84" y="34"/>
                </a:lnTo>
                <a:lnTo>
                  <a:pt x="86" y="44"/>
                </a:lnTo>
                <a:lnTo>
                  <a:pt x="86" y="44"/>
                </a:lnTo>
                <a:lnTo>
                  <a:pt x="84" y="52"/>
                </a:lnTo>
                <a:lnTo>
                  <a:pt x="82" y="60"/>
                </a:lnTo>
                <a:lnTo>
                  <a:pt x="78" y="68"/>
                </a:lnTo>
                <a:lnTo>
                  <a:pt x="74" y="74"/>
                </a:lnTo>
                <a:lnTo>
                  <a:pt x="68" y="78"/>
                </a:lnTo>
                <a:lnTo>
                  <a:pt x="60" y="82"/>
                </a:lnTo>
                <a:lnTo>
                  <a:pt x="52" y="84"/>
                </a:lnTo>
                <a:lnTo>
                  <a:pt x="44" y="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52" name="Freeform 16"/>
          <p:cNvSpPr>
            <a:spLocks/>
          </p:cNvSpPr>
          <p:nvPr/>
        </p:nvSpPr>
        <p:spPr bwMode="auto">
          <a:xfrm>
            <a:off x="6577848" y="3508011"/>
            <a:ext cx="385313" cy="385313"/>
          </a:xfrm>
          <a:custGeom>
            <a:avLst/>
            <a:gdLst>
              <a:gd name="T0" fmla="*/ 100 w 238"/>
              <a:gd name="T1" fmla="*/ 0 h 238"/>
              <a:gd name="T2" fmla="*/ 74 w 238"/>
              <a:gd name="T3" fmla="*/ 8 h 238"/>
              <a:gd name="T4" fmla="*/ 50 w 238"/>
              <a:gd name="T5" fmla="*/ 20 h 238"/>
              <a:gd name="T6" fmla="*/ 32 w 238"/>
              <a:gd name="T7" fmla="*/ 58 h 238"/>
              <a:gd name="T8" fmla="*/ 22 w 238"/>
              <a:gd name="T9" fmla="*/ 48 h 238"/>
              <a:gd name="T10" fmla="*/ 8 w 238"/>
              <a:gd name="T11" fmla="*/ 72 h 238"/>
              <a:gd name="T12" fmla="*/ 0 w 238"/>
              <a:gd name="T13" fmla="*/ 98 h 238"/>
              <a:gd name="T14" fmla="*/ 14 w 238"/>
              <a:gd name="T15" fmla="*/ 138 h 238"/>
              <a:gd name="T16" fmla="*/ 0 w 238"/>
              <a:gd name="T17" fmla="*/ 138 h 238"/>
              <a:gd name="T18" fmla="*/ 8 w 238"/>
              <a:gd name="T19" fmla="*/ 166 h 238"/>
              <a:gd name="T20" fmla="*/ 20 w 238"/>
              <a:gd name="T21" fmla="*/ 190 h 238"/>
              <a:gd name="T22" fmla="*/ 58 w 238"/>
              <a:gd name="T23" fmla="*/ 208 h 238"/>
              <a:gd name="T24" fmla="*/ 50 w 238"/>
              <a:gd name="T25" fmla="*/ 218 h 238"/>
              <a:gd name="T26" fmla="*/ 72 w 238"/>
              <a:gd name="T27" fmla="*/ 230 h 238"/>
              <a:gd name="T28" fmla="*/ 100 w 238"/>
              <a:gd name="T29" fmla="*/ 238 h 238"/>
              <a:gd name="T30" fmla="*/ 140 w 238"/>
              <a:gd name="T31" fmla="*/ 226 h 238"/>
              <a:gd name="T32" fmla="*/ 140 w 238"/>
              <a:gd name="T33" fmla="*/ 238 h 238"/>
              <a:gd name="T34" fmla="*/ 166 w 238"/>
              <a:gd name="T35" fmla="*/ 232 h 238"/>
              <a:gd name="T36" fmla="*/ 188 w 238"/>
              <a:gd name="T37" fmla="*/ 218 h 238"/>
              <a:gd name="T38" fmla="*/ 208 w 238"/>
              <a:gd name="T39" fmla="*/ 180 h 238"/>
              <a:gd name="T40" fmla="*/ 218 w 238"/>
              <a:gd name="T41" fmla="*/ 190 h 238"/>
              <a:gd name="T42" fmla="*/ 230 w 238"/>
              <a:gd name="T43" fmla="*/ 166 h 238"/>
              <a:gd name="T44" fmla="*/ 238 w 238"/>
              <a:gd name="T45" fmla="*/ 140 h 238"/>
              <a:gd name="T46" fmla="*/ 226 w 238"/>
              <a:gd name="T47" fmla="*/ 100 h 238"/>
              <a:gd name="T48" fmla="*/ 238 w 238"/>
              <a:gd name="T49" fmla="*/ 100 h 238"/>
              <a:gd name="T50" fmla="*/ 232 w 238"/>
              <a:gd name="T51" fmla="*/ 74 h 238"/>
              <a:gd name="T52" fmla="*/ 218 w 238"/>
              <a:gd name="T53" fmla="*/ 50 h 238"/>
              <a:gd name="T54" fmla="*/ 182 w 238"/>
              <a:gd name="T55" fmla="*/ 32 h 238"/>
              <a:gd name="T56" fmla="*/ 190 w 238"/>
              <a:gd name="T57" fmla="*/ 22 h 238"/>
              <a:gd name="T58" fmla="*/ 168 w 238"/>
              <a:gd name="T59" fmla="*/ 8 h 238"/>
              <a:gd name="T60" fmla="*/ 140 w 238"/>
              <a:gd name="T61" fmla="*/ 0 h 238"/>
              <a:gd name="T62" fmla="*/ 100 w 238"/>
              <a:gd name="T63" fmla="*/ 1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8" h="238">
                <a:moveTo>
                  <a:pt x="100" y="0"/>
                </a:moveTo>
                <a:lnTo>
                  <a:pt x="100" y="0"/>
                </a:lnTo>
                <a:lnTo>
                  <a:pt x="86" y="2"/>
                </a:lnTo>
                <a:lnTo>
                  <a:pt x="74" y="8"/>
                </a:lnTo>
                <a:lnTo>
                  <a:pt x="62" y="12"/>
                </a:lnTo>
                <a:lnTo>
                  <a:pt x="50" y="20"/>
                </a:lnTo>
                <a:lnTo>
                  <a:pt x="60" y="30"/>
                </a:lnTo>
                <a:lnTo>
                  <a:pt x="32" y="58"/>
                </a:lnTo>
                <a:lnTo>
                  <a:pt x="22" y="48"/>
                </a:lnTo>
                <a:lnTo>
                  <a:pt x="22" y="48"/>
                </a:lnTo>
                <a:lnTo>
                  <a:pt x="14" y="60"/>
                </a:lnTo>
                <a:lnTo>
                  <a:pt x="8" y="72"/>
                </a:lnTo>
                <a:lnTo>
                  <a:pt x="4" y="86"/>
                </a:lnTo>
                <a:lnTo>
                  <a:pt x="0" y="98"/>
                </a:lnTo>
                <a:lnTo>
                  <a:pt x="14" y="98"/>
                </a:lnTo>
                <a:lnTo>
                  <a:pt x="14" y="138"/>
                </a:lnTo>
                <a:lnTo>
                  <a:pt x="0" y="138"/>
                </a:lnTo>
                <a:lnTo>
                  <a:pt x="0" y="138"/>
                </a:lnTo>
                <a:lnTo>
                  <a:pt x="2" y="152"/>
                </a:lnTo>
                <a:lnTo>
                  <a:pt x="8" y="166"/>
                </a:lnTo>
                <a:lnTo>
                  <a:pt x="14" y="178"/>
                </a:lnTo>
                <a:lnTo>
                  <a:pt x="20" y="190"/>
                </a:lnTo>
                <a:lnTo>
                  <a:pt x="30" y="180"/>
                </a:lnTo>
                <a:lnTo>
                  <a:pt x="58" y="208"/>
                </a:lnTo>
                <a:lnTo>
                  <a:pt x="50" y="218"/>
                </a:lnTo>
                <a:lnTo>
                  <a:pt x="50" y="218"/>
                </a:lnTo>
                <a:lnTo>
                  <a:pt x="60" y="226"/>
                </a:lnTo>
                <a:lnTo>
                  <a:pt x="72" y="230"/>
                </a:lnTo>
                <a:lnTo>
                  <a:pt x="86" y="236"/>
                </a:lnTo>
                <a:lnTo>
                  <a:pt x="100" y="238"/>
                </a:lnTo>
                <a:lnTo>
                  <a:pt x="100" y="226"/>
                </a:lnTo>
                <a:lnTo>
                  <a:pt x="140" y="226"/>
                </a:lnTo>
                <a:lnTo>
                  <a:pt x="140" y="238"/>
                </a:lnTo>
                <a:lnTo>
                  <a:pt x="140" y="238"/>
                </a:lnTo>
                <a:lnTo>
                  <a:pt x="152" y="236"/>
                </a:lnTo>
                <a:lnTo>
                  <a:pt x="166" y="232"/>
                </a:lnTo>
                <a:lnTo>
                  <a:pt x="178" y="226"/>
                </a:lnTo>
                <a:lnTo>
                  <a:pt x="188" y="218"/>
                </a:lnTo>
                <a:lnTo>
                  <a:pt x="180" y="210"/>
                </a:lnTo>
                <a:lnTo>
                  <a:pt x="208" y="180"/>
                </a:lnTo>
                <a:lnTo>
                  <a:pt x="218" y="190"/>
                </a:lnTo>
                <a:lnTo>
                  <a:pt x="218" y="190"/>
                </a:lnTo>
                <a:lnTo>
                  <a:pt x="224" y="178"/>
                </a:lnTo>
                <a:lnTo>
                  <a:pt x="230" y="166"/>
                </a:lnTo>
                <a:lnTo>
                  <a:pt x="236" y="154"/>
                </a:lnTo>
                <a:lnTo>
                  <a:pt x="238" y="140"/>
                </a:lnTo>
                <a:lnTo>
                  <a:pt x="226" y="140"/>
                </a:lnTo>
                <a:lnTo>
                  <a:pt x="226" y="100"/>
                </a:lnTo>
                <a:lnTo>
                  <a:pt x="238" y="100"/>
                </a:lnTo>
                <a:lnTo>
                  <a:pt x="238" y="100"/>
                </a:lnTo>
                <a:lnTo>
                  <a:pt x="236" y="86"/>
                </a:lnTo>
                <a:lnTo>
                  <a:pt x="232" y="74"/>
                </a:lnTo>
                <a:lnTo>
                  <a:pt x="226" y="62"/>
                </a:lnTo>
                <a:lnTo>
                  <a:pt x="218" y="50"/>
                </a:lnTo>
                <a:lnTo>
                  <a:pt x="210" y="60"/>
                </a:lnTo>
                <a:lnTo>
                  <a:pt x="182" y="32"/>
                </a:lnTo>
                <a:lnTo>
                  <a:pt x="190" y="22"/>
                </a:lnTo>
                <a:lnTo>
                  <a:pt x="190" y="22"/>
                </a:lnTo>
                <a:lnTo>
                  <a:pt x="180" y="14"/>
                </a:lnTo>
                <a:lnTo>
                  <a:pt x="168" y="8"/>
                </a:lnTo>
                <a:lnTo>
                  <a:pt x="154" y="4"/>
                </a:lnTo>
                <a:lnTo>
                  <a:pt x="140" y="0"/>
                </a:lnTo>
                <a:lnTo>
                  <a:pt x="140" y="14"/>
                </a:lnTo>
                <a:lnTo>
                  <a:pt x="100" y="14"/>
                </a:lnTo>
                <a:lnTo>
                  <a:pt x="1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53" name="Freeform 22"/>
          <p:cNvSpPr>
            <a:spLocks/>
          </p:cNvSpPr>
          <p:nvPr/>
        </p:nvSpPr>
        <p:spPr bwMode="auto">
          <a:xfrm>
            <a:off x="6535755" y="3666668"/>
            <a:ext cx="64758" cy="64758"/>
          </a:xfrm>
          <a:custGeom>
            <a:avLst/>
            <a:gdLst>
              <a:gd name="T0" fmla="*/ 40 w 40"/>
              <a:gd name="T1" fmla="*/ 0 h 40"/>
              <a:gd name="T2" fmla="*/ 26 w 40"/>
              <a:gd name="T3" fmla="*/ 0 h 40"/>
              <a:gd name="T4" fmla="*/ 0 w 40"/>
              <a:gd name="T5" fmla="*/ 0 h 40"/>
              <a:gd name="T6" fmla="*/ 0 w 40"/>
              <a:gd name="T7" fmla="*/ 40 h 40"/>
              <a:gd name="T8" fmla="*/ 26 w 40"/>
              <a:gd name="T9" fmla="*/ 40 h 40"/>
              <a:gd name="T10" fmla="*/ 40 w 40"/>
              <a:gd name="T11" fmla="*/ 40 h 40"/>
              <a:gd name="T12" fmla="*/ 40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0"/>
                </a:moveTo>
                <a:lnTo>
                  <a:pt x="26" y="0"/>
                </a:lnTo>
                <a:lnTo>
                  <a:pt x="0" y="0"/>
                </a:lnTo>
                <a:lnTo>
                  <a:pt x="0" y="40"/>
                </a:lnTo>
                <a:lnTo>
                  <a:pt x="26" y="40"/>
                </a:lnTo>
                <a:lnTo>
                  <a:pt x="40" y="4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54" name="Freeform 24"/>
          <p:cNvSpPr>
            <a:spLocks/>
          </p:cNvSpPr>
          <p:nvPr/>
        </p:nvSpPr>
        <p:spPr bwMode="auto">
          <a:xfrm>
            <a:off x="6581086" y="3511248"/>
            <a:ext cx="93900" cy="90662"/>
          </a:xfrm>
          <a:custGeom>
            <a:avLst/>
            <a:gdLst>
              <a:gd name="T0" fmla="*/ 30 w 58"/>
              <a:gd name="T1" fmla="*/ 0 h 56"/>
              <a:gd name="T2" fmla="*/ 0 w 58"/>
              <a:gd name="T3" fmla="*/ 28 h 56"/>
              <a:gd name="T4" fmla="*/ 20 w 58"/>
              <a:gd name="T5" fmla="*/ 46 h 56"/>
              <a:gd name="T6" fmla="*/ 30 w 58"/>
              <a:gd name="T7" fmla="*/ 56 h 56"/>
              <a:gd name="T8" fmla="*/ 58 w 58"/>
              <a:gd name="T9" fmla="*/ 28 h 56"/>
              <a:gd name="T10" fmla="*/ 48 w 58"/>
              <a:gd name="T11" fmla="*/ 18 h 56"/>
              <a:gd name="T12" fmla="*/ 30 w 58"/>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8" h="56">
                <a:moveTo>
                  <a:pt x="30" y="0"/>
                </a:moveTo>
                <a:lnTo>
                  <a:pt x="0" y="28"/>
                </a:lnTo>
                <a:lnTo>
                  <a:pt x="20" y="46"/>
                </a:lnTo>
                <a:lnTo>
                  <a:pt x="30" y="56"/>
                </a:lnTo>
                <a:lnTo>
                  <a:pt x="58" y="28"/>
                </a:lnTo>
                <a:lnTo>
                  <a:pt x="48" y="18"/>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55" name="Freeform 26"/>
          <p:cNvSpPr>
            <a:spLocks/>
          </p:cNvSpPr>
          <p:nvPr/>
        </p:nvSpPr>
        <p:spPr bwMode="auto">
          <a:xfrm>
            <a:off x="6739744" y="3465917"/>
            <a:ext cx="64758" cy="64758"/>
          </a:xfrm>
          <a:custGeom>
            <a:avLst/>
            <a:gdLst>
              <a:gd name="T0" fmla="*/ 40 w 40"/>
              <a:gd name="T1" fmla="*/ 0 h 40"/>
              <a:gd name="T2" fmla="*/ 0 w 40"/>
              <a:gd name="T3" fmla="*/ 0 h 40"/>
              <a:gd name="T4" fmla="*/ 0 w 40"/>
              <a:gd name="T5" fmla="*/ 26 h 40"/>
              <a:gd name="T6" fmla="*/ 0 w 40"/>
              <a:gd name="T7" fmla="*/ 40 h 40"/>
              <a:gd name="T8" fmla="*/ 40 w 40"/>
              <a:gd name="T9" fmla="*/ 40 h 40"/>
              <a:gd name="T10" fmla="*/ 40 w 40"/>
              <a:gd name="T11" fmla="*/ 26 h 40"/>
              <a:gd name="T12" fmla="*/ 40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0"/>
                </a:moveTo>
                <a:lnTo>
                  <a:pt x="0" y="0"/>
                </a:lnTo>
                <a:lnTo>
                  <a:pt x="0" y="26"/>
                </a:lnTo>
                <a:lnTo>
                  <a:pt x="0" y="40"/>
                </a:lnTo>
                <a:lnTo>
                  <a:pt x="40" y="40"/>
                </a:lnTo>
                <a:lnTo>
                  <a:pt x="40" y="26"/>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56" name="Freeform 28"/>
          <p:cNvSpPr>
            <a:spLocks/>
          </p:cNvSpPr>
          <p:nvPr/>
        </p:nvSpPr>
        <p:spPr bwMode="auto">
          <a:xfrm>
            <a:off x="6872500" y="3511248"/>
            <a:ext cx="90662" cy="93900"/>
          </a:xfrm>
          <a:custGeom>
            <a:avLst/>
            <a:gdLst>
              <a:gd name="T0" fmla="*/ 28 w 56"/>
              <a:gd name="T1" fmla="*/ 0 h 58"/>
              <a:gd name="T2" fmla="*/ 8 w 56"/>
              <a:gd name="T3" fmla="*/ 20 h 58"/>
              <a:gd name="T4" fmla="*/ 0 w 56"/>
              <a:gd name="T5" fmla="*/ 30 h 58"/>
              <a:gd name="T6" fmla="*/ 28 w 56"/>
              <a:gd name="T7" fmla="*/ 58 h 58"/>
              <a:gd name="T8" fmla="*/ 36 w 56"/>
              <a:gd name="T9" fmla="*/ 48 h 58"/>
              <a:gd name="T10" fmla="*/ 56 w 56"/>
              <a:gd name="T11" fmla="*/ 30 h 58"/>
              <a:gd name="T12" fmla="*/ 28 w 56"/>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6" h="58">
                <a:moveTo>
                  <a:pt x="28" y="0"/>
                </a:moveTo>
                <a:lnTo>
                  <a:pt x="8" y="20"/>
                </a:lnTo>
                <a:lnTo>
                  <a:pt x="0" y="30"/>
                </a:lnTo>
                <a:lnTo>
                  <a:pt x="28" y="58"/>
                </a:lnTo>
                <a:lnTo>
                  <a:pt x="36" y="48"/>
                </a:lnTo>
                <a:lnTo>
                  <a:pt x="56" y="3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57" name="Freeform 30"/>
          <p:cNvSpPr>
            <a:spLocks/>
          </p:cNvSpPr>
          <p:nvPr/>
        </p:nvSpPr>
        <p:spPr bwMode="auto">
          <a:xfrm>
            <a:off x="6943734" y="3669907"/>
            <a:ext cx="64758" cy="64758"/>
          </a:xfrm>
          <a:custGeom>
            <a:avLst/>
            <a:gdLst>
              <a:gd name="T0" fmla="*/ 40 w 40"/>
              <a:gd name="T1" fmla="*/ 0 h 40"/>
              <a:gd name="T2" fmla="*/ 12 w 40"/>
              <a:gd name="T3" fmla="*/ 0 h 40"/>
              <a:gd name="T4" fmla="*/ 0 w 40"/>
              <a:gd name="T5" fmla="*/ 0 h 40"/>
              <a:gd name="T6" fmla="*/ 0 w 40"/>
              <a:gd name="T7" fmla="*/ 40 h 40"/>
              <a:gd name="T8" fmla="*/ 12 w 40"/>
              <a:gd name="T9" fmla="*/ 40 h 40"/>
              <a:gd name="T10" fmla="*/ 40 w 40"/>
              <a:gd name="T11" fmla="*/ 40 h 40"/>
              <a:gd name="T12" fmla="*/ 40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0"/>
                </a:moveTo>
                <a:lnTo>
                  <a:pt x="12" y="0"/>
                </a:lnTo>
                <a:lnTo>
                  <a:pt x="0" y="0"/>
                </a:lnTo>
                <a:lnTo>
                  <a:pt x="0" y="40"/>
                </a:lnTo>
                <a:lnTo>
                  <a:pt x="12" y="40"/>
                </a:lnTo>
                <a:lnTo>
                  <a:pt x="40" y="4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58" name="Freeform 34"/>
          <p:cNvSpPr>
            <a:spLocks/>
          </p:cNvSpPr>
          <p:nvPr/>
        </p:nvSpPr>
        <p:spPr bwMode="auto">
          <a:xfrm>
            <a:off x="6946972" y="4006651"/>
            <a:ext cx="100376" cy="100376"/>
          </a:xfrm>
          <a:custGeom>
            <a:avLst/>
            <a:gdLst>
              <a:gd name="T0" fmla="*/ 32 w 62"/>
              <a:gd name="T1" fmla="*/ 62 h 62"/>
              <a:gd name="T2" fmla="*/ 32 w 62"/>
              <a:gd name="T3" fmla="*/ 62 h 62"/>
              <a:gd name="T4" fmla="*/ 26 w 62"/>
              <a:gd name="T5" fmla="*/ 60 h 62"/>
              <a:gd name="T6" fmla="*/ 20 w 62"/>
              <a:gd name="T7" fmla="*/ 58 h 62"/>
              <a:gd name="T8" fmla="*/ 10 w 62"/>
              <a:gd name="T9" fmla="*/ 52 h 62"/>
              <a:gd name="T10" fmla="*/ 4 w 62"/>
              <a:gd name="T11" fmla="*/ 42 h 62"/>
              <a:gd name="T12" fmla="*/ 2 w 62"/>
              <a:gd name="T13" fmla="*/ 38 h 62"/>
              <a:gd name="T14" fmla="*/ 0 w 62"/>
              <a:gd name="T15" fmla="*/ 30 h 62"/>
              <a:gd name="T16" fmla="*/ 0 w 62"/>
              <a:gd name="T17" fmla="*/ 30 h 62"/>
              <a:gd name="T18" fmla="*/ 2 w 62"/>
              <a:gd name="T19" fmla="*/ 24 h 62"/>
              <a:gd name="T20" fmla="*/ 4 w 62"/>
              <a:gd name="T21" fmla="*/ 20 h 62"/>
              <a:gd name="T22" fmla="*/ 10 w 62"/>
              <a:gd name="T23" fmla="*/ 10 h 62"/>
              <a:gd name="T24" fmla="*/ 20 w 62"/>
              <a:gd name="T25" fmla="*/ 2 h 62"/>
              <a:gd name="T26" fmla="*/ 26 w 62"/>
              <a:gd name="T27" fmla="*/ 0 h 62"/>
              <a:gd name="T28" fmla="*/ 32 w 62"/>
              <a:gd name="T29" fmla="*/ 0 h 62"/>
              <a:gd name="T30" fmla="*/ 32 w 62"/>
              <a:gd name="T31" fmla="*/ 0 h 62"/>
              <a:gd name="T32" fmla="*/ 38 w 62"/>
              <a:gd name="T33" fmla="*/ 0 h 62"/>
              <a:gd name="T34" fmla="*/ 44 w 62"/>
              <a:gd name="T35" fmla="*/ 2 h 62"/>
              <a:gd name="T36" fmla="*/ 52 w 62"/>
              <a:gd name="T37" fmla="*/ 10 h 62"/>
              <a:gd name="T38" fmla="*/ 60 w 62"/>
              <a:gd name="T39" fmla="*/ 20 h 62"/>
              <a:gd name="T40" fmla="*/ 62 w 62"/>
              <a:gd name="T41" fmla="*/ 24 h 62"/>
              <a:gd name="T42" fmla="*/ 62 w 62"/>
              <a:gd name="T43" fmla="*/ 30 h 62"/>
              <a:gd name="T44" fmla="*/ 62 w 62"/>
              <a:gd name="T45" fmla="*/ 30 h 62"/>
              <a:gd name="T46" fmla="*/ 62 w 62"/>
              <a:gd name="T47" fmla="*/ 38 h 62"/>
              <a:gd name="T48" fmla="*/ 60 w 62"/>
              <a:gd name="T49" fmla="*/ 42 h 62"/>
              <a:gd name="T50" fmla="*/ 52 w 62"/>
              <a:gd name="T51" fmla="*/ 52 h 62"/>
              <a:gd name="T52" fmla="*/ 44 w 62"/>
              <a:gd name="T53" fmla="*/ 58 h 62"/>
              <a:gd name="T54" fmla="*/ 38 w 62"/>
              <a:gd name="T55" fmla="*/ 60 h 62"/>
              <a:gd name="T56" fmla="*/ 32 w 62"/>
              <a:gd name="T5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32" y="62"/>
                </a:moveTo>
                <a:lnTo>
                  <a:pt x="32" y="62"/>
                </a:lnTo>
                <a:lnTo>
                  <a:pt x="26" y="60"/>
                </a:lnTo>
                <a:lnTo>
                  <a:pt x="20" y="58"/>
                </a:lnTo>
                <a:lnTo>
                  <a:pt x="10" y="52"/>
                </a:lnTo>
                <a:lnTo>
                  <a:pt x="4" y="42"/>
                </a:lnTo>
                <a:lnTo>
                  <a:pt x="2" y="38"/>
                </a:lnTo>
                <a:lnTo>
                  <a:pt x="0" y="30"/>
                </a:lnTo>
                <a:lnTo>
                  <a:pt x="0" y="30"/>
                </a:lnTo>
                <a:lnTo>
                  <a:pt x="2" y="24"/>
                </a:lnTo>
                <a:lnTo>
                  <a:pt x="4" y="20"/>
                </a:lnTo>
                <a:lnTo>
                  <a:pt x="10" y="10"/>
                </a:lnTo>
                <a:lnTo>
                  <a:pt x="20" y="2"/>
                </a:lnTo>
                <a:lnTo>
                  <a:pt x="26" y="0"/>
                </a:lnTo>
                <a:lnTo>
                  <a:pt x="32" y="0"/>
                </a:lnTo>
                <a:lnTo>
                  <a:pt x="32" y="0"/>
                </a:lnTo>
                <a:lnTo>
                  <a:pt x="38" y="0"/>
                </a:lnTo>
                <a:lnTo>
                  <a:pt x="44" y="2"/>
                </a:lnTo>
                <a:lnTo>
                  <a:pt x="52" y="10"/>
                </a:lnTo>
                <a:lnTo>
                  <a:pt x="60" y="20"/>
                </a:lnTo>
                <a:lnTo>
                  <a:pt x="62" y="24"/>
                </a:lnTo>
                <a:lnTo>
                  <a:pt x="62" y="30"/>
                </a:lnTo>
                <a:lnTo>
                  <a:pt x="62" y="30"/>
                </a:lnTo>
                <a:lnTo>
                  <a:pt x="62" y="38"/>
                </a:lnTo>
                <a:lnTo>
                  <a:pt x="60" y="42"/>
                </a:lnTo>
                <a:lnTo>
                  <a:pt x="52" y="52"/>
                </a:lnTo>
                <a:lnTo>
                  <a:pt x="44" y="58"/>
                </a:lnTo>
                <a:lnTo>
                  <a:pt x="38" y="60"/>
                </a:lnTo>
                <a:lnTo>
                  <a:pt x="32"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59" name="Freeform 35"/>
          <p:cNvSpPr>
            <a:spLocks/>
          </p:cNvSpPr>
          <p:nvPr/>
        </p:nvSpPr>
        <p:spPr bwMode="auto">
          <a:xfrm>
            <a:off x="6859548" y="3919228"/>
            <a:ext cx="275224" cy="275224"/>
          </a:xfrm>
          <a:custGeom>
            <a:avLst/>
            <a:gdLst>
              <a:gd name="T0" fmla="*/ 72 w 170"/>
              <a:gd name="T1" fmla="*/ 0 h 170"/>
              <a:gd name="T2" fmla="*/ 72 w 170"/>
              <a:gd name="T3" fmla="*/ 0 h 170"/>
              <a:gd name="T4" fmla="*/ 52 w 170"/>
              <a:gd name="T5" fmla="*/ 4 h 170"/>
              <a:gd name="T6" fmla="*/ 36 w 170"/>
              <a:gd name="T7" fmla="*/ 14 h 170"/>
              <a:gd name="T8" fmla="*/ 42 w 170"/>
              <a:gd name="T9" fmla="*/ 20 h 170"/>
              <a:gd name="T10" fmla="*/ 22 w 170"/>
              <a:gd name="T11" fmla="*/ 42 h 170"/>
              <a:gd name="T12" fmla="*/ 16 w 170"/>
              <a:gd name="T13" fmla="*/ 34 h 170"/>
              <a:gd name="T14" fmla="*/ 16 w 170"/>
              <a:gd name="T15" fmla="*/ 34 h 170"/>
              <a:gd name="T16" fmla="*/ 6 w 170"/>
              <a:gd name="T17" fmla="*/ 52 h 170"/>
              <a:gd name="T18" fmla="*/ 0 w 170"/>
              <a:gd name="T19" fmla="*/ 70 h 170"/>
              <a:gd name="T20" fmla="*/ 10 w 170"/>
              <a:gd name="T21" fmla="*/ 70 h 170"/>
              <a:gd name="T22" fmla="*/ 10 w 170"/>
              <a:gd name="T23" fmla="*/ 98 h 170"/>
              <a:gd name="T24" fmla="*/ 0 w 170"/>
              <a:gd name="T25" fmla="*/ 98 h 170"/>
              <a:gd name="T26" fmla="*/ 0 w 170"/>
              <a:gd name="T27" fmla="*/ 98 h 170"/>
              <a:gd name="T28" fmla="*/ 6 w 170"/>
              <a:gd name="T29" fmla="*/ 118 h 170"/>
              <a:gd name="T30" fmla="*/ 14 w 170"/>
              <a:gd name="T31" fmla="*/ 136 h 170"/>
              <a:gd name="T32" fmla="*/ 22 w 170"/>
              <a:gd name="T33" fmla="*/ 128 h 170"/>
              <a:gd name="T34" fmla="*/ 42 w 170"/>
              <a:gd name="T35" fmla="*/ 148 h 170"/>
              <a:gd name="T36" fmla="*/ 34 w 170"/>
              <a:gd name="T37" fmla="*/ 156 h 170"/>
              <a:gd name="T38" fmla="*/ 34 w 170"/>
              <a:gd name="T39" fmla="*/ 156 h 170"/>
              <a:gd name="T40" fmla="*/ 52 w 170"/>
              <a:gd name="T41" fmla="*/ 164 h 170"/>
              <a:gd name="T42" fmla="*/ 70 w 170"/>
              <a:gd name="T43" fmla="*/ 170 h 170"/>
              <a:gd name="T44" fmla="*/ 70 w 170"/>
              <a:gd name="T45" fmla="*/ 160 h 170"/>
              <a:gd name="T46" fmla="*/ 100 w 170"/>
              <a:gd name="T47" fmla="*/ 160 h 170"/>
              <a:gd name="T48" fmla="*/ 100 w 170"/>
              <a:gd name="T49" fmla="*/ 170 h 170"/>
              <a:gd name="T50" fmla="*/ 100 w 170"/>
              <a:gd name="T51" fmla="*/ 170 h 170"/>
              <a:gd name="T52" fmla="*/ 118 w 170"/>
              <a:gd name="T53" fmla="*/ 164 h 170"/>
              <a:gd name="T54" fmla="*/ 136 w 170"/>
              <a:gd name="T55" fmla="*/ 156 h 170"/>
              <a:gd name="T56" fmla="*/ 128 w 170"/>
              <a:gd name="T57" fmla="*/ 150 h 170"/>
              <a:gd name="T58" fmla="*/ 150 w 170"/>
              <a:gd name="T59" fmla="*/ 128 h 170"/>
              <a:gd name="T60" fmla="*/ 156 w 170"/>
              <a:gd name="T61" fmla="*/ 136 h 170"/>
              <a:gd name="T62" fmla="*/ 156 w 170"/>
              <a:gd name="T63" fmla="*/ 136 h 170"/>
              <a:gd name="T64" fmla="*/ 166 w 170"/>
              <a:gd name="T65" fmla="*/ 118 h 170"/>
              <a:gd name="T66" fmla="*/ 170 w 170"/>
              <a:gd name="T67" fmla="*/ 100 h 170"/>
              <a:gd name="T68" fmla="*/ 162 w 170"/>
              <a:gd name="T69" fmla="*/ 100 h 170"/>
              <a:gd name="T70" fmla="*/ 162 w 170"/>
              <a:gd name="T71" fmla="*/ 72 h 170"/>
              <a:gd name="T72" fmla="*/ 170 w 170"/>
              <a:gd name="T73" fmla="*/ 72 h 170"/>
              <a:gd name="T74" fmla="*/ 170 w 170"/>
              <a:gd name="T75" fmla="*/ 72 h 170"/>
              <a:gd name="T76" fmla="*/ 166 w 170"/>
              <a:gd name="T77" fmla="*/ 52 h 170"/>
              <a:gd name="T78" fmla="*/ 156 w 170"/>
              <a:gd name="T79" fmla="*/ 36 h 170"/>
              <a:gd name="T80" fmla="*/ 150 w 170"/>
              <a:gd name="T81" fmla="*/ 42 h 170"/>
              <a:gd name="T82" fmla="*/ 130 w 170"/>
              <a:gd name="T83" fmla="*/ 22 h 170"/>
              <a:gd name="T84" fmla="*/ 136 w 170"/>
              <a:gd name="T85" fmla="*/ 14 h 170"/>
              <a:gd name="T86" fmla="*/ 136 w 170"/>
              <a:gd name="T87" fmla="*/ 14 h 170"/>
              <a:gd name="T88" fmla="*/ 120 w 170"/>
              <a:gd name="T89" fmla="*/ 6 h 170"/>
              <a:gd name="T90" fmla="*/ 100 w 170"/>
              <a:gd name="T91" fmla="*/ 0 h 170"/>
              <a:gd name="T92" fmla="*/ 100 w 170"/>
              <a:gd name="T93" fmla="*/ 10 h 170"/>
              <a:gd name="T94" fmla="*/ 72 w 170"/>
              <a:gd name="T95" fmla="*/ 10 h 170"/>
              <a:gd name="T96" fmla="*/ 72 w 170"/>
              <a:gd name="T9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0" h="170">
                <a:moveTo>
                  <a:pt x="72" y="0"/>
                </a:moveTo>
                <a:lnTo>
                  <a:pt x="72" y="0"/>
                </a:lnTo>
                <a:lnTo>
                  <a:pt x="52" y="4"/>
                </a:lnTo>
                <a:lnTo>
                  <a:pt x="36" y="14"/>
                </a:lnTo>
                <a:lnTo>
                  <a:pt x="42" y="20"/>
                </a:lnTo>
                <a:lnTo>
                  <a:pt x="22" y="42"/>
                </a:lnTo>
                <a:lnTo>
                  <a:pt x="16" y="34"/>
                </a:lnTo>
                <a:lnTo>
                  <a:pt x="16" y="34"/>
                </a:lnTo>
                <a:lnTo>
                  <a:pt x="6" y="52"/>
                </a:lnTo>
                <a:lnTo>
                  <a:pt x="0" y="70"/>
                </a:lnTo>
                <a:lnTo>
                  <a:pt x="10" y="70"/>
                </a:lnTo>
                <a:lnTo>
                  <a:pt x="10" y="98"/>
                </a:lnTo>
                <a:lnTo>
                  <a:pt x="0" y="98"/>
                </a:lnTo>
                <a:lnTo>
                  <a:pt x="0" y="98"/>
                </a:lnTo>
                <a:lnTo>
                  <a:pt x="6" y="118"/>
                </a:lnTo>
                <a:lnTo>
                  <a:pt x="14" y="136"/>
                </a:lnTo>
                <a:lnTo>
                  <a:pt x="22" y="128"/>
                </a:lnTo>
                <a:lnTo>
                  <a:pt x="42" y="148"/>
                </a:lnTo>
                <a:lnTo>
                  <a:pt x="34" y="156"/>
                </a:lnTo>
                <a:lnTo>
                  <a:pt x="34" y="156"/>
                </a:lnTo>
                <a:lnTo>
                  <a:pt x="52" y="164"/>
                </a:lnTo>
                <a:lnTo>
                  <a:pt x="70" y="170"/>
                </a:lnTo>
                <a:lnTo>
                  <a:pt x="70" y="160"/>
                </a:lnTo>
                <a:lnTo>
                  <a:pt x="100" y="160"/>
                </a:lnTo>
                <a:lnTo>
                  <a:pt x="100" y="170"/>
                </a:lnTo>
                <a:lnTo>
                  <a:pt x="100" y="170"/>
                </a:lnTo>
                <a:lnTo>
                  <a:pt x="118" y="164"/>
                </a:lnTo>
                <a:lnTo>
                  <a:pt x="136" y="156"/>
                </a:lnTo>
                <a:lnTo>
                  <a:pt x="128" y="150"/>
                </a:lnTo>
                <a:lnTo>
                  <a:pt x="150" y="128"/>
                </a:lnTo>
                <a:lnTo>
                  <a:pt x="156" y="136"/>
                </a:lnTo>
                <a:lnTo>
                  <a:pt x="156" y="136"/>
                </a:lnTo>
                <a:lnTo>
                  <a:pt x="166" y="118"/>
                </a:lnTo>
                <a:lnTo>
                  <a:pt x="170" y="100"/>
                </a:lnTo>
                <a:lnTo>
                  <a:pt x="162" y="100"/>
                </a:lnTo>
                <a:lnTo>
                  <a:pt x="162" y="72"/>
                </a:lnTo>
                <a:lnTo>
                  <a:pt x="170" y="72"/>
                </a:lnTo>
                <a:lnTo>
                  <a:pt x="170" y="72"/>
                </a:lnTo>
                <a:lnTo>
                  <a:pt x="166" y="52"/>
                </a:lnTo>
                <a:lnTo>
                  <a:pt x="156" y="36"/>
                </a:lnTo>
                <a:lnTo>
                  <a:pt x="150" y="42"/>
                </a:lnTo>
                <a:lnTo>
                  <a:pt x="130" y="22"/>
                </a:lnTo>
                <a:lnTo>
                  <a:pt x="136" y="14"/>
                </a:lnTo>
                <a:lnTo>
                  <a:pt x="136" y="14"/>
                </a:lnTo>
                <a:lnTo>
                  <a:pt x="120" y="6"/>
                </a:lnTo>
                <a:lnTo>
                  <a:pt x="100" y="0"/>
                </a:lnTo>
                <a:lnTo>
                  <a:pt x="100" y="10"/>
                </a:lnTo>
                <a:lnTo>
                  <a:pt x="72" y="10"/>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60" name="Freeform 37"/>
          <p:cNvSpPr>
            <a:spLocks/>
          </p:cNvSpPr>
          <p:nvPr/>
        </p:nvSpPr>
        <p:spPr bwMode="auto">
          <a:xfrm>
            <a:off x="6972875" y="4178261"/>
            <a:ext cx="48569" cy="48569"/>
          </a:xfrm>
          <a:custGeom>
            <a:avLst/>
            <a:gdLst>
              <a:gd name="T0" fmla="*/ 30 w 30"/>
              <a:gd name="T1" fmla="*/ 0 h 30"/>
              <a:gd name="T2" fmla="*/ 0 w 30"/>
              <a:gd name="T3" fmla="*/ 0 h 30"/>
              <a:gd name="T4" fmla="*/ 0 w 30"/>
              <a:gd name="T5" fmla="*/ 10 h 30"/>
              <a:gd name="T6" fmla="*/ 0 w 30"/>
              <a:gd name="T7" fmla="*/ 30 h 30"/>
              <a:gd name="T8" fmla="*/ 30 w 30"/>
              <a:gd name="T9" fmla="*/ 30 h 30"/>
              <a:gd name="T10" fmla="*/ 30 w 30"/>
              <a:gd name="T11" fmla="*/ 10 h 30"/>
              <a:gd name="T12" fmla="*/ 30 w 3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0" h="30">
                <a:moveTo>
                  <a:pt x="30" y="0"/>
                </a:moveTo>
                <a:lnTo>
                  <a:pt x="0" y="0"/>
                </a:lnTo>
                <a:lnTo>
                  <a:pt x="0" y="10"/>
                </a:lnTo>
                <a:lnTo>
                  <a:pt x="0" y="30"/>
                </a:lnTo>
                <a:lnTo>
                  <a:pt x="30" y="30"/>
                </a:lnTo>
                <a:lnTo>
                  <a:pt x="30" y="1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61" name="Freeform 39"/>
          <p:cNvSpPr>
            <a:spLocks/>
          </p:cNvSpPr>
          <p:nvPr/>
        </p:nvSpPr>
        <p:spPr bwMode="auto">
          <a:xfrm>
            <a:off x="6862786" y="4126455"/>
            <a:ext cx="64758" cy="64758"/>
          </a:xfrm>
          <a:custGeom>
            <a:avLst/>
            <a:gdLst>
              <a:gd name="T0" fmla="*/ 20 w 40"/>
              <a:gd name="T1" fmla="*/ 0 h 40"/>
              <a:gd name="T2" fmla="*/ 12 w 40"/>
              <a:gd name="T3" fmla="*/ 8 h 40"/>
              <a:gd name="T4" fmla="*/ 0 w 40"/>
              <a:gd name="T5" fmla="*/ 20 h 40"/>
              <a:gd name="T6" fmla="*/ 20 w 40"/>
              <a:gd name="T7" fmla="*/ 40 h 40"/>
              <a:gd name="T8" fmla="*/ 32 w 40"/>
              <a:gd name="T9" fmla="*/ 28 h 40"/>
              <a:gd name="T10" fmla="*/ 40 w 40"/>
              <a:gd name="T11" fmla="*/ 20 h 40"/>
              <a:gd name="T12" fmla="*/ 20 w 4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20" y="0"/>
                </a:moveTo>
                <a:lnTo>
                  <a:pt x="12" y="8"/>
                </a:lnTo>
                <a:lnTo>
                  <a:pt x="0" y="20"/>
                </a:lnTo>
                <a:lnTo>
                  <a:pt x="20" y="40"/>
                </a:lnTo>
                <a:lnTo>
                  <a:pt x="32" y="28"/>
                </a:lnTo>
                <a:lnTo>
                  <a:pt x="40" y="20"/>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62" name="Freeform 41"/>
          <p:cNvSpPr>
            <a:spLocks/>
          </p:cNvSpPr>
          <p:nvPr/>
        </p:nvSpPr>
        <p:spPr bwMode="auto">
          <a:xfrm>
            <a:off x="6830406" y="4032555"/>
            <a:ext cx="45331" cy="45331"/>
          </a:xfrm>
          <a:custGeom>
            <a:avLst/>
            <a:gdLst>
              <a:gd name="T0" fmla="*/ 28 w 28"/>
              <a:gd name="T1" fmla="*/ 0 h 28"/>
              <a:gd name="T2" fmla="*/ 18 w 28"/>
              <a:gd name="T3" fmla="*/ 0 h 28"/>
              <a:gd name="T4" fmla="*/ 0 w 28"/>
              <a:gd name="T5" fmla="*/ 0 h 28"/>
              <a:gd name="T6" fmla="*/ 0 w 28"/>
              <a:gd name="T7" fmla="*/ 28 h 28"/>
              <a:gd name="T8" fmla="*/ 18 w 28"/>
              <a:gd name="T9" fmla="*/ 28 h 28"/>
              <a:gd name="T10" fmla="*/ 28 w 28"/>
              <a:gd name="T11" fmla="*/ 28 h 28"/>
              <a:gd name="T12" fmla="*/ 28 w 28"/>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8" h="28">
                <a:moveTo>
                  <a:pt x="28" y="0"/>
                </a:moveTo>
                <a:lnTo>
                  <a:pt x="18" y="0"/>
                </a:lnTo>
                <a:lnTo>
                  <a:pt x="0" y="0"/>
                </a:lnTo>
                <a:lnTo>
                  <a:pt x="0" y="28"/>
                </a:lnTo>
                <a:lnTo>
                  <a:pt x="18" y="28"/>
                </a:lnTo>
                <a:lnTo>
                  <a:pt x="28" y="28"/>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63" name="Freeform 49"/>
          <p:cNvSpPr>
            <a:spLocks/>
          </p:cNvSpPr>
          <p:nvPr/>
        </p:nvSpPr>
        <p:spPr bwMode="auto">
          <a:xfrm>
            <a:off x="7121820" y="4035793"/>
            <a:ext cx="45331" cy="45331"/>
          </a:xfrm>
          <a:custGeom>
            <a:avLst/>
            <a:gdLst>
              <a:gd name="T0" fmla="*/ 28 w 28"/>
              <a:gd name="T1" fmla="*/ 0 h 28"/>
              <a:gd name="T2" fmla="*/ 8 w 28"/>
              <a:gd name="T3" fmla="*/ 0 h 28"/>
              <a:gd name="T4" fmla="*/ 0 w 28"/>
              <a:gd name="T5" fmla="*/ 0 h 28"/>
              <a:gd name="T6" fmla="*/ 0 w 28"/>
              <a:gd name="T7" fmla="*/ 28 h 28"/>
              <a:gd name="T8" fmla="*/ 8 w 28"/>
              <a:gd name="T9" fmla="*/ 28 h 28"/>
              <a:gd name="T10" fmla="*/ 28 w 28"/>
              <a:gd name="T11" fmla="*/ 28 h 28"/>
              <a:gd name="T12" fmla="*/ 28 w 28"/>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8" h="28">
                <a:moveTo>
                  <a:pt x="28" y="0"/>
                </a:moveTo>
                <a:lnTo>
                  <a:pt x="8" y="0"/>
                </a:lnTo>
                <a:lnTo>
                  <a:pt x="0" y="0"/>
                </a:lnTo>
                <a:lnTo>
                  <a:pt x="0" y="28"/>
                </a:lnTo>
                <a:lnTo>
                  <a:pt x="8" y="28"/>
                </a:lnTo>
                <a:lnTo>
                  <a:pt x="28" y="28"/>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64" name="Freeform 51"/>
          <p:cNvSpPr>
            <a:spLocks/>
          </p:cNvSpPr>
          <p:nvPr/>
        </p:nvSpPr>
        <p:spPr bwMode="auto">
          <a:xfrm>
            <a:off x="7066775" y="4126455"/>
            <a:ext cx="67997" cy="67997"/>
          </a:xfrm>
          <a:custGeom>
            <a:avLst/>
            <a:gdLst>
              <a:gd name="T0" fmla="*/ 22 w 42"/>
              <a:gd name="T1" fmla="*/ 0 h 42"/>
              <a:gd name="T2" fmla="*/ 0 w 42"/>
              <a:gd name="T3" fmla="*/ 22 h 42"/>
              <a:gd name="T4" fmla="*/ 8 w 42"/>
              <a:gd name="T5" fmla="*/ 28 h 42"/>
              <a:gd name="T6" fmla="*/ 22 w 42"/>
              <a:gd name="T7" fmla="*/ 42 h 42"/>
              <a:gd name="T8" fmla="*/ 42 w 42"/>
              <a:gd name="T9" fmla="*/ 22 h 42"/>
              <a:gd name="T10" fmla="*/ 28 w 42"/>
              <a:gd name="T11" fmla="*/ 8 h 42"/>
              <a:gd name="T12" fmla="*/ 22 w 4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2" h="42">
                <a:moveTo>
                  <a:pt x="22" y="0"/>
                </a:moveTo>
                <a:lnTo>
                  <a:pt x="0" y="22"/>
                </a:lnTo>
                <a:lnTo>
                  <a:pt x="8" y="28"/>
                </a:lnTo>
                <a:lnTo>
                  <a:pt x="22" y="42"/>
                </a:lnTo>
                <a:lnTo>
                  <a:pt x="42" y="22"/>
                </a:lnTo>
                <a:lnTo>
                  <a:pt x="28" y="8"/>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grpSp>
        <p:nvGrpSpPr>
          <p:cNvPr id="265" name="Group 264"/>
          <p:cNvGrpSpPr/>
          <p:nvPr/>
        </p:nvGrpSpPr>
        <p:grpSpPr>
          <a:xfrm>
            <a:off x="8481674" y="4069044"/>
            <a:ext cx="531526" cy="770684"/>
            <a:chOff x="1450975" y="3460750"/>
            <a:chExt cx="645974" cy="936625"/>
          </a:xfrm>
        </p:grpSpPr>
        <p:sp>
          <p:nvSpPr>
            <p:cNvPr id="296" name="Freeform 41"/>
            <p:cNvSpPr>
              <a:spLocks/>
            </p:cNvSpPr>
            <p:nvPr/>
          </p:nvSpPr>
          <p:spPr bwMode="auto">
            <a:xfrm>
              <a:off x="1474649" y="3460750"/>
              <a:ext cx="622300" cy="936625"/>
            </a:xfrm>
            <a:custGeom>
              <a:avLst/>
              <a:gdLst>
                <a:gd name="T0" fmla="*/ 0 w 392"/>
                <a:gd name="T1" fmla="*/ 18 h 590"/>
                <a:gd name="T2" fmla="*/ 0 w 392"/>
                <a:gd name="T3" fmla="*/ 572 h 590"/>
                <a:gd name="T4" fmla="*/ 0 w 392"/>
                <a:gd name="T5" fmla="*/ 572 h 590"/>
                <a:gd name="T6" fmla="*/ 0 w 392"/>
                <a:gd name="T7" fmla="*/ 578 h 590"/>
                <a:gd name="T8" fmla="*/ 4 w 392"/>
                <a:gd name="T9" fmla="*/ 584 h 590"/>
                <a:gd name="T10" fmla="*/ 10 w 392"/>
                <a:gd name="T11" fmla="*/ 588 h 590"/>
                <a:gd name="T12" fmla="*/ 18 w 392"/>
                <a:gd name="T13" fmla="*/ 590 h 590"/>
                <a:gd name="T14" fmla="*/ 374 w 392"/>
                <a:gd name="T15" fmla="*/ 590 h 590"/>
                <a:gd name="T16" fmla="*/ 374 w 392"/>
                <a:gd name="T17" fmla="*/ 590 h 590"/>
                <a:gd name="T18" fmla="*/ 380 w 392"/>
                <a:gd name="T19" fmla="*/ 588 h 590"/>
                <a:gd name="T20" fmla="*/ 386 w 392"/>
                <a:gd name="T21" fmla="*/ 584 h 590"/>
                <a:gd name="T22" fmla="*/ 390 w 392"/>
                <a:gd name="T23" fmla="*/ 578 h 590"/>
                <a:gd name="T24" fmla="*/ 392 w 392"/>
                <a:gd name="T25" fmla="*/ 572 h 590"/>
                <a:gd name="T26" fmla="*/ 392 w 392"/>
                <a:gd name="T27" fmla="*/ 18 h 590"/>
                <a:gd name="T28" fmla="*/ 392 w 392"/>
                <a:gd name="T29" fmla="*/ 18 h 590"/>
                <a:gd name="T30" fmla="*/ 390 w 392"/>
                <a:gd name="T31" fmla="*/ 10 h 590"/>
                <a:gd name="T32" fmla="*/ 386 w 392"/>
                <a:gd name="T33" fmla="*/ 4 h 590"/>
                <a:gd name="T34" fmla="*/ 380 w 392"/>
                <a:gd name="T35" fmla="*/ 0 h 590"/>
                <a:gd name="T36" fmla="*/ 374 w 392"/>
                <a:gd name="T37" fmla="*/ 0 h 590"/>
                <a:gd name="T38" fmla="*/ 18 w 392"/>
                <a:gd name="T39" fmla="*/ 0 h 590"/>
                <a:gd name="T40" fmla="*/ 18 w 392"/>
                <a:gd name="T41" fmla="*/ 0 h 590"/>
                <a:gd name="T42" fmla="*/ 10 w 392"/>
                <a:gd name="T43" fmla="*/ 0 h 590"/>
                <a:gd name="T44" fmla="*/ 4 w 392"/>
                <a:gd name="T45" fmla="*/ 4 h 590"/>
                <a:gd name="T46" fmla="*/ 0 w 392"/>
                <a:gd name="T47" fmla="*/ 10 h 590"/>
                <a:gd name="T48" fmla="*/ 0 w 392"/>
                <a:gd name="T49" fmla="*/ 1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2" h="590">
                  <a:moveTo>
                    <a:pt x="0" y="18"/>
                  </a:moveTo>
                  <a:lnTo>
                    <a:pt x="0" y="572"/>
                  </a:lnTo>
                  <a:lnTo>
                    <a:pt x="0" y="572"/>
                  </a:lnTo>
                  <a:lnTo>
                    <a:pt x="0" y="578"/>
                  </a:lnTo>
                  <a:lnTo>
                    <a:pt x="4" y="584"/>
                  </a:lnTo>
                  <a:lnTo>
                    <a:pt x="10" y="588"/>
                  </a:lnTo>
                  <a:lnTo>
                    <a:pt x="18" y="590"/>
                  </a:lnTo>
                  <a:lnTo>
                    <a:pt x="374" y="590"/>
                  </a:lnTo>
                  <a:lnTo>
                    <a:pt x="374" y="590"/>
                  </a:lnTo>
                  <a:lnTo>
                    <a:pt x="380" y="588"/>
                  </a:lnTo>
                  <a:lnTo>
                    <a:pt x="386" y="584"/>
                  </a:lnTo>
                  <a:lnTo>
                    <a:pt x="390" y="578"/>
                  </a:lnTo>
                  <a:lnTo>
                    <a:pt x="392" y="572"/>
                  </a:lnTo>
                  <a:lnTo>
                    <a:pt x="392" y="18"/>
                  </a:lnTo>
                  <a:lnTo>
                    <a:pt x="392" y="18"/>
                  </a:lnTo>
                  <a:lnTo>
                    <a:pt x="390" y="10"/>
                  </a:lnTo>
                  <a:lnTo>
                    <a:pt x="386" y="4"/>
                  </a:lnTo>
                  <a:lnTo>
                    <a:pt x="380" y="0"/>
                  </a:lnTo>
                  <a:lnTo>
                    <a:pt x="374" y="0"/>
                  </a:lnTo>
                  <a:lnTo>
                    <a:pt x="18" y="0"/>
                  </a:lnTo>
                  <a:lnTo>
                    <a:pt x="18" y="0"/>
                  </a:lnTo>
                  <a:lnTo>
                    <a:pt x="10" y="0"/>
                  </a:lnTo>
                  <a:lnTo>
                    <a:pt x="4" y="4"/>
                  </a:lnTo>
                  <a:lnTo>
                    <a:pt x="0" y="10"/>
                  </a:lnTo>
                  <a:lnTo>
                    <a:pt x="0" y="18"/>
                  </a:lnTo>
                  <a:close/>
                </a:path>
              </a:pathLst>
            </a:custGeom>
            <a:solidFill>
              <a:srgbClr val="3C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97" name="Freeform 42"/>
            <p:cNvSpPr>
              <a:spLocks/>
            </p:cNvSpPr>
            <p:nvPr/>
          </p:nvSpPr>
          <p:spPr bwMode="auto">
            <a:xfrm>
              <a:off x="1450975" y="3460750"/>
              <a:ext cx="622300" cy="936625"/>
            </a:xfrm>
            <a:custGeom>
              <a:avLst/>
              <a:gdLst>
                <a:gd name="T0" fmla="*/ 0 w 392"/>
                <a:gd name="T1" fmla="*/ 18 h 590"/>
                <a:gd name="T2" fmla="*/ 0 w 392"/>
                <a:gd name="T3" fmla="*/ 572 h 590"/>
                <a:gd name="T4" fmla="*/ 0 w 392"/>
                <a:gd name="T5" fmla="*/ 572 h 590"/>
                <a:gd name="T6" fmla="*/ 0 w 392"/>
                <a:gd name="T7" fmla="*/ 578 h 590"/>
                <a:gd name="T8" fmla="*/ 4 w 392"/>
                <a:gd name="T9" fmla="*/ 584 h 590"/>
                <a:gd name="T10" fmla="*/ 10 w 392"/>
                <a:gd name="T11" fmla="*/ 588 h 590"/>
                <a:gd name="T12" fmla="*/ 18 w 392"/>
                <a:gd name="T13" fmla="*/ 590 h 590"/>
                <a:gd name="T14" fmla="*/ 374 w 392"/>
                <a:gd name="T15" fmla="*/ 590 h 590"/>
                <a:gd name="T16" fmla="*/ 374 w 392"/>
                <a:gd name="T17" fmla="*/ 590 h 590"/>
                <a:gd name="T18" fmla="*/ 380 w 392"/>
                <a:gd name="T19" fmla="*/ 588 h 590"/>
                <a:gd name="T20" fmla="*/ 386 w 392"/>
                <a:gd name="T21" fmla="*/ 584 h 590"/>
                <a:gd name="T22" fmla="*/ 390 w 392"/>
                <a:gd name="T23" fmla="*/ 578 h 590"/>
                <a:gd name="T24" fmla="*/ 392 w 392"/>
                <a:gd name="T25" fmla="*/ 572 h 590"/>
                <a:gd name="T26" fmla="*/ 392 w 392"/>
                <a:gd name="T27" fmla="*/ 18 h 590"/>
                <a:gd name="T28" fmla="*/ 392 w 392"/>
                <a:gd name="T29" fmla="*/ 18 h 590"/>
                <a:gd name="T30" fmla="*/ 390 w 392"/>
                <a:gd name="T31" fmla="*/ 10 h 590"/>
                <a:gd name="T32" fmla="*/ 386 w 392"/>
                <a:gd name="T33" fmla="*/ 4 h 590"/>
                <a:gd name="T34" fmla="*/ 380 w 392"/>
                <a:gd name="T35" fmla="*/ 0 h 590"/>
                <a:gd name="T36" fmla="*/ 374 w 392"/>
                <a:gd name="T37" fmla="*/ 0 h 590"/>
                <a:gd name="T38" fmla="*/ 18 w 392"/>
                <a:gd name="T39" fmla="*/ 0 h 590"/>
                <a:gd name="T40" fmla="*/ 18 w 392"/>
                <a:gd name="T41" fmla="*/ 0 h 590"/>
                <a:gd name="T42" fmla="*/ 10 w 392"/>
                <a:gd name="T43" fmla="*/ 0 h 590"/>
                <a:gd name="T44" fmla="*/ 4 w 392"/>
                <a:gd name="T45" fmla="*/ 4 h 590"/>
                <a:gd name="T46" fmla="*/ 0 w 392"/>
                <a:gd name="T47" fmla="*/ 10 h 590"/>
                <a:gd name="T48" fmla="*/ 0 w 392"/>
                <a:gd name="T49" fmla="*/ 1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2" h="590">
                  <a:moveTo>
                    <a:pt x="0" y="18"/>
                  </a:moveTo>
                  <a:lnTo>
                    <a:pt x="0" y="572"/>
                  </a:lnTo>
                  <a:lnTo>
                    <a:pt x="0" y="572"/>
                  </a:lnTo>
                  <a:lnTo>
                    <a:pt x="0" y="578"/>
                  </a:lnTo>
                  <a:lnTo>
                    <a:pt x="4" y="584"/>
                  </a:lnTo>
                  <a:lnTo>
                    <a:pt x="10" y="588"/>
                  </a:lnTo>
                  <a:lnTo>
                    <a:pt x="18" y="590"/>
                  </a:lnTo>
                  <a:lnTo>
                    <a:pt x="374" y="590"/>
                  </a:lnTo>
                  <a:lnTo>
                    <a:pt x="374" y="590"/>
                  </a:lnTo>
                  <a:lnTo>
                    <a:pt x="380" y="588"/>
                  </a:lnTo>
                  <a:lnTo>
                    <a:pt x="386" y="584"/>
                  </a:lnTo>
                  <a:lnTo>
                    <a:pt x="390" y="578"/>
                  </a:lnTo>
                  <a:lnTo>
                    <a:pt x="392" y="572"/>
                  </a:lnTo>
                  <a:lnTo>
                    <a:pt x="392" y="18"/>
                  </a:lnTo>
                  <a:lnTo>
                    <a:pt x="392" y="18"/>
                  </a:lnTo>
                  <a:lnTo>
                    <a:pt x="390" y="10"/>
                  </a:lnTo>
                  <a:lnTo>
                    <a:pt x="386" y="4"/>
                  </a:lnTo>
                  <a:lnTo>
                    <a:pt x="380" y="0"/>
                  </a:lnTo>
                  <a:lnTo>
                    <a:pt x="374" y="0"/>
                  </a:lnTo>
                  <a:lnTo>
                    <a:pt x="18" y="0"/>
                  </a:lnTo>
                  <a:lnTo>
                    <a:pt x="18" y="0"/>
                  </a:lnTo>
                  <a:lnTo>
                    <a:pt x="10" y="0"/>
                  </a:lnTo>
                  <a:lnTo>
                    <a:pt x="4" y="4"/>
                  </a:lnTo>
                  <a:lnTo>
                    <a:pt x="0" y="10"/>
                  </a:lnTo>
                  <a:lnTo>
                    <a:pt x="0"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98" name="Rectangle 43"/>
            <p:cNvSpPr>
              <a:spLocks noChangeArrowheads="1"/>
            </p:cNvSpPr>
            <p:nvPr/>
          </p:nvSpPr>
          <p:spPr bwMode="auto">
            <a:xfrm>
              <a:off x="1496875" y="3489325"/>
              <a:ext cx="577849" cy="866775"/>
            </a:xfrm>
            <a:prstGeom prst="rect">
              <a:avLst/>
            </a:prstGeom>
            <a:solidFill>
              <a:srgbClr val="C3DA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99" name="Rectangle 44"/>
            <p:cNvSpPr>
              <a:spLocks noChangeArrowheads="1"/>
            </p:cNvSpPr>
            <p:nvPr/>
          </p:nvSpPr>
          <p:spPr bwMode="auto">
            <a:xfrm>
              <a:off x="1473200" y="3489325"/>
              <a:ext cx="5778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00" name="Freeform 45"/>
            <p:cNvSpPr>
              <a:spLocks noEditPoints="1"/>
            </p:cNvSpPr>
            <p:nvPr/>
          </p:nvSpPr>
          <p:spPr bwMode="auto">
            <a:xfrm>
              <a:off x="1617525" y="3867150"/>
              <a:ext cx="336550" cy="142875"/>
            </a:xfrm>
            <a:custGeom>
              <a:avLst/>
              <a:gdLst>
                <a:gd name="T0" fmla="*/ 196 w 212"/>
                <a:gd name="T1" fmla="*/ 0 h 90"/>
                <a:gd name="T2" fmla="*/ 196 w 212"/>
                <a:gd name="T3" fmla="*/ 0 h 90"/>
                <a:gd name="T4" fmla="*/ 190 w 212"/>
                <a:gd name="T5" fmla="*/ 0 h 90"/>
                <a:gd name="T6" fmla="*/ 186 w 212"/>
                <a:gd name="T7" fmla="*/ 4 h 90"/>
                <a:gd name="T8" fmla="*/ 182 w 212"/>
                <a:gd name="T9" fmla="*/ 8 h 90"/>
                <a:gd name="T10" fmla="*/ 182 w 212"/>
                <a:gd name="T11" fmla="*/ 14 h 90"/>
                <a:gd name="T12" fmla="*/ 182 w 212"/>
                <a:gd name="T13" fmla="*/ 74 h 90"/>
                <a:gd name="T14" fmla="*/ 182 w 212"/>
                <a:gd name="T15" fmla="*/ 74 h 90"/>
                <a:gd name="T16" fmla="*/ 182 w 212"/>
                <a:gd name="T17" fmla="*/ 80 h 90"/>
                <a:gd name="T18" fmla="*/ 186 w 212"/>
                <a:gd name="T19" fmla="*/ 86 h 90"/>
                <a:gd name="T20" fmla="*/ 190 w 212"/>
                <a:gd name="T21" fmla="*/ 90 h 90"/>
                <a:gd name="T22" fmla="*/ 196 w 212"/>
                <a:gd name="T23" fmla="*/ 90 h 90"/>
                <a:gd name="T24" fmla="*/ 196 w 212"/>
                <a:gd name="T25" fmla="*/ 90 h 90"/>
                <a:gd name="T26" fmla="*/ 202 w 212"/>
                <a:gd name="T27" fmla="*/ 90 h 90"/>
                <a:gd name="T28" fmla="*/ 208 w 212"/>
                <a:gd name="T29" fmla="*/ 86 h 90"/>
                <a:gd name="T30" fmla="*/ 210 w 212"/>
                <a:gd name="T31" fmla="*/ 80 h 90"/>
                <a:gd name="T32" fmla="*/ 212 w 212"/>
                <a:gd name="T33" fmla="*/ 74 h 90"/>
                <a:gd name="T34" fmla="*/ 212 w 212"/>
                <a:gd name="T35" fmla="*/ 14 h 90"/>
                <a:gd name="T36" fmla="*/ 212 w 212"/>
                <a:gd name="T37" fmla="*/ 14 h 90"/>
                <a:gd name="T38" fmla="*/ 210 w 212"/>
                <a:gd name="T39" fmla="*/ 8 h 90"/>
                <a:gd name="T40" fmla="*/ 208 w 212"/>
                <a:gd name="T41" fmla="*/ 4 h 90"/>
                <a:gd name="T42" fmla="*/ 202 w 212"/>
                <a:gd name="T43" fmla="*/ 0 h 90"/>
                <a:gd name="T44" fmla="*/ 196 w 212"/>
                <a:gd name="T45" fmla="*/ 0 h 90"/>
                <a:gd name="T46" fmla="*/ 14 w 212"/>
                <a:gd name="T47" fmla="*/ 0 h 90"/>
                <a:gd name="T48" fmla="*/ 14 w 212"/>
                <a:gd name="T49" fmla="*/ 0 h 90"/>
                <a:gd name="T50" fmla="*/ 8 w 212"/>
                <a:gd name="T51" fmla="*/ 0 h 90"/>
                <a:gd name="T52" fmla="*/ 4 w 212"/>
                <a:gd name="T53" fmla="*/ 4 h 90"/>
                <a:gd name="T54" fmla="*/ 0 w 212"/>
                <a:gd name="T55" fmla="*/ 8 h 90"/>
                <a:gd name="T56" fmla="*/ 0 w 212"/>
                <a:gd name="T57" fmla="*/ 14 h 90"/>
                <a:gd name="T58" fmla="*/ 0 w 212"/>
                <a:gd name="T59" fmla="*/ 74 h 90"/>
                <a:gd name="T60" fmla="*/ 0 w 212"/>
                <a:gd name="T61" fmla="*/ 74 h 90"/>
                <a:gd name="T62" fmla="*/ 0 w 212"/>
                <a:gd name="T63" fmla="*/ 80 h 90"/>
                <a:gd name="T64" fmla="*/ 4 w 212"/>
                <a:gd name="T65" fmla="*/ 86 h 90"/>
                <a:gd name="T66" fmla="*/ 8 w 212"/>
                <a:gd name="T67" fmla="*/ 90 h 90"/>
                <a:gd name="T68" fmla="*/ 14 w 212"/>
                <a:gd name="T69" fmla="*/ 90 h 90"/>
                <a:gd name="T70" fmla="*/ 14 w 212"/>
                <a:gd name="T71" fmla="*/ 90 h 90"/>
                <a:gd name="T72" fmla="*/ 20 w 212"/>
                <a:gd name="T73" fmla="*/ 90 h 90"/>
                <a:gd name="T74" fmla="*/ 26 w 212"/>
                <a:gd name="T75" fmla="*/ 86 h 90"/>
                <a:gd name="T76" fmla="*/ 28 w 212"/>
                <a:gd name="T77" fmla="*/ 80 h 90"/>
                <a:gd name="T78" fmla="*/ 30 w 212"/>
                <a:gd name="T79" fmla="*/ 74 h 90"/>
                <a:gd name="T80" fmla="*/ 30 w 212"/>
                <a:gd name="T81" fmla="*/ 14 h 90"/>
                <a:gd name="T82" fmla="*/ 30 w 212"/>
                <a:gd name="T83" fmla="*/ 14 h 90"/>
                <a:gd name="T84" fmla="*/ 28 w 212"/>
                <a:gd name="T85" fmla="*/ 8 h 90"/>
                <a:gd name="T86" fmla="*/ 26 w 212"/>
                <a:gd name="T87" fmla="*/ 4 h 90"/>
                <a:gd name="T88" fmla="*/ 20 w 212"/>
                <a:gd name="T89" fmla="*/ 0 h 90"/>
                <a:gd name="T90" fmla="*/ 14 w 212"/>
                <a:gd name="T9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90">
                  <a:moveTo>
                    <a:pt x="196" y="0"/>
                  </a:moveTo>
                  <a:lnTo>
                    <a:pt x="196" y="0"/>
                  </a:lnTo>
                  <a:lnTo>
                    <a:pt x="190" y="0"/>
                  </a:lnTo>
                  <a:lnTo>
                    <a:pt x="186" y="4"/>
                  </a:lnTo>
                  <a:lnTo>
                    <a:pt x="182" y="8"/>
                  </a:lnTo>
                  <a:lnTo>
                    <a:pt x="182" y="14"/>
                  </a:lnTo>
                  <a:lnTo>
                    <a:pt x="182" y="74"/>
                  </a:lnTo>
                  <a:lnTo>
                    <a:pt x="182" y="74"/>
                  </a:lnTo>
                  <a:lnTo>
                    <a:pt x="182" y="80"/>
                  </a:lnTo>
                  <a:lnTo>
                    <a:pt x="186" y="86"/>
                  </a:lnTo>
                  <a:lnTo>
                    <a:pt x="190" y="90"/>
                  </a:lnTo>
                  <a:lnTo>
                    <a:pt x="196" y="90"/>
                  </a:lnTo>
                  <a:lnTo>
                    <a:pt x="196" y="90"/>
                  </a:lnTo>
                  <a:lnTo>
                    <a:pt x="202" y="90"/>
                  </a:lnTo>
                  <a:lnTo>
                    <a:pt x="208" y="86"/>
                  </a:lnTo>
                  <a:lnTo>
                    <a:pt x="210" y="80"/>
                  </a:lnTo>
                  <a:lnTo>
                    <a:pt x="212" y="74"/>
                  </a:lnTo>
                  <a:lnTo>
                    <a:pt x="212" y="14"/>
                  </a:lnTo>
                  <a:lnTo>
                    <a:pt x="212" y="14"/>
                  </a:lnTo>
                  <a:lnTo>
                    <a:pt x="210" y="8"/>
                  </a:lnTo>
                  <a:lnTo>
                    <a:pt x="208" y="4"/>
                  </a:lnTo>
                  <a:lnTo>
                    <a:pt x="202" y="0"/>
                  </a:lnTo>
                  <a:lnTo>
                    <a:pt x="196" y="0"/>
                  </a:lnTo>
                  <a:close/>
                  <a:moveTo>
                    <a:pt x="14" y="0"/>
                  </a:moveTo>
                  <a:lnTo>
                    <a:pt x="14" y="0"/>
                  </a:lnTo>
                  <a:lnTo>
                    <a:pt x="8" y="0"/>
                  </a:lnTo>
                  <a:lnTo>
                    <a:pt x="4" y="4"/>
                  </a:lnTo>
                  <a:lnTo>
                    <a:pt x="0" y="8"/>
                  </a:lnTo>
                  <a:lnTo>
                    <a:pt x="0" y="14"/>
                  </a:lnTo>
                  <a:lnTo>
                    <a:pt x="0" y="74"/>
                  </a:lnTo>
                  <a:lnTo>
                    <a:pt x="0" y="74"/>
                  </a:lnTo>
                  <a:lnTo>
                    <a:pt x="0" y="80"/>
                  </a:lnTo>
                  <a:lnTo>
                    <a:pt x="4" y="86"/>
                  </a:lnTo>
                  <a:lnTo>
                    <a:pt x="8" y="90"/>
                  </a:lnTo>
                  <a:lnTo>
                    <a:pt x="14" y="90"/>
                  </a:lnTo>
                  <a:lnTo>
                    <a:pt x="14" y="90"/>
                  </a:lnTo>
                  <a:lnTo>
                    <a:pt x="20" y="90"/>
                  </a:lnTo>
                  <a:lnTo>
                    <a:pt x="26" y="86"/>
                  </a:lnTo>
                  <a:lnTo>
                    <a:pt x="28" y="80"/>
                  </a:lnTo>
                  <a:lnTo>
                    <a:pt x="30" y="74"/>
                  </a:lnTo>
                  <a:lnTo>
                    <a:pt x="30" y="14"/>
                  </a:lnTo>
                  <a:lnTo>
                    <a:pt x="30" y="14"/>
                  </a:lnTo>
                  <a:lnTo>
                    <a:pt x="28" y="8"/>
                  </a:lnTo>
                  <a:lnTo>
                    <a:pt x="26" y="4"/>
                  </a:lnTo>
                  <a:lnTo>
                    <a:pt x="20" y="0"/>
                  </a:lnTo>
                  <a:lnTo>
                    <a:pt x="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01" name="Freeform 46"/>
            <p:cNvSpPr>
              <a:spLocks/>
            </p:cNvSpPr>
            <p:nvPr/>
          </p:nvSpPr>
          <p:spPr bwMode="auto">
            <a:xfrm>
              <a:off x="1882775" y="3867150"/>
              <a:ext cx="47625" cy="142875"/>
            </a:xfrm>
            <a:custGeom>
              <a:avLst/>
              <a:gdLst>
                <a:gd name="T0" fmla="*/ 14 w 30"/>
                <a:gd name="T1" fmla="*/ 0 h 90"/>
                <a:gd name="T2" fmla="*/ 14 w 30"/>
                <a:gd name="T3" fmla="*/ 0 h 90"/>
                <a:gd name="T4" fmla="*/ 8 w 30"/>
                <a:gd name="T5" fmla="*/ 0 h 90"/>
                <a:gd name="T6" fmla="*/ 4 w 30"/>
                <a:gd name="T7" fmla="*/ 4 h 90"/>
                <a:gd name="T8" fmla="*/ 0 w 30"/>
                <a:gd name="T9" fmla="*/ 8 h 90"/>
                <a:gd name="T10" fmla="*/ 0 w 30"/>
                <a:gd name="T11" fmla="*/ 14 h 90"/>
                <a:gd name="T12" fmla="*/ 0 w 30"/>
                <a:gd name="T13" fmla="*/ 74 h 90"/>
                <a:gd name="T14" fmla="*/ 0 w 30"/>
                <a:gd name="T15" fmla="*/ 74 h 90"/>
                <a:gd name="T16" fmla="*/ 0 w 30"/>
                <a:gd name="T17" fmla="*/ 80 h 90"/>
                <a:gd name="T18" fmla="*/ 4 w 30"/>
                <a:gd name="T19" fmla="*/ 86 h 90"/>
                <a:gd name="T20" fmla="*/ 8 w 30"/>
                <a:gd name="T21" fmla="*/ 90 h 90"/>
                <a:gd name="T22" fmla="*/ 14 w 30"/>
                <a:gd name="T23" fmla="*/ 90 h 90"/>
                <a:gd name="T24" fmla="*/ 14 w 30"/>
                <a:gd name="T25" fmla="*/ 90 h 90"/>
                <a:gd name="T26" fmla="*/ 20 w 30"/>
                <a:gd name="T27" fmla="*/ 90 h 90"/>
                <a:gd name="T28" fmla="*/ 26 w 30"/>
                <a:gd name="T29" fmla="*/ 86 h 90"/>
                <a:gd name="T30" fmla="*/ 28 w 30"/>
                <a:gd name="T31" fmla="*/ 80 h 90"/>
                <a:gd name="T32" fmla="*/ 30 w 30"/>
                <a:gd name="T33" fmla="*/ 74 h 90"/>
                <a:gd name="T34" fmla="*/ 30 w 30"/>
                <a:gd name="T35" fmla="*/ 14 h 90"/>
                <a:gd name="T36" fmla="*/ 30 w 30"/>
                <a:gd name="T37" fmla="*/ 14 h 90"/>
                <a:gd name="T38" fmla="*/ 28 w 30"/>
                <a:gd name="T39" fmla="*/ 8 h 90"/>
                <a:gd name="T40" fmla="*/ 26 w 30"/>
                <a:gd name="T41" fmla="*/ 4 h 90"/>
                <a:gd name="T42" fmla="*/ 20 w 30"/>
                <a:gd name="T43" fmla="*/ 0 h 90"/>
                <a:gd name="T44" fmla="*/ 14 w 30"/>
                <a:gd name="T4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90">
                  <a:moveTo>
                    <a:pt x="14" y="0"/>
                  </a:moveTo>
                  <a:lnTo>
                    <a:pt x="14" y="0"/>
                  </a:lnTo>
                  <a:lnTo>
                    <a:pt x="8" y="0"/>
                  </a:lnTo>
                  <a:lnTo>
                    <a:pt x="4" y="4"/>
                  </a:lnTo>
                  <a:lnTo>
                    <a:pt x="0" y="8"/>
                  </a:lnTo>
                  <a:lnTo>
                    <a:pt x="0" y="14"/>
                  </a:lnTo>
                  <a:lnTo>
                    <a:pt x="0" y="74"/>
                  </a:lnTo>
                  <a:lnTo>
                    <a:pt x="0" y="74"/>
                  </a:lnTo>
                  <a:lnTo>
                    <a:pt x="0" y="80"/>
                  </a:lnTo>
                  <a:lnTo>
                    <a:pt x="4" y="86"/>
                  </a:lnTo>
                  <a:lnTo>
                    <a:pt x="8" y="90"/>
                  </a:lnTo>
                  <a:lnTo>
                    <a:pt x="14" y="90"/>
                  </a:lnTo>
                  <a:lnTo>
                    <a:pt x="14" y="90"/>
                  </a:lnTo>
                  <a:lnTo>
                    <a:pt x="20" y="90"/>
                  </a:lnTo>
                  <a:lnTo>
                    <a:pt x="26" y="86"/>
                  </a:lnTo>
                  <a:lnTo>
                    <a:pt x="28" y="80"/>
                  </a:lnTo>
                  <a:lnTo>
                    <a:pt x="30" y="74"/>
                  </a:lnTo>
                  <a:lnTo>
                    <a:pt x="30" y="14"/>
                  </a:lnTo>
                  <a:lnTo>
                    <a:pt x="30" y="14"/>
                  </a:lnTo>
                  <a:lnTo>
                    <a:pt x="28" y="8"/>
                  </a:lnTo>
                  <a:lnTo>
                    <a:pt x="26" y="4"/>
                  </a:lnTo>
                  <a:lnTo>
                    <a:pt x="20"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02" name="Freeform 47"/>
            <p:cNvSpPr>
              <a:spLocks/>
            </p:cNvSpPr>
            <p:nvPr/>
          </p:nvSpPr>
          <p:spPr bwMode="auto">
            <a:xfrm>
              <a:off x="1593850" y="3867150"/>
              <a:ext cx="47625" cy="142875"/>
            </a:xfrm>
            <a:custGeom>
              <a:avLst/>
              <a:gdLst>
                <a:gd name="T0" fmla="*/ 14 w 30"/>
                <a:gd name="T1" fmla="*/ 0 h 90"/>
                <a:gd name="T2" fmla="*/ 14 w 30"/>
                <a:gd name="T3" fmla="*/ 0 h 90"/>
                <a:gd name="T4" fmla="*/ 8 w 30"/>
                <a:gd name="T5" fmla="*/ 0 h 90"/>
                <a:gd name="T6" fmla="*/ 4 w 30"/>
                <a:gd name="T7" fmla="*/ 4 h 90"/>
                <a:gd name="T8" fmla="*/ 0 w 30"/>
                <a:gd name="T9" fmla="*/ 8 h 90"/>
                <a:gd name="T10" fmla="*/ 0 w 30"/>
                <a:gd name="T11" fmla="*/ 14 h 90"/>
                <a:gd name="T12" fmla="*/ 0 w 30"/>
                <a:gd name="T13" fmla="*/ 74 h 90"/>
                <a:gd name="T14" fmla="*/ 0 w 30"/>
                <a:gd name="T15" fmla="*/ 74 h 90"/>
                <a:gd name="T16" fmla="*/ 0 w 30"/>
                <a:gd name="T17" fmla="*/ 80 h 90"/>
                <a:gd name="T18" fmla="*/ 4 w 30"/>
                <a:gd name="T19" fmla="*/ 86 h 90"/>
                <a:gd name="T20" fmla="*/ 8 w 30"/>
                <a:gd name="T21" fmla="*/ 90 h 90"/>
                <a:gd name="T22" fmla="*/ 14 w 30"/>
                <a:gd name="T23" fmla="*/ 90 h 90"/>
                <a:gd name="T24" fmla="*/ 14 w 30"/>
                <a:gd name="T25" fmla="*/ 90 h 90"/>
                <a:gd name="T26" fmla="*/ 20 w 30"/>
                <a:gd name="T27" fmla="*/ 90 h 90"/>
                <a:gd name="T28" fmla="*/ 26 w 30"/>
                <a:gd name="T29" fmla="*/ 86 h 90"/>
                <a:gd name="T30" fmla="*/ 28 w 30"/>
                <a:gd name="T31" fmla="*/ 80 h 90"/>
                <a:gd name="T32" fmla="*/ 30 w 30"/>
                <a:gd name="T33" fmla="*/ 74 h 90"/>
                <a:gd name="T34" fmla="*/ 30 w 30"/>
                <a:gd name="T35" fmla="*/ 14 h 90"/>
                <a:gd name="T36" fmla="*/ 30 w 30"/>
                <a:gd name="T37" fmla="*/ 14 h 90"/>
                <a:gd name="T38" fmla="*/ 28 w 30"/>
                <a:gd name="T39" fmla="*/ 8 h 90"/>
                <a:gd name="T40" fmla="*/ 26 w 30"/>
                <a:gd name="T41" fmla="*/ 4 h 90"/>
                <a:gd name="T42" fmla="*/ 20 w 30"/>
                <a:gd name="T43" fmla="*/ 0 h 90"/>
                <a:gd name="T44" fmla="*/ 14 w 30"/>
                <a:gd name="T4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90">
                  <a:moveTo>
                    <a:pt x="14" y="0"/>
                  </a:moveTo>
                  <a:lnTo>
                    <a:pt x="14" y="0"/>
                  </a:lnTo>
                  <a:lnTo>
                    <a:pt x="8" y="0"/>
                  </a:lnTo>
                  <a:lnTo>
                    <a:pt x="4" y="4"/>
                  </a:lnTo>
                  <a:lnTo>
                    <a:pt x="0" y="8"/>
                  </a:lnTo>
                  <a:lnTo>
                    <a:pt x="0" y="14"/>
                  </a:lnTo>
                  <a:lnTo>
                    <a:pt x="0" y="74"/>
                  </a:lnTo>
                  <a:lnTo>
                    <a:pt x="0" y="74"/>
                  </a:lnTo>
                  <a:lnTo>
                    <a:pt x="0" y="80"/>
                  </a:lnTo>
                  <a:lnTo>
                    <a:pt x="4" y="86"/>
                  </a:lnTo>
                  <a:lnTo>
                    <a:pt x="8" y="90"/>
                  </a:lnTo>
                  <a:lnTo>
                    <a:pt x="14" y="90"/>
                  </a:lnTo>
                  <a:lnTo>
                    <a:pt x="14" y="90"/>
                  </a:lnTo>
                  <a:lnTo>
                    <a:pt x="20" y="90"/>
                  </a:lnTo>
                  <a:lnTo>
                    <a:pt x="26" y="86"/>
                  </a:lnTo>
                  <a:lnTo>
                    <a:pt x="28" y="80"/>
                  </a:lnTo>
                  <a:lnTo>
                    <a:pt x="30" y="74"/>
                  </a:lnTo>
                  <a:lnTo>
                    <a:pt x="30" y="14"/>
                  </a:lnTo>
                  <a:lnTo>
                    <a:pt x="30" y="14"/>
                  </a:lnTo>
                  <a:lnTo>
                    <a:pt x="28" y="8"/>
                  </a:lnTo>
                  <a:lnTo>
                    <a:pt x="26" y="4"/>
                  </a:lnTo>
                  <a:lnTo>
                    <a:pt x="20"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03" name="Freeform 48"/>
            <p:cNvSpPr>
              <a:spLocks/>
            </p:cNvSpPr>
            <p:nvPr/>
          </p:nvSpPr>
          <p:spPr bwMode="auto">
            <a:xfrm>
              <a:off x="1677848" y="3867150"/>
              <a:ext cx="215900" cy="269875"/>
            </a:xfrm>
            <a:custGeom>
              <a:avLst/>
              <a:gdLst>
                <a:gd name="T0" fmla="*/ 0 w 136"/>
                <a:gd name="T1" fmla="*/ 0 h 170"/>
                <a:gd name="T2" fmla="*/ 0 w 136"/>
                <a:gd name="T3" fmla="*/ 110 h 170"/>
                <a:gd name="T4" fmla="*/ 0 w 136"/>
                <a:gd name="T5" fmla="*/ 110 h 170"/>
                <a:gd name="T6" fmla="*/ 2 w 136"/>
                <a:gd name="T7" fmla="*/ 114 h 170"/>
                <a:gd name="T8" fmla="*/ 4 w 136"/>
                <a:gd name="T9" fmla="*/ 118 h 170"/>
                <a:gd name="T10" fmla="*/ 8 w 136"/>
                <a:gd name="T11" fmla="*/ 120 h 170"/>
                <a:gd name="T12" fmla="*/ 12 w 136"/>
                <a:gd name="T13" fmla="*/ 122 h 170"/>
                <a:gd name="T14" fmla="*/ 26 w 136"/>
                <a:gd name="T15" fmla="*/ 122 h 170"/>
                <a:gd name="T16" fmla="*/ 26 w 136"/>
                <a:gd name="T17" fmla="*/ 154 h 170"/>
                <a:gd name="T18" fmla="*/ 26 w 136"/>
                <a:gd name="T19" fmla="*/ 154 h 170"/>
                <a:gd name="T20" fmla="*/ 28 w 136"/>
                <a:gd name="T21" fmla="*/ 160 h 170"/>
                <a:gd name="T22" fmla="*/ 30 w 136"/>
                <a:gd name="T23" fmla="*/ 166 h 170"/>
                <a:gd name="T24" fmla="*/ 36 w 136"/>
                <a:gd name="T25" fmla="*/ 170 h 170"/>
                <a:gd name="T26" fmla="*/ 40 w 136"/>
                <a:gd name="T27" fmla="*/ 170 h 170"/>
                <a:gd name="T28" fmla="*/ 40 w 136"/>
                <a:gd name="T29" fmla="*/ 170 h 170"/>
                <a:gd name="T30" fmla="*/ 46 w 136"/>
                <a:gd name="T31" fmla="*/ 170 h 170"/>
                <a:gd name="T32" fmla="*/ 52 w 136"/>
                <a:gd name="T33" fmla="*/ 166 h 170"/>
                <a:gd name="T34" fmla="*/ 54 w 136"/>
                <a:gd name="T35" fmla="*/ 160 h 170"/>
                <a:gd name="T36" fmla="*/ 56 w 136"/>
                <a:gd name="T37" fmla="*/ 154 h 170"/>
                <a:gd name="T38" fmla="*/ 56 w 136"/>
                <a:gd name="T39" fmla="*/ 122 h 170"/>
                <a:gd name="T40" fmla="*/ 80 w 136"/>
                <a:gd name="T41" fmla="*/ 122 h 170"/>
                <a:gd name="T42" fmla="*/ 80 w 136"/>
                <a:gd name="T43" fmla="*/ 154 h 170"/>
                <a:gd name="T44" fmla="*/ 80 w 136"/>
                <a:gd name="T45" fmla="*/ 154 h 170"/>
                <a:gd name="T46" fmla="*/ 80 w 136"/>
                <a:gd name="T47" fmla="*/ 160 h 170"/>
                <a:gd name="T48" fmla="*/ 84 w 136"/>
                <a:gd name="T49" fmla="*/ 166 h 170"/>
                <a:gd name="T50" fmla="*/ 88 w 136"/>
                <a:gd name="T51" fmla="*/ 170 h 170"/>
                <a:gd name="T52" fmla="*/ 94 w 136"/>
                <a:gd name="T53" fmla="*/ 170 h 170"/>
                <a:gd name="T54" fmla="*/ 94 w 136"/>
                <a:gd name="T55" fmla="*/ 170 h 170"/>
                <a:gd name="T56" fmla="*/ 100 w 136"/>
                <a:gd name="T57" fmla="*/ 170 h 170"/>
                <a:gd name="T58" fmla="*/ 106 w 136"/>
                <a:gd name="T59" fmla="*/ 166 h 170"/>
                <a:gd name="T60" fmla="*/ 108 w 136"/>
                <a:gd name="T61" fmla="*/ 160 h 170"/>
                <a:gd name="T62" fmla="*/ 110 w 136"/>
                <a:gd name="T63" fmla="*/ 154 h 170"/>
                <a:gd name="T64" fmla="*/ 110 w 136"/>
                <a:gd name="T65" fmla="*/ 122 h 170"/>
                <a:gd name="T66" fmla="*/ 124 w 136"/>
                <a:gd name="T67" fmla="*/ 122 h 170"/>
                <a:gd name="T68" fmla="*/ 124 w 136"/>
                <a:gd name="T69" fmla="*/ 122 h 170"/>
                <a:gd name="T70" fmla="*/ 128 w 136"/>
                <a:gd name="T71" fmla="*/ 120 h 170"/>
                <a:gd name="T72" fmla="*/ 132 w 136"/>
                <a:gd name="T73" fmla="*/ 118 h 170"/>
                <a:gd name="T74" fmla="*/ 134 w 136"/>
                <a:gd name="T75" fmla="*/ 114 h 170"/>
                <a:gd name="T76" fmla="*/ 136 w 136"/>
                <a:gd name="T77" fmla="*/ 110 h 170"/>
                <a:gd name="T78" fmla="*/ 136 w 136"/>
                <a:gd name="T79" fmla="*/ 0 h 170"/>
                <a:gd name="T80" fmla="*/ 0 w 136"/>
                <a:gd name="T81"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70">
                  <a:moveTo>
                    <a:pt x="0" y="0"/>
                  </a:moveTo>
                  <a:lnTo>
                    <a:pt x="0" y="110"/>
                  </a:lnTo>
                  <a:lnTo>
                    <a:pt x="0" y="110"/>
                  </a:lnTo>
                  <a:lnTo>
                    <a:pt x="2" y="114"/>
                  </a:lnTo>
                  <a:lnTo>
                    <a:pt x="4" y="118"/>
                  </a:lnTo>
                  <a:lnTo>
                    <a:pt x="8" y="120"/>
                  </a:lnTo>
                  <a:lnTo>
                    <a:pt x="12" y="122"/>
                  </a:lnTo>
                  <a:lnTo>
                    <a:pt x="26" y="122"/>
                  </a:lnTo>
                  <a:lnTo>
                    <a:pt x="26" y="154"/>
                  </a:lnTo>
                  <a:lnTo>
                    <a:pt x="26" y="154"/>
                  </a:lnTo>
                  <a:lnTo>
                    <a:pt x="28" y="160"/>
                  </a:lnTo>
                  <a:lnTo>
                    <a:pt x="30" y="166"/>
                  </a:lnTo>
                  <a:lnTo>
                    <a:pt x="36" y="170"/>
                  </a:lnTo>
                  <a:lnTo>
                    <a:pt x="40" y="170"/>
                  </a:lnTo>
                  <a:lnTo>
                    <a:pt x="40" y="170"/>
                  </a:lnTo>
                  <a:lnTo>
                    <a:pt x="46" y="170"/>
                  </a:lnTo>
                  <a:lnTo>
                    <a:pt x="52" y="166"/>
                  </a:lnTo>
                  <a:lnTo>
                    <a:pt x="54" y="160"/>
                  </a:lnTo>
                  <a:lnTo>
                    <a:pt x="56" y="154"/>
                  </a:lnTo>
                  <a:lnTo>
                    <a:pt x="56" y="122"/>
                  </a:lnTo>
                  <a:lnTo>
                    <a:pt x="80" y="122"/>
                  </a:lnTo>
                  <a:lnTo>
                    <a:pt x="80" y="154"/>
                  </a:lnTo>
                  <a:lnTo>
                    <a:pt x="80" y="154"/>
                  </a:lnTo>
                  <a:lnTo>
                    <a:pt x="80" y="160"/>
                  </a:lnTo>
                  <a:lnTo>
                    <a:pt x="84" y="166"/>
                  </a:lnTo>
                  <a:lnTo>
                    <a:pt x="88" y="170"/>
                  </a:lnTo>
                  <a:lnTo>
                    <a:pt x="94" y="170"/>
                  </a:lnTo>
                  <a:lnTo>
                    <a:pt x="94" y="170"/>
                  </a:lnTo>
                  <a:lnTo>
                    <a:pt x="100" y="170"/>
                  </a:lnTo>
                  <a:lnTo>
                    <a:pt x="106" y="166"/>
                  </a:lnTo>
                  <a:lnTo>
                    <a:pt x="108" y="160"/>
                  </a:lnTo>
                  <a:lnTo>
                    <a:pt x="110" y="154"/>
                  </a:lnTo>
                  <a:lnTo>
                    <a:pt x="110" y="122"/>
                  </a:lnTo>
                  <a:lnTo>
                    <a:pt x="124" y="122"/>
                  </a:lnTo>
                  <a:lnTo>
                    <a:pt x="124" y="122"/>
                  </a:lnTo>
                  <a:lnTo>
                    <a:pt x="128" y="120"/>
                  </a:lnTo>
                  <a:lnTo>
                    <a:pt x="132" y="118"/>
                  </a:lnTo>
                  <a:lnTo>
                    <a:pt x="134" y="114"/>
                  </a:lnTo>
                  <a:lnTo>
                    <a:pt x="136" y="110"/>
                  </a:lnTo>
                  <a:lnTo>
                    <a:pt x="136"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04" name="Freeform 49"/>
            <p:cNvSpPr>
              <a:spLocks noEditPoints="1"/>
            </p:cNvSpPr>
            <p:nvPr/>
          </p:nvSpPr>
          <p:spPr bwMode="auto">
            <a:xfrm>
              <a:off x="1677848" y="3743325"/>
              <a:ext cx="212725" cy="107950"/>
            </a:xfrm>
            <a:custGeom>
              <a:avLst/>
              <a:gdLst>
                <a:gd name="T0" fmla="*/ 100 w 134"/>
                <a:gd name="T1" fmla="*/ 22 h 68"/>
                <a:gd name="T2" fmla="*/ 112 w 134"/>
                <a:gd name="T3" fmla="*/ 4 h 68"/>
                <a:gd name="T4" fmla="*/ 112 w 134"/>
                <a:gd name="T5" fmla="*/ 4 h 68"/>
                <a:gd name="T6" fmla="*/ 112 w 134"/>
                <a:gd name="T7" fmla="*/ 2 h 68"/>
                <a:gd name="T8" fmla="*/ 112 w 134"/>
                <a:gd name="T9" fmla="*/ 0 h 68"/>
                <a:gd name="T10" fmla="*/ 112 w 134"/>
                <a:gd name="T11" fmla="*/ 0 h 68"/>
                <a:gd name="T12" fmla="*/ 110 w 134"/>
                <a:gd name="T13" fmla="*/ 0 h 68"/>
                <a:gd name="T14" fmla="*/ 108 w 134"/>
                <a:gd name="T15" fmla="*/ 0 h 68"/>
                <a:gd name="T16" fmla="*/ 96 w 134"/>
                <a:gd name="T17" fmla="*/ 20 h 68"/>
                <a:gd name="T18" fmla="*/ 96 w 134"/>
                <a:gd name="T19" fmla="*/ 20 h 68"/>
                <a:gd name="T20" fmla="*/ 82 w 134"/>
                <a:gd name="T21" fmla="*/ 16 h 68"/>
                <a:gd name="T22" fmla="*/ 68 w 134"/>
                <a:gd name="T23" fmla="*/ 14 h 68"/>
                <a:gd name="T24" fmla="*/ 68 w 134"/>
                <a:gd name="T25" fmla="*/ 14 h 68"/>
                <a:gd name="T26" fmla="*/ 54 w 134"/>
                <a:gd name="T27" fmla="*/ 16 h 68"/>
                <a:gd name="T28" fmla="*/ 40 w 134"/>
                <a:gd name="T29" fmla="*/ 20 h 68"/>
                <a:gd name="T30" fmla="*/ 26 w 134"/>
                <a:gd name="T31" fmla="*/ 0 h 68"/>
                <a:gd name="T32" fmla="*/ 26 w 134"/>
                <a:gd name="T33" fmla="*/ 0 h 68"/>
                <a:gd name="T34" fmla="*/ 26 w 134"/>
                <a:gd name="T35" fmla="*/ 0 h 68"/>
                <a:gd name="T36" fmla="*/ 24 w 134"/>
                <a:gd name="T37" fmla="*/ 0 h 68"/>
                <a:gd name="T38" fmla="*/ 24 w 134"/>
                <a:gd name="T39" fmla="*/ 0 h 68"/>
                <a:gd name="T40" fmla="*/ 22 w 134"/>
                <a:gd name="T41" fmla="*/ 2 h 68"/>
                <a:gd name="T42" fmla="*/ 24 w 134"/>
                <a:gd name="T43" fmla="*/ 4 h 68"/>
                <a:gd name="T44" fmla="*/ 36 w 134"/>
                <a:gd name="T45" fmla="*/ 22 h 68"/>
                <a:gd name="T46" fmla="*/ 36 w 134"/>
                <a:gd name="T47" fmla="*/ 22 h 68"/>
                <a:gd name="T48" fmla="*/ 22 w 134"/>
                <a:gd name="T49" fmla="*/ 30 h 68"/>
                <a:gd name="T50" fmla="*/ 12 w 134"/>
                <a:gd name="T51" fmla="*/ 40 h 68"/>
                <a:gd name="T52" fmla="*/ 4 w 134"/>
                <a:gd name="T53" fmla="*/ 54 h 68"/>
                <a:gd name="T54" fmla="*/ 0 w 134"/>
                <a:gd name="T55" fmla="*/ 68 h 68"/>
                <a:gd name="T56" fmla="*/ 134 w 134"/>
                <a:gd name="T57" fmla="*/ 68 h 68"/>
                <a:gd name="T58" fmla="*/ 134 w 134"/>
                <a:gd name="T59" fmla="*/ 68 h 68"/>
                <a:gd name="T60" fmla="*/ 132 w 134"/>
                <a:gd name="T61" fmla="*/ 54 h 68"/>
                <a:gd name="T62" fmla="*/ 124 w 134"/>
                <a:gd name="T63" fmla="*/ 40 h 68"/>
                <a:gd name="T64" fmla="*/ 114 w 134"/>
                <a:gd name="T65" fmla="*/ 30 h 68"/>
                <a:gd name="T66" fmla="*/ 100 w 134"/>
                <a:gd name="T67" fmla="*/ 22 h 68"/>
                <a:gd name="T68" fmla="*/ 40 w 134"/>
                <a:gd name="T69" fmla="*/ 50 h 68"/>
                <a:gd name="T70" fmla="*/ 40 w 134"/>
                <a:gd name="T71" fmla="*/ 50 h 68"/>
                <a:gd name="T72" fmla="*/ 34 w 134"/>
                <a:gd name="T73" fmla="*/ 48 h 68"/>
                <a:gd name="T74" fmla="*/ 32 w 134"/>
                <a:gd name="T75" fmla="*/ 42 h 68"/>
                <a:gd name="T76" fmla="*/ 32 w 134"/>
                <a:gd name="T77" fmla="*/ 42 h 68"/>
                <a:gd name="T78" fmla="*/ 34 w 134"/>
                <a:gd name="T79" fmla="*/ 36 h 68"/>
                <a:gd name="T80" fmla="*/ 40 w 134"/>
                <a:gd name="T81" fmla="*/ 34 h 68"/>
                <a:gd name="T82" fmla="*/ 40 w 134"/>
                <a:gd name="T83" fmla="*/ 34 h 68"/>
                <a:gd name="T84" fmla="*/ 44 w 134"/>
                <a:gd name="T85" fmla="*/ 36 h 68"/>
                <a:gd name="T86" fmla="*/ 46 w 134"/>
                <a:gd name="T87" fmla="*/ 42 h 68"/>
                <a:gd name="T88" fmla="*/ 46 w 134"/>
                <a:gd name="T89" fmla="*/ 42 h 68"/>
                <a:gd name="T90" fmla="*/ 44 w 134"/>
                <a:gd name="T91" fmla="*/ 48 h 68"/>
                <a:gd name="T92" fmla="*/ 40 w 134"/>
                <a:gd name="T93" fmla="*/ 50 h 68"/>
                <a:gd name="T94" fmla="*/ 96 w 134"/>
                <a:gd name="T95" fmla="*/ 50 h 68"/>
                <a:gd name="T96" fmla="*/ 96 w 134"/>
                <a:gd name="T97" fmla="*/ 50 h 68"/>
                <a:gd name="T98" fmla="*/ 92 w 134"/>
                <a:gd name="T99" fmla="*/ 48 h 68"/>
                <a:gd name="T100" fmla="*/ 90 w 134"/>
                <a:gd name="T101" fmla="*/ 42 h 68"/>
                <a:gd name="T102" fmla="*/ 90 w 134"/>
                <a:gd name="T103" fmla="*/ 42 h 68"/>
                <a:gd name="T104" fmla="*/ 92 w 134"/>
                <a:gd name="T105" fmla="*/ 36 h 68"/>
                <a:gd name="T106" fmla="*/ 96 w 134"/>
                <a:gd name="T107" fmla="*/ 34 h 68"/>
                <a:gd name="T108" fmla="*/ 96 w 134"/>
                <a:gd name="T109" fmla="*/ 34 h 68"/>
                <a:gd name="T110" fmla="*/ 102 w 134"/>
                <a:gd name="T111" fmla="*/ 36 h 68"/>
                <a:gd name="T112" fmla="*/ 104 w 134"/>
                <a:gd name="T113" fmla="*/ 42 h 68"/>
                <a:gd name="T114" fmla="*/ 104 w 134"/>
                <a:gd name="T115" fmla="*/ 42 h 68"/>
                <a:gd name="T116" fmla="*/ 102 w 134"/>
                <a:gd name="T117" fmla="*/ 48 h 68"/>
                <a:gd name="T118" fmla="*/ 96 w 134"/>
                <a:gd name="T119"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68">
                  <a:moveTo>
                    <a:pt x="100" y="22"/>
                  </a:moveTo>
                  <a:lnTo>
                    <a:pt x="112" y="4"/>
                  </a:lnTo>
                  <a:lnTo>
                    <a:pt x="112" y="4"/>
                  </a:lnTo>
                  <a:lnTo>
                    <a:pt x="112" y="2"/>
                  </a:lnTo>
                  <a:lnTo>
                    <a:pt x="112" y="0"/>
                  </a:lnTo>
                  <a:lnTo>
                    <a:pt x="112" y="0"/>
                  </a:lnTo>
                  <a:lnTo>
                    <a:pt x="110" y="0"/>
                  </a:lnTo>
                  <a:lnTo>
                    <a:pt x="108" y="0"/>
                  </a:lnTo>
                  <a:lnTo>
                    <a:pt x="96" y="20"/>
                  </a:lnTo>
                  <a:lnTo>
                    <a:pt x="96" y="20"/>
                  </a:lnTo>
                  <a:lnTo>
                    <a:pt x="82" y="16"/>
                  </a:lnTo>
                  <a:lnTo>
                    <a:pt x="68" y="14"/>
                  </a:lnTo>
                  <a:lnTo>
                    <a:pt x="68" y="14"/>
                  </a:lnTo>
                  <a:lnTo>
                    <a:pt x="54" y="16"/>
                  </a:lnTo>
                  <a:lnTo>
                    <a:pt x="40" y="20"/>
                  </a:lnTo>
                  <a:lnTo>
                    <a:pt x="26" y="0"/>
                  </a:lnTo>
                  <a:lnTo>
                    <a:pt x="26" y="0"/>
                  </a:lnTo>
                  <a:lnTo>
                    <a:pt x="26" y="0"/>
                  </a:lnTo>
                  <a:lnTo>
                    <a:pt x="24" y="0"/>
                  </a:lnTo>
                  <a:lnTo>
                    <a:pt x="24" y="0"/>
                  </a:lnTo>
                  <a:lnTo>
                    <a:pt x="22" y="2"/>
                  </a:lnTo>
                  <a:lnTo>
                    <a:pt x="24" y="4"/>
                  </a:lnTo>
                  <a:lnTo>
                    <a:pt x="36" y="22"/>
                  </a:lnTo>
                  <a:lnTo>
                    <a:pt x="36" y="22"/>
                  </a:lnTo>
                  <a:lnTo>
                    <a:pt x="22" y="30"/>
                  </a:lnTo>
                  <a:lnTo>
                    <a:pt x="12" y="40"/>
                  </a:lnTo>
                  <a:lnTo>
                    <a:pt x="4" y="54"/>
                  </a:lnTo>
                  <a:lnTo>
                    <a:pt x="0" y="68"/>
                  </a:lnTo>
                  <a:lnTo>
                    <a:pt x="134" y="68"/>
                  </a:lnTo>
                  <a:lnTo>
                    <a:pt x="134" y="68"/>
                  </a:lnTo>
                  <a:lnTo>
                    <a:pt x="132" y="54"/>
                  </a:lnTo>
                  <a:lnTo>
                    <a:pt x="124" y="40"/>
                  </a:lnTo>
                  <a:lnTo>
                    <a:pt x="114" y="30"/>
                  </a:lnTo>
                  <a:lnTo>
                    <a:pt x="100" y="22"/>
                  </a:lnTo>
                  <a:close/>
                  <a:moveTo>
                    <a:pt x="40" y="50"/>
                  </a:moveTo>
                  <a:lnTo>
                    <a:pt x="40" y="50"/>
                  </a:lnTo>
                  <a:lnTo>
                    <a:pt x="34" y="48"/>
                  </a:lnTo>
                  <a:lnTo>
                    <a:pt x="32" y="42"/>
                  </a:lnTo>
                  <a:lnTo>
                    <a:pt x="32" y="42"/>
                  </a:lnTo>
                  <a:lnTo>
                    <a:pt x="34" y="36"/>
                  </a:lnTo>
                  <a:lnTo>
                    <a:pt x="40" y="34"/>
                  </a:lnTo>
                  <a:lnTo>
                    <a:pt x="40" y="34"/>
                  </a:lnTo>
                  <a:lnTo>
                    <a:pt x="44" y="36"/>
                  </a:lnTo>
                  <a:lnTo>
                    <a:pt x="46" y="42"/>
                  </a:lnTo>
                  <a:lnTo>
                    <a:pt x="46" y="42"/>
                  </a:lnTo>
                  <a:lnTo>
                    <a:pt x="44" y="48"/>
                  </a:lnTo>
                  <a:lnTo>
                    <a:pt x="40" y="50"/>
                  </a:lnTo>
                  <a:close/>
                  <a:moveTo>
                    <a:pt x="96" y="50"/>
                  </a:moveTo>
                  <a:lnTo>
                    <a:pt x="96" y="50"/>
                  </a:lnTo>
                  <a:lnTo>
                    <a:pt x="92" y="48"/>
                  </a:lnTo>
                  <a:lnTo>
                    <a:pt x="90" y="42"/>
                  </a:lnTo>
                  <a:lnTo>
                    <a:pt x="90" y="42"/>
                  </a:lnTo>
                  <a:lnTo>
                    <a:pt x="92" y="36"/>
                  </a:lnTo>
                  <a:lnTo>
                    <a:pt x="96" y="34"/>
                  </a:lnTo>
                  <a:lnTo>
                    <a:pt x="96" y="34"/>
                  </a:lnTo>
                  <a:lnTo>
                    <a:pt x="102" y="36"/>
                  </a:lnTo>
                  <a:lnTo>
                    <a:pt x="104" y="42"/>
                  </a:lnTo>
                  <a:lnTo>
                    <a:pt x="104" y="42"/>
                  </a:lnTo>
                  <a:lnTo>
                    <a:pt x="102" y="48"/>
                  </a:lnTo>
                  <a:lnTo>
                    <a:pt x="96"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05" name="Freeform 50"/>
            <p:cNvSpPr>
              <a:spLocks/>
            </p:cNvSpPr>
            <p:nvPr/>
          </p:nvSpPr>
          <p:spPr bwMode="auto">
            <a:xfrm>
              <a:off x="1654175" y="3743325"/>
              <a:ext cx="212725" cy="107950"/>
            </a:xfrm>
            <a:custGeom>
              <a:avLst/>
              <a:gdLst>
                <a:gd name="T0" fmla="*/ 100 w 134"/>
                <a:gd name="T1" fmla="*/ 22 h 68"/>
                <a:gd name="T2" fmla="*/ 112 w 134"/>
                <a:gd name="T3" fmla="*/ 4 h 68"/>
                <a:gd name="T4" fmla="*/ 112 w 134"/>
                <a:gd name="T5" fmla="*/ 4 h 68"/>
                <a:gd name="T6" fmla="*/ 112 w 134"/>
                <a:gd name="T7" fmla="*/ 2 h 68"/>
                <a:gd name="T8" fmla="*/ 112 w 134"/>
                <a:gd name="T9" fmla="*/ 0 h 68"/>
                <a:gd name="T10" fmla="*/ 112 w 134"/>
                <a:gd name="T11" fmla="*/ 0 h 68"/>
                <a:gd name="T12" fmla="*/ 110 w 134"/>
                <a:gd name="T13" fmla="*/ 0 h 68"/>
                <a:gd name="T14" fmla="*/ 108 w 134"/>
                <a:gd name="T15" fmla="*/ 0 h 68"/>
                <a:gd name="T16" fmla="*/ 96 w 134"/>
                <a:gd name="T17" fmla="*/ 20 h 68"/>
                <a:gd name="T18" fmla="*/ 96 w 134"/>
                <a:gd name="T19" fmla="*/ 20 h 68"/>
                <a:gd name="T20" fmla="*/ 82 w 134"/>
                <a:gd name="T21" fmla="*/ 16 h 68"/>
                <a:gd name="T22" fmla="*/ 68 w 134"/>
                <a:gd name="T23" fmla="*/ 14 h 68"/>
                <a:gd name="T24" fmla="*/ 68 w 134"/>
                <a:gd name="T25" fmla="*/ 14 h 68"/>
                <a:gd name="T26" fmla="*/ 54 w 134"/>
                <a:gd name="T27" fmla="*/ 16 h 68"/>
                <a:gd name="T28" fmla="*/ 40 w 134"/>
                <a:gd name="T29" fmla="*/ 20 h 68"/>
                <a:gd name="T30" fmla="*/ 26 w 134"/>
                <a:gd name="T31" fmla="*/ 0 h 68"/>
                <a:gd name="T32" fmla="*/ 26 w 134"/>
                <a:gd name="T33" fmla="*/ 0 h 68"/>
                <a:gd name="T34" fmla="*/ 26 w 134"/>
                <a:gd name="T35" fmla="*/ 0 h 68"/>
                <a:gd name="T36" fmla="*/ 24 w 134"/>
                <a:gd name="T37" fmla="*/ 0 h 68"/>
                <a:gd name="T38" fmla="*/ 24 w 134"/>
                <a:gd name="T39" fmla="*/ 0 h 68"/>
                <a:gd name="T40" fmla="*/ 22 w 134"/>
                <a:gd name="T41" fmla="*/ 2 h 68"/>
                <a:gd name="T42" fmla="*/ 24 w 134"/>
                <a:gd name="T43" fmla="*/ 4 h 68"/>
                <a:gd name="T44" fmla="*/ 36 w 134"/>
                <a:gd name="T45" fmla="*/ 22 h 68"/>
                <a:gd name="T46" fmla="*/ 36 w 134"/>
                <a:gd name="T47" fmla="*/ 22 h 68"/>
                <a:gd name="T48" fmla="*/ 22 w 134"/>
                <a:gd name="T49" fmla="*/ 30 h 68"/>
                <a:gd name="T50" fmla="*/ 12 w 134"/>
                <a:gd name="T51" fmla="*/ 40 h 68"/>
                <a:gd name="T52" fmla="*/ 4 w 134"/>
                <a:gd name="T53" fmla="*/ 54 h 68"/>
                <a:gd name="T54" fmla="*/ 0 w 134"/>
                <a:gd name="T55" fmla="*/ 68 h 68"/>
                <a:gd name="T56" fmla="*/ 134 w 134"/>
                <a:gd name="T57" fmla="*/ 68 h 68"/>
                <a:gd name="T58" fmla="*/ 134 w 134"/>
                <a:gd name="T59" fmla="*/ 68 h 68"/>
                <a:gd name="T60" fmla="*/ 132 w 134"/>
                <a:gd name="T61" fmla="*/ 54 h 68"/>
                <a:gd name="T62" fmla="*/ 124 w 134"/>
                <a:gd name="T63" fmla="*/ 40 h 68"/>
                <a:gd name="T64" fmla="*/ 114 w 134"/>
                <a:gd name="T65" fmla="*/ 30 h 68"/>
                <a:gd name="T66" fmla="*/ 100 w 134"/>
                <a:gd name="T67" fmla="*/ 2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68">
                  <a:moveTo>
                    <a:pt x="100" y="22"/>
                  </a:moveTo>
                  <a:lnTo>
                    <a:pt x="112" y="4"/>
                  </a:lnTo>
                  <a:lnTo>
                    <a:pt x="112" y="4"/>
                  </a:lnTo>
                  <a:lnTo>
                    <a:pt x="112" y="2"/>
                  </a:lnTo>
                  <a:lnTo>
                    <a:pt x="112" y="0"/>
                  </a:lnTo>
                  <a:lnTo>
                    <a:pt x="112" y="0"/>
                  </a:lnTo>
                  <a:lnTo>
                    <a:pt x="110" y="0"/>
                  </a:lnTo>
                  <a:lnTo>
                    <a:pt x="108" y="0"/>
                  </a:lnTo>
                  <a:lnTo>
                    <a:pt x="96" y="20"/>
                  </a:lnTo>
                  <a:lnTo>
                    <a:pt x="96" y="20"/>
                  </a:lnTo>
                  <a:lnTo>
                    <a:pt x="82" y="16"/>
                  </a:lnTo>
                  <a:lnTo>
                    <a:pt x="68" y="14"/>
                  </a:lnTo>
                  <a:lnTo>
                    <a:pt x="68" y="14"/>
                  </a:lnTo>
                  <a:lnTo>
                    <a:pt x="54" y="16"/>
                  </a:lnTo>
                  <a:lnTo>
                    <a:pt x="40" y="20"/>
                  </a:lnTo>
                  <a:lnTo>
                    <a:pt x="26" y="0"/>
                  </a:lnTo>
                  <a:lnTo>
                    <a:pt x="26" y="0"/>
                  </a:lnTo>
                  <a:lnTo>
                    <a:pt x="26" y="0"/>
                  </a:lnTo>
                  <a:lnTo>
                    <a:pt x="24" y="0"/>
                  </a:lnTo>
                  <a:lnTo>
                    <a:pt x="24" y="0"/>
                  </a:lnTo>
                  <a:lnTo>
                    <a:pt x="22" y="2"/>
                  </a:lnTo>
                  <a:lnTo>
                    <a:pt x="24" y="4"/>
                  </a:lnTo>
                  <a:lnTo>
                    <a:pt x="36" y="22"/>
                  </a:lnTo>
                  <a:lnTo>
                    <a:pt x="36" y="22"/>
                  </a:lnTo>
                  <a:lnTo>
                    <a:pt x="22" y="30"/>
                  </a:lnTo>
                  <a:lnTo>
                    <a:pt x="12" y="40"/>
                  </a:lnTo>
                  <a:lnTo>
                    <a:pt x="4" y="54"/>
                  </a:lnTo>
                  <a:lnTo>
                    <a:pt x="0" y="68"/>
                  </a:lnTo>
                  <a:lnTo>
                    <a:pt x="134" y="68"/>
                  </a:lnTo>
                  <a:lnTo>
                    <a:pt x="134" y="68"/>
                  </a:lnTo>
                  <a:lnTo>
                    <a:pt x="132" y="54"/>
                  </a:lnTo>
                  <a:lnTo>
                    <a:pt x="124" y="40"/>
                  </a:lnTo>
                  <a:lnTo>
                    <a:pt x="114" y="30"/>
                  </a:lnTo>
                  <a:lnTo>
                    <a:pt x="10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06" name="Freeform 51"/>
            <p:cNvSpPr>
              <a:spLocks/>
            </p:cNvSpPr>
            <p:nvPr/>
          </p:nvSpPr>
          <p:spPr bwMode="auto">
            <a:xfrm>
              <a:off x="1704975" y="3797300"/>
              <a:ext cx="22225" cy="25400"/>
            </a:xfrm>
            <a:custGeom>
              <a:avLst/>
              <a:gdLst>
                <a:gd name="T0" fmla="*/ 8 w 14"/>
                <a:gd name="T1" fmla="*/ 16 h 16"/>
                <a:gd name="T2" fmla="*/ 8 w 14"/>
                <a:gd name="T3" fmla="*/ 16 h 16"/>
                <a:gd name="T4" fmla="*/ 2 w 14"/>
                <a:gd name="T5" fmla="*/ 14 h 16"/>
                <a:gd name="T6" fmla="*/ 0 w 14"/>
                <a:gd name="T7" fmla="*/ 8 h 16"/>
                <a:gd name="T8" fmla="*/ 0 w 14"/>
                <a:gd name="T9" fmla="*/ 8 h 16"/>
                <a:gd name="T10" fmla="*/ 2 w 14"/>
                <a:gd name="T11" fmla="*/ 2 h 16"/>
                <a:gd name="T12" fmla="*/ 8 w 14"/>
                <a:gd name="T13" fmla="*/ 0 h 16"/>
                <a:gd name="T14" fmla="*/ 8 w 14"/>
                <a:gd name="T15" fmla="*/ 0 h 16"/>
                <a:gd name="T16" fmla="*/ 12 w 14"/>
                <a:gd name="T17" fmla="*/ 2 h 16"/>
                <a:gd name="T18" fmla="*/ 14 w 14"/>
                <a:gd name="T19" fmla="*/ 8 h 16"/>
                <a:gd name="T20" fmla="*/ 14 w 14"/>
                <a:gd name="T21" fmla="*/ 8 h 16"/>
                <a:gd name="T22" fmla="*/ 12 w 14"/>
                <a:gd name="T23" fmla="*/ 14 h 16"/>
                <a:gd name="T24" fmla="*/ 8 w 14"/>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8" y="16"/>
                  </a:moveTo>
                  <a:lnTo>
                    <a:pt x="8" y="16"/>
                  </a:lnTo>
                  <a:lnTo>
                    <a:pt x="2" y="14"/>
                  </a:lnTo>
                  <a:lnTo>
                    <a:pt x="0" y="8"/>
                  </a:lnTo>
                  <a:lnTo>
                    <a:pt x="0" y="8"/>
                  </a:lnTo>
                  <a:lnTo>
                    <a:pt x="2" y="2"/>
                  </a:lnTo>
                  <a:lnTo>
                    <a:pt x="8" y="0"/>
                  </a:lnTo>
                  <a:lnTo>
                    <a:pt x="8" y="0"/>
                  </a:lnTo>
                  <a:lnTo>
                    <a:pt x="12" y="2"/>
                  </a:lnTo>
                  <a:lnTo>
                    <a:pt x="14" y="8"/>
                  </a:lnTo>
                  <a:lnTo>
                    <a:pt x="14" y="8"/>
                  </a:lnTo>
                  <a:lnTo>
                    <a:pt x="12" y="14"/>
                  </a:lnTo>
                  <a:lnTo>
                    <a:pt x="8"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07" name="Freeform 52"/>
            <p:cNvSpPr>
              <a:spLocks/>
            </p:cNvSpPr>
            <p:nvPr/>
          </p:nvSpPr>
          <p:spPr bwMode="auto">
            <a:xfrm>
              <a:off x="1797050" y="3797300"/>
              <a:ext cx="22225" cy="25400"/>
            </a:xfrm>
            <a:custGeom>
              <a:avLst/>
              <a:gdLst>
                <a:gd name="T0" fmla="*/ 6 w 14"/>
                <a:gd name="T1" fmla="*/ 16 h 16"/>
                <a:gd name="T2" fmla="*/ 6 w 14"/>
                <a:gd name="T3" fmla="*/ 16 h 16"/>
                <a:gd name="T4" fmla="*/ 2 w 14"/>
                <a:gd name="T5" fmla="*/ 14 h 16"/>
                <a:gd name="T6" fmla="*/ 0 w 14"/>
                <a:gd name="T7" fmla="*/ 8 h 16"/>
                <a:gd name="T8" fmla="*/ 0 w 14"/>
                <a:gd name="T9" fmla="*/ 8 h 16"/>
                <a:gd name="T10" fmla="*/ 2 w 14"/>
                <a:gd name="T11" fmla="*/ 2 h 16"/>
                <a:gd name="T12" fmla="*/ 6 w 14"/>
                <a:gd name="T13" fmla="*/ 0 h 16"/>
                <a:gd name="T14" fmla="*/ 6 w 14"/>
                <a:gd name="T15" fmla="*/ 0 h 16"/>
                <a:gd name="T16" fmla="*/ 12 w 14"/>
                <a:gd name="T17" fmla="*/ 2 h 16"/>
                <a:gd name="T18" fmla="*/ 14 w 14"/>
                <a:gd name="T19" fmla="*/ 8 h 16"/>
                <a:gd name="T20" fmla="*/ 14 w 14"/>
                <a:gd name="T21" fmla="*/ 8 h 16"/>
                <a:gd name="T22" fmla="*/ 12 w 14"/>
                <a:gd name="T23" fmla="*/ 14 h 16"/>
                <a:gd name="T24" fmla="*/ 6 w 14"/>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6" y="16"/>
                  </a:moveTo>
                  <a:lnTo>
                    <a:pt x="6" y="16"/>
                  </a:lnTo>
                  <a:lnTo>
                    <a:pt x="2" y="14"/>
                  </a:lnTo>
                  <a:lnTo>
                    <a:pt x="0" y="8"/>
                  </a:lnTo>
                  <a:lnTo>
                    <a:pt x="0" y="8"/>
                  </a:lnTo>
                  <a:lnTo>
                    <a:pt x="2" y="2"/>
                  </a:lnTo>
                  <a:lnTo>
                    <a:pt x="6" y="0"/>
                  </a:lnTo>
                  <a:lnTo>
                    <a:pt x="6" y="0"/>
                  </a:lnTo>
                  <a:lnTo>
                    <a:pt x="12" y="2"/>
                  </a:lnTo>
                  <a:lnTo>
                    <a:pt x="14" y="8"/>
                  </a:lnTo>
                  <a:lnTo>
                    <a:pt x="14" y="8"/>
                  </a:lnTo>
                  <a:lnTo>
                    <a:pt x="12" y="14"/>
                  </a:lnTo>
                  <a:lnTo>
                    <a:pt x="6"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08" name="Freeform 54"/>
            <p:cNvSpPr>
              <a:spLocks/>
            </p:cNvSpPr>
            <p:nvPr/>
          </p:nvSpPr>
          <p:spPr bwMode="auto">
            <a:xfrm>
              <a:off x="1450975" y="3460750"/>
              <a:ext cx="552450" cy="552450"/>
            </a:xfrm>
            <a:custGeom>
              <a:avLst/>
              <a:gdLst>
                <a:gd name="T0" fmla="*/ 346 w 348"/>
                <a:gd name="T1" fmla="*/ 0 h 348"/>
                <a:gd name="T2" fmla="*/ 18 w 348"/>
                <a:gd name="T3" fmla="*/ 0 h 348"/>
                <a:gd name="T4" fmla="*/ 18 w 348"/>
                <a:gd name="T5" fmla="*/ 0 h 348"/>
                <a:gd name="T6" fmla="*/ 10 w 348"/>
                <a:gd name="T7" fmla="*/ 2 h 348"/>
                <a:gd name="T8" fmla="*/ 4 w 348"/>
                <a:gd name="T9" fmla="*/ 6 h 348"/>
                <a:gd name="T10" fmla="*/ 0 w 348"/>
                <a:gd name="T11" fmla="*/ 12 h 348"/>
                <a:gd name="T12" fmla="*/ 0 w 348"/>
                <a:gd name="T13" fmla="*/ 18 h 348"/>
                <a:gd name="T14" fmla="*/ 0 w 348"/>
                <a:gd name="T15" fmla="*/ 346 h 348"/>
                <a:gd name="T16" fmla="*/ 0 w 348"/>
                <a:gd name="T17" fmla="*/ 346 h 348"/>
                <a:gd name="T18" fmla="*/ 0 w 348"/>
                <a:gd name="T19" fmla="*/ 348 h 348"/>
                <a:gd name="T20" fmla="*/ 0 w 348"/>
                <a:gd name="T21" fmla="*/ 348 h 348"/>
                <a:gd name="T22" fmla="*/ 2 w 348"/>
                <a:gd name="T23" fmla="*/ 348 h 348"/>
                <a:gd name="T24" fmla="*/ 14 w 348"/>
                <a:gd name="T25" fmla="*/ 336 h 348"/>
                <a:gd name="T26" fmla="*/ 14 w 348"/>
                <a:gd name="T27" fmla="*/ 18 h 348"/>
                <a:gd name="T28" fmla="*/ 332 w 348"/>
                <a:gd name="T29" fmla="*/ 18 h 348"/>
                <a:gd name="T30" fmla="*/ 348 w 348"/>
                <a:gd name="T31" fmla="*/ 2 h 348"/>
                <a:gd name="T32" fmla="*/ 348 w 348"/>
                <a:gd name="T33" fmla="*/ 2 h 348"/>
                <a:gd name="T34" fmla="*/ 348 w 348"/>
                <a:gd name="T35" fmla="*/ 0 h 348"/>
                <a:gd name="T36" fmla="*/ 346 w 348"/>
                <a:gd name="T3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8" h="348">
                  <a:moveTo>
                    <a:pt x="346" y="0"/>
                  </a:moveTo>
                  <a:lnTo>
                    <a:pt x="18" y="0"/>
                  </a:lnTo>
                  <a:lnTo>
                    <a:pt x="18" y="0"/>
                  </a:lnTo>
                  <a:lnTo>
                    <a:pt x="10" y="2"/>
                  </a:lnTo>
                  <a:lnTo>
                    <a:pt x="4" y="6"/>
                  </a:lnTo>
                  <a:lnTo>
                    <a:pt x="0" y="12"/>
                  </a:lnTo>
                  <a:lnTo>
                    <a:pt x="0" y="18"/>
                  </a:lnTo>
                  <a:lnTo>
                    <a:pt x="0" y="346"/>
                  </a:lnTo>
                  <a:lnTo>
                    <a:pt x="0" y="346"/>
                  </a:lnTo>
                  <a:lnTo>
                    <a:pt x="0" y="348"/>
                  </a:lnTo>
                  <a:lnTo>
                    <a:pt x="0" y="348"/>
                  </a:lnTo>
                  <a:lnTo>
                    <a:pt x="2" y="348"/>
                  </a:lnTo>
                  <a:lnTo>
                    <a:pt x="14" y="336"/>
                  </a:lnTo>
                  <a:lnTo>
                    <a:pt x="14" y="18"/>
                  </a:lnTo>
                  <a:lnTo>
                    <a:pt x="332" y="18"/>
                  </a:lnTo>
                  <a:lnTo>
                    <a:pt x="348" y="2"/>
                  </a:lnTo>
                  <a:lnTo>
                    <a:pt x="348" y="2"/>
                  </a:lnTo>
                  <a:lnTo>
                    <a:pt x="348" y="0"/>
                  </a:lnTo>
                  <a:lnTo>
                    <a:pt x="3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09" name="Freeform 55"/>
            <p:cNvSpPr>
              <a:spLocks/>
            </p:cNvSpPr>
            <p:nvPr/>
          </p:nvSpPr>
          <p:spPr bwMode="auto">
            <a:xfrm>
              <a:off x="1496871" y="3491657"/>
              <a:ext cx="504826" cy="504825"/>
            </a:xfrm>
            <a:custGeom>
              <a:avLst/>
              <a:gdLst>
                <a:gd name="T0" fmla="*/ 318 w 318"/>
                <a:gd name="T1" fmla="*/ 0 h 318"/>
                <a:gd name="T2" fmla="*/ 0 w 318"/>
                <a:gd name="T3" fmla="*/ 0 h 318"/>
                <a:gd name="T4" fmla="*/ 0 w 318"/>
                <a:gd name="T5" fmla="*/ 318 h 318"/>
                <a:gd name="T6" fmla="*/ 144 w 318"/>
                <a:gd name="T7" fmla="*/ 172 h 318"/>
                <a:gd name="T8" fmla="*/ 138 w 318"/>
                <a:gd name="T9" fmla="*/ 164 h 318"/>
                <a:gd name="T10" fmla="*/ 138 w 318"/>
                <a:gd name="T11" fmla="*/ 164 h 318"/>
                <a:gd name="T12" fmla="*/ 136 w 318"/>
                <a:gd name="T13" fmla="*/ 162 h 318"/>
                <a:gd name="T14" fmla="*/ 138 w 318"/>
                <a:gd name="T15" fmla="*/ 160 h 318"/>
                <a:gd name="T16" fmla="*/ 138 w 318"/>
                <a:gd name="T17" fmla="*/ 160 h 318"/>
                <a:gd name="T18" fmla="*/ 138 w 318"/>
                <a:gd name="T19" fmla="*/ 160 h 318"/>
                <a:gd name="T20" fmla="*/ 138 w 318"/>
                <a:gd name="T21" fmla="*/ 160 h 318"/>
                <a:gd name="T22" fmla="*/ 140 w 318"/>
                <a:gd name="T23" fmla="*/ 160 h 318"/>
                <a:gd name="T24" fmla="*/ 148 w 318"/>
                <a:gd name="T25" fmla="*/ 170 h 318"/>
                <a:gd name="T26" fmla="*/ 318 w 318"/>
                <a:gd name="T2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8" h="318">
                  <a:moveTo>
                    <a:pt x="318" y="0"/>
                  </a:moveTo>
                  <a:lnTo>
                    <a:pt x="0" y="0"/>
                  </a:lnTo>
                  <a:lnTo>
                    <a:pt x="0" y="318"/>
                  </a:lnTo>
                  <a:lnTo>
                    <a:pt x="144" y="172"/>
                  </a:lnTo>
                  <a:lnTo>
                    <a:pt x="138" y="164"/>
                  </a:lnTo>
                  <a:lnTo>
                    <a:pt x="138" y="164"/>
                  </a:lnTo>
                  <a:lnTo>
                    <a:pt x="136" y="162"/>
                  </a:lnTo>
                  <a:lnTo>
                    <a:pt x="138" y="160"/>
                  </a:lnTo>
                  <a:lnTo>
                    <a:pt x="138" y="160"/>
                  </a:lnTo>
                  <a:lnTo>
                    <a:pt x="138" y="160"/>
                  </a:lnTo>
                  <a:lnTo>
                    <a:pt x="138" y="160"/>
                  </a:lnTo>
                  <a:lnTo>
                    <a:pt x="140" y="160"/>
                  </a:lnTo>
                  <a:lnTo>
                    <a:pt x="148" y="170"/>
                  </a:lnTo>
                  <a:lnTo>
                    <a:pt x="318" y="0"/>
                  </a:lnTo>
                  <a:close/>
                </a:path>
              </a:pathLst>
            </a:custGeom>
            <a:solidFill>
              <a:srgbClr val="DDE9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10" name="Freeform 56"/>
            <p:cNvSpPr>
              <a:spLocks/>
            </p:cNvSpPr>
            <p:nvPr/>
          </p:nvSpPr>
          <p:spPr bwMode="auto">
            <a:xfrm>
              <a:off x="1473200" y="3489325"/>
              <a:ext cx="504825" cy="504825"/>
            </a:xfrm>
            <a:custGeom>
              <a:avLst/>
              <a:gdLst>
                <a:gd name="T0" fmla="*/ 318 w 318"/>
                <a:gd name="T1" fmla="*/ 0 h 318"/>
                <a:gd name="T2" fmla="*/ 0 w 318"/>
                <a:gd name="T3" fmla="*/ 0 h 318"/>
                <a:gd name="T4" fmla="*/ 0 w 318"/>
                <a:gd name="T5" fmla="*/ 318 h 318"/>
                <a:gd name="T6" fmla="*/ 144 w 318"/>
                <a:gd name="T7" fmla="*/ 172 h 318"/>
                <a:gd name="T8" fmla="*/ 138 w 318"/>
                <a:gd name="T9" fmla="*/ 164 h 318"/>
                <a:gd name="T10" fmla="*/ 138 w 318"/>
                <a:gd name="T11" fmla="*/ 164 h 318"/>
                <a:gd name="T12" fmla="*/ 136 w 318"/>
                <a:gd name="T13" fmla="*/ 162 h 318"/>
                <a:gd name="T14" fmla="*/ 138 w 318"/>
                <a:gd name="T15" fmla="*/ 160 h 318"/>
                <a:gd name="T16" fmla="*/ 138 w 318"/>
                <a:gd name="T17" fmla="*/ 160 h 318"/>
                <a:gd name="T18" fmla="*/ 138 w 318"/>
                <a:gd name="T19" fmla="*/ 160 h 318"/>
                <a:gd name="T20" fmla="*/ 138 w 318"/>
                <a:gd name="T21" fmla="*/ 160 h 318"/>
                <a:gd name="T22" fmla="*/ 140 w 318"/>
                <a:gd name="T23" fmla="*/ 160 h 318"/>
                <a:gd name="T24" fmla="*/ 148 w 318"/>
                <a:gd name="T25" fmla="*/ 170 h 318"/>
                <a:gd name="T26" fmla="*/ 318 w 318"/>
                <a:gd name="T2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8" h="318">
                  <a:moveTo>
                    <a:pt x="318" y="0"/>
                  </a:moveTo>
                  <a:lnTo>
                    <a:pt x="0" y="0"/>
                  </a:lnTo>
                  <a:lnTo>
                    <a:pt x="0" y="318"/>
                  </a:lnTo>
                  <a:lnTo>
                    <a:pt x="144" y="172"/>
                  </a:lnTo>
                  <a:lnTo>
                    <a:pt x="138" y="164"/>
                  </a:lnTo>
                  <a:lnTo>
                    <a:pt x="138" y="164"/>
                  </a:lnTo>
                  <a:lnTo>
                    <a:pt x="136" y="162"/>
                  </a:lnTo>
                  <a:lnTo>
                    <a:pt x="138" y="160"/>
                  </a:lnTo>
                  <a:lnTo>
                    <a:pt x="138" y="160"/>
                  </a:lnTo>
                  <a:lnTo>
                    <a:pt x="138" y="160"/>
                  </a:lnTo>
                  <a:lnTo>
                    <a:pt x="138" y="160"/>
                  </a:lnTo>
                  <a:lnTo>
                    <a:pt x="140" y="160"/>
                  </a:lnTo>
                  <a:lnTo>
                    <a:pt x="148" y="170"/>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11" name="Freeform 57"/>
            <p:cNvSpPr>
              <a:spLocks/>
            </p:cNvSpPr>
            <p:nvPr/>
          </p:nvSpPr>
          <p:spPr bwMode="auto">
            <a:xfrm>
              <a:off x="1689100" y="3743325"/>
              <a:ext cx="19050" cy="19050"/>
            </a:xfrm>
            <a:custGeom>
              <a:avLst/>
              <a:gdLst>
                <a:gd name="T0" fmla="*/ 2 w 12"/>
                <a:gd name="T1" fmla="*/ 0 h 12"/>
                <a:gd name="T2" fmla="*/ 2 w 12"/>
                <a:gd name="T3" fmla="*/ 0 h 12"/>
                <a:gd name="T4" fmla="*/ 2 w 12"/>
                <a:gd name="T5" fmla="*/ 0 h 12"/>
                <a:gd name="T6" fmla="*/ 2 w 12"/>
                <a:gd name="T7" fmla="*/ 0 h 12"/>
                <a:gd name="T8" fmla="*/ 0 w 12"/>
                <a:gd name="T9" fmla="*/ 2 h 12"/>
                <a:gd name="T10" fmla="*/ 2 w 12"/>
                <a:gd name="T11" fmla="*/ 4 h 12"/>
                <a:gd name="T12" fmla="*/ 8 w 12"/>
                <a:gd name="T13" fmla="*/ 12 h 12"/>
                <a:gd name="T14" fmla="*/ 12 w 12"/>
                <a:gd name="T15" fmla="*/ 10 h 12"/>
                <a:gd name="T16" fmla="*/ 4 w 12"/>
                <a:gd name="T17" fmla="*/ 0 h 12"/>
                <a:gd name="T18" fmla="*/ 4 w 12"/>
                <a:gd name="T19" fmla="*/ 0 h 12"/>
                <a:gd name="T20" fmla="*/ 2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2" y="0"/>
                  </a:moveTo>
                  <a:lnTo>
                    <a:pt x="2" y="0"/>
                  </a:lnTo>
                  <a:lnTo>
                    <a:pt x="2" y="0"/>
                  </a:lnTo>
                  <a:lnTo>
                    <a:pt x="2" y="0"/>
                  </a:lnTo>
                  <a:lnTo>
                    <a:pt x="0" y="2"/>
                  </a:lnTo>
                  <a:lnTo>
                    <a:pt x="2" y="4"/>
                  </a:lnTo>
                  <a:lnTo>
                    <a:pt x="8" y="12"/>
                  </a:lnTo>
                  <a:lnTo>
                    <a:pt x="12" y="10"/>
                  </a:lnTo>
                  <a:lnTo>
                    <a:pt x="4" y="0"/>
                  </a:lnTo>
                  <a:lnTo>
                    <a:pt x="4" y="0"/>
                  </a:lnTo>
                  <a:lnTo>
                    <a:pt x="2" y="0"/>
                  </a:lnTo>
                  <a:close/>
                </a:path>
              </a:pathLst>
            </a:custGeom>
            <a:solidFill>
              <a:srgbClr val="5D5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12" name="Freeform 58"/>
            <p:cNvSpPr>
              <a:spLocks/>
            </p:cNvSpPr>
            <p:nvPr/>
          </p:nvSpPr>
          <p:spPr bwMode="auto">
            <a:xfrm>
              <a:off x="1689100" y="3743325"/>
              <a:ext cx="19050" cy="19050"/>
            </a:xfrm>
            <a:custGeom>
              <a:avLst/>
              <a:gdLst>
                <a:gd name="T0" fmla="*/ 2 w 12"/>
                <a:gd name="T1" fmla="*/ 0 h 12"/>
                <a:gd name="T2" fmla="*/ 2 w 12"/>
                <a:gd name="T3" fmla="*/ 0 h 12"/>
                <a:gd name="T4" fmla="*/ 2 w 12"/>
                <a:gd name="T5" fmla="*/ 0 h 12"/>
                <a:gd name="T6" fmla="*/ 2 w 12"/>
                <a:gd name="T7" fmla="*/ 0 h 12"/>
                <a:gd name="T8" fmla="*/ 0 w 12"/>
                <a:gd name="T9" fmla="*/ 2 h 12"/>
                <a:gd name="T10" fmla="*/ 2 w 12"/>
                <a:gd name="T11" fmla="*/ 4 h 12"/>
                <a:gd name="T12" fmla="*/ 8 w 12"/>
                <a:gd name="T13" fmla="*/ 12 h 12"/>
                <a:gd name="T14" fmla="*/ 12 w 12"/>
                <a:gd name="T15" fmla="*/ 10 h 12"/>
                <a:gd name="T16" fmla="*/ 4 w 12"/>
                <a:gd name="T17" fmla="*/ 0 h 12"/>
                <a:gd name="T18" fmla="*/ 4 w 12"/>
                <a:gd name="T19" fmla="*/ 0 h 12"/>
                <a:gd name="T20" fmla="*/ 2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2" y="0"/>
                  </a:moveTo>
                  <a:lnTo>
                    <a:pt x="2" y="0"/>
                  </a:lnTo>
                  <a:lnTo>
                    <a:pt x="2" y="0"/>
                  </a:lnTo>
                  <a:lnTo>
                    <a:pt x="2" y="0"/>
                  </a:lnTo>
                  <a:lnTo>
                    <a:pt x="0" y="2"/>
                  </a:lnTo>
                  <a:lnTo>
                    <a:pt x="2" y="4"/>
                  </a:lnTo>
                  <a:lnTo>
                    <a:pt x="8" y="12"/>
                  </a:lnTo>
                  <a:lnTo>
                    <a:pt x="12" y="10"/>
                  </a:lnTo>
                  <a:lnTo>
                    <a:pt x="4" y="0"/>
                  </a:lnTo>
                  <a:lnTo>
                    <a:pt x="4"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313" name="Freeform 59"/>
            <p:cNvSpPr>
              <a:spLocks/>
            </p:cNvSpPr>
            <p:nvPr/>
          </p:nvSpPr>
          <p:spPr bwMode="auto">
            <a:xfrm>
              <a:off x="1762125" y="4365625"/>
              <a:ext cx="22225" cy="22225"/>
            </a:xfrm>
            <a:custGeom>
              <a:avLst/>
              <a:gdLst>
                <a:gd name="T0" fmla="*/ 14 w 14"/>
                <a:gd name="T1" fmla="*/ 8 h 14"/>
                <a:gd name="T2" fmla="*/ 14 w 14"/>
                <a:gd name="T3" fmla="*/ 8 h 14"/>
                <a:gd name="T4" fmla="*/ 12 w 14"/>
                <a:gd name="T5" fmla="*/ 12 h 14"/>
                <a:gd name="T6" fmla="*/ 8 w 14"/>
                <a:gd name="T7" fmla="*/ 14 h 14"/>
                <a:gd name="T8" fmla="*/ 8 w 14"/>
                <a:gd name="T9" fmla="*/ 14 h 14"/>
                <a:gd name="T10" fmla="*/ 2 w 14"/>
                <a:gd name="T11" fmla="*/ 12 h 14"/>
                <a:gd name="T12" fmla="*/ 0 w 14"/>
                <a:gd name="T13" fmla="*/ 8 h 14"/>
                <a:gd name="T14" fmla="*/ 0 w 14"/>
                <a:gd name="T15" fmla="*/ 8 h 14"/>
                <a:gd name="T16" fmla="*/ 2 w 14"/>
                <a:gd name="T17" fmla="*/ 2 h 14"/>
                <a:gd name="T18" fmla="*/ 8 w 14"/>
                <a:gd name="T19" fmla="*/ 0 h 14"/>
                <a:gd name="T20" fmla="*/ 8 w 14"/>
                <a:gd name="T21" fmla="*/ 0 h 14"/>
                <a:gd name="T22" fmla="*/ 12 w 14"/>
                <a:gd name="T23" fmla="*/ 2 h 14"/>
                <a:gd name="T24" fmla="*/ 14 w 14"/>
                <a:gd name="T25" fmla="*/ 8 h 14"/>
                <a:gd name="T26" fmla="*/ 14 w 14"/>
                <a:gd name="T2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4">
                  <a:moveTo>
                    <a:pt x="14" y="8"/>
                  </a:moveTo>
                  <a:lnTo>
                    <a:pt x="14" y="8"/>
                  </a:lnTo>
                  <a:lnTo>
                    <a:pt x="12" y="12"/>
                  </a:lnTo>
                  <a:lnTo>
                    <a:pt x="8" y="14"/>
                  </a:lnTo>
                  <a:lnTo>
                    <a:pt x="8" y="14"/>
                  </a:lnTo>
                  <a:lnTo>
                    <a:pt x="2" y="12"/>
                  </a:lnTo>
                  <a:lnTo>
                    <a:pt x="0" y="8"/>
                  </a:lnTo>
                  <a:lnTo>
                    <a:pt x="0" y="8"/>
                  </a:lnTo>
                  <a:lnTo>
                    <a:pt x="2" y="2"/>
                  </a:lnTo>
                  <a:lnTo>
                    <a:pt x="8" y="0"/>
                  </a:lnTo>
                  <a:lnTo>
                    <a:pt x="8" y="0"/>
                  </a:lnTo>
                  <a:lnTo>
                    <a:pt x="12" y="2"/>
                  </a:lnTo>
                  <a:lnTo>
                    <a:pt x="14"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grpSp>
      <p:grpSp>
        <p:nvGrpSpPr>
          <p:cNvPr id="266" name="Group 265"/>
          <p:cNvGrpSpPr/>
          <p:nvPr/>
        </p:nvGrpSpPr>
        <p:grpSpPr>
          <a:xfrm>
            <a:off x="6692228" y="4039001"/>
            <a:ext cx="465023" cy="830771"/>
            <a:chOff x="2487475" y="1768475"/>
            <a:chExt cx="565150" cy="1009650"/>
          </a:xfrm>
        </p:grpSpPr>
        <p:sp>
          <p:nvSpPr>
            <p:cNvPr id="288" name="Rectangle 273"/>
            <p:cNvSpPr>
              <a:spLocks noChangeArrowheads="1"/>
            </p:cNvSpPr>
            <p:nvPr/>
          </p:nvSpPr>
          <p:spPr bwMode="auto">
            <a:xfrm>
              <a:off x="2487475" y="1768475"/>
              <a:ext cx="565150" cy="1009650"/>
            </a:xfrm>
            <a:prstGeom prst="rect">
              <a:avLst/>
            </a:prstGeom>
            <a:solidFill>
              <a:srgbClr val="3C35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89" name="Freeform 275"/>
            <p:cNvSpPr>
              <a:spLocks/>
            </p:cNvSpPr>
            <p:nvPr/>
          </p:nvSpPr>
          <p:spPr bwMode="auto">
            <a:xfrm>
              <a:off x="2519225" y="1795776"/>
              <a:ext cx="504825" cy="854075"/>
            </a:xfrm>
            <a:custGeom>
              <a:avLst/>
              <a:gdLst>
                <a:gd name="T0" fmla="*/ 300 w 318"/>
                <a:gd name="T1" fmla="*/ 538 h 538"/>
                <a:gd name="T2" fmla="*/ 20 w 318"/>
                <a:gd name="T3" fmla="*/ 538 h 538"/>
                <a:gd name="T4" fmla="*/ 20 w 318"/>
                <a:gd name="T5" fmla="*/ 538 h 538"/>
                <a:gd name="T6" fmla="*/ 12 w 318"/>
                <a:gd name="T7" fmla="*/ 536 h 538"/>
                <a:gd name="T8" fmla="*/ 6 w 318"/>
                <a:gd name="T9" fmla="*/ 532 h 538"/>
                <a:gd name="T10" fmla="*/ 2 w 318"/>
                <a:gd name="T11" fmla="*/ 526 h 538"/>
                <a:gd name="T12" fmla="*/ 0 w 318"/>
                <a:gd name="T13" fmla="*/ 518 h 538"/>
                <a:gd name="T14" fmla="*/ 0 w 318"/>
                <a:gd name="T15" fmla="*/ 20 h 538"/>
                <a:gd name="T16" fmla="*/ 0 w 318"/>
                <a:gd name="T17" fmla="*/ 20 h 538"/>
                <a:gd name="T18" fmla="*/ 2 w 318"/>
                <a:gd name="T19" fmla="*/ 12 h 538"/>
                <a:gd name="T20" fmla="*/ 6 w 318"/>
                <a:gd name="T21" fmla="*/ 6 h 538"/>
                <a:gd name="T22" fmla="*/ 12 w 318"/>
                <a:gd name="T23" fmla="*/ 0 h 538"/>
                <a:gd name="T24" fmla="*/ 20 w 318"/>
                <a:gd name="T25" fmla="*/ 0 h 538"/>
                <a:gd name="T26" fmla="*/ 300 w 318"/>
                <a:gd name="T27" fmla="*/ 0 h 538"/>
                <a:gd name="T28" fmla="*/ 300 w 318"/>
                <a:gd name="T29" fmla="*/ 0 h 538"/>
                <a:gd name="T30" fmla="*/ 306 w 318"/>
                <a:gd name="T31" fmla="*/ 0 h 538"/>
                <a:gd name="T32" fmla="*/ 314 w 318"/>
                <a:gd name="T33" fmla="*/ 6 h 538"/>
                <a:gd name="T34" fmla="*/ 318 w 318"/>
                <a:gd name="T35" fmla="*/ 12 h 538"/>
                <a:gd name="T36" fmla="*/ 318 w 318"/>
                <a:gd name="T37" fmla="*/ 20 h 538"/>
                <a:gd name="T38" fmla="*/ 318 w 318"/>
                <a:gd name="T39" fmla="*/ 518 h 538"/>
                <a:gd name="T40" fmla="*/ 318 w 318"/>
                <a:gd name="T41" fmla="*/ 518 h 538"/>
                <a:gd name="T42" fmla="*/ 318 w 318"/>
                <a:gd name="T43" fmla="*/ 526 h 538"/>
                <a:gd name="T44" fmla="*/ 314 w 318"/>
                <a:gd name="T45" fmla="*/ 532 h 538"/>
                <a:gd name="T46" fmla="*/ 306 w 318"/>
                <a:gd name="T47" fmla="*/ 536 h 538"/>
                <a:gd name="T48" fmla="*/ 300 w 318"/>
                <a:gd name="T49"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8" h="538">
                  <a:moveTo>
                    <a:pt x="300" y="538"/>
                  </a:moveTo>
                  <a:lnTo>
                    <a:pt x="20" y="538"/>
                  </a:lnTo>
                  <a:lnTo>
                    <a:pt x="20" y="538"/>
                  </a:lnTo>
                  <a:lnTo>
                    <a:pt x="12" y="536"/>
                  </a:lnTo>
                  <a:lnTo>
                    <a:pt x="6" y="532"/>
                  </a:lnTo>
                  <a:lnTo>
                    <a:pt x="2" y="526"/>
                  </a:lnTo>
                  <a:lnTo>
                    <a:pt x="0" y="518"/>
                  </a:lnTo>
                  <a:lnTo>
                    <a:pt x="0" y="20"/>
                  </a:lnTo>
                  <a:lnTo>
                    <a:pt x="0" y="20"/>
                  </a:lnTo>
                  <a:lnTo>
                    <a:pt x="2" y="12"/>
                  </a:lnTo>
                  <a:lnTo>
                    <a:pt x="6" y="6"/>
                  </a:lnTo>
                  <a:lnTo>
                    <a:pt x="12" y="0"/>
                  </a:lnTo>
                  <a:lnTo>
                    <a:pt x="20" y="0"/>
                  </a:lnTo>
                  <a:lnTo>
                    <a:pt x="300" y="0"/>
                  </a:lnTo>
                  <a:lnTo>
                    <a:pt x="300" y="0"/>
                  </a:lnTo>
                  <a:lnTo>
                    <a:pt x="306" y="0"/>
                  </a:lnTo>
                  <a:lnTo>
                    <a:pt x="314" y="6"/>
                  </a:lnTo>
                  <a:lnTo>
                    <a:pt x="318" y="12"/>
                  </a:lnTo>
                  <a:lnTo>
                    <a:pt x="318" y="20"/>
                  </a:lnTo>
                  <a:lnTo>
                    <a:pt x="318" y="518"/>
                  </a:lnTo>
                  <a:lnTo>
                    <a:pt x="318" y="518"/>
                  </a:lnTo>
                  <a:lnTo>
                    <a:pt x="318" y="526"/>
                  </a:lnTo>
                  <a:lnTo>
                    <a:pt x="314" y="532"/>
                  </a:lnTo>
                  <a:lnTo>
                    <a:pt x="306" y="536"/>
                  </a:lnTo>
                  <a:lnTo>
                    <a:pt x="300" y="538"/>
                  </a:lnTo>
                  <a:close/>
                </a:path>
              </a:pathLst>
            </a:custGeom>
            <a:solidFill>
              <a:srgbClr val="F15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90" name="Freeform 277"/>
            <p:cNvSpPr>
              <a:spLocks/>
            </p:cNvSpPr>
            <p:nvPr/>
          </p:nvSpPr>
          <p:spPr bwMode="auto">
            <a:xfrm>
              <a:off x="2519225" y="1796584"/>
              <a:ext cx="504825" cy="717550"/>
            </a:xfrm>
            <a:custGeom>
              <a:avLst/>
              <a:gdLst>
                <a:gd name="T0" fmla="*/ 300 w 318"/>
                <a:gd name="T1" fmla="*/ 0 h 452"/>
                <a:gd name="T2" fmla="*/ 20 w 318"/>
                <a:gd name="T3" fmla="*/ 0 h 452"/>
                <a:gd name="T4" fmla="*/ 20 w 318"/>
                <a:gd name="T5" fmla="*/ 0 h 452"/>
                <a:gd name="T6" fmla="*/ 12 w 318"/>
                <a:gd name="T7" fmla="*/ 0 h 452"/>
                <a:gd name="T8" fmla="*/ 6 w 318"/>
                <a:gd name="T9" fmla="*/ 6 h 452"/>
                <a:gd name="T10" fmla="*/ 2 w 318"/>
                <a:gd name="T11" fmla="*/ 12 h 452"/>
                <a:gd name="T12" fmla="*/ 0 w 318"/>
                <a:gd name="T13" fmla="*/ 20 h 452"/>
                <a:gd name="T14" fmla="*/ 0 w 318"/>
                <a:gd name="T15" fmla="*/ 452 h 452"/>
                <a:gd name="T16" fmla="*/ 318 w 318"/>
                <a:gd name="T17" fmla="*/ 156 h 452"/>
                <a:gd name="T18" fmla="*/ 318 w 318"/>
                <a:gd name="T19" fmla="*/ 20 h 452"/>
                <a:gd name="T20" fmla="*/ 318 w 318"/>
                <a:gd name="T21" fmla="*/ 20 h 452"/>
                <a:gd name="T22" fmla="*/ 318 w 318"/>
                <a:gd name="T23" fmla="*/ 12 h 452"/>
                <a:gd name="T24" fmla="*/ 314 w 318"/>
                <a:gd name="T25" fmla="*/ 6 h 452"/>
                <a:gd name="T26" fmla="*/ 306 w 318"/>
                <a:gd name="T27" fmla="*/ 0 h 452"/>
                <a:gd name="T28" fmla="*/ 300 w 318"/>
                <a:gd name="T2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452">
                  <a:moveTo>
                    <a:pt x="300" y="0"/>
                  </a:moveTo>
                  <a:lnTo>
                    <a:pt x="20" y="0"/>
                  </a:lnTo>
                  <a:lnTo>
                    <a:pt x="20" y="0"/>
                  </a:lnTo>
                  <a:lnTo>
                    <a:pt x="12" y="0"/>
                  </a:lnTo>
                  <a:lnTo>
                    <a:pt x="6" y="6"/>
                  </a:lnTo>
                  <a:lnTo>
                    <a:pt x="2" y="12"/>
                  </a:lnTo>
                  <a:lnTo>
                    <a:pt x="0" y="20"/>
                  </a:lnTo>
                  <a:lnTo>
                    <a:pt x="0" y="452"/>
                  </a:lnTo>
                  <a:lnTo>
                    <a:pt x="318" y="156"/>
                  </a:lnTo>
                  <a:lnTo>
                    <a:pt x="318" y="20"/>
                  </a:lnTo>
                  <a:lnTo>
                    <a:pt x="318" y="20"/>
                  </a:lnTo>
                  <a:lnTo>
                    <a:pt x="318" y="12"/>
                  </a:lnTo>
                  <a:lnTo>
                    <a:pt x="314" y="6"/>
                  </a:lnTo>
                  <a:lnTo>
                    <a:pt x="306" y="0"/>
                  </a:lnTo>
                  <a:lnTo>
                    <a:pt x="300" y="0"/>
                  </a:lnTo>
                  <a:close/>
                </a:path>
              </a:pathLst>
            </a:custGeom>
            <a:solidFill>
              <a:srgbClr val="F47C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91" name="Freeform 279"/>
            <p:cNvSpPr>
              <a:spLocks/>
            </p:cNvSpPr>
            <p:nvPr/>
          </p:nvSpPr>
          <p:spPr bwMode="auto">
            <a:xfrm>
              <a:off x="2751000" y="2695575"/>
              <a:ext cx="38100" cy="38100"/>
            </a:xfrm>
            <a:custGeom>
              <a:avLst/>
              <a:gdLst>
                <a:gd name="T0" fmla="*/ 24 w 24"/>
                <a:gd name="T1" fmla="*/ 12 h 24"/>
                <a:gd name="T2" fmla="*/ 24 w 24"/>
                <a:gd name="T3" fmla="*/ 12 h 24"/>
                <a:gd name="T4" fmla="*/ 24 w 24"/>
                <a:gd name="T5" fmla="*/ 16 h 24"/>
                <a:gd name="T6" fmla="*/ 22 w 24"/>
                <a:gd name="T7" fmla="*/ 20 h 24"/>
                <a:gd name="T8" fmla="*/ 18 w 24"/>
                <a:gd name="T9" fmla="*/ 24 h 24"/>
                <a:gd name="T10" fmla="*/ 12 w 24"/>
                <a:gd name="T11" fmla="*/ 24 h 24"/>
                <a:gd name="T12" fmla="*/ 12 w 24"/>
                <a:gd name="T13" fmla="*/ 24 h 24"/>
                <a:gd name="T14" fmla="*/ 8 w 24"/>
                <a:gd name="T15" fmla="*/ 24 h 24"/>
                <a:gd name="T16" fmla="*/ 4 w 24"/>
                <a:gd name="T17" fmla="*/ 20 h 24"/>
                <a:gd name="T18" fmla="*/ 2 w 24"/>
                <a:gd name="T19" fmla="*/ 16 h 24"/>
                <a:gd name="T20" fmla="*/ 0 w 24"/>
                <a:gd name="T21" fmla="*/ 12 h 24"/>
                <a:gd name="T22" fmla="*/ 0 w 24"/>
                <a:gd name="T23" fmla="*/ 12 h 24"/>
                <a:gd name="T24" fmla="*/ 2 w 24"/>
                <a:gd name="T25" fmla="*/ 8 h 24"/>
                <a:gd name="T26" fmla="*/ 4 w 24"/>
                <a:gd name="T27" fmla="*/ 4 h 24"/>
                <a:gd name="T28" fmla="*/ 8 w 24"/>
                <a:gd name="T29" fmla="*/ 2 h 24"/>
                <a:gd name="T30" fmla="*/ 12 w 24"/>
                <a:gd name="T31" fmla="*/ 0 h 24"/>
                <a:gd name="T32" fmla="*/ 12 w 24"/>
                <a:gd name="T33" fmla="*/ 0 h 24"/>
                <a:gd name="T34" fmla="*/ 18 w 24"/>
                <a:gd name="T35" fmla="*/ 2 h 24"/>
                <a:gd name="T36" fmla="*/ 22 w 24"/>
                <a:gd name="T37" fmla="*/ 4 h 24"/>
                <a:gd name="T38" fmla="*/ 24 w 24"/>
                <a:gd name="T39" fmla="*/ 8 h 24"/>
                <a:gd name="T40" fmla="*/ 24 w 24"/>
                <a:gd name="T41" fmla="*/ 12 h 24"/>
                <a:gd name="T42" fmla="*/ 24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24" y="12"/>
                  </a:moveTo>
                  <a:lnTo>
                    <a:pt x="24" y="12"/>
                  </a:lnTo>
                  <a:lnTo>
                    <a:pt x="24" y="16"/>
                  </a:lnTo>
                  <a:lnTo>
                    <a:pt x="22" y="20"/>
                  </a:lnTo>
                  <a:lnTo>
                    <a:pt x="18" y="24"/>
                  </a:lnTo>
                  <a:lnTo>
                    <a:pt x="12" y="24"/>
                  </a:lnTo>
                  <a:lnTo>
                    <a:pt x="12" y="24"/>
                  </a:lnTo>
                  <a:lnTo>
                    <a:pt x="8" y="24"/>
                  </a:lnTo>
                  <a:lnTo>
                    <a:pt x="4" y="20"/>
                  </a:lnTo>
                  <a:lnTo>
                    <a:pt x="2" y="16"/>
                  </a:lnTo>
                  <a:lnTo>
                    <a:pt x="0" y="12"/>
                  </a:lnTo>
                  <a:lnTo>
                    <a:pt x="0" y="12"/>
                  </a:lnTo>
                  <a:lnTo>
                    <a:pt x="2" y="8"/>
                  </a:lnTo>
                  <a:lnTo>
                    <a:pt x="4" y="4"/>
                  </a:lnTo>
                  <a:lnTo>
                    <a:pt x="8" y="2"/>
                  </a:lnTo>
                  <a:lnTo>
                    <a:pt x="12" y="0"/>
                  </a:lnTo>
                  <a:lnTo>
                    <a:pt x="12" y="0"/>
                  </a:lnTo>
                  <a:lnTo>
                    <a:pt x="18" y="2"/>
                  </a:lnTo>
                  <a:lnTo>
                    <a:pt x="22" y="4"/>
                  </a:lnTo>
                  <a:lnTo>
                    <a:pt x="24" y="8"/>
                  </a:lnTo>
                  <a:lnTo>
                    <a:pt x="24" y="12"/>
                  </a:lnTo>
                  <a:lnTo>
                    <a:pt x="24" y="12"/>
                  </a:lnTo>
                  <a:close/>
                </a:path>
              </a:pathLst>
            </a:custGeom>
            <a:solidFill>
              <a:srgbClr val="F3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92" name="Freeform 280"/>
            <p:cNvSpPr>
              <a:spLocks/>
            </p:cNvSpPr>
            <p:nvPr/>
          </p:nvSpPr>
          <p:spPr bwMode="auto">
            <a:xfrm>
              <a:off x="2751000" y="2041525"/>
              <a:ext cx="152400" cy="130175"/>
            </a:xfrm>
            <a:custGeom>
              <a:avLst/>
              <a:gdLst>
                <a:gd name="T0" fmla="*/ 96 w 96"/>
                <a:gd name="T1" fmla="*/ 82 h 82"/>
                <a:gd name="T2" fmla="*/ 96 w 96"/>
                <a:gd name="T3" fmla="*/ 0 h 82"/>
                <a:gd name="T4" fmla="*/ 0 w 96"/>
                <a:gd name="T5" fmla="*/ 14 h 82"/>
                <a:gd name="T6" fmla="*/ 0 w 96"/>
                <a:gd name="T7" fmla="*/ 82 h 82"/>
                <a:gd name="T8" fmla="*/ 96 w 96"/>
                <a:gd name="T9" fmla="*/ 82 h 82"/>
              </a:gdLst>
              <a:ahLst/>
              <a:cxnLst>
                <a:cxn ang="0">
                  <a:pos x="T0" y="T1"/>
                </a:cxn>
                <a:cxn ang="0">
                  <a:pos x="T2" y="T3"/>
                </a:cxn>
                <a:cxn ang="0">
                  <a:pos x="T4" y="T5"/>
                </a:cxn>
                <a:cxn ang="0">
                  <a:pos x="T6" y="T7"/>
                </a:cxn>
                <a:cxn ang="0">
                  <a:pos x="T8" y="T9"/>
                </a:cxn>
              </a:cxnLst>
              <a:rect l="0" t="0" r="r" b="b"/>
              <a:pathLst>
                <a:path w="96" h="82">
                  <a:moveTo>
                    <a:pt x="96" y="82"/>
                  </a:moveTo>
                  <a:lnTo>
                    <a:pt x="96" y="0"/>
                  </a:lnTo>
                  <a:lnTo>
                    <a:pt x="0" y="14"/>
                  </a:lnTo>
                  <a:lnTo>
                    <a:pt x="0" y="82"/>
                  </a:lnTo>
                  <a:lnTo>
                    <a:pt x="96"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93" name="Freeform 281"/>
            <p:cNvSpPr>
              <a:spLocks/>
            </p:cNvSpPr>
            <p:nvPr/>
          </p:nvSpPr>
          <p:spPr bwMode="auto">
            <a:xfrm>
              <a:off x="2633525" y="2066925"/>
              <a:ext cx="107950" cy="104775"/>
            </a:xfrm>
            <a:custGeom>
              <a:avLst/>
              <a:gdLst>
                <a:gd name="T0" fmla="*/ 68 w 68"/>
                <a:gd name="T1" fmla="*/ 0 h 66"/>
                <a:gd name="T2" fmla="*/ 0 w 68"/>
                <a:gd name="T3" fmla="*/ 10 h 66"/>
                <a:gd name="T4" fmla="*/ 0 w 68"/>
                <a:gd name="T5" fmla="*/ 66 h 66"/>
                <a:gd name="T6" fmla="*/ 68 w 68"/>
                <a:gd name="T7" fmla="*/ 66 h 66"/>
                <a:gd name="T8" fmla="*/ 68 w 68"/>
                <a:gd name="T9" fmla="*/ 0 h 66"/>
              </a:gdLst>
              <a:ahLst/>
              <a:cxnLst>
                <a:cxn ang="0">
                  <a:pos x="T0" y="T1"/>
                </a:cxn>
                <a:cxn ang="0">
                  <a:pos x="T2" y="T3"/>
                </a:cxn>
                <a:cxn ang="0">
                  <a:pos x="T4" y="T5"/>
                </a:cxn>
                <a:cxn ang="0">
                  <a:pos x="T6" y="T7"/>
                </a:cxn>
                <a:cxn ang="0">
                  <a:pos x="T8" y="T9"/>
                </a:cxn>
              </a:cxnLst>
              <a:rect l="0" t="0" r="r" b="b"/>
              <a:pathLst>
                <a:path w="68" h="66">
                  <a:moveTo>
                    <a:pt x="68" y="0"/>
                  </a:moveTo>
                  <a:lnTo>
                    <a:pt x="0" y="10"/>
                  </a:lnTo>
                  <a:lnTo>
                    <a:pt x="0" y="66"/>
                  </a:lnTo>
                  <a:lnTo>
                    <a:pt x="68" y="66"/>
                  </a:lnTo>
                  <a:lnTo>
                    <a:pt x="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94" name="Freeform 282"/>
            <p:cNvSpPr>
              <a:spLocks/>
            </p:cNvSpPr>
            <p:nvPr/>
          </p:nvSpPr>
          <p:spPr bwMode="auto">
            <a:xfrm>
              <a:off x="2633525" y="2184400"/>
              <a:ext cx="107950" cy="107950"/>
            </a:xfrm>
            <a:custGeom>
              <a:avLst/>
              <a:gdLst>
                <a:gd name="T0" fmla="*/ 0 w 68"/>
                <a:gd name="T1" fmla="*/ 0 h 68"/>
                <a:gd name="T2" fmla="*/ 0 w 68"/>
                <a:gd name="T3" fmla="*/ 58 h 68"/>
                <a:gd name="T4" fmla="*/ 68 w 68"/>
                <a:gd name="T5" fmla="*/ 68 h 68"/>
                <a:gd name="T6" fmla="*/ 68 w 68"/>
                <a:gd name="T7" fmla="*/ 0 h 68"/>
                <a:gd name="T8" fmla="*/ 0 w 68"/>
                <a:gd name="T9" fmla="*/ 0 h 68"/>
              </a:gdLst>
              <a:ahLst/>
              <a:cxnLst>
                <a:cxn ang="0">
                  <a:pos x="T0" y="T1"/>
                </a:cxn>
                <a:cxn ang="0">
                  <a:pos x="T2" y="T3"/>
                </a:cxn>
                <a:cxn ang="0">
                  <a:pos x="T4" y="T5"/>
                </a:cxn>
                <a:cxn ang="0">
                  <a:pos x="T6" y="T7"/>
                </a:cxn>
                <a:cxn ang="0">
                  <a:pos x="T8" y="T9"/>
                </a:cxn>
              </a:cxnLst>
              <a:rect l="0" t="0" r="r" b="b"/>
              <a:pathLst>
                <a:path w="68" h="68">
                  <a:moveTo>
                    <a:pt x="0" y="0"/>
                  </a:moveTo>
                  <a:lnTo>
                    <a:pt x="0" y="58"/>
                  </a:lnTo>
                  <a:lnTo>
                    <a:pt x="68" y="68"/>
                  </a:lnTo>
                  <a:lnTo>
                    <a:pt x="6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95" name="Freeform 283"/>
            <p:cNvSpPr>
              <a:spLocks/>
            </p:cNvSpPr>
            <p:nvPr/>
          </p:nvSpPr>
          <p:spPr bwMode="auto">
            <a:xfrm>
              <a:off x="2751000" y="2184400"/>
              <a:ext cx="152400" cy="133350"/>
            </a:xfrm>
            <a:custGeom>
              <a:avLst/>
              <a:gdLst>
                <a:gd name="T0" fmla="*/ 0 w 96"/>
                <a:gd name="T1" fmla="*/ 70 h 84"/>
                <a:gd name="T2" fmla="*/ 96 w 96"/>
                <a:gd name="T3" fmla="*/ 84 h 84"/>
                <a:gd name="T4" fmla="*/ 96 w 96"/>
                <a:gd name="T5" fmla="*/ 0 h 84"/>
                <a:gd name="T6" fmla="*/ 0 w 96"/>
                <a:gd name="T7" fmla="*/ 0 h 84"/>
                <a:gd name="T8" fmla="*/ 0 w 96"/>
                <a:gd name="T9" fmla="*/ 70 h 84"/>
              </a:gdLst>
              <a:ahLst/>
              <a:cxnLst>
                <a:cxn ang="0">
                  <a:pos x="T0" y="T1"/>
                </a:cxn>
                <a:cxn ang="0">
                  <a:pos x="T2" y="T3"/>
                </a:cxn>
                <a:cxn ang="0">
                  <a:pos x="T4" y="T5"/>
                </a:cxn>
                <a:cxn ang="0">
                  <a:pos x="T6" y="T7"/>
                </a:cxn>
                <a:cxn ang="0">
                  <a:pos x="T8" y="T9"/>
                </a:cxn>
              </a:cxnLst>
              <a:rect l="0" t="0" r="r" b="b"/>
              <a:pathLst>
                <a:path w="96" h="84">
                  <a:moveTo>
                    <a:pt x="0" y="70"/>
                  </a:moveTo>
                  <a:lnTo>
                    <a:pt x="96" y="84"/>
                  </a:lnTo>
                  <a:lnTo>
                    <a:pt x="96" y="0"/>
                  </a:lnTo>
                  <a:lnTo>
                    <a:pt x="0" y="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grpSp>
      <p:grpSp>
        <p:nvGrpSpPr>
          <p:cNvPr id="267" name="Group 266"/>
          <p:cNvGrpSpPr/>
          <p:nvPr/>
        </p:nvGrpSpPr>
        <p:grpSpPr>
          <a:xfrm>
            <a:off x="7340598" y="4131746"/>
            <a:ext cx="1000581" cy="645285"/>
            <a:chOff x="1559611" y="2587173"/>
            <a:chExt cx="1216024" cy="784226"/>
          </a:xfrm>
        </p:grpSpPr>
        <p:sp>
          <p:nvSpPr>
            <p:cNvPr id="282" name="Freeform 236"/>
            <p:cNvSpPr>
              <a:spLocks/>
            </p:cNvSpPr>
            <p:nvPr/>
          </p:nvSpPr>
          <p:spPr bwMode="auto">
            <a:xfrm>
              <a:off x="1559611" y="2587173"/>
              <a:ext cx="1216024" cy="784226"/>
            </a:xfrm>
            <a:custGeom>
              <a:avLst/>
              <a:gdLst>
                <a:gd name="T0" fmla="*/ 766 w 766"/>
                <a:gd name="T1" fmla="*/ 68 h 494"/>
                <a:gd name="T2" fmla="*/ 766 w 766"/>
                <a:gd name="T3" fmla="*/ 426 h 494"/>
                <a:gd name="T4" fmla="*/ 766 w 766"/>
                <a:gd name="T5" fmla="*/ 426 h 494"/>
                <a:gd name="T6" fmla="*/ 766 w 766"/>
                <a:gd name="T7" fmla="*/ 438 h 494"/>
                <a:gd name="T8" fmla="*/ 762 w 766"/>
                <a:gd name="T9" fmla="*/ 452 h 494"/>
                <a:gd name="T10" fmla="*/ 756 w 766"/>
                <a:gd name="T11" fmla="*/ 464 h 494"/>
                <a:gd name="T12" fmla="*/ 748 w 766"/>
                <a:gd name="T13" fmla="*/ 474 h 494"/>
                <a:gd name="T14" fmla="*/ 738 w 766"/>
                <a:gd name="T15" fmla="*/ 482 h 494"/>
                <a:gd name="T16" fmla="*/ 728 w 766"/>
                <a:gd name="T17" fmla="*/ 488 h 494"/>
                <a:gd name="T18" fmla="*/ 716 w 766"/>
                <a:gd name="T19" fmla="*/ 492 h 494"/>
                <a:gd name="T20" fmla="*/ 704 w 766"/>
                <a:gd name="T21" fmla="*/ 494 h 494"/>
                <a:gd name="T22" fmla="*/ 64 w 766"/>
                <a:gd name="T23" fmla="*/ 494 h 494"/>
                <a:gd name="T24" fmla="*/ 64 w 766"/>
                <a:gd name="T25" fmla="*/ 494 h 494"/>
                <a:gd name="T26" fmla="*/ 50 w 766"/>
                <a:gd name="T27" fmla="*/ 492 h 494"/>
                <a:gd name="T28" fmla="*/ 40 w 766"/>
                <a:gd name="T29" fmla="*/ 488 h 494"/>
                <a:gd name="T30" fmla="*/ 28 w 766"/>
                <a:gd name="T31" fmla="*/ 482 h 494"/>
                <a:gd name="T32" fmla="*/ 20 w 766"/>
                <a:gd name="T33" fmla="*/ 474 h 494"/>
                <a:gd name="T34" fmla="*/ 12 w 766"/>
                <a:gd name="T35" fmla="*/ 464 h 494"/>
                <a:gd name="T36" fmla="*/ 6 w 766"/>
                <a:gd name="T37" fmla="*/ 452 h 494"/>
                <a:gd name="T38" fmla="*/ 2 w 766"/>
                <a:gd name="T39" fmla="*/ 438 h 494"/>
                <a:gd name="T40" fmla="*/ 0 w 766"/>
                <a:gd name="T41" fmla="*/ 426 h 494"/>
                <a:gd name="T42" fmla="*/ 0 w 766"/>
                <a:gd name="T43" fmla="*/ 68 h 494"/>
                <a:gd name="T44" fmla="*/ 0 w 766"/>
                <a:gd name="T45" fmla="*/ 68 h 494"/>
                <a:gd name="T46" fmla="*/ 2 w 766"/>
                <a:gd name="T47" fmla="*/ 54 h 494"/>
                <a:gd name="T48" fmla="*/ 6 w 766"/>
                <a:gd name="T49" fmla="*/ 42 h 494"/>
                <a:gd name="T50" fmla="*/ 12 w 766"/>
                <a:gd name="T51" fmla="*/ 30 h 494"/>
                <a:gd name="T52" fmla="*/ 20 w 766"/>
                <a:gd name="T53" fmla="*/ 20 h 494"/>
                <a:gd name="T54" fmla="*/ 28 w 766"/>
                <a:gd name="T55" fmla="*/ 12 h 494"/>
                <a:gd name="T56" fmla="*/ 40 w 766"/>
                <a:gd name="T57" fmla="*/ 6 h 494"/>
                <a:gd name="T58" fmla="*/ 50 w 766"/>
                <a:gd name="T59" fmla="*/ 2 h 494"/>
                <a:gd name="T60" fmla="*/ 64 w 766"/>
                <a:gd name="T61" fmla="*/ 0 h 494"/>
                <a:gd name="T62" fmla="*/ 704 w 766"/>
                <a:gd name="T63" fmla="*/ 0 h 494"/>
                <a:gd name="T64" fmla="*/ 704 w 766"/>
                <a:gd name="T65" fmla="*/ 0 h 494"/>
                <a:gd name="T66" fmla="*/ 716 w 766"/>
                <a:gd name="T67" fmla="*/ 2 h 494"/>
                <a:gd name="T68" fmla="*/ 728 w 766"/>
                <a:gd name="T69" fmla="*/ 6 h 494"/>
                <a:gd name="T70" fmla="*/ 738 w 766"/>
                <a:gd name="T71" fmla="*/ 12 h 494"/>
                <a:gd name="T72" fmla="*/ 748 w 766"/>
                <a:gd name="T73" fmla="*/ 20 h 494"/>
                <a:gd name="T74" fmla="*/ 756 w 766"/>
                <a:gd name="T75" fmla="*/ 30 h 494"/>
                <a:gd name="T76" fmla="*/ 762 w 766"/>
                <a:gd name="T77" fmla="*/ 42 h 494"/>
                <a:gd name="T78" fmla="*/ 766 w 766"/>
                <a:gd name="T79" fmla="*/ 54 h 494"/>
                <a:gd name="T80" fmla="*/ 766 w 766"/>
                <a:gd name="T81" fmla="*/ 68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6" h="494">
                  <a:moveTo>
                    <a:pt x="766" y="68"/>
                  </a:moveTo>
                  <a:lnTo>
                    <a:pt x="766" y="426"/>
                  </a:lnTo>
                  <a:lnTo>
                    <a:pt x="766" y="426"/>
                  </a:lnTo>
                  <a:lnTo>
                    <a:pt x="766" y="438"/>
                  </a:lnTo>
                  <a:lnTo>
                    <a:pt x="762" y="452"/>
                  </a:lnTo>
                  <a:lnTo>
                    <a:pt x="756" y="464"/>
                  </a:lnTo>
                  <a:lnTo>
                    <a:pt x="748" y="474"/>
                  </a:lnTo>
                  <a:lnTo>
                    <a:pt x="738" y="482"/>
                  </a:lnTo>
                  <a:lnTo>
                    <a:pt x="728" y="488"/>
                  </a:lnTo>
                  <a:lnTo>
                    <a:pt x="716" y="492"/>
                  </a:lnTo>
                  <a:lnTo>
                    <a:pt x="704" y="494"/>
                  </a:lnTo>
                  <a:lnTo>
                    <a:pt x="64" y="494"/>
                  </a:lnTo>
                  <a:lnTo>
                    <a:pt x="64" y="494"/>
                  </a:lnTo>
                  <a:lnTo>
                    <a:pt x="50" y="492"/>
                  </a:lnTo>
                  <a:lnTo>
                    <a:pt x="40" y="488"/>
                  </a:lnTo>
                  <a:lnTo>
                    <a:pt x="28" y="482"/>
                  </a:lnTo>
                  <a:lnTo>
                    <a:pt x="20" y="474"/>
                  </a:lnTo>
                  <a:lnTo>
                    <a:pt x="12" y="464"/>
                  </a:lnTo>
                  <a:lnTo>
                    <a:pt x="6" y="452"/>
                  </a:lnTo>
                  <a:lnTo>
                    <a:pt x="2" y="438"/>
                  </a:lnTo>
                  <a:lnTo>
                    <a:pt x="0" y="426"/>
                  </a:lnTo>
                  <a:lnTo>
                    <a:pt x="0" y="68"/>
                  </a:lnTo>
                  <a:lnTo>
                    <a:pt x="0" y="68"/>
                  </a:lnTo>
                  <a:lnTo>
                    <a:pt x="2" y="54"/>
                  </a:lnTo>
                  <a:lnTo>
                    <a:pt x="6" y="42"/>
                  </a:lnTo>
                  <a:lnTo>
                    <a:pt x="12" y="30"/>
                  </a:lnTo>
                  <a:lnTo>
                    <a:pt x="20" y="20"/>
                  </a:lnTo>
                  <a:lnTo>
                    <a:pt x="28" y="12"/>
                  </a:lnTo>
                  <a:lnTo>
                    <a:pt x="40" y="6"/>
                  </a:lnTo>
                  <a:lnTo>
                    <a:pt x="50" y="2"/>
                  </a:lnTo>
                  <a:lnTo>
                    <a:pt x="64" y="0"/>
                  </a:lnTo>
                  <a:lnTo>
                    <a:pt x="704" y="0"/>
                  </a:lnTo>
                  <a:lnTo>
                    <a:pt x="704" y="0"/>
                  </a:lnTo>
                  <a:lnTo>
                    <a:pt x="716" y="2"/>
                  </a:lnTo>
                  <a:lnTo>
                    <a:pt x="728" y="6"/>
                  </a:lnTo>
                  <a:lnTo>
                    <a:pt x="738" y="12"/>
                  </a:lnTo>
                  <a:lnTo>
                    <a:pt x="748" y="20"/>
                  </a:lnTo>
                  <a:lnTo>
                    <a:pt x="756" y="30"/>
                  </a:lnTo>
                  <a:lnTo>
                    <a:pt x="762" y="42"/>
                  </a:lnTo>
                  <a:lnTo>
                    <a:pt x="766" y="54"/>
                  </a:lnTo>
                  <a:lnTo>
                    <a:pt x="766" y="68"/>
                  </a:lnTo>
                  <a:close/>
                </a:path>
              </a:pathLst>
            </a:custGeom>
            <a:solidFill>
              <a:srgbClr val="3C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83" name="Freeform 238"/>
            <p:cNvSpPr>
              <a:spLocks/>
            </p:cNvSpPr>
            <p:nvPr/>
          </p:nvSpPr>
          <p:spPr bwMode="auto">
            <a:xfrm>
              <a:off x="1638986" y="2660198"/>
              <a:ext cx="1057275" cy="644524"/>
            </a:xfrm>
            <a:custGeom>
              <a:avLst/>
              <a:gdLst>
                <a:gd name="T0" fmla="*/ 666 w 666"/>
                <a:gd name="T1" fmla="*/ 20 h 406"/>
                <a:gd name="T2" fmla="*/ 666 w 666"/>
                <a:gd name="T3" fmla="*/ 386 h 406"/>
                <a:gd name="T4" fmla="*/ 666 w 666"/>
                <a:gd name="T5" fmla="*/ 386 h 406"/>
                <a:gd name="T6" fmla="*/ 664 w 666"/>
                <a:gd name="T7" fmla="*/ 394 h 406"/>
                <a:gd name="T8" fmla="*/ 660 w 666"/>
                <a:gd name="T9" fmla="*/ 400 h 406"/>
                <a:gd name="T10" fmla="*/ 654 w 666"/>
                <a:gd name="T11" fmla="*/ 404 h 406"/>
                <a:gd name="T12" fmla="*/ 646 w 666"/>
                <a:gd name="T13" fmla="*/ 406 h 406"/>
                <a:gd name="T14" fmla="*/ 22 w 666"/>
                <a:gd name="T15" fmla="*/ 406 h 406"/>
                <a:gd name="T16" fmla="*/ 22 w 666"/>
                <a:gd name="T17" fmla="*/ 406 h 406"/>
                <a:gd name="T18" fmla="*/ 14 w 666"/>
                <a:gd name="T19" fmla="*/ 404 h 406"/>
                <a:gd name="T20" fmla="*/ 6 w 666"/>
                <a:gd name="T21" fmla="*/ 400 h 406"/>
                <a:gd name="T22" fmla="*/ 2 w 666"/>
                <a:gd name="T23" fmla="*/ 394 h 406"/>
                <a:gd name="T24" fmla="*/ 0 w 666"/>
                <a:gd name="T25" fmla="*/ 386 h 406"/>
                <a:gd name="T26" fmla="*/ 0 w 666"/>
                <a:gd name="T27" fmla="*/ 20 h 406"/>
                <a:gd name="T28" fmla="*/ 0 w 666"/>
                <a:gd name="T29" fmla="*/ 20 h 406"/>
                <a:gd name="T30" fmla="*/ 2 w 666"/>
                <a:gd name="T31" fmla="*/ 12 h 406"/>
                <a:gd name="T32" fmla="*/ 6 w 666"/>
                <a:gd name="T33" fmla="*/ 6 h 406"/>
                <a:gd name="T34" fmla="*/ 14 w 666"/>
                <a:gd name="T35" fmla="*/ 2 h 406"/>
                <a:gd name="T36" fmla="*/ 22 w 666"/>
                <a:gd name="T37" fmla="*/ 0 h 406"/>
                <a:gd name="T38" fmla="*/ 646 w 666"/>
                <a:gd name="T39" fmla="*/ 0 h 406"/>
                <a:gd name="T40" fmla="*/ 646 w 666"/>
                <a:gd name="T41" fmla="*/ 0 h 406"/>
                <a:gd name="T42" fmla="*/ 654 w 666"/>
                <a:gd name="T43" fmla="*/ 2 h 406"/>
                <a:gd name="T44" fmla="*/ 660 w 666"/>
                <a:gd name="T45" fmla="*/ 6 h 406"/>
                <a:gd name="T46" fmla="*/ 664 w 666"/>
                <a:gd name="T47" fmla="*/ 12 h 406"/>
                <a:gd name="T48" fmla="*/ 666 w 666"/>
                <a:gd name="T49"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6" h="406">
                  <a:moveTo>
                    <a:pt x="666" y="20"/>
                  </a:moveTo>
                  <a:lnTo>
                    <a:pt x="666" y="386"/>
                  </a:lnTo>
                  <a:lnTo>
                    <a:pt x="666" y="386"/>
                  </a:lnTo>
                  <a:lnTo>
                    <a:pt x="664" y="394"/>
                  </a:lnTo>
                  <a:lnTo>
                    <a:pt x="660" y="400"/>
                  </a:lnTo>
                  <a:lnTo>
                    <a:pt x="654" y="404"/>
                  </a:lnTo>
                  <a:lnTo>
                    <a:pt x="646" y="406"/>
                  </a:lnTo>
                  <a:lnTo>
                    <a:pt x="22" y="406"/>
                  </a:lnTo>
                  <a:lnTo>
                    <a:pt x="22" y="406"/>
                  </a:lnTo>
                  <a:lnTo>
                    <a:pt x="14" y="404"/>
                  </a:lnTo>
                  <a:lnTo>
                    <a:pt x="6" y="400"/>
                  </a:lnTo>
                  <a:lnTo>
                    <a:pt x="2" y="394"/>
                  </a:lnTo>
                  <a:lnTo>
                    <a:pt x="0" y="386"/>
                  </a:lnTo>
                  <a:lnTo>
                    <a:pt x="0" y="20"/>
                  </a:lnTo>
                  <a:lnTo>
                    <a:pt x="0" y="20"/>
                  </a:lnTo>
                  <a:lnTo>
                    <a:pt x="2" y="12"/>
                  </a:lnTo>
                  <a:lnTo>
                    <a:pt x="6" y="6"/>
                  </a:lnTo>
                  <a:lnTo>
                    <a:pt x="14" y="2"/>
                  </a:lnTo>
                  <a:lnTo>
                    <a:pt x="22" y="0"/>
                  </a:lnTo>
                  <a:lnTo>
                    <a:pt x="646" y="0"/>
                  </a:lnTo>
                  <a:lnTo>
                    <a:pt x="646" y="0"/>
                  </a:lnTo>
                  <a:lnTo>
                    <a:pt x="654" y="2"/>
                  </a:lnTo>
                  <a:lnTo>
                    <a:pt x="660" y="6"/>
                  </a:lnTo>
                  <a:lnTo>
                    <a:pt x="664" y="12"/>
                  </a:lnTo>
                  <a:lnTo>
                    <a:pt x="666" y="20"/>
                  </a:lnTo>
                  <a:close/>
                </a:path>
              </a:pathLst>
            </a:custGeom>
            <a:solidFill>
              <a:srgbClr val="83CB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84" name="Freeform 243"/>
            <p:cNvSpPr>
              <a:spLocks/>
            </p:cNvSpPr>
            <p:nvPr/>
          </p:nvSpPr>
          <p:spPr bwMode="auto">
            <a:xfrm>
              <a:off x="1638985" y="2660198"/>
              <a:ext cx="692150" cy="644525"/>
            </a:xfrm>
            <a:custGeom>
              <a:avLst/>
              <a:gdLst>
                <a:gd name="T0" fmla="*/ 436 w 436"/>
                <a:gd name="T1" fmla="*/ 0 h 406"/>
                <a:gd name="T2" fmla="*/ 22 w 436"/>
                <a:gd name="T3" fmla="*/ 0 h 406"/>
                <a:gd name="T4" fmla="*/ 22 w 436"/>
                <a:gd name="T5" fmla="*/ 0 h 406"/>
                <a:gd name="T6" fmla="*/ 14 w 436"/>
                <a:gd name="T7" fmla="*/ 2 h 406"/>
                <a:gd name="T8" fmla="*/ 6 w 436"/>
                <a:gd name="T9" fmla="*/ 6 h 406"/>
                <a:gd name="T10" fmla="*/ 2 w 436"/>
                <a:gd name="T11" fmla="*/ 12 h 406"/>
                <a:gd name="T12" fmla="*/ 0 w 436"/>
                <a:gd name="T13" fmla="*/ 20 h 406"/>
                <a:gd name="T14" fmla="*/ 0 w 436"/>
                <a:gd name="T15" fmla="*/ 386 h 406"/>
                <a:gd name="T16" fmla="*/ 0 w 436"/>
                <a:gd name="T17" fmla="*/ 386 h 406"/>
                <a:gd name="T18" fmla="*/ 2 w 436"/>
                <a:gd name="T19" fmla="*/ 394 h 406"/>
                <a:gd name="T20" fmla="*/ 6 w 436"/>
                <a:gd name="T21" fmla="*/ 398 h 406"/>
                <a:gd name="T22" fmla="*/ 10 w 436"/>
                <a:gd name="T23" fmla="*/ 404 h 406"/>
                <a:gd name="T24" fmla="*/ 18 w 436"/>
                <a:gd name="T25" fmla="*/ 406 h 406"/>
                <a:gd name="T26" fmla="*/ 18 w 436"/>
                <a:gd name="T27" fmla="*/ 406 h 406"/>
                <a:gd name="T28" fmla="*/ 22 w 436"/>
                <a:gd name="T29" fmla="*/ 406 h 406"/>
                <a:gd name="T30" fmla="*/ 28 w 436"/>
                <a:gd name="T31" fmla="*/ 406 h 406"/>
                <a:gd name="T32" fmla="*/ 436 w 436"/>
                <a:gd name="T3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6" h="406">
                  <a:moveTo>
                    <a:pt x="436" y="0"/>
                  </a:moveTo>
                  <a:lnTo>
                    <a:pt x="22" y="0"/>
                  </a:lnTo>
                  <a:lnTo>
                    <a:pt x="22" y="0"/>
                  </a:lnTo>
                  <a:lnTo>
                    <a:pt x="14" y="2"/>
                  </a:lnTo>
                  <a:lnTo>
                    <a:pt x="6" y="6"/>
                  </a:lnTo>
                  <a:lnTo>
                    <a:pt x="2" y="12"/>
                  </a:lnTo>
                  <a:lnTo>
                    <a:pt x="0" y="20"/>
                  </a:lnTo>
                  <a:lnTo>
                    <a:pt x="0" y="386"/>
                  </a:lnTo>
                  <a:lnTo>
                    <a:pt x="0" y="386"/>
                  </a:lnTo>
                  <a:lnTo>
                    <a:pt x="2" y="394"/>
                  </a:lnTo>
                  <a:lnTo>
                    <a:pt x="6" y="398"/>
                  </a:lnTo>
                  <a:lnTo>
                    <a:pt x="10" y="404"/>
                  </a:lnTo>
                  <a:lnTo>
                    <a:pt x="18" y="406"/>
                  </a:lnTo>
                  <a:lnTo>
                    <a:pt x="18" y="406"/>
                  </a:lnTo>
                  <a:lnTo>
                    <a:pt x="22" y="406"/>
                  </a:lnTo>
                  <a:lnTo>
                    <a:pt x="28" y="406"/>
                  </a:lnTo>
                  <a:lnTo>
                    <a:pt x="436" y="0"/>
                  </a:lnTo>
                  <a:close/>
                </a:path>
              </a:pathLst>
            </a:custGeom>
            <a:solidFill>
              <a:srgbClr val="D6ED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grpSp>
          <p:nvGrpSpPr>
            <p:cNvPr id="285" name="Group 284"/>
            <p:cNvGrpSpPr/>
            <p:nvPr/>
          </p:nvGrpSpPr>
          <p:grpSpPr>
            <a:xfrm>
              <a:off x="2032685" y="2818948"/>
              <a:ext cx="269875" cy="314325"/>
              <a:chOff x="2042210" y="2818948"/>
              <a:chExt cx="269875" cy="314325"/>
            </a:xfrm>
          </p:grpSpPr>
          <p:sp>
            <p:nvSpPr>
              <p:cNvPr id="286" name="Freeform 245"/>
              <p:cNvSpPr>
                <a:spLocks/>
              </p:cNvSpPr>
              <p:nvPr/>
            </p:nvSpPr>
            <p:spPr bwMode="auto">
              <a:xfrm>
                <a:off x="2042210" y="2891973"/>
                <a:ext cx="269875" cy="241300"/>
              </a:xfrm>
              <a:custGeom>
                <a:avLst/>
                <a:gdLst>
                  <a:gd name="T0" fmla="*/ 170 w 170"/>
                  <a:gd name="T1" fmla="*/ 100 h 152"/>
                  <a:gd name="T2" fmla="*/ 156 w 170"/>
                  <a:gd name="T3" fmla="*/ 124 h 152"/>
                  <a:gd name="T4" fmla="*/ 150 w 170"/>
                  <a:gd name="T5" fmla="*/ 132 h 152"/>
                  <a:gd name="T6" fmla="*/ 132 w 170"/>
                  <a:gd name="T7" fmla="*/ 148 h 152"/>
                  <a:gd name="T8" fmla="*/ 122 w 170"/>
                  <a:gd name="T9" fmla="*/ 152 h 152"/>
                  <a:gd name="T10" fmla="*/ 114 w 170"/>
                  <a:gd name="T11" fmla="*/ 150 h 152"/>
                  <a:gd name="T12" fmla="*/ 98 w 170"/>
                  <a:gd name="T13" fmla="*/ 144 h 152"/>
                  <a:gd name="T14" fmla="*/ 88 w 170"/>
                  <a:gd name="T15" fmla="*/ 144 h 152"/>
                  <a:gd name="T16" fmla="*/ 68 w 170"/>
                  <a:gd name="T17" fmla="*/ 148 h 152"/>
                  <a:gd name="T18" fmla="*/ 54 w 170"/>
                  <a:gd name="T19" fmla="*/ 152 h 152"/>
                  <a:gd name="T20" fmla="*/ 48 w 170"/>
                  <a:gd name="T21" fmla="*/ 152 h 152"/>
                  <a:gd name="T22" fmla="*/ 34 w 170"/>
                  <a:gd name="T23" fmla="*/ 142 h 152"/>
                  <a:gd name="T24" fmla="*/ 20 w 170"/>
                  <a:gd name="T25" fmla="*/ 124 h 152"/>
                  <a:gd name="T26" fmla="*/ 12 w 170"/>
                  <a:gd name="T27" fmla="*/ 112 h 152"/>
                  <a:gd name="T28" fmla="*/ 2 w 170"/>
                  <a:gd name="T29" fmla="*/ 84 h 152"/>
                  <a:gd name="T30" fmla="*/ 0 w 170"/>
                  <a:gd name="T31" fmla="*/ 56 h 152"/>
                  <a:gd name="T32" fmla="*/ 4 w 170"/>
                  <a:gd name="T33" fmla="*/ 34 h 152"/>
                  <a:gd name="T34" fmla="*/ 8 w 170"/>
                  <a:gd name="T35" fmla="*/ 26 h 152"/>
                  <a:gd name="T36" fmla="*/ 28 w 170"/>
                  <a:gd name="T37" fmla="*/ 6 h 152"/>
                  <a:gd name="T38" fmla="*/ 50 w 170"/>
                  <a:gd name="T39" fmla="*/ 0 h 152"/>
                  <a:gd name="T40" fmla="*/ 60 w 170"/>
                  <a:gd name="T41" fmla="*/ 2 h 152"/>
                  <a:gd name="T42" fmla="*/ 78 w 170"/>
                  <a:gd name="T43" fmla="*/ 8 h 152"/>
                  <a:gd name="T44" fmla="*/ 88 w 170"/>
                  <a:gd name="T45" fmla="*/ 8 h 152"/>
                  <a:gd name="T46" fmla="*/ 104 w 170"/>
                  <a:gd name="T47" fmla="*/ 4 h 152"/>
                  <a:gd name="T48" fmla="*/ 126 w 170"/>
                  <a:gd name="T49" fmla="*/ 0 h 152"/>
                  <a:gd name="T50" fmla="*/ 136 w 170"/>
                  <a:gd name="T51" fmla="*/ 2 h 152"/>
                  <a:gd name="T52" fmla="*/ 156 w 170"/>
                  <a:gd name="T53" fmla="*/ 12 h 152"/>
                  <a:gd name="T54" fmla="*/ 164 w 170"/>
                  <a:gd name="T55" fmla="*/ 20 h 152"/>
                  <a:gd name="T56" fmla="*/ 146 w 170"/>
                  <a:gd name="T57" fmla="*/ 38 h 152"/>
                  <a:gd name="T58" fmla="*/ 142 w 170"/>
                  <a:gd name="T59" fmla="*/ 62 h 152"/>
                  <a:gd name="T60" fmla="*/ 150 w 170"/>
                  <a:gd name="T61" fmla="*/ 84 h 152"/>
                  <a:gd name="T62" fmla="*/ 170 w 170"/>
                  <a:gd name="T63"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52">
                    <a:moveTo>
                      <a:pt x="170" y="100"/>
                    </a:moveTo>
                    <a:lnTo>
                      <a:pt x="170" y="100"/>
                    </a:lnTo>
                    <a:lnTo>
                      <a:pt x="164" y="112"/>
                    </a:lnTo>
                    <a:lnTo>
                      <a:pt x="156" y="124"/>
                    </a:lnTo>
                    <a:lnTo>
                      <a:pt x="156" y="124"/>
                    </a:lnTo>
                    <a:lnTo>
                      <a:pt x="150" y="132"/>
                    </a:lnTo>
                    <a:lnTo>
                      <a:pt x="142" y="142"/>
                    </a:lnTo>
                    <a:lnTo>
                      <a:pt x="132" y="148"/>
                    </a:lnTo>
                    <a:lnTo>
                      <a:pt x="126" y="150"/>
                    </a:lnTo>
                    <a:lnTo>
                      <a:pt x="122" y="152"/>
                    </a:lnTo>
                    <a:lnTo>
                      <a:pt x="122" y="152"/>
                    </a:lnTo>
                    <a:lnTo>
                      <a:pt x="114" y="150"/>
                    </a:lnTo>
                    <a:lnTo>
                      <a:pt x="106" y="148"/>
                    </a:lnTo>
                    <a:lnTo>
                      <a:pt x="98" y="144"/>
                    </a:lnTo>
                    <a:lnTo>
                      <a:pt x="88" y="144"/>
                    </a:lnTo>
                    <a:lnTo>
                      <a:pt x="88" y="144"/>
                    </a:lnTo>
                    <a:lnTo>
                      <a:pt x="76" y="144"/>
                    </a:lnTo>
                    <a:lnTo>
                      <a:pt x="68" y="148"/>
                    </a:lnTo>
                    <a:lnTo>
                      <a:pt x="62" y="150"/>
                    </a:lnTo>
                    <a:lnTo>
                      <a:pt x="54" y="152"/>
                    </a:lnTo>
                    <a:lnTo>
                      <a:pt x="54" y="152"/>
                    </a:lnTo>
                    <a:lnTo>
                      <a:pt x="48" y="152"/>
                    </a:lnTo>
                    <a:lnTo>
                      <a:pt x="44" y="150"/>
                    </a:lnTo>
                    <a:lnTo>
                      <a:pt x="34" y="142"/>
                    </a:lnTo>
                    <a:lnTo>
                      <a:pt x="26" y="134"/>
                    </a:lnTo>
                    <a:lnTo>
                      <a:pt x="20" y="124"/>
                    </a:lnTo>
                    <a:lnTo>
                      <a:pt x="20" y="124"/>
                    </a:lnTo>
                    <a:lnTo>
                      <a:pt x="12" y="112"/>
                    </a:lnTo>
                    <a:lnTo>
                      <a:pt x="6" y="98"/>
                    </a:lnTo>
                    <a:lnTo>
                      <a:pt x="2" y="84"/>
                    </a:lnTo>
                    <a:lnTo>
                      <a:pt x="0" y="70"/>
                    </a:lnTo>
                    <a:lnTo>
                      <a:pt x="0" y="56"/>
                    </a:lnTo>
                    <a:lnTo>
                      <a:pt x="0" y="46"/>
                    </a:lnTo>
                    <a:lnTo>
                      <a:pt x="4" y="34"/>
                    </a:lnTo>
                    <a:lnTo>
                      <a:pt x="8" y="26"/>
                    </a:lnTo>
                    <a:lnTo>
                      <a:pt x="8" y="26"/>
                    </a:lnTo>
                    <a:lnTo>
                      <a:pt x="16" y="14"/>
                    </a:lnTo>
                    <a:lnTo>
                      <a:pt x="28" y="6"/>
                    </a:lnTo>
                    <a:lnTo>
                      <a:pt x="38" y="2"/>
                    </a:lnTo>
                    <a:lnTo>
                      <a:pt x="50" y="0"/>
                    </a:lnTo>
                    <a:lnTo>
                      <a:pt x="50" y="0"/>
                    </a:lnTo>
                    <a:lnTo>
                      <a:pt x="60" y="2"/>
                    </a:lnTo>
                    <a:lnTo>
                      <a:pt x="70" y="4"/>
                    </a:lnTo>
                    <a:lnTo>
                      <a:pt x="78" y="8"/>
                    </a:lnTo>
                    <a:lnTo>
                      <a:pt x="88" y="8"/>
                    </a:lnTo>
                    <a:lnTo>
                      <a:pt x="88" y="8"/>
                    </a:lnTo>
                    <a:lnTo>
                      <a:pt x="96" y="8"/>
                    </a:lnTo>
                    <a:lnTo>
                      <a:pt x="104" y="4"/>
                    </a:lnTo>
                    <a:lnTo>
                      <a:pt x="114" y="2"/>
                    </a:lnTo>
                    <a:lnTo>
                      <a:pt x="126" y="0"/>
                    </a:lnTo>
                    <a:lnTo>
                      <a:pt x="126" y="0"/>
                    </a:lnTo>
                    <a:lnTo>
                      <a:pt x="136" y="2"/>
                    </a:lnTo>
                    <a:lnTo>
                      <a:pt x="146" y="6"/>
                    </a:lnTo>
                    <a:lnTo>
                      <a:pt x="156" y="12"/>
                    </a:lnTo>
                    <a:lnTo>
                      <a:pt x="164" y="20"/>
                    </a:lnTo>
                    <a:lnTo>
                      <a:pt x="164" y="20"/>
                    </a:lnTo>
                    <a:lnTo>
                      <a:pt x="152" y="28"/>
                    </a:lnTo>
                    <a:lnTo>
                      <a:pt x="146" y="38"/>
                    </a:lnTo>
                    <a:lnTo>
                      <a:pt x="142" y="50"/>
                    </a:lnTo>
                    <a:lnTo>
                      <a:pt x="142" y="62"/>
                    </a:lnTo>
                    <a:lnTo>
                      <a:pt x="144" y="74"/>
                    </a:lnTo>
                    <a:lnTo>
                      <a:pt x="150" y="84"/>
                    </a:lnTo>
                    <a:lnTo>
                      <a:pt x="158" y="92"/>
                    </a:lnTo>
                    <a:lnTo>
                      <a:pt x="170" y="100"/>
                    </a:lnTo>
                    <a:lnTo>
                      <a:pt x="170"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sp>
            <p:nvSpPr>
              <p:cNvPr id="287" name="Freeform 246"/>
              <p:cNvSpPr>
                <a:spLocks/>
              </p:cNvSpPr>
              <p:nvPr/>
            </p:nvSpPr>
            <p:spPr bwMode="auto">
              <a:xfrm>
                <a:off x="2169210" y="2818948"/>
                <a:ext cx="66675" cy="79375"/>
              </a:xfrm>
              <a:custGeom>
                <a:avLst/>
                <a:gdLst>
                  <a:gd name="T0" fmla="*/ 32 w 42"/>
                  <a:gd name="T1" fmla="*/ 32 h 50"/>
                  <a:gd name="T2" fmla="*/ 32 w 42"/>
                  <a:gd name="T3" fmla="*/ 32 h 50"/>
                  <a:gd name="T4" fmla="*/ 36 w 42"/>
                  <a:gd name="T5" fmla="*/ 26 h 50"/>
                  <a:gd name="T6" fmla="*/ 40 w 42"/>
                  <a:gd name="T7" fmla="*/ 18 h 50"/>
                  <a:gd name="T8" fmla="*/ 42 w 42"/>
                  <a:gd name="T9" fmla="*/ 8 h 50"/>
                  <a:gd name="T10" fmla="*/ 42 w 42"/>
                  <a:gd name="T11" fmla="*/ 0 h 50"/>
                  <a:gd name="T12" fmla="*/ 42 w 42"/>
                  <a:gd name="T13" fmla="*/ 0 h 50"/>
                  <a:gd name="T14" fmla="*/ 34 w 42"/>
                  <a:gd name="T15" fmla="*/ 2 h 50"/>
                  <a:gd name="T16" fmla="*/ 26 w 42"/>
                  <a:gd name="T17" fmla="*/ 6 h 50"/>
                  <a:gd name="T18" fmla="*/ 18 w 42"/>
                  <a:gd name="T19" fmla="*/ 10 h 50"/>
                  <a:gd name="T20" fmla="*/ 12 w 42"/>
                  <a:gd name="T21" fmla="*/ 16 h 50"/>
                  <a:gd name="T22" fmla="*/ 12 w 42"/>
                  <a:gd name="T23" fmla="*/ 16 h 50"/>
                  <a:gd name="T24" fmla="*/ 4 w 42"/>
                  <a:gd name="T25" fmla="*/ 24 h 50"/>
                  <a:gd name="T26" fmla="*/ 2 w 42"/>
                  <a:gd name="T27" fmla="*/ 32 h 50"/>
                  <a:gd name="T28" fmla="*/ 0 w 42"/>
                  <a:gd name="T29" fmla="*/ 40 h 50"/>
                  <a:gd name="T30" fmla="*/ 2 w 42"/>
                  <a:gd name="T31" fmla="*/ 48 h 50"/>
                  <a:gd name="T32" fmla="*/ 2 w 42"/>
                  <a:gd name="T33" fmla="*/ 48 h 50"/>
                  <a:gd name="T34" fmla="*/ 4 w 42"/>
                  <a:gd name="T35" fmla="*/ 50 h 50"/>
                  <a:gd name="T36" fmla="*/ 6 w 42"/>
                  <a:gd name="T37" fmla="*/ 50 h 50"/>
                  <a:gd name="T38" fmla="*/ 16 w 42"/>
                  <a:gd name="T39" fmla="*/ 48 h 50"/>
                  <a:gd name="T40" fmla="*/ 24 w 42"/>
                  <a:gd name="T41" fmla="*/ 40 h 50"/>
                  <a:gd name="T42" fmla="*/ 32 w 42"/>
                  <a:gd name="T43" fmla="*/ 32 h 50"/>
                  <a:gd name="T44" fmla="*/ 32 w 42"/>
                  <a:gd name="T4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50">
                    <a:moveTo>
                      <a:pt x="32" y="32"/>
                    </a:moveTo>
                    <a:lnTo>
                      <a:pt x="32" y="32"/>
                    </a:lnTo>
                    <a:lnTo>
                      <a:pt x="36" y="26"/>
                    </a:lnTo>
                    <a:lnTo>
                      <a:pt x="40" y="18"/>
                    </a:lnTo>
                    <a:lnTo>
                      <a:pt x="42" y="8"/>
                    </a:lnTo>
                    <a:lnTo>
                      <a:pt x="42" y="0"/>
                    </a:lnTo>
                    <a:lnTo>
                      <a:pt x="42" y="0"/>
                    </a:lnTo>
                    <a:lnTo>
                      <a:pt x="34" y="2"/>
                    </a:lnTo>
                    <a:lnTo>
                      <a:pt x="26" y="6"/>
                    </a:lnTo>
                    <a:lnTo>
                      <a:pt x="18" y="10"/>
                    </a:lnTo>
                    <a:lnTo>
                      <a:pt x="12" y="16"/>
                    </a:lnTo>
                    <a:lnTo>
                      <a:pt x="12" y="16"/>
                    </a:lnTo>
                    <a:lnTo>
                      <a:pt x="4" y="24"/>
                    </a:lnTo>
                    <a:lnTo>
                      <a:pt x="2" y="32"/>
                    </a:lnTo>
                    <a:lnTo>
                      <a:pt x="0" y="40"/>
                    </a:lnTo>
                    <a:lnTo>
                      <a:pt x="2" y="48"/>
                    </a:lnTo>
                    <a:lnTo>
                      <a:pt x="2" y="48"/>
                    </a:lnTo>
                    <a:lnTo>
                      <a:pt x="4" y="50"/>
                    </a:lnTo>
                    <a:lnTo>
                      <a:pt x="6" y="50"/>
                    </a:lnTo>
                    <a:lnTo>
                      <a:pt x="16" y="48"/>
                    </a:lnTo>
                    <a:lnTo>
                      <a:pt x="24" y="40"/>
                    </a:lnTo>
                    <a:lnTo>
                      <a:pt x="32" y="32"/>
                    </a:lnTo>
                    <a:lnTo>
                      <a:pt x="32"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grpSp>
      </p:grpSp>
      <p:sp>
        <p:nvSpPr>
          <p:cNvPr id="277" name="Freeform 238"/>
          <p:cNvSpPr>
            <a:spLocks/>
          </p:cNvSpPr>
          <p:nvPr/>
        </p:nvSpPr>
        <p:spPr bwMode="auto">
          <a:xfrm>
            <a:off x="7360430" y="2745167"/>
            <a:ext cx="971715" cy="703895"/>
          </a:xfrm>
          <a:custGeom>
            <a:avLst/>
            <a:gdLst>
              <a:gd name="T0" fmla="*/ 666 w 666"/>
              <a:gd name="T1" fmla="*/ 20 h 406"/>
              <a:gd name="T2" fmla="*/ 666 w 666"/>
              <a:gd name="T3" fmla="*/ 386 h 406"/>
              <a:gd name="T4" fmla="*/ 666 w 666"/>
              <a:gd name="T5" fmla="*/ 386 h 406"/>
              <a:gd name="T6" fmla="*/ 664 w 666"/>
              <a:gd name="T7" fmla="*/ 394 h 406"/>
              <a:gd name="T8" fmla="*/ 660 w 666"/>
              <a:gd name="T9" fmla="*/ 400 h 406"/>
              <a:gd name="T10" fmla="*/ 654 w 666"/>
              <a:gd name="T11" fmla="*/ 404 h 406"/>
              <a:gd name="T12" fmla="*/ 646 w 666"/>
              <a:gd name="T13" fmla="*/ 406 h 406"/>
              <a:gd name="T14" fmla="*/ 22 w 666"/>
              <a:gd name="T15" fmla="*/ 406 h 406"/>
              <a:gd name="T16" fmla="*/ 22 w 666"/>
              <a:gd name="T17" fmla="*/ 406 h 406"/>
              <a:gd name="T18" fmla="*/ 14 w 666"/>
              <a:gd name="T19" fmla="*/ 404 h 406"/>
              <a:gd name="T20" fmla="*/ 6 w 666"/>
              <a:gd name="T21" fmla="*/ 400 h 406"/>
              <a:gd name="T22" fmla="*/ 2 w 666"/>
              <a:gd name="T23" fmla="*/ 394 h 406"/>
              <a:gd name="T24" fmla="*/ 0 w 666"/>
              <a:gd name="T25" fmla="*/ 386 h 406"/>
              <a:gd name="T26" fmla="*/ 0 w 666"/>
              <a:gd name="T27" fmla="*/ 20 h 406"/>
              <a:gd name="T28" fmla="*/ 0 w 666"/>
              <a:gd name="T29" fmla="*/ 20 h 406"/>
              <a:gd name="T30" fmla="*/ 2 w 666"/>
              <a:gd name="T31" fmla="*/ 12 h 406"/>
              <a:gd name="T32" fmla="*/ 6 w 666"/>
              <a:gd name="T33" fmla="*/ 6 h 406"/>
              <a:gd name="T34" fmla="*/ 14 w 666"/>
              <a:gd name="T35" fmla="*/ 2 h 406"/>
              <a:gd name="T36" fmla="*/ 22 w 666"/>
              <a:gd name="T37" fmla="*/ 0 h 406"/>
              <a:gd name="T38" fmla="*/ 646 w 666"/>
              <a:gd name="T39" fmla="*/ 0 h 406"/>
              <a:gd name="T40" fmla="*/ 646 w 666"/>
              <a:gd name="T41" fmla="*/ 0 h 406"/>
              <a:gd name="T42" fmla="*/ 654 w 666"/>
              <a:gd name="T43" fmla="*/ 2 h 406"/>
              <a:gd name="T44" fmla="*/ 660 w 666"/>
              <a:gd name="T45" fmla="*/ 6 h 406"/>
              <a:gd name="T46" fmla="*/ 664 w 666"/>
              <a:gd name="T47" fmla="*/ 12 h 406"/>
              <a:gd name="T48" fmla="*/ 666 w 666"/>
              <a:gd name="T49"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6" h="406">
                <a:moveTo>
                  <a:pt x="666" y="20"/>
                </a:moveTo>
                <a:lnTo>
                  <a:pt x="666" y="386"/>
                </a:lnTo>
                <a:lnTo>
                  <a:pt x="666" y="386"/>
                </a:lnTo>
                <a:lnTo>
                  <a:pt x="664" y="394"/>
                </a:lnTo>
                <a:lnTo>
                  <a:pt x="660" y="400"/>
                </a:lnTo>
                <a:lnTo>
                  <a:pt x="654" y="404"/>
                </a:lnTo>
                <a:lnTo>
                  <a:pt x="646" y="406"/>
                </a:lnTo>
                <a:lnTo>
                  <a:pt x="22" y="406"/>
                </a:lnTo>
                <a:lnTo>
                  <a:pt x="22" y="406"/>
                </a:lnTo>
                <a:lnTo>
                  <a:pt x="14" y="404"/>
                </a:lnTo>
                <a:lnTo>
                  <a:pt x="6" y="400"/>
                </a:lnTo>
                <a:lnTo>
                  <a:pt x="2" y="394"/>
                </a:lnTo>
                <a:lnTo>
                  <a:pt x="0" y="386"/>
                </a:lnTo>
                <a:lnTo>
                  <a:pt x="0" y="20"/>
                </a:lnTo>
                <a:lnTo>
                  <a:pt x="0" y="20"/>
                </a:lnTo>
                <a:lnTo>
                  <a:pt x="2" y="12"/>
                </a:lnTo>
                <a:lnTo>
                  <a:pt x="6" y="6"/>
                </a:lnTo>
                <a:lnTo>
                  <a:pt x="14" y="2"/>
                </a:lnTo>
                <a:lnTo>
                  <a:pt x="22" y="0"/>
                </a:lnTo>
                <a:lnTo>
                  <a:pt x="646" y="0"/>
                </a:lnTo>
                <a:lnTo>
                  <a:pt x="646" y="0"/>
                </a:lnTo>
                <a:lnTo>
                  <a:pt x="654" y="2"/>
                </a:lnTo>
                <a:lnTo>
                  <a:pt x="660" y="6"/>
                </a:lnTo>
                <a:lnTo>
                  <a:pt x="664" y="12"/>
                </a:lnTo>
                <a:lnTo>
                  <a:pt x="666" y="20"/>
                </a:lnTo>
                <a:close/>
              </a:path>
            </a:pathLst>
          </a:custGeom>
          <a:solidFill>
            <a:srgbClr val="401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52" tIns="46627" rIns="93252" bIns="46627" numCol="1" anchor="t" anchorCtr="0" compatLnSpc="1">
            <a:prstTxWarp prst="textNoShape">
              <a:avLst/>
            </a:prstTxWarp>
          </a:bodyPr>
          <a:lstStyle/>
          <a:p>
            <a:pPr defTabSz="699204">
              <a:defRPr/>
            </a:pPr>
            <a:endParaRPr lang="en-US" sz="1803" kern="0">
              <a:solidFill>
                <a:srgbClr val="616161"/>
              </a:solidFill>
            </a:endParaRPr>
          </a:p>
        </p:txBody>
      </p:sp>
      <p:grpSp>
        <p:nvGrpSpPr>
          <p:cNvPr id="269" name="Group 268"/>
          <p:cNvGrpSpPr/>
          <p:nvPr/>
        </p:nvGrpSpPr>
        <p:grpSpPr>
          <a:xfrm>
            <a:off x="7639139" y="3447488"/>
            <a:ext cx="403928" cy="684277"/>
            <a:chOff x="1737727" y="2643140"/>
            <a:chExt cx="702403" cy="1189909"/>
          </a:xfrm>
        </p:grpSpPr>
        <p:sp>
          <p:nvSpPr>
            <p:cNvPr id="274" name="Rectangle 273"/>
            <p:cNvSpPr/>
            <p:nvPr/>
          </p:nvSpPr>
          <p:spPr bwMode="auto">
            <a:xfrm>
              <a:off x="1737727" y="2643140"/>
              <a:ext cx="143029" cy="582904"/>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2017381" y="2643141"/>
              <a:ext cx="143095" cy="1189908"/>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2297101" y="2643141"/>
              <a:ext cx="143029" cy="391848"/>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70" name="Rectangle 269"/>
          <p:cNvSpPr/>
          <p:nvPr/>
        </p:nvSpPr>
        <p:spPr bwMode="auto">
          <a:xfrm>
            <a:off x="6883614" y="3861185"/>
            <a:ext cx="82251" cy="180386"/>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8706312" y="3741502"/>
            <a:ext cx="82251" cy="327608"/>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rot="16200000">
            <a:off x="8333843" y="3301370"/>
            <a:ext cx="82251" cy="826118"/>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rot="16200000">
            <a:off x="7262200" y="3401767"/>
            <a:ext cx="82251" cy="837819"/>
          </a:xfrm>
          <a:prstGeom prst="rect">
            <a:avLst/>
          </a:prstGeom>
          <a:solidFill>
            <a:srgbClr val="682A7A">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7451004" y="2782914"/>
            <a:ext cx="832280" cy="646331"/>
          </a:xfrm>
          <a:prstGeom prst="rect">
            <a:avLst/>
          </a:prstGeom>
        </p:spPr>
        <p:txBody>
          <a:bodyPr wrap="none">
            <a:spAutoFit/>
          </a:bodyPr>
          <a:lstStyle/>
          <a:p>
            <a:pPr algn="ctr" defTabSz="699115"/>
            <a:r>
              <a:rPr lang="en-US" sz="1200" b="1" kern="0" dirty="0">
                <a:solidFill>
                  <a:srgbClr val="FFFFFF"/>
                </a:solidFill>
                <a:cs typeface="Segoe UI" panose="020B0502040204020203" pitchFamily="34" charset="0"/>
              </a:rPr>
              <a:t>.NET</a:t>
            </a:r>
          </a:p>
          <a:p>
            <a:pPr algn="ctr" defTabSz="699115"/>
            <a:r>
              <a:rPr lang="en-US" sz="1200" b="1" kern="0" dirty="0">
                <a:solidFill>
                  <a:srgbClr val="FFFFFF"/>
                </a:solidFill>
                <a:cs typeface="Segoe UI" panose="020B0502040204020203" pitchFamily="34" charset="0"/>
              </a:rPr>
              <a:t>Xamarin </a:t>
            </a:r>
          </a:p>
          <a:p>
            <a:pPr algn="ctr" defTabSz="699115"/>
            <a:r>
              <a:rPr lang="en-US" sz="1200" b="1" kern="0" dirty="0">
                <a:solidFill>
                  <a:srgbClr val="FFFFFF"/>
                </a:solidFill>
                <a:cs typeface="Segoe UI" panose="020B0502040204020203" pitchFamily="34" charset="0"/>
              </a:rPr>
              <a:t>Unity</a:t>
            </a:r>
            <a:endParaRPr lang="en-US" sz="1200" b="1" dirty="0">
              <a:solidFill>
                <a:srgbClr val="000000"/>
              </a:solidFill>
              <a:cs typeface="Segoe UI" panose="020B0502040204020203" pitchFamily="34" charset="0"/>
            </a:endParaRPr>
          </a:p>
        </p:txBody>
      </p:sp>
      <p:sp>
        <p:nvSpPr>
          <p:cNvPr id="323" name="Title 1"/>
          <p:cNvSpPr txBox="1">
            <a:spLocks/>
          </p:cNvSpPr>
          <p:nvPr/>
        </p:nvSpPr>
        <p:spPr>
          <a:xfrm>
            <a:off x="63248" y="2348167"/>
            <a:ext cx="2463561" cy="314989"/>
          </a:xfrm>
          <a:prstGeom prst="rect">
            <a:avLst/>
          </a:prstGeom>
        </p:spPr>
        <p:txBody>
          <a:bodyPr/>
          <a:lst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a:lstStyle>
          <a:p>
            <a:r>
              <a:rPr lang="zh-TW" altLang="en-US" sz="1600" dirty="0" smtClean="0">
                <a:solidFill>
                  <a:srgbClr val="FFFFFF"/>
                </a:solidFill>
                <a:latin typeface="微軟正黑體" panose="020B0604030504040204" pitchFamily="34" charset="-120"/>
                <a:ea typeface="微軟正黑體" panose="020B0604030504040204" pitchFamily="34" charset="-120"/>
              </a:rPr>
              <a:t>服務或 </a:t>
            </a:r>
            <a:r>
              <a:rPr lang="en-US" altLang="zh-TW" sz="1600" dirty="0" smtClean="0">
                <a:solidFill>
                  <a:srgbClr val="FFFFFF"/>
                </a:solidFill>
                <a:latin typeface="微軟正黑體" panose="020B0604030504040204" pitchFamily="34" charset="-120"/>
                <a:ea typeface="微軟正黑體" panose="020B0604030504040204" pitchFamily="34" charset="-120"/>
              </a:rPr>
              <a:t>Web </a:t>
            </a:r>
            <a:r>
              <a:rPr lang="zh-TW" altLang="en-US" sz="1600" dirty="0" smtClean="0">
                <a:solidFill>
                  <a:srgbClr val="FFFFFF"/>
                </a:solidFill>
                <a:latin typeface="微軟正黑體" panose="020B0604030504040204" pitchFamily="34" charset="-120"/>
                <a:ea typeface="微軟正黑體" panose="020B0604030504040204" pitchFamily="34" charset="-120"/>
              </a:rPr>
              <a:t>應用程式</a:t>
            </a:r>
            <a:endParaRPr sz="1600" dirty="0">
              <a:solidFill>
                <a:srgbClr val="FFFFFF"/>
              </a:solidFill>
              <a:latin typeface="微軟正黑體" panose="020B0604030504040204" pitchFamily="34" charset="-120"/>
              <a:ea typeface="微軟正黑體" panose="020B0604030504040204" pitchFamily="34" charset="-120"/>
            </a:endParaRPr>
          </a:p>
        </p:txBody>
      </p:sp>
      <p:sp>
        <p:nvSpPr>
          <p:cNvPr id="324" name="Title 1"/>
          <p:cNvSpPr txBox="1">
            <a:spLocks/>
          </p:cNvSpPr>
          <p:nvPr/>
        </p:nvSpPr>
        <p:spPr>
          <a:xfrm>
            <a:off x="6296949" y="2312143"/>
            <a:ext cx="1312729" cy="314989"/>
          </a:xfrm>
          <a:prstGeom prst="rect">
            <a:avLst/>
          </a:prstGeom>
        </p:spPr>
        <p:txBody>
          <a:bodyPr/>
          <a:lst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a:lstStyle>
          <a:p>
            <a:r>
              <a:rPr lang="zh-TW" altLang="en-US" sz="1600" dirty="0" smtClean="0">
                <a:solidFill>
                  <a:srgbClr val="FFFFFF"/>
                </a:solidFill>
                <a:latin typeface="微軟正黑體" panose="020B0604030504040204" pitchFamily="34" charset="-120"/>
                <a:ea typeface="微軟正黑體" panose="020B0604030504040204" pitchFamily="34" charset="-120"/>
              </a:rPr>
              <a:t>行動應用</a:t>
            </a:r>
            <a:endParaRPr sz="1600" dirty="0">
              <a:solidFill>
                <a:srgbClr val="FFFFFF"/>
              </a:solidFill>
              <a:latin typeface="微軟正黑體" panose="020B0604030504040204" pitchFamily="34" charset="-120"/>
              <a:ea typeface="微軟正黑體" panose="020B0604030504040204" pitchFamily="34" charset="-120"/>
            </a:endParaRPr>
          </a:p>
        </p:txBody>
      </p:sp>
      <p:sp>
        <p:nvSpPr>
          <p:cNvPr id="5" name="Rectangle 4"/>
          <p:cNvSpPr/>
          <p:nvPr/>
        </p:nvSpPr>
        <p:spPr bwMode="auto">
          <a:xfrm>
            <a:off x="869635" y="4238272"/>
            <a:ext cx="1536244" cy="6124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0" name="Picture 6" descr="C:\temp\WinAzure_rgb_Wht_S.png"/>
          <p:cNvPicPr>
            <a:picLocks noChangeAspect="1" noChangeArrowheads="1"/>
          </p:cNvPicPr>
          <p:nvPr/>
        </p:nvPicPr>
        <p:blipFill rotWithShape="1">
          <a:blip r:embed="rId3" cstate="print">
            <a:duotone>
              <a:prstClr val="black"/>
              <a:srgbClr val="0072C6">
                <a:tint val="45000"/>
                <a:satMod val="400000"/>
              </a:srgbClr>
            </a:duotone>
            <a:extLst>
              <a:ext uri="{28A0092B-C50C-407E-A947-70E740481C1C}">
                <a14:useLocalDpi xmlns:a14="http://schemas.microsoft.com/office/drawing/2010/main" val="0"/>
              </a:ext>
            </a:extLst>
          </a:blip>
          <a:srcRect l="3371" t="15460" r="80628" b="15496"/>
          <a:stretch/>
        </p:blipFill>
        <p:spPr bwMode="auto">
          <a:xfrm>
            <a:off x="2051269" y="4554551"/>
            <a:ext cx="236804" cy="240499"/>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p:cNvSpPr/>
          <p:nvPr/>
        </p:nvSpPr>
        <p:spPr bwMode="auto">
          <a:xfrm>
            <a:off x="2452030" y="4238272"/>
            <a:ext cx="1536244" cy="6124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4034424" y="4234477"/>
            <a:ext cx="1536244" cy="6162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319" name="Picture 2" descr="http://files.softicons.com/download/system-icons/windows-8-metro-icons-by-dakirby309/png/512x512/Folders%20&amp;%20OS/Linux.png"/>
          <p:cNvPicPr>
            <a:picLocks noChangeAspect="1" noChangeArrowheads="1"/>
          </p:cNvPicPr>
          <p:nvPr/>
        </p:nvPicPr>
        <p:blipFill>
          <a:blip r:embed="rId4" cstate="print">
            <a:duotone>
              <a:prstClr val="black"/>
              <a:srgbClr val="0072C6">
                <a:tint val="45000"/>
                <a:satMod val="400000"/>
              </a:srgbClr>
            </a:duoton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693296" y="4554550"/>
            <a:ext cx="282904" cy="277742"/>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317"/>
          <p:cNvPicPr>
            <a:picLocks noChangeAspect="1"/>
          </p:cNvPicPr>
          <p:nvPr/>
        </p:nvPicPr>
        <p:blipFill>
          <a:blip r:embed="rId6">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5311358" y="4571087"/>
            <a:ext cx="196859" cy="231771"/>
          </a:xfrm>
          <a:prstGeom prst="rect">
            <a:avLst/>
          </a:prstGeom>
        </p:spPr>
      </p:pic>
      <p:sp>
        <p:nvSpPr>
          <p:cNvPr id="6" name="Rectangle 5"/>
          <p:cNvSpPr/>
          <p:nvPr/>
        </p:nvSpPr>
        <p:spPr>
          <a:xfrm>
            <a:off x="922310" y="4291445"/>
            <a:ext cx="875561" cy="296363"/>
          </a:xfrm>
          <a:prstGeom prst="rect">
            <a:avLst/>
          </a:prstGeom>
        </p:spPr>
        <p:txBody>
          <a:bodyPr wrap="none">
            <a:spAutoFit/>
          </a:bodyPr>
          <a:lstStyle/>
          <a:p>
            <a:pPr defTabSz="699115"/>
            <a:r>
              <a:rPr lang="en-US" sz="1326" dirty="0">
                <a:solidFill>
                  <a:srgbClr val="000000"/>
                </a:solidFill>
              </a:rPr>
              <a:t>Windows</a:t>
            </a:r>
          </a:p>
        </p:txBody>
      </p:sp>
      <p:sp>
        <p:nvSpPr>
          <p:cNvPr id="96" name="Rectangle 95"/>
          <p:cNvSpPr/>
          <p:nvPr/>
        </p:nvSpPr>
        <p:spPr>
          <a:xfrm>
            <a:off x="2487488" y="4281278"/>
            <a:ext cx="577402" cy="296363"/>
          </a:xfrm>
          <a:prstGeom prst="rect">
            <a:avLst/>
          </a:prstGeom>
        </p:spPr>
        <p:txBody>
          <a:bodyPr wrap="none">
            <a:spAutoFit/>
          </a:bodyPr>
          <a:lstStyle/>
          <a:p>
            <a:pPr defTabSz="699115"/>
            <a:r>
              <a:rPr lang="en-US" sz="1326" dirty="0">
                <a:solidFill>
                  <a:srgbClr val="000000"/>
                </a:solidFill>
              </a:rPr>
              <a:t>Linux</a:t>
            </a:r>
          </a:p>
        </p:txBody>
      </p:sp>
      <p:sp>
        <p:nvSpPr>
          <p:cNvPr id="97" name="Rectangle 96"/>
          <p:cNvSpPr/>
          <p:nvPr/>
        </p:nvSpPr>
        <p:spPr>
          <a:xfrm>
            <a:off x="4042533" y="4263790"/>
            <a:ext cx="914033" cy="296363"/>
          </a:xfrm>
          <a:prstGeom prst="rect">
            <a:avLst/>
          </a:prstGeom>
        </p:spPr>
        <p:txBody>
          <a:bodyPr wrap="none">
            <a:spAutoFit/>
          </a:bodyPr>
          <a:lstStyle/>
          <a:p>
            <a:pPr defTabSz="699115"/>
            <a:r>
              <a:rPr lang="en-US" sz="1326" dirty="0">
                <a:solidFill>
                  <a:srgbClr val="000000"/>
                </a:solidFill>
              </a:rPr>
              <a:t>Mac OS X</a:t>
            </a:r>
          </a:p>
        </p:txBody>
      </p:sp>
      <p:sp>
        <p:nvSpPr>
          <p:cNvPr id="98" name="Rectangle 97"/>
          <p:cNvSpPr/>
          <p:nvPr/>
        </p:nvSpPr>
        <p:spPr bwMode="auto">
          <a:xfrm>
            <a:off x="869635" y="3811048"/>
            <a:ext cx="4701033" cy="385198"/>
          </a:xfrm>
          <a:prstGeom prst="rect">
            <a:avLst/>
          </a:prstGeom>
          <a:solidFill>
            <a:srgbClr val="0072C6"/>
          </a:solidFill>
          <a:ln w="25400" cap="flat" cmpd="sng" algn="ctr">
            <a:noFill/>
            <a:prstDash val="solid"/>
            <a:headEnd type="none" w="med" len="med"/>
            <a:tailEnd type="none" w="med" len="med"/>
          </a:ln>
          <a:effectLst/>
        </p:spPr>
        <p:txBody>
          <a:bodyPr vert="horz" wrap="square" lIns="559435" tIns="209789" rIns="68552" bIns="0" numCol="1" rtlCol="0" anchor="t" anchorCtr="0" compatLnSpc="1">
            <a:prstTxWarp prst="textNoShape">
              <a:avLst/>
            </a:prstTxWarp>
          </a:bodyPr>
          <a:lstStyle/>
          <a:p>
            <a:pPr defTabSz="699078"/>
            <a:r>
              <a:rPr lang="en-US" sz="2142" dirty="0">
                <a:gradFill>
                  <a:gsLst>
                    <a:gs pos="14679">
                      <a:srgbClr val="FFFFFF"/>
                    </a:gs>
                    <a:gs pos="38000">
                      <a:srgbClr val="FFFFFF"/>
                    </a:gs>
                  </a:gsLst>
                  <a:lin ang="5400000" scaled="1"/>
                </a:gradFill>
                <a:latin typeface="Segoe UI Light"/>
              </a:rPr>
              <a:t>  </a:t>
            </a:r>
          </a:p>
        </p:txBody>
      </p:sp>
      <p:sp>
        <p:nvSpPr>
          <p:cNvPr id="99" name="Rectangle 98"/>
          <p:cNvSpPr/>
          <p:nvPr/>
        </p:nvSpPr>
        <p:spPr>
          <a:xfrm>
            <a:off x="2816208" y="3869944"/>
            <a:ext cx="921727" cy="296363"/>
          </a:xfrm>
          <a:prstGeom prst="rect">
            <a:avLst/>
          </a:prstGeom>
        </p:spPr>
        <p:txBody>
          <a:bodyPr wrap="none">
            <a:spAutoFit/>
          </a:bodyPr>
          <a:lstStyle/>
          <a:p>
            <a:pPr defTabSz="699115"/>
            <a:r>
              <a:rPr lang="en-US" sz="1326" dirty="0">
                <a:solidFill>
                  <a:srgbClr val="FFFFFF"/>
                </a:solidFill>
              </a:rPr>
              <a:t>.NET Core</a:t>
            </a:r>
          </a:p>
        </p:txBody>
      </p:sp>
      <p:sp>
        <p:nvSpPr>
          <p:cNvPr id="100" name="Rectangle 99"/>
          <p:cNvSpPr/>
          <p:nvPr/>
        </p:nvSpPr>
        <p:spPr bwMode="auto">
          <a:xfrm>
            <a:off x="863893" y="3108210"/>
            <a:ext cx="4706767" cy="659884"/>
          </a:xfrm>
          <a:prstGeom prst="rect">
            <a:avLst/>
          </a:prstGeom>
          <a:solidFill>
            <a:srgbClr val="7FBA00"/>
          </a:solidFill>
          <a:ln w="25400" cap="flat" cmpd="sng" algn="ctr">
            <a:noFill/>
            <a:prstDash val="solid"/>
            <a:headEnd type="none" w="med" len="med"/>
            <a:tailEnd type="none" w="med" len="med"/>
          </a:ln>
          <a:effectLst/>
        </p:spPr>
        <p:txBody>
          <a:bodyPr vert="horz" wrap="square" lIns="559435" tIns="209789" rIns="68552" bIns="68555" numCol="1" rtlCol="0" anchor="t" anchorCtr="0" compatLnSpc="1">
            <a:prstTxWarp prst="textNoShape">
              <a:avLst/>
            </a:prstTxWarp>
          </a:bodyPr>
          <a:lstStyle/>
          <a:p>
            <a:pPr defTabSz="699078"/>
            <a:r>
              <a:rPr lang="en-US" sz="2142" dirty="0">
                <a:gradFill>
                  <a:gsLst>
                    <a:gs pos="14679">
                      <a:srgbClr val="FFFFFF"/>
                    </a:gs>
                    <a:gs pos="38000">
                      <a:srgbClr val="FFFFFF"/>
                    </a:gs>
                  </a:gsLst>
                  <a:lin ang="5400000" scaled="1"/>
                </a:gradFill>
                <a:latin typeface="Segoe UI Light"/>
              </a:rPr>
              <a:t>  </a:t>
            </a:r>
          </a:p>
        </p:txBody>
      </p:sp>
      <p:sp>
        <p:nvSpPr>
          <p:cNvPr id="101" name="Rectangle 100"/>
          <p:cNvSpPr/>
          <p:nvPr/>
        </p:nvSpPr>
        <p:spPr>
          <a:xfrm>
            <a:off x="2752682" y="3310028"/>
            <a:ext cx="928972" cy="296363"/>
          </a:xfrm>
          <a:prstGeom prst="rect">
            <a:avLst/>
          </a:prstGeom>
        </p:spPr>
        <p:txBody>
          <a:bodyPr wrap="none">
            <a:spAutoFit/>
          </a:bodyPr>
          <a:lstStyle/>
          <a:p>
            <a:pPr defTabSz="699115"/>
            <a:r>
              <a:rPr lang="en-US" sz="1326" dirty="0">
                <a:solidFill>
                  <a:srgbClr val="FFFFFF"/>
                </a:solidFill>
              </a:rPr>
              <a:t>ASP.NET 5</a:t>
            </a:r>
          </a:p>
        </p:txBody>
      </p:sp>
    </p:spTree>
    <p:extLst>
      <p:ext uri="{BB962C8B-B14F-4D97-AF65-F5344CB8AC3E}">
        <p14:creationId xmlns:p14="http://schemas.microsoft.com/office/powerpoint/2010/main" val="254753041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.NET Core on Linux</a:t>
            </a:r>
            <a:endParaRPr lang="en-US" dirty="0"/>
          </a:p>
        </p:txBody>
      </p:sp>
    </p:spTree>
    <p:extLst>
      <p:ext uri="{BB962C8B-B14F-4D97-AF65-F5344CB8AC3E}">
        <p14:creationId xmlns:p14="http://schemas.microsoft.com/office/powerpoint/2010/main" val="298976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smtClean="0"/>
              <a:t>Available Now!</a:t>
            </a:r>
          </a:p>
          <a:p>
            <a:pPr marL="428568" indent="-428568">
              <a:buFont typeface="Arial" panose="020B0604020202020204" pitchFamily="34" charset="0"/>
              <a:buChar char="•"/>
            </a:pPr>
            <a:r>
              <a:rPr lang="en-US" dirty="0" smtClean="0"/>
              <a:t>.NET Core 5 on Windows</a:t>
            </a:r>
          </a:p>
          <a:p>
            <a:pPr marL="428568" indent="-428568">
              <a:buFont typeface="Arial" panose="020B0604020202020204" pitchFamily="34" charset="0"/>
              <a:buChar char="•"/>
            </a:pPr>
            <a:r>
              <a:rPr lang="en-US" dirty="0" smtClean="0"/>
              <a:t>.NET Core 5 on Linux</a:t>
            </a:r>
          </a:p>
          <a:p>
            <a:pPr marL="428568" indent="-428568">
              <a:buFont typeface="Arial" panose="020B0604020202020204" pitchFamily="34" charset="0"/>
              <a:buChar char="•"/>
            </a:pPr>
            <a:r>
              <a:rPr lang="en-US" dirty="0" smtClean="0"/>
              <a:t>.NET Core 5 on </a:t>
            </a:r>
            <a:r>
              <a:rPr lang="en-US" dirty="0" err="1" smtClean="0"/>
              <a:t>MacOS</a:t>
            </a:r>
            <a:endParaRPr lang="en-US" dirty="0"/>
          </a:p>
        </p:txBody>
      </p:sp>
      <p:sp>
        <p:nvSpPr>
          <p:cNvPr id="5" name="Title 4"/>
          <p:cNvSpPr>
            <a:spLocks noGrp="1"/>
          </p:cNvSpPr>
          <p:nvPr>
            <p:ph type="ctrTitle"/>
          </p:nvPr>
        </p:nvSpPr>
        <p:spPr/>
        <p:txBody>
          <a:bodyPr/>
          <a:lstStyle/>
          <a:p>
            <a:r>
              <a:rPr lang="en-US" dirty="0" smtClean="0"/>
              <a:t>.NET Core Preview</a:t>
            </a:r>
            <a:endParaRPr lang="en-US" dirty="0"/>
          </a:p>
        </p:txBody>
      </p:sp>
    </p:spTree>
    <p:extLst>
      <p:ext uri="{BB962C8B-B14F-4D97-AF65-F5344CB8AC3E}">
        <p14:creationId xmlns:p14="http://schemas.microsoft.com/office/powerpoint/2010/main" val="40074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2494558" y="2184064"/>
            <a:ext cx="6605891" cy="2868273"/>
          </a:xfrm>
          <a:prstGeom prst="rect">
            <a:avLst/>
          </a:prstGeom>
          <a:solidFill>
            <a:srgbClr val="661F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09" tIns="109687" rIns="137109" bIns="109687" numCol="1" spcCol="0" rtlCol="0" fromWordArt="0" anchor="t" anchorCtr="0" forceAA="0" compatLnSpc="1">
            <a:prstTxWarp prst="textNoShape">
              <a:avLst/>
            </a:prstTxWarp>
            <a:noAutofit/>
          </a:bodyPr>
          <a:lstStyle/>
          <a:p>
            <a:pPr algn="ctr" defTabSz="698992"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207227" y="2184064"/>
            <a:ext cx="2256170" cy="2868273"/>
          </a:xfrm>
          <a:prstGeom prst="rect">
            <a:avLst/>
          </a:prstGeom>
          <a:solidFill>
            <a:srgbClr val="661F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09" tIns="109687" rIns="137109" bIns="109687" numCol="1" spcCol="0" rtlCol="0" fromWordArt="0" anchor="t" anchorCtr="0" forceAA="0" compatLnSpc="1">
            <a:prstTxWarp prst="textNoShape">
              <a:avLst/>
            </a:prstTxWarp>
            <a:noAutofit/>
          </a:bodyPr>
          <a:lstStyle/>
          <a:p>
            <a:pPr algn="ctr" defTabSz="698992"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p:cNvSpPr/>
          <p:nvPr/>
        </p:nvSpPr>
        <p:spPr>
          <a:xfrm>
            <a:off x="207227" y="3627313"/>
            <a:ext cx="2288884" cy="916733"/>
          </a:xfrm>
          <a:prstGeom prst="rect">
            <a:avLst/>
          </a:prstGeom>
        </p:spPr>
        <p:txBody>
          <a:bodyPr wrap="square" lIns="137109" tIns="109687" rIns="137109" bIns="116543">
            <a:noAutofit/>
          </a:bodyPr>
          <a:lstStyle/>
          <a:p>
            <a:pPr defTabSz="685418">
              <a:lnSpc>
                <a:spcPct val="90000"/>
              </a:lnSpc>
              <a:spcBef>
                <a:spcPts val="450"/>
              </a:spcBef>
              <a:spcAft>
                <a:spcPts val="450"/>
              </a:spcAft>
            </a:pPr>
            <a:r>
              <a:rPr lang="zh-TW" altLang="en-US" sz="2100" kern="0" dirty="0" smtClean="0">
                <a:gradFill>
                  <a:gsLst>
                    <a:gs pos="9583">
                      <a:srgbClr val="FFFFFF"/>
                    </a:gs>
                    <a:gs pos="24000">
                      <a:srgbClr val="FFFFFF"/>
                    </a:gs>
                  </a:gsLst>
                  <a:lin ang="5400000" scaled="0"/>
                </a:gradFill>
                <a:latin typeface="Segoe UI Light"/>
              </a:rPr>
              <a:t>開放</a:t>
            </a:r>
            <a:endParaRPr lang="en-US" sz="2100" kern="0" dirty="0">
              <a:gradFill>
                <a:gsLst>
                  <a:gs pos="9583">
                    <a:srgbClr val="FFFFFF"/>
                  </a:gs>
                  <a:gs pos="24000">
                    <a:srgbClr val="FFFFFF"/>
                  </a:gs>
                </a:gsLst>
                <a:lin ang="5400000" scaled="0"/>
              </a:gradFill>
              <a:latin typeface="Segoe UI Light"/>
            </a:endParaRPr>
          </a:p>
          <a:p>
            <a:pPr defTabSz="685418">
              <a:lnSpc>
                <a:spcPct val="90000"/>
              </a:lnSpc>
              <a:spcBef>
                <a:spcPts val="450"/>
              </a:spcBef>
              <a:spcAft>
                <a:spcPts val="450"/>
              </a:spcAft>
            </a:pPr>
            <a:r>
              <a:rPr lang="zh-TW" altLang="en-US" sz="2100" kern="0" dirty="0" smtClean="0">
                <a:gradFill>
                  <a:gsLst>
                    <a:gs pos="9583">
                      <a:srgbClr val="FFFFFF"/>
                    </a:gs>
                    <a:gs pos="24000">
                      <a:srgbClr val="FFFFFF"/>
                    </a:gs>
                  </a:gsLst>
                  <a:lin ang="5400000" scaled="0"/>
                </a:gradFill>
                <a:latin typeface="Segoe UI Light"/>
              </a:rPr>
              <a:t>社群</a:t>
            </a:r>
            <a:endParaRPr lang="en-US" sz="2100" kern="0" dirty="0">
              <a:gradFill>
                <a:gsLst>
                  <a:gs pos="9583">
                    <a:srgbClr val="FFFFFF"/>
                  </a:gs>
                  <a:gs pos="24000">
                    <a:srgbClr val="FFFFFF"/>
                  </a:gs>
                </a:gsLst>
                <a:lin ang="5400000" scaled="0"/>
              </a:gradFill>
              <a:latin typeface="Segoe UI Light"/>
            </a:endParaRPr>
          </a:p>
          <a:p>
            <a:pPr defTabSz="685418">
              <a:lnSpc>
                <a:spcPct val="90000"/>
              </a:lnSpc>
              <a:spcBef>
                <a:spcPts val="450"/>
              </a:spcBef>
              <a:spcAft>
                <a:spcPts val="450"/>
              </a:spcAft>
            </a:pPr>
            <a:r>
              <a:rPr lang="zh-TW" altLang="en-US" sz="2100" kern="0" smtClean="0">
                <a:gradFill>
                  <a:gsLst>
                    <a:gs pos="9583">
                      <a:srgbClr val="FFFFFF"/>
                    </a:gs>
                    <a:gs pos="24000">
                      <a:srgbClr val="FFFFFF"/>
                    </a:gs>
                  </a:gsLst>
                  <a:lin ang="5400000" scaled="0"/>
                </a:gradFill>
                <a:latin typeface="Segoe UI Light"/>
              </a:rPr>
              <a:t>快速創新</a:t>
            </a:r>
            <a:endParaRPr lang="en-US" sz="2100" kern="0" dirty="0">
              <a:gradFill>
                <a:gsLst>
                  <a:gs pos="9583">
                    <a:srgbClr val="FFFFFF"/>
                  </a:gs>
                  <a:gs pos="24000">
                    <a:srgbClr val="FFFFFF"/>
                  </a:gs>
                </a:gsLst>
                <a:lin ang="5400000" scaled="0"/>
              </a:gradFill>
              <a:latin typeface="Segoe UI Light"/>
            </a:endParaRPr>
          </a:p>
        </p:txBody>
      </p:sp>
      <p:sp>
        <p:nvSpPr>
          <p:cNvPr id="13" name="Rectangle 12"/>
          <p:cNvSpPr/>
          <p:nvPr/>
        </p:nvSpPr>
        <p:spPr bwMode="auto">
          <a:xfrm>
            <a:off x="104402" y="1756118"/>
            <a:ext cx="339672" cy="24746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09" tIns="109687" rIns="137109" bIns="109687" numCol="1" spcCol="0" rtlCol="0" fromWordArt="0" anchor="t" anchorCtr="0" forceAA="0" compatLnSpc="1">
            <a:prstTxWarp prst="textNoShape">
              <a:avLst/>
            </a:prstTxWarp>
            <a:noAutofit/>
          </a:bodyPr>
          <a:lstStyle/>
          <a:p>
            <a:pPr algn="ctr" defTabSz="698992"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itle 3"/>
          <p:cNvSpPr>
            <a:spLocks noGrp="1"/>
          </p:cNvSpPr>
          <p:nvPr>
            <p:ph type="title"/>
          </p:nvPr>
        </p:nvSpPr>
        <p:spPr/>
        <p:txBody>
          <a:bodyPr/>
          <a:lstStyle/>
          <a:p>
            <a:r>
              <a:rPr lang="en-US" dirty="0" smtClean="0"/>
              <a:t>.NET </a:t>
            </a:r>
            <a:r>
              <a:rPr lang="zh-TW" altLang="en-US" dirty="0" smtClean="0"/>
              <a:t>基金會</a:t>
            </a:r>
            <a:r>
              <a:rPr lang="en-US" dirty="0" smtClean="0"/>
              <a:t> </a:t>
            </a:r>
            <a:endParaRPr lang="en-US" dirty="0"/>
          </a:p>
        </p:txBody>
      </p:sp>
      <p:sp>
        <p:nvSpPr>
          <p:cNvPr id="29" name="Rectangle 28"/>
          <p:cNvSpPr/>
          <p:nvPr/>
        </p:nvSpPr>
        <p:spPr bwMode="auto">
          <a:xfrm>
            <a:off x="216139" y="5096016"/>
            <a:ext cx="8912113" cy="799526"/>
          </a:xfrm>
          <a:prstGeom prst="rect">
            <a:avLst/>
          </a:prstGeom>
          <a:solidFill>
            <a:srgbClr val="9494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09" tIns="109687" rIns="137109" bIns="109687" numCol="1" spcCol="0" rtlCol="0" fromWordArt="0" anchor="ctr" anchorCtr="0" forceAA="0" compatLnSpc="1">
            <a:prstTxWarp prst="textNoShape">
              <a:avLst/>
            </a:prstTxWarp>
            <a:noAutofit/>
          </a:bodyPr>
          <a:lstStyle/>
          <a:p>
            <a:pPr defTabSz="698992" fontAlgn="base">
              <a:lnSpc>
                <a:spcPct val="90000"/>
              </a:lnSpc>
              <a:spcBef>
                <a:spcPct val="0"/>
              </a:spcBef>
              <a:spcAft>
                <a:spcPct val="0"/>
              </a:spcAft>
            </a:pPr>
            <a:endParaRPr lang="en-US" sz="1350" dirty="0">
              <a:solidFill>
                <a:srgbClr val="FFFFFF"/>
              </a:solidFill>
              <a:latin typeface="Segoe UI Light" pitchFamily="34" charset="0"/>
            </a:endParaRPr>
          </a:p>
        </p:txBody>
      </p:sp>
      <p:sp>
        <p:nvSpPr>
          <p:cNvPr id="10" name="Oval 9"/>
          <p:cNvSpPr/>
          <p:nvPr/>
        </p:nvSpPr>
        <p:spPr bwMode="auto">
          <a:xfrm>
            <a:off x="176032" y="1732597"/>
            <a:ext cx="1251314" cy="1251314"/>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09" tIns="109687" rIns="137109" bIns="109687" numCol="1" spcCol="0" rtlCol="0" fromWordArt="0" anchor="t" anchorCtr="0" forceAA="0" compatLnSpc="1">
            <a:prstTxWarp prst="textNoShape">
              <a:avLst/>
            </a:prstTxWarp>
            <a:noAutofit/>
          </a:bodyPr>
          <a:lstStyle/>
          <a:p>
            <a:pPr algn="ctr" defTabSz="698992"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289" y="1743220"/>
            <a:ext cx="1250632" cy="1250632"/>
          </a:xfrm>
          <a:prstGeom prst="rect">
            <a:avLst/>
          </a:prstGeom>
        </p:spPr>
      </p:pic>
      <p:sp>
        <p:nvSpPr>
          <p:cNvPr id="5" name="Rectangle 4"/>
          <p:cNvSpPr/>
          <p:nvPr/>
        </p:nvSpPr>
        <p:spPr>
          <a:xfrm>
            <a:off x="2798101" y="2255115"/>
            <a:ext cx="1790875" cy="230512"/>
          </a:xfrm>
          <a:prstGeom prst="rect">
            <a:avLst/>
          </a:prstGeom>
        </p:spPr>
        <p:txBody>
          <a:bodyPr wrap="none">
            <a:spAutoFit/>
          </a:bodyPr>
          <a:lstStyle/>
          <a:p>
            <a:pPr defTabSz="699195"/>
            <a:r>
              <a:rPr lang="en-US" sz="898" dirty="0">
                <a:solidFill>
                  <a:srgbClr val="FFFFFF"/>
                </a:solidFill>
                <a:latin typeface="Segoe UI"/>
              </a:rPr>
              <a:t>.NET API for Hadoop </a:t>
            </a:r>
            <a:r>
              <a:rPr lang="en-US" sz="898" dirty="0" err="1">
                <a:solidFill>
                  <a:srgbClr val="FFFFFF"/>
                </a:solidFill>
                <a:latin typeface="Segoe UI"/>
              </a:rPr>
              <a:t>WebClient</a:t>
            </a:r>
            <a:endParaRPr lang="en-US" sz="898" dirty="0">
              <a:solidFill>
                <a:srgbClr val="FFFFFF"/>
              </a:solidFill>
              <a:latin typeface="Segoe UI"/>
            </a:endParaRPr>
          </a:p>
        </p:txBody>
      </p:sp>
      <p:sp>
        <p:nvSpPr>
          <p:cNvPr id="6" name="Rectangle 5"/>
          <p:cNvSpPr/>
          <p:nvPr/>
        </p:nvSpPr>
        <p:spPr>
          <a:xfrm>
            <a:off x="2484171" y="2471678"/>
            <a:ext cx="3591881" cy="369332"/>
          </a:xfrm>
          <a:prstGeom prst="rect">
            <a:avLst/>
          </a:prstGeom>
        </p:spPr>
        <p:txBody>
          <a:bodyPr wrap="none">
            <a:spAutoFit/>
          </a:bodyPr>
          <a:lstStyle/>
          <a:p>
            <a:pPr defTabSz="699195"/>
            <a:r>
              <a:rPr lang="en-US" dirty="0">
                <a:solidFill>
                  <a:srgbClr val="FFFFFF"/>
                </a:solidFill>
                <a:latin typeface="Segoe UI"/>
              </a:rPr>
              <a:t>.NET Compiler Platform ("Roslyn")</a:t>
            </a:r>
          </a:p>
        </p:txBody>
      </p:sp>
      <p:sp>
        <p:nvSpPr>
          <p:cNvPr id="7" name="Rectangle 6"/>
          <p:cNvSpPr/>
          <p:nvPr/>
        </p:nvSpPr>
        <p:spPr>
          <a:xfrm>
            <a:off x="2595968" y="2834822"/>
            <a:ext cx="1904689" cy="230512"/>
          </a:xfrm>
          <a:prstGeom prst="rect">
            <a:avLst/>
          </a:prstGeom>
        </p:spPr>
        <p:txBody>
          <a:bodyPr wrap="none">
            <a:spAutoFit/>
          </a:bodyPr>
          <a:lstStyle/>
          <a:p>
            <a:pPr defTabSz="699195"/>
            <a:r>
              <a:rPr lang="en-US" sz="898" dirty="0">
                <a:solidFill>
                  <a:srgbClr val="FFFFFF"/>
                </a:solidFill>
                <a:latin typeface="Segoe UI"/>
              </a:rPr>
              <a:t>.NET Map Reduce API for Hadoop</a:t>
            </a:r>
          </a:p>
        </p:txBody>
      </p:sp>
      <p:sp>
        <p:nvSpPr>
          <p:cNvPr id="9" name="Rectangle 8"/>
          <p:cNvSpPr/>
          <p:nvPr/>
        </p:nvSpPr>
        <p:spPr>
          <a:xfrm>
            <a:off x="2522053" y="3041705"/>
            <a:ext cx="2100703" cy="323165"/>
          </a:xfrm>
          <a:prstGeom prst="rect">
            <a:avLst/>
          </a:prstGeom>
        </p:spPr>
        <p:txBody>
          <a:bodyPr wrap="none">
            <a:spAutoFit/>
          </a:bodyPr>
          <a:lstStyle/>
          <a:p>
            <a:pPr defTabSz="699195"/>
            <a:r>
              <a:rPr lang="en-US" sz="1500" dirty="0">
                <a:solidFill>
                  <a:srgbClr val="FFFFFF"/>
                </a:solidFill>
                <a:latin typeface="Segoe UI"/>
              </a:rPr>
              <a:t>.NET Micro Framework</a:t>
            </a:r>
          </a:p>
        </p:txBody>
      </p:sp>
      <p:sp>
        <p:nvSpPr>
          <p:cNvPr id="11" name="Rectangle 10"/>
          <p:cNvSpPr/>
          <p:nvPr/>
        </p:nvSpPr>
        <p:spPr>
          <a:xfrm>
            <a:off x="2650313" y="3510198"/>
            <a:ext cx="1789336" cy="415498"/>
          </a:xfrm>
          <a:prstGeom prst="rect">
            <a:avLst/>
          </a:prstGeom>
        </p:spPr>
        <p:txBody>
          <a:bodyPr wrap="none">
            <a:spAutoFit/>
          </a:bodyPr>
          <a:lstStyle/>
          <a:p>
            <a:pPr defTabSz="699195"/>
            <a:r>
              <a:rPr lang="en-US" sz="2100" dirty="0">
                <a:solidFill>
                  <a:srgbClr val="FFFFFF"/>
                </a:solidFill>
                <a:latin typeface="Segoe UI"/>
              </a:rPr>
              <a:t>ASP.NET MVC</a:t>
            </a:r>
          </a:p>
        </p:txBody>
      </p:sp>
      <p:sp>
        <p:nvSpPr>
          <p:cNvPr id="12" name="Rectangle 11"/>
          <p:cNvSpPr/>
          <p:nvPr/>
        </p:nvSpPr>
        <p:spPr>
          <a:xfrm>
            <a:off x="2510563" y="3847670"/>
            <a:ext cx="2158989" cy="403957"/>
          </a:xfrm>
          <a:prstGeom prst="rect">
            <a:avLst/>
          </a:prstGeom>
        </p:spPr>
        <p:txBody>
          <a:bodyPr wrap="none">
            <a:spAutoFit/>
          </a:bodyPr>
          <a:lstStyle/>
          <a:p>
            <a:pPr defTabSz="699195"/>
            <a:r>
              <a:rPr lang="en-US" sz="2025" dirty="0">
                <a:solidFill>
                  <a:srgbClr val="FFFFFF"/>
                </a:solidFill>
                <a:latin typeface="Segoe UI"/>
              </a:rPr>
              <a:t>ASP.NET Web API</a:t>
            </a:r>
          </a:p>
        </p:txBody>
      </p:sp>
      <p:sp>
        <p:nvSpPr>
          <p:cNvPr id="14" name="Rectangle 13"/>
          <p:cNvSpPr/>
          <p:nvPr/>
        </p:nvSpPr>
        <p:spPr>
          <a:xfrm>
            <a:off x="3652986" y="3293260"/>
            <a:ext cx="1606915" cy="288541"/>
          </a:xfrm>
          <a:prstGeom prst="rect">
            <a:avLst/>
          </a:prstGeom>
        </p:spPr>
        <p:txBody>
          <a:bodyPr wrap="none">
            <a:spAutoFit/>
          </a:bodyPr>
          <a:lstStyle/>
          <a:p>
            <a:pPr defTabSz="699195"/>
            <a:r>
              <a:rPr lang="en-US" sz="1275" dirty="0">
                <a:solidFill>
                  <a:srgbClr val="FFFFFF"/>
                </a:solidFill>
                <a:latin typeface="Segoe UI"/>
              </a:rPr>
              <a:t>ASP.NET Web Pages</a:t>
            </a:r>
          </a:p>
        </p:txBody>
      </p:sp>
      <p:sp>
        <p:nvSpPr>
          <p:cNvPr id="16" name="Rectangle 15"/>
          <p:cNvSpPr/>
          <p:nvPr/>
        </p:nvSpPr>
        <p:spPr>
          <a:xfrm>
            <a:off x="2724135" y="4193924"/>
            <a:ext cx="1829925" cy="369332"/>
          </a:xfrm>
          <a:prstGeom prst="rect">
            <a:avLst/>
          </a:prstGeom>
        </p:spPr>
        <p:txBody>
          <a:bodyPr wrap="none">
            <a:spAutoFit/>
          </a:bodyPr>
          <a:lstStyle/>
          <a:p>
            <a:pPr defTabSz="699195"/>
            <a:r>
              <a:rPr lang="en-US" dirty="0">
                <a:solidFill>
                  <a:srgbClr val="FFFFFF"/>
                </a:solidFill>
                <a:latin typeface="Segoe UI"/>
              </a:rPr>
              <a:t>ASP.NET SignalR</a:t>
            </a:r>
          </a:p>
        </p:txBody>
      </p:sp>
      <p:sp>
        <p:nvSpPr>
          <p:cNvPr id="17" name="Rectangle 16"/>
          <p:cNvSpPr/>
          <p:nvPr/>
        </p:nvSpPr>
        <p:spPr>
          <a:xfrm>
            <a:off x="4764258" y="2235335"/>
            <a:ext cx="1362874" cy="253596"/>
          </a:xfrm>
          <a:prstGeom prst="rect">
            <a:avLst/>
          </a:prstGeom>
        </p:spPr>
        <p:txBody>
          <a:bodyPr wrap="none">
            <a:spAutoFit/>
          </a:bodyPr>
          <a:lstStyle/>
          <a:p>
            <a:pPr defTabSz="699195"/>
            <a:r>
              <a:rPr lang="en-US" sz="1048" dirty="0">
                <a:solidFill>
                  <a:srgbClr val="FFFFFF"/>
                </a:solidFill>
                <a:latin typeface="Segoe UI"/>
              </a:rPr>
              <a:t>MVVM Light Toolkit</a:t>
            </a:r>
          </a:p>
        </p:txBody>
      </p:sp>
      <p:sp>
        <p:nvSpPr>
          <p:cNvPr id="18" name="Rectangle 17"/>
          <p:cNvSpPr/>
          <p:nvPr/>
        </p:nvSpPr>
        <p:spPr>
          <a:xfrm>
            <a:off x="4605747" y="2822977"/>
            <a:ext cx="1569853" cy="415498"/>
          </a:xfrm>
          <a:prstGeom prst="rect">
            <a:avLst/>
          </a:prstGeom>
        </p:spPr>
        <p:txBody>
          <a:bodyPr wrap="none">
            <a:spAutoFit/>
          </a:bodyPr>
          <a:lstStyle/>
          <a:p>
            <a:pPr defTabSz="699195"/>
            <a:r>
              <a:rPr lang="en-US" sz="2100" dirty="0">
                <a:solidFill>
                  <a:srgbClr val="FFFFFF"/>
                </a:solidFill>
                <a:latin typeface="Segoe UI"/>
              </a:rPr>
              <a:t>.NET Core 5</a:t>
            </a:r>
          </a:p>
        </p:txBody>
      </p:sp>
      <p:sp>
        <p:nvSpPr>
          <p:cNvPr id="19" name="Rectangle 18"/>
          <p:cNvSpPr/>
          <p:nvPr/>
        </p:nvSpPr>
        <p:spPr>
          <a:xfrm>
            <a:off x="3985363" y="4629533"/>
            <a:ext cx="713657" cy="280718"/>
          </a:xfrm>
          <a:prstGeom prst="rect">
            <a:avLst/>
          </a:prstGeom>
        </p:spPr>
        <p:txBody>
          <a:bodyPr wrap="none">
            <a:spAutoFit/>
          </a:bodyPr>
          <a:lstStyle/>
          <a:p>
            <a:pPr defTabSz="699195"/>
            <a:r>
              <a:rPr lang="en-US" sz="1224" dirty="0">
                <a:solidFill>
                  <a:srgbClr val="FFFFFF"/>
                </a:solidFill>
                <a:latin typeface="Segoe UI"/>
              </a:rPr>
              <a:t>Orleans</a:t>
            </a:r>
          </a:p>
        </p:txBody>
      </p:sp>
      <p:sp>
        <p:nvSpPr>
          <p:cNvPr id="20" name="Rectangle 19"/>
          <p:cNvSpPr/>
          <p:nvPr/>
        </p:nvSpPr>
        <p:spPr>
          <a:xfrm>
            <a:off x="6254186" y="2280067"/>
            <a:ext cx="2212465" cy="230512"/>
          </a:xfrm>
          <a:prstGeom prst="rect">
            <a:avLst/>
          </a:prstGeom>
        </p:spPr>
        <p:txBody>
          <a:bodyPr wrap="none">
            <a:spAutoFit/>
          </a:bodyPr>
          <a:lstStyle/>
          <a:p>
            <a:pPr defTabSz="699195"/>
            <a:r>
              <a:rPr lang="en-US" sz="898" dirty="0">
                <a:solidFill>
                  <a:srgbClr val="FFFFFF"/>
                </a:solidFill>
                <a:latin typeface="Segoe UI"/>
              </a:rPr>
              <a:t>MEF (Managed Extensibility Framework)</a:t>
            </a:r>
          </a:p>
        </p:txBody>
      </p:sp>
      <p:sp>
        <p:nvSpPr>
          <p:cNvPr id="21" name="Rectangle 20"/>
          <p:cNvSpPr/>
          <p:nvPr/>
        </p:nvSpPr>
        <p:spPr>
          <a:xfrm>
            <a:off x="6787422" y="4205888"/>
            <a:ext cx="2183611" cy="253596"/>
          </a:xfrm>
          <a:prstGeom prst="rect">
            <a:avLst/>
          </a:prstGeom>
        </p:spPr>
        <p:txBody>
          <a:bodyPr wrap="none">
            <a:spAutoFit/>
          </a:bodyPr>
          <a:lstStyle/>
          <a:p>
            <a:pPr defTabSz="699195"/>
            <a:r>
              <a:rPr lang="en-US" sz="1048" dirty="0">
                <a:solidFill>
                  <a:srgbClr val="FFFFFF"/>
                </a:solidFill>
                <a:latin typeface="Segoe UI"/>
              </a:rPr>
              <a:t>OWIN Authentication Middleware</a:t>
            </a:r>
          </a:p>
        </p:txBody>
      </p:sp>
      <p:sp>
        <p:nvSpPr>
          <p:cNvPr id="22" name="Rectangle 21"/>
          <p:cNvSpPr/>
          <p:nvPr/>
        </p:nvSpPr>
        <p:spPr>
          <a:xfrm>
            <a:off x="4708885" y="4187203"/>
            <a:ext cx="1656223" cy="311624"/>
          </a:xfrm>
          <a:prstGeom prst="rect">
            <a:avLst/>
          </a:prstGeom>
        </p:spPr>
        <p:txBody>
          <a:bodyPr wrap="none">
            <a:spAutoFit/>
          </a:bodyPr>
          <a:lstStyle/>
          <a:p>
            <a:pPr defTabSz="699195"/>
            <a:r>
              <a:rPr lang="en-US" sz="1425" dirty="0">
                <a:solidFill>
                  <a:srgbClr val="FFFFFF"/>
                </a:solidFill>
                <a:latin typeface="Segoe UI"/>
              </a:rPr>
              <a:t>Rx</a:t>
            </a:r>
            <a:r>
              <a:rPr lang="en-US" sz="1350" dirty="0">
                <a:solidFill>
                  <a:srgbClr val="FFFFFF"/>
                </a:solidFill>
                <a:latin typeface="Segoe UI"/>
              </a:rPr>
              <a:t> </a:t>
            </a:r>
            <a:r>
              <a:rPr lang="en-US" sz="1048" dirty="0">
                <a:solidFill>
                  <a:srgbClr val="FFFFFF"/>
                </a:solidFill>
                <a:latin typeface="Segoe UI"/>
              </a:rPr>
              <a:t>(Reactive Extensions)</a:t>
            </a:r>
          </a:p>
        </p:txBody>
      </p:sp>
      <p:sp>
        <p:nvSpPr>
          <p:cNvPr id="24" name="Rectangle 23"/>
          <p:cNvSpPr/>
          <p:nvPr/>
        </p:nvSpPr>
        <p:spPr>
          <a:xfrm>
            <a:off x="2510562" y="4627965"/>
            <a:ext cx="1338508" cy="327782"/>
          </a:xfrm>
          <a:prstGeom prst="rect">
            <a:avLst/>
          </a:prstGeom>
        </p:spPr>
        <p:txBody>
          <a:bodyPr wrap="none">
            <a:spAutoFit/>
          </a:bodyPr>
          <a:lstStyle/>
          <a:p>
            <a:pPr defTabSz="699195"/>
            <a:r>
              <a:rPr lang="en-US" sz="1530" dirty="0">
                <a:solidFill>
                  <a:srgbClr val="FFFFFF"/>
                </a:solidFill>
                <a:latin typeface="Segoe UI"/>
              </a:rPr>
              <a:t>Orchard CMS</a:t>
            </a:r>
          </a:p>
        </p:txBody>
      </p:sp>
      <p:sp>
        <p:nvSpPr>
          <p:cNvPr id="25" name="Rectangle 24"/>
          <p:cNvSpPr/>
          <p:nvPr/>
        </p:nvSpPr>
        <p:spPr>
          <a:xfrm>
            <a:off x="4932925" y="4432048"/>
            <a:ext cx="2770951" cy="369332"/>
          </a:xfrm>
          <a:prstGeom prst="rect">
            <a:avLst/>
          </a:prstGeom>
        </p:spPr>
        <p:txBody>
          <a:bodyPr wrap="none">
            <a:spAutoFit/>
          </a:bodyPr>
          <a:lstStyle/>
          <a:p>
            <a:pPr defTabSz="699195"/>
            <a:r>
              <a:rPr lang="en-US" dirty="0">
                <a:solidFill>
                  <a:srgbClr val="FFFFFF"/>
                </a:solidFill>
                <a:latin typeface="Segoe UI"/>
              </a:rPr>
              <a:t>Windows Azure .NET SDK</a:t>
            </a:r>
          </a:p>
        </p:txBody>
      </p:sp>
      <p:sp>
        <p:nvSpPr>
          <p:cNvPr id="26" name="Rectangle 25"/>
          <p:cNvSpPr/>
          <p:nvPr/>
        </p:nvSpPr>
        <p:spPr>
          <a:xfrm>
            <a:off x="6346176" y="2469473"/>
            <a:ext cx="2697470" cy="323165"/>
          </a:xfrm>
          <a:prstGeom prst="rect">
            <a:avLst/>
          </a:prstGeom>
        </p:spPr>
        <p:txBody>
          <a:bodyPr wrap="none">
            <a:spAutoFit/>
          </a:bodyPr>
          <a:lstStyle/>
          <a:p>
            <a:pPr defTabSz="699195"/>
            <a:r>
              <a:rPr lang="en-US" sz="1500" dirty="0" err="1">
                <a:solidFill>
                  <a:srgbClr val="FFFFFF"/>
                </a:solidFill>
                <a:latin typeface="Segoe UI"/>
              </a:rPr>
              <a:t>Thinktecture</a:t>
            </a:r>
            <a:r>
              <a:rPr lang="en-US" sz="1500" dirty="0">
                <a:solidFill>
                  <a:srgbClr val="FFFFFF"/>
                </a:solidFill>
                <a:latin typeface="Segoe UI"/>
              </a:rPr>
              <a:t> </a:t>
            </a:r>
            <a:r>
              <a:rPr lang="en-US" sz="1500" dirty="0" err="1">
                <a:solidFill>
                  <a:srgbClr val="FFFFFF"/>
                </a:solidFill>
                <a:latin typeface="Segoe UI"/>
              </a:rPr>
              <a:t>IdentityManager</a:t>
            </a:r>
            <a:endParaRPr lang="en-US" sz="1500" dirty="0">
              <a:solidFill>
                <a:srgbClr val="FFFFFF"/>
              </a:solidFill>
              <a:latin typeface="Segoe UI"/>
            </a:endParaRPr>
          </a:p>
        </p:txBody>
      </p:sp>
      <p:sp>
        <p:nvSpPr>
          <p:cNvPr id="27" name="Rectangle 26"/>
          <p:cNvSpPr/>
          <p:nvPr/>
        </p:nvSpPr>
        <p:spPr>
          <a:xfrm>
            <a:off x="7991189" y="2761810"/>
            <a:ext cx="930063" cy="276679"/>
          </a:xfrm>
          <a:prstGeom prst="rect">
            <a:avLst/>
          </a:prstGeom>
        </p:spPr>
        <p:txBody>
          <a:bodyPr wrap="none">
            <a:spAutoFit/>
          </a:bodyPr>
          <a:lstStyle/>
          <a:p>
            <a:pPr defTabSz="699195"/>
            <a:r>
              <a:rPr lang="en-US" sz="1198" dirty="0">
                <a:solidFill>
                  <a:srgbClr val="FFFFFF"/>
                </a:solidFill>
                <a:latin typeface="Segoe UI"/>
              </a:rPr>
              <a:t>WnsRecipe</a:t>
            </a:r>
          </a:p>
        </p:txBody>
      </p:sp>
      <p:sp>
        <p:nvSpPr>
          <p:cNvPr id="28" name="Rectangle 27"/>
          <p:cNvSpPr/>
          <p:nvPr/>
        </p:nvSpPr>
        <p:spPr>
          <a:xfrm>
            <a:off x="4752320" y="3867425"/>
            <a:ext cx="1016625" cy="369332"/>
          </a:xfrm>
          <a:prstGeom prst="rect">
            <a:avLst/>
          </a:prstGeom>
        </p:spPr>
        <p:txBody>
          <a:bodyPr wrap="none">
            <a:spAutoFit/>
          </a:bodyPr>
          <a:lstStyle/>
          <a:p>
            <a:pPr defTabSz="699195"/>
            <a:r>
              <a:rPr lang="en-US" dirty="0">
                <a:solidFill>
                  <a:srgbClr val="FFFFFF"/>
                </a:solidFill>
                <a:latin typeface="Segoe UI"/>
              </a:rPr>
              <a:t>Mimekit</a:t>
            </a:r>
          </a:p>
        </p:txBody>
      </p:sp>
      <p:sp>
        <p:nvSpPr>
          <p:cNvPr id="30" name="Rectangle 29"/>
          <p:cNvSpPr/>
          <p:nvPr/>
        </p:nvSpPr>
        <p:spPr>
          <a:xfrm>
            <a:off x="6974025" y="3854044"/>
            <a:ext cx="1556836" cy="369332"/>
          </a:xfrm>
          <a:prstGeom prst="rect">
            <a:avLst/>
          </a:prstGeom>
        </p:spPr>
        <p:txBody>
          <a:bodyPr wrap="none">
            <a:spAutoFit/>
          </a:bodyPr>
          <a:lstStyle/>
          <a:p>
            <a:pPr defTabSz="699195"/>
            <a:r>
              <a:rPr lang="en-US" dirty="0">
                <a:solidFill>
                  <a:srgbClr val="FFFFFF"/>
                </a:solidFill>
                <a:latin typeface="Segoe UI"/>
              </a:rPr>
              <a:t>Xamarin.Auth</a:t>
            </a:r>
          </a:p>
        </p:txBody>
      </p:sp>
      <p:sp>
        <p:nvSpPr>
          <p:cNvPr id="33" name="Rectangle 32"/>
          <p:cNvSpPr/>
          <p:nvPr/>
        </p:nvSpPr>
        <p:spPr>
          <a:xfrm>
            <a:off x="5378123" y="3534964"/>
            <a:ext cx="1651414" cy="346249"/>
          </a:xfrm>
          <a:prstGeom prst="rect">
            <a:avLst/>
          </a:prstGeom>
        </p:spPr>
        <p:txBody>
          <a:bodyPr wrap="none">
            <a:spAutoFit/>
          </a:bodyPr>
          <a:lstStyle/>
          <a:p>
            <a:pPr defTabSz="699195"/>
            <a:r>
              <a:rPr lang="en-US" sz="1650" dirty="0">
                <a:solidFill>
                  <a:srgbClr val="FFFFFF"/>
                </a:solidFill>
                <a:latin typeface="Segoe UI"/>
              </a:rPr>
              <a:t>Xamarin.Mobile</a:t>
            </a:r>
          </a:p>
        </p:txBody>
      </p:sp>
      <p:sp>
        <p:nvSpPr>
          <p:cNvPr id="34" name="Rectangle 33"/>
          <p:cNvSpPr/>
          <p:nvPr/>
        </p:nvSpPr>
        <p:spPr>
          <a:xfrm>
            <a:off x="7311883" y="3273446"/>
            <a:ext cx="1507144" cy="276679"/>
          </a:xfrm>
          <a:prstGeom prst="rect">
            <a:avLst/>
          </a:prstGeom>
        </p:spPr>
        <p:txBody>
          <a:bodyPr wrap="none">
            <a:spAutoFit/>
          </a:bodyPr>
          <a:lstStyle/>
          <a:p>
            <a:pPr defTabSz="699195"/>
            <a:r>
              <a:rPr lang="en-US" sz="1198" dirty="0">
                <a:solidFill>
                  <a:srgbClr val="FFFFFF"/>
                </a:solidFill>
                <a:latin typeface="Segoe UI"/>
              </a:rPr>
              <a:t>Couchbase for .NET</a:t>
            </a:r>
          </a:p>
        </p:txBody>
      </p:sp>
      <p:sp>
        <p:nvSpPr>
          <p:cNvPr id="46" name="Rectangle 45"/>
          <p:cNvSpPr/>
          <p:nvPr/>
        </p:nvSpPr>
        <p:spPr>
          <a:xfrm>
            <a:off x="5287491" y="5215388"/>
            <a:ext cx="3807453" cy="557397"/>
          </a:xfrm>
          <a:prstGeom prst="rect">
            <a:avLst/>
          </a:prstGeom>
        </p:spPr>
        <p:txBody>
          <a:bodyPr wrap="none">
            <a:spAutoFit/>
          </a:bodyPr>
          <a:lstStyle/>
          <a:p>
            <a:pPr defTabSz="699195"/>
            <a:r>
              <a:rPr lang="en-US" sz="1492" dirty="0">
                <a:solidFill>
                  <a:srgbClr val="FFFFFF"/>
                </a:solidFill>
                <a:latin typeface="Segoe UI Light" pitchFamily="34" charset="0"/>
              </a:rPr>
              <a:t>Meet the people behind the .NET Foundation</a:t>
            </a:r>
          </a:p>
          <a:p>
            <a:pPr defTabSz="699195"/>
            <a:r>
              <a:rPr lang="en-US" sz="1530" dirty="0">
                <a:solidFill>
                  <a:srgbClr val="FFFFFF"/>
                </a:solidFill>
                <a:latin typeface="Segoe UI Light" pitchFamily="34" charset="0"/>
              </a:rPr>
              <a:t>http://www.dotnetfoundation.org/team </a:t>
            </a:r>
          </a:p>
        </p:txBody>
      </p:sp>
      <p:sp>
        <p:nvSpPr>
          <p:cNvPr id="2" name="Rectangle 1"/>
          <p:cNvSpPr/>
          <p:nvPr/>
        </p:nvSpPr>
        <p:spPr>
          <a:xfrm>
            <a:off x="291184" y="5128786"/>
            <a:ext cx="4660769" cy="757130"/>
          </a:xfrm>
          <a:prstGeom prst="rect">
            <a:avLst/>
          </a:prstGeom>
        </p:spPr>
        <p:txBody>
          <a:bodyPr>
            <a:spAutoFit/>
          </a:bodyPr>
          <a:lstStyle/>
          <a:p>
            <a:pPr defTabSz="698992" fontAlgn="base">
              <a:lnSpc>
                <a:spcPct val="90000"/>
              </a:lnSpc>
              <a:spcBef>
                <a:spcPct val="0"/>
              </a:spcBef>
              <a:spcAft>
                <a:spcPct val="0"/>
              </a:spcAft>
            </a:pPr>
            <a:r>
              <a:rPr lang="en-US" kern="0" dirty="0">
                <a:gradFill>
                  <a:gsLst>
                    <a:gs pos="9583">
                      <a:srgbClr val="FFFFFF"/>
                    </a:gs>
                    <a:gs pos="24000">
                      <a:srgbClr val="FFFFFF"/>
                    </a:gs>
                  </a:gsLst>
                  <a:lin ang="5400000" scaled="0"/>
                </a:gradFill>
                <a:latin typeface="Segoe UI Light"/>
              </a:rPr>
              <a:t>Join the conversation</a:t>
            </a:r>
            <a:endParaRPr lang="en-US" sz="2698" kern="0" dirty="0">
              <a:gradFill>
                <a:gsLst>
                  <a:gs pos="9583">
                    <a:srgbClr val="FFFFFF"/>
                  </a:gs>
                  <a:gs pos="24000">
                    <a:srgbClr val="FFFFFF"/>
                  </a:gs>
                </a:gsLst>
                <a:lin ang="5400000" scaled="0"/>
              </a:gradFill>
              <a:latin typeface="Segoe UI Light"/>
            </a:endParaRPr>
          </a:p>
          <a:p>
            <a:pPr defTabSz="698992" fontAlgn="base">
              <a:lnSpc>
                <a:spcPct val="90000"/>
              </a:lnSpc>
              <a:spcBef>
                <a:spcPct val="0"/>
              </a:spcBef>
              <a:spcAft>
                <a:spcPct val="0"/>
              </a:spcAft>
            </a:pPr>
            <a:r>
              <a:rPr lang="en-US" sz="1500" dirty="0">
                <a:solidFill>
                  <a:srgbClr val="FFFFFF"/>
                </a:solidFill>
                <a:latin typeface="Segoe UI Light" pitchFamily="34" charset="0"/>
              </a:rPr>
              <a:t>http://www.dotnetfoundation.org </a:t>
            </a:r>
          </a:p>
          <a:p>
            <a:pPr defTabSz="698992" fontAlgn="base">
              <a:lnSpc>
                <a:spcPct val="90000"/>
              </a:lnSpc>
              <a:spcBef>
                <a:spcPct val="0"/>
              </a:spcBef>
              <a:spcAft>
                <a:spcPct val="0"/>
              </a:spcAft>
            </a:pPr>
            <a:r>
              <a:rPr lang="en-US" sz="1500" dirty="0">
                <a:solidFill>
                  <a:srgbClr val="FFFFFF"/>
                </a:solidFill>
                <a:latin typeface="Segoe UI Light" pitchFamily="34" charset="0"/>
              </a:rPr>
              <a:t>@</a:t>
            </a:r>
            <a:r>
              <a:rPr lang="en-US" sz="1500" dirty="0" err="1">
                <a:solidFill>
                  <a:srgbClr val="FFFFFF"/>
                </a:solidFill>
                <a:latin typeface="Segoe UI Light" pitchFamily="34" charset="0"/>
              </a:rPr>
              <a:t>dotnetfdn</a:t>
            </a:r>
            <a:endParaRPr lang="en-US" sz="1500" dirty="0">
              <a:solidFill>
                <a:srgbClr val="FFFFFF"/>
              </a:solidFill>
              <a:latin typeface="Segoe UI Light" pitchFamily="34" charset="0"/>
            </a:endParaRPr>
          </a:p>
        </p:txBody>
      </p:sp>
      <p:sp>
        <p:nvSpPr>
          <p:cNvPr id="49" name="Rectangle 48"/>
          <p:cNvSpPr/>
          <p:nvPr/>
        </p:nvSpPr>
        <p:spPr>
          <a:xfrm>
            <a:off x="5962741" y="3867425"/>
            <a:ext cx="870751" cy="369332"/>
          </a:xfrm>
          <a:prstGeom prst="rect">
            <a:avLst/>
          </a:prstGeom>
        </p:spPr>
        <p:txBody>
          <a:bodyPr wrap="none">
            <a:spAutoFit/>
          </a:bodyPr>
          <a:lstStyle/>
          <a:p>
            <a:pPr defTabSz="699195"/>
            <a:r>
              <a:rPr lang="en-US" dirty="0">
                <a:solidFill>
                  <a:srgbClr val="FFFFFF"/>
                </a:solidFill>
                <a:latin typeface="Segoe UI"/>
              </a:rPr>
              <a:t>Mailkit</a:t>
            </a:r>
          </a:p>
        </p:txBody>
      </p:sp>
      <p:sp>
        <p:nvSpPr>
          <p:cNvPr id="3" name="Rectangle 2"/>
          <p:cNvSpPr/>
          <p:nvPr/>
        </p:nvSpPr>
        <p:spPr>
          <a:xfrm>
            <a:off x="7176590" y="3515932"/>
            <a:ext cx="1538113" cy="323165"/>
          </a:xfrm>
          <a:prstGeom prst="rect">
            <a:avLst/>
          </a:prstGeom>
        </p:spPr>
        <p:txBody>
          <a:bodyPr wrap="none">
            <a:spAutoFit/>
          </a:bodyPr>
          <a:lstStyle/>
          <a:p>
            <a:pPr defTabSz="699195"/>
            <a:r>
              <a:rPr lang="en-US" sz="1500" dirty="0">
                <a:solidFill>
                  <a:srgbClr val="FFFFFF"/>
                </a:solidFill>
                <a:latin typeface="Segoe UI"/>
              </a:rPr>
              <a:t>System.Drawing</a:t>
            </a:r>
          </a:p>
        </p:txBody>
      </p:sp>
      <p:sp>
        <p:nvSpPr>
          <p:cNvPr id="47" name="Rectangle 46"/>
          <p:cNvSpPr/>
          <p:nvPr/>
        </p:nvSpPr>
        <p:spPr>
          <a:xfrm>
            <a:off x="6254186" y="2735968"/>
            <a:ext cx="1390189" cy="421975"/>
          </a:xfrm>
          <a:prstGeom prst="rect">
            <a:avLst/>
          </a:prstGeom>
        </p:spPr>
        <p:txBody>
          <a:bodyPr wrap="none">
            <a:spAutoFit/>
          </a:bodyPr>
          <a:lstStyle/>
          <a:p>
            <a:pPr defTabSz="699195"/>
            <a:r>
              <a:rPr lang="en-US" sz="2142" dirty="0">
                <a:solidFill>
                  <a:srgbClr val="FFFFFF"/>
                </a:solidFill>
                <a:latin typeface="Segoe UI"/>
              </a:rPr>
              <a:t>ASP.NET 5</a:t>
            </a:r>
          </a:p>
        </p:txBody>
      </p:sp>
      <p:sp>
        <p:nvSpPr>
          <p:cNvPr id="48" name="Rectangle 47"/>
          <p:cNvSpPr/>
          <p:nvPr/>
        </p:nvSpPr>
        <p:spPr>
          <a:xfrm>
            <a:off x="6617069" y="4708190"/>
            <a:ext cx="2282035" cy="304250"/>
          </a:xfrm>
          <a:prstGeom prst="rect">
            <a:avLst/>
          </a:prstGeom>
        </p:spPr>
        <p:txBody>
          <a:bodyPr wrap="none">
            <a:spAutoFit/>
          </a:bodyPr>
          <a:lstStyle/>
          <a:p>
            <a:pPr defTabSz="699195"/>
            <a:r>
              <a:rPr lang="en-US" sz="1377" dirty="0">
                <a:solidFill>
                  <a:srgbClr val="FFFFFF"/>
                </a:solidFill>
                <a:latin typeface="Segoe UI"/>
              </a:rPr>
              <a:t>Salesforce Toolkits for .NET</a:t>
            </a:r>
          </a:p>
        </p:txBody>
      </p:sp>
      <p:sp>
        <p:nvSpPr>
          <p:cNvPr id="50" name="Rectangle 49"/>
          <p:cNvSpPr/>
          <p:nvPr/>
        </p:nvSpPr>
        <p:spPr>
          <a:xfrm>
            <a:off x="6282089" y="3142841"/>
            <a:ext cx="859531" cy="374846"/>
          </a:xfrm>
          <a:prstGeom prst="rect">
            <a:avLst/>
          </a:prstGeom>
        </p:spPr>
        <p:txBody>
          <a:bodyPr wrap="none">
            <a:spAutoFit/>
          </a:bodyPr>
          <a:lstStyle/>
          <a:p>
            <a:pPr defTabSz="699195"/>
            <a:r>
              <a:rPr lang="en-US" sz="1836" dirty="0">
                <a:solidFill>
                  <a:srgbClr val="FFFFFF"/>
                </a:solidFill>
                <a:latin typeface="Segoe UI"/>
              </a:rPr>
              <a:t>NuGet</a:t>
            </a:r>
          </a:p>
        </p:txBody>
      </p:sp>
      <p:sp>
        <p:nvSpPr>
          <p:cNvPr id="51" name="Rectangle 50"/>
          <p:cNvSpPr/>
          <p:nvPr/>
        </p:nvSpPr>
        <p:spPr>
          <a:xfrm>
            <a:off x="5314536" y="3156403"/>
            <a:ext cx="920445" cy="461024"/>
          </a:xfrm>
          <a:prstGeom prst="rect">
            <a:avLst/>
          </a:prstGeom>
        </p:spPr>
        <p:txBody>
          <a:bodyPr wrap="none">
            <a:spAutoFit/>
          </a:bodyPr>
          <a:lstStyle/>
          <a:p>
            <a:pPr defTabSz="699195"/>
            <a:r>
              <a:rPr lang="en-US" sz="1198" dirty="0">
                <a:solidFill>
                  <a:srgbClr val="FFFFFF"/>
                </a:solidFill>
                <a:latin typeface="Segoe UI"/>
              </a:rPr>
              <a:t>Kudu</a:t>
            </a:r>
          </a:p>
          <a:p>
            <a:pPr defTabSz="699195"/>
            <a:r>
              <a:rPr lang="en-US" sz="1198" dirty="0">
                <a:solidFill>
                  <a:srgbClr val="FFFFFF"/>
                </a:solidFill>
                <a:latin typeface="Segoe UI"/>
              </a:rPr>
              <a:t>          Cecil</a:t>
            </a:r>
          </a:p>
        </p:txBody>
      </p:sp>
      <p:sp>
        <p:nvSpPr>
          <p:cNvPr id="42" name="Rectangle 41"/>
          <p:cNvSpPr/>
          <p:nvPr/>
        </p:nvSpPr>
        <p:spPr>
          <a:xfrm>
            <a:off x="7583139" y="3004785"/>
            <a:ext cx="899605" cy="327782"/>
          </a:xfrm>
          <a:prstGeom prst="rect">
            <a:avLst/>
          </a:prstGeom>
        </p:spPr>
        <p:txBody>
          <a:bodyPr wrap="none">
            <a:spAutoFit/>
          </a:bodyPr>
          <a:lstStyle/>
          <a:p>
            <a:pPr defTabSz="699195"/>
            <a:r>
              <a:rPr lang="en-US" sz="1530" dirty="0" err="1">
                <a:solidFill>
                  <a:srgbClr val="FFFFFF"/>
                </a:solidFill>
                <a:latin typeface="Segoe UI"/>
              </a:rPr>
              <a:t>MSBuild</a:t>
            </a:r>
            <a:endParaRPr lang="en-US" sz="1530" dirty="0">
              <a:solidFill>
                <a:srgbClr val="FFFFFF"/>
              </a:solidFill>
              <a:latin typeface="Segoe UI"/>
            </a:endParaRPr>
          </a:p>
        </p:txBody>
      </p:sp>
    </p:spTree>
    <p:extLst>
      <p:ext uri="{BB962C8B-B14F-4D97-AF65-F5344CB8AC3E}">
        <p14:creationId xmlns:p14="http://schemas.microsoft.com/office/powerpoint/2010/main" val="106191832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50113" y="3709093"/>
            <a:ext cx="9184132" cy="1463569"/>
          </a:xfrm>
          <a:prstGeom prst="rect">
            <a:avLst/>
          </a:prstGeom>
          <a:solidFill>
            <a:srgbClr val="00188F"/>
          </a:solidFill>
          <a:ln/>
        </p:spPr>
        <p:style>
          <a:lnRef idx="2">
            <a:schemeClr val="accent4">
              <a:shade val="50000"/>
            </a:schemeClr>
          </a:lnRef>
          <a:fillRef idx="1">
            <a:schemeClr val="accent4"/>
          </a:fillRef>
          <a:effectRef idx="0">
            <a:schemeClr val="accent4"/>
          </a:effectRef>
          <a:fontRef idx="minor">
            <a:schemeClr val="lt1"/>
          </a:fontRef>
        </p:style>
        <p:txBody>
          <a:bodyPr vert="horz" wrap="square" lIns="109670" tIns="109703" rIns="109670" bIns="109703" rtlCol="0">
            <a:noAutofit/>
          </a:bodyPr>
          <a:lstStyle>
            <a:lvl1pPr marL="0" marR="0" indent="0" algn="l" defTabSz="932312" rtl="0" eaLnBrk="1" fontAlgn="auto" latinLnBrk="0" hangingPunct="1">
              <a:lnSpc>
                <a:spcPct val="90000"/>
              </a:lnSpc>
              <a:spcBef>
                <a:spcPts val="1224"/>
              </a:spcBef>
              <a:spcAft>
                <a:spcPts val="0"/>
              </a:spcAft>
              <a:buClr>
                <a:schemeClr val="tx1"/>
              </a:buClr>
              <a:buSzPct val="90000"/>
              <a:buFont typeface="Wingdings" pitchFamily="2" charset="2"/>
              <a:buNone/>
              <a:tabLst/>
              <a:defRPr sz="3999" kern="1200" spc="0" baseline="0">
                <a:solidFill>
                  <a:schemeClr val="tx1"/>
                </a:solidFill>
                <a:latin typeface="+mj-lt"/>
                <a:ea typeface="+mn-ea"/>
                <a:cs typeface="+mn-cs"/>
              </a:defRPr>
            </a:lvl1pPr>
            <a:lvl2pPr marL="0" marR="0" indent="0" algn="l" defTabSz="932312" rtl="0" eaLnBrk="1" fontAlgn="auto" latinLnBrk="0" hangingPunct="1">
              <a:lnSpc>
                <a:spcPct val="90000"/>
              </a:lnSpc>
              <a:spcBef>
                <a:spcPts val="1080"/>
              </a:spcBef>
              <a:spcAft>
                <a:spcPts val="0"/>
              </a:spcAft>
              <a:buClrTx/>
              <a:buSzPct val="90000"/>
              <a:buFont typeface="Arial" pitchFamily="34" charset="0"/>
              <a:buNone/>
              <a:tabLst/>
              <a:defRPr sz="2000" kern="1200" spc="0" baseline="0">
                <a:solidFill>
                  <a:schemeClr val="tx1"/>
                </a:solidFill>
                <a:latin typeface="+mn-lt"/>
                <a:ea typeface="+mn-ea"/>
                <a:cs typeface="+mn-cs"/>
              </a:defRPr>
            </a:lvl2pPr>
            <a:lvl3pPr marL="231668"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2000" kern="1200" spc="0" baseline="0">
                <a:solidFill>
                  <a:schemeClr val="tx1"/>
                </a:solidFill>
                <a:latin typeface="+mn-lt"/>
                <a:ea typeface="+mn-ea"/>
                <a:cs typeface="+mn-cs"/>
              </a:defRPr>
            </a:lvl3pPr>
            <a:lvl4pPr marL="460162"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1801" kern="1200" spc="0" baseline="0">
                <a:solidFill>
                  <a:schemeClr val="tx1"/>
                </a:solidFill>
                <a:latin typeface="+mn-lt"/>
                <a:ea typeface="+mn-ea"/>
                <a:cs typeface="+mn-cs"/>
              </a:defRPr>
            </a:lvl4pPr>
            <a:lvl5pPr marL="685483"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1801" kern="1200" spc="0" baseline="0">
                <a:solidFill>
                  <a:schemeClr val="tx1"/>
                </a:soli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998" dirty="0"/>
          </a:p>
        </p:txBody>
      </p:sp>
      <p:sp>
        <p:nvSpPr>
          <p:cNvPr id="4" name="Text Placeholder 3"/>
          <p:cNvSpPr>
            <a:spLocks noGrp="1"/>
          </p:cNvSpPr>
          <p:nvPr>
            <p:ph type="body" sz="quarter" idx="11"/>
          </p:nvPr>
        </p:nvSpPr>
        <p:spPr>
          <a:xfrm>
            <a:off x="2437644" y="3788211"/>
            <a:ext cx="2297810" cy="1248861"/>
          </a:xfrm>
          <a:solidFill>
            <a:srgbClr val="B4009E"/>
          </a:solidFill>
        </p:spPr>
        <p:txBody>
          <a:bodyPr/>
          <a:lstStyle/>
          <a:p>
            <a:r>
              <a:rPr lang="en-US" sz="2399" dirty="0">
                <a:solidFill>
                  <a:schemeClr val="bg1"/>
                </a:solidFill>
              </a:rPr>
              <a:t>Practices</a:t>
            </a:r>
            <a:endParaRPr lang="en-US" dirty="0">
              <a:solidFill>
                <a:schemeClr val="bg1"/>
              </a:solidFill>
            </a:endParaRPr>
          </a:p>
        </p:txBody>
      </p:sp>
      <p:sp>
        <p:nvSpPr>
          <p:cNvPr id="5" name="Text Placeholder 4"/>
          <p:cNvSpPr>
            <a:spLocks noGrp="1"/>
          </p:cNvSpPr>
          <p:nvPr>
            <p:ph type="body" sz="quarter" idx="12"/>
          </p:nvPr>
        </p:nvSpPr>
        <p:spPr>
          <a:xfrm>
            <a:off x="4797757" y="3788212"/>
            <a:ext cx="2245604" cy="1254776"/>
          </a:xfrm>
          <a:solidFill>
            <a:srgbClr val="D83B01"/>
          </a:solidFill>
        </p:spPr>
        <p:txBody>
          <a:bodyPr/>
          <a:lstStyle/>
          <a:p>
            <a:r>
              <a:rPr lang="en-US" sz="2100" dirty="0"/>
              <a:t>Visibility</a:t>
            </a:r>
            <a:endParaRPr lang="en-US" sz="2699" dirty="0"/>
          </a:p>
        </p:txBody>
      </p:sp>
      <p:sp>
        <p:nvSpPr>
          <p:cNvPr id="7" name="TextBox 6"/>
          <p:cNvSpPr txBox="1"/>
          <p:nvPr/>
        </p:nvSpPr>
        <p:spPr>
          <a:xfrm>
            <a:off x="2493980" y="4132441"/>
            <a:ext cx="2173057" cy="890244"/>
          </a:xfrm>
          <a:prstGeom prst="rect">
            <a:avLst/>
          </a:prstGeom>
          <a:noFill/>
        </p:spPr>
        <p:txBody>
          <a:bodyPr wrap="square" lIns="139859" tIns="111887" rIns="139859" bIns="111887" rtlCol="0">
            <a:spAutoFit/>
          </a:bodyPr>
          <a:lstStyle/>
          <a:p>
            <a:pPr>
              <a:lnSpc>
                <a:spcPct val="90000"/>
              </a:lnSpc>
            </a:pPr>
            <a:r>
              <a:rPr lang="en-US" sz="1199" dirty="0">
                <a:solidFill>
                  <a:schemeClr val="bg1"/>
                </a:solidFill>
              </a:rPr>
              <a:t>Governance</a:t>
            </a:r>
          </a:p>
          <a:p>
            <a:pPr>
              <a:lnSpc>
                <a:spcPct val="90000"/>
              </a:lnSpc>
            </a:pPr>
            <a:r>
              <a:rPr lang="en-US" sz="1199" dirty="0">
                <a:solidFill>
                  <a:schemeClr val="bg1"/>
                </a:solidFill>
              </a:rPr>
              <a:t>Mentorship</a:t>
            </a:r>
          </a:p>
          <a:p>
            <a:pPr>
              <a:lnSpc>
                <a:spcPct val="90000"/>
              </a:lnSpc>
            </a:pPr>
            <a:r>
              <a:rPr lang="en-US" sz="1199" dirty="0">
                <a:solidFill>
                  <a:schemeClr val="bg1"/>
                </a:solidFill>
              </a:rPr>
              <a:t>Support</a:t>
            </a:r>
          </a:p>
          <a:p>
            <a:pPr>
              <a:lnSpc>
                <a:spcPct val="90000"/>
              </a:lnSpc>
            </a:pPr>
            <a:r>
              <a:rPr lang="en-US" sz="1199" dirty="0">
                <a:solidFill>
                  <a:schemeClr val="bg1"/>
                </a:solidFill>
              </a:rPr>
              <a:t>Feedback</a:t>
            </a:r>
          </a:p>
        </p:txBody>
      </p:sp>
      <p:sp>
        <p:nvSpPr>
          <p:cNvPr id="8" name="TextBox 7"/>
          <p:cNvSpPr txBox="1"/>
          <p:nvPr/>
        </p:nvSpPr>
        <p:spPr>
          <a:xfrm>
            <a:off x="4866032" y="4152053"/>
            <a:ext cx="2532102" cy="931922"/>
          </a:xfrm>
          <a:prstGeom prst="rect">
            <a:avLst/>
          </a:prstGeom>
          <a:noFill/>
        </p:spPr>
        <p:txBody>
          <a:bodyPr wrap="square" lIns="139859" tIns="111887" rIns="139859" bIns="111887" rtlCol="0">
            <a:spAutoFit/>
          </a:bodyPr>
          <a:lstStyle/>
          <a:p>
            <a:pPr>
              <a:lnSpc>
                <a:spcPct val="90000"/>
              </a:lnSpc>
            </a:pPr>
            <a:r>
              <a:rPr lang="en-US" sz="1199" dirty="0">
                <a:solidFill>
                  <a:schemeClr val="bg1"/>
                </a:solidFill>
              </a:rPr>
              <a:t>Media</a:t>
            </a:r>
          </a:p>
          <a:p>
            <a:pPr>
              <a:lnSpc>
                <a:spcPct val="90000"/>
              </a:lnSpc>
            </a:pPr>
            <a:r>
              <a:rPr lang="en-US" sz="1199" dirty="0">
                <a:solidFill>
                  <a:schemeClr val="bg1"/>
                </a:solidFill>
              </a:rPr>
              <a:t>Events</a:t>
            </a:r>
          </a:p>
          <a:p>
            <a:pPr>
              <a:lnSpc>
                <a:spcPct val="90000"/>
              </a:lnSpc>
            </a:pPr>
            <a:r>
              <a:rPr lang="en-US" sz="1199" dirty="0">
                <a:solidFill>
                  <a:schemeClr val="bg1"/>
                </a:solidFill>
              </a:rPr>
              <a:t>Sponsorship</a:t>
            </a:r>
          </a:p>
          <a:p>
            <a:pPr>
              <a:lnSpc>
                <a:spcPct val="90000"/>
              </a:lnSpc>
            </a:pPr>
            <a:endParaRPr lang="en-US" sz="1500" dirty="0">
              <a:solidFill>
                <a:schemeClr val="bg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199" y="4019456"/>
            <a:ext cx="907026" cy="907026"/>
          </a:xfrm>
          <a:prstGeom prst="rect">
            <a:avLst/>
          </a:prstGeom>
        </p:spPr>
      </p:pic>
      <p:grpSp>
        <p:nvGrpSpPr>
          <p:cNvPr id="14" name="Group 13"/>
          <p:cNvGrpSpPr/>
          <p:nvPr/>
        </p:nvGrpSpPr>
        <p:grpSpPr>
          <a:xfrm>
            <a:off x="5609273" y="3738574"/>
            <a:ext cx="1434088" cy="1434088"/>
            <a:chOff x="9465819" y="5119963"/>
            <a:chExt cx="1912552" cy="1912552"/>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5819" y="5119963"/>
              <a:ext cx="1912552" cy="1912552"/>
            </a:xfrm>
            <a:prstGeom prst="rect">
              <a:avLst/>
            </a:prstGeom>
          </p:spPr>
        </p:pic>
        <p:cxnSp>
          <p:nvCxnSpPr>
            <p:cNvPr id="17" name="Straight Connector 16"/>
            <p:cNvCxnSpPr/>
            <p:nvPr/>
          </p:nvCxnSpPr>
          <p:spPr>
            <a:xfrm flipV="1">
              <a:off x="10844609" y="5512026"/>
              <a:ext cx="201328" cy="243413"/>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0903774" y="5780306"/>
              <a:ext cx="284325" cy="133103"/>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962025" y="6095805"/>
              <a:ext cx="271133" cy="21042"/>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Title 9"/>
          <p:cNvSpPr>
            <a:spLocks noGrp="1"/>
          </p:cNvSpPr>
          <p:nvPr>
            <p:ph type="title"/>
          </p:nvPr>
        </p:nvSpPr>
        <p:spPr>
          <a:xfrm>
            <a:off x="662" y="928948"/>
            <a:ext cx="9325240" cy="688024"/>
          </a:xfrm>
        </p:spPr>
        <p:txBody>
          <a:bodyPr/>
          <a:lstStyle/>
          <a:p>
            <a:pPr algn="ctr"/>
            <a:r>
              <a:rPr lang="en-US" dirty="0" smtClean="0"/>
              <a:t>Fostering a vibrant .NET ecosystem</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9666" y="1594824"/>
            <a:ext cx="1997499" cy="1997499"/>
          </a:xfrm>
          <a:prstGeom prst="rect">
            <a:avLst/>
          </a:prstGeom>
        </p:spPr>
      </p:pic>
      <p:sp>
        <p:nvSpPr>
          <p:cNvPr id="3" name="Text Placeholder 2"/>
          <p:cNvSpPr>
            <a:spLocks noGrp="1"/>
          </p:cNvSpPr>
          <p:nvPr>
            <p:ph type="body" sz="quarter" idx="10"/>
          </p:nvPr>
        </p:nvSpPr>
        <p:spPr>
          <a:xfrm>
            <a:off x="112417" y="3788212"/>
            <a:ext cx="2251174" cy="1254776"/>
          </a:xfrm>
          <a:solidFill>
            <a:srgbClr val="008272"/>
          </a:solidFill>
        </p:spPr>
        <p:txBody>
          <a:bodyPr/>
          <a:lstStyle/>
          <a:p>
            <a:r>
              <a:rPr lang="en-US" sz="2399" dirty="0"/>
              <a:t>Protection</a:t>
            </a:r>
          </a:p>
        </p:txBody>
      </p:sp>
      <p:sp>
        <p:nvSpPr>
          <p:cNvPr id="6" name="TextBox 5"/>
          <p:cNvSpPr txBox="1"/>
          <p:nvPr/>
        </p:nvSpPr>
        <p:spPr>
          <a:xfrm>
            <a:off x="213232" y="4167319"/>
            <a:ext cx="2381680" cy="890244"/>
          </a:xfrm>
          <a:prstGeom prst="rect">
            <a:avLst/>
          </a:prstGeom>
          <a:noFill/>
        </p:spPr>
        <p:txBody>
          <a:bodyPr wrap="square" lIns="139859" tIns="111887" rIns="139859" bIns="111887" rtlCol="0">
            <a:spAutoFit/>
          </a:bodyPr>
          <a:lstStyle/>
          <a:p>
            <a:pPr>
              <a:lnSpc>
                <a:spcPct val="90000"/>
              </a:lnSpc>
            </a:pPr>
            <a:r>
              <a:rPr lang="en-US" sz="1199" dirty="0">
                <a:solidFill>
                  <a:schemeClr val="bg1"/>
                </a:solidFill>
              </a:rPr>
              <a:t>Licenses</a:t>
            </a:r>
          </a:p>
          <a:p>
            <a:pPr>
              <a:lnSpc>
                <a:spcPct val="90000"/>
              </a:lnSpc>
            </a:pPr>
            <a:r>
              <a:rPr lang="en-US" sz="1199" dirty="0">
                <a:solidFill>
                  <a:schemeClr val="bg1"/>
                </a:solidFill>
              </a:rPr>
              <a:t>Copyrights</a:t>
            </a:r>
          </a:p>
          <a:p>
            <a:pPr>
              <a:lnSpc>
                <a:spcPct val="90000"/>
              </a:lnSpc>
            </a:pPr>
            <a:r>
              <a:rPr lang="en-US" sz="1199" dirty="0">
                <a:solidFill>
                  <a:schemeClr val="bg1"/>
                </a:solidFill>
              </a:rPr>
              <a:t>Trademarks</a:t>
            </a:r>
          </a:p>
          <a:p>
            <a:pPr>
              <a:lnSpc>
                <a:spcPct val="90000"/>
              </a:lnSpc>
            </a:pPr>
            <a:r>
              <a:rPr lang="en-US" sz="1199" dirty="0">
                <a:solidFill>
                  <a:schemeClr val="bg1"/>
                </a:solidFill>
              </a:rPr>
              <a:t>Patents</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5045" y="3845486"/>
            <a:ext cx="1399623" cy="1399623"/>
          </a:xfrm>
          <a:prstGeom prst="rect">
            <a:avLst/>
          </a:prstGeom>
        </p:spPr>
      </p:pic>
      <p:pic>
        <p:nvPicPr>
          <p:cNvPr id="22" name="Picture 21"/>
          <p:cNvPicPr>
            <a:picLocks noChangeAspect="1"/>
          </p:cNvPicPr>
          <p:nvPr/>
        </p:nvPicPr>
        <p:blipFill>
          <a:blip r:embed="rId7"/>
          <a:stretch>
            <a:fillRect/>
          </a:stretch>
        </p:blipFill>
        <p:spPr>
          <a:xfrm>
            <a:off x="112416" y="5333310"/>
            <a:ext cx="9190310" cy="748466"/>
          </a:xfrm>
          <a:prstGeom prst="rect">
            <a:avLst/>
          </a:prstGeom>
        </p:spPr>
      </p:pic>
      <p:sp>
        <p:nvSpPr>
          <p:cNvPr id="24" name="Text Placeholder 1"/>
          <p:cNvSpPr txBox="1">
            <a:spLocks/>
          </p:cNvSpPr>
          <p:nvPr/>
        </p:nvSpPr>
        <p:spPr>
          <a:xfrm>
            <a:off x="244960" y="1917643"/>
            <a:ext cx="3490617" cy="1078452"/>
          </a:xfrm>
          <a:prstGeom prst="rect">
            <a:avLst/>
          </a:prstGeom>
          <a:noFill/>
        </p:spPr>
        <p:txBody>
          <a:bodyPr vert="horz" wrap="square" lIns="109670" tIns="109703" rIns="109670" bIns="109703" rtlCol="0">
            <a:noAutofit/>
          </a:bodyPr>
          <a:lstStyle>
            <a:lvl1pPr marL="0" marR="0" indent="0" algn="l" defTabSz="932312" rtl="0" eaLnBrk="1" fontAlgn="auto" latinLnBrk="0" hangingPunct="1">
              <a:lnSpc>
                <a:spcPct val="90000"/>
              </a:lnSpc>
              <a:spcBef>
                <a:spcPts val="1224"/>
              </a:spcBef>
              <a:spcAft>
                <a:spcPts val="0"/>
              </a:spcAft>
              <a:buClr>
                <a:schemeClr val="tx1"/>
              </a:buClr>
              <a:buSzPct val="90000"/>
              <a:buFont typeface="Wingdings" pitchFamily="2" charset="2"/>
              <a:buNone/>
              <a:tabLst/>
              <a:defRPr sz="3999" kern="1200" spc="0" baseline="0">
                <a:solidFill>
                  <a:schemeClr val="bg1"/>
                </a:solidFill>
                <a:latin typeface="+mj-lt"/>
                <a:ea typeface="+mn-ea"/>
                <a:cs typeface="+mn-cs"/>
              </a:defRPr>
            </a:lvl1pPr>
            <a:lvl2pPr marL="0" marR="0" indent="0" algn="l" defTabSz="932312" rtl="0" eaLnBrk="1" fontAlgn="auto" latinLnBrk="0" hangingPunct="1">
              <a:lnSpc>
                <a:spcPct val="90000"/>
              </a:lnSpc>
              <a:spcBef>
                <a:spcPts val="1080"/>
              </a:spcBef>
              <a:spcAft>
                <a:spcPts val="0"/>
              </a:spcAft>
              <a:buClrTx/>
              <a:buSzPct val="90000"/>
              <a:buFont typeface="Arial" pitchFamily="34" charset="0"/>
              <a:buNone/>
              <a:tabLst/>
              <a:defRPr sz="2000" kern="1200" spc="0" baseline="0">
                <a:solidFill>
                  <a:schemeClr val="bg1"/>
                </a:solidFill>
                <a:latin typeface="+mn-lt"/>
                <a:ea typeface="+mn-ea"/>
                <a:cs typeface="+mn-cs"/>
              </a:defRPr>
            </a:lvl2pPr>
            <a:lvl3pPr marL="231668"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2000" kern="1200" spc="0" baseline="0">
                <a:solidFill>
                  <a:schemeClr val="bg1"/>
                </a:solidFill>
                <a:latin typeface="+mn-lt"/>
                <a:ea typeface="+mn-ea"/>
                <a:cs typeface="+mn-cs"/>
              </a:defRPr>
            </a:lvl3pPr>
            <a:lvl4pPr marL="460162"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1801" kern="1200" spc="0" baseline="0">
                <a:solidFill>
                  <a:schemeClr val="bg1"/>
                </a:solidFill>
                <a:latin typeface="+mn-lt"/>
                <a:ea typeface="+mn-ea"/>
                <a:cs typeface="+mn-cs"/>
              </a:defRPr>
            </a:lvl4pPr>
            <a:lvl5pPr marL="685483" marR="0" indent="0" algn="l" defTabSz="932312" rtl="0" eaLnBrk="1" fontAlgn="auto" latinLnBrk="0" hangingPunct="1">
              <a:lnSpc>
                <a:spcPct val="90000"/>
              </a:lnSpc>
              <a:spcBef>
                <a:spcPct val="20000"/>
              </a:spcBef>
              <a:spcAft>
                <a:spcPts val="0"/>
              </a:spcAft>
              <a:buClrTx/>
              <a:buSzPct val="90000"/>
              <a:buFont typeface="Arial" pitchFamily="34" charset="0"/>
              <a:buNone/>
              <a:tabLst/>
              <a:defRPr sz="1801" kern="1200" spc="0" baseline="0">
                <a:solidFill>
                  <a:schemeClr val="bg1"/>
                </a:soli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48" dirty="0">
                <a:solidFill>
                  <a:sysClr val="windowText" lastClr="000000"/>
                </a:solidFill>
              </a:rPr>
              <a:t>dotnetfoundation.org</a:t>
            </a:r>
            <a:r>
              <a:rPr lang="en-US" sz="2448" dirty="0">
                <a:solidFill>
                  <a:schemeClr val="tx1"/>
                </a:solidFill>
              </a:rPr>
              <a:t> </a:t>
            </a:r>
          </a:p>
          <a:p>
            <a:r>
              <a:rPr lang="en-US" sz="2448" dirty="0">
                <a:solidFill>
                  <a:schemeClr val="tx1"/>
                </a:solidFill>
              </a:rPr>
              <a:t>dotnet.github.io</a:t>
            </a:r>
          </a:p>
        </p:txBody>
      </p:sp>
      <p:grpSp>
        <p:nvGrpSpPr>
          <p:cNvPr id="15" name="Group 14"/>
          <p:cNvGrpSpPr/>
          <p:nvPr/>
        </p:nvGrpSpPr>
        <p:grpSpPr>
          <a:xfrm>
            <a:off x="5930549" y="1899169"/>
            <a:ext cx="2751321" cy="1102097"/>
            <a:chOff x="7908312" y="1365986"/>
            <a:chExt cx="3669260" cy="1469797"/>
          </a:xfrm>
        </p:grpSpPr>
        <p:sp>
          <p:nvSpPr>
            <p:cNvPr id="28" name="Left Brace 27"/>
            <p:cNvSpPr/>
            <p:nvPr/>
          </p:nvSpPr>
          <p:spPr>
            <a:xfrm>
              <a:off x="7908312" y="1515288"/>
              <a:ext cx="635251" cy="1206499"/>
            </a:xfrm>
            <a:prstGeom prst="lef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99220"/>
              <a:endParaRPr lang="en-US" sz="1049" b="1" dirty="0">
                <a:solidFill>
                  <a:srgbClr val="404040"/>
                </a:solidFill>
              </a:endParaRPr>
            </a:p>
          </p:txBody>
        </p:sp>
        <p:sp>
          <p:nvSpPr>
            <p:cNvPr id="29" name="Left Brace 28"/>
            <p:cNvSpPr/>
            <p:nvPr/>
          </p:nvSpPr>
          <p:spPr>
            <a:xfrm rot="10800000">
              <a:off x="10942321" y="1515287"/>
              <a:ext cx="635251" cy="1238845"/>
            </a:xfrm>
            <a:prstGeom prst="lef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99220"/>
              <a:endParaRPr lang="en-US" sz="1049" b="1" dirty="0">
                <a:solidFill>
                  <a:srgbClr val="404040"/>
                </a:solidFill>
              </a:endParaRPr>
            </a:p>
          </p:txBody>
        </p:sp>
        <p:sp>
          <p:nvSpPr>
            <p:cNvPr id="30" name="TextBox 29"/>
            <p:cNvSpPr txBox="1"/>
            <p:nvPr/>
          </p:nvSpPr>
          <p:spPr>
            <a:xfrm>
              <a:off x="8422052" y="1365986"/>
              <a:ext cx="2911886" cy="1469797"/>
            </a:xfrm>
            <a:prstGeom prst="rect">
              <a:avLst/>
            </a:prstGeom>
            <a:noFill/>
          </p:spPr>
          <p:txBody>
            <a:bodyPr wrap="none" lIns="139859" tIns="111887" rIns="139859" bIns="111887" rtlCol="0">
              <a:spAutoFit/>
            </a:bodyPr>
            <a:lstStyle/>
            <a:p>
              <a:pPr defTabSz="699220">
                <a:lnSpc>
                  <a:spcPct val="90000"/>
                </a:lnSpc>
                <a:spcAft>
                  <a:spcPts val="459"/>
                </a:spcAft>
              </a:pPr>
              <a:r>
                <a:rPr lang="en-US" b="1" dirty="0">
                  <a:gradFill>
                    <a:gsLst>
                      <a:gs pos="2917">
                        <a:srgbClr val="404040"/>
                      </a:gs>
                      <a:gs pos="30000">
                        <a:srgbClr val="404040"/>
                      </a:gs>
                    </a:gsLst>
                    <a:lin ang="5400000" scaled="0"/>
                  </a:gradFill>
                </a:rPr>
                <a:t>93</a:t>
              </a:r>
              <a:r>
                <a:rPr lang="en-US" dirty="0">
                  <a:gradFill>
                    <a:gsLst>
                      <a:gs pos="2917">
                        <a:srgbClr val="404040"/>
                      </a:gs>
                      <a:gs pos="30000">
                        <a:srgbClr val="404040"/>
                      </a:gs>
                    </a:gsLst>
                    <a:lin ang="5400000" scaled="0"/>
                  </a:gradFill>
                </a:rPr>
                <a:t> repositories</a:t>
              </a:r>
            </a:p>
            <a:p>
              <a:pPr defTabSz="699220">
                <a:lnSpc>
                  <a:spcPct val="90000"/>
                </a:lnSpc>
                <a:spcAft>
                  <a:spcPts val="459"/>
                </a:spcAft>
              </a:pPr>
              <a:r>
                <a:rPr lang="en-US" b="1" dirty="0">
                  <a:gradFill>
                    <a:gsLst>
                      <a:gs pos="2917">
                        <a:srgbClr val="404040"/>
                      </a:gs>
                      <a:gs pos="30000">
                        <a:srgbClr val="404040"/>
                      </a:gs>
                    </a:gsLst>
                    <a:lin ang="5400000" scaled="0"/>
                  </a:gradFill>
                </a:rPr>
                <a:t>12,333</a:t>
              </a:r>
              <a:r>
                <a:rPr lang="en-US" dirty="0">
                  <a:gradFill>
                    <a:gsLst>
                      <a:gs pos="2917">
                        <a:srgbClr val="404040"/>
                      </a:gs>
                      <a:gs pos="30000">
                        <a:srgbClr val="404040"/>
                      </a:gs>
                    </a:gsLst>
                    <a:lin ang="5400000" scaled="0"/>
                  </a:gradFill>
                </a:rPr>
                <a:t> forks</a:t>
              </a:r>
            </a:p>
            <a:p>
              <a:pPr defTabSz="699220">
                <a:lnSpc>
                  <a:spcPct val="90000"/>
                </a:lnSpc>
                <a:spcAft>
                  <a:spcPts val="459"/>
                </a:spcAft>
              </a:pPr>
              <a:r>
                <a:rPr lang="en-US" b="1" dirty="0">
                  <a:gradFill>
                    <a:gsLst>
                      <a:gs pos="2917">
                        <a:srgbClr val="404040"/>
                      </a:gs>
                      <a:gs pos="30000">
                        <a:srgbClr val="404040"/>
                      </a:gs>
                    </a:gsLst>
                    <a:lin ang="5400000" scaled="0"/>
                  </a:gradFill>
                </a:rPr>
                <a:t>2,111</a:t>
              </a:r>
              <a:r>
                <a:rPr lang="en-US" dirty="0">
                  <a:gradFill>
                    <a:gsLst>
                      <a:gs pos="2917">
                        <a:srgbClr val="404040"/>
                      </a:gs>
                      <a:gs pos="30000">
                        <a:srgbClr val="404040"/>
                      </a:gs>
                    </a:gsLst>
                    <a:lin ang="5400000" scaled="0"/>
                  </a:gradFill>
                </a:rPr>
                <a:t> contributors</a:t>
              </a:r>
            </a:p>
          </p:txBody>
        </p:sp>
      </p:grpSp>
      <p:sp>
        <p:nvSpPr>
          <p:cNvPr id="31" name="TextBox 30"/>
          <p:cNvSpPr txBox="1"/>
          <p:nvPr/>
        </p:nvSpPr>
        <p:spPr>
          <a:xfrm>
            <a:off x="7430800" y="2898550"/>
            <a:ext cx="2229631" cy="412934"/>
          </a:xfrm>
          <a:prstGeom prst="rect">
            <a:avLst/>
          </a:prstGeom>
          <a:noFill/>
        </p:spPr>
        <p:txBody>
          <a:bodyPr wrap="square" lIns="139859" tIns="111887" rIns="139859" bIns="111887" rtlCol="0">
            <a:spAutoFit/>
          </a:bodyPr>
          <a:lstStyle/>
          <a:p>
            <a:pPr defTabSz="699220">
              <a:lnSpc>
                <a:spcPct val="90000"/>
              </a:lnSpc>
              <a:spcAft>
                <a:spcPts val="459"/>
              </a:spcAft>
            </a:pPr>
            <a:r>
              <a:rPr lang="en-US" sz="1350" dirty="0">
                <a:gradFill>
                  <a:gsLst>
                    <a:gs pos="2917">
                      <a:srgbClr val="404040"/>
                    </a:gs>
                    <a:gs pos="30000">
                      <a:srgbClr val="404040"/>
                    </a:gs>
                  </a:gsLst>
                  <a:lin ang="5400000" scaled="0"/>
                </a:gradFill>
              </a:rPr>
              <a:t>Growing daily…</a:t>
            </a:r>
          </a:p>
        </p:txBody>
      </p:sp>
      <p:sp>
        <p:nvSpPr>
          <p:cNvPr id="32" name="Rectangle 31"/>
          <p:cNvSpPr/>
          <p:nvPr/>
        </p:nvSpPr>
        <p:spPr>
          <a:xfrm>
            <a:off x="7037018" y="3756707"/>
            <a:ext cx="2288884" cy="916733"/>
          </a:xfrm>
          <a:prstGeom prst="rect">
            <a:avLst/>
          </a:prstGeom>
          <a:noFill/>
        </p:spPr>
        <p:txBody>
          <a:bodyPr wrap="square" lIns="137109" tIns="109687" rIns="137109" bIns="116543">
            <a:noAutofit/>
          </a:bodyPr>
          <a:lstStyle/>
          <a:p>
            <a:pPr defTabSz="685418">
              <a:lnSpc>
                <a:spcPct val="90000"/>
              </a:lnSpc>
              <a:spcBef>
                <a:spcPts val="450"/>
              </a:spcBef>
              <a:spcAft>
                <a:spcPts val="450"/>
              </a:spcAft>
            </a:pPr>
            <a:r>
              <a:rPr lang="en-US" sz="2100" kern="0" dirty="0">
                <a:solidFill>
                  <a:schemeClr val="bg1"/>
                </a:solidFill>
                <a:latin typeface="Segoe UI Light"/>
              </a:rPr>
              <a:t>Openness.</a:t>
            </a:r>
          </a:p>
          <a:p>
            <a:pPr defTabSz="685418">
              <a:lnSpc>
                <a:spcPct val="90000"/>
              </a:lnSpc>
              <a:spcBef>
                <a:spcPts val="450"/>
              </a:spcBef>
              <a:spcAft>
                <a:spcPts val="450"/>
              </a:spcAft>
            </a:pPr>
            <a:r>
              <a:rPr lang="en-US" sz="2100" kern="0" dirty="0">
                <a:solidFill>
                  <a:schemeClr val="bg1"/>
                </a:solidFill>
                <a:latin typeface="Segoe UI Light"/>
              </a:rPr>
              <a:t>Community.</a:t>
            </a:r>
          </a:p>
          <a:p>
            <a:pPr defTabSz="685418">
              <a:lnSpc>
                <a:spcPct val="90000"/>
              </a:lnSpc>
              <a:spcBef>
                <a:spcPts val="450"/>
              </a:spcBef>
              <a:spcAft>
                <a:spcPts val="450"/>
              </a:spcAft>
            </a:pPr>
            <a:r>
              <a:rPr lang="en-US" sz="2100" kern="0" dirty="0">
                <a:solidFill>
                  <a:schemeClr val="bg1"/>
                </a:solidFill>
                <a:latin typeface="Segoe UI Light"/>
              </a:rPr>
              <a:t>Rapid innovation.</a:t>
            </a:r>
          </a:p>
        </p:txBody>
      </p:sp>
    </p:spTree>
    <p:extLst>
      <p:ext uri="{BB962C8B-B14F-4D97-AF65-F5344CB8AC3E}">
        <p14:creationId xmlns:p14="http://schemas.microsoft.com/office/powerpoint/2010/main" val="256442373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617" y="1985094"/>
            <a:ext cx="1512168" cy="1512168"/>
          </a:xfrm>
          <a:prstGeom prst="rect">
            <a:avLst/>
          </a:prstGeom>
        </p:spPr>
      </p:pic>
    </p:spTree>
    <p:extLst>
      <p:ext uri="{BB962C8B-B14F-4D97-AF65-F5344CB8AC3E}">
        <p14:creationId xmlns:p14="http://schemas.microsoft.com/office/powerpoint/2010/main" val="35387151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80514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bwMode="auto">
          <a:xfrm>
            <a:off x="657170" y="2354360"/>
            <a:ext cx="8669393" cy="787608"/>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54316" tIns="109719" rIns="137148" bIns="109719" numCol="1" spcCol="0" rtlCol="0" fromWordArt="0" anchor="ctr" anchorCtr="0" forceAA="0" compatLnSpc="1">
            <a:prstTxWarp prst="textNoShape">
              <a:avLst/>
            </a:prstTxWarp>
            <a:noAutofit/>
          </a:bodyPr>
          <a:lstStyle/>
          <a:p>
            <a:pPr defTabSz="699261" fontAlgn="base">
              <a:lnSpc>
                <a:spcPct val="90000"/>
              </a:lnSpc>
              <a:spcBef>
                <a:spcPct val="0"/>
              </a:spcBef>
              <a:spcAft>
                <a:spcPct val="0"/>
              </a:spcAft>
            </a:pPr>
            <a:endParaRPr lang="en-US" sz="2100" dirty="0">
              <a:solidFill>
                <a:srgbClr val="FFFFFF"/>
              </a:solidFill>
              <a:latin typeface="Segoe UI Light"/>
            </a:endParaRPr>
          </a:p>
        </p:txBody>
      </p:sp>
      <p:sp>
        <p:nvSpPr>
          <p:cNvPr id="4" name="Title 3"/>
          <p:cNvSpPr>
            <a:spLocks noGrp="1"/>
          </p:cNvSpPr>
          <p:nvPr>
            <p:ph type="title" idx="4294967295"/>
          </p:nvPr>
        </p:nvSpPr>
        <p:spPr>
          <a:xfrm>
            <a:off x="410732" y="1095976"/>
            <a:ext cx="8915831" cy="688123"/>
          </a:xfrm>
        </p:spPr>
        <p:txBody>
          <a:bodyPr/>
          <a:lstStyle/>
          <a:p>
            <a:r>
              <a:rPr lang="zh-TW" altLang="en-US" sz="4049" dirty="0"/>
              <a:t>我們聆聽客戶的需求</a:t>
            </a:r>
            <a:endParaRPr lang="en-US" sz="4049" dirty="0"/>
          </a:p>
        </p:txBody>
      </p:sp>
      <p:sp>
        <p:nvSpPr>
          <p:cNvPr id="61" name="Rectangle 60"/>
          <p:cNvSpPr/>
          <p:nvPr/>
        </p:nvSpPr>
        <p:spPr bwMode="auto">
          <a:xfrm>
            <a:off x="657170" y="4875891"/>
            <a:ext cx="8669393" cy="787608"/>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54316" tIns="109719" rIns="137148" bIns="109719" numCol="1" spcCol="0" rtlCol="0" fromWordArt="0" anchor="ctr" anchorCtr="0" forceAA="0" compatLnSpc="1">
            <a:prstTxWarp prst="textNoShape">
              <a:avLst/>
            </a:prstTxWarp>
            <a:noAutofit/>
          </a:bodyPr>
          <a:lstStyle/>
          <a:p>
            <a:pPr defTabSz="699261" fontAlgn="base">
              <a:lnSpc>
                <a:spcPct val="90000"/>
              </a:lnSpc>
              <a:spcBef>
                <a:spcPct val="0"/>
              </a:spcBef>
              <a:spcAft>
                <a:spcPct val="0"/>
              </a:spcAft>
            </a:pPr>
            <a:endParaRPr lang="en-US" sz="2100" dirty="0">
              <a:solidFill>
                <a:srgbClr val="FFFFFF"/>
              </a:solidFill>
              <a:latin typeface="Segoe UI Light"/>
            </a:endParaRPr>
          </a:p>
        </p:txBody>
      </p:sp>
      <p:sp>
        <p:nvSpPr>
          <p:cNvPr id="64" name="Rectangle 63"/>
          <p:cNvSpPr/>
          <p:nvPr/>
        </p:nvSpPr>
        <p:spPr bwMode="auto">
          <a:xfrm>
            <a:off x="657170" y="3195188"/>
            <a:ext cx="8669393" cy="787608"/>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54316" tIns="109719" rIns="137148" bIns="109719" numCol="1" spcCol="0" rtlCol="0" fromWordArt="0" anchor="ctr" anchorCtr="0" forceAA="0" compatLnSpc="1">
            <a:prstTxWarp prst="textNoShape">
              <a:avLst/>
            </a:prstTxWarp>
            <a:noAutofit/>
          </a:bodyPr>
          <a:lstStyle/>
          <a:p>
            <a:pPr defTabSz="699261" fontAlgn="base">
              <a:lnSpc>
                <a:spcPct val="90000"/>
              </a:lnSpc>
              <a:spcBef>
                <a:spcPct val="0"/>
              </a:spcBef>
              <a:spcAft>
                <a:spcPct val="0"/>
              </a:spcAft>
            </a:pPr>
            <a:endParaRPr lang="en-US" sz="2100" dirty="0">
              <a:solidFill>
                <a:srgbClr val="FFFFFF"/>
              </a:solidFill>
              <a:latin typeface="Segoe UI Light"/>
            </a:endParaRPr>
          </a:p>
        </p:txBody>
      </p:sp>
      <p:sp>
        <p:nvSpPr>
          <p:cNvPr id="65" name="Rectangle 64"/>
          <p:cNvSpPr/>
          <p:nvPr/>
        </p:nvSpPr>
        <p:spPr bwMode="auto">
          <a:xfrm>
            <a:off x="657170" y="4036016"/>
            <a:ext cx="8669393" cy="787608"/>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54316" tIns="109719" rIns="137148" bIns="109719" numCol="1" spcCol="0" rtlCol="0" fromWordArt="0" anchor="ctr" anchorCtr="0" forceAA="0" compatLnSpc="1">
            <a:prstTxWarp prst="textNoShape">
              <a:avLst/>
            </a:prstTxWarp>
            <a:noAutofit/>
          </a:bodyPr>
          <a:lstStyle/>
          <a:p>
            <a:pPr defTabSz="699261" fontAlgn="base">
              <a:lnSpc>
                <a:spcPct val="90000"/>
              </a:lnSpc>
              <a:spcBef>
                <a:spcPct val="0"/>
              </a:spcBef>
              <a:spcAft>
                <a:spcPct val="0"/>
              </a:spcAft>
            </a:pPr>
            <a:endParaRPr lang="en-US" sz="2100" dirty="0">
              <a:solidFill>
                <a:srgbClr val="FFFFFF"/>
              </a:solidFill>
              <a:latin typeface="Segoe UI Light"/>
            </a:endParaRPr>
          </a:p>
        </p:txBody>
      </p:sp>
      <p:sp>
        <p:nvSpPr>
          <p:cNvPr id="66" name="Rectangle 65"/>
          <p:cNvSpPr/>
          <p:nvPr/>
        </p:nvSpPr>
        <p:spPr bwMode="auto">
          <a:xfrm>
            <a:off x="0" y="1784098"/>
            <a:ext cx="779604" cy="433588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498830" y="2354360"/>
            <a:ext cx="8564627" cy="787608"/>
          </a:xfrm>
          <a:prstGeom prst="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54316" tIns="109719" rIns="137148" bIns="109719" numCol="1" spcCol="0" rtlCol="0" fromWordArt="0" anchor="ctr" anchorCtr="0" forceAA="0" compatLnSpc="1">
            <a:prstTxWarp prst="textNoShape">
              <a:avLst/>
            </a:prstTxWarp>
            <a:noAutofit/>
          </a:bodyPr>
          <a:lstStyle/>
          <a:p>
            <a:pPr defTabSz="699261" fontAlgn="base">
              <a:lnSpc>
                <a:spcPct val="90000"/>
              </a:lnSpc>
              <a:spcBef>
                <a:spcPct val="0"/>
              </a:spcBef>
              <a:spcAft>
                <a:spcPct val="0"/>
              </a:spcAft>
            </a:pPr>
            <a:r>
              <a:rPr lang="en-US" sz="2100" dirty="0" smtClean="0">
                <a:solidFill>
                  <a:srgbClr val="002050"/>
                </a:solidFill>
                <a:latin typeface="Segoe UI Light"/>
              </a:rPr>
              <a:t>“</a:t>
            </a:r>
            <a:r>
              <a:rPr lang="zh-TW" altLang="en-US" sz="2100" dirty="0">
                <a:solidFill>
                  <a:srgbClr val="002050"/>
                </a:solidFill>
                <a:latin typeface="Segoe UI Light"/>
              </a:rPr>
              <a:t>我們需要加速創新、更快交付產品</a:t>
            </a:r>
            <a:r>
              <a:rPr lang="en-US" sz="2100" dirty="0" smtClean="0">
                <a:solidFill>
                  <a:srgbClr val="002050"/>
                </a:solidFill>
                <a:latin typeface="Segoe UI Light"/>
              </a:rPr>
              <a:t>”</a:t>
            </a:r>
            <a:endParaRPr lang="en-US" sz="2100" dirty="0">
              <a:solidFill>
                <a:srgbClr val="002050"/>
              </a:solidFill>
              <a:latin typeface="Segoe UI Light"/>
            </a:endParaRPr>
          </a:p>
        </p:txBody>
      </p:sp>
      <p:sp>
        <p:nvSpPr>
          <p:cNvPr id="70" name="Rectangle 69"/>
          <p:cNvSpPr/>
          <p:nvPr/>
        </p:nvSpPr>
        <p:spPr bwMode="auto">
          <a:xfrm>
            <a:off x="554690" y="3195188"/>
            <a:ext cx="8564627" cy="7876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54316" tIns="109719" rIns="137148" bIns="109719" numCol="1" spcCol="0" rtlCol="0" fromWordArt="0" anchor="ctr" anchorCtr="0" forceAA="0" compatLnSpc="1">
            <a:prstTxWarp prst="textNoShape">
              <a:avLst/>
            </a:prstTxWarp>
            <a:noAutofit/>
          </a:bodyPr>
          <a:lstStyle/>
          <a:p>
            <a:pPr defTabSz="699261" fontAlgn="base">
              <a:lnSpc>
                <a:spcPct val="90000"/>
              </a:lnSpc>
              <a:spcBef>
                <a:spcPct val="0"/>
              </a:spcBef>
              <a:spcAft>
                <a:spcPct val="0"/>
              </a:spcAft>
            </a:pPr>
            <a:r>
              <a:rPr lang="en-US" sz="2100" dirty="0" smtClean="0">
                <a:solidFill>
                  <a:srgbClr val="002050"/>
                </a:solidFill>
                <a:latin typeface="Segoe UI Light"/>
              </a:rPr>
              <a:t>“</a:t>
            </a:r>
            <a:r>
              <a:rPr lang="zh-TW" altLang="en-US" sz="2100" dirty="0" smtClean="0">
                <a:solidFill>
                  <a:srgbClr val="002050"/>
                </a:solidFill>
                <a:latin typeface="Segoe UI Light"/>
              </a:rPr>
              <a:t>我需要</a:t>
            </a:r>
            <a:r>
              <a:rPr lang="zh-TW" altLang="en-US" sz="2100" dirty="0">
                <a:solidFill>
                  <a:srgbClr val="002050"/>
                </a:solidFill>
                <a:latin typeface="Segoe UI Light"/>
              </a:rPr>
              <a:t>跨裝置開發的策略</a:t>
            </a:r>
            <a:r>
              <a:rPr lang="en-US" sz="2100" dirty="0" smtClean="0">
                <a:solidFill>
                  <a:srgbClr val="002050"/>
                </a:solidFill>
                <a:latin typeface="Segoe UI Light"/>
              </a:rPr>
              <a:t>”</a:t>
            </a:r>
            <a:endParaRPr lang="en-US" sz="2100" dirty="0">
              <a:solidFill>
                <a:srgbClr val="002050"/>
              </a:solidFill>
              <a:latin typeface="Segoe UI Light"/>
            </a:endParaRPr>
          </a:p>
        </p:txBody>
      </p:sp>
      <p:sp>
        <p:nvSpPr>
          <p:cNvPr id="71" name="Rectangle 70"/>
          <p:cNvSpPr/>
          <p:nvPr/>
        </p:nvSpPr>
        <p:spPr bwMode="auto">
          <a:xfrm>
            <a:off x="554690" y="4036016"/>
            <a:ext cx="8564627" cy="7876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54316" tIns="109719" rIns="137148" bIns="109719" numCol="1" spcCol="0" rtlCol="0" fromWordArt="0" anchor="ctr" anchorCtr="0" forceAA="0" compatLnSpc="1">
            <a:prstTxWarp prst="textNoShape">
              <a:avLst/>
            </a:prstTxWarp>
            <a:noAutofit/>
          </a:bodyPr>
          <a:lstStyle/>
          <a:p>
            <a:pPr defTabSz="699261" fontAlgn="base">
              <a:lnSpc>
                <a:spcPct val="90000"/>
              </a:lnSpc>
              <a:spcBef>
                <a:spcPct val="0"/>
              </a:spcBef>
              <a:spcAft>
                <a:spcPct val="0"/>
              </a:spcAft>
            </a:pPr>
            <a:r>
              <a:rPr lang="en-US" sz="2100" dirty="0" smtClean="0">
                <a:solidFill>
                  <a:srgbClr val="002050"/>
                </a:solidFill>
                <a:latin typeface="Segoe UI Light"/>
              </a:rPr>
              <a:t>“</a:t>
            </a:r>
            <a:r>
              <a:rPr lang="zh-TW" altLang="en-US" sz="2100" dirty="0">
                <a:solidFill>
                  <a:srgbClr val="002050"/>
                </a:solidFill>
                <a:latin typeface="Segoe UI Light"/>
              </a:rPr>
              <a:t>開放源碼精神使平台及社群更豐富</a:t>
            </a:r>
            <a:r>
              <a:rPr lang="en-US" sz="2100" dirty="0" smtClean="0">
                <a:solidFill>
                  <a:srgbClr val="002050"/>
                </a:solidFill>
                <a:latin typeface="Segoe UI Light"/>
              </a:rPr>
              <a:t>”</a:t>
            </a:r>
            <a:endParaRPr lang="en-US" sz="2100" dirty="0">
              <a:solidFill>
                <a:srgbClr val="002050"/>
              </a:solidFill>
              <a:latin typeface="Segoe UI Light"/>
            </a:endParaRPr>
          </a:p>
        </p:txBody>
      </p:sp>
      <p:sp>
        <p:nvSpPr>
          <p:cNvPr id="72" name="Rectangle 71"/>
          <p:cNvSpPr/>
          <p:nvPr/>
        </p:nvSpPr>
        <p:spPr bwMode="auto">
          <a:xfrm>
            <a:off x="554690" y="4875891"/>
            <a:ext cx="8564627" cy="7876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54316" tIns="109719" rIns="137148" bIns="109719" numCol="1" spcCol="0" rtlCol="0" fromWordArt="0" anchor="ctr" anchorCtr="0" forceAA="0" compatLnSpc="1">
            <a:prstTxWarp prst="textNoShape">
              <a:avLst/>
            </a:prstTxWarp>
            <a:noAutofit/>
          </a:bodyPr>
          <a:lstStyle/>
          <a:p>
            <a:pPr defTabSz="699261" fontAlgn="base">
              <a:lnSpc>
                <a:spcPct val="90000"/>
              </a:lnSpc>
              <a:spcBef>
                <a:spcPct val="0"/>
              </a:spcBef>
              <a:spcAft>
                <a:spcPct val="0"/>
              </a:spcAft>
            </a:pPr>
            <a:r>
              <a:rPr lang="en-US" sz="2100" dirty="0" smtClean="0">
                <a:solidFill>
                  <a:srgbClr val="002050"/>
                </a:solidFill>
                <a:latin typeface="Segoe UI Light"/>
              </a:rPr>
              <a:t>“…</a:t>
            </a:r>
            <a:r>
              <a:rPr lang="zh-TW" altLang="en-US" sz="2100" dirty="0">
                <a:solidFill>
                  <a:srgbClr val="002050"/>
                </a:solidFill>
                <a:latin typeface="Segoe UI Light"/>
              </a:rPr>
              <a:t>不過我還有既有的程式要能繼續執行</a:t>
            </a:r>
            <a:r>
              <a:rPr lang="en-US" sz="2100" dirty="0" smtClean="0">
                <a:solidFill>
                  <a:srgbClr val="002050"/>
                </a:solidFill>
                <a:latin typeface="Segoe UI Light"/>
              </a:rPr>
              <a:t>”</a:t>
            </a:r>
            <a:endParaRPr lang="en-US" sz="2100" dirty="0">
              <a:solidFill>
                <a:srgbClr val="002050"/>
              </a:solidFill>
              <a:latin typeface="Segoe UI Light"/>
            </a:endParaRPr>
          </a:p>
        </p:txBody>
      </p:sp>
      <p:sp>
        <p:nvSpPr>
          <p:cNvPr id="75" name="Oval 74"/>
          <p:cNvSpPr/>
          <p:nvPr/>
        </p:nvSpPr>
        <p:spPr bwMode="auto">
          <a:xfrm>
            <a:off x="249822" y="3204412"/>
            <a:ext cx="791846" cy="791846"/>
          </a:xfrm>
          <a:prstGeom prst="ellipse">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Oval 75"/>
          <p:cNvSpPr/>
          <p:nvPr/>
        </p:nvSpPr>
        <p:spPr bwMode="auto">
          <a:xfrm>
            <a:off x="249822" y="4039091"/>
            <a:ext cx="791846" cy="791846"/>
          </a:xfrm>
          <a:prstGeom prst="ellipse">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Freeform 14"/>
          <p:cNvSpPr>
            <a:spLocks noEditPoints="1"/>
          </p:cNvSpPr>
          <p:nvPr/>
        </p:nvSpPr>
        <p:spPr bwMode="auto">
          <a:xfrm>
            <a:off x="459973" y="2519187"/>
            <a:ext cx="371544" cy="492936"/>
          </a:xfrm>
          <a:custGeom>
            <a:avLst/>
            <a:gdLst>
              <a:gd name="T0" fmla="*/ 847 w 1578"/>
              <a:gd name="T1" fmla="*/ 1215 h 2094"/>
              <a:gd name="T2" fmla="*/ 476 w 1578"/>
              <a:gd name="T3" fmla="*/ 937 h 2094"/>
              <a:gd name="T4" fmla="*/ 424 w 1578"/>
              <a:gd name="T5" fmla="*/ 990 h 2094"/>
              <a:gd name="T6" fmla="*/ 706 w 1578"/>
              <a:gd name="T7" fmla="*/ 1361 h 2094"/>
              <a:gd name="T8" fmla="*/ 862 w 1578"/>
              <a:gd name="T9" fmla="*/ 1377 h 2094"/>
              <a:gd name="T10" fmla="*/ 1395 w 1578"/>
              <a:gd name="T11" fmla="*/ 796 h 2094"/>
              <a:gd name="T12" fmla="*/ 1448 w 1578"/>
              <a:gd name="T13" fmla="*/ 770 h 2094"/>
              <a:gd name="T14" fmla="*/ 1536 w 1578"/>
              <a:gd name="T15" fmla="*/ 717 h 2094"/>
              <a:gd name="T16" fmla="*/ 1536 w 1578"/>
              <a:gd name="T17" fmla="*/ 676 h 2094"/>
              <a:gd name="T18" fmla="*/ 1416 w 1578"/>
              <a:gd name="T19" fmla="*/ 555 h 2094"/>
              <a:gd name="T20" fmla="*/ 1322 w 1578"/>
              <a:gd name="T21" fmla="*/ 608 h 2094"/>
              <a:gd name="T22" fmla="*/ 1338 w 1578"/>
              <a:gd name="T23" fmla="*/ 660 h 2094"/>
              <a:gd name="T24" fmla="*/ 977 w 1578"/>
              <a:gd name="T25" fmla="*/ 534 h 2094"/>
              <a:gd name="T26" fmla="*/ 789 w 1578"/>
              <a:gd name="T27" fmla="*/ 0 h 2094"/>
              <a:gd name="T28" fmla="*/ 601 w 1578"/>
              <a:gd name="T29" fmla="*/ 534 h 2094"/>
              <a:gd name="T30" fmla="*/ 241 w 1578"/>
              <a:gd name="T31" fmla="*/ 660 h 2094"/>
              <a:gd name="T32" fmla="*/ 256 w 1578"/>
              <a:gd name="T33" fmla="*/ 608 h 2094"/>
              <a:gd name="T34" fmla="*/ 162 w 1578"/>
              <a:gd name="T35" fmla="*/ 555 h 2094"/>
              <a:gd name="T36" fmla="*/ 42 w 1578"/>
              <a:gd name="T37" fmla="*/ 676 h 2094"/>
              <a:gd name="T38" fmla="*/ 42 w 1578"/>
              <a:gd name="T39" fmla="*/ 717 h 2094"/>
              <a:gd name="T40" fmla="*/ 131 w 1578"/>
              <a:gd name="T41" fmla="*/ 770 h 2094"/>
              <a:gd name="T42" fmla="*/ 183 w 1578"/>
              <a:gd name="T43" fmla="*/ 796 h 2094"/>
              <a:gd name="T44" fmla="*/ 789 w 1578"/>
              <a:gd name="T45" fmla="*/ 2094 h 2094"/>
              <a:gd name="T46" fmla="*/ 1395 w 1578"/>
              <a:gd name="T47" fmla="*/ 796 h 2094"/>
              <a:gd name="T48" fmla="*/ 789 w 1578"/>
              <a:gd name="T49" fmla="*/ 100 h 2094"/>
              <a:gd name="T50" fmla="*/ 857 w 1578"/>
              <a:gd name="T51" fmla="*/ 492 h 2094"/>
              <a:gd name="T52" fmla="*/ 878 w 1578"/>
              <a:gd name="T53" fmla="*/ 361 h 2094"/>
              <a:gd name="T54" fmla="*/ 904 w 1578"/>
              <a:gd name="T55" fmla="*/ 262 h 2094"/>
              <a:gd name="T56" fmla="*/ 878 w 1578"/>
              <a:gd name="T57" fmla="*/ 231 h 2094"/>
              <a:gd name="T58" fmla="*/ 706 w 1578"/>
              <a:gd name="T59" fmla="*/ 231 h 2094"/>
              <a:gd name="T60" fmla="*/ 674 w 1578"/>
              <a:gd name="T61" fmla="*/ 335 h 2094"/>
              <a:gd name="T62" fmla="*/ 721 w 1578"/>
              <a:gd name="T63" fmla="*/ 361 h 2094"/>
              <a:gd name="T64" fmla="*/ 585 w 1578"/>
              <a:gd name="T65" fmla="*/ 304 h 2094"/>
              <a:gd name="T66" fmla="*/ 194 w 1578"/>
              <a:gd name="T67" fmla="*/ 1304 h 2094"/>
              <a:gd name="T68" fmla="*/ 1385 w 1578"/>
              <a:gd name="T69" fmla="*/ 1304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78" h="2094">
                <a:moveTo>
                  <a:pt x="862" y="1230"/>
                </a:moveTo>
                <a:cubicBezTo>
                  <a:pt x="857" y="1225"/>
                  <a:pt x="852" y="1220"/>
                  <a:pt x="847" y="1215"/>
                </a:cubicBezTo>
                <a:cubicBezTo>
                  <a:pt x="847" y="1215"/>
                  <a:pt x="847" y="1215"/>
                  <a:pt x="847" y="1215"/>
                </a:cubicBezTo>
                <a:cubicBezTo>
                  <a:pt x="476" y="937"/>
                  <a:pt x="476" y="937"/>
                  <a:pt x="476" y="937"/>
                </a:cubicBezTo>
                <a:cubicBezTo>
                  <a:pt x="465" y="922"/>
                  <a:pt x="439" y="922"/>
                  <a:pt x="424" y="937"/>
                </a:cubicBezTo>
                <a:cubicBezTo>
                  <a:pt x="408" y="953"/>
                  <a:pt x="408" y="974"/>
                  <a:pt x="424" y="990"/>
                </a:cubicBezTo>
                <a:cubicBezTo>
                  <a:pt x="700" y="1361"/>
                  <a:pt x="700" y="1361"/>
                  <a:pt x="700" y="1361"/>
                </a:cubicBezTo>
                <a:cubicBezTo>
                  <a:pt x="706" y="1361"/>
                  <a:pt x="706" y="1361"/>
                  <a:pt x="706" y="1361"/>
                </a:cubicBezTo>
                <a:cubicBezTo>
                  <a:pt x="706" y="1367"/>
                  <a:pt x="711" y="1372"/>
                  <a:pt x="716" y="1377"/>
                </a:cubicBezTo>
                <a:cubicBezTo>
                  <a:pt x="758" y="1419"/>
                  <a:pt x="821" y="1419"/>
                  <a:pt x="862" y="1377"/>
                </a:cubicBezTo>
                <a:cubicBezTo>
                  <a:pt x="904" y="1335"/>
                  <a:pt x="904" y="1272"/>
                  <a:pt x="862" y="1230"/>
                </a:cubicBezTo>
                <a:close/>
                <a:moveTo>
                  <a:pt x="1395" y="796"/>
                </a:moveTo>
                <a:cubicBezTo>
                  <a:pt x="1432" y="754"/>
                  <a:pt x="1432" y="754"/>
                  <a:pt x="1432" y="754"/>
                </a:cubicBezTo>
                <a:cubicBezTo>
                  <a:pt x="1448" y="770"/>
                  <a:pt x="1448" y="770"/>
                  <a:pt x="1448" y="770"/>
                </a:cubicBezTo>
                <a:cubicBezTo>
                  <a:pt x="1458" y="780"/>
                  <a:pt x="1474" y="780"/>
                  <a:pt x="1489" y="770"/>
                </a:cubicBezTo>
                <a:cubicBezTo>
                  <a:pt x="1536" y="717"/>
                  <a:pt x="1536" y="717"/>
                  <a:pt x="1536" y="717"/>
                </a:cubicBezTo>
                <a:cubicBezTo>
                  <a:pt x="1552" y="707"/>
                  <a:pt x="1552" y="691"/>
                  <a:pt x="1536" y="676"/>
                </a:cubicBezTo>
                <a:cubicBezTo>
                  <a:pt x="1536" y="676"/>
                  <a:pt x="1536" y="676"/>
                  <a:pt x="1536" y="676"/>
                </a:cubicBezTo>
                <a:cubicBezTo>
                  <a:pt x="1416" y="555"/>
                  <a:pt x="1416" y="555"/>
                  <a:pt x="1416" y="555"/>
                </a:cubicBezTo>
                <a:cubicBezTo>
                  <a:pt x="1416" y="555"/>
                  <a:pt x="1416" y="555"/>
                  <a:pt x="1416" y="555"/>
                </a:cubicBezTo>
                <a:cubicBezTo>
                  <a:pt x="1406" y="545"/>
                  <a:pt x="1385" y="545"/>
                  <a:pt x="1374" y="555"/>
                </a:cubicBezTo>
                <a:cubicBezTo>
                  <a:pt x="1322" y="608"/>
                  <a:pt x="1322" y="608"/>
                  <a:pt x="1322" y="608"/>
                </a:cubicBezTo>
                <a:cubicBezTo>
                  <a:pt x="1312" y="618"/>
                  <a:pt x="1312" y="634"/>
                  <a:pt x="1322" y="649"/>
                </a:cubicBezTo>
                <a:cubicBezTo>
                  <a:pt x="1338" y="660"/>
                  <a:pt x="1338" y="660"/>
                  <a:pt x="1338" y="660"/>
                </a:cubicBezTo>
                <a:cubicBezTo>
                  <a:pt x="1301" y="702"/>
                  <a:pt x="1301" y="702"/>
                  <a:pt x="1301" y="702"/>
                </a:cubicBezTo>
                <a:cubicBezTo>
                  <a:pt x="1207" y="623"/>
                  <a:pt x="1098" y="566"/>
                  <a:pt x="977" y="534"/>
                </a:cubicBezTo>
                <a:cubicBezTo>
                  <a:pt x="1045" y="482"/>
                  <a:pt x="1092" y="398"/>
                  <a:pt x="1092" y="304"/>
                </a:cubicBezTo>
                <a:cubicBezTo>
                  <a:pt x="1092" y="136"/>
                  <a:pt x="956" y="0"/>
                  <a:pt x="789" y="0"/>
                </a:cubicBezTo>
                <a:cubicBezTo>
                  <a:pt x="622" y="0"/>
                  <a:pt x="486" y="136"/>
                  <a:pt x="486" y="304"/>
                </a:cubicBezTo>
                <a:cubicBezTo>
                  <a:pt x="486" y="398"/>
                  <a:pt x="533" y="482"/>
                  <a:pt x="601" y="534"/>
                </a:cubicBezTo>
                <a:cubicBezTo>
                  <a:pt x="481" y="566"/>
                  <a:pt x="371" y="623"/>
                  <a:pt x="277" y="702"/>
                </a:cubicBezTo>
                <a:cubicBezTo>
                  <a:pt x="241" y="660"/>
                  <a:pt x="241" y="660"/>
                  <a:pt x="241" y="660"/>
                </a:cubicBezTo>
                <a:cubicBezTo>
                  <a:pt x="256" y="649"/>
                  <a:pt x="256" y="649"/>
                  <a:pt x="256" y="649"/>
                </a:cubicBezTo>
                <a:cubicBezTo>
                  <a:pt x="267" y="634"/>
                  <a:pt x="267" y="618"/>
                  <a:pt x="256" y="608"/>
                </a:cubicBezTo>
                <a:cubicBezTo>
                  <a:pt x="204" y="555"/>
                  <a:pt x="204" y="555"/>
                  <a:pt x="204" y="555"/>
                </a:cubicBezTo>
                <a:cubicBezTo>
                  <a:pt x="194" y="545"/>
                  <a:pt x="173" y="545"/>
                  <a:pt x="162" y="555"/>
                </a:cubicBezTo>
                <a:cubicBezTo>
                  <a:pt x="162" y="555"/>
                  <a:pt x="162" y="555"/>
                  <a:pt x="162" y="555"/>
                </a:cubicBezTo>
                <a:cubicBezTo>
                  <a:pt x="42" y="676"/>
                  <a:pt x="42" y="676"/>
                  <a:pt x="42" y="676"/>
                </a:cubicBezTo>
                <a:cubicBezTo>
                  <a:pt x="42" y="676"/>
                  <a:pt x="42" y="676"/>
                  <a:pt x="42" y="676"/>
                </a:cubicBezTo>
                <a:cubicBezTo>
                  <a:pt x="26" y="691"/>
                  <a:pt x="26" y="707"/>
                  <a:pt x="42" y="717"/>
                </a:cubicBezTo>
                <a:cubicBezTo>
                  <a:pt x="89" y="770"/>
                  <a:pt x="89" y="770"/>
                  <a:pt x="89" y="770"/>
                </a:cubicBezTo>
                <a:cubicBezTo>
                  <a:pt x="105" y="780"/>
                  <a:pt x="120" y="780"/>
                  <a:pt x="131" y="770"/>
                </a:cubicBezTo>
                <a:cubicBezTo>
                  <a:pt x="147" y="754"/>
                  <a:pt x="147" y="754"/>
                  <a:pt x="147" y="754"/>
                </a:cubicBezTo>
                <a:cubicBezTo>
                  <a:pt x="183" y="796"/>
                  <a:pt x="183" y="796"/>
                  <a:pt x="183" y="796"/>
                </a:cubicBezTo>
                <a:cubicBezTo>
                  <a:pt x="68" y="932"/>
                  <a:pt x="0" y="1110"/>
                  <a:pt x="0" y="1304"/>
                </a:cubicBezTo>
                <a:cubicBezTo>
                  <a:pt x="0" y="1738"/>
                  <a:pt x="356" y="2094"/>
                  <a:pt x="789" y="2094"/>
                </a:cubicBezTo>
                <a:cubicBezTo>
                  <a:pt x="1223" y="2094"/>
                  <a:pt x="1578" y="1738"/>
                  <a:pt x="1578" y="1304"/>
                </a:cubicBezTo>
                <a:cubicBezTo>
                  <a:pt x="1578" y="1110"/>
                  <a:pt x="1510" y="932"/>
                  <a:pt x="1395" y="796"/>
                </a:cubicBezTo>
                <a:close/>
                <a:moveTo>
                  <a:pt x="585" y="304"/>
                </a:moveTo>
                <a:cubicBezTo>
                  <a:pt x="585" y="189"/>
                  <a:pt x="680" y="100"/>
                  <a:pt x="789" y="100"/>
                </a:cubicBezTo>
                <a:cubicBezTo>
                  <a:pt x="899" y="100"/>
                  <a:pt x="993" y="189"/>
                  <a:pt x="993" y="304"/>
                </a:cubicBezTo>
                <a:cubicBezTo>
                  <a:pt x="993" y="388"/>
                  <a:pt x="936" y="466"/>
                  <a:pt x="857" y="492"/>
                </a:cubicBezTo>
                <a:cubicBezTo>
                  <a:pt x="857" y="361"/>
                  <a:pt x="857" y="361"/>
                  <a:pt x="857" y="361"/>
                </a:cubicBezTo>
                <a:cubicBezTo>
                  <a:pt x="878" y="361"/>
                  <a:pt x="878" y="361"/>
                  <a:pt x="878" y="361"/>
                </a:cubicBezTo>
                <a:cubicBezTo>
                  <a:pt x="894" y="361"/>
                  <a:pt x="904" y="351"/>
                  <a:pt x="904" y="335"/>
                </a:cubicBezTo>
                <a:cubicBezTo>
                  <a:pt x="904" y="262"/>
                  <a:pt x="904" y="262"/>
                  <a:pt x="904" y="262"/>
                </a:cubicBezTo>
                <a:cubicBezTo>
                  <a:pt x="904" y="246"/>
                  <a:pt x="894" y="231"/>
                  <a:pt x="878" y="231"/>
                </a:cubicBezTo>
                <a:cubicBezTo>
                  <a:pt x="878" y="231"/>
                  <a:pt x="878" y="231"/>
                  <a:pt x="878" y="231"/>
                </a:cubicBezTo>
                <a:cubicBezTo>
                  <a:pt x="706" y="231"/>
                  <a:pt x="706" y="231"/>
                  <a:pt x="706" y="231"/>
                </a:cubicBezTo>
                <a:cubicBezTo>
                  <a:pt x="706" y="231"/>
                  <a:pt x="706" y="231"/>
                  <a:pt x="706" y="231"/>
                </a:cubicBezTo>
                <a:cubicBezTo>
                  <a:pt x="690" y="231"/>
                  <a:pt x="674" y="246"/>
                  <a:pt x="674" y="262"/>
                </a:cubicBezTo>
                <a:cubicBezTo>
                  <a:pt x="674" y="335"/>
                  <a:pt x="674" y="335"/>
                  <a:pt x="674" y="335"/>
                </a:cubicBezTo>
                <a:cubicBezTo>
                  <a:pt x="674" y="351"/>
                  <a:pt x="690" y="361"/>
                  <a:pt x="706" y="361"/>
                </a:cubicBezTo>
                <a:cubicBezTo>
                  <a:pt x="721" y="361"/>
                  <a:pt x="721" y="361"/>
                  <a:pt x="721" y="361"/>
                </a:cubicBezTo>
                <a:cubicBezTo>
                  <a:pt x="721" y="492"/>
                  <a:pt x="721" y="492"/>
                  <a:pt x="721" y="492"/>
                </a:cubicBezTo>
                <a:cubicBezTo>
                  <a:pt x="643" y="466"/>
                  <a:pt x="585" y="393"/>
                  <a:pt x="585" y="304"/>
                </a:cubicBezTo>
                <a:close/>
                <a:moveTo>
                  <a:pt x="789" y="1901"/>
                </a:moveTo>
                <a:cubicBezTo>
                  <a:pt x="460" y="1901"/>
                  <a:pt x="194" y="1634"/>
                  <a:pt x="194" y="1304"/>
                </a:cubicBezTo>
                <a:cubicBezTo>
                  <a:pt x="194" y="974"/>
                  <a:pt x="460" y="707"/>
                  <a:pt x="789" y="707"/>
                </a:cubicBezTo>
                <a:cubicBezTo>
                  <a:pt x="1118" y="707"/>
                  <a:pt x="1385" y="974"/>
                  <a:pt x="1385" y="1304"/>
                </a:cubicBezTo>
                <a:cubicBezTo>
                  <a:pt x="1385" y="1634"/>
                  <a:pt x="1118" y="1901"/>
                  <a:pt x="789" y="1901"/>
                </a:cubicBezTo>
                <a:close/>
              </a:path>
            </a:pathLst>
          </a:custGeom>
          <a:solidFill>
            <a:schemeClr val="tx1"/>
          </a:solidFill>
          <a:ln>
            <a:noFill/>
          </a:ln>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86" name="Freeform 29"/>
          <p:cNvSpPr>
            <a:spLocks noEditPoints="1"/>
          </p:cNvSpPr>
          <p:nvPr/>
        </p:nvSpPr>
        <p:spPr bwMode="black">
          <a:xfrm>
            <a:off x="425940" y="3368449"/>
            <a:ext cx="439610" cy="463773"/>
          </a:xfrm>
          <a:custGeom>
            <a:avLst/>
            <a:gdLst>
              <a:gd name="T0" fmla="*/ 43 w 1324"/>
              <a:gd name="T1" fmla="*/ 748 h 1424"/>
              <a:gd name="T2" fmla="*/ 54 w 1324"/>
              <a:gd name="T3" fmla="*/ 651 h 1424"/>
              <a:gd name="T4" fmla="*/ 43 w 1324"/>
              <a:gd name="T5" fmla="*/ 557 h 1424"/>
              <a:gd name="T6" fmla="*/ 148 w 1324"/>
              <a:gd name="T7" fmla="*/ 557 h 1424"/>
              <a:gd name="T8" fmla="*/ 137 w 1324"/>
              <a:gd name="T9" fmla="*/ 651 h 1424"/>
              <a:gd name="T10" fmla="*/ 191 w 1324"/>
              <a:gd name="T11" fmla="*/ 705 h 1424"/>
              <a:gd name="T12" fmla="*/ 94 w 1324"/>
              <a:gd name="T13" fmla="*/ 694 h 1424"/>
              <a:gd name="T14" fmla="*/ 43 w 1324"/>
              <a:gd name="T15" fmla="*/ 748 h 1424"/>
              <a:gd name="T16" fmla="*/ 469 w 1324"/>
              <a:gd name="T17" fmla="*/ 682 h 1424"/>
              <a:gd name="T18" fmla="*/ 481 w 1324"/>
              <a:gd name="T19" fmla="*/ 588 h 1424"/>
              <a:gd name="T20" fmla="*/ 375 w 1324"/>
              <a:gd name="T21" fmla="*/ 588 h 1424"/>
              <a:gd name="T22" fmla="*/ 387 w 1324"/>
              <a:gd name="T23" fmla="*/ 682 h 1424"/>
              <a:gd name="T24" fmla="*/ 375 w 1324"/>
              <a:gd name="T25" fmla="*/ 776 h 1424"/>
              <a:gd name="T26" fmla="*/ 427 w 1324"/>
              <a:gd name="T27" fmla="*/ 725 h 1424"/>
              <a:gd name="T28" fmla="*/ 523 w 1324"/>
              <a:gd name="T29" fmla="*/ 733 h 1424"/>
              <a:gd name="T30" fmla="*/ 520 w 1324"/>
              <a:gd name="T31" fmla="*/ 733 h 1424"/>
              <a:gd name="T32" fmla="*/ 833 w 1324"/>
              <a:gd name="T33" fmla="*/ 733 h 1424"/>
              <a:gd name="T34" fmla="*/ 938 w 1324"/>
              <a:gd name="T35" fmla="*/ 733 h 1424"/>
              <a:gd name="T36" fmla="*/ 978 w 1324"/>
              <a:gd name="T37" fmla="*/ 691 h 1424"/>
              <a:gd name="T38" fmla="*/ 978 w 1324"/>
              <a:gd name="T39" fmla="*/ 585 h 1424"/>
              <a:gd name="T40" fmla="*/ 884 w 1324"/>
              <a:gd name="T41" fmla="*/ 597 h 1424"/>
              <a:gd name="T42" fmla="*/ 790 w 1324"/>
              <a:gd name="T43" fmla="*/ 585 h 1424"/>
              <a:gd name="T44" fmla="*/ 790 w 1324"/>
              <a:gd name="T45" fmla="*/ 691 h 1424"/>
              <a:gd name="T46" fmla="*/ 830 w 1324"/>
              <a:gd name="T47" fmla="*/ 733 h 1424"/>
              <a:gd name="T48" fmla="*/ 716 w 1324"/>
              <a:gd name="T49" fmla="*/ 882 h 1424"/>
              <a:gd name="T50" fmla="*/ 212 w 1324"/>
              <a:gd name="T51" fmla="*/ 67 h 1424"/>
              <a:gd name="T52" fmla="*/ 271 w 1324"/>
              <a:gd name="T53" fmla="*/ 0 h 1424"/>
              <a:gd name="T54" fmla="*/ 157 w 1324"/>
              <a:gd name="T55" fmla="*/ 202 h 1424"/>
              <a:gd name="T56" fmla="*/ 184 w 1324"/>
              <a:gd name="T57" fmla="*/ 117 h 1424"/>
              <a:gd name="T58" fmla="*/ 659 w 1324"/>
              <a:gd name="T59" fmla="*/ 882 h 1424"/>
              <a:gd name="T60" fmla="*/ 600 w 1324"/>
              <a:gd name="T61" fmla="*/ 1209 h 1424"/>
              <a:gd name="T62" fmla="*/ 497 w 1324"/>
              <a:gd name="T63" fmla="*/ 1319 h 1424"/>
              <a:gd name="T64" fmla="*/ 707 w 1324"/>
              <a:gd name="T65" fmla="*/ 1319 h 1424"/>
              <a:gd name="T66" fmla="*/ 1124 w 1324"/>
              <a:gd name="T67" fmla="*/ 684 h 1424"/>
              <a:gd name="T68" fmla="*/ 1185 w 1324"/>
              <a:gd name="T69" fmla="*/ 620 h 1424"/>
              <a:gd name="T70" fmla="*/ 1064 w 1324"/>
              <a:gd name="T71" fmla="*/ 817 h 1424"/>
              <a:gd name="T72" fmla="*/ 1094 w 1324"/>
              <a:gd name="T73" fmla="*/ 733 h 1424"/>
              <a:gd name="T74" fmla="*/ 1037 w 1324"/>
              <a:gd name="T75" fmla="*/ 1012 h 1424"/>
              <a:gd name="T76" fmla="*/ 938 w 1324"/>
              <a:gd name="T77" fmla="*/ 1066 h 1424"/>
              <a:gd name="T78" fmla="*/ 762 w 1324"/>
              <a:gd name="T79" fmla="*/ 1143 h 1424"/>
              <a:gd name="T80" fmla="*/ 972 w 1324"/>
              <a:gd name="T81" fmla="*/ 1143 h 1424"/>
              <a:gd name="T82" fmla="*/ 1308 w 1324"/>
              <a:gd name="T83" fmla="*/ 831 h 1424"/>
              <a:gd name="T84" fmla="*/ 1124 w 1324"/>
              <a:gd name="T85" fmla="*/ 684 h 1424"/>
              <a:gd name="T86" fmla="*/ 288 w 1324"/>
              <a:gd name="T87" fmla="*/ 1133 h 1424"/>
              <a:gd name="T88" fmla="*/ 237 w 1324"/>
              <a:gd name="T89" fmla="*/ 817 h 1424"/>
              <a:gd name="T90" fmla="*/ 23 w 1324"/>
              <a:gd name="T91" fmla="*/ 841 h 1424"/>
              <a:gd name="T92" fmla="*/ 113 w 1324"/>
              <a:gd name="T93" fmla="*/ 866 h 1424"/>
              <a:gd name="T94" fmla="*/ 199 w 1324"/>
              <a:gd name="T95" fmla="*/ 1237 h 1424"/>
              <a:gd name="T96" fmla="*/ 410 w 1324"/>
              <a:gd name="T97" fmla="*/ 1237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4" h="1424">
                <a:moveTo>
                  <a:pt x="43" y="748"/>
                </a:moveTo>
                <a:cubicBezTo>
                  <a:pt x="43" y="748"/>
                  <a:pt x="43" y="748"/>
                  <a:pt x="43" y="748"/>
                </a:cubicBezTo>
                <a:cubicBezTo>
                  <a:pt x="0" y="705"/>
                  <a:pt x="0" y="705"/>
                  <a:pt x="0" y="705"/>
                </a:cubicBezTo>
                <a:cubicBezTo>
                  <a:pt x="54" y="651"/>
                  <a:pt x="54" y="651"/>
                  <a:pt x="54" y="651"/>
                </a:cubicBezTo>
                <a:cubicBezTo>
                  <a:pt x="0" y="600"/>
                  <a:pt x="0" y="600"/>
                  <a:pt x="0" y="600"/>
                </a:cubicBezTo>
                <a:cubicBezTo>
                  <a:pt x="43" y="557"/>
                  <a:pt x="43" y="557"/>
                  <a:pt x="43" y="557"/>
                </a:cubicBezTo>
                <a:cubicBezTo>
                  <a:pt x="94" y="611"/>
                  <a:pt x="94" y="611"/>
                  <a:pt x="94" y="611"/>
                </a:cubicBezTo>
                <a:cubicBezTo>
                  <a:pt x="148" y="557"/>
                  <a:pt x="148" y="557"/>
                  <a:pt x="148" y="557"/>
                </a:cubicBezTo>
                <a:cubicBezTo>
                  <a:pt x="191" y="600"/>
                  <a:pt x="191" y="600"/>
                  <a:pt x="191" y="600"/>
                </a:cubicBezTo>
                <a:cubicBezTo>
                  <a:pt x="137" y="651"/>
                  <a:pt x="137" y="651"/>
                  <a:pt x="137" y="651"/>
                </a:cubicBezTo>
                <a:cubicBezTo>
                  <a:pt x="188" y="702"/>
                  <a:pt x="188" y="702"/>
                  <a:pt x="188" y="702"/>
                </a:cubicBezTo>
                <a:cubicBezTo>
                  <a:pt x="191" y="705"/>
                  <a:pt x="191" y="705"/>
                  <a:pt x="191" y="705"/>
                </a:cubicBezTo>
                <a:cubicBezTo>
                  <a:pt x="148" y="748"/>
                  <a:pt x="148" y="748"/>
                  <a:pt x="148" y="748"/>
                </a:cubicBezTo>
                <a:cubicBezTo>
                  <a:pt x="94" y="694"/>
                  <a:pt x="94" y="694"/>
                  <a:pt x="94" y="694"/>
                </a:cubicBezTo>
                <a:cubicBezTo>
                  <a:pt x="43" y="745"/>
                  <a:pt x="43" y="745"/>
                  <a:pt x="43" y="745"/>
                </a:cubicBezTo>
                <a:cubicBezTo>
                  <a:pt x="43" y="748"/>
                  <a:pt x="43" y="748"/>
                  <a:pt x="43" y="748"/>
                </a:cubicBezTo>
                <a:close/>
                <a:moveTo>
                  <a:pt x="520" y="733"/>
                </a:moveTo>
                <a:cubicBezTo>
                  <a:pt x="469" y="682"/>
                  <a:pt x="469" y="682"/>
                  <a:pt x="469" y="682"/>
                </a:cubicBezTo>
                <a:cubicBezTo>
                  <a:pt x="523" y="628"/>
                  <a:pt x="523" y="628"/>
                  <a:pt x="523" y="628"/>
                </a:cubicBezTo>
                <a:cubicBezTo>
                  <a:pt x="481" y="588"/>
                  <a:pt x="481" y="588"/>
                  <a:pt x="481" y="588"/>
                </a:cubicBezTo>
                <a:cubicBezTo>
                  <a:pt x="427" y="640"/>
                  <a:pt x="427" y="640"/>
                  <a:pt x="427" y="640"/>
                </a:cubicBezTo>
                <a:cubicBezTo>
                  <a:pt x="375" y="588"/>
                  <a:pt x="375" y="588"/>
                  <a:pt x="375" y="588"/>
                </a:cubicBezTo>
                <a:cubicBezTo>
                  <a:pt x="333" y="628"/>
                  <a:pt x="333" y="628"/>
                  <a:pt x="333" y="628"/>
                </a:cubicBezTo>
                <a:cubicBezTo>
                  <a:pt x="387" y="682"/>
                  <a:pt x="387" y="682"/>
                  <a:pt x="387" y="682"/>
                </a:cubicBezTo>
                <a:cubicBezTo>
                  <a:pt x="333" y="733"/>
                  <a:pt x="333" y="733"/>
                  <a:pt x="333" y="733"/>
                </a:cubicBezTo>
                <a:cubicBezTo>
                  <a:pt x="375" y="776"/>
                  <a:pt x="375" y="776"/>
                  <a:pt x="375" y="776"/>
                </a:cubicBezTo>
                <a:cubicBezTo>
                  <a:pt x="375" y="776"/>
                  <a:pt x="375" y="776"/>
                  <a:pt x="375" y="776"/>
                </a:cubicBezTo>
                <a:cubicBezTo>
                  <a:pt x="427" y="725"/>
                  <a:pt x="427" y="725"/>
                  <a:pt x="427" y="725"/>
                </a:cubicBezTo>
                <a:cubicBezTo>
                  <a:pt x="481" y="776"/>
                  <a:pt x="481" y="776"/>
                  <a:pt x="481" y="776"/>
                </a:cubicBezTo>
                <a:cubicBezTo>
                  <a:pt x="523" y="733"/>
                  <a:pt x="523" y="733"/>
                  <a:pt x="523" y="733"/>
                </a:cubicBezTo>
                <a:cubicBezTo>
                  <a:pt x="520" y="733"/>
                  <a:pt x="520" y="733"/>
                  <a:pt x="520" y="733"/>
                </a:cubicBezTo>
                <a:cubicBezTo>
                  <a:pt x="520" y="733"/>
                  <a:pt x="520" y="733"/>
                  <a:pt x="520" y="733"/>
                </a:cubicBezTo>
                <a:close/>
                <a:moveTo>
                  <a:pt x="830" y="733"/>
                </a:moveTo>
                <a:cubicBezTo>
                  <a:pt x="833" y="733"/>
                  <a:pt x="833" y="733"/>
                  <a:pt x="833" y="733"/>
                </a:cubicBezTo>
                <a:cubicBezTo>
                  <a:pt x="884" y="682"/>
                  <a:pt x="884" y="682"/>
                  <a:pt x="884" y="682"/>
                </a:cubicBezTo>
                <a:cubicBezTo>
                  <a:pt x="938" y="733"/>
                  <a:pt x="938" y="733"/>
                  <a:pt x="938" y="733"/>
                </a:cubicBezTo>
                <a:cubicBezTo>
                  <a:pt x="978" y="691"/>
                  <a:pt x="978" y="691"/>
                  <a:pt x="978" y="691"/>
                </a:cubicBezTo>
                <a:cubicBezTo>
                  <a:pt x="978" y="691"/>
                  <a:pt x="978" y="691"/>
                  <a:pt x="978" y="691"/>
                </a:cubicBezTo>
                <a:cubicBezTo>
                  <a:pt x="927" y="640"/>
                  <a:pt x="927" y="640"/>
                  <a:pt x="927" y="640"/>
                </a:cubicBezTo>
                <a:cubicBezTo>
                  <a:pt x="978" y="585"/>
                  <a:pt x="978" y="585"/>
                  <a:pt x="978" y="585"/>
                </a:cubicBezTo>
                <a:cubicBezTo>
                  <a:pt x="938" y="546"/>
                  <a:pt x="938" y="546"/>
                  <a:pt x="938" y="546"/>
                </a:cubicBezTo>
                <a:cubicBezTo>
                  <a:pt x="884" y="597"/>
                  <a:pt x="884" y="597"/>
                  <a:pt x="884" y="597"/>
                </a:cubicBezTo>
                <a:cubicBezTo>
                  <a:pt x="830" y="546"/>
                  <a:pt x="830" y="546"/>
                  <a:pt x="830" y="546"/>
                </a:cubicBezTo>
                <a:cubicBezTo>
                  <a:pt x="790" y="585"/>
                  <a:pt x="790" y="585"/>
                  <a:pt x="790" y="585"/>
                </a:cubicBezTo>
                <a:cubicBezTo>
                  <a:pt x="841" y="640"/>
                  <a:pt x="841" y="640"/>
                  <a:pt x="841" y="640"/>
                </a:cubicBezTo>
                <a:cubicBezTo>
                  <a:pt x="790" y="691"/>
                  <a:pt x="790" y="691"/>
                  <a:pt x="790" y="691"/>
                </a:cubicBezTo>
                <a:cubicBezTo>
                  <a:pt x="830" y="733"/>
                  <a:pt x="830" y="733"/>
                  <a:pt x="830" y="733"/>
                </a:cubicBezTo>
                <a:cubicBezTo>
                  <a:pt x="830" y="733"/>
                  <a:pt x="830" y="733"/>
                  <a:pt x="830" y="733"/>
                </a:cubicBezTo>
                <a:close/>
                <a:moveTo>
                  <a:pt x="654" y="1227"/>
                </a:moveTo>
                <a:cubicBezTo>
                  <a:pt x="676" y="1171"/>
                  <a:pt x="716" y="1043"/>
                  <a:pt x="716" y="882"/>
                </a:cubicBezTo>
                <a:cubicBezTo>
                  <a:pt x="716" y="755"/>
                  <a:pt x="691" y="609"/>
                  <a:pt x="610" y="462"/>
                </a:cubicBezTo>
                <a:cubicBezTo>
                  <a:pt x="534" y="324"/>
                  <a:pt x="409" y="186"/>
                  <a:pt x="212" y="67"/>
                </a:cubicBezTo>
                <a:cubicBezTo>
                  <a:pt x="284" y="47"/>
                  <a:pt x="284" y="47"/>
                  <a:pt x="284" y="47"/>
                </a:cubicBezTo>
                <a:cubicBezTo>
                  <a:pt x="271" y="0"/>
                  <a:pt x="271" y="0"/>
                  <a:pt x="271" y="0"/>
                </a:cubicBezTo>
                <a:cubicBezTo>
                  <a:pt x="114" y="43"/>
                  <a:pt x="114" y="43"/>
                  <a:pt x="114" y="43"/>
                </a:cubicBezTo>
                <a:cubicBezTo>
                  <a:pt x="157" y="202"/>
                  <a:pt x="157" y="202"/>
                  <a:pt x="157" y="202"/>
                </a:cubicBezTo>
                <a:cubicBezTo>
                  <a:pt x="204" y="189"/>
                  <a:pt x="204" y="189"/>
                  <a:pt x="204" y="189"/>
                </a:cubicBezTo>
                <a:cubicBezTo>
                  <a:pt x="184" y="117"/>
                  <a:pt x="184" y="117"/>
                  <a:pt x="184" y="117"/>
                </a:cubicBezTo>
                <a:cubicBezTo>
                  <a:pt x="373" y="232"/>
                  <a:pt x="490" y="361"/>
                  <a:pt x="561" y="490"/>
                </a:cubicBezTo>
                <a:cubicBezTo>
                  <a:pt x="636" y="627"/>
                  <a:pt x="659" y="763"/>
                  <a:pt x="659" y="882"/>
                </a:cubicBezTo>
                <a:cubicBezTo>
                  <a:pt x="659" y="983"/>
                  <a:pt x="642" y="1072"/>
                  <a:pt x="624" y="1135"/>
                </a:cubicBezTo>
                <a:cubicBezTo>
                  <a:pt x="616" y="1166"/>
                  <a:pt x="607" y="1191"/>
                  <a:pt x="600" y="1209"/>
                </a:cubicBezTo>
                <a:cubicBezTo>
                  <a:pt x="600" y="1210"/>
                  <a:pt x="599" y="1212"/>
                  <a:pt x="598" y="1213"/>
                </a:cubicBezTo>
                <a:cubicBezTo>
                  <a:pt x="542" y="1216"/>
                  <a:pt x="497" y="1262"/>
                  <a:pt x="497" y="1319"/>
                </a:cubicBezTo>
                <a:cubicBezTo>
                  <a:pt x="497" y="1377"/>
                  <a:pt x="544" y="1424"/>
                  <a:pt x="603" y="1424"/>
                </a:cubicBezTo>
                <a:cubicBezTo>
                  <a:pt x="660" y="1424"/>
                  <a:pt x="707" y="1377"/>
                  <a:pt x="707" y="1319"/>
                </a:cubicBezTo>
                <a:cubicBezTo>
                  <a:pt x="707" y="1279"/>
                  <a:pt x="686" y="1245"/>
                  <a:pt x="654" y="1227"/>
                </a:cubicBezTo>
                <a:close/>
                <a:moveTo>
                  <a:pt x="1124" y="684"/>
                </a:moveTo>
                <a:cubicBezTo>
                  <a:pt x="1197" y="666"/>
                  <a:pt x="1197" y="666"/>
                  <a:pt x="1197" y="666"/>
                </a:cubicBezTo>
                <a:cubicBezTo>
                  <a:pt x="1185" y="620"/>
                  <a:pt x="1185" y="620"/>
                  <a:pt x="1185" y="620"/>
                </a:cubicBezTo>
                <a:cubicBezTo>
                  <a:pt x="1026" y="658"/>
                  <a:pt x="1026" y="658"/>
                  <a:pt x="1026" y="658"/>
                </a:cubicBezTo>
                <a:cubicBezTo>
                  <a:pt x="1064" y="817"/>
                  <a:pt x="1064" y="817"/>
                  <a:pt x="1064" y="817"/>
                </a:cubicBezTo>
                <a:cubicBezTo>
                  <a:pt x="1112" y="805"/>
                  <a:pt x="1112" y="805"/>
                  <a:pt x="1112" y="805"/>
                </a:cubicBezTo>
                <a:cubicBezTo>
                  <a:pt x="1094" y="733"/>
                  <a:pt x="1094" y="733"/>
                  <a:pt x="1094" y="733"/>
                </a:cubicBezTo>
                <a:cubicBezTo>
                  <a:pt x="1244" y="824"/>
                  <a:pt x="1244" y="824"/>
                  <a:pt x="1244" y="824"/>
                </a:cubicBezTo>
                <a:cubicBezTo>
                  <a:pt x="1179" y="911"/>
                  <a:pt x="1101" y="972"/>
                  <a:pt x="1037" y="1012"/>
                </a:cubicBezTo>
                <a:cubicBezTo>
                  <a:pt x="1003" y="1034"/>
                  <a:pt x="972" y="1049"/>
                  <a:pt x="951" y="1059"/>
                </a:cubicBezTo>
                <a:cubicBezTo>
                  <a:pt x="946" y="1062"/>
                  <a:pt x="941" y="1064"/>
                  <a:pt x="938" y="1066"/>
                </a:cubicBezTo>
                <a:cubicBezTo>
                  <a:pt x="919" y="1048"/>
                  <a:pt x="894" y="1038"/>
                  <a:pt x="867" y="1038"/>
                </a:cubicBezTo>
                <a:cubicBezTo>
                  <a:pt x="809" y="1038"/>
                  <a:pt x="762" y="1085"/>
                  <a:pt x="762" y="1143"/>
                </a:cubicBezTo>
                <a:cubicBezTo>
                  <a:pt x="762" y="1201"/>
                  <a:pt x="809" y="1248"/>
                  <a:pt x="867" y="1248"/>
                </a:cubicBezTo>
                <a:cubicBezTo>
                  <a:pt x="925" y="1248"/>
                  <a:pt x="972" y="1201"/>
                  <a:pt x="972" y="1143"/>
                </a:cubicBezTo>
                <a:cubicBezTo>
                  <a:pt x="972" y="1133"/>
                  <a:pt x="970" y="1123"/>
                  <a:pt x="968" y="1114"/>
                </a:cubicBezTo>
                <a:cubicBezTo>
                  <a:pt x="1035" y="1084"/>
                  <a:pt x="1194" y="999"/>
                  <a:pt x="1308" y="831"/>
                </a:cubicBezTo>
                <a:cubicBezTo>
                  <a:pt x="1324" y="807"/>
                  <a:pt x="1324" y="807"/>
                  <a:pt x="1324" y="807"/>
                </a:cubicBezTo>
                <a:lnTo>
                  <a:pt x="1124" y="684"/>
                </a:lnTo>
                <a:close/>
                <a:moveTo>
                  <a:pt x="304" y="1132"/>
                </a:moveTo>
                <a:cubicBezTo>
                  <a:pt x="299" y="1132"/>
                  <a:pt x="293" y="1132"/>
                  <a:pt x="288" y="1133"/>
                </a:cubicBezTo>
                <a:cubicBezTo>
                  <a:pt x="166" y="845"/>
                  <a:pt x="166" y="845"/>
                  <a:pt x="166" y="845"/>
                </a:cubicBezTo>
                <a:cubicBezTo>
                  <a:pt x="237" y="817"/>
                  <a:pt x="237" y="817"/>
                  <a:pt x="237" y="817"/>
                </a:cubicBezTo>
                <a:cubicBezTo>
                  <a:pt x="216" y="765"/>
                  <a:pt x="216" y="765"/>
                  <a:pt x="216" y="765"/>
                </a:cubicBezTo>
                <a:cubicBezTo>
                  <a:pt x="23" y="841"/>
                  <a:pt x="23" y="841"/>
                  <a:pt x="23" y="841"/>
                </a:cubicBezTo>
                <a:cubicBezTo>
                  <a:pt x="45" y="894"/>
                  <a:pt x="45" y="894"/>
                  <a:pt x="45" y="894"/>
                </a:cubicBezTo>
                <a:cubicBezTo>
                  <a:pt x="113" y="866"/>
                  <a:pt x="113" y="866"/>
                  <a:pt x="113" y="866"/>
                </a:cubicBezTo>
                <a:cubicBezTo>
                  <a:pt x="236" y="1156"/>
                  <a:pt x="236" y="1156"/>
                  <a:pt x="236" y="1156"/>
                </a:cubicBezTo>
                <a:cubicBezTo>
                  <a:pt x="213" y="1176"/>
                  <a:pt x="199" y="1205"/>
                  <a:pt x="199" y="1237"/>
                </a:cubicBezTo>
                <a:cubicBezTo>
                  <a:pt x="199" y="1295"/>
                  <a:pt x="246" y="1342"/>
                  <a:pt x="304" y="1342"/>
                </a:cubicBezTo>
                <a:cubicBezTo>
                  <a:pt x="362" y="1342"/>
                  <a:pt x="410" y="1295"/>
                  <a:pt x="410" y="1237"/>
                </a:cubicBezTo>
                <a:cubicBezTo>
                  <a:pt x="410" y="1179"/>
                  <a:pt x="362" y="1132"/>
                  <a:pt x="304" y="1132"/>
                </a:cubicBezTo>
                <a:close/>
              </a:path>
            </a:pathLst>
          </a:custGeom>
          <a:solidFill>
            <a:schemeClr val="tx1"/>
          </a:solidFill>
          <a:ln>
            <a:noFill/>
          </a:ln>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87" name="Oval 86"/>
          <p:cNvSpPr/>
          <p:nvPr/>
        </p:nvSpPr>
        <p:spPr bwMode="auto">
          <a:xfrm>
            <a:off x="249822" y="4873772"/>
            <a:ext cx="791846" cy="791846"/>
          </a:xfrm>
          <a:prstGeom prst="ellipse">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Freeform 18"/>
          <p:cNvSpPr>
            <a:spLocks noEditPoints="1"/>
          </p:cNvSpPr>
          <p:nvPr/>
        </p:nvSpPr>
        <p:spPr bwMode="auto">
          <a:xfrm>
            <a:off x="475212" y="5008229"/>
            <a:ext cx="341069" cy="522934"/>
          </a:xfrm>
          <a:custGeom>
            <a:avLst/>
            <a:gdLst>
              <a:gd name="T0" fmla="*/ 3672 w 3672"/>
              <a:gd name="T1" fmla="*/ 1713 h 5630"/>
              <a:gd name="T2" fmla="*/ 1959 w 3672"/>
              <a:gd name="T3" fmla="*/ 1713 h 5630"/>
              <a:gd name="T4" fmla="*/ 1959 w 3672"/>
              <a:gd name="T5" fmla="*/ 0 h 5630"/>
              <a:gd name="T6" fmla="*/ 3672 w 3672"/>
              <a:gd name="T7" fmla="*/ 0 h 5630"/>
              <a:gd name="T8" fmla="*/ 3672 w 3672"/>
              <a:gd name="T9" fmla="*/ 1713 h 5630"/>
              <a:gd name="T10" fmla="*/ 3672 w 3672"/>
              <a:gd name="T11" fmla="*/ 1713 h 5630"/>
              <a:gd name="T12" fmla="*/ 3672 w 3672"/>
              <a:gd name="T13" fmla="*/ 1713 h 5630"/>
              <a:gd name="T14" fmla="*/ 1536 w 3672"/>
              <a:gd name="T15" fmla="*/ 178 h 5630"/>
              <a:gd name="T16" fmla="*/ 178 w 3672"/>
              <a:gd name="T17" fmla="*/ 178 h 5630"/>
              <a:gd name="T18" fmla="*/ 178 w 3672"/>
              <a:gd name="T19" fmla="*/ 1533 h 5630"/>
              <a:gd name="T20" fmla="*/ 1536 w 3672"/>
              <a:gd name="T21" fmla="*/ 1533 h 5630"/>
              <a:gd name="T22" fmla="*/ 1536 w 3672"/>
              <a:gd name="T23" fmla="*/ 178 h 5630"/>
              <a:gd name="T24" fmla="*/ 1536 w 3672"/>
              <a:gd name="T25" fmla="*/ 178 h 5630"/>
              <a:gd name="T26" fmla="*/ 1536 w 3672"/>
              <a:gd name="T27" fmla="*/ 178 h 5630"/>
              <a:gd name="T28" fmla="*/ 1713 w 3672"/>
              <a:gd name="T29" fmla="*/ 0 h 5630"/>
              <a:gd name="T30" fmla="*/ 1713 w 3672"/>
              <a:gd name="T31" fmla="*/ 1713 h 5630"/>
              <a:gd name="T32" fmla="*/ 0 w 3672"/>
              <a:gd name="T33" fmla="*/ 1713 h 5630"/>
              <a:gd name="T34" fmla="*/ 0 w 3672"/>
              <a:gd name="T35" fmla="*/ 0 h 5630"/>
              <a:gd name="T36" fmla="*/ 1713 w 3672"/>
              <a:gd name="T37" fmla="*/ 0 h 5630"/>
              <a:gd name="T38" fmla="*/ 1713 w 3672"/>
              <a:gd name="T39" fmla="*/ 0 h 5630"/>
              <a:gd name="T40" fmla="*/ 1713 w 3672"/>
              <a:gd name="T41" fmla="*/ 0 h 5630"/>
              <a:gd name="T42" fmla="*/ 1713 w 3672"/>
              <a:gd name="T43" fmla="*/ 0 h 5630"/>
              <a:gd name="T44" fmla="*/ 1536 w 3672"/>
              <a:gd name="T45" fmla="*/ 4097 h 5630"/>
              <a:gd name="T46" fmla="*/ 178 w 3672"/>
              <a:gd name="T47" fmla="*/ 4097 h 5630"/>
              <a:gd name="T48" fmla="*/ 178 w 3672"/>
              <a:gd name="T49" fmla="*/ 5452 h 5630"/>
              <a:gd name="T50" fmla="*/ 1536 w 3672"/>
              <a:gd name="T51" fmla="*/ 5452 h 5630"/>
              <a:gd name="T52" fmla="*/ 1536 w 3672"/>
              <a:gd name="T53" fmla="*/ 4097 h 5630"/>
              <a:gd name="T54" fmla="*/ 1536 w 3672"/>
              <a:gd name="T55" fmla="*/ 4097 h 5630"/>
              <a:gd name="T56" fmla="*/ 1536 w 3672"/>
              <a:gd name="T57" fmla="*/ 4097 h 5630"/>
              <a:gd name="T58" fmla="*/ 1713 w 3672"/>
              <a:gd name="T59" fmla="*/ 3917 h 5630"/>
              <a:gd name="T60" fmla="*/ 1713 w 3672"/>
              <a:gd name="T61" fmla="*/ 5630 h 5630"/>
              <a:gd name="T62" fmla="*/ 0 w 3672"/>
              <a:gd name="T63" fmla="*/ 5630 h 5630"/>
              <a:gd name="T64" fmla="*/ 0 w 3672"/>
              <a:gd name="T65" fmla="*/ 3917 h 5630"/>
              <a:gd name="T66" fmla="*/ 1713 w 3672"/>
              <a:gd name="T67" fmla="*/ 3917 h 5630"/>
              <a:gd name="T68" fmla="*/ 1713 w 3672"/>
              <a:gd name="T69" fmla="*/ 3917 h 5630"/>
              <a:gd name="T70" fmla="*/ 1713 w 3672"/>
              <a:gd name="T71" fmla="*/ 3917 h 5630"/>
              <a:gd name="T72" fmla="*/ 1713 w 3672"/>
              <a:gd name="T73" fmla="*/ 3917 h 5630"/>
              <a:gd name="T74" fmla="*/ 3495 w 3672"/>
              <a:gd name="T75" fmla="*/ 2136 h 5630"/>
              <a:gd name="T76" fmla="*/ 178 w 3672"/>
              <a:gd name="T77" fmla="*/ 2136 h 5630"/>
              <a:gd name="T78" fmla="*/ 178 w 3672"/>
              <a:gd name="T79" fmla="*/ 3494 h 5630"/>
              <a:gd name="T80" fmla="*/ 3495 w 3672"/>
              <a:gd name="T81" fmla="*/ 3494 h 5630"/>
              <a:gd name="T82" fmla="*/ 3495 w 3672"/>
              <a:gd name="T83" fmla="*/ 2136 h 5630"/>
              <a:gd name="T84" fmla="*/ 3495 w 3672"/>
              <a:gd name="T85" fmla="*/ 2136 h 5630"/>
              <a:gd name="T86" fmla="*/ 3495 w 3672"/>
              <a:gd name="T87" fmla="*/ 2136 h 5630"/>
              <a:gd name="T88" fmla="*/ 3672 w 3672"/>
              <a:gd name="T89" fmla="*/ 1956 h 5630"/>
              <a:gd name="T90" fmla="*/ 3672 w 3672"/>
              <a:gd name="T91" fmla="*/ 3674 h 5630"/>
              <a:gd name="T92" fmla="*/ 0 w 3672"/>
              <a:gd name="T93" fmla="*/ 3674 h 5630"/>
              <a:gd name="T94" fmla="*/ 0 w 3672"/>
              <a:gd name="T95" fmla="*/ 1956 h 5630"/>
              <a:gd name="T96" fmla="*/ 3672 w 3672"/>
              <a:gd name="T97" fmla="*/ 1956 h 5630"/>
              <a:gd name="T98" fmla="*/ 3672 w 3672"/>
              <a:gd name="T99" fmla="*/ 1956 h 5630"/>
              <a:gd name="T100" fmla="*/ 3672 w 3672"/>
              <a:gd name="T101" fmla="*/ 1956 h 5630"/>
              <a:gd name="T102" fmla="*/ 3672 w 3672"/>
              <a:gd name="T103" fmla="*/ 1956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2" h="5630">
                <a:moveTo>
                  <a:pt x="3672" y="1713"/>
                </a:moveTo>
                <a:lnTo>
                  <a:pt x="1959" y="1713"/>
                </a:lnTo>
                <a:lnTo>
                  <a:pt x="1959" y="0"/>
                </a:lnTo>
                <a:lnTo>
                  <a:pt x="3672" y="0"/>
                </a:lnTo>
                <a:lnTo>
                  <a:pt x="3672" y="1713"/>
                </a:lnTo>
                <a:lnTo>
                  <a:pt x="3672" y="1713"/>
                </a:lnTo>
                <a:lnTo>
                  <a:pt x="3672" y="1713"/>
                </a:lnTo>
                <a:close/>
                <a:moveTo>
                  <a:pt x="1536" y="178"/>
                </a:moveTo>
                <a:lnTo>
                  <a:pt x="178" y="178"/>
                </a:lnTo>
                <a:lnTo>
                  <a:pt x="178" y="1533"/>
                </a:lnTo>
                <a:lnTo>
                  <a:pt x="1536" y="1533"/>
                </a:lnTo>
                <a:lnTo>
                  <a:pt x="1536" y="178"/>
                </a:lnTo>
                <a:lnTo>
                  <a:pt x="1536" y="178"/>
                </a:lnTo>
                <a:lnTo>
                  <a:pt x="1536" y="178"/>
                </a:lnTo>
                <a:close/>
                <a:moveTo>
                  <a:pt x="1713" y="0"/>
                </a:moveTo>
                <a:lnTo>
                  <a:pt x="1713" y="1713"/>
                </a:lnTo>
                <a:lnTo>
                  <a:pt x="0" y="1713"/>
                </a:lnTo>
                <a:lnTo>
                  <a:pt x="0" y="0"/>
                </a:lnTo>
                <a:lnTo>
                  <a:pt x="1713" y="0"/>
                </a:lnTo>
                <a:lnTo>
                  <a:pt x="1713" y="0"/>
                </a:lnTo>
                <a:lnTo>
                  <a:pt x="1713" y="0"/>
                </a:lnTo>
                <a:lnTo>
                  <a:pt x="1713" y="0"/>
                </a:lnTo>
                <a:close/>
                <a:moveTo>
                  <a:pt x="1536" y="4097"/>
                </a:moveTo>
                <a:lnTo>
                  <a:pt x="178" y="4097"/>
                </a:lnTo>
                <a:lnTo>
                  <a:pt x="178" y="5452"/>
                </a:lnTo>
                <a:lnTo>
                  <a:pt x="1536" y="5452"/>
                </a:lnTo>
                <a:lnTo>
                  <a:pt x="1536" y="4097"/>
                </a:lnTo>
                <a:lnTo>
                  <a:pt x="1536" y="4097"/>
                </a:lnTo>
                <a:lnTo>
                  <a:pt x="1536" y="4097"/>
                </a:lnTo>
                <a:close/>
                <a:moveTo>
                  <a:pt x="1713" y="3917"/>
                </a:moveTo>
                <a:lnTo>
                  <a:pt x="1713" y="5630"/>
                </a:lnTo>
                <a:lnTo>
                  <a:pt x="0" y="5630"/>
                </a:lnTo>
                <a:lnTo>
                  <a:pt x="0" y="3917"/>
                </a:lnTo>
                <a:lnTo>
                  <a:pt x="1713" y="3917"/>
                </a:lnTo>
                <a:lnTo>
                  <a:pt x="1713" y="3917"/>
                </a:lnTo>
                <a:lnTo>
                  <a:pt x="1713" y="3917"/>
                </a:lnTo>
                <a:lnTo>
                  <a:pt x="1713" y="3917"/>
                </a:lnTo>
                <a:close/>
                <a:moveTo>
                  <a:pt x="3495" y="2136"/>
                </a:moveTo>
                <a:lnTo>
                  <a:pt x="178" y="2136"/>
                </a:lnTo>
                <a:lnTo>
                  <a:pt x="178" y="3494"/>
                </a:lnTo>
                <a:lnTo>
                  <a:pt x="3495" y="3494"/>
                </a:lnTo>
                <a:lnTo>
                  <a:pt x="3495" y="2136"/>
                </a:lnTo>
                <a:lnTo>
                  <a:pt x="3495" y="2136"/>
                </a:lnTo>
                <a:lnTo>
                  <a:pt x="3495" y="2136"/>
                </a:lnTo>
                <a:close/>
                <a:moveTo>
                  <a:pt x="3672" y="1956"/>
                </a:moveTo>
                <a:lnTo>
                  <a:pt x="3672" y="3674"/>
                </a:lnTo>
                <a:lnTo>
                  <a:pt x="0" y="3674"/>
                </a:lnTo>
                <a:lnTo>
                  <a:pt x="0" y="1956"/>
                </a:lnTo>
                <a:lnTo>
                  <a:pt x="3672" y="1956"/>
                </a:lnTo>
                <a:lnTo>
                  <a:pt x="3672" y="1956"/>
                </a:lnTo>
                <a:lnTo>
                  <a:pt x="3672" y="1956"/>
                </a:lnTo>
                <a:lnTo>
                  <a:pt x="3672" y="1956"/>
                </a:lnTo>
                <a:close/>
              </a:path>
            </a:pathLst>
          </a:custGeom>
          <a:solidFill>
            <a:schemeClr val="tx1"/>
          </a:solidFill>
          <a:ln>
            <a:noFill/>
          </a:ln>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grpSp>
        <p:nvGrpSpPr>
          <p:cNvPr id="89" name="Group 4"/>
          <p:cNvGrpSpPr>
            <a:grpSpLocks noChangeAspect="1"/>
          </p:cNvGrpSpPr>
          <p:nvPr/>
        </p:nvGrpSpPr>
        <p:grpSpPr bwMode="auto">
          <a:xfrm>
            <a:off x="362997" y="4189602"/>
            <a:ext cx="565499" cy="490824"/>
            <a:chOff x="850" y="-460"/>
            <a:chExt cx="6134" cy="5324"/>
          </a:xfrm>
          <a:solidFill>
            <a:schemeClr val="tx1"/>
          </a:solidFill>
        </p:grpSpPr>
        <p:sp>
          <p:nvSpPr>
            <p:cNvPr id="90" name="Freeform 5"/>
            <p:cNvSpPr>
              <a:spLocks/>
            </p:cNvSpPr>
            <p:nvPr/>
          </p:nvSpPr>
          <p:spPr bwMode="auto">
            <a:xfrm>
              <a:off x="5355" y="2075"/>
              <a:ext cx="168" cy="71"/>
            </a:xfrm>
            <a:custGeom>
              <a:avLst/>
              <a:gdLst>
                <a:gd name="T0" fmla="*/ 0 w 168"/>
                <a:gd name="T1" fmla="*/ 0 h 71"/>
                <a:gd name="T2" fmla="*/ 168 w 168"/>
                <a:gd name="T3" fmla="*/ 0 h 71"/>
                <a:gd name="T4" fmla="*/ 168 w 168"/>
                <a:gd name="T5" fmla="*/ 71 h 71"/>
                <a:gd name="T6" fmla="*/ 0 w 168"/>
                <a:gd name="T7" fmla="*/ 71 h 71"/>
                <a:gd name="T8" fmla="*/ 0 w 168"/>
                <a:gd name="T9" fmla="*/ 0 h 71"/>
                <a:gd name="T10" fmla="*/ 0 w 168"/>
                <a:gd name="T11" fmla="*/ 0 h 71"/>
              </a:gdLst>
              <a:ahLst/>
              <a:cxnLst>
                <a:cxn ang="0">
                  <a:pos x="T0" y="T1"/>
                </a:cxn>
                <a:cxn ang="0">
                  <a:pos x="T2" y="T3"/>
                </a:cxn>
                <a:cxn ang="0">
                  <a:pos x="T4" y="T5"/>
                </a:cxn>
                <a:cxn ang="0">
                  <a:pos x="T6" y="T7"/>
                </a:cxn>
                <a:cxn ang="0">
                  <a:pos x="T8" y="T9"/>
                </a:cxn>
                <a:cxn ang="0">
                  <a:pos x="T10" y="T11"/>
                </a:cxn>
              </a:cxnLst>
              <a:rect l="0" t="0" r="r" b="b"/>
              <a:pathLst>
                <a:path w="168" h="71">
                  <a:moveTo>
                    <a:pt x="0" y="0"/>
                  </a:moveTo>
                  <a:lnTo>
                    <a:pt x="168" y="0"/>
                  </a:lnTo>
                  <a:lnTo>
                    <a:pt x="168" y="71"/>
                  </a:lnTo>
                  <a:lnTo>
                    <a:pt x="0" y="7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91" name="Freeform 6"/>
            <p:cNvSpPr>
              <a:spLocks/>
            </p:cNvSpPr>
            <p:nvPr/>
          </p:nvSpPr>
          <p:spPr bwMode="auto">
            <a:xfrm>
              <a:off x="5691" y="2075"/>
              <a:ext cx="163" cy="71"/>
            </a:xfrm>
            <a:custGeom>
              <a:avLst/>
              <a:gdLst>
                <a:gd name="T0" fmla="*/ 0 w 163"/>
                <a:gd name="T1" fmla="*/ 0 h 71"/>
                <a:gd name="T2" fmla="*/ 163 w 163"/>
                <a:gd name="T3" fmla="*/ 0 h 71"/>
                <a:gd name="T4" fmla="*/ 163 w 163"/>
                <a:gd name="T5" fmla="*/ 71 h 71"/>
                <a:gd name="T6" fmla="*/ 0 w 163"/>
                <a:gd name="T7" fmla="*/ 71 h 71"/>
                <a:gd name="T8" fmla="*/ 0 w 163"/>
                <a:gd name="T9" fmla="*/ 0 h 71"/>
                <a:gd name="T10" fmla="*/ 0 w 163"/>
                <a:gd name="T11" fmla="*/ 0 h 71"/>
              </a:gdLst>
              <a:ahLst/>
              <a:cxnLst>
                <a:cxn ang="0">
                  <a:pos x="T0" y="T1"/>
                </a:cxn>
                <a:cxn ang="0">
                  <a:pos x="T2" y="T3"/>
                </a:cxn>
                <a:cxn ang="0">
                  <a:pos x="T4" y="T5"/>
                </a:cxn>
                <a:cxn ang="0">
                  <a:pos x="T6" y="T7"/>
                </a:cxn>
                <a:cxn ang="0">
                  <a:pos x="T8" y="T9"/>
                </a:cxn>
                <a:cxn ang="0">
                  <a:pos x="T10" y="T11"/>
                </a:cxn>
              </a:cxnLst>
              <a:rect l="0" t="0" r="r" b="b"/>
              <a:pathLst>
                <a:path w="163" h="71">
                  <a:moveTo>
                    <a:pt x="0" y="0"/>
                  </a:moveTo>
                  <a:lnTo>
                    <a:pt x="163" y="0"/>
                  </a:lnTo>
                  <a:lnTo>
                    <a:pt x="163" y="71"/>
                  </a:lnTo>
                  <a:lnTo>
                    <a:pt x="0" y="7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92" name="Freeform 7"/>
            <p:cNvSpPr>
              <a:spLocks/>
            </p:cNvSpPr>
            <p:nvPr/>
          </p:nvSpPr>
          <p:spPr bwMode="auto">
            <a:xfrm>
              <a:off x="1765" y="2075"/>
              <a:ext cx="168" cy="71"/>
            </a:xfrm>
            <a:custGeom>
              <a:avLst/>
              <a:gdLst>
                <a:gd name="T0" fmla="*/ 0 w 168"/>
                <a:gd name="T1" fmla="*/ 0 h 71"/>
                <a:gd name="T2" fmla="*/ 168 w 168"/>
                <a:gd name="T3" fmla="*/ 0 h 71"/>
                <a:gd name="T4" fmla="*/ 168 w 168"/>
                <a:gd name="T5" fmla="*/ 71 h 71"/>
                <a:gd name="T6" fmla="*/ 0 w 168"/>
                <a:gd name="T7" fmla="*/ 71 h 71"/>
                <a:gd name="T8" fmla="*/ 0 w 168"/>
                <a:gd name="T9" fmla="*/ 0 h 71"/>
                <a:gd name="T10" fmla="*/ 0 w 168"/>
                <a:gd name="T11" fmla="*/ 0 h 71"/>
              </a:gdLst>
              <a:ahLst/>
              <a:cxnLst>
                <a:cxn ang="0">
                  <a:pos x="T0" y="T1"/>
                </a:cxn>
                <a:cxn ang="0">
                  <a:pos x="T2" y="T3"/>
                </a:cxn>
                <a:cxn ang="0">
                  <a:pos x="T4" y="T5"/>
                </a:cxn>
                <a:cxn ang="0">
                  <a:pos x="T6" y="T7"/>
                </a:cxn>
                <a:cxn ang="0">
                  <a:pos x="T8" y="T9"/>
                </a:cxn>
                <a:cxn ang="0">
                  <a:pos x="T10" y="T11"/>
                </a:cxn>
              </a:cxnLst>
              <a:rect l="0" t="0" r="r" b="b"/>
              <a:pathLst>
                <a:path w="168" h="71">
                  <a:moveTo>
                    <a:pt x="0" y="0"/>
                  </a:moveTo>
                  <a:lnTo>
                    <a:pt x="168" y="0"/>
                  </a:lnTo>
                  <a:lnTo>
                    <a:pt x="168" y="71"/>
                  </a:lnTo>
                  <a:lnTo>
                    <a:pt x="0" y="7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93" name="Freeform 8"/>
            <p:cNvSpPr>
              <a:spLocks/>
            </p:cNvSpPr>
            <p:nvPr/>
          </p:nvSpPr>
          <p:spPr bwMode="auto">
            <a:xfrm>
              <a:off x="2105" y="2075"/>
              <a:ext cx="166" cy="71"/>
            </a:xfrm>
            <a:custGeom>
              <a:avLst/>
              <a:gdLst>
                <a:gd name="T0" fmla="*/ 0 w 166"/>
                <a:gd name="T1" fmla="*/ 0 h 71"/>
                <a:gd name="T2" fmla="*/ 166 w 166"/>
                <a:gd name="T3" fmla="*/ 0 h 71"/>
                <a:gd name="T4" fmla="*/ 166 w 166"/>
                <a:gd name="T5" fmla="*/ 71 h 71"/>
                <a:gd name="T6" fmla="*/ 0 w 166"/>
                <a:gd name="T7" fmla="*/ 71 h 71"/>
                <a:gd name="T8" fmla="*/ 0 w 166"/>
                <a:gd name="T9" fmla="*/ 0 h 71"/>
                <a:gd name="T10" fmla="*/ 0 w 166"/>
                <a:gd name="T11" fmla="*/ 0 h 71"/>
              </a:gdLst>
              <a:ahLst/>
              <a:cxnLst>
                <a:cxn ang="0">
                  <a:pos x="T0" y="T1"/>
                </a:cxn>
                <a:cxn ang="0">
                  <a:pos x="T2" y="T3"/>
                </a:cxn>
                <a:cxn ang="0">
                  <a:pos x="T4" y="T5"/>
                </a:cxn>
                <a:cxn ang="0">
                  <a:pos x="T6" y="T7"/>
                </a:cxn>
                <a:cxn ang="0">
                  <a:pos x="T8" y="T9"/>
                </a:cxn>
                <a:cxn ang="0">
                  <a:pos x="T10" y="T11"/>
                </a:cxn>
              </a:cxnLst>
              <a:rect l="0" t="0" r="r" b="b"/>
              <a:pathLst>
                <a:path w="166" h="71">
                  <a:moveTo>
                    <a:pt x="0" y="0"/>
                  </a:moveTo>
                  <a:lnTo>
                    <a:pt x="166" y="0"/>
                  </a:lnTo>
                  <a:lnTo>
                    <a:pt x="166" y="71"/>
                  </a:lnTo>
                  <a:lnTo>
                    <a:pt x="0" y="7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94" name="Freeform 9"/>
            <p:cNvSpPr>
              <a:spLocks/>
            </p:cNvSpPr>
            <p:nvPr/>
          </p:nvSpPr>
          <p:spPr bwMode="auto">
            <a:xfrm>
              <a:off x="2943" y="857"/>
              <a:ext cx="149" cy="180"/>
            </a:xfrm>
            <a:custGeom>
              <a:avLst/>
              <a:gdLst>
                <a:gd name="T0" fmla="*/ 82 w 149"/>
                <a:gd name="T1" fmla="*/ 180 h 180"/>
                <a:gd name="T2" fmla="*/ 149 w 149"/>
                <a:gd name="T3" fmla="*/ 147 h 180"/>
                <a:gd name="T4" fmla="*/ 61 w 149"/>
                <a:gd name="T5" fmla="*/ 0 h 180"/>
                <a:gd name="T6" fmla="*/ 0 w 149"/>
                <a:gd name="T7" fmla="*/ 40 h 180"/>
                <a:gd name="T8" fmla="*/ 82 w 149"/>
                <a:gd name="T9" fmla="*/ 180 h 180"/>
                <a:gd name="T10" fmla="*/ 82 w 149"/>
                <a:gd name="T11" fmla="*/ 180 h 180"/>
                <a:gd name="T12" fmla="*/ 82 w 149"/>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149" h="180">
                  <a:moveTo>
                    <a:pt x="82" y="180"/>
                  </a:moveTo>
                  <a:lnTo>
                    <a:pt x="149" y="147"/>
                  </a:lnTo>
                  <a:lnTo>
                    <a:pt x="61" y="0"/>
                  </a:lnTo>
                  <a:lnTo>
                    <a:pt x="0" y="40"/>
                  </a:lnTo>
                  <a:lnTo>
                    <a:pt x="82" y="180"/>
                  </a:lnTo>
                  <a:lnTo>
                    <a:pt x="82" y="180"/>
                  </a:lnTo>
                  <a:lnTo>
                    <a:pt x="8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95" name="Freeform 10"/>
            <p:cNvSpPr>
              <a:spLocks/>
            </p:cNvSpPr>
            <p:nvPr/>
          </p:nvSpPr>
          <p:spPr bwMode="auto">
            <a:xfrm>
              <a:off x="3111" y="1153"/>
              <a:ext cx="144" cy="180"/>
            </a:xfrm>
            <a:custGeom>
              <a:avLst/>
              <a:gdLst>
                <a:gd name="T0" fmla="*/ 82 w 144"/>
                <a:gd name="T1" fmla="*/ 180 h 180"/>
                <a:gd name="T2" fmla="*/ 144 w 144"/>
                <a:gd name="T3" fmla="*/ 139 h 180"/>
                <a:gd name="T4" fmla="*/ 61 w 144"/>
                <a:gd name="T5" fmla="*/ 0 h 180"/>
                <a:gd name="T6" fmla="*/ 0 w 144"/>
                <a:gd name="T7" fmla="*/ 33 h 180"/>
                <a:gd name="T8" fmla="*/ 82 w 144"/>
                <a:gd name="T9" fmla="*/ 180 h 180"/>
                <a:gd name="T10" fmla="*/ 82 w 144"/>
                <a:gd name="T11" fmla="*/ 180 h 180"/>
                <a:gd name="T12" fmla="*/ 82 w 144"/>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144" h="180">
                  <a:moveTo>
                    <a:pt x="82" y="180"/>
                  </a:moveTo>
                  <a:lnTo>
                    <a:pt x="144" y="139"/>
                  </a:lnTo>
                  <a:lnTo>
                    <a:pt x="61" y="0"/>
                  </a:lnTo>
                  <a:lnTo>
                    <a:pt x="0" y="33"/>
                  </a:lnTo>
                  <a:lnTo>
                    <a:pt x="82" y="180"/>
                  </a:lnTo>
                  <a:lnTo>
                    <a:pt x="82" y="180"/>
                  </a:lnTo>
                  <a:lnTo>
                    <a:pt x="8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96" name="Freeform 11"/>
            <p:cNvSpPr>
              <a:spLocks/>
            </p:cNvSpPr>
            <p:nvPr/>
          </p:nvSpPr>
          <p:spPr bwMode="auto">
            <a:xfrm>
              <a:off x="4352" y="1153"/>
              <a:ext cx="144" cy="180"/>
            </a:xfrm>
            <a:custGeom>
              <a:avLst/>
              <a:gdLst>
                <a:gd name="T0" fmla="*/ 62 w 144"/>
                <a:gd name="T1" fmla="*/ 180 h 180"/>
                <a:gd name="T2" fmla="*/ 144 w 144"/>
                <a:gd name="T3" fmla="*/ 33 h 180"/>
                <a:gd name="T4" fmla="*/ 85 w 144"/>
                <a:gd name="T5" fmla="*/ 0 h 180"/>
                <a:gd name="T6" fmla="*/ 0 w 144"/>
                <a:gd name="T7" fmla="*/ 139 h 180"/>
                <a:gd name="T8" fmla="*/ 62 w 144"/>
                <a:gd name="T9" fmla="*/ 180 h 180"/>
                <a:gd name="T10" fmla="*/ 62 w 144"/>
                <a:gd name="T11" fmla="*/ 180 h 180"/>
                <a:gd name="T12" fmla="*/ 62 w 144"/>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144" h="180">
                  <a:moveTo>
                    <a:pt x="62" y="180"/>
                  </a:moveTo>
                  <a:lnTo>
                    <a:pt x="144" y="33"/>
                  </a:lnTo>
                  <a:lnTo>
                    <a:pt x="85" y="0"/>
                  </a:lnTo>
                  <a:lnTo>
                    <a:pt x="0" y="139"/>
                  </a:lnTo>
                  <a:lnTo>
                    <a:pt x="62" y="180"/>
                  </a:lnTo>
                  <a:lnTo>
                    <a:pt x="62" y="180"/>
                  </a:lnTo>
                  <a:lnTo>
                    <a:pt x="6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97" name="Freeform 12"/>
            <p:cNvSpPr>
              <a:spLocks/>
            </p:cNvSpPr>
            <p:nvPr/>
          </p:nvSpPr>
          <p:spPr bwMode="auto">
            <a:xfrm>
              <a:off x="4520" y="857"/>
              <a:ext cx="144" cy="180"/>
            </a:xfrm>
            <a:custGeom>
              <a:avLst/>
              <a:gdLst>
                <a:gd name="T0" fmla="*/ 62 w 144"/>
                <a:gd name="T1" fmla="*/ 180 h 180"/>
                <a:gd name="T2" fmla="*/ 144 w 144"/>
                <a:gd name="T3" fmla="*/ 40 h 180"/>
                <a:gd name="T4" fmla="*/ 85 w 144"/>
                <a:gd name="T5" fmla="*/ 0 h 180"/>
                <a:gd name="T6" fmla="*/ 0 w 144"/>
                <a:gd name="T7" fmla="*/ 147 h 180"/>
                <a:gd name="T8" fmla="*/ 62 w 144"/>
                <a:gd name="T9" fmla="*/ 180 h 180"/>
                <a:gd name="T10" fmla="*/ 62 w 144"/>
                <a:gd name="T11" fmla="*/ 180 h 180"/>
                <a:gd name="T12" fmla="*/ 62 w 144"/>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144" h="180">
                  <a:moveTo>
                    <a:pt x="62" y="180"/>
                  </a:moveTo>
                  <a:lnTo>
                    <a:pt x="144" y="40"/>
                  </a:lnTo>
                  <a:lnTo>
                    <a:pt x="85" y="0"/>
                  </a:lnTo>
                  <a:lnTo>
                    <a:pt x="0" y="147"/>
                  </a:lnTo>
                  <a:lnTo>
                    <a:pt x="62" y="180"/>
                  </a:lnTo>
                  <a:lnTo>
                    <a:pt x="62" y="180"/>
                  </a:lnTo>
                  <a:lnTo>
                    <a:pt x="6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98" name="Freeform 13"/>
            <p:cNvSpPr>
              <a:spLocks/>
            </p:cNvSpPr>
            <p:nvPr/>
          </p:nvSpPr>
          <p:spPr bwMode="auto">
            <a:xfrm>
              <a:off x="3111" y="3010"/>
              <a:ext cx="144" cy="184"/>
            </a:xfrm>
            <a:custGeom>
              <a:avLst/>
              <a:gdLst>
                <a:gd name="T0" fmla="*/ 0 w 144"/>
                <a:gd name="T1" fmla="*/ 151 h 184"/>
                <a:gd name="T2" fmla="*/ 61 w 144"/>
                <a:gd name="T3" fmla="*/ 184 h 184"/>
                <a:gd name="T4" fmla="*/ 144 w 144"/>
                <a:gd name="T5" fmla="*/ 33 h 184"/>
                <a:gd name="T6" fmla="*/ 82 w 144"/>
                <a:gd name="T7" fmla="*/ 0 h 184"/>
                <a:gd name="T8" fmla="*/ 0 w 144"/>
                <a:gd name="T9" fmla="*/ 151 h 184"/>
                <a:gd name="T10" fmla="*/ 0 w 144"/>
                <a:gd name="T11" fmla="*/ 151 h 184"/>
                <a:gd name="T12" fmla="*/ 0 w 144"/>
                <a:gd name="T13" fmla="*/ 151 h 184"/>
              </a:gdLst>
              <a:ahLst/>
              <a:cxnLst>
                <a:cxn ang="0">
                  <a:pos x="T0" y="T1"/>
                </a:cxn>
                <a:cxn ang="0">
                  <a:pos x="T2" y="T3"/>
                </a:cxn>
                <a:cxn ang="0">
                  <a:pos x="T4" y="T5"/>
                </a:cxn>
                <a:cxn ang="0">
                  <a:pos x="T6" y="T7"/>
                </a:cxn>
                <a:cxn ang="0">
                  <a:pos x="T8" y="T9"/>
                </a:cxn>
                <a:cxn ang="0">
                  <a:pos x="T10" y="T11"/>
                </a:cxn>
                <a:cxn ang="0">
                  <a:pos x="T12" y="T13"/>
                </a:cxn>
              </a:cxnLst>
              <a:rect l="0" t="0" r="r" b="b"/>
              <a:pathLst>
                <a:path w="144" h="184">
                  <a:moveTo>
                    <a:pt x="0" y="151"/>
                  </a:moveTo>
                  <a:lnTo>
                    <a:pt x="61" y="184"/>
                  </a:lnTo>
                  <a:lnTo>
                    <a:pt x="144" y="33"/>
                  </a:lnTo>
                  <a:lnTo>
                    <a:pt x="82" y="0"/>
                  </a:lnTo>
                  <a:lnTo>
                    <a:pt x="0" y="151"/>
                  </a:lnTo>
                  <a:lnTo>
                    <a:pt x="0" y="151"/>
                  </a:lnTo>
                  <a:lnTo>
                    <a:pt x="0"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99" name="Freeform 14"/>
            <p:cNvSpPr>
              <a:spLocks/>
            </p:cNvSpPr>
            <p:nvPr/>
          </p:nvSpPr>
          <p:spPr bwMode="auto">
            <a:xfrm>
              <a:off x="2943" y="3300"/>
              <a:ext cx="149" cy="185"/>
            </a:xfrm>
            <a:custGeom>
              <a:avLst/>
              <a:gdLst>
                <a:gd name="T0" fmla="*/ 0 w 149"/>
                <a:gd name="T1" fmla="*/ 147 h 185"/>
                <a:gd name="T2" fmla="*/ 61 w 149"/>
                <a:gd name="T3" fmla="*/ 185 h 185"/>
                <a:gd name="T4" fmla="*/ 149 w 149"/>
                <a:gd name="T5" fmla="*/ 41 h 185"/>
                <a:gd name="T6" fmla="*/ 82 w 149"/>
                <a:gd name="T7" fmla="*/ 0 h 185"/>
                <a:gd name="T8" fmla="*/ 0 w 149"/>
                <a:gd name="T9" fmla="*/ 147 h 185"/>
                <a:gd name="T10" fmla="*/ 0 w 149"/>
                <a:gd name="T11" fmla="*/ 147 h 185"/>
                <a:gd name="T12" fmla="*/ 0 w 149"/>
                <a:gd name="T13" fmla="*/ 147 h 185"/>
              </a:gdLst>
              <a:ahLst/>
              <a:cxnLst>
                <a:cxn ang="0">
                  <a:pos x="T0" y="T1"/>
                </a:cxn>
                <a:cxn ang="0">
                  <a:pos x="T2" y="T3"/>
                </a:cxn>
                <a:cxn ang="0">
                  <a:pos x="T4" y="T5"/>
                </a:cxn>
                <a:cxn ang="0">
                  <a:pos x="T6" y="T7"/>
                </a:cxn>
                <a:cxn ang="0">
                  <a:pos x="T8" y="T9"/>
                </a:cxn>
                <a:cxn ang="0">
                  <a:pos x="T10" y="T11"/>
                </a:cxn>
                <a:cxn ang="0">
                  <a:pos x="T12" y="T13"/>
                </a:cxn>
              </a:cxnLst>
              <a:rect l="0" t="0" r="r" b="b"/>
              <a:pathLst>
                <a:path w="149" h="185">
                  <a:moveTo>
                    <a:pt x="0" y="147"/>
                  </a:moveTo>
                  <a:lnTo>
                    <a:pt x="61" y="185"/>
                  </a:lnTo>
                  <a:lnTo>
                    <a:pt x="149" y="41"/>
                  </a:lnTo>
                  <a:lnTo>
                    <a:pt x="82" y="0"/>
                  </a:lnTo>
                  <a:lnTo>
                    <a:pt x="0" y="147"/>
                  </a:lnTo>
                  <a:lnTo>
                    <a:pt x="0" y="147"/>
                  </a:lnTo>
                  <a:lnTo>
                    <a:pt x="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00" name="Freeform 15"/>
            <p:cNvSpPr>
              <a:spLocks/>
            </p:cNvSpPr>
            <p:nvPr/>
          </p:nvSpPr>
          <p:spPr bwMode="auto">
            <a:xfrm>
              <a:off x="4520" y="3300"/>
              <a:ext cx="144" cy="185"/>
            </a:xfrm>
            <a:custGeom>
              <a:avLst/>
              <a:gdLst>
                <a:gd name="T0" fmla="*/ 62 w 144"/>
                <a:gd name="T1" fmla="*/ 0 h 185"/>
                <a:gd name="T2" fmla="*/ 0 w 144"/>
                <a:gd name="T3" fmla="*/ 41 h 185"/>
                <a:gd name="T4" fmla="*/ 85 w 144"/>
                <a:gd name="T5" fmla="*/ 185 h 185"/>
                <a:gd name="T6" fmla="*/ 144 w 144"/>
                <a:gd name="T7" fmla="*/ 147 h 185"/>
                <a:gd name="T8" fmla="*/ 62 w 144"/>
                <a:gd name="T9" fmla="*/ 0 h 185"/>
                <a:gd name="T10" fmla="*/ 62 w 144"/>
                <a:gd name="T11" fmla="*/ 0 h 185"/>
                <a:gd name="T12" fmla="*/ 62 w 144"/>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44" h="185">
                  <a:moveTo>
                    <a:pt x="62" y="0"/>
                  </a:moveTo>
                  <a:lnTo>
                    <a:pt x="0" y="41"/>
                  </a:lnTo>
                  <a:lnTo>
                    <a:pt x="85" y="185"/>
                  </a:lnTo>
                  <a:lnTo>
                    <a:pt x="144" y="147"/>
                  </a:lnTo>
                  <a:lnTo>
                    <a:pt x="62" y="0"/>
                  </a:lnTo>
                  <a:lnTo>
                    <a:pt x="62" y="0"/>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01" name="Freeform 16"/>
            <p:cNvSpPr>
              <a:spLocks/>
            </p:cNvSpPr>
            <p:nvPr/>
          </p:nvSpPr>
          <p:spPr bwMode="auto">
            <a:xfrm>
              <a:off x="4352" y="3010"/>
              <a:ext cx="144" cy="184"/>
            </a:xfrm>
            <a:custGeom>
              <a:avLst/>
              <a:gdLst>
                <a:gd name="T0" fmla="*/ 0 w 144"/>
                <a:gd name="T1" fmla="*/ 33 h 184"/>
                <a:gd name="T2" fmla="*/ 85 w 144"/>
                <a:gd name="T3" fmla="*/ 184 h 184"/>
                <a:gd name="T4" fmla="*/ 144 w 144"/>
                <a:gd name="T5" fmla="*/ 151 h 184"/>
                <a:gd name="T6" fmla="*/ 62 w 144"/>
                <a:gd name="T7" fmla="*/ 0 h 184"/>
                <a:gd name="T8" fmla="*/ 0 w 144"/>
                <a:gd name="T9" fmla="*/ 33 h 184"/>
                <a:gd name="T10" fmla="*/ 0 w 144"/>
                <a:gd name="T11" fmla="*/ 33 h 184"/>
                <a:gd name="T12" fmla="*/ 0 w 144"/>
                <a:gd name="T13" fmla="*/ 33 h 184"/>
              </a:gdLst>
              <a:ahLst/>
              <a:cxnLst>
                <a:cxn ang="0">
                  <a:pos x="T0" y="T1"/>
                </a:cxn>
                <a:cxn ang="0">
                  <a:pos x="T2" y="T3"/>
                </a:cxn>
                <a:cxn ang="0">
                  <a:pos x="T4" y="T5"/>
                </a:cxn>
                <a:cxn ang="0">
                  <a:pos x="T6" y="T7"/>
                </a:cxn>
                <a:cxn ang="0">
                  <a:pos x="T8" y="T9"/>
                </a:cxn>
                <a:cxn ang="0">
                  <a:pos x="T10" y="T11"/>
                </a:cxn>
                <a:cxn ang="0">
                  <a:pos x="T12" y="T13"/>
                </a:cxn>
              </a:cxnLst>
              <a:rect l="0" t="0" r="r" b="b"/>
              <a:pathLst>
                <a:path w="144" h="184">
                  <a:moveTo>
                    <a:pt x="0" y="33"/>
                  </a:moveTo>
                  <a:lnTo>
                    <a:pt x="85" y="184"/>
                  </a:lnTo>
                  <a:lnTo>
                    <a:pt x="144" y="151"/>
                  </a:lnTo>
                  <a:lnTo>
                    <a:pt x="62" y="0"/>
                  </a:lnTo>
                  <a:lnTo>
                    <a:pt x="0" y="33"/>
                  </a:lnTo>
                  <a:lnTo>
                    <a:pt x="0" y="33"/>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02" name="Freeform 17"/>
            <p:cNvSpPr>
              <a:spLocks/>
            </p:cNvSpPr>
            <p:nvPr/>
          </p:nvSpPr>
          <p:spPr bwMode="auto">
            <a:xfrm>
              <a:off x="2472" y="1415"/>
              <a:ext cx="2663" cy="1554"/>
            </a:xfrm>
            <a:custGeom>
              <a:avLst/>
              <a:gdLst>
                <a:gd name="T0" fmla="*/ 956 w 1126"/>
                <a:gd name="T1" fmla="*/ 512 h 657"/>
                <a:gd name="T2" fmla="*/ 1126 w 1126"/>
                <a:gd name="T3" fmla="*/ 342 h 657"/>
                <a:gd name="T4" fmla="*/ 956 w 1126"/>
                <a:gd name="T5" fmla="*/ 171 h 657"/>
                <a:gd name="T6" fmla="*/ 931 w 1126"/>
                <a:gd name="T7" fmla="*/ 173 h 657"/>
                <a:gd name="T8" fmla="*/ 679 w 1126"/>
                <a:gd name="T9" fmla="*/ 0 h 657"/>
                <a:gd name="T10" fmla="*/ 491 w 1126"/>
                <a:gd name="T11" fmla="*/ 79 h 657"/>
                <a:gd name="T12" fmla="*/ 373 w 1126"/>
                <a:gd name="T13" fmla="*/ 42 h 657"/>
                <a:gd name="T14" fmla="*/ 163 w 1126"/>
                <a:gd name="T15" fmla="*/ 224 h 657"/>
                <a:gd name="T16" fmla="*/ 129 w 1126"/>
                <a:gd name="T17" fmla="*/ 219 h 657"/>
                <a:gd name="T18" fmla="*/ 0 w 1126"/>
                <a:gd name="T19" fmla="*/ 348 h 657"/>
                <a:gd name="T20" fmla="*/ 129 w 1126"/>
                <a:gd name="T21" fmla="*/ 480 h 657"/>
                <a:gd name="T22" fmla="*/ 180 w 1126"/>
                <a:gd name="T23" fmla="*/ 468 h 657"/>
                <a:gd name="T24" fmla="*/ 325 w 1126"/>
                <a:gd name="T25" fmla="*/ 593 h 657"/>
                <a:gd name="T26" fmla="*/ 410 w 1126"/>
                <a:gd name="T27" fmla="*/ 563 h 657"/>
                <a:gd name="T28" fmla="*/ 555 w 1126"/>
                <a:gd name="T29" fmla="*/ 657 h 657"/>
                <a:gd name="T30" fmla="*/ 684 w 1126"/>
                <a:gd name="T31" fmla="*/ 588 h 657"/>
                <a:gd name="T32" fmla="*/ 765 w 1126"/>
                <a:gd name="T33" fmla="*/ 616 h 657"/>
                <a:gd name="T34" fmla="*/ 898 w 1126"/>
                <a:gd name="T35" fmla="*/ 501 h 657"/>
                <a:gd name="T36" fmla="*/ 956 w 1126"/>
                <a:gd name="T37" fmla="*/ 51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6" h="657">
                  <a:moveTo>
                    <a:pt x="956" y="512"/>
                  </a:moveTo>
                  <a:cubicBezTo>
                    <a:pt x="1050" y="512"/>
                    <a:pt x="1126" y="436"/>
                    <a:pt x="1126" y="342"/>
                  </a:cubicBezTo>
                  <a:cubicBezTo>
                    <a:pt x="1126" y="247"/>
                    <a:pt x="1050" y="171"/>
                    <a:pt x="956" y="171"/>
                  </a:cubicBezTo>
                  <a:cubicBezTo>
                    <a:pt x="947" y="171"/>
                    <a:pt x="937" y="171"/>
                    <a:pt x="931" y="173"/>
                  </a:cubicBezTo>
                  <a:cubicBezTo>
                    <a:pt x="891" y="72"/>
                    <a:pt x="795" y="0"/>
                    <a:pt x="679" y="0"/>
                  </a:cubicBezTo>
                  <a:cubicBezTo>
                    <a:pt x="606" y="0"/>
                    <a:pt x="539" y="30"/>
                    <a:pt x="491" y="79"/>
                  </a:cubicBezTo>
                  <a:cubicBezTo>
                    <a:pt x="458" y="56"/>
                    <a:pt x="417" y="42"/>
                    <a:pt x="373" y="42"/>
                  </a:cubicBezTo>
                  <a:cubicBezTo>
                    <a:pt x="265" y="42"/>
                    <a:pt x="177" y="120"/>
                    <a:pt x="163" y="224"/>
                  </a:cubicBezTo>
                  <a:cubicBezTo>
                    <a:pt x="152" y="222"/>
                    <a:pt x="140" y="219"/>
                    <a:pt x="129" y="219"/>
                  </a:cubicBezTo>
                  <a:cubicBezTo>
                    <a:pt x="58" y="219"/>
                    <a:pt x="0" y="277"/>
                    <a:pt x="0" y="348"/>
                  </a:cubicBezTo>
                  <a:cubicBezTo>
                    <a:pt x="0" y="420"/>
                    <a:pt x="58" y="480"/>
                    <a:pt x="129" y="480"/>
                  </a:cubicBezTo>
                  <a:cubicBezTo>
                    <a:pt x="147" y="480"/>
                    <a:pt x="163" y="475"/>
                    <a:pt x="180" y="468"/>
                  </a:cubicBezTo>
                  <a:cubicBezTo>
                    <a:pt x="191" y="540"/>
                    <a:pt x="251" y="593"/>
                    <a:pt x="325" y="593"/>
                  </a:cubicBezTo>
                  <a:cubicBezTo>
                    <a:pt x="357" y="593"/>
                    <a:pt x="387" y="581"/>
                    <a:pt x="410" y="563"/>
                  </a:cubicBezTo>
                  <a:cubicBezTo>
                    <a:pt x="435" y="618"/>
                    <a:pt x="491" y="657"/>
                    <a:pt x="555" y="657"/>
                  </a:cubicBezTo>
                  <a:cubicBezTo>
                    <a:pt x="608" y="657"/>
                    <a:pt x="656" y="630"/>
                    <a:pt x="684" y="588"/>
                  </a:cubicBezTo>
                  <a:cubicBezTo>
                    <a:pt x="707" y="607"/>
                    <a:pt x="735" y="616"/>
                    <a:pt x="765" y="616"/>
                  </a:cubicBezTo>
                  <a:cubicBezTo>
                    <a:pt x="831" y="616"/>
                    <a:pt x="889" y="567"/>
                    <a:pt x="898" y="501"/>
                  </a:cubicBezTo>
                  <a:cubicBezTo>
                    <a:pt x="914" y="507"/>
                    <a:pt x="935" y="512"/>
                    <a:pt x="956" y="5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03" name="Freeform 18"/>
            <p:cNvSpPr>
              <a:spLocks noEditPoints="1"/>
            </p:cNvSpPr>
            <p:nvPr/>
          </p:nvSpPr>
          <p:spPr bwMode="auto">
            <a:xfrm>
              <a:off x="2096" y="-460"/>
              <a:ext cx="1090" cy="759"/>
            </a:xfrm>
            <a:custGeom>
              <a:avLst/>
              <a:gdLst>
                <a:gd name="T0" fmla="*/ 401 w 461"/>
                <a:gd name="T1" fmla="*/ 0 h 321"/>
                <a:gd name="T2" fmla="*/ 60 w 461"/>
                <a:gd name="T3" fmla="*/ 0 h 321"/>
                <a:gd name="T4" fmla="*/ 0 w 461"/>
                <a:gd name="T5" fmla="*/ 62 h 321"/>
                <a:gd name="T6" fmla="*/ 0 w 461"/>
                <a:gd name="T7" fmla="*/ 261 h 321"/>
                <a:gd name="T8" fmla="*/ 60 w 461"/>
                <a:gd name="T9" fmla="*/ 321 h 321"/>
                <a:gd name="T10" fmla="*/ 401 w 461"/>
                <a:gd name="T11" fmla="*/ 321 h 321"/>
                <a:gd name="T12" fmla="*/ 461 w 461"/>
                <a:gd name="T13" fmla="*/ 261 h 321"/>
                <a:gd name="T14" fmla="*/ 461 w 461"/>
                <a:gd name="T15" fmla="*/ 62 h 321"/>
                <a:gd name="T16" fmla="*/ 401 w 461"/>
                <a:gd name="T17" fmla="*/ 0 h 321"/>
                <a:gd name="T18" fmla="*/ 427 w 461"/>
                <a:gd name="T19" fmla="*/ 261 h 321"/>
                <a:gd name="T20" fmla="*/ 401 w 461"/>
                <a:gd name="T21" fmla="*/ 286 h 321"/>
                <a:gd name="T22" fmla="*/ 60 w 461"/>
                <a:gd name="T23" fmla="*/ 286 h 321"/>
                <a:gd name="T24" fmla="*/ 35 w 461"/>
                <a:gd name="T25" fmla="*/ 261 h 321"/>
                <a:gd name="T26" fmla="*/ 35 w 461"/>
                <a:gd name="T27" fmla="*/ 62 h 321"/>
                <a:gd name="T28" fmla="*/ 60 w 461"/>
                <a:gd name="T29" fmla="*/ 37 h 321"/>
                <a:gd name="T30" fmla="*/ 401 w 461"/>
                <a:gd name="T31" fmla="*/ 37 h 321"/>
                <a:gd name="T32" fmla="*/ 427 w 461"/>
                <a:gd name="T33" fmla="*/ 62 h 321"/>
                <a:gd name="T34" fmla="*/ 427 w 461"/>
                <a:gd name="T35" fmla="*/ 261 h 321"/>
                <a:gd name="T36" fmla="*/ 427 w 461"/>
                <a:gd name="T37" fmla="*/ 26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1" h="321">
                  <a:moveTo>
                    <a:pt x="401" y="0"/>
                  </a:moveTo>
                  <a:cubicBezTo>
                    <a:pt x="60" y="0"/>
                    <a:pt x="60" y="0"/>
                    <a:pt x="60" y="0"/>
                  </a:cubicBezTo>
                  <a:cubicBezTo>
                    <a:pt x="28" y="0"/>
                    <a:pt x="0" y="27"/>
                    <a:pt x="0" y="62"/>
                  </a:cubicBezTo>
                  <a:cubicBezTo>
                    <a:pt x="0" y="261"/>
                    <a:pt x="0" y="261"/>
                    <a:pt x="0" y="261"/>
                  </a:cubicBezTo>
                  <a:cubicBezTo>
                    <a:pt x="0" y="293"/>
                    <a:pt x="28" y="321"/>
                    <a:pt x="60" y="321"/>
                  </a:cubicBezTo>
                  <a:cubicBezTo>
                    <a:pt x="401" y="321"/>
                    <a:pt x="401" y="321"/>
                    <a:pt x="401" y="321"/>
                  </a:cubicBezTo>
                  <a:cubicBezTo>
                    <a:pt x="434" y="321"/>
                    <a:pt x="461" y="293"/>
                    <a:pt x="461" y="261"/>
                  </a:cubicBezTo>
                  <a:cubicBezTo>
                    <a:pt x="461" y="62"/>
                    <a:pt x="461" y="62"/>
                    <a:pt x="461" y="62"/>
                  </a:cubicBezTo>
                  <a:cubicBezTo>
                    <a:pt x="461" y="27"/>
                    <a:pt x="434" y="0"/>
                    <a:pt x="401" y="0"/>
                  </a:cubicBezTo>
                  <a:moveTo>
                    <a:pt x="427" y="261"/>
                  </a:moveTo>
                  <a:cubicBezTo>
                    <a:pt x="427" y="274"/>
                    <a:pt x="415" y="286"/>
                    <a:pt x="401" y="286"/>
                  </a:cubicBezTo>
                  <a:cubicBezTo>
                    <a:pt x="60" y="286"/>
                    <a:pt x="60" y="286"/>
                    <a:pt x="60" y="286"/>
                  </a:cubicBezTo>
                  <a:cubicBezTo>
                    <a:pt x="46" y="286"/>
                    <a:pt x="35" y="274"/>
                    <a:pt x="35" y="261"/>
                  </a:cubicBezTo>
                  <a:cubicBezTo>
                    <a:pt x="35" y="62"/>
                    <a:pt x="35" y="62"/>
                    <a:pt x="35" y="62"/>
                  </a:cubicBezTo>
                  <a:cubicBezTo>
                    <a:pt x="35" y="48"/>
                    <a:pt x="46" y="37"/>
                    <a:pt x="60" y="37"/>
                  </a:cubicBezTo>
                  <a:cubicBezTo>
                    <a:pt x="401" y="37"/>
                    <a:pt x="401" y="37"/>
                    <a:pt x="401" y="37"/>
                  </a:cubicBezTo>
                  <a:cubicBezTo>
                    <a:pt x="415" y="37"/>
                    <a:pt x="427" y="48"/>
                    <a:pt x="427" y="62"/>
                  </a:cubicBezTo>
                  <a:cubicBezTo>
                    <a:pt x="427" y="261"/>
                    <a:pt x="427" y="261"/>
                    <a:pt x="427" y="261"/>
                  </a:cubicBezTo>
                  <a:cubicBezTo>
                    <a:pt x="427" y="261"/>
                    <a:pt x="427" y="261"/>
                    <a:pt x="427"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04" name="Freeform 19"/>
            <p:cNvSpPr>
              <a:spLocks/>
            </p:cNvSpPr>
            <p:nvPr/>
          </p:nvSpPr>
          <p:spPr bwMode="auto">
            <a:xfrm>
              <a:off x="1888" y="346"/>
              <a:ext cx="1506" cy="348"/>
            </a:xfrm>
            <a:custGeom>
              <a:avLst/>
              <a:gdLst>
                <a:gd name="T0" fmla="*/ 17 w 637"/>
                <a:gd name="T1" fmla="*/ 147 h 147"/>
                <a:gd name="T2" fmla="*/ 621 w 637"/>
                <a:gd name="T3" fmla="*/ 147 h 147"/>
                <a:gd name="T4" fmla="*/ 637 w 637"/>
                <a:gd name="T5" fmla="*/ 131 h 147"/>
                <a:gd name="T6" fmla="*/ 637 w 637"/>
                <a:gd name="T7" fmla="*/ 124 h 147"/>
                <a:gd name="T8" fmla="*/ 628 w 637"/>
                <a:gd name="T9" fmla="*/ 96 h 147"/>
                <a:gd name="T10" fmla="*/ 554 w 637"/>
                <a:gd name="T11" fmla="*/ 11 h 147"/>
                <a:gd name="T12" fmla="*/ 529 w 637"/>
                <a:gd name="T13" fmla="*/ 0 h 147"/>
                <a:gd name="T14" fmla="*/ 109 w 637"/>
                <a:gd name="T15" fmla="*/ 0 h 147"/>
                <a:gd name="T16" fmla="*/ 83 w 637"/>
                <a:gd name="T17" fmla="*/ 11 h 147"/>
                <a:gd name="T18" fmla="*/ 10 w 637"/>
                <a:gd name="T19" fmla="*/ 96 h 147"/>
                <a:gd name="T20" fmla="*/ 0 w 637"/>
                <a:gd name="T21" fmla="*/ 124 h 147"/>
                <a:gd name="T22" fmla="*/ 0 w 637"/>
                <a:gd name="T23" fmla="*/ 131 h 147"/>
                <a:gd name="T24" fmla="*/ 17 w 637"/>
                <a:gd name="T2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7" h="147">
                  <a:moveTo>
                    <a:pt x="17" y="147"/>
                  </a:moveTo>
                  <a:cubicBezTo>
                    <a:pt x="621" y="147"/>
                    <a:pt x="621" y="147"/>
                    <a:pt x="621" y="147"/>
                  </a:cubicBezTo>
                  <a:cubicBezTo>
                    <a:pt x="630" y="147"/>
                    <a:pt x="637" y="140"/>
                    <a:pt x="637" y="131"/>
                  </a:cubicBezTo>
                  <a:cubicBezTo>
                    <a:pt x="637" y="124"/>
                    <a:pt x="637" y="124"/>
                    <a:pt x="637" y="124"/>
                  </a:cubicBezTo>
                  <a:cubicBezTo>
                    <a:pt x="637" y="115"/>
                    <a:pt x="632" y="103"/>
                    <a:pt x="628" y="96"/>
                  </a:cubicBezTo>
                  <a:cubicBezTo>
                    <a:pt x="554" y="11"/>
                    <a:pt x="554" y="11"/>
                    <a:pt x="554" y="11"/>
                  </a:cubicBezTo>
                  <a:cubicBezTo>
                    <a:pt x="549" y="4"/>
                    <a:pt x="538" y="0"/>
                    <a:pt x="529" y="0"/>
                  </a:cubicBezTo>
                  <a:cubicBezTo>
                    <a:pt x="109" y="0"/>
                    <a:pt x="109" y="0"/>
                    <a:pt x="109" y="0"/>
                  </a:cubicBezTo>
                  <a:cubicBezTo>
                    <a:pt x="100" y="0"/>
                    <a:pt x="88" y="4"/>
                    <a:pt x="83" y="11"/>
                  </a:cubicBezTo>
                  <a:cubicBezTo>
                    <a:pt x="10" y="96"/>
                    <a:pt x="10" y="96"/>
                    <a:pt x="10" y="96"/>
                  </a:cubicBezTo>
                  <a:cubicBezTo>
                    <a:pt x="5" y="103"/>
                    <a:pt x="0" y="115"/>
                    <a:pt x="0" y="124"/>
                  </a:cubicBezTo>
                  <a:cubicBezTo>
                    <a:pt x="0" y="131"/>
                    <a:pt x="0" y="131"/>
                    <a:pt x="0" y="131"/>
                  </a:cubicBezTo>
                  <a:cubicBezTo>
                    <a:pt x="0" y="140"/>
                    <a:pt x="7" y="147"/>
                    <a:pt x="17" y="14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05" name="Freeform 20"/>
            <p:cNvSpPr>
              <a:spLocks noEditPoints="1"/>
            </p:cNvSpPr>
            <p:nvPr/>
          </p:nvSpPr>
          <p:spPr bwMode="auto">
            <a:xfrm>
              <a:off x="4146" y="-401"/>
              <a:ext cx="1133" cy="882"/>
            </a:xfrm>
            <a:custGeom>
              <a:avLst/>
              <a:gdLst>
                <a:gd name="T0" fmla="*/ 408 w 479"/>
                <a:gd name="T1" fmla="*/ 0 h 373"/>
                <a:gd name="T2" fmla="*/ 71 w 479"/>
                <a:gd name="T3" fmla="*/ 0 h 373"/>
                <a:gd name="T4" fmla="*/ 0 w 479"/>
                <a:gd name="T5" fmla="*/ 71 h 373"/>
                <a:gd name="T6" fmla="*/ 0 w 479"/>
                <a:gd name="T7" fmla="*/ 302 h 373"/>
                <a:gd name="T8" fmla="*/ 71 w 479"/>
                <a:gd name="T9" fmla="*/ 373 h 373"/>
                <a:gd name="T10" fmla="*/ 408 w 479"/>
                <a:gd name="T11" fmla="*/ 373 h 373"/>
                <a:gd name="T12" fmla="*/ 479 w 479"/>
                <a:gd name="T13" fmla="*/ 302 h 373"/>
                <a:gd name="T14" fmla="*/ 479 w 479"/>
                <a:gd name="T15" fmla="*/ 71 h 373"/>
                <a:gd name="T16" fmla="*/ 408 w 479"/>
                <a:gd name="T17" fmla="*/ 0 h 373"/>
                <a:gd name="T18" fmla="*/ 438 w 479"/>
                <a:gd name="T19" fmla="*/ 302 h 373"/>
                <a:gd name="T20" fmla="*/ 408 w 479"/>
                <a:gd name="T21" fmla="*/ 332 h 373"/>
                <a:gd name="T22" fmla="*/ 71 w 479"/>
                <a:gd name="T23" fmla="*/ 332 h 373"/>
                <a:gd name="T24" fmla="*/ 41 w 479"/>
                <a:gd name="T25" fmla="*/ 302 h 373"/>
                <a:gd name="T26" fmla="*/ 41 w 479"/>
                <a:gd name="T27" fmla="*/ 71 h 373"/>
                <a:gd name="T28" fmla="*/ 71 w 479"/>
                <a:gd name="T29" fmla="*/ 41 h 373"/>
                <a:gd name="T30" fmla="*/ 408 w 479"/>
                <a:gd name="T31" fmla="*/ 41 h 373"/>
                <a:gd name="T32" fmla="*/ 438 w 479"/>
                <a:gd name="T33" fmla="*/ 71 h 373"/>
                <a:gd name="T34" fmla="*/ 438 w 479"/>
                <a:gd name="T35" fmla="*/ 302 h 373"/>
                <a:gd name="T36" fmla="*/ 438 w 479"/>
                <a:gd name="T37" fmla="*/ 30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9" h="373">
                  <a:moveTo>
                    <a:pt x="408" y="0"/>
                  </a:moveTo>
                  <a:cubicBezTo>
                    <a:pt x="71" y="0"/>
                    <a:pt x="71" y="0"/>
                    <a:pt x="71" y="0"/>
                  </a:cubicBezTo>
                  <a:cubicBezTo>
                    <a:pt x="32" y="0"/>
                    <a:pt x="0" y="32"/>
                    <a:pt x="0" y="71"/>
                  </a:cubicBezTo>
                  <a:cubicBezTo>
                    <a:pt x="0" y="302"/>
                    <a:pt x="0" y="302"/>
                    <a:pt x="0" y="302"/>
                  </a:cubicBezTo>
                  <a:cubicBezTo>
                    <a:pt x="0" y="341"/>
                    <a:pt x="32" y="373"/>
                    <a:pt x="71" y="373"/>
                  </a:cubicBezTo>
                  <a:cubicBezTo>
                    <a:pt x="408" y="373"/>
                    <a:pt x="408" y="373"/>
                    <a:pt x="408" y="373"/>
                  </a:cubicBezTo>
                  <a:cubicBezTo>
                    <a:pt x="447" y="373"/>
                    <a:pt x="479" y="341"/>
                    <a:pt x="479" y="302"/>
                  </a:cubicBezTo>
                  <a:cubicBezTo>
                    <a:pt x="479" y="71"/>
                    <a:pt x="479" y="71"/>
                    <a:pt x="479" y="71"/>
                  </a:cubicBezTo>
                  <a:cubicBezTo>
                    <a:pt x="479" y="32"/>
                    <a:pt x="447" y="0"/>
                    <a:pt x="408" y="0"/>
                  </a:cubicBezTo>
                  <a:moveTo>
                    <a:pt x="438" y="302"/>
                  </a:moveTo>
                  <a:cubicBezTo>
                    <a:pt x="438" y="318"/>
                    <a:pt x="424" y="332"/>
                    <a:pt x="408" y="332"/>
                  </a:cubicBezTo>
                  <a:cubicBezTo>
                    <a:pt x="71" y="332"/>
                    <a:pt x="71" y="332"/>
                    <a:pt x="71" y="332"/>
                  </a:cubicBezTo>
                  <a:cubicBezTo>
                    <a:pt x="55" y="332"/>
                    <a:pt x="41" y="318"/>
                    <a:pt x="41" y="302"/>
                  </a:cubicBezTo>
                  <a:cubicBezTo>
                    <a:pt x="41" y="71"/>
                    <a:pt x="41" y="71"/>
                    <a:pt x="41" y="71"/>
                  </a:cubicBezTo>
                  <a:cubicBezTo>
                    <a:pt x="41" y="55"/>
                    <a:pt x="55" y="41"/>
                    <a:pt x="71" y="41"/>
                  </a:cubicBezTo>
                  <a:cubicBezTo>
                    <a:pt x="408" y="41"/>
                    <a:pt x="408" y="41"/>
                    <a:pt x="408" y="41"/>
                  </a:cubicBezTo>
                  <a:cubicBezTo>
                    <a:pt x="424" y="41"/>
                    <a:pt x="438" y="55"/>
                    <a:pt x="438" y="71"/>
                  </a:cubicBezTo>
                  <a:cubicBezTo>
                    <a:pt x="438" y="302"/>
                    <a:pt x="438" y="302"/>
                    <a:pt x="438" y="302"/>
                  </a:cubicBezTo>
                  <a:cubicBezTo>
                    <a:pt x="438" y="302"/>
                    <a:pt x="438" y="302"/>
                    <a:pt x="43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06" name="Freeform 21"/>
            <p:cNvSpPr>
              <a:spLocks/>
            </p:cNvSpPr>
            <p:nvPr/>
          </p:nvSpPr>
          <p:spPr bwMode="auto">
            <a:xfrm>
              <a:off x="4409" y="543"/>
              <a:ext cx="608" cy="151"/>
            </a:xfrm>
            <a:custGeom>
              <a:avLst/>
              <a:gdLst>
                <a:gd name="T0" fmla="*/ 257 w 257"/>
                <a:gd name="T1" fmla="*/ 57 h 64"/>
                <a:gd name="T2" fmla="*/ 257 w 257"/>
                <a:gd name="T3" fmla="*/ 52 h 64"/>
                <a:gd name="T4" fmla="*/ 252 w 257"/>
                <a:gd name="T5" fmla="*/ 41 h 64"/>
                <a:gd name="T6" fmla="*/ 220 w 257"/>
                <a:gd name="T7" fmla="*/ 4 h 64"/>
                <a:gd name="T8" fmla="*/ 209 w 257"/>
                <a:gd name="T9" fmla="*/ 0 h 64"/>
                <a:gd name="T10" fmla="*/ 48 w 257"/>
                <a:gd name="T11" fmla="*/ 0 h 64"/>
                <a:gd name="T12" fmla="*/ 37 w 257"/>
                <a:gd name="T13" fmla="*/ 4 h 64"/>
                <a:gd name="T14" fmla="*/ 5 w 257"/>
                <a:gd name="T15" fmla="*/ 41 h 64"/>
                <a:gd name="T16" fmla="*/ 0 w 257"/>
                <a:gd name="T17" fmla="*/ 52 h 64"/>
                <a:gd name="T18" fmla="*/ 0 w 257"/>
                <a:gd name="T19" fmla="*/ 57 h 64"/>
                <a:gd name="T20" fmla="*/ 7 w 257"/>
                <a:gd name="T21" fmla="*/ 64 h 64"/>
                <a:gd name="T22" fmla="*/ 250 w 257"/>
                <a:gd name="T23" fmla="*/ 64 h 64"/>
                <a:gd name="T24" fmla="*/ 257 w 257"/>
                <a:gd name="T2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64">
                  <a:moveTo>
                    <a:pt x="257" y="57"/>
                  </a:moveTo>
                  <a:cubicBezTo>
                    <a:pt x="257" y="52"/>
                    <a:pt x="257" y="52"/>
                    <a:pt x="257" y="52"/>
                  </a:cubicBezTo>
                  <a:cubicBezTo>
                    <a:pt x="257" y="50"/>
                    <a:pt x="254" y="45"/>
                    <a:pt x="252" y="41"/>
                  </a:cubicBezTo>
                  <a:cubicBezTo>
                    <a:pt x="220" y="4"/>
                    <a:pt x="220" y="4"/>
                    <a:pt x="220" y="4"/>
                  </a:cubicBezTo>
                  <a:cubicBezTo>
                    <a:pt x="218" y="2"/>
                    <a:pt x="213" y="0"/>
                    <a:pt x="209" y="0"/>
                  </a:cubicBezTo>
                  <a:cubicBezTo>
                    <a:pt x="48" y="0"/>
                    <a:pt x="48" y="0"/>
                    <a:pt x="48" y="0"/>
                  </a:cubicBezTo>
                  <a:cubicBezTo>
                    <a:pt x="44" y="0"/>
                    <a:pt x="39" y="2"/>
                    <a:pt x="37" y="4"/>
                  </a:cubicBezTo>
                  <a:cubicBezTo>
                    <a:pt x="5" y="41"/>
                    <a:pt x="5" y="41"/>
                    <a:pt x="5" y="41"/>
                  </a:cubicBezTo>
                  <a:cubicBezTo>
                    <a:pt x="2" y="45"/>
                    <a:pt x="0" y="50"/>
                    <a:pt x="0" y="52"/>
                  </a:cubicBezTo>
                  <a:cubicBezTo>
                    <a:pt x="0" y="57"/>
                    <a:pt x="0" y="57"/>
                    <a:pt x="0" y="57"/>
                  </a:cubicBezTo>
                  <a:cubicBezTo>
                    <a:pt x="0" y="59"/>
                    <a:pt x="2" y="64"/>
                    <a:pt x="7" y="64"/>
                  </a:cubicBezTo>
                  <a:cubicBezTo>
                    <a:pt x="250" y="64"/>
                    <a:pt x="250" y="64"/>
                    <a:pt x="250" y="64"/>
                  </a:cubicBezTo>
                  <a:cubicBezTo>
                    <a:pt x="254" y="64"/>
                    <a:pt x="257" y="59"/>
                    <a:pt x="257" y="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07" name="Freeform 22"/>
            <p:cNvSpPr>
              <a:spLocks noEditPoints="1"/>
            </p:cNvSpPr>
            <p:nvPr/>
          </p:nvSpPr>
          <p:spPr bwMode="auto">
            <a:xfrm>
              <a:off x="5388" y="-401"/>
              <a:ext cx="558" cy="1095"/>
            </a:xfrm>
            <a:custGeom>
              <a:avLst/>
              <a:gdLst>
                <a:gd name="T0" fmla="*/ 204 w 236"/>
                <a:gd name="T1" fmla="*/ 0 h 463"/>
                <a:gd name="T2" fmla="*/ 30 w 236"/>
                <a:gd name="T3" fmla="*/ 0 h 463"/>
                <a:gd name="T4" fmla="*/ 0 w 236"/>
                <a:gd name="T5" fmla="*/ 30 h 463"/>
                <a:gd name="T6" fmla="*/ 0 w 236"/>
                <a:gd name="T7" fmla="*/ 430 h 463"/>
                <a:gd name="T8" fmla="*/ 30 w 236"/>
                <a:gd name="T9" fmla="*/ 463 h 463"/>
                <a:gd name="T10" fmla="*/ 204 w 236"/>
                <a:gd name="T11" fmla="*/ 463 h 463"/>
                <a:gd name="T12" fmla="*/ 236 w 236"/>
                <a:gd name="T13" fmla="*/ 430 h 463"/>
                <a:gd name="T14" fmla="*/ 236 w 236"/>
                <a:gd name="T15" fmla="*/ 30 h 463"/>
                <a:gd name="T16" fmla="*/ 204 w 236"/>
                <a:gd name="T17" fmla="*/ 0 h 463"/>
                <a:gd name="T18" fmla="*/ 119 w 236"/>
                <a:gd name="T19" fmla="*/ 430 h 463"/>
                <a:gd name="T20" fmla="*/ 92 w 236"/>
                <a:gd name="T21" fmla="*/ 403 h 463"/>
                <a:gd name="T22" fmla="*/ 119 w 236"/>
                <a:gd name="T23" fmla="*/ 375 h 463"/>
                <a:gd name="T24" fmla="*/ 144 w 236"/>
                <a:gd name="T25" fmla="*/ 403 h 463"/>
                <a:gd name="T26" fmla="*/ 119 w 236"/>
                <a:gd name="T27" fmla="*/ 43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463">
                  <a:moveTo>
                    <a:pt x="204" y="0"/>
                  </a:moveTo>
                  <a:cubicBezTo>
                    <a:pt x="30" y="0"/>
                    <a:pt x="30" y="0"/>
                    <a:pt x="30" y="0"/>
                  </a:cubicBezTo>
                  <a:cubicBezTo>
                    <a:pt x="13" y="0"/>
                    <a:pt x="0" y="14"/>
                    <a:pt x="0" y="30"/>
                  </a:cubicBezTo>
                  <a:cubicBezTo>
                    <a:pt x="0" y="430"/>
                    <a:pt x="0" y="430"/>
                    <a:pt x="0" y="430"/>
                  </a:cubicBezTo>
                  <a:cubicBezTo>
                    <a:pt x="0" y="449"/>
                    <a:pt x="13" y="463"/>
                    <a:pt x="30" y="463"/>
                  </a:cubicBezTo>
                  <a:cubicBezTo>
                    <a:pt x="204" y="463"/>
                    <a:pt x="204" y="463"/>
                    <a:pt x="204" y="463"/>
                  </a:cubicBezTo>
                  <a:cubicBezTo>
                    <a:pt x="222" y="463"/>
                    <a:pt x="236" y="449"/>
                    <a:pt x="236" y="430"/>
                  </a:cubicBezTo>
                  <a:cubicBezTo>
                    <a:pt x="236" y="30"/>
                    <a:pt x="236" y="30"/>
                    <a:pt x="236" y="30"/>
                  </a:cubicBezTo>
                  <a:cubicBezTo>
                    <a:pt x="236" y="14"/>
                    <a:pt x="222" y="0"/>
                    <a:pt x="204" y="0"/>
                  </a:cubicBezTo>
                  <a:moveTo>
                    <a:pt x="119" y="430"/>
                  </a:moveTo>
                  <a:cubicBezTo>
                    <a:pt x="103" y="430"/>
                    <a:pt x="92" y="417"/>
                    <a:pt x="92" y="403"/>
                  </a:cubicBezTo>
                  <a:cubicBezTo>
                    <a:pt x="92" y="387"/>
                    <a:pt x="103" y="375"/>
                    <a:pt x="119" y="375"/>
                  </a:cubicBezTo>
                  <a:cubicBezTo>
                    <a:pt x="133" y="375"/>
                    <a:pt x="144" y="387"/>
                    <a:pt x="144" y="403"/>
                  </a:cubicBezTo>
                  <a:cubicBezTo>
                    <a:pt x="144" y="417"/>
                    <a:pt x="133" y="430"/>
                    <a:pt x="119" y="4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08" name="Freeform 23"/>
            <p:cNvSpPr>
              <a:spLocks noEditPoints="1"/>
            </p:cNvSpPr>
            <p:nvPr/>
          </p:nvSpPr>
          <p:spPr bwMode="auto">
            <a:xfrm>
              <a:off x="850" y="1621"/>
              <a:ext cx="764" cy="1169"/>
            </a:xfrm>
            <a:custGeom>
              <a:avLst/>
              <a:gdLst>
                <a:gd name="T0" fmla="*/ 251 w 323"/>
                <a:gd name="T1" fmla="*/ 0 h 494"/>
                <a:gd name="T2" fmla="*/ 72 w 323"/>
                <a:gd name="T3" fmla="*/ 0 h 494"/>
                <a:gd name="T4" fmla="*/ 0 w 323"/>
                <a:gd name="T5" fmla="*/ 69 h 494"/>
                <a:gd name="T6" fmla="*/ 0 w 323"/>
                <a:gd name="T7" fmla="*/ 423 h 494"/>
                <a:gd name="T8" fmla="*/ 72 w 323"/>
                <a:gd name="T9" fmla="*/ 494 h 494"/>
                <a:gd name="T10" fmla="*/ 251 w 323"/>
                <a:gd name="T11" fmla="*/ 494 h 494"/>
                <a:gd name="T12" fmla="*/ 323 w 323"/>
                <a:gd name="T13" fmla="*/ 423 h 494"/>
                <a:gd name="T14" fmla="*/ 323 w 323"/>
                <a:gd name="T15" fmla="*/ 69 h 494"/>
                <a:gd name="T16" fmla="*/ 251 w 323"/>
                <a:gd name="T17" fmla="*/ 0 h 494"/>
                <a:gd name="T18" fmla="*/ 281 w 323"/>
                <a:gd name="T19" fmla="*/ 407 h 494"/>
                <a:gd name="T20" fmla="*/ 251 w 323"/>
                <a:gd name="T21" fmla="*/ 448 h 494"/>
                <a:gd name="T22" fmla="*/ 72 w 323"/>
                <a:gd name="T23" fmla="*/ 448 h 494"/>
                <a:gd name="T24" fmla="*/ 42 w 323"/>
                <a:gd name="T25" fmla="*/ 407 h 494"/>
                <a:gd name="T26" fmla="*/ 42 w 323"/>
                <a:gd name="T27" fmla="*/ 80 h 494"/>
                <a:gd name="T28" fmla="*/ 72 w 323"/>
                <a:gd name="T29" fmla="*/ 41 h 494"/>
                <a:gd name="T30" fmla="*/ 251 w 323"/>
                <a:gd name="T31" fmla="*/ 41 h 494"/>
                <a:gd name="T32" fmla="*/ 281 w 323"/>
                <a:gd name="T33" fmla="*/ 80 h 494"/>
                <a:gd name="T34" fmla="*/ 281 w 323"/>
                <a:gd name="T35" fmla="*/ 407 h 494"/>
                <a:gd name="T36" fmla="*/ 281 w 323"/>
                <a:gd name="T37" fmla="*/ 407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3" h="494">
                  <a:moveTo>
                    <a:pt x="251" y="0"/>
                  </a:moveTo>
                  <a:cubicBezTo>
                    <a:pt x="72" y="0"/>
                    <a:pt x="72" y="0"/>
                    <a:pt x="72" y="0"/>
                  </a:cubicBezTo>
                  <a:cubicBezTo>
                    <a:pt x="33" y="0"/>
                    <a:pt x="0" y="29"/>
                    <a:pt x="0" y="69"/>
                  </a:cubicBezTo>
                  <a:cubicBezTo>
                    <a:pt x="0" y="423"/>
                    <a:pt x="0" y="423"/>
                    <a:pt x="0" y="423"/>
                  </a:cubicBezTo>
                  <a:cubicBezTo>
                    <a:pt x="0" y="462"/>
                    <a:pt x="33" y="494"/>
                    <a:pt x="72" y="494"/>
                  </a:cubicBezTo>
                  <a:cubicBezTo>
                    <a:pt x="251" y="494"/>
                    <a:pt x="251" y="494"/>
                    <a:pt x="251" y="494"/>
                  </a:cubicBezTo>
                  <a:cubicBezTo>
                    <a:pt x="291" y="494"/>
                    <a:pt x="323" y="462"/>
                    <a:pt x="323" y="423"/>
                  </a:cubicBezTo>
                  <a:cubicBezTo>
                    <a:pt x="323" y="69"/>
                    <a:pt x="323" y="69"/>
                    <a:pt x="323" y="69"/>
                  </a:cubicBezTo>
                  <a:cubicBezTo>
                    <a:pt x="323" y="29"/>
                    <a:pt x="291" y="0"/>
                    <a:pt x="251" y="0"/>
                  </a:cubicBezTo>
                  <a:moveTo>
                    <a:pt x="281" y="407"/>
                  </a:moveTo>
                  <a:cubicBezTo>
                    <a:pt x="281" y="430"/>
                    <a:pt x="268" y="448"/>
                    <a:pt x="251" y="448"/>
                  </a:cubicBezTo>
                  <a:cubicBezTo>
                    <a:pt x="72" y="448"/>
                    <a:pt x="72" y="448"/>
                    <a:pt x="72" y="448"/>
                  </a:cubicBezTo>
                  <a:cubicBezTo>
                    <a:pt x="56" y="448"/>
                    <a:pt x="42" y="430"/>
                    <a:pt x="42" y="407"/>
                  </a:cubicBezTo>
                  <a:cubicBezTo>
                    <a:pt x="42" y="80"/>
                    <a:pt x="42" y="80"/>
                    <a:pt x="42" y="80"/>
                  </a:cubicBezTo>
                  <a:cubicBezTo>
                    <a:pt x="42" y="59"/>
                    <a:pt x="56" y="41"/>
                    <a:pt x="72" y="41"/>
                  </a:cubicBezTo>
                  <a:cubicBezTo>
                    <a:pt x="251" y="41"/>
                    <a:pt x="251" y="41"/>
                    <a:pt x="251" y="41"/>
                  </a:cubicBezTo>
                  <a:cubicBezTo>
                    <a:pt x="268" y="41"/>
                    <a:pt x="281" y="59"/>
                    <a:pt x="281" y="80"/>
                  </a:cubicBezTo>
                  <a:cubicBezTo>
                    <a:pt x="281" y="407"/>
                    <a:pt x="281" y="407"/>
                    <a:pt x="281" y="407"/>
                  </a:cubicBezTo>
                  <a:cubicBezTo>
                    <a:pt x="281" y="407"/>
                    <a:pt x="281" y="407"/>
                    <a:pt x="281" y="4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09" name="Freeform 24"/>
            <p:cNvSpPr>
              <a:spLocks noEditPoints="1"/>
            </p:cNvSpPr>
            <p:nvPr/>
          </p:nvSpPr>
          <p:spPr bwMode="auto">
            <a:xfrm>
              <a:off x="4608" y="3622"/>
              <a:ext cx="1076" cy="1242"/>
            </a:xfrm>
            <a:custGeom>
              <a:avLst/>
              <a:gdLst>
                <a:gd name="T0" fmla="*/ 226 w 455"/>
                <a:gd name="T1" fmla="*/ 0 h 525"/>
                <a:gd name="T2" fmla="*/ 0 w 455"/>
                <a:gd name="T3" fmla="*/ 76 h 525"/>
                <a:gd name="T4" fmla="*/ 0 w 455"/>
                <a:gd name="T5" fmla="*/ 449 h 525"/>
                <a:gd name="T6" fmla="*/ 226 w 455"/>
                <a:gd name="T7" fmla="*/ 525 h 525"/>
                <a:gd name="T8" fmla="*/ 455 w 455"/>
                <a:gd name="T9" fmla="*/ 449 h 525"/>
                <a:gd name="T10" fmla="*/ 455 w 455"/>
                <a:gd name="T11" fmla="*/ 76 h 525"/>
                <a:gd name="T12" fmla="*/ 226 w 455"/>
                <a:gd name="T13" fmla="*/ 0 h 525"/>
                <a:gd name="T14" fmla="*/ 226 w 455"/>
                <a:gd name="T15" fmla="*/ 126 h 525"/>
                <a:gd name="T16" fmla="*/ 35 w 455"/>
                <a:gd name="T17" fmla="*/ 73 h 525"/>
                <a:gd name="T18" fmla="*/ 226 w 455"/>
                <a:gd name="T19" fmla="*/ 23 h 525"/>
                <a:gd name="T20" fmla="*/ 420 w 455"/>
                <a:gd name="T21" fmla="*/ 73 h 525"/>
                <a:gd name="T22" fmla="*/ 226 w 455"/>
                <a:gd name="T23" fmla="*/ 126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5" h="525">
                  <a:moveTo>
                    <a:pt x="226" y="0"/>
                  </a:moveTo>
                  <a:cubicBezTo>
                    <a:pt x="143" y="0"/>
                    <a:pt x="0" y="16"/>
                    <a:pt x="0" y="76"/>
                  </a:cubicBezTo>
                  <a:cubicBezTo>
                    <a:pt x="0" y="449"/>
                    <a:pt x="0" y="449"/>
                    <a:pt x="0" y="449"/>
                  </a:cubicBezTo>
                  <a:cubicBezTo>
                    <a:pt x="0" y="509"/>
                    <a:pt x="143" y="525"/>
                    <a:pt x="226" y="525"/>
                  </a:cubicBezTo>
                  <a:cubicBezTo>
                    <a:pt x="312" y="525"/>
                    <a:pt x="455" y="509"/>
                    <a:pt x="455" y="449"/>
                  </a:cubicBezTo>
                  <a:cubicBezTo>
                    <a:pt x="455" y="76"/>
                    <a:pt x="455" y="76"/>
                    <a:pt x="455" y="76"/>
                  </a:cubicBezTo>
                  <a:cubicBezTo>
                    <a:pt x="455" y="16"/>
                    <a:pt x="312" y="0"/>
                    <a:pt x="226" y="0"/>
                  </a:cubicBezTo>
                  <a:moveTo>
                    <a:pt x="226" y="126"/>
                  </a:moveTo>
                  <a:cubicBezTo>
                    <a:pt x="120" y="126"/>
                    <a:pt x="35" y="103"/>
                    <a:pt x="35" y="73"/>
                  </a:cubicBezTo>
                  <a:cubicBezTo>
                    <a:pt x="35" y="46"/>
                    <a:pt x="120" y="23"/>
                    <a:pt x="226" y="23"/>
                  </a:cubicBezTo>
                  <a:cubicBezTo>
                    <a:pt x="332" y="23"/>
                    <a:pt x="420" y="46"/>
                    <a:pt x="420" y="73"/>
                  </a:cubicBezTo>
                  <a:cubicBezTo>
                    <a:pt x="420" y="103"/>
                    <a:pt x="332" y="126"/>
                    <a:pt x="226" y="1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10" name="Freeform 25"/>
            <p:cNvSpPr>
              <a:spLocks noEditPoints="1"/>
            </p:cNvSpPr>
            <p:nvPr/>
          </p:nvSpPr>
          <p:spPr bwMode="auto">
            <a:xfrm>
              <a:off x="6050" y="1517"/>
              <a:ext cx="934" cy="1273"/>
            </a:xfrm>
            <a:custGeom>
              <a:avLst/>
              <a:gdLst>
                <a:gd name="T0" fmla="*/ 337 w 395"/>
                <a:gd name="T1" fmla="*/ 0 h 538"/>
                <a:gd name="T2" fmla="*/ 58 w 395"/>
                <a:gd name="T3" fmla="*/ 0 h 538"/>
                <a:gd name="T4" fmla="*/ 0 w 395"/>
                <a:gd name="T5" fmla="*/ 57 h 538"/>
                <a:gd name="T6" fmla="*/ 0 w 395"/>
                <a:gd name="T7" fmla="*/ 481 h 538"/>
                <a:gd name="T8" fmla="*/ 58 w 395"/>
                <a:gd name="T9" fmla="*/ 538 h 538"/>
                <a:gd name="T10" fmla="*/ 337 w 395"/>
                <a:gd name="T11" fmla="*/ 538 h 538"/>
                <a:gd name="T12" fmla="*/ 395 w 395"/>
                <a:gd name="T13" fmla="*/ 481 h 538"/>
                <a:gd name="T14" fmla="*/ 395 w 395"/>
                <a:gd name="T15" fmla="*/ 57 h 538"/>
                <a:gd name="T16" fmla="*/ 337 w 395"/>
                <a:gd name="T17" fmla="*/ 0 h 538"/>
                <a:gd name="T18" fmla="*/ 363 w 395"/>
                <a:gd name="T19" fmla="*/ 421 h 538"/>
                <a:gd name="T20" fmla="*/ 337 w 395"/>
                <a:gd name="T21" fmla="*/ 444 h 538"/>
                <a:gd name="T22" fmla="*/ 58 w 395"/>
                <a:gd name="T23" fmla="*/ 444 h 538"/>
                <a:gd name="T24" fmla="*/ 35 w 395"/>
                <a:gd name="T25" fmla="*/ 421 h 538"/>
                <a:gd name="T26" fmla="*/ 35 w 395"/>
                <a:gd name="T27" fmla="*/ 57 h 538"/>
                <a:gd name="T28" fmla="*/ 58 w 395"/>
                <a:gd name="T29" fmla="*/ 32 h 538"/>
                <a:gd name="T30" fmla="*/ 337 w 395"/>
                <a:gd name="T31" fmla="*/ 32 h 538"/>
                <a:gd name="T32" fmla="*/ 363 w 395"/>
                <a:gd name="T33" fmla="*/ 57 h 538"/>
                <a:gd name="T34" fmla="*/ 363 w 395"/>
                <a:gd name="T35" fmla="*/ 421 h 538"/>
                <a:gd name="T36" fmla="*/ 363 w 395"/>
                <a:gd name="T37" fmla="*/ 42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538">
                  <a:moveTo>
                    <a:pt x="337" y="0"/>
                  </a:moveTo>
                  <a:cubicBezTo>
                    <a:pt x="58" y="0"/>
                    <a:pt x="58" y="0"/>
                    <a:pt x="58" y="0"/>
                  </a:cubicBezTo>
                  <a:cubicBezTo>
                    <a:pt x="25" y="0"/>
                    <a:pt x="0" y="25"/>
                    <a:pt x="0" y="57"/>
                  </a:cubicBezTo>
                  <a:cubicBezTo>
                    <a:pt x="0" y="481"/>
                    <a:pt x="0" y="481"/>
                    <a:pt x="0" y="481"/>
                  </a:cubicBezTo>
                  <a:cubicBezTo>
                    <a:pt x="0" y="513"/>
                    <a:pt x="25" y="538"/>
                    <a:pt x="58" y="538"/>
                  </a:cubicBezTo>
                  <a:cubicBezTo>
                    <a:pt x="337" y="538"/>
                    <a:pt x="337" y="538"/>
                    <a:pt x="337" y="538"/>
                  </a:cubicBezTo>
                  <a:cubicBezTo>
                    <a:pt x="370" y="538"/>
                    <a:pt x="395" y="513"/>
                    <a:pt x="395" y="481"/>
                  </a:cubicBezTo>
                  <a:cubicBezTo>
                    <a:pt x="395" y="57"/>
                    <a:pt x="395" y="57"/>
                    <a:pt x="395" y="57"/>
                  </a:cubicBezTo>
                  <a:cubicBezTo>
                    <a:pt x="395" y="25"/>
                    <a:pt x="370" y="0"/>
                    <a:pt x="337" y="0"/>
                  </a:cubicBezTo>
                  <a:moveTo>
                    <a:pt x="363" y="421"/>
                  </a:moveTo>
                  <a:cubicBezTo>
                    <a:pt x="363" y="432"/>
                    <a:pt x="351" y="444"/>
                    <a:pt x="337" y="444"/>
                  </a:cubicBezTo>
                  <a:cubicBezTo>
                    <a:pt x="58" y="444"/>
                    <a:pt x="58" y="444"/>
                    <a:pt x="58" y="444"/>
                  </a:cubicBezTo>
                  <a:cubicBezTo>
                    <a:pt x="44" y="444"/>
                    <a:pt x="35" y="432"/>
                    <a:pt x="35" y="421"/>
                  </a:cubicBezTo>
                  <a:cubicBezTo>
                    <a:pt x="35" y="57"/>
                    <a:pt x="35" y="57"/>
                    <a:pt x="35" y="57"/>
                  </a:cubicBezTo>
                  <a:cubicBezTo>
                    <a:pt x="35" y="43"/>
                    <a:pt x="44" y="32"/>
                    <a:pt x="58" y="32"/>
                  </a:cubicBezTo>
                  <a:cubicBezTo>
                    <a:pt x="337" y="32"/>
                    <a:pt x="337" y="32"/>
                    <a:pt x="337" y="32"/>
                  </a:cubicBezTo>
                  <a:cubicBezTo>
                    <a:pt x="351" y="32"/>
                    <a:pt x="363" y="43"/>
                    <a:pt x="363" y="57"/>
                  </a:cubicBezTo>
                  <a:cubicBezTo>
                    <a:pt x="363" y="421"/>
                    <a:pt x="363" y="421"/>
                    <a:pt x="363" y="421"/>
                  </a:cubicBezTo>
                  <a:cubicBezTo>
                    <a:pt x="363" y="421"/>
                    <a:pt x="363" y="421"/>
                    <a:pt x="363" y="4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11" name="Oval 26"/>
            <p:cNvSpPr>
              <a:spLocks noChangeArrowheads="1"/>
            </p:cNvSpPr>
            <p:nvPr/>
          </p:nvSpPr>
          <p:spPr bwMode="auto">
            <a:xfrm>
              <a:off x="6313" y="2626"/>
              <a:ext cx="78" cy="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12" name="Oval 27"/>
            <p:cNvSpPr>
              <a:spLocks noChangeArrowheads="1"/>
            </p:cNvSpPr>
            <p:nvPr/>
          </p:nvSpPr>
          <p:spPr bwMode="auto">
            <a:xfrm>
              <a:off x="6646" y="2626"/>
              <a:ext cx="76" cy="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13" name="Oval 28"/>
            <p:cNvSpPr>
              <a:spLocks noChangeArrowheads="1"/>
            </p:cNvSpPr>
            <p:nvPr/>
          </p:nvSpPr>
          <p:spPr bwMode="auto">
            <a:xfrm>
              <a:off x="6481" y="2626"/>
              <a:ext cx="78" cy="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14" name="Freeform 29"/>
            <p:cNvSpPr>
              <a:spLocks/>
            </p:cNvSpPr>
            <p:nvPr/>
          </p:nvSpPr>
          <p:spPr bwMode="auto">
            <a:xfrm>
              <a:off x="2247" y="3433"/>
              <a:ext cx="648" cy="232"/>
            </a:xfrm>
            <a:custGeom>
              <a:avLst/>
              <a:gdLst>
                <a:gd name="T0" fmla="*/ 0 w 274"/>
                <a:gd name="T1" fmla="*/ 98 h 98"/>
                <a:gd name="T2" fmla="*/ 33 w 274"/>
                <a:gd name="T3" fmla="*/ 89 h 98"/>
                <a:gd name="T4" fmla="*/ 251 w 274"/>
                <a:gd name="T5" fmla="*/ 89 h 98"/>
                <a:gd name="T6" fmla="*/ 274 w 274"/>
                <a:gd name="T7" fmla="*/ 94 h 98"/>
                <a:gd name="T8" fmla="*/ 244 w 274"/>
                <a:gd name="T9" fmla="*/ 34 h 98"/>
                <a:gd name="T10" fmla="*/ 188 w 274"/>
                <a:gd name="T11" fmla="*/ 0 h 98"/>
                <a:gd name="T12" fmla="*/ 91 w 274"/>
                <a:gd name="T13" fmla="*/ 0 h 98"/>
                <a:gd name="T14" fmla="*/ 35 w 274"/>
                <a:gd name="T15" fmla="*/ 34 h 98"/>
                <a:gd name="T16" fmla="*/ 0 w 274"/>
                <a:gd name="T17" fmla="*/ 98 h 98"/>
                <a:gd name="T18" fmla="*/ 0 w 27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98">
                  <a:moveTo>
                    <a:pt x="0" y="98"/>
                  </a:moveTo>
                  <a:cubicBezTo>
                    <a:pt x="10" y="91"/>
                    <a:pt x="21" y="89"/>
                    <a:pt x="33" y="89"/>
                  </a:cubicBezTo>
                  <a:cubicBezTo>
                    <a:pt x="251" y="89"/>
                    <a:pt x="251" y="89"/>
                    <a:pt x="251" y="89"/>
                  </a:cubicBezTo>
                  <a:cubicBezTo>
                    <a:pt x="258" y="89"/>
                    <a:pt x="267" y="91"/>
                    <a:pt x="274" y="94"/>
                  </a:cubicBezTo>
                  <a:cubicBezTo>
                    <a:pt x="244" y="34"/>
                    <a:pt x="244" y="34"/>
                    <a:pt x="244" y="34"/>
                  </a:cubicBezTo>
                  <a:cubicBezTo>
                    <a:pt x="235" y="16"/>
                    <a:pt x="209" y="0"/>
                    <a:pt x="188" y="0"/>
                  </a:cubicBezTo>
                  <a:cubicBezTo>
                    <a:pt x="91" y="0"/>
                    <a:pt x="91" y="0"/>
                    <a:pt x="91" y="0"/>
                  </a:cubicBezTo>
                  <a:cubicBezTo>
                    <a:pt x="70" y="0"/>
                    <a:pt x="44" y="16"/>
                    <a:pt x="35" y="34"/>
                  </a:cubicBezTo>
                  <a:cubicBezTo>
                    <a:pt x="0" y="98"/>
                    <a:pt x="0" y="98"/>
                    <a:pt x="0" y="98"/>
                  </a:cubicBezTo>
                  <a:cubicBezTo>
                    <a:pt x="0" y="98"/>
                    <a:pt x="0" y="98"/>
                    <a:pt x="0"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sp>
          <p:nvSpPr>
            <p:cNvPr id="115" name="Freeform 30"/>
            <p:cNvSpPr>
              <a:spLocks noEditPoints="1"/>
            </p:cNvSpPr>
            <p:nvPr/>
          </p:nvSpPr>
          <p:spPr bwMode="auto">
            <a:xfrm>
              <a:off x="2233" y="3688"/>
              <a:ext cx="693" cy="1176"/>
            </a:xfrm>
            <a:custGeom>
              <a:avLst/>
              <a:gdLst>
                <a:gd name="T0" fmla="*/ 275 w 293"/>
                <a:gd name="T1" fmla="*/ 5 h 497"/>
                <a:gd name="T2" fmla="*/ 256 w 293"/>
                <a:gd name="T3" fmla="*/ 0 h 497"/>
                <a:gd name="T4" fmla="*/ 39 w 293"/>
                <a:gd name="T5" fmla="*/ 0 h 497"/>
                <a:gd name="T6" fmla="*/ 20 w 293"/>
                <a:gd name="T7" fmla="*/ 5 h 497"/>
                <a:gd name="T8" fmla="*/ 0 w 293"/>
                <a:gd name="T9" fmla="*/ 39 h 497"/>
                <a:gd name="T10" fmla="*/ 0 w 293"/>
                <a:gd name="T11" fmla="*/ 458 h 497"/>
                <a:gd name="T12" fmla="*/ 39 w 293"/>
                <a:gd name="T13" fmla="*/ 497 h 497"/>
                <a:gd name="T14" fmla="*/ 256 w 293"/>
                <a:gd name="T15" fmla="*/ 497 h 497"/>
                <a:gd name="T16" fmla="*/ 293 w 293"/>
                <a:gd name="T17" fmla="*/ 458 h 497"/>
                <a:gd name="T18" fmla="*/ 293 w 293"/>
                <a:gd name="T19" fmla="*/ 39 h 497"/>
                <a:gd name="T20" fmla="*/ 275 w 293"/>
                <a:gd name="T21" fmla="*/ 5 h 497"/>
                <a:gd name="T22" fmla="*/ 243 w 293"/>
                <a:gd name="T23" fmla="*/ 414 h 497"/>
                <a:gd name="T24" fmla="*/ 67 w 293"/>
                <a:gd name="T25" fmla="*/ 414 h 497"/>
                <a:gd name="T26" fmla="*/ 51 w 293"/>
                <a:gd name="T27" fmla="*/ 398 h 497"/>
                <a:gd name="T28" fmla="*/ 67 w 293"/>
                <a:gd name="T29" fmla="*/ 382 h 497"/>
                <a:gd name="T30" fmla="*/ 243 w 293"/>
                <a:gd name="T31" fmla="*/ 382 h 497"/>
                <a:gd name="T32" fmla="*/ 256 w 293"/>
                <a:gd name="T33" fmla="*/ 398 h 497"/>
                <a:gd name="T34" fmla="*/ 243 w 293"/>
                <a:gd name="T35" fmla="*/ 414 h 497"/>
                <a:gd name="T36" fmla="*/ 243 w 293"/>
                <a:gd name="T37" fmla="*/ 343 h 497"/>
                <a:gd name="T38" fmla="*/ 67 w 293"/>
                <a:gd name="T39" fmla="*/ 343 h 497"/>
                <a:gd name="T40" fmla="*/ 51 w 293"/>
                <a:gd name="T41" fmla="*/ 329 h 497"/>
                <a:gd name="T42" fmla="*/ 67 w 293"/>
                <a:gd name="T43" fmla="*/ 313 h 497"/>
                <a:gd name="T44" fmla="*/ 243 w 293"/>
                <a:gd name="T45" fmla="*/ 313 h 497"/>
                <a:gd name="T46" fmla="*/ 256 w 293"/>
                <a:gd name="T47" fmla="*/ 329 h 497"/>
                <a:gd name="T48" fmla="*/ 243 w 293"/>
                <a:gd name="T49" fmla="*/ 343 h 497"/>
                <a:gd name="T50" fmla="*/ 243 w 293"/>
                <a:gd name="T51" fmla="*/ 274 h 497"/>
                <a:gd name="T52" fmla="*/ 67 w 293"/>
                <a:gd name="T53" fmla="*/ 274 h 497"/>
                <a:gd name="T54" fmla="*/ 51 w 293"/>
                <a:gd name="T55" fmla="*/ 258 h 497"/>
                <a:gd name="T56" fmla="*/ 67 w 293"/>
                <a:gd name="T57" fmla="*/ 244 h 497"/>
                <a:gd name="T58" fmla="*/ 243 w 293"/>
                <a:gd name="T59" fmla="*/ 244 h 497"/>
                <a:gd name="T60" fmla="*/ 256 w 293"/>
                <a:gd name="T61" fmla="*/ 258 h 497"/>
                <a:gd name="T62" fmla="*/ 243 w 293"/>
                <a:gd name="T63" fmla="*/ 274 h 497"/>
                <a:gd name="T64" fmla="*/ 236 w 293"/>
                <a:gd name="T65" fmla="*/ 92 h 497"/>
                <a:gd name="T66" fmla="*/ 215 w 293"/>
                <a:gd name="T67" fmla="*/ 72 h 497"/>
                <a:gd name="T68" fmla="*/ 236 w 293"/>
                <a:gd name="T69" fmla="*/ 51 h 497"/>
                <a:gd name="T70" fmla="*/ 256 w 293"/>
                <a:gd name="T71" fmla="*/ 72 h 497"/>
                <a:gd name="T72" fmla="*/ 236 w 293"/>
                <a:gd name="T73" fmla="*/ 9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3" h="497">
                  <a:moveTo>
                    <a:pt x="275" y="5"/>
                  </a:moveTo>
                  <a:cubicBezTo>
                    <a:pt x="268" y="3"/>
                    <a:pt x="263" y="0"/>
                    <a:pt x="256" y="0"/>
                  </a:cubicBezTo>
                  <a:cubicBezTo>
                    <a:pt x="39" y="0"/>
                    <a:pt x="39" y="0"/>
                    <a:pt x="39" y="0"/>
                  </a:cubicBezTo>
                  <a:cubicBezTo>
                    <a:pt x="32" y="0"/>
                    <a:pt x="25" y="3"/>
                    <a:pt x="20" y="5"/>
                  </a:cubicBezTo>
                  <a:cubicBezTo>
                    <a:pt x="9" y="12"/>
                    <a:pt x="0" y="23"/>
                    <a:pt x="0" y="39"/>
                  </a:cubicBezTo>
                  <a:cubicBezTo>
                    <a:pt x="0" y="458"/>
                    <a:pt x="0" y="458"/>
                    <a:pt x="0" y="458"/>
                  </a:cubicBezTo>
                  <a:cubicBezTo>
                    <a:pt x="0" y="478"/>
                    <a:pt x="18" y="497"/>
                    <a:pt x="39" y="497"/>
                  </a:cubicBezTo>
                  <a:cubicBezTo>
                    <a:pt x="256" y="497"/>
                    <a:pt x="256" y="497"/>
                    <a:pt x="256" y="497"/>
                  </a:cubicBezTo>
                  <a:cubicBezTo>
                    <a:pt x="277" y="497"/>
                    <a:pt x="293" y="478"/>
                    <a:pt x="293" y="458"/>
                  </a:cubicBezTo>
                  <a:cubicBezTo>
                    <a:pt x="293" y="39"/>
                    <a:pt x="293" y="39"/>
                    <a:pt x="293" y="39"/>
                  </a:cubicBezTo>
                  <a:cubicBezTo>
                    <a:pt x="293" y="23"/>
                    <a:pt x="287" y="12"/>
                    <a:pt x="275" y="5"/>
                  </a:cubicBezTo>
                  <a:moveTo>
                    <a:pt x="243" y="414"/>
                  </a:moveTo>
                  <a:cubicBezTo>
                    <a:pt x="67" y="414"/>
                    <a:pt x="67" y="414"/>
                    <a:pt x="67" y="414"/>
                  </a:cubicBezTo>
                  <a:cubicBezTo>
                    <a:pt x="57" y="414"/>
                    <a:pt x="51" y="407"/>
                    <a:pt x="51" y="398"/>
                  </a:cubicBezTo>
                  <a:cubicBezTo>
                    <a:pt x="51" y="389"/>
                    <a:pt x="57" y="382"/>
                    <a:pt x="67" y="382"/>
                  </a:cubicBezTo>
                  <a:cubicBezTo>
                    <a:pt x="243" y="382"/>
                    <a:pt x="243" y="382"/>
                    <a:pt x="243" y="382"/>
                  </a:cubicBezTo>
                  <a:cubicBezTo>
                    <a:pt x="249" y="382"/>
                    <a:pt x="256" y="389"/>
                    <a:pt x="256" y="398"/>
                  </a:cubicBezTo>
                  <a:cubicBezTo>
                    <a:pt x="256" y="407"/>
                    <a:pt x="249" y="414"/>
                    <a:pt x="243" y="414"/>
                  </a:cubicBezTo>
                  <a:moveTo>
                    <a:pt x="243" y="343"/>
                  </a:moveTo>
                  <a:cubicBezTo>
                    <a:pt x="67" y="343"/>
                    <a:pt x="67" y="343"/>
                    <a:pt x="67" y="343"/>
                  </a:cubicBezTo>
                  <a:cubicBezTo>
                    <a:pt x="57" y="343"/>
                    <a:pt x="51" y="336"/>
                    <a:pt x="51" y="329"/>
                  </a:cubicBezTo>
                  <a:cubicBezTo>
                    <a:pt x="51" y="320"/>
                    <a:pt x="57" y="313"/>
                    <a:pt x="67" y="313"/>
                  </a:cubicBezTo>
                  <a:cubicBezTo>
                    <a:pt x="243" y="313"/>
                    <a:pt x="243" y="313"/>
                    <a:pt x="243" y="313"/>
                  </a:cubicBezTo>
                  <a:cubicBezTo>
                    <a:pt x="249" y="313"/>
                    <a:pt x="256" y="320"/>
                    <a:pt x="256" y="329"/>
                  </a:cubicBezTo>
                  <a:cubicBezTo>
                    <a:pt x="256" y="336"/>
                    <a:pt x="249" y="343"/>
                    <a:pt x="243" y="343"/>
                  </a:cubicBezTo>
                  <a:moveTo>
                    <a:pt x="243" y="274"/>
                  </a:moveTo>
                  <a:cubicBezTo>
                    <a:pt x="67" y="274"/>
                    <a:pt x="67" y="274"/>
                    <a:pt x="67" y="274"/>
                  </a:cubicBezTo>
                  <a:cubicBezTo>
                    <a:pt x="57" y="274"/>
                    <a:pt x="51" y="267"/>
                    <a:pt x="51" y="258"/>
                  </a:cubicBezTo>
                  <a:cubicBezTo>
                    <a:pt x="51" y="251"/>
                    <a:pt x="57" y="244"/>
                    <a:pt x="67" y="244"/>
                  </a:cubicBezTo>
                  <a:cubicBezTo>
                    <a:pt x="243" y="244"/>
                    <a:pt x="243" y="244"/>
                    <a:pt x="243" y="244"/>
                  </a:cubicBezTo>
                  <a:cubicBezTo>
                    <a:pt x="249" y="244"/>
                    <a:pt x="256" y="251"/>
                    <a:pt x="256" y="258"/>
                  </a:cubicBezTo>
                  <a:cubicBezTo>
                    <a:pt x="256" y="267"/>
                    <a:pt x="249" y="274"/>
                    <a:pt x="243" y="274"/>
                  </a:cubicBezTo>
                  <a:moveTo>
                    <a:pt x="236" y="92"/>
                  </a:moveTo>
                  <a:cubicBezTo>
                    <a:pt x="224" y="92"/>
                    <a:pt x="215" y="83"/>
                    <a:pt x="215" y="72"/>
                  </a:cubicBezTo>
                  <a:cubicBezTo>
                    <a:pt x="215" y="60"/>
                    <a:pt x="224" y="51"/>
                    <a:pt x="236" y="51"/>
                  </a:cubicBezTo>
                  <a:cubicBezTo>
                    <a:pt x="247" y="51"/>
                    <a:pt x="256" y="60"/>
                    <a:pt x="256" y="72"/>
                  </a:cubicBezTo>
                  <a:cubicBezTo>
                    <a:pt x="256" y="83"/>
                    <a:pt x="247" y="92"/>
                    <a:pt x="236" y="9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rgbClr val="FFFFFF"/>
                </a:solidFill>
              </a:endParaRPr>
            </a:p>
          </p:txBody>
        </p:sp>
      </p:grpSp>
      <p:sp>
        <p:nvSpPr>
          <p:cNvPr id="74" name="Oval 73"/>
          <p:cNvSpPr/>
          <p:nvPr/>
        </p:nvSpPr>
        <p:spPr bwMode="auto">
          <a:xfrm>
            <a:off x="249822" y="2369732"/>
            <a:ext cx="791846" cy="791846"/>
          </a:xfrm>
          <a:prstGeom prst="ellipse">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0135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 calcmode="lin" valueType="num">
                                      <p:cBhvr additive="base">
                                        <p:cTn id="10" dur="700" fill="hold"/>
                                        <p:tgtEl>
                                          <p:spTgt spid="63"/>
                                        </p:tgtEl>
                                        <p:attrNameLst>
                                          <p:attrName>ppt_x</p:attrName>
                                        </p:attrNameLst>
                                      </p:cBhvr>
                                      <p:tavLst>
                                        <p:tav tm="0">
                                          <p:val>
                                            <p:strVal val="0-#ppt_w/2"/>
                                          </p:val>
                                        </p:tav>
                                        <p:tav tm="100000">
                                          <p:val>
                                            <p:strVal val="#ppt_x"/>
                                          </p:val>
                                        </p:tav>
                                      </p:tavLst>
                                    </p:anim>
                                    <p:anim calcmode="lin" valueType="num">
                                      <p:cBhvr additive="base">
                                        <p:cTn id="11" dur="7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700" fill="hold"/>
                                        <p:tgtEl>
                                          <p:spTgt spid="64"/>
                                        </p:tgtEl>
                                        <p:attrNameLst>
                                          <p:attrName>ppt_x</p:attrName>
                                        </p:attrNameLst>
                                      </p:cBhvr>
                                      <p:tavLst>
                                        <p:tav tm="0">
                                          <p:val>
                                            <p:strVal val="0-#ppt_w/2"/>
                                          </p:val>
                                        </p:tav>
                                        <p:tav tm="100000">
                                          <p:val>
                                            <p:strVal val="#ppt_x"/>
                                          </p:val>
                                        </p:tav>
                                      </p:tavLst>
                                    </p:anim>
                                    <p:anim calcmode="lin" valueType="num">
                                      <p:cBhvr additive="base">
                                        <p:cTn id="20" dur="7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fade">
                                      <p:cBhvr>
                                        <p:cTn id="25" dur="500"/>
                                        <p:tgtEl>
                                          <p:spTgt spid="89"/>
                                        </p:tgtEl>
                                      </p:cBhvr>
                                    </p:animEffect>
                                  </p:childTnLst>
                                </p:cTn>
                              </p:par>
                              <p:par>
                                <p:cTn id="26" presetID="2" presetClass="entr" presetSubtype="8" decel="100000" fill="hold" grpId="0" nodeType="withEffect">
                                  <p:stCondLst>
                                    <p:cond delay="0"/>
                                  </p:stCondLst>
                                  <p:childTnLst>
                                    <p:set>
                                      <p:cBhvr>
                                        <p:cTn id="27" dur="1" fill="hold">
                                          <p:stCondLst>
                                            <p:cond delay="0"/>
                                          </p:stCondLst>
                                        </p:cTn>
                                        <p:tgtEl>
                                          <p:spTgt spid="65"/>
                                        </p:tgtEl>
                                        <p:attrNameLst>
                                          <p:attrName>style.visibility</p:attrName>
                                        </p:attrNameLst>
                                      </p:cBhvr>
                                      <p:to>
                                        <p:strVal val="visible"/>
                                      </p:to>
                                    </p:set>
                                    <p:anim calcmode="lin" valueType="num">
                                      <p:cBhvr additive="base">
                                        <p:cTn id="28" dur="700" fill="hold"/>
                                        <p:tgtEl>
                                          <p:spTgt spid="65"/>
                                        </p:tgtEl>
                                        <p:attrNameLst>
                                          <p:attrName>ppt_x</p:attrName>
                                        </p:attrNameLst>
                                      </p:cBhvr>
                                      <p:tavLst>
                                        <p:tav tm="0">
                                          <p:val>
                                            <p:strVal val="0-#ppt_w/2"/>
                                          </p:val>
                                        </p:tav>
                                        <p:tav tm="100000">
                                          <p:val>
                                            <p:strVal val="#ppt_x"/>
                                          </p:val>
                                        </p:tav>
                                      </p:tavLst>
                                    </p:anim>
                                    <p:anim calcmode="lin" valueType="num">
                                      <p:cBhvr additive="base">
                                        <p:cTn id="29" dur="7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par>
                                <p:cTn id="35" presetID="2" presetClass="entr" presetSubtype="8" decel="10000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700" fill="hold"/>
                                        <p:tgtEl>
                                          <p:spTgt spid="61"/>
                                        </p:tgtEl>
                                        <p:attrNameLst>
                                          <p:attrName>ppt_x</p:attrName>
                                        </p:attrNameLst>
                                      </p:cBhvr>
                                      <p:tavLst>
                                        <p:tav tm="0">
                                          <p:val>
                                            <p:strVal val="0-#ppt_w/2"/>
                                          </p:val>
                                        </p:tav>
                                        <p:tav tm="100000">
                                          <p:val>
                                            <p:strVal val="#ppt_x"/>
                                          </p:val>
                                        </p:tav>
                                      </p:tavLst>
                                    </p:anim>
                                    <p:anim calcmode="lin" valueType="num">
                                      <p:cBhvr additive="base">
                                        <p:cTn id="38" dur="7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1" grpId="0" animBg="1"/>
      <p:bldP spid="64" grpId="0" animBg="1"/>
      <p:bldP spid="65" grpId="0" animBg="1"/>
      <p:bldP spid="85" grpId="0" animBg="1"/>
      <p:bldP spid="86" grpId="0" animBg="1"/>
      <p:bldP spid="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0" y="1"/>
            <a:ext cx="9326564" cy="6994524"/>
          </a:xfrm>
          <a:prstGeom prst="rect">
            <a:avLst/>
          </a:prstGeom>
          <a:solidFill>
            <a:srgbClr val="7A3491"/>
          </a:solidFill>
          <a:ln w="0">
            <a:solidFill>
              <a:srgbClr val="7A349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768591" y="2336535"/>
            <a:ext cx="2144971" cy="2144971"/>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5" tIns="149204" rIns="186505" bIns="149204" numCol="1" spcCol="0" rtlCol="0" fromWordArt="0" anchor="t" anchorCtr="0" forceAA="0" compatLnSpc="1">
            <a:prstTxWarp prst="textNoShape">
              <a:avLst/>
            </a:prstTxWarp>
            <a:noAutofit/>
          </a:bodyPr>
          <a:lstStyle/>
          <a:p>
            <a:pPr algn="ctr" defTabSz="950925"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3642103" y="2356517"/>
            <a:ext cx="2144971" cy="2144971"/>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5" tIns="149204" rIns="186505" bIns="149204" numCol="1" spcCol="0" rtlCol="0" fromWordArt="0" anchor="t" anchorCtr="0" forceAA="0" compatLnSpc="1">
            <a:prstTxWarp prst="textNoShape">
              <a:avLst/>
            </a:prstTxWarp>
            <a:noAutofit/>
          </a:bodyPr>
          <a:lstStyle/>
          <a:p>
            <a:pPr algn="ctr" defTabSz="950925"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6381945" y="2397949"/>
            <a:ext cx="2144971" cy="2144971"/>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5" tIns="149204" rIns="186505" bIns="149204" numCol="1" spcCol="0" rtlCol="0" fromWordArt="0" anchor="t" anchorCtr="0" forceAA="0" compatLnSpc="1">
            <a:prstTxWarp prst="textNoShape">
              <a:avLst/>
            </a:prstTxWarp>
            <a:noAutofit/>
          </a:bodyPr>
          <a:lstStyle/>
          <a:p>
            <a:pPr algn="ctr" defTabSz="950925"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1686" y="4585714"/>
            <a:ext cx="8508673" cy="685463"/>
            <a:chOff x="655637" y="4590436"/>
            <a:chExt cx="11345863" cy="914028"/>
          </a:xfrm>
        </p:grpSpPr>
        <p:sp>
          <p:nvSpPr>
            <p:cNvPr id="14" name="Title 2"/>
            <p:cNvSpPr txBox="1">
              <a:spLocks/>
            </p:cNvSpPr>
            <p:nvPr/>
          </p:nvSpPr>
          <p:spPr>
            <a:xfrm>
              <a:off x="655637" y="4590436"/>
              <a:ext cx="3531231" cy="914028"/>
            </a:xfrm>
            <a:prstGeom prst="rect">
              <a:avLst/>
            </a:prstGeom>
            <a:noFill/>
          </p:spPr>
          <p:txBody>
            <a:bodyPr vert="horz" wrap="square" lIns="149159" tIns="93225" rIns="149159" bIns="93225"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950920">
                <a:defRPr/>
              </a:pPr>
              <a:r>
                <a:rPr sz="3000" spc="-102" dirty="0">
                  <a:solidFill>
                    <a:srgbClr val="FFFFFF"/>
                  </a:solidFill>
                </a:rPr>
                <a:t>.NET </a:t>
              </a:r>
              <a:r>
                <a:rPr lang="zh-TW" altLang="en-US" sz="3000" spc="-102" smtClean="0">
                  <a:solidFill>
                    <a:srgbClr val="FFFFFF"/>
                  </a:solidFill>
                </a:rPr>
                <a:t>創新</a:t>
              </a:r>
              <a:endParaRPr sz="3000" spc="-102" dirty="0">
                <a:solidFill>
                  <a:srgbClr val="FFFFFF"/>
                </a:solidFill>
              </a:endParaRPr>
            </a:p>
          </p:txBody>
        </p:sp>
        <p:sp>
          <p:nvSpPr>
            <p:cNvPr id="15" name="Title 2"/>
            <p:cNvSpPr txBox="1">
              <a:spLocks/>
            </p:cNvSpPr>
            <p:nvPr/>
          </p:nvSpPr>
          <p:spPr>
            <a:xfrm>
              <a:off x="8256814" y="4590436"/>
              <a:ext cx="3744686" cy="914028"/>
            </a:xfrm>
            <a:prstGeom prst="rect">
              <a:avLst/>
            </a:prstGeom>
            <a:noFill/>
          </p:spPr>
          <p:txBody>
            <a:bodyPr vert="horz" wrap="square" lIns="149159" tIns="93225" rIns="149159" bIns="93225"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950920">
                <a:defRPr/>
              </a:pPr>
              <a:r>
                <a:rPr lang="zh-TW" altLang="en-US" sz="3000" spc="-102" dirty="0" smtClean="0">
                  <a:solidFill>
                    <a:srgbClr val="FFFFFF"/>
                  </a:solidFill>
                </a:rPr>
                <a:t>跨平台開發</a:t>
              </a:r>
              <a:endParaRPr sz="3000" spc="-102" dirty="0">
                <a:solidFill>
                  <a:srgbClr val="FFFFFF"/>
                </a:solidFill>
              </a:endParaRPr>
            </a:p>
          </p:txBody>
        </p:sp>
        <p:sp>
          <p:nvSpPr>
            <p:cNvPr id="13" name="Title 2"/>
            <p:cNvSpPr txBox="1">
              <a:spLocks/>
            </p:cNvSpPr>
            <p:nvPr/>
          </p:nvSpPr>
          <p:spPr>
            <a:xfrm>
              <a:off x="4604359" y="4590437"/>
              <a:ext cx="3819525" cy="914027"/>
            </a:xfrm>
            <a:prstGeom prst="rect">
              <a:avLst/>
            </a:prstGeom>
            <a:noFill/>
          </p:spPr>
          <p:txBody>
            <a:bodyPr vert="horz" wrap="square" lIns="149159" tIns="93225" rIns="149159" bIns="93225"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950920">
                <a:defRPr/>
              </a:pPr>
              <a:r>
                <a:rPr lang="zh-TW" altLang="en-US" sz="3000" spc="-102" dirty="0" smtClean="0">
                  <a:solidFill>
                    <a:srgbClr val="FFFFFF"/>
                  </a:solidFill>
                </a:rPr>
                <a:t>開放源碼</a:t>
              </a:r>
              <a:endParaRPr sz="3000" spc="-102" dirty="0">
                <a:solidFill>
                  <a:srgbClr val="FFFFFF"/>
                </a:solidFill>
              </a:endParaRPr>
            </a:p>
          </p:txBody>
        </p:sp>
      </p:grpSp>
      <p:pic>
        <p:nvPicPr>
          <p:cNvPr id="21" name="Picture 20"/>
          <p:cNvPicPr>
            <a:picLocks noChangeAspect="1"/>
          </p:cNvPicPr>
          <p:nvPr/>
        </p:nvPicPr>
        <p:blipFill>
          <a:blip r:embed="rId3"/>
          <a:stretch>
            <a:fillRect/>
          </a:stretch>
        </p:blipFill>
        <p:spPr>
          <a:xfrm>
            <a:off x="780383" y="2775939"/>
            <a:ext cx="2133178" cy="1326555"/>
          </a:xfrm>
          <a:prstGeom prst="rect">
            <a:avLst/>
          </a:prstGeom>
        </p:spPr>
      </p:pic>
      <p:sp>
        <p:nvSpPr>
          <p:cNvPr id="19" name="Title 1"/>
          <p:cNvSpPr>
            <a:spLocks noGrp="1"/>
          </p:cNvSpPr>
          <p:nvPr>
            <p:ph type="title"/>
          </p:nvPr>
        </p:nvSpPr>
        <p:spPr>
          <a:xfrm>
            <a:off x="274640" y="1095980"/>
            <a:ext cx="8772525" cy="688123"/>
          </a:xfrm>
        </p:spPr>
        <p:txBody>
          <a:bodyPr/>
          <a:lstStyle/>
          <a:p>
            <a:r>
              <a:rPr lang="en-US" dirty="0">
                <a:solidFill>
                  <a:schemeClr val="bg1"/>
                </a:solidFill>
              </a:rPr>
              <a:t>.NET </a:t>
            </a:r>
            <a:r>
              <a:rPr lang="zh-TW" altLang="en-US" dirty="0">
                <a:solidFill>
                  <a:schemeClr val="bg1"/>
                </a:solidFill>
              </a:rPr>
              <a:t>的下一步 </a:t>
            </a:r>
            <a:r>
              <a:rPr lang="en-US" altLang="zh-TW" dirty="0">
                <a:solidFill>
                  <a:schemeClr val="bg1"/>
                </a:solidFill>
              </a:rPr>
              <a:t>(</a:t>
            </a:r>
            <a:r>
              <a:rPr lang="zh-TW" altLang="en-US" dirty="0">
                <a:solidFill>
                  <a:schemeClr val="bg1"/>
                </a:solidFill>
              </a:rPr>
              <a:t>現在進行式</a:t>
            </a:r>
            <a:r>
              <a:rPr lang="en-US" altLang="zh-TW" dirty="0">
                <a:solidFill>
                  <a:schemeClr val="bg1"/>
                </a:solidFill>
              </a:rPr>
              <a:t>)</a:t>
            </a:r>
            <a:endParaRPr lang="en-US" sz="3000" dirty="0">
              <a:solidFill>
                <a:schemeClr val="bg1"/>
              </a:solidFill>
            </a:endParaRPr>
          </a:p>
        </p:txBody>
      </p:sp>
      <p:grpSp>
        <p:nvGrpSpPr>
          <p:cNvPr id="5" name="Group 4"/>
          <p:cNvGrpSpPr/>
          <p:nvPr/>
        </p:nvGrpSpPr>
        <p:grpSpPr>
          <a:xfrm>
            <a:off x="6317376" y="1796608"/>
            <a:ext cx="2658560" cy="2733291"/>
            <a:chOff x="8508241" y="572556"/>
            <a:chExt cx="3545049" cy="3644698"/>
          </a:xfrm>
        </p:grpSpPr>
        <p:pic>
          <p:nvPicPr>
            <p:cNvPr id="2" name="Picture 1"/>
            <p:cNvPicPr>
              <a:picLocks noChangeAspect="1"/>
            </p:cNvPicPr>
            <p:nvPr/>
          </p:nvPicPr>
          <p:blipFill>
            <a:blip r:embed="rId4"/>
            <a:stretch>
              <a:fillRect/>
            </a:stretch>
          </p:blipFill>
          <p:spPr>
            <a:xfrm>
              <a:off x="9152158" y="572556"/>
              <a:ext cx="2901132" cy="166026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241" y="1665576"/>
              <a:ext cx="2747961" cy="2551678"/>
            </a:xfrm>
            <a:prstGeom prst="rect">
              <a:avLst/>
            </a:prstGeom>
          </p:spPr>
        </p:pic>
      </p:grpSp>
      <p:pic>
        <p:nvPicPr>
          <p:cNvPr id="18" name="Picture 17"/>
          <p:cNvPicPr>
            <a:picLocks noChangeAspect="1"/>
          </p:cNvPicPr>
          <p:nvPr/>
        </p:nvPicPr>
        <p:blipFill>
          <a:blip r:embed="rId6"/>
          <a:stretch>
            <a:fillRect/>
          </a:stretch>
        </p:blipFill>
        <p:spPr>
          <a:xfrm>
            <a:off x="8023950" y="2870296"/>
            <a:ext cx="820335" cy="99847"/>
          </a:xfrm>
          <a:prstGeom prst="rect">
            <a:avLst/>
          </a:prstGeom>
        </p:spPr>
      </p:pic>
      <p:sp>
        <p:nvSpPr>
          <p:cNvPr id="3" name="Rectangle 2"/>
          <p:cNvSpPr/>
          <p:nvPr/>
        </p:nvSpPr>
        <p:spPr>
          <a:xfrm>
            <a:off x="7434907" y="2221836"/>
            <a:ext cx="1076833" cy="323165"/>
          </a:xfrm>
          <a:prstGeom prst="rect">
            <a:avLst/>
          </a:prstGeom>
        </p:spPr>
        <p:txBody>
          <a:bodyPr wrap="none">
            <a:spAutoFit/>
          </a:bodyPr>
          <a:lstStyle/>
          <a:p>
            <a:pPr defTabSz="699115"/>
            <a:r>
              <a:rPr lang="en-US" sz="1500" b="1" dirty="0">
                <a:solidFill>
                  <a:srgbClr val="20359D"/>
                </a:solidFill>
                <a:cs typeface="Segoe UI" panose="020B0502040204020203" pitchFamily="34" charset="0"/>
              </a:rPr>
              <a:t>.NET Core</a:t>
            </a:r>
          </a:p>
        </p:txBody>
      </p:sp>
      <p:pic>
        <p:nvPicPr>
          <p:cNvPr id="7" name="Picture 6"/>
          <p:cNvPicPr>
            <a:picLocks noChangeAspect="1"/>
          </p:cNvPicPr>
          <p:nvPr/>
        </p:nvPicPr>
        <p:blipFill>
          <a:blip r:embed="rId7"/>
          <a:stretch>
            <a:fillRect/>
          </a:stretch>
        </p:blipFill>
        <p:spPr>
          <a:xfrm>
            <a:off x="1025538" y="2870025"/>
            <a:ext cx="1614350" cy="978610"/>
          </a:xfrm>
          <a:prstGeom prst="rect">
            <a:avLst/>
          </a:prstGeom>
        </p:spPr>
      </p:pic>
      <p:pic>
        <p:nvPicPr>
          <p:cNvPr id="29" name="Picture 28"/>
          <p:cNvPicPr>
            <a:picLocks noChangeAspect="1"/>
          </p:cNvPicPr>
          <p:nvPr/>
        </p:nvPicPr>
        <p:blipFill>
          <a:blip r:embed="rId8"/>
          <a:stretch>
            <a:fillRect/>
          </a:stretch>
        </p:blipFill>
        <p:spPr>
          <a:xfrm>
            <a:off x="4101244" y="2527399"/>
            <a:ext cx="1145410" cy="424119"/>
          </a:xfrm>
          <a:prstGeom prst="rect">
            <a:avLst/>
          </a:prstGeom>
        </p:spPr>
      </p:pic>
      <p:sp>
        <p:nvSpPr>
          <p:cNvPr id="9" name="Curved Left Arrow 8"/>
          <p:cNvSpPr/>
          <p:nvPr/>
        </p:nvSpPr>
        <p:spPr bwMode="auto">
          <a:xfrm>
            <a:off x="5418191" y="3040568"/>
            <a:ext cx="292930" cy="860013"/>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Curved Left Arrow 29"/>
          <p:cNvSpPr/>
          <p:nvPr/>
        </p:nvSpPr>
        <p:spPr bwMode="auto">
          <a:xfrm rot="10800000">
            <a:off x="3744194" y="3040569"/>
            <a:ext cx="292930" cy="860013"/>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8" name="Picture 4" descr="https://cdn1.iconfinder.com/data/icons/simple-icons/1024/github-1024-black.png"/>
          <p:cNvPicPr>
            <a:picLocks noChangeAspect="1" noChangeArrowheads="1"/>
          </p:cNvPicPr>
          <p:nvPr/>
        </p:nvPicPr>
        <p:blipFill rotWithShape="1">
          <a:blip r:embed="rId9">
            <a:lum bright="70000" contrast="-70000"/>
            <a:extLst>
              <a:ext uri="{28A0092B-C50C-407E-A947-70E740481C1C}">
                <a14:useLocalDpi xmlns:a14="http://schemas.microsoft.com/office/drawing/2010/main" val="0"/>
              </a:ext>
            </a:extLst>
          </a:blip>
          <a:srcRect l="15266" t="16523" r="15004" b="14617"/>
          <a:stretch/>
        </p:blipFill>
        <p:spPr bwMode="auto">
          <a:xfrm>
            <a:off x="4787959" y="3083256"/>
            <a:ext cx="571452" cy="56430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4336017" y="3684436"/>
            <a:ext cx="759310" cy="714474"/>
            <a:chOff x="2016733" y="3878216"/>
            <a:chExt cx="1012499" cy="952713"/>
          </a:xfrm>
        </p:grpSpPr>
        <p:sp>
          <p:nvSpPr>
            <p:cNvPr id="32" name="Rectangle 31"/>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rotWithShape="1">
            <a:blip r:embed="rId10">
              <a:extLst>
                <a:ext uri="{28A0092B-C50C-407E-A947-70E740481C1C}">
                  <a14:useLocalDpi xmlns:a14="http://schemas.microsoft.com/office/drawing/2010/main" val="0"/>
                </a:ext>
              </a:extLst>
            </a:blip>
            <a:srcRect l="28913" t="48420" r="32759"/>
            <a:stretch/>
          </p:blipFill>
          <p:spPr>
            <a:xfrm>
              <a:off x="2197810" y="3896011"/>
              <a:ext cx="782397" cy="934918"/>
            </a:xfrm>
            <a:prstGeom prst="rect">
              <a:avLst/>
            </a:prstGeom>
          </p:spPr>
        </p:pic>
      </p:grpSp>
      <p:pic>
        <p:nvPicPr>
          <p:cNvPr id="1030" name="Picture 6" descr=".NET Foundati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5709" y="3082749"/>
            <a:ext cx="563438" cy="56343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rotWithShape="1">
          <a:blip r:embed="rId12">
            <a:biLevel thresh="25000"/>
            <a:extLst>
              <a:ext uri="{28A0092B-C50C-407E-A947-70E740481C1C}">
                <a14:useLocalDpi xmlns:a14="http://schemas.microsoft.com/office/drawing/2010/main" val="0"/>
              </a:ext>
            </a:extLst>
          </a:blip>
          <a:srcRect r="69588"/>
          <a:stretch/>
        </p:blipFill>
        <p:spPr>
          <a:xfrm>
            <a:off x="6800272" y="3655546"/>
            <a:ext cx="549090" cy="437454"/>
          </a:xfrm>
          <a:prstGeom prst="rect">
            <a:avLst/>
          </a:prstGeom>
        </p:spPr>
      </p:pic>
      <p:sp>
        <p:nvSpPr>
          <p:cNvPr id="33" name="Rectangle 32"/>
          <p:cNvSpPr/>
          <p:nvPr/>
        </p:nvSpPr>
        <p:spPr>
          <a:xfrm>
            <a:off x="7624268" y="2053866"/>
            <a:ext cx="795411" cy="253916"/>
          </a:xfrm>
          <a:prstGeom prst="rect">
            <a:avLst/>
          </a:prstGeom>
        </p:spPr>
        <p:txBody>
          <a:bodyPr wrap="none">
            <a:spAutoFit/>
          </a:bodyPr>
          <a:lstStyle/>
          <a:p>
            <a:pPr defTabSz="699115"/>
            <a:r>
              <a:rPr lang="en-US" sz="1050" dirty="0">
                <a:solidFill>
                  <a:srgbClr val="20359D"/>
                </a:solidFill>
                <a:cs typeface="Segoe UI" panose="020B0502040204020203" pitchFamily="34" charset="0"/>
              </a:rPr>
              <a:t>ASP.NET 5</a:t>
            </a:r>
          </a:p>
        </p:txBody>
      </p:sp>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02091" y="3476450"/>
            <a:ext cx="676123" cy="286896"/>
          </a:xfrm>
          <a:prstGeom prst="rect">
            <a:avLst/>
          </a:prstGeom>
        </p:spPr>
      </p:pic>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258070" y="3187033"/>
            <a:ext cx="562124" cy="551468"/>
          </a:xfrm>
          <a:prstGeom prst="rect">
            <a:avLst/>
          </a:prstGeom>
        </p:spPr>
      </p:pic>
      <p:pic>
        <p:nvPicPr>
          <p:cNvPr id="1026" name="Picture 2" descr="http://cdn.flaticon.com/png/256/37966.png"/>
          <p:cNvPicPr>
            <a:picLocks noChangeAspect="1" noChangeArrowheads="1"/>
          </p:cNvPicPr>
          <p:nvPr/>
        </p:nvPicPr>
        <p:blipFill rotWithShape="1">
          <a:blip r:embed="rId15">
            <a:extLst>
              <a:ext uri="{28A0092B-C50C-407E-A947-70E740481C1C}">
                <a14:useLocalDpi xmlns:a14="http://schemas.microsoft.com/office/drawing/2010/main" val="0"/>
              </a:ext>
            </a:extLst>
          </a:blip>
          <a:srcRect t="30843" b="35137"/>
          <a:stretch/>
        </p:blipFill>
        <p:spPr bwMode="auto">
          <a:xfrm>
            <a:off x="7970923" y="3190882"/>
            <a:ext cx="998024" cy="28556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16" cstate="print">
            <a:duotone>
              <a:prstClr val="black"/>
              <a:srgbClr val="0072C6">
                <a:tint val="45000"/>
                <a:satMod val="400000"/>
              </a:srgbClr>
            </a:duotone>
            <a:extLst>
              <a:ext uri="{28A0092B-C50C-407E-A947-70E740481C1C}">
                <a14:useLocalDpi xmlns:a14="http://schemas.microsoft.com/office/drawing/2010/main" val="0"/>
              </a:ext>
            </a:extLst>
          </a:blip>
          <a:srcRect l="3371" t="15460" r="80628" b="15496"/>
          <a:stretch/>
        </p:blipFill>
        <p:spPr bwMode="auto">
          <a:xfrm>
            <a:off x="7570128" y="2476903"/>
            <a:ext cx="236804" cy="24049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p:cNvPicPr>
          <p:nvPr/>
        </p:nvPicPr>
        <p:blipFill>
          <a:blip r:embed="rId17">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8109549" y="2454957"/>
            <a:ext cx="196859" cy="231771"/>
          </a:xfrm>
          <a:prstGeom prst="rect">
            <a:avLst/>
          </a:prstGeom>
        </p:spPr>
      </p:pic>
      <p:pic>
        <p:nvPicPr>
          <p:cNvPr id="40" name="Picture 2" descr="http://files.softicons.com/download/system-icons/windows-8-metro-icons-by-dakirby309/png/512x512/Folders%20&amp;%20OS/Linux.png"/>
          <p:cNvPicPr>
            <a:picLocks noChangeAspect="1" noChangeArrowheads="1"/>
          </p:cNvPicPr>
          <p:nvPr/>
        </p:nvPicPr>
        <p:blipFill>
          <a:blip r:embed="rId18" cstate="print">
            <a:duotone>
              <a:prstClr val="black"/>
              <a:srgbClr val="0072C6">
                <a:tint val="45000"/>
                <a:satMod val="400000"/>
              </a:srgbClr>
            </a:duotone>
            <a:extLst>
              <a:ext uri="{BEBA8EAE-BF5A-486C-A8C5-ECC9F3942E4B}">
                <a14:imgProps xmlns:a14="http://schemas.microsoft.com/office/drawing/2010/main">
                  <a14:imgLayer r:embed="rId1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826553" y="2458282"/>
            <a:ext cx="282904" cy="277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63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 2015</a:t>
            </a:r>
            <a:endParaRPr lang="en-US" dirty="0"/>
          </a:p>
        </p:txBody>
      </p:sp>
      <p:sp>
        <p:nvSpPr>
          <p:cNvPr id="42" name="Rectangle 3"/>
          <p:cNvSpPr/>
          <p:nvPr/>
        </p:nvSpPr>
        <p:spPr bwMode="auto">
          <a:xfrm>
            <a:off x="692495" y="1840053"/>
            <a:ext cx="7913801" cy="3993160"/>
          </a:xfrm>
          <a:prstGeom prst="rect">
            <a:avLst/>
          </a:prstGeom>
          <a:solidFill>
            <a:srgbClr val="D5D5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59" tIns="111887" rIns="139859" bIns="111887" numCol="1" spcCol="0" rtlCol="0" fromWordArt="0" anchor="b" anchorCtr="0" forceAA="0" compatLnSpc="1">
            <a:prstTxWarp prst="textNoShape">
              <a:avLst/>
            </a:prstTxWarp>
            <a:noAutofit/>
          </a:bodyPr>
          <a:lstStyle/>
          <a:p>
            <a:pPr algn="ctr" defTabSz="713039">
              <a:lnSpc>
                <a:spcPct val="90000"/>
              </a:lnSpc>
            </a:pPr>
            <a:endParaRPr lang="en-US" sz="1200" i="1" dirty="0">
              <a:gradFill>
                <a:gsLst>
                  <a:gs pos="0">
                    <a:srgbClr val="3F3F3F"/>
                  </a:gs>
                  <a:gs pos="100000">
                    <a:srgbClr val="3F3F3F"/>
                  </a:gs>
                </a:gsLst>
                <a:lin ang="5400000" scaled="0"/>
              </a:gradFill>
              <a:ea typeface="Segoe UI" pitchFamily="34" charset="0"/>
              <a:cs typeface="Segoe UI" pitchFamily="34" charset="0"/>
            </a:endParaRPr>
          </a:p>
        </p:txBody>
      </p:sp>
      <p:sp>
        <p:nvSpPr>
          <p:cNvPr id="43" name="Rectangle 4"/>
          <p:cNvSpPr/>
          <p:nvPr/>
        </p:nvSpPr>
        <p:spPr bwMode="auto">
          <a:xfrm>
            <a:off x="787253" y="4464113"/>
            <a:ext cx="7696164" cy="1296563"/>
          </a:xfrm>
          <a:prstGeom prst="rect">
            <a:avLst/>
          </a:prstGeom>
          <a:solidFill>
            <a:srgbClr val="68217A"/>
          </a:solidFill>
          <a:ln w="25400" cap="flat" cmpd="sng" algn="ctr">
            <a:noFill/>
            <a:prstDash val="solid"/>
            <a:headEnd type="none" w="med" len="med"/>
            <a:tailEnd type="none" w="med" len="med"/>
          </a:ln>
          <a:effectLst/>
        </p:spPr>
        <p:txBody>
          <a:bodyPr vert="horz" wrap="square" lIns="558694" tIns="34214" rIns="68424" bIns="54739" numCol="1" rtlCol="0" anchor="t" anchorCtr="0" compatLnSpc="1">
            <a:prstTxWarp prst="textNoShape">
              <a:avLst/>
            </a:prstTxWarp>
          </a:bodyPr>
          <a:lstStyle/>
          <a:p>
            <a:pPr defTabSz="698110"/>
            <a:endParaRPr lang="en-US" dirty="0">
              <a:gradFill>
                <a:gsLst>
                  <a:gs pos="14679">
                    <a:srgbClr val="FFFFFF"/>
                  </a:gs>
                  <a:gs pos="38000">
                    <a:srgbClr val="FFFFFF"/>
                  </a:gs>
                </a:gsLst>
                <a:lin ang="5400000" scaled="1"/>
              </a:gradFill>
            </a:endParaRPr>
          </a:p>
        </p:txBody>
      </p:sp>
      <p:sp>
        <p:nvSpPr>
          <p:cNvPr id="44" name="Rectangle 5"/>
          <p:cNvSpPr/>
          <p:nvPr/>
        </p:nvSpPr>
        <p:spPr bwMode="auto">
          <a:xfrm>
            <a:off x="4706209" y="2562462"/>
            <a:ext cx="3777209" cy="1869661"/>
          </a:xfrm>
          <a:prstGeom prst="rect">
            <a:avLst/>
          </a:prstGeom>
          <a:solidFill>
            <a:srgbClr val="0072C6"/>
          </a:solidFill>
          <a:ln w="25400" cap="flat" cmpd="sng" algn="ctr">
            <a:noFill/>
            <a:prstDash val="solid"/>
            <a:headEnd type="none" w="med" len="med"/>
            <a:tailEnd type="none" w="med" len="med"/>
          </a:ln>
          <a:effectLst/>
        </p:spPr>
        <p:txBody>
          <a:bodyPr vert="horz" wrap="square" lIns="558773" tIns="209540" rIns="68471" bIns="68474" numCol="1" rtlCol="0" anchor="t" anchorCtr="0" compatLnSpc="1">
            <a:prstTxWarp prst="textNoShape">
              <a:avLst/>
            </a:prstTxWarp>
          </a:bodyPr>
          <a:lstStyle/>
          <a:p>
            <a:pPr algn="ctr" defTabSz="698245"/>
            <a:endParaRPr lang="en-US" sz="2000" dirty="0">
              <a:gradFill>
                <a:gsLst>
                  <a:gs pos="14679">
                    <a:srgbClr val="FFFFFF"/>
                  </a:gs>
                  <a:gs pos="38000">
                    <a:srgbClr val="FFFFFF"/>
                  </a:gs>
                </a:gsLst>
                <a:lin ang="5400000" scaled="1"/>
              </a:gradFill>
              <a:latin typeface="Segoe UI Light"/>
            </a:endParaRPr>
          </a:p>
        </p:txBody>
      </p:sp>
      <p:sp>
        <p:nvSpPr>
          <p:cNvPr id="45" name="Rectangle 6"/>
          <p:cNvSpPr/>
          <p:nvPr/>
        </p:nvSpPr>
        <p:spPr bwMode="auto">
          <a:xfrm>
            <a:off x="789167" y="2562462"/>
            <a:ext cx="3770643" cy="1869662"/>
          </a:xfrm>
          <a:prstGeom prst="rect">
            <a:avLst/>
          </a:prstGeom>
          <a:solidFill>
            <a:srgbClr val="0072C6"/>
          </a:solidFill>
          <a:ln w="25400" cap="flat" cmpd="sng" algn="ctr">
            <a:noFill/>
            <a:prstDash val="solid"/>
            <a:headEnd type="none" w="med" len="med"/>
            <a:tailEnd type="none" w="med" len="med"/>
          </a:ln>
          <a:effectLst/>
        </p:spPr>
        <p:txBody>
          <a:bodyPr vert="horz" wrap="square" lIns="558773" tIns="209540" rIns="68471" bIns="68474" numCol="1" rtlCol="0" anchor="t" anchorCtr="0" compatLnSpc="1">
            <a:prstTxWarp prst="textNoShape">
              <a:avLst/>
            </a:prstTxWarp>
          </a:bodyPr>
          <a:lstStyle/>
          <a:p>
            <a:pPr defTabSz="698245"/>
            <a:r>
              <a:rPr lang="en-US" sz="2000" dirty="0">
                <a:gradFill>
                  <a:gsLst>
                    <a:gs pos="14679">
                      <a:srgbClr val="FFFFFF"/>
                    </a:gs>
                    <a:gs pos="38000">
                      <a:srgbClr val="FFFFFF"/>
                    </a:gs>
                  </a:gsLst>
                  <a:lin ang="5400000" scaled="1"/>
                </a:gradFill>
                <a:latin typeface="Segoe UI Light"/>
              </a:rPr>
              <a:t>  </a:t>
            </a:r>
          </a:p>
        </p:txBody>
      </p:sp>
      <p:grpSp>
        <p:nvGrpSpPr>
          <p:cNvPr id="46" name="Group 7"/>
          <p:cNvGrpSpPr/>
          <p:nvPr/>
        </p:nvGrpSpPr>
        <p:grpSpPr>
          <a:xfrm>
            <a:off x="966577" y="4941003"/>
            <a:ext cx="1975522" cy="724335"/>
            <a:chOff x="3611404" y="5379997"/>
            <a:chExt cx="1932422" cy="967282"/>
          </a:xfrm>
        </p:grpSpPr>
        <p:sp>
          <p:nvSpPr>
            <p:cNvPr id="47" name="Rectangle 8"/>
            <p:cNvSpPr/>
            <p:nvPr/>
          </p:nvSpPr>
          <p:spPr>
            <a:xfrm>
              <a:off x="4092121" y="5719809"/>
              <a:ext cx="1451705" cy="627470"/>
            </a:xfrm>
            <a:prstGeom prst="rect">
              <a:avLst/>
            </a:prstGeom>
          </p:spPr>
          <p:txBody>
            <a:bodyPr wrap="square">
              <a:spAutoFit/>
            </a:bodyPr>
            <a:lstStyle/>
            <a:p>
              <a:pPr marL="0" lvl="1" defTabSz="698110">
                <a:lnSpc>
                  <a:spcPct val="90000"/>
                </a:lnSpc>
                <a:spcAft>
                  <a:spcPts val="255"/>
                </a:spcAft>
                <a:defRPr/>
              </a:pPr>
              <a:r>
                <a:rPr lang="en-US" sz="1200" dirty="0">
                  <a:solidFill>
                    <a:srgbClr val="FFFFFF"/>
                  </a:solidFill>
                </a:rPr>
                <a:t>RyuJIT + SIMD</a:t>
              </a:r>
            </a:p>
            <a:p>
              <a:pPr marL="0" lvl="1" defTabSz="698110">
                <a:lnSpc>
                  <a:spcPct val="90000"/>
                </a:lnSpc>
                <a:spcAft>
                  <a:spcPts val="255"/>
                </a:spcAft>
                <a:defRPr/>
              </a:pPr>
              <a:r>
                <a:rPr lang="en-US" sz="1200" dirty="0">
                  <a:solidFill>
                    <a:srgbClr val="FFFFFF"/>
                  </a:solidFill>
                </a:rPr>
                <a:t>Garbage Collector</a:t>
              </a:r>
            </a:p>
          </p:txBody>
        </p:sp>
        <p:sp>
          <p:nvSpPr>
            <p:cNvPr id="48" name="Rectangle 9"/>
            <p:cNvSpPr/>
            <p:nvPr/>
          </p:nvSpPr>
          <p:spPr>
            <a:xfrm>
              <a:off x="3611404" y="5379997"/>
              <a:ext cx="1871303" cy="345245"/>
            </a:xfrm>
            <a:prstGeom prst="rect">
              <a:avLst/>
            </a:prstGeom>
          </p:spPr>
          <p:txBody>
            <a:bodyPr wrap="square">
              <a:spAutoFit/>
            </a:bodyPr>
            <a:lstStyle/>
            <a:p>
              <a:pPr marL="0" lvl="1" defTabSz="698110">
                <a:lnSpc>
                  <a:spcPct val="90000"/>
                </a:lnSpc>
                <a:spcAft>
                  <a:spcPts val="255"/>
                </a:spcAft>
                <a:defRPr/>
              </a:pPr>
              <a:r>
                <a:rPr lang="zh-TW" altLang="en-US" sz="1200" b="1" dirty="0" smtClean="0">
                  <a:solidFill>
                    <a:srgbClr val="FFFFFF"/>
                  </a:solidFill>
                </a:rPr>
                <a:t>執行環境元件</a:t>
              </a:r>
              <a:endParaRPr lang="en-US" sz="1200" b="1" dirty="0">
                <a:solidFill>
                  <a:srgbClr val="FFFFFF"/>
                </a:solidFill>
              </a:endParaRPr>
            </a:p>
          </p:txBody>
        </p:sp>
      </p:grpSp>
      <p:grpSp>
        <p:nvGrpSpPr>
          <p:cNvPr id="49" name="Group 10"/>
          <p:cNvGrpSpPr/>
          <p:nvPr/>
        </p:nvGrpSpPr>
        <p:grpSpPr>
          <a:xfrm>
            <a:off x="5749039" y="4938417"/>
            <a:ext cx="2754535" cy="721858"/>
            <a:chOff x="5931612" y="5625397"/>
            <a:chExt cx="2565868" cy="963967"/>
          </a:xfrm>
        </p:grpSpPr>
        <p:sp>
          <p:nvSpPr>
            <p:cNvPr id="50" name="Rectangle 11"/>
            <p:cNvSpPr/>
            <p:nvPr/>
          </p:nvSpPr>
          <p:spPr>
            <a:xfrm>
              <a:off x="5931612" y="5625397"/>
              <a:ext cx="1759619" cy="345243"/>
            </a:xfrm>
            <a:prstGeom prst="rect">
              <a:avLst/>
            </a:prstGeom>
          </p:spPr>
          <p:txBody>
            <a:bodyPr wrap="square">
              <a:spAutoFit/>
            </a:bodyPr>
            <a:lstStyle/>
            <a:p>
              <a:pPr marL="0" lvl="1" defTabSz="698110">
                <a:lnSpc>
                  <a:spcPct val="90000"/>
                </a:lnSpc>
                <a:spcAft>
                  <a:spcPts val="255"/>
                </a:spcAft>
                <a:defRPr/>
              </a:pPr>
              <a:r>
                <a:rPr lang="zh-TW" altLang="en-US" sz="1200" b="1" dirty="0" smtClean="0">
                  <a:solidFill>
                    <a:srgbClr val="FFFFFF"/>
                  </a:solidFill>
                </a:rPr>
                <a:t>編譯器</a:t>
              </a:r>
              <a:endParaRPr lang="en-US" sz="1200" b="1" dirty="0">
                <a:solidFill>
                  <a:srgbClr val="FFFFFF"/>
                </a:solidFill>
              </a:endParaRPr>
            </a:p>
          </p:txBody>
        </p:sp>
        <p:sp>
          <p:nvSpPr>
            <p:cNvPr id="51" name="Rectangle 12"/>
            <p:cNvSpPr/>
            <p:nvPr/>
          </p:nvSpPr>
          <p:spPr>
            <a:xfrm>
              <a:off x="6305358" y="5970803"/>
              <a:ext cx="2192122" cy="618561"/>
            </a:xfrm>
            <a:prstGeom prst="rect">
              <a:avLst/>
            </a:prstGeom>
          </p:spPr>
          <p:txBody>
            <a:bodyPr wrap="square">
              <a:spAutoFit/>
            </a:bodyPr>
            <a:lstStyle/>
            <a:p>
              <a:pPr marL="0" lvl="1" defTabSz="698110">
                <a:lnSpc>
                  <a:spcPct val="90000"/>
                </a:lnSpc>
                <a:spcAft>
                  <a:spcPts val="255"/>
                </a:spcAft>
              </a:pPr>
              <a:r>
                <a:rPr lang="en-US" sz="1200" dirty="0">
                  <a:solidFill>
                    <a:srgbClr val="FFFFFF"/>
                  </a:solidFill>
                </a:rPr>
                <a:t>.NET </a:t>
              </a:r>
              <a:r>
                <a:rPr lang="zh-TW" altLang="en-US" sz="1200" dirty="0" smtClean="0">
                  <a:solidFill>
                    <a:srgbClr val="FFFFFF"/>
                  </a:solidFill>
                </a:rPr>
                <a:t>編譯器平台</a:t>
              </a:r>
              <a:r>
                <a:rPr lang="en-US" sz="1200" dirty="0" smtClean="0">
                  <a:solidFill>
                    <a:srgbClr val="FFFFFF"/>
                  </a:solidFill>
                </a:rPr>
                <a:t> </a:t>
              </a:r>
              <a:r>
                <a:rPr lang="en-US" sz="1200" dirty="0">
                  <a:solidFill>
                    <a:srgbClr val="FFFFFF"/>
                  </a:solidFill>
                </a:rPr>
                <a:t>(Roslyn)</a:t>
              </a:r>
            </a:p>
            <a:p>
              <a:pPr marL="0" lvl="1" defTabSz="698110">
                <a:lnSpc>
                  <a:spcPct val="90000"/>
                </a:lnSpc>
                <a:spcAft>
                  <a:spcPts val="255"/>
                </a:spcAft>
              </a:pPr>
              <a:r>
                <a:rPr lang="zh-TW" altLang="en-US" sz="1200" dirty="0" smtClean="0">
                  <a:solidFill>
                    <a:srgbClr val="FFFFFF"/>
                  </a:solidFill>
                </a:rPr>
                <a:t>程式語言創新</a:t>
              </a:r>
              <a:endParaRPr lang="en-US" sz="1200" dirty="0">
                <a:solidFill>
                  <a:srgbClr val="FFFFFF"/>
                </a:solidFill>
              </a:endParaRPr>
            </a:p>
          </p:txBody>
        </p:sp>
      </p:grpSp>
      <p:grpSp>
        <p:nvGrpSpPr>
          <p:cNvPr id="52" name="Group 13"/>
          <p:cNvGrpSpPr/>
          <p:nvPr/>
        </p:nvGrpSpPr>
        <p:grpSpPr>
          <a:xfrm>
            <a:off x="1006603" y="5234293"/>
            <a:ext cx="431254" cy="311860"/>
            <a:chOff x="9061629" y="5706715"/>
            <a:chExt cx="380421" cy="310912"/>
          </a:xfrm>
        </p:grpSpPr>
        <p:sp>
          <p:nvSpPr>
            <p:cNvPr id="53"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836" tIns="34919" rIns="69836" bIns="34919" numCol="1" anchor="t" anchorCtr="0" compatLnSpc="1">
              <a:prstTxWarp prst="textNoShape">
                <a:avLst/>
              </a:prstTxWarp>
            </a:bodyPr>
            <a:lstStyle/>
            <a:p>
              <a:pPr defTabSz="712140"/>
              <a:endParaRPr lang="en-US" sz="1200">
                <a:gradFill>
                  <a:gsLst>
                    <a:gs pos="14679">
                      <a:srgbClr val="FFFFFF"/>
                    </a:gs>
                    <a:gs pos="38000">
                      <a:srgbClr val="FFFFFF"/>
                    </a:gs>
                  </a:gsLst>
                  <a:lin ang="5400000" scaled="1"/>
                </a:gradFill>
              </a:endParaRPr>
            </a:p>
          </p:txBody>
        </p:sp>
        <p:sp>
          <p:nvSpPr>
            <p:cNvPr id="54"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836" tIns="34919" rIns="69836" bIns="34919" numCol="1" anchor="t" anchorCtr="0" compatLnSpc="1">
              <a:prstTxWarp prst="textNoShape">
                <a:avLst/>
              </a:prstTxWarp>
            </a:bodyPr>
            <a:lstStyle/>
            <a:p>
              <a:pPr defTabSz="712140"/>
              <a:endParaRPr lang="en-US" sz="1200">
                <a:gradFill>
                  <a:gsLst>
                    <a:gs pos="14679">
                      <a:srgbClr val="FFFFFF"/>
                    </a:gs>
                    <a:gs pos="38000">
                      <a:srgbClr val="FFFFFF"/>
                    </a:gs>
                  </a:gsLst>
                  <a:lin ang="5400000" scaled="1"/>
                </a:gradFill>
              </a:endParaRPr>
            </a:p>
          </p:txBody>
        </p:sp>
        <p:sp>
          <p:nvSpPr>
            <p:cNvPr id="55"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836" tIns="34919" rIns="69836" bIns="34919" numCol="1" anchor="t" anchorCtr="0" compatLnSpc="1">
              <a:prstTxWarp prst="textNoShape">
                <a:avLst/>
              </a:prstTxWarp>
            </a:bodyPr>
            <a:lstStyle/>
            <a:p>
              <a:pPr defTabSz="712140"/>
              <a:endParaRPr lang="en-US" sz="1200">
                <a:gradFill>
                  <a:gsLst>
                    <a:gs pos="14679">
                      <a:srgbClr val="FFFFFF"/>
                    </a:gs>
                    <a:gs pos="38000">
                      <a:srgbClr val="FFFFFF"/>
                    </a:gs>
                  </a:gsLst>
                  <a:lin ang="5400000" scaled="1"/>
                </a:gradFill>
              </a:endParaRPr>
            </a:p>
          </p:txBody>
        </p:sp>
      </p:grpSp>
      <p:sp>
        <p:nvSpPr>
          <p:cNvPr id="56" name="Freeform 84"/>
          <p:cNvSpPr>
            <a:spLocks noEditPoints="1"/>
          </p:cNvSpPr>
          <p:nvPr/>
        </p:nvSpPr>
        <p:spPr bwMode="black">
          <a:xfrm>
            <a:off x="5842181" y="5269442"/>
            <a:ext cx="308479" cy="30069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62869" tIns="31434" rIns="62869" bIns="31434" numCol="1" anchor="t" anchorCtr="0" compatLnSpc="1">
            <a:prstTxWarp prst="textNoShape">
              <a:avLst/>
            </a:prstTxWarp>
          </a:bodyPr>
          <a:lstStyle/>
          <a:p>
            <a:pPr defTabSz="698476"/>
            <a:endParaRPr lang="en-US" sz="1200">
              <a:solidFill>
                <a:prstClr val="black"/>
              </a:solidFill>
            </a:endParaRPr>
          </a:p>
        </p:txBody>
      </p:sp>
      <p:sp>
        <p:nvSpPr>
          <p:cNvPr id="57" name="TextBox 18"/>
          <p:cNvSpPr txBox="1"/>
          <p:nvPr/>
        </p:nvSpPr>
        <p:spPr>
          <a:xfrm>
            <a:off x="787253" y="2640520"/>
            <a:ext cx="3768378" cy="400110"/>
          </a:xfrm>
          <a:prstGeom prst="rect">
            <a:avLst/>
          </a:prstGeom>
          <a:noFill/>
        </p:spPr>
        <p:txBody>
          <a:bodyPr wrap="square" rtlCol="0">
            <a:spAutoFit/>
          </a:bodyPr>
          <a:lstStyle/>
          <a:p>
            <a:pPr algn="ctr" defTabSz="698476"/>
            <a:r>
              <a:rPr lang="en-US" sz="20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58" name="TextBox 19"/>
          <p:cNvSpPr txBox="1"/>
          <p:nvPr/>
        </p:nvSpPr>
        <p:spPr>
          <a:xfrm>
            <a:off x="4702031" y="2639192"/>
            <a:ext cx="3781387" cy="400110"/>
          </a:xfrm>
          <a:prstGeom prst="rect">
            <a:avLst/>
          </a:prstGeom>
          <a:noFill/>
        </p:spPr>
        <p:txBody>
          <a:bodyPr wrap="square" rtlCol="0">
            <a:spAutoFit/>
          </a:bodyPr>
          <a:lstStyle/>
          <a:p>
            <a:pPr algn="ctr" defTabSz="698476"/>
            <a:r>
              <a:rPr lang="en-US" sz="2000" b="1" dirty="0">
                <a:solidFill>
                  <a:srgbClr val="FFFFFF"/>
                </a:solidFill>
                <a:latin typeface="Segoe UI Semibold" panose="020B0702040204020203" pitchFamily="34" charset="0"/>
                <a:cs typeface="Segoe UI Semibold" panose="020B0702040204020203" pitchFamily="34" charset="0"/>
              </a:rPr>
              <a:t>.NET </a:t>
            </a:r>
            <a:r>
              <a:rPr lang="en-US" sz="2000" dirty="0">
                <a:solidFill>
                  <a:srgbClr val="FFFFFF"/>
                </a:solidFill>
                <a:latin typeface="Segoe UI Semibold" panose="020B0702040204020203" pitchFamily="34" charset="0"/>
                <a:cs typeface="Segoe UI Semibold" panose="020B0702040204020203" pitchFamily="34" charset="0"/>
              </a:rPr>
              <a:t>Core 5</a:t>
            </a:r>
            <a:r>
              <a:rPr lang="en-US" sz="2000" b="1" dirty="0">
                <a:solidFill>
                  <a:srgbClr val="FFFFFF"/>
                </a:solidFill>
                <a:latin typeface="Segoe UI Semibold" panose="020B0702040204020203" pitchFamily="34" charset="0"/>
                <a:cs typeface="Segoe UI Semibold" panose="020B0702040204020203" pitchFamily="34" charset="0"/>
              </a:rPr>
              <a:t> </a:t>
            </a:r>
          </a:p>
        </p:txBody>
      </p:sp>
      <p:sp>
        <p:nvSpPr>
          <p:cNvPr id="59" name="Rectangle 20"/>
          <p:cNvSpPr/>
          <p:nvPr/>
        </p:nvSpPr>
        <p:spPr>
          <a:xfrm>
            <a:off x="787253" y="3944773"/>
            <a:ext cx="3768378" cy="430887"/>
          </a:xfrm>
          <a:prstGeom prst="rect">
            <a:avLst/>
          </a:prstGeom>
        </p:spPr>
        <p:txBody>
          <a:bodyPr wrap="square">
            <a:spAutoFit/>
          </a:bodyPr>
          <a:lstStyle/>
          <a:p>
            <a:pPr algn="ctr" defTabSz="698281"/>
            <a:r>
              <a:rPr lang="zh-TW" altLang="en-US" sz="1100" dirty="0" smtClean="0">
                <a:solidFill>
                  <a:srgbClr val="FFFFFF"/>
                </a:solidFill>
              </a:rPr>
              <a:t>功能完整及與 </a:t>
            </a:r>
            <a:r>
              <a:rPr lang="en-US" altLang="zh-TW" sz="1100" dirty="0" smtClean="0">
                <a:solidFill>
                  <a:srgbClr val="FFFFFF"/>
                </a:solidFill>
              </a:rPr>
              <a:t>Windows </a:t>
            </a:r>
            <a:r>
              <a:rPr lang="zh-TW" altLang="en-US" sz="1100" dirty="0" smtClean="0">
                <a:solidFill>
                  <a:srgbClr val="FFFFFF"/>
                </a:solidFill>
              </a:rPr>
              <a:t>整合的</a:t>
            </a:r>
            <a:r>
              <a:rPr lang="en-US" sz="1100" dirty="0" smtClean="0">
                <a:solidFill>
                  <a:srgbClr val="FFFFFF"/>
                </a:solidFill>
              </a:rPr>
              <a:t> </a:t>
            </a:r>
            <a:r>
              <a:rPr lang="en-US" sz="1100" dirty="0">
                <a:solidFill>
                  <a:srgbClr val="FFFFFF"/>
                </a:solidFill>
              </a:rPr>
              <a:t/>
            </a:r>
            <a:br>
              <a:rPr lang="en-US" sz="1100" dirty="0">
                <a:solidFill>
                  <a:srgbClr val="FFFFFF"/>
                </a:solidFill>
              </a:rPr>
            </a:br>
            <a:r>
              <a:rPr lang="en-US" altLang="zh-TW" sz="1100" dirty="0">
                <a:solidFill>
                  <a:srgbClr val="FFFFFF"/>
                </a:solidFill>
              </a:rPr>
              <a:t>.NET </a:t>
            </a:r>
            <a:r>
              <a:rPr lang="zh-TW" altLang="en-US" sz="1100" dirty="0">
                <a:solidFill>
                  <a:srgbClr val="FFFFFF"/>
                </a:solidFill>
              </a:rPr>
              <a:t>函式庫與執行</a:t>
            </a:r>
            <a:r>
              <a:rPr lang="zh-TW" altLang="en-US" sz="1100" dirty="0" smtClean="0">
                <a:solidFill>
                  <a:srgbClr val="FFFFFF"/>
                </a:solidFill>
              </a:rPr>
              <a:t>環境</a:t>
            </a:r>
            <a:endParaRPr lang="en-US" altLang="zh-TW" sz="1100" dirty="0">
              <a:solidFill>
                <a:srgbClr val="FFFFFF"/>
              </a:solidFill>
            </a:endParaRPr>
          </a:p>
        </p:txBody>
      </p:sp>
      <p:sp>
        <p:nvSpPr>
          <p:cNvPr id="60" name="Rectangle 21"/>
          <p:cNvSpPr/>
          <p:nvPr/>
        </p:nvSpPr>
        <p:spPr>
          <a:xfrm>
            <a:off x="4702031" y="3939939"/>
            <a:ext cx="3781386" cy="430887"/>
          </a:xfrm>
          <a:prstGeom prst="rect">
            <a:avLst/>
          </a:prstGeom>
        </p:spPr>
        <p:txBody>
          <a:bodyPr wrap="square">
            <a:spAutoFit/>
          </a:bodyPr>
          <a:lstStyle/>
          <a:p>
            <a:pPr algn="ctr" defTabSz="698281"/>
            <a:r>
              <a:rPr lang="zh-TW" altLang="en-US" sz="1100" dirty="0" smtClean="0">
                <a:solidFill>
                  <a:srgbClr val="FFFFFF"/>
                </a:solidFill>
              </a:rPr>
              <a:t>模組化及最佳化</a:t>
            </a:r>
            <a:r>
              <a:rPr lang="zh-TW" altLang="en-US" sz="1100" dirty="0">
                <a:solidFill>
                  <a:srgbClr val="FFFFFF"/>
                </a:solidFill>
              </a:rPr>
              <a:t>的</a:t>
            </a:r>
            <a:r>
              <a:rPr lang="zh-TW" altLang="en-US" sz="1100" dirty="0" smtClean="0">
                <a:solidFill>
                  <a:srgbClr val="FFFFFF"/>
                </a:solidFill>
              </a:rPr>
              <a:t> </a:t>
            </a:r>
            <a:r>
              <a:rPr lang="en-US" altLang="zh-TW" sz="1100" dirty="0" smtClean="0">
                <a:solidFill>
                  <a:srgbClr val="FFFFFF"/>
                </a:solidFill>
              </a:rPr>
              <a:t/>
            </a:r>
            <a:br>
              <a:rPr lang="en-US" altLang="zh-TW" sz="1100" dirty="0" smtClean="0">
                <a:solidFill>
                  <a:srgbClr val="FFFFFF"/>
                </a:solidFill>
              </a:rPr>
            </a:br>
            <a:r>
              <a:rPr lang="en-US" altLang="zh-TW" sz="1100" dirty="0" smtClean="0">
                <a:solidFill>
                  <a:srgbClr val="FFFFFF"/>
                </a:solidFill>
              </a:rPr>
              <a:t>.NET </a:t>
            </a:r>
            <a:r>
              <a:rPr lang="zh-TW" altLang="en-US" sz="1100" dirty="0" smtClean="0">
                <a:solidFill>
                  <a:srgbClr val="FFFFFF"/>
                </a:solidFill>
              </a:rPr>
              <a:t>函式庫與執行環境</a:t>
            </a:r>
            <a:endParaRPr lang="en-US" sz="1100" dirty="0">
              <a:solidFill>
                <a:srgbClr val="FFFFFF"/>
              </a:solidFill>
            </a:endParaRPr>
          </a:p>
        </p:txBody>
      </p:sp>
      <p:sp>
        <p:nvSpPr>
          <p:cNvPr id="61" name="Rectangle 22"/>
          <p:cNvSpPr/>
          <p:nvPr/>
        </p:nvSpPr>
        <p:spPr bwMode="auto">
          <a:xfrm>
            <a:off x="787254" y="1951586"/>
            <a:ext cx="1210071" cy="58306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6986" tIns="109589" rIns="136986" bIns="109589" numCol="1" spcCol="0" rtlCol="0" fromWordArt="0" anchor="t" anchorCtr="0" forceAA="0" compatLnSpc="1">
            <a:prstTxWarp prst="textNoShape">
              <a:avLst/>
            </a:prstTxWarp>
            <a:noAutofit/>
          </a:bodyPr>
          <a:lstStyle/>
          <a:p>
            <a:pPr algn="ctr" defTabSz="698427"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WPF</a:t>
            </a:r>
          </a:p>
        </p:txBody>
      </p:sp>
      <p:sp>
        <p:nvSpPr>
          <p:cNvPr id="62" name="Rectangle 23"/>
          <p:cNvSpPr/>
          <p:nvPr/>
        </p:nvSpPr>
        <p:spPr bwMode="auto">
          <a:xfrm>
            <a:off x="3351904" y="1951586"/>
            <a:ext cx="1203726" cy="58306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6986" tIns="109589" rIns="136986" bIns="109589" numCol="1" spcCol="0" rtlCol="0" fromWordArt="0" anchor="t" anchorCtr="0" forceAA="0" compatLnSpc="1">
            <a:prstTxWarp prst="textNoShape">
              <a:avLst/>
            </a:prstTxWarp>
            <a:noAutofit/>
          </a:bodyPr>
          <a:lstStyle/>
          <a:p>
            <a:pPr algn="ctr" defTabSz="698427"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ASP.NET </a:t>
            </a:r>
          </a:p>
          <a:p>
            <a:pPr algn="ctr" defTabSz="698427"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(4 &amp; 5)</a:t>
            </a:r>
          </a:p>
        </p:txBody>
      </p:sp>
      <p:sp>
        <p:nvSpPr>
          <p:cNvPr id="63" name="Rectangle 24"/>
          <p:cNvSpPr/>
          <p:nvPr/>
        </p:nvSpPr>
        <p:spPr bwMode="auto">
          <a:xfrm>
            <a:off x="2051418" y="1951587"/>
            <a:ext cx="1246395" cy="58306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6986" tIns="109589" rIns="136986" bIns="109589" numCol="1" spcCol="0" rtlCol="0" fromWordArt="0" anchor="t" anchorCtr="0" forceAA="0" compatLnSpc="1">
            <a:prstTxWarp prst="textNoShape">
              <a:avLst/>
            </a:prstTxWarp>
            <a:noAutofit/>
          </a:bodyPr>
          <a:lstStyle/>
          <a:p>
            <a:pPr algn="ctr" defTabSz="698427"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64" name="Rectangle 25"/>
          <p:cNvSpPr/>
          <p:nvPr/>
        </p:nvSpPr>
        <p:spPr bwMode="auto">
          <a:xfrm>
            <a:off x="4706210" y="1951586"/>
            <a:ext cx="1870389" cy="58306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6986" tIns="109589" rIns="136986" bIns="109589" numCol="1" spcCol="0" rtlCol="0" fromWordArt="0" anchor="t" anchorCtr="0" forceAA="0" compatLnSpc="1">
            <a:prstTxWarp prst="textNoShape">
              <a:avLst/>
            </a:prstTxWarp>
            <a:noAutofit/>
          </a:bodyPr>
          <a:lstStyle/>
          <a:p>
            <a:pPr algn="ctr" defTabSz="698427"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65" name="Rectangle 26"/>
          <p:cNvSpPr/>
          <p:nvPr/>
        </p:nvSpPr>
        <p:spPr bwMode="auto">
          <a:xfrm>
            <a:off x="6658681" y="1951587"/>
            <a:ext cx="1824737" cy="58306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6986" tIns="109589" rIns="136986" bIns="109589" numCol="1" spcCol="0" rtlCol="0" fromWordArt="0" anchor="t" anchorCtr="0" forceAA="0" compatLnSpc="1">
            <a:prstTxWarp prst="textNoShape">
              <a:avLst/>
            </a:prstTxWarp>
            <a:noAutofit/>
          </a:bodyPr>
          <a:lstStyle/>
          <a:p>
            <a:pPr algn="ctr" defTabSz="698427"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Universal </a:t>
            </a:r>
          </a:p>
          <a:p>
            <a:pPr algn="ctr" defTabSz="698427"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Windows Apps</a:t>
            </a:r>
          </a:p>
        </p:txBody>
      </p:sp>
      <p:sp>
        <p:nvSpPr>
          <p:cNvPr id="66" name="Rectangle 27"/>
          <p:cNvSpPr/>
          <p:nvPr/>
        </p:nvSpPr>
        <p:spPr bwMode="auto">
          <a:xfrm>
            <a:off x="4857412" y="3099035"/>
            <a:ext cx="1719187" cy="787952"/>
          </a:xfrm>
          <a:prstGeom prst="rect">
            <a:avLst/>
          </a:prstGeom>
          <a:solidFill>
            <a:srgbClr val="65A2D9"/>
          </a:solidFill>
          <a:ln w="25400" cap="flat" cmpd="sng" algn="ctr">
            <a:noFill/>
            <a:prstDash val="solid"/>
            <a:headEnd type="none" w="med" len="med"/>
            <a:tailEnd type="none" w="med" len="med"/>
          </a:ln>
          <a:effectLst/>
        </p:spPr>
        <p:txBody>
          <a:bodyPr vert="horz" wrap="square" lIns="69939" tIns="34214" rIns="68424" bIns="54739" numCol="1" rtlCol="0" anchor="t" anchorCtr="0" compatLnSpc="1">
            <a:prstTxWarp prst="textNoShape">
              <a:avLst/>
            </a:prstTxWarp>
          </a:bodyPr>
          <a:lstStyle/>
          <a:p>
            <a:pPr algn="ctr" defTabSz="698110"/>
            <a:r>
              <a:rPr lang="en-US" sz="1400" dirty="0">
                <a:gradFill>
                  <a:gsLst>
                    <a:gs pos="14679">
                      <a:srgbClr val="FFFFFF"/>
                    </a:gs>
                    <a:gs pos="38000">
                      <a:srgbClr val="FFFFFF"/>
                    </a:gs>
                  </a:gsLst>
                  <a:lin ang="5400000" scaled="1"/>
                </a:gradFill>
              </a:rPr>
              <a:t>CoreCLR</a:t>
            </a:r>
          </a:p>
        </p:txBody>
      </p:sp>
      <p:sp>
        <p:nvSpPr>
          <p:cNvPr id="67" name="Rectangle 28"/>
          <p:cNvSpPr/>
          <p:nvPr/>
        </p:nvSpPr>
        <p:spPr bwMode="auto">
          <a:xfrm>
            <a:off x="6658680" y="3096872"/>
            <a:ext cx="1700776" cy="790115"/>
          </a:xfrm>
          <a:prstGeom prst="rect">
            <a:avLst/>
          </a:prstGeom>
          <a:solidFill>
            <a:srgbClr val="65A2D9"/>
          </a:solidFill>
          <a:ln w="25400" cap="flat" cmpd="sng" algn="ctr">
            <a:noFill/>
            <a:prstDash val="solid"/>
            <a:headEnd type="none" w="med" len="med"/>
            <a:tailEnd type="none" w="med" len="med"/>
          </a:ln>
          <a:effectLst/>
        </p:spPr>
        <p:txBody>
          <a:bodyPr vert="horz" wrap="square" lIns="69939" tIns="34214" rIns="68424" bIns="54739" numCol="1" rtlCol="0" anchor="t" anchorCtr="0" compatLnSpc="1">
            <a:prstTxWarp prst="textNoShape">
              <a:avLst/>
            </a:prstTxWarp>
          </a:bodyPr>
          <a:lstStyle/>
          <a:p>
            <a:pPr algn="ctr" defTabSz="698110"/>
            <a:r>
              <a:rPr lang="en-US" sz="1400" dirty="0">
                <a:gradFill>
                  <a:gsLst>
                    <a:gs pos="14679">
                      <a:srgbClr val="FFFFFF"/>
                    </a:gs>
                    <a:gs pos="38000">
                      <a:srgbClr val="FFFFFF"/>
                    </a:gs>
                  </a:gsLst>
                  <a:lin ang="5400000" scaled="1"/>
                </a:gradFill>
              </a:rPr>
              <a:t>.NET Native</a:t>
            </a:r>
          </a:p>
        </p:txBody>
      </p:sp>
      <p:pic>
        <p:nvPicPr>
          <p:cNvPr id="68" name="Picture 2" descr="http://files.softicons.com/download/system-icons/windows-8-metro-icons-by-dakirby309/png/512x512/Folders%20&amp;%20OS/Linux.pn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521960" y="3451657"/>
            <a:ext cx="380865" cy="373913"/>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3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083096" y="3444724"/>
            <a:ext cx="289289" cy="340594"/>
          </a:xfrm>
          <a:prstGeom prst="rect">
            <a:avLst/>
          </a:prstGeom>
        </p:spPr>
      </p:pic>
      <p:cxnSp>
        <p:nvCxnSpPr>
          <p:cNvPr id="70" name="Straight Connector 31"/>
          <p:cNvCxnSpPr/>
          <p:nvPr/>
        </p:nvCxnSpPr>
        <p:spPr>
          <a:xfrm>
            <a:off x="5644432" y="2530399"/>
            <a:ext cx="3278" cy="562740"/>
          </a:xfrm>
          <a:prstGeom prst="line">
            <a:avLst/>
          </a:prstGeom>
          <a:ln w="19050">
            <a:solidFill>
              <a:srgbClr val="92D05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32"/>
          <p:cNvCxnSpPr/>
          <p:nvPr/>
        </p:nvCxnSpPr>
        <p:spPr>
          <a:xfrm>
            <a:off x="7578569" y="2530399"/>
            <a:ext cx="5721" cy="576625"/>
          </a:xfrm>
          <a:prstGeom prst="line">
            <a:avLst/>
          </a:prstGeom>
          <a:ln w="19050">
            <a:solidFill>
              <a:srgbClr val="92D05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72"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5003022" y="3439564"/>
            <a:ext cx="341857" cy="34719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40137" y="3445753"/>
            <a:ext cx="341857" cy="347193"/>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2409098" y="3193481"/>
            <a:ext cx="540014" cy="548443"/>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36"/>
          <p:cNvGrpSpPr/>
          <p:nvPr/>
        </p:nvGrpSpPr>
        <p:grpSpPr>
          <a:xfrm>
            <a:off x="3444419" y="4942239"/>
            <a:ext cx="2061536" cy="717676"/>
            <a:chOff x="8498144" y="5582405"/>
            <a:chExt cx="3036958" cy="958387"/>
          </a:xfrm>
        </p:grpSpPr>
        <p:sp>
          <p:nvSpPr>
            <p:cNvPr id="76" name="Rectangle 37"/>
            <p:cNvSpPr/>
            <p:nvPr/>
          </p:nvSpPr>
          <p:spPr>
            <a:xfrm>
              <a:off x="9136470" y="5922228"/>
              <a:ext cx="2398632" cy="618564"/>
            </a:xfrm>
            <a:prstGeom prst="rect">
              <a:avLst/>
            </a:prstGeom>
          </p:spPr>
          <p:txBody>
            <a:bodyPr wrap="square">
              <a:spAutoFit/>
            </a:bodyPr>
            <a:lstStyle/>
            <a:p>
              <a:pPr marL="0" lvl="1" defTabSz="698110">
                <a:lnSpc>
                  <a:spcPct val="90000"/>
                </a:lnSpc>
                <a:spcAft>
                  <a:spcPts val="255"/>
                </a:spcAft>
                <a:defRPr/>
              </a:pPr>
              <a:r>
                <a:rPr lang="zh-TW" altLang="en-US" sz="1200" dirty="0" smtClean="0">
                  <a:solidFill>
                    <a:srgbClr val="FFFFFF"/>
                  </a:solidFill>
                </a:rPr>
                <a:t>基礎類別函式庫 </a:t>
              </a:r>
              <a:r>
                <a:rPr lang="en-US" altLang="zh-TW" sz="1200" dirty="0" smtClean="0">
                  <a:solidFill>
                    <a:srgbClr val="FFFFFF"/>
                  </a:solidFill>
                </a:rPr>
                <a:t>(BCL)</a:t>
              </a:r>
              <a:endParaRPr lang="en-US" sz="1200" dirty="0">
                <a:solidFill>
                  <a:srgbClr val="FFFFFF"/>
                </a:solidFill>
              </a:endParaRPr>
            </a:p>
            <a:p>
              <a:pPr marL="0" lvl="1" defTabSz="698110">
                <a:lnSpc>
                  <a:spcPct val="90000"/>
                </a:lnSpc>
                <a:spcAft>
                  <a:spcPts val="255"/>
                </a:spcAft>
                <a:defRPr/>
              </a:pPr>
              <a:r>
                <a:rPr lang="en-US" sz="1200" dirty="0" err="1">
                  <a:solidFill>
                    <a:srgbClr val="FFFFFF"/>
                  </a:solidFill>
                </a:rPr>
                <a:t>NuGet</a:t>
              </a:r>
              <a:r>
                <a:rPr lang="en-US" sz="1200" dirty="0">
                  <a:solidFill>
                    <a:srgbClr val="FFFFFF"/>
                  </a:solidFill>
                </a:rPr>
                <a:t> </a:t>
              </a:r>
              <a:r>
                <a:rPr lang="zh-TW" altLang="en-US" sz="1200" dirty="0" smtClean="0">
                  <a:solidFill>
                    <a:srgbClr val="FFFFFF"/>
                  </a:solidFill>
                </a:rPr>
                <a:t>套件管理</a:t>
              </a:r>
              <a:endParaRPr lang="en-US" sz="1200" dirty="0">
                <a:solidFill>
                  <a:srgbClr val="FFFFFF"/>
                </a:solidFill>
              </a:endParaRPr>
            </a:p>
          </p:txBody>
        </p:sp>
        <p:sp>
          <p:nvSpPr>
            <p:cNvPr id="77" name="Rectangle 38"/>
            <p:cNvSpPr/>
            <p:nvPr/>
          </p:nvSpPr>
          <p:spPr>
            <a:xfrm>
              <a:off x="8498144" y="5582405"/>
              <a:ext cx="3036958" cy="345245"/>
            </a:xfrm>
            <a:prstGeom prst="rect">
              <a:avLst/>
            </a:prstGeom>
          </p:spPr>
          <p:txBody>
            <a:bodyPr wrap="square">
              <a:spAutoFit/>
            </a:bodyPr>
            <a:lstStyle/>
            <a:p>
              <a:pPr marL="0" lvl="1" defTabSz="698110">
                <a:lnSpc>
                  <a:spcPct val="90000"/>
                </a:lnSpc>
                <a:spcAft>
                  <a:spcPts val="255"/>
                </a:spcAft>
                <a:defRPr/>
              </a:pPr>
              <a:r>
                <a:rPr lang="zh-TW" altLang="en-US" sz="1200" b="1" dirty="0" smtClean="0">
                  <a:solidFill>
                    <a:srgbClr val="FFFFFF"/>
                  </a:solidFill>
                </a:rPr>
                <a:t>函式庫</a:t>
              </a:r>
              <a:endParaRPr lang="en-US" sz="1200" b="1" dirty="0">
                <a:solidFill>
                  <a:srgbClr val="FFFFFF"/>
                </a:solidFill>
              </a:endParaRPr>
            </a:p>
          </p:txBody>
        </p:sp>
      </p:grpSp>
      <p:sp>
        <p:nvSpPr>
          <p:cNvPr id="78" name="Freeform 25"/>
          <p:cNvSpPr>
            <a:spLocks noEditPoints="1"/>
          </p:cNvSpPr>
          <p:nvPr/>
        </p:nvSpPr>
        <p:spPr bwMode="black">
          <a:xfrm>
            <a:off x="3538740" y="5264965"/>
            <a:ext cx="336946" cy="295758"/>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69" tIns="31434" rIns="62869" bIns="31434" numCol="1" anchor="t" anchorCtr="0" compatLnSpc="1">
            <a:prstTxWarp prst="textNoShape">
              <a:avLst/>
            </a:prstTxWarp>
          </a:bodyPr>
          <a:lstStyle/>
          <a:p>
            <a:pPr defTabSz="698476"/>
            <a:endParaRPr lang="en-US" sz="1200">
              <a:solidFill>
                <a:prstClr val="black"/>
              </a:solidFill>
            </a:endParaRPr>
          </a:p>
        </p:txBody>
      </p:sp>
      <p:sp>
        <p:nvSpPr>
          <p:cNvPr id="79" name="Rectangle 40"/>
          <p:cNvSpPr/>
          <p:nvPr/>
        </p:nvSpPr>
        <p:spPr>
          <a:xfrm>
            <a:off x="4077561" y="4505374"/>
            <a:ext cx="1107996" cy="369332"/>
          </a:xfrm>
          <a:prstGeom prst="rect">
            <a:avLst/>
          </a:prstGeom>
        </p:spPr>
        <p:txBody>
          <a:bodyPr wrap="none">
            <a:spAutoFit/>
          </a:bodyPr>
          <a:lstStyle/>
          <a:p>
            <a:pPr defTabSz="698110"/>
            <a:r>
              <a:rPr lang="zh-TW" altLang="en-US" dirty="0" smtClean="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共通部份</a:t>
            </a:r>
            <a:endParaRPr lang="en-US"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325577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599" dirty="0"/>
              <a:t>.NET Framework 4.6</a:t>
            </a:r>
          </a:p>
        </p:txBody>
      </p:sp>
      <p:sp>
        <p:nvSpPr>
          <p:cNvPr id="3" name="Flowchart: Connector 2"/>
          <p:cNvSpPr/>
          <p:nvPr/>
        </p:nvSpPr>
        <p:spPr bwMode="auto">
          <a:xfrm>
            <a:off x="308581" y="5027519"/>
            <a:ext cx="774005" cy="760426"/>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Flowchart: Connector 15"/>
          <p:cNvSpPr/>
          <p:nvPr/>
        </p:nvSpPr>
        <p:spPr bwMode="auto">
          <a:xfrm>
            <a:off x="1309623" y="4613642"/>
            <a:ext cx="931295" cy="958454"/>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Connector 16"/>
          <p:cNvSpPr/>
          <p:nvPr/>
        </p:nvSpPr>
        <p:spPr bwMode="auto">
          <a:xfrm>
            <a:off x="2429388" y="4207682"/>
            <a:ext cx="1108953" cy="107783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Connector 17"/>
          <p:cNvSpPr/>
          <p:nvPr/>
        </p:nvSpPr>
        <p:spPr bwMode="auto">
          <a:xfrm>
            <a:off x="3830851" y="3734590"/>
            <a:ext cx="1247151" cy="1254364"/>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303645" y="5165378"/>
            <a:ext cx="825868" cy="507831"/>
          </a:xfrm>
          <a:prstGeom prst="rect">
            <a:avLst/>
          </a:prstGeom>
        </p:spPr>
        <p:txBody>
          <a:bodyPr wrap="none">
            <a:spAutoFit/>
          </a:bodyPr>
          <a:lstStyle/>
          <a:p>
            <a:pPr algn="ctr" defTabSz="699115"/>
            <a:r>
              <a:rPr lang="en-US" sz="900" b="1" dirty="0">
                <a:solidFill>
                  <a:srgbClr val="FFFFFF"/>
                </a:solidFill>
              </a:rPr>
              <a:t>.NET </a:t>
            </a:r>
          </a:p>
          <a:p>
            <a:pPr algn="ctr" defTabSz="699115"/>
            <a:r>
              <a:rPr lang="en-US" sz="900" b="1" dirty="0">
                <a:solidFill>
                  <a:srgbClr val="FFFFFF"/>
                </a:solidFill>
              </a:rPr>
              <a:t>Framework </a:t>
            </a:r>
          </a:p>
          <a:p>
            <a:pPr algn="ctr" defTabSz="699115"/>
            <a:r>
              <a:rPr lang="en-US" sz="900" b="1" dirty="0">
                <a:solidFill>
                  <a:srgbClr val="FFFFFF"/>
                </a:solidFill>
              </a:rPr>
              <a:t>4</a:t>
            </a:r>
          </a:p>
        </p:txBody>
      </p:sp>
      <p:sp>
        <p:nvSpPr>
          <p:cNvPr id="19" name="Rectangle 18"/>
          <p:cNvSpPr/>
          <p:nvPr/>
        </p:nvSpPr>
        <p:spPr>
          <a:xfrm>
            <a:off x="1362337" y="4850515"/>
            <a:ext cx="825868" cy="507831"/>
          </a:xfrm>
          <a:prstGeom prst="rect">
            <a:avLst/>
          </a:prstGeom>
        </p:spPr>
        <p:txBody>
          <a:bodyPr wrap="none">
            <a:spAutoFit/>
          </a:bodyPr>
          <a:lstStyle/>
          <a:p>
            <a:pPr algn="ctr" defTabSz="699115"/>
            <a:r>
              <a:rPr lang="en-US" sz="900" b="1" dirty="0">
                <a:solidFill>
                  <a:srgbClr val="FFFFFF"/>
                </a:solidFill>
              </a:rPr>
              <a:t>.NET </a:t>
            </a:r>
          </a:p>
          <a:p>
            <a:pPr algn="ctr" defTabSz="699115"/>
            <a:r>
              <a:rPr lang="en-US" sz="900" b="1" dirty="0">
                <a:solidFill>
                  <a:srgbClr val="FFFFFF"/>
                </a:solidFill>
              </a:rPr>
              <a:t>Framework </a:t>
            </a:r>
          </a:p>
          <a:p>
            <a:pPr algn="ctr" defTabSz="699115"/>
            <a:r>
              <a:rPr lang="en-US" sz="900" b="1" dirty="0">
                <a:solidFill>
                  <a:srgbClr val="FFFFFF"/>
                </a:solidFill>
              </a:rPr>
              <a:t>4.5</a:t>
            </a:r>
          </a:p>
        </p:txBody>
      </p:sp>
      <p:sp>
        <p:nvSpPr>
          <p:cNvPr id="20" name="Rectangle 19"/>
          <p:cNvSpPr/>
          <p:nvPr/>
        </p:nvSpPr>
        <p:spPr>
          <a:xfrm>
            <a:off x="2570931" y="4504247"/>
            <a:ext cx="825868" cy="507831"/>
          </a:xfrm>
          <a:prstGeom prst="rect">
            <a:avLst/>
          </a:prstGeom>
        </p:spPr>
        <p:txBody>
          <a:bodyPr wrap="none">
            <a:spAutoFit/>
          </a:bodyPr>
          <a:lstStyle/>
          <a:p>
            <a:pPr algn="ctr" defTabSz="699115"/>
            <a:r>
              <a:rPr lang="en-US" sz="900" b="1" dirty="0">
                <a:solidFill>
                  <a:srgbClr val="FFFFFF"/>
                </a:solidFill>
              </a:rPr>
              <a:t>.NET </a:t>
            </a:r>
          </a:p>
          <a:p>
            <a:pPr algn="ctr" defTabSz="699115"/>
            <a:r>
              <a:rPr lang="en-US" sz="900" b="1" dirty="0">
                <a:solidFill>
                  <a:srgbClr val="FFFFFF"/>
                </a:solidFill>
              </a:rPr>
              <a:t>Framework </a:t>
            </a:r>
          </a:p>
          <a:p>
            <a:pPr algn="ctr" defTabSz="699115"/>
            <a:r>
              <a:rPr lang="en-US" sz="900" b="1" dirty="0">
                <a:solidFill>
                  <a:srgbClr val="FFFFFF"/>
                </a:solidFill>
              </a:rPr>
              <a:t>4.5.1</a:t>
            </a:r>
          </a:p>
        </p:txBody>
      </p:sp>
      <p:sp>
        <p:nvSpPr>
          <p:cNvPr id="21" name="Rectangle 20"/>
          <p:cNvSpPr/>
          <p:nvPr/>
        </p:nvSpPr>
        <p:spPr>
          <a:xfrm>
            <a:off x="4041493" y="4133652"/>
            <a:ext cx="825868" cy="507831"/>
          </a:xfrm>
          <a:prstGeom prst="rect">
            <a:avLst/>
          </a:prstGeom>
        </p:spPr>
        <p:txBody>
          <a:bodyPr wrap="none">
            <a:spAutoFit/>
          </a:bodyPr>
          <a:lstStyle/>
          <a:p>
            <a:pPr algn="ctr" defTabSz="699115"/>
            <a:r>
              <a:rPr lang="en-US" sz="900" b="1" dirty="0">
                <a:solidFill>
                  <a:srgbClr val="FFFFFF"/>
                </a:solidFill>
              </a:rPr>
              <a:t>.NET </a:t>
            </a:r>
          </a:p>
          <a:p>
            <a:pPr algn="ctr" defTabSz="699115"/>
            <a:r>
              <a:rPr lang="en-US" sz="900" b="1" dirty="0">
                <a:solidFill>
                  <a:srgbClr val="FFFFFF"/>
                </a:solidFill>
              </a:rPr>
              <a:t>Framework </a:t>
            </a:r>
          </a:p>
          <a:p>
            <a:pPr algn="ctr" defTabSz="699115"/>
            <a:r>
              <a:rPr lang="en-US" sz="900" b="1" dirty="0">
                <a:solidFill>
                  <a:srgbClr val="FFFFFF"/>
                </a:solidFill>
              </a:rPr>
              <a:t>4.5.2</a:t>
            </a:r>
          </a:p>
        </p:txBody>
      </p:sp>
      <p:sp>
        <p:nvSpPr>
          <p:cNvPr id="22" name="Flowchart: Connector 21"/>
          <p:cNvSpPr/>
          <p:nvPr/>
        </p:nvSpPr>
        <p:spPr bwMode="auto">
          <a:xfrm>
            <a:off x="5370512" y="2157759"/>
            <a:ext cx="3681872" cy="378172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a:xfrm>
            <a:off x="5988358" y="2476237"/>
            <a:ext cx="2518912" cy="357790"/>
          </a:xfrm>
          <a:prstGeom prst="rect">
            <a:avLst/>
          </a:prstGeom>
        </p:spPr>
        <p:txBody>
          <a:bodyPr wrap="square">
            <a:spAutoFit/>
          </a:bodyPr>
          <a:lstStyle/>
          <a:p>
            <a:pPr algn="ctr" defTabSz="699115"/>
            <a:r>
              <a:rPr lang="en-US" sz="1725" b="1" dirty="0">
                <a:solidFill>
                  <a:srgbClr val="FFFFFF"/>
                </a:solidFill>
              </a:rPr>
              <a:t>.NET Framework 4.6</a:t>
            </a:r>
          </a:p>
        </p:txBody>
      </p:sp>
      <p:sp>
        <p:nvSpPr>
          <p:cNvPr id="25" name="Freeform 24"/>
          <p:cNvSpPr/>
          <p:nvPr/>
        </p:nvSpPr>
        <p:spPr bwMode="auto">
          <a:xfrm>
            <a:off x="444101" y="5062414"/>
            <a:ext cx="6188480" cy="919956"/>
          </a:xfrm>
          <a:custGeom>
            <a:avLst/>
            <a:gdLst>
              <a:gd name="connsiteX0" fmla="*/ 0 w 7880817"/>
              <a:gd name="connsiteY0" fmla="*/ 1143112 h 1143112"/>
              <a:gd name="connsiteX1" fmla="*/ 4155541 w 7880817"/>
              <a:gd name="connsiteY1" fmla="*/ 156284 h 1143112"/>
              <a:gd name="connsiteX2" fmla="*/ 5975287 w 7880817"/>
              <a:gd name="connsiteY2" fmla="*/ 74803 h 1143112"/>
              <a:gd name="connsiteX3" fmla="*/ 7713553 w 7880817"/>
              <a:gd name="connsiteY3" fmla="*/ 880561 h 1143112"/>
              <a:gd name="connsiteX4" fmla="*/ 7713553 w 7880817"/>
              <a:gd name="connsiteY4" fmla="*/ 871508 h 114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0817" h="1143112">
                <a:moveTo>
                  <a:pt x="0" y="1143112"/>
                </a:moveTo>
                <a:cubicBezTo>
                  <a:pt x="1579830" y="738723"/>
                  <a:pt x="3159660" y="334335"/>
                  <a:pt x="4155541" y="156284"/>
                </a:cubicBezTo>
                <a:cubicBezTo>
                  <a:pt x="5151422" y="-21768"/>
                  <a:pt x="5382285" y="-45910"/>
                  <a:pt x="5975287" y="74803"/>
                </a:cubicBezTo>
                <a:cubicBezTo>
                  <a:pt x="6568289" y="195516"/>
                  <a:pt x="7423842" y="747777"/>
                  <a:pt x="7713553" y="880561"/>
                </a:cubicBezTo>
                <a:cubicBezTo>
                  <a:pt x="8003264" y="1013345"/>
                  <a:pt x="7858408" y="942426"/>
                  <a:pt x="7713553" y="871508"/>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699115"/>
            <a:endParaRPr lang="en-US" sz="1326">
              <a:solidFill>
                <a:srgbClr val="000000"/>
              </a:solidFill>
            </a:endParaRPr>
          </a:p>
        </p:txBody>
      </p:sp>
      <p:sp>
        <p:nvSpPr>
          <p:cNvPr id="26" name="Freeform 25"/>
          <p:cNvSpPr/>
          <p:nvPr/>
        </p:nvSpPr>
        <p:spPr bwMode="auto">
          <a:xfrm>
            <a:off x="203686" y="2321202"/>
            <a:ext cx="6253149" cy="2698328"/>
          </a:xfrm>
          <a:custGeom>
            <a:avLst/>
            <a:gdLst>
              <a:gd name="connsiteX0" fmla="*/ 0 w 8274867"/>
              <a:gd name="connsiteY0" fmla="*/ 3702867 h 3702867"/>
              <a:gd name="connsiteX1" fmla="*/ 4246075 w 8274867"/>
              <a:gd name="connsiteY1" fmla="*/ 2245259 h 3702867"/>
              <a:gd name="connsiteX2" fmla="*/ 6147303 w 8274867"/>
              <a:gd name="connsiteY2" fmla="*/ 1294645 h 3702867"/>
              <a:gd name="connsiteX3" fmla="*/ 8274867 w 8274867"/>
              <a:gd name="connsiteY3" fmla="*/ 0 h 3702867"/>
              <a:gd name="connsiteX4" fmla="*/ 8274867 w 8274867"/>
              <a:gd name="connsiteY4" fmla="*/ 0 h 370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4867" h="3702867">
                <a:moveTo>
                  <a:pt x="0" y="3702867"/>
                </a:moveTo>
                <a:cubicBezTo>
                  <a:pt x="1610762" y="3174748"/>
                  <a:pt x="3221525" y="2646629"/>
                  <a:pt x="4246075" y="2245259"/>
                </a:cubicBezTo>
                <a:cubicBezTo>
                  <a:pt x="5270625" y="1843889"/>
                  <a:pt x="5475838" y="1668855"/>
                  <a:pt x="6147303" y="1294645"/>
                </a:cubicBezTo>
                <a:cubicBezTo>
                  <a:pt x="6818768" y="920435"/>
                  <a:pt x="8274867" y="0"/>
                  <a:pt x="8274867" y="0"/>
                </a:cubicBezTo>
                <a:lnTo>
                  <a:pt x="8274867"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699115"/>
            <a:endParaRPr lang="en-US" sz="1326">
              <a:solidFill>
                <a:srgbClr val="000000"/>
              </a:solidFill>
            </a:endParaRPr>
          </a:p>
        </p:txBody>
      </p:sp>
      <p:sp>
        <p:nvSpPr>
          <p:cNvPr id="27" name="Rectangle 26"/>
          <p:cNvSpPr/>
          <p:nvPr/>
        </p:nvSpPr>
        <p:spPr>
          <a:xfrm rot="20532416">
            <a:off x="2220964" y="3852444"/>
            <a:ext cx="1107996" cy="276999"/>
          </a:xfrm>
          <a:prstGeom prst="rect">
            <a:avLst/>
          </a:prstGeom>
        </p:spPr>
        <p:txBody>
          <a:bodyPr wrap="none">
            <a:spAutoFit/>
          </a:bodyPr>
          <a:lstStyle/>
          <a:p>
            <a:pPr defTabSz="699115"/>
            <a:r>
              <a:rPr lang="zh-TW" altLang="en-US" sz="1200" dirty="0">
                <a:solidFill>
                  <a:srgbClr val="000000"/>
                </a:solidFill>
                <a:latin typeface="Segoe UI Light"/>
              </a:rPr>
              <a:t>隨著時間演進</a:t>
            </a:r>
          </a:p>
        </p:txBody>
      </p:sp>
      <p:sp>
        <p:nvSpPr>
          <p:cNvPr id="28" name="Rectangle 27"/>
          <p:cNvSpPr/>
          <p:nvPr/>
        </p:nvSpPr>
        <p:spPr>
          <a:xfrm>
            <a:off x="5834369" y="2935872"/>
            <a:ext cx="2929643" cy="2446824"/>
          </a:xfrm>
          <a:prstGeom prst="rect">
            <a:avLst/>
          </a:prstGeom>
        </p:spPr>
        <p:txBody>
          <a:bodyPr wrap="square">
            <a:spAutoFit/>
          </a:bodyPr>
          <a:lstStyle/>
          <a:p>
            <a:pPr marL="214284" indent="-214284" defTabSz="699115">
              <a:buFont typeface="Arial" panose="020B0604020202020204" pitchFamily="34" charset="0"/>
              <a:buChar char="•"/>
            </a:pPr>
            <a:r>
              <a:rPr lang="zh-TW" altLang="en-US" sz="1275" dirty="0" smtClean="0">
                <a:gradFill>
                  <a:gsLst>
                    <a:gs pos="0">
                      <a:srgbClr val="FFFFFF"/>
                    </a:gs>
                    <a:gs pos="100000">
                      <a:srgbClr val="FFFFFF"/>
                    </a:gs>
                  </a:gsLst>
                  <a:lin ang="5400000" scaled="0"/>
                </a:gradFill>
                <a:ea typeface="Segoe UI" pitchFamily="34" charset="0"/>
                <a:cs typeface="Segoe UI" pitchFamily="34" charset="0"/>
              </a:rPr>
              <a:t>高度向前相容，可以直接替換現有基於</a:t>
            </a:r>
            <a:r>
              <a:rPr lang="en-US" sz="1275" dirty="0" smtClean="0">
                <a:gradFill>
                  <a:gsLst>
                    <a:gs pos="0">
                      <a:srgbClr val="FFFFFF"/>
                    </a:gs>
                    <a:gs pos="100000">
                      <a:srgbClr val="FFFFFF"/>
                    </a:gs>
                  </a:gsLst>
                  <a:lin ang="5400000" scaled="0"/>
                </a:gradFill>
                <a:ea typeface="Segoe UI" pitchFamily="34" charset="0"/>
                <a:cs typeface="Segoe UI" pitchFamily="34" charset="0"/>
              </a:rPr>
              <a:t> </a:t>
            </a:r>
            <a:r>
              <a:rPr lang="en-US" sz="1275" dirty="0">
                <a:gradFill>
                  <a:gsLst>
                    <a:gs pos="0">
                      <a:srgbClr val="FFFFFF"/>
                    </a:gs>
                    <a:gs pos="100000">
                      <a:srgbClr val="FFFFFF"/>
                    </a:gs>
                  </a:gsLst>
                  <a:lin ang="5400000" scaled="0"/>
                </a:gradFill>
                <a:ea typeface="Segoe UI" pitchFamily="34" charset="0"/>
                <a:cs typeface="Segoe UI" pitchFamily="34" charset="0"/>
              </a:rPr>
              <a:t>.NET 4, 4.5, 4.5.1, </a:t>
            </a:r>
            <a:r>
              <a:rPr lang="zh-TW" altLang="en-US" sz="1275" dirty="0" smtClean="0">
                <a:gradFill>
                  <a:gsLst>
                    <a:gs pos="0">
                      <a:srgbClr val="FFFFFF"/>
                    </a:gs>
                    <a:gs pos="100000">
                      <a:srgbClr val="FFFFFF"/>
                    </a:gs>
                  </a:gsLst>
                  <a:lin ang="5400000" scaled="0"/>
                </a:gradFill>
                <a:ea typeface="Segoe UI" pitchFamily="34" charset="0"/>
                <a:cs typeface="Segoe UI" pitchFamily="34" charset="0"/>
              </a:rPr>
              <a:t>以及</a:t>
            </a:r>
            <a:r>
              <a:rPr lang="en-US" sz="1275" dirty="0" smtClean="0">
                <a:gradFill>
                  <a:gsLst>
                    <a:gs pos="0">
                      <a:srgbClr val="FFFFFF"/>
                    </a:gs>
                    <a:gs pos="100000">
                      <a:srgbClr val="FFFFFF"/>
                    </a:gs>
                  </a:gsLst>
                  <a:lin ang="5400000" scaled="0"/>
                </a:gradFill>
                <a:ea typeface="Segoe UI" pitchFamily="34" charset="0"/>
                <a:cs typeface="Segoe UI" pitchFamily="34" charset="0"/>
              </a:rPr>
              <a:t> 4.5.2 </a:t>
            </a:r>
            <a:r>
              <a:rPr lang="zh-TW" altLang="en-US" sz="1275" dirty="0" smtClean="0">
                <a:gradFill>
                  <a:gsLst>
                    <a:gs pos="0">
                      <a:srgbClr val="FFFFFF"/>
                    </a:gs>
                    <a:gs pos="100000">
                      <a:srgbClr val="FFFFFF"/>
                    </a:gs>
                  </a:gsLst>
                  <a:lin ang="5400000" scaled="0"/>
                </a:gradFill>
                <a:ea typeface="Segoe UI" pitchFamily="34" charset="0"/>
                <a:cs typeface="Segoe UI" pitchFamily="34" charset="0"/>
              </a:rPr>
              <a:t>的執行環境</a:t>
            </a:r>
            <a:endParaRPr lang="en-US" sz="1275" dirty="0">
              <a:gradFill>
                <a:gsLst>
                  <a:gs pos="0">
                    <a:srgbClr val="FFFFFF"/>
                  </a:gs>
                  <a:gs pos="100000">
                    <a:srgbClr val="FFFFFF"/>
                  </a:gs>
                </a:gsLst>
                <a:lin ang="5400000" scaled="0"/>
              </a:gradFill>
              <a:ea typeface="Segoe UI" pitchFamily="34" charset="0"/>
              <a:cs typeface="Segoe UI" pitchFamily="34" charset="0"/>
            </a:endParaRPr>
          </a:p>
          <a:p>
            <a:pPr marL="214284" indent="-214284" defTabSz="699115">
              <a:buFont typeface="Arial" panose="020B0604020202020204" pitchFamily="34" charset="0"/>
              <a:buChar char="•"/>
            </a:pPr>
            <a:r>
              <a:rPr lang="zh-TW" altLang="en-US" sz="1275" dirty="0" smtClean="0">
                <a:gradFill>
                  <a:gsLst>
                    <a:gs pos="0">
                      <a:srgbClr val="FFFFFF"/>
                    </a:gs>
                    <a:gs pos="100000">
                      <a:srgbClr val="FFFFFF"/>
                    </a:gs>
                  </a:gsLst>
                  <a:lin ang="5400000" scaled="0"/>
                </a:gradFill>
                <a:ea typeface="Segoe UI" pitchFamily="34" charset="0"/>
                <a:cs typeface="Segoe UI" pitchFamily="34" charset="0"/>
              </a:rPr>
              <a:t>完整支援所有</a:t>
            </a:r>
            <a:r>
              <a:rPr lang="en-US" sz="1275" dirty="0" smtClean="0">
                <a:gradFill>
                  <a:gsLst>
                    <a:gs pos="0">
                      <a:srgbClr val="FFFFFF"/>
                    </a:gs>
                    <a:gs pos="100000">
                      <a:srgbClr val="FFFFFF"/>
                    </a:gs>
                  </a:gsLst>
                  <a:lin ang="5400000" scaled="0"/>
                </a:gradFill>
                <a:ea typeface="Segoe UI" pitchFamily="34" charset="0"/>
                <a:cs typeface="Segoe UI" pitchFamily="34" charset="0"/>
              </a:rPr>
              <a:t> </a:t>
            </a:r>
            <a:r>
              <a:rPr lang="en-US" sz="1275" dirty="0">
                <a:gradFill>
                  <a:gsLst>
                    <a:gs pos="0">
                      <a:srgbClr val="FFFFFF"/>
                    </a:gs>
                    <a:gs pos="100000">
                      <a:srgbClr val="FFFFFF"/>
                    </a:gs>
                  </a:gsLst>
                  <a:lin ang="5400000" scaled="0"/>
                </a:gradFill>
                <a:ea typeface="Segoe UI" pitchFamily="34" charset="0"/>
                <a:cs typeface="Segoe UI" pitchFamily="34" charset="0"/>
              </a:rPr>
              <a:t>.NET API </a:t>
            </a:r>
            <a:r>
              <a:rPr lang="zh-TW" altLang="en-US" sz="1275" dirty="0" smtClean="0">
                <a:gradFill>
                  <a:gsLst>
                    <a:gs pos="0">
                      <a:srgbClr val="FFFFFF"/>
                    </a:gs>
                    <a:gs pos="100000">
                      <a:srgbClr val="FFFFFF"/>
                    </a:gs>
                  </a:gsLst>
                  <a:lin ang="5400000" scaled="0"/>
                </a:gradFill>
                <a:ea typeface="Segoe UI" pitchFamily="34" charset="0"/>
                <a:cs typeface="Segoe UI" pitchFamily="34" charset="0"/>
              </a:rPr>
              <a:t>以及市場上既有的函式庫</a:t>
            </a:r>
            <a:endParaRPr lang="en-US" sz="1275" dirty="0">
              <a:gradFill>
                <a:gsLst>
                  <a:gs pos="0">
                    <a:srgbClr val="FFFFFF"/>
                  </a:gs>
                  <a:gs pos="100000">
                    <a:srgbClr val="FFFFFF"/>
                  </a:gs>
                </a:gsLst>
                <a:lin ang="5400000" scaled="0"/>
              </a:gradFill>
              <a:ea typeface="Segoe UI" pitchFamily="34" charset="0"/>
              <a:cs typeface="Segoe UI" pitchFamily="34" charset="0"/>
            </a:endParaRPr>
          </a:p>
          <a:p>
            <a:pPr marL="214284" indent="-214284" defTabSz="699115">
              <a:buFont typeface="Arial" panose="020B0604020202020204" pitchFamily="34" charset="0"/>
              <a:buChar char="•"/>
            </a:pPr>
            <a:r>
              <a:rPr lang="en-US" sz="1275" dirty="0">
                <a:gradFill>
                  <a:gsLst>
                    <a:gs pos="0">
                      <a:srgbClr val="FFFFFF"/>
                    </a:gs>
                    <a:gs pos="100000">
                      <a:srgbClr val="FFFFFF"/>
                    </a:gs>
                  </a:gsLst>
                  <a:lin ang="5400000" scaled="0"/>
                </a:gradFill>
                <a:ea typeface="Segoe UI" pitchFamily="34" charset="0"/>
                <a:cs typeface="Segoe UI" pitchFamily="34" charset="0"/>
              </a:rPr>
              <a:t>WPF </a:t>
            </a:r>
            <a:r>
              <a:rPr lang="zh-TW" altLang="en-US" sz="1275" dirty="0" smtClean="0">
                <a:gradFill>
                  <a:gsLst>
                    <a:gs pos="0">
                      <a:srgbClr val="FFFFFF"/>
                    </a:gs>
                    <a:gs pos="100000">
                      <a:srgbClr val="FFFFFF"/>
                    </a:gs>
                  </a:gsLst>
                  <a:lin ang="5400000" scaled="0"/>
                </a:gradFill>
                <a:ea typeface="Segoe UI" pitchFamily="34" charset="0"/>
                <a:cs typeface="Segoe UI" pitchFamily="34" charset="0"/>
              </a:rPr>
              <a:t>成為桌面應用程式的開發首選</a:t>
            </a:r>
            <a:endParaRPr lang="en-US" sz="1275" dirty="0">
              <a:gradFill>
                <a:gsLst>
                  <a:gs pos="0">
                    <a:srgbClr val="FFFFFF"/>
                  </a:gs>
                  <a:gs pos="100000">
                    <a:srgbClr val="FFFFFF"/>
                  </a:gs>
                </a:gsLst>
                <a:lin ang="5400000" scaled="0"/>
              </a:gradFill>
              <a:ea typeface="Segoe UI" pitchFamily="34" charset="0"/>
              <a:cs typeface="Segoe UI" pitchFamily="34" charset="0"/>
            </a:endParaRPr>
          </a:p>
          <a:p>
            <a:pPr marL="214284" indent="-214284" defTabSz="699115">
              <a:buFont typeface="Arial" panose="020B0604020202020204" pitchFamily="34" charset="0"/>
              <a:buChar char="•"/>
            </a:pPr>
            <a:r>
              <a:rPr lang="en-US" sz="1275" dirty="0">
                <a:gradFill>
                  <a:gsLst>
                    <a:gs pos="0">
                      <a:srgbClr val="FFFFFF"/>
                    </a:gs>
                    <a:gs pos="100000">
                      <a:srgbClr val="FFFFFF"/>
                    </a:gs>
                  </a:gsLst>
                  <a:lin ang="5400000" scaled="0"/>
                </a:gradFill>
                <a:ea typeface="Segoe UI" pitchFamily="34" charset="0"/>
                <a:cs typeface="Segoe UI" pitchFamily="34" charset="0"/>
              </a:rPr>
              <a:t>ASP.NET 5 </a:t>
            </a:r>
            <a:r>
              <a:rPr lang="zh-TW" altLang="en-US" sz="1275" dirty="0" smtClean="0">
                <a:gradFill>
                  <a:gsLst>
                    <a:gs pos="0">
                      <a:srgbClr val="FFFFFF"/>
                    </a:gs>
                    <a:gs pos="100000">
                      <a:srgbClr val="FFFFFF"/>
                    </a:gs>
                  </a:gsLst>
                  <a:lin ang="5400000" scaled="0"/>
                </a:gradFill>
                <a:ea typeface="Segoe UI" pitchFamily="34" charset="0"/>
                <a:cs typeface="Segoe UI" pitchFamily="34" charset="0"/>
              </a:rPr>
              <a:t>也支援在</a:t>
            </a:r>
            <a:r>
              <a:rPr lang="en-US" sz="1275" dirty="0" smtClean="0">
                <a:gradFill>
                  <a:gsLst>
                    <a:gs pos="0">
                      <a:srgbClr val="FFFFFF"/>
                    </a:gs>
                    <a:gs pos="100000">
                      <a:srgbClr val="FFFFFF"/>
                    </a:gs>
                  </a:gsLst>
                  <a:lin ang="5400000" scaled="0"/>
                </a:gradFill>
                <a:ea typeface="Segoe UI" pitchFamily="34" charset="0"/>
                <a:cs typeface="Segoe UI" pitchFamily="34" charset="0"/>
              </a:rPr>
              <a:t> </a:t>
            </a:r>
            <a:r>
              <a:rPr lang="en-US" sz="1275" dirty="0">
                <a:gradFill>
                  <a:gsLst>
                    <a:gs pos="0">
                      <a:srgbClr val="FFFFFF"/>
                    </a:gs>
                    <a:gs pos="100000">
                      <a:srgbClr val="FFFFFF"/>
                    </a:gs>
                  </a:gsLst>
                  <a:lin ang="5400000" scaled="0"/>
                </a:gradFill>
                <a:ea typeface="Segoe UI" pitchFamily="34" charset="0"/>
                <a:cs typeface="Segoe UI" pitchFamily="34" charset="0"/>
              </a:rPr>
              <a:t>.NET </a:t>
            </a:r>
            <a:r>
              <a:rPr lang="en-US" sz="1275" dirty="0" smtClean="0">
                <a:gradFill>
                  <a:gsLst>
                    <a:gs pos="0">
                      <a:srgbClr val="FFFFFF"/>
                    </a:gs>
                    <a:gs pos="100000">
                      <a:srgbClr val="FFFFFF"/>
                    </a:gs>
                  </a:gsLst>
                  <a:lin ang="5400000" scaled="0"/>
                </a:gradFill>
                <a:ea typeface="Segoe UI" pitchFamily="34" charset="0"/>
                <a:cs typeface="Segoe UI" pitchFamily="34" charset="0"/>
              </a:rPr>
              <a:t>4.6 </a:t>
            </a:r>
            <a:r>
              <a:rPr lang="zh-TW" altLang="en-US" sz="1275" dirty="0" smtClean="0">
                <a:gradFill>
                  <a:gsLst>
                    <a:gs pos="0">
                      <a:srgbClr val="FFFFFF"/>
                    </a:gs>
                    <a:gs pos="100000">
                      <a:srgbClr val="FFFFFF"/>
                    </a:gs>
                  </a:gsLst>
                  <a:lin ang="5400000" scaled="0"/>
                </a:gradFill>
                <a:ea typeface="Segoe UI" pitchFamily="34" charset="0"/>
                <a:cs typeface="Segoe UI" pitchFamily="34" charset="0"/>
              </a:rPr>
              <a:t>的環境上執行</a:t>
            </a:r>
            <a:endParaRPr lang="en-US" sz="1275" dirty="0">
              <a:gradFill>
                <a:gsLst>
                  <a:gs pos="0">
                    <a:srgbClr val="FFFFFF"/>
                  </a:gs>
                  <a:gs pos="100000">
                    <a:srgbClr val="FFFFFF"/>
                  </a:gs>
                </a:gsLst>
                <a:lin ang="5400000" scaled="0"/>
              </a:gradFill>
              <a:ea typeface="Segoe UI" pitchFamily="34" charset="0"/>
              <a:cs typeface="Segoe UI" pitchFamily="34" charset="0"/>
            </a:endParaRPr>
          </a:p>
          <a:p>
            <a:pPr marL="214284" indent="-214284" defTabSz="699115">
              <a:buFont typeface="Arial" panose="020B0604020202020204" pitchFamily="34" charset="0"/>
              <a:buChar char="•"/>
            </a:pPr>
            <a:r>
              <a:rPr lang="en-US" sz="1275" dirty="0">
                <a:gradFill>
                  <a:gsLst>
                    <a:gs pos="0">
                      <a:srgbClr val="FFFFFF"/>
                    </a:gs>
                    <a:gs pos="100000">
                      <a:srgbClr val="FFFFFF"/>
                    </a:gs>
                  </a:gsLst>
                  <a:lin ang="5400000" scaled="0"/>
                </a:gradFill>
                <a:ea typeface="Segoe UI" pitchFamily="34" charset="0"/>
                <a:cs typeface="Segoe UI" pitchFamily="34" charset="0"/>
              </a:rPr>
              <a:t>.NET 4.6 </a:t>
            </a:r>
            <a:r>
              <a:rPr lang="zh-TW" altLang="en-US" sz="1275" dirty="0" smtClean="0">
                <a:gradFill>
                  <a:gsLst>
                    <a:gs pos="0">
                      <a:srgbClr val="FFFFFF"/>
                    </a:gs>
                    <a:gs pos="100000">
                      <a:srgbClr val="FFFFFF"/>
                    </a:gs>
                  </a:gsLst>
                  <a:lin ang="5400000" scaled="0"/>
                </a:gradFill>
                <a:ea typeface="Segoe UI" pitchFamily="34" charset="0"/>
                <a:cs typeface="Segoe UI" pitchFamily="34" charset="0"/>
              </a:rPr>
              <a:t>一樣支援微軟開發團隊新投資發展的技術，如：新的編譯器平台、新的</a:t>
            </a:r>
            <a:r>
              <a:rPr lang="en-US" sz="1275" dirty="0" smtClean="0">
                <a:gradFill>
                  <a:gsLst>
                    <a:gs pos="0">
                      <a:srgbClr val="FFFFFF"/>
                    </a:gs>
                    <a:gs pos="100000">
                      <a:srgbClr val="FFFFFF"/>
                    </a:gs>
                  </a:gsLst>
                  <a:lin ang="5400000" scaled="0"/>
                </a:gradFill>
                <a:ea typeface="Segoe UI" pitchFamily="34" charset="0"/>
                <a:cs typeface="Segoe UI" pitchFamily="34" charset="0"/>
              </a:rPr>
              <a:t> JIT </a:t>
            </a:r>
            <a:r>
              <a:rPr lang="zh-TW" altLang="en-US" sz="1275" dirty="0" smtClean="0">
                <a:gradFill>
                  <a:gsLst>
                    <a:gs pos="0">
                      <a:srgbClr val="FFFFFF"/>
                    </a:gs>
                    <a:gs pos="100000">
                      <a:srgbClr val="FFFFFF"/>
                    </a:gs>
                  </a:gsLst>
                  <a:lin ang="5400000" scaled="0"/>
                </a:gradFill>
                <a:ea typeface="Segoe UI" pitchFamily="34" charset="0"/>
                <a:cs typeface="Segoe UI" pitchFamily="34" charset="0"/>
              </a:rPr>
              <a:t>編譯技術、以及其所有新的程式語言功能</a:t>
            </a:r>
            <a:endParaRPr lang="en-US" sz="127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6580476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5961" y="1784099"/>
            <a:ext cx="8914641" cy="4938660"/>
          </a:xfrm>
        </p:spPr>
        <p:txBody>
          <a:bodyPr/>
          <a:lstStyle/>
          <a:p>
            <a:pPr marL="0" indent="0">
              <a:buNone/>
            </a:pPr>
            <a:r>
              <a:rPr lang="zh-TW" altLang="en-US" sz="2700" dirty="0" smtClean="0">
                <a:solidFill>
                  <a:schemeClr val="tx1"/>
                </a:solidFill>
              </a:rPr>
              <a:t>提升在觸控環境的效能及穩定性</a:t>
            </a:r>
            <a:endParaRPr lang="en-US" sz="2700" dirty="0">
              <a:solidFill>
                <a:schemeClr val="tx1"/>
              </a:solidFill>
            </a:endParaRPr>
          </a:p>
          <a:p>
            <a:r>
              <a:rPr lang="zh-TW" altLang="en-US" sz="1500" dirty="0" smtClean="0">
                <a:solidFill>
                  <a:schemeClr val="tx1"/>
                </a:solidFill>
                <a:cs typeface="Segoe UI Light" panose="020B0502040204020203" pitchFamily="34" charset="0"/>
              </a:rPr>
              <a:t>觸控事件在多點觸控下的穩定性</a:t>
            </a:r>
            <a:endParaRPr lang="en-US" sz="1500" dirty="0">
              <a:solidFill>
                <a:schemeClr val="tx1"/>
              </a:solidFill>
              <a:cs typeface="Segoe UI Light" panose="020B0502040204020203" pitchFamily="34" charset="0"/>
            </a:endParaRPr>
          </a:p>
          <a:p>
            <a:r>
              <a:rPr lang="zh-TW" altLang="en-US" sz="1500" dirty="0" smtClean="0">
                <a:solidFill>
                  <a:schemeClr val="tx1"/>
                </a:solidFill>
                <a:cs typeface="Segoe UI Light" panose="020B0502040204020203" pitchFamily="34" charset="0"/>
              </a:rPr>
              <a:t>當 </a:t>
            </a:r>
            <a:r>
              <a:rPr lang="en-US" altLang="zh-TW" sz="1500" dirty="0" smtClean="0">
                <a:solidFill>
                  <a:schemeClr val="tx1"/>
                </a:solidFill>
                <a:cs typeface="Segoe UI Light" panose="020B0502040204020203" pitchFamily="34" charset="0"/>
              </a:rPr>
              <a:t>UI </a:t>
            </a:r>
            <a:r>
              <a:rPr lang="zh-TW" altLang="en-US" sz="1500" dirty="0" smtClean="0">
                <a:solidFill>
                  <a:schemeClr val="tx1"/>
                </a:solidFill>
                <a:cs typeface="Segoe UI Light" panose="020B0502040204020203" pitchFamily="34" charset="0"/>
              </a:rPr>
              <a:t>執行緒忙碌時有較好的觸控效能</a:t>
            </a:r>
            <a:endParaRPr lang="en-US" sz="1500" dirty="0">
              <a:solidFill>
                <a:schemeClr val="tx1"/>
              </a:solidFill>
              <a:cs typeface="Segoe UI Light" panose="020B0502040204020203" pitchFamily="34" charset="0"/>
            </a:endParaRPr>
          </a:p>
          <a:p>
            <a:pPr marL="0" indent="0">
              <a:buNone/>
            </a:pPr>
            <a:endParaRPr lang="en-US" sz="825" dirty="0">
              <a:solidFill>
                <a:schemeClr val="tx1"/>
              </a:solidFill>
            </a:endParaRPr>
          </a:p>
          <a:p>
            <a:pPr marL="0" indent="0">
              <a:buNone/>
            </a:pPr>
            <a:r>
              <a:rPr lang="zh-TW" altLang="en-US" dirty="0" smtClean="0">
                <a:solidFill>
                  <a:schemeClr val="tx1"/>
                </a:solidFill>
              </a:rPr>
              <a:t>捲動以及虛擬化的改良</a:t>
            </a:r>
            <a:endParaRPr lang="en-US" dirty="0" smtClean="0">
              <a:solidFill>
                <a:schemeClr val="tx1"/>
              </a:solidFill>
            </a:endParaRPr>
          </a:p>
          <a:p>
            <a:r>
              <a:rPr lang="zh-TW" altLang="en-US" sz="1500" dirty="0" smtClean="0">
                <a:solidFill>
                  <a:schemeClr val="tx1"/>
                </a:solidFill>
                <a:cs typeface="Segoe UI Light" panose="020B0502040204020203" pitchFamily="34" charset="0"/>
              </a:rPr>
              <a:t>在串列中的操作更穩定</a:t>
            </a:r>
            <a:endParaRPr lang="en-US" sz="1500" dirty="0">
              <a:solidFill>
                <a:schemeClr val="tx1"/>
              </a:solidFill>
              <a:cs typeface="Segoe UI Light" panose="020B0502040204020203" pitchFamily="34" charset="0"/>
            </a:endParaRPr>
          </a:p>
          <a:p>
            <a:r>
              <a:rPr lang="zh-TW" altLang="en-US" sz="1500" dirty="0" smtClean="0">
                <a:solidFill>
                  <a:schemeClr val="tx1"/>
                </a:solidFill>
                <a:cs typeface="Segoe UI Light" panose="020B0502040204020203" pitchFamily="34" charset="0"/>
              </a:rPr>
              <a:t>在虛擬化時避免排版週期</a:t>
            </a:r>
            <a:endParaRPr lang="en-US" sz="1500" dirty="0">
              <a:solidFill>
                <a:schemeClr val="tx1"/>
              </a:solidFill>
              <a:cs typeface="Segoe UI Light" panose="020B0502040204020203" pitchFamily="34" charset="0"/>
            </a:endParaRPr>
          </a:p>
          <a:p>
            <a:pPr marL="0" indent="0">
              <a:buNone/>
            </a:pPr>
            <a:endParaRPr lang="en-US" sz="825" dirty="0">
              <a:solidFill>
                <a:schemeClr val="tx1"/>
              </a:solidFill>
            </a:endParaRPr>
          </a:p>
          <a:p>
            <a:pPr marL="0" indent="0">
              <a:buNone/>
            </a:pPr>
            <a:r>
              <a:rPr lang="en-US" dirty="0" smtClean="0">
                <a:solidFill>
                  <a:schemeClr val="tx1"/>
                </a:solidFill>
              </a:rPr>
              <a:t>HDPI </a:t>
            </a:r>
            <a:r>
              <a:rPr lang="zh-TW" altLang="en-US" dirty="0" smtClean="0">
                <a:solidFill>
                  <a:schemeClr val="tx1"/>
                </a:solidFill>
              </a:rPr>
              <a:t>改良</a:t>
            </a:r>
            <a:endParaRPr lang="en-US" dirty="0">
              <a:solidFill>
                <a:schemeClr val="tx1"/>
              </a:solidFill>
            </a:endParaRPr>
          </a:p>
          <a:p>
            <a:r>
              <a:rPr lang="zh-TW" altLang="en-US" sz="1500" dirty="0" smtClean="0">
                <a:solidFill>
                  <a:schemeClr val="tx1"/>
                </a:solidFill>
                <a:cs typeface="Segoe UI Light" panose="020B0502040204020203" pitchFamily="34" charset="0"/>
              </a:rPr>
              <a:t>支援多重</a:t>
            </a:r>
            <a:r>
              <a:rPr lang="en-US" sz="1500" dirty="0" smtClean="0">
                <a:solidFill>
                  <a:schemeClr val="tx1"/>
                </a:solidFill>
                <a:cs typeface="Segoe UI Light" panose="020B0502040204020203" pitchFamily="34" charset="0"/>
              </a:rPr>
              <a:t>-dpi </a:t>
            </a:r>
            <a:r>
              <a:rPr lang="zh-TW" altLang="en-US" sz="1500" dirty="0" smtClean="0">
                <a:solidFill>
                  <a:schemeClr val="tx1"/>
                </a:solidFill>
                <a:cs typeface="Segoe UI Light" panose="020B0502040204020203" pitchFamily="34" charset="0"/>
              </a:rPr>
              <a:t>的游標與螢幕畫面</a:t>
            </a:r>
            <a:endParaRPr lang="en-US" sz="1500" dirty="0">
              <a:solidFill>
                <a:schemeClr val="tx1"/>
              </a:solidFill>
              <a:cs typeface="Segoe UI Light" panose="020B0502040204020203" pitchFamily="34" charset="0"/>
            </a:endParaRPr>
          </a:p>
          <a:p>
            <a:r>
              <a:rPr lang="zh-TW" altLang="en-US" sz="1500" dirty="0" smtClean="0">
                <a:solidFill>
                  <a:schemeClr val="tx1"/>
                </a:solidFill>
                <a:cs typeface="Segoe UI Light" panose="020B0502040204020203" pitchFamily="34" charset="0"/>
              </a:rPr>
              <a:t>智慧型繪製 </a:t>
            </a:r>
            <a:r>
              <a:rPr lang="en-US" altLang="zh-TW" sz="1500" dirty="0" smtClean="0">
                <a:solidFill>
                  <a:schemeClr val="tx1"/>
                </a:solidFill>
                <a:cs typeface="Segoe UI Light" panose="020B0502040204020203" pitchFamily="34" charset="0"/>
              </a:rPr>
              <a:t>UI </a:t>
            </a:r>
            <a:r>
              <a:rPr lang="zh-TW" altLang="en-US" sz="1500" dirty="0" smtClean="0">
                <a:solidFill>
                  <a:schemeClr val="tx1"/>
                </a:solidFill>
                <a:cs typeface="Segoe UI Light" panose="020B0502040204020203" pitchFamily="34" charset="0"/>
              </a:rPr>
              <a:t>元件的範圍</a:t>
            </a:r>
            <a:endParaRPr lang="en-US" sz="1500" dirty="0">
              <a:solidFill>
                <a:schemeClr val="tx1"/>
              </a:solidFill>
              <a:cs typeface="Segoe UI Light" panose="020B0502040204020203" pitchFamily="34" charset="0"/>
            </a:endParaRPr>
          </a:p>
          <a:p>
            <a:pPr marL="0" indent="0">
              <a:buNone/>
            </a:pPr>
            <a:endParaRPr lang="en-US" sz="825" dirty="0">
              <a:solidFill>
                <a:schemeClr val="tx1"/>
              </a:solidFill>
              <a:cs typeface="Segoe UI Light" panose="020B0502040204020203" pitchFamily="34" charset="0"/>
            </a:endParaRPr>
          </a:p>
          <a:p>
            <a:pPr marL="0" indent="0">
              <a:buNone/>
            </a:pPr>
            <a:r>
              <a:rPr lang="zh-TW" altLang="en-US" dirty="0" smtClean="0">
                <a:solidFill>
                  <a:schemeClr val="tx1"/>
                </a:solidFill>
              </a:rPr>
              <a:t>修正在 </a:t>
            </a:r>
            <a:r>
              <a:rPr lang="en-US" dirty="0" smtClean="0">
                <a:solidFill>
                  <a:schemeClr val="tx1"/>
                </a:solidFill>
              </a:rPr>
              <a:t>Connect </a:t>
            </a:r>
            <a:r>
              <a:rPr lang="zh-TW" altLang="en-US" dirty="0" smtClean="0">
                <a:solidFill>
                  <a:schemeClr val="tx1"/>
                </a:solidFill>
              </a:rPr>
              <a:t>中超過 </a:t>
            </a:r>
            <a:r>
              <a:rPr lang="en-US" altLang="zh-TW" dirty="0" smtClean="0">
                <a:solidFill>
                  <a:schemeClr val="tx1"/>
                </a:solidFill>
              </a:rPr>
              <a:t>10 </a:t>
            </a:r>
            <a:r>
              <a:rPr lang="zh-TW" altLang="en-US" dirty="0" smtClean="0">
                <a:solidFill>
                  <a:schemeClr val="tx1"/>
                </a:solidFill>
              </a:rPr>
              <a:t>個投票的 </a:t>
            </a:r>
            <a:r>
              <a:rPr lang="en-US" dirty="0" smtClean="0">
                <a:solidFill>
                  <a:schemeClr val="tx1"/>
                </a:solidFill>
              </a:rPr>
              <a:t>bugs</a:t>
            </a:r>
            <a:endParaRPr lang="en-US" sz="1800" dirty="0">
              <a:solidFill>
                <a:schemeClr val="tx1"/>
              </a:solidFill>
            </a:endParaRPr>
          </a:p>
          <a:p>
            <a:r>
              <a:rPr lang="en-US" sz="1500" dirty="0">
                <a:solidFill>
                  <a:schemeClr val="tx1"/>
                </a:solidFill>
                <a:cs typeface="Segoe UI Light" panose="020B0502040204020203" pitchFamily="34" charset="0"/>
              </a:rPr>
              <a:t>4/5 fixed of .NET 4.6 RTM </a:t>
            </a:r>
          </a:p>
          <a:p>
            <a:pPr marL="0" indent="0">
              <a:buNone/>
            </a:pPr>
            <a:endParaRPr lang="en-US" sz="1800" dirty="0">
              <a:solidFill>
                <a:schemeClr val="tx1"/>
              </a:solidFill>
              <a:cs typeface="Segoe UI Light" panose="020B0502040204020203" pitchFamily="34" charset="0"/>
            </a:endParaRPr>
          </a:p>
          <a:p>
            <a:endParaRPr lang="en-US" sz="2100" dirty="0">
              <a:solidFill>
                <a:schemeClr val="tx1"/>
              </a:solidFill>
            </a:endParaRPr>
          </a:p>
        </p:txBody>
      </p:sp>
      <p:sp>
        <p:nvSpPr>
          <p:cNvPr id="3" name="Title 2"/>
          <p:cNvSpPr>
            <a:spLocks noGrp="1"/>
          </p:cNvSpPr>
          <p:nvPr>
            <p:ph type="title"/>
          </p:nvPr>
        </p:nvSpPr>
        <p:spPr/>
        <p:txBody>
          <a:bodyPr/>
          <a:lstStyle/>
          <a:p>
            <a:r>
              <a:rPr lang="en-US" dirty="0" smtClean="0"/>
              <a:t>WPF </a:t>
            </a:r>
            <a:r>
              <a:rPr lang="zh-TW" altLang="en-US" dirty="0" smtClean="0"/>
              <a:t>在 </a:t>
            </a:r>
            <a:r>
              <a:rPr lang="en-US" dirty="0" smtClean="0"/>
              <a:t>.NET 4.6 </a:t>
            </a:r>
            <a:r>
              <a:rPr lang="zh-TW" altLang="en-US" dirty="0" smtClean="0"/>
              <a:t>中的改良</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53" t="12852" b="40670"/>
          <a:stretch/>
        </p:blipFill>
        <p:spPr>
          <a:xfrm>
            <a:off x="6530838" y="4219220"/>
            <a:ext cx="2392652" cy="7748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467" y="4219220"/>
            <a:ext cx="2243259" cy="771567"/>
          </a:xfrm>
          <a:prstGeom prst="rect">
            <a:avLst/>
          </a:prstGeom>
        </p:spPr>
      </p:pic>
    </p:spTree>
    <p:extLst>
      <p:ext uri="{BB962C8B-B14F-4D97-AF65-F5344CB8AC3E}">
        <p14:creationId xmlns:p14="http://schemas.microsoft.com/office/powerpoint/2010/main" val="21703758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5961" y="1784099"/>
            <a:ext cx="8914641" cy="4842864"/>
          </a:xfrm>
        </p:spPr>
        <p:txBody>
          <a:bodyPr/>
          <a:lstStyle/>
          <a:p>
            <a:pPr marL="0" indent="0">
              <a:buNone/>
            </a:pPr>
            <a:r>
              <a:rPr lang="zh-TW" altLang="en-US" sz="2700" dirty="0" smtClean="0">
                <a:solidFill>
                  <a:schemeClr val="tx1"/>
                </a:solidFill>
              </a:rPr>
              <a:t>全新的 </a:t>
            </a:r>
            <a:r>
              <a:rPr lang="en-US" sz="2700" dirty="0" smtClean="0">
                <a:solidFill>
                  <a:schemeClr val="tx1"/>
                </a:solidFill>
              </a:rPr>
              <a:t>Blend </a:t>
            </a:r>
            <a:r>
              <a:rPr lang="en-US" sz="2700" dirty="0">
                <a:solidFill>
                  <a:schemeClr val="tx1"/>
                </a:solidFill>
              </a:rPr>
              <a:t>for Visual Studio 2015</a:t>
            </a:r>
          </a:p>
          <a:p>
            <a:pPr marL="0" indent="0">
              <a:buNone/>
            </a:pPr>
            <a:r>
              <a:rPr lang="zh-TW" altLang="en-US" sz="1800" dirty="0" smtClean="0">
                <a:solidFill>
                  <a:schemeClr val="tx1"/>
                </a:solidFill>
                <a:cs typeface="Segoe UI Light" panose="020B0502040204020203" pitchFamily="34" charset="0"/>
              </a:rPr>
              <a:t>整合像是方案總管、</a:t>
            </a:r>
            <a:r>
              <a:rPr lang="en-US" altLang="zh-TW" sz="1800" dirty="0" smtClean="0">
                <a:solidFill>
                  <a:schemeClr val="tx1"/>
                </a:solidFill>
                <a:cs typeface="Segoe UI Light" panose="020B0502040204020203" pitchFamily="34" charset="0"/>
              </a:rPr>
              <a:t>Team Explorer</a:t>
            </a:r>
            <a:r>
              <a:rPr lang="zh-TW" altLang="en-US" sz="1800" dirty="0" smtClean="0">
                <a:solidFill>
                  <a:schemeClr val="tx1"/>
                </a:solidFill>
                <a:cs typeface="Segoe UI Light" panose="020B0502040204020203" pitchFamily="34" charset="0"/>
              </a:rPr>
              <a:t>、編輯器這些</a:t>
            </a:r>
            <a:r>
              <a:rPr lang="en-US" sz="1800" dirty="0" smtClean="0">
                <a:solidFill>
                  <a:schemeClr val="tx1"/>
                </a:solidFill>
                <a:cs typeface="Segoe UI Light" panose="020B0502040204020203" pitchFamily="34" charset="0"/>
              </a:rPr>
              <a:t> Visual Studio </a:t>
            </a:r>
            <a:r>
              <a:rPr lang="zh-TW" altLang="en-US" sz="1800" dirty="0" smtClean="0">
                <a:solidFill>
                  <a:schemeClr val="tx1"/>
                </a:solidFill>
                <a:cs typeface="Segoe UI Light" panose="020B0502040204020203" pitchFamily="34" charset="0"/>
              </a:rPr>
              <a:t>的技術</a:t>
            </a:r>
            <a:endParaRPr lang="en-US" sz="1800" dirty="0">
              <a:solidFill>
                <a:schemeClr val="tx1"/>
              </a:solidFill>
              <a:cs typeface="Segoe UI Light" panose="020B0502040204020203" pitchFamily="34" charset="0"/>
            </a:endParaRPr>
          </a:p>
          <a:p>
            <a:pPr marL="0" indent="0">
              <a:buNone/>
            </a:pPr>
            <a:endParaRPr lang="en-US" sz="1500" dirty="0">
              <a:solidFill>
                <a:schemeClr val="tx1"/>
              </a:solidFill>
              <a:cs typeface="Segoe UI Light" panose="020B0502040204020203" pitchFamily="34" charset="0"/>
            </a:endParaRPr>
          </a:p>
          <a:p>
            <a:pPr marL="0" indent="0">
              <a:buNone/>
            </a:pPr>
            <a:r>
              <a:rPr lang="zh-TW" altLang="en-US" sz="2700" dirty="0" smtClean="0">
                <a:solidFill>
                  <a:schemeClr val="tx1"/>
                </a:solidFill>
              </a:rPr>
              <a:t>全新基於</a:t>
            </a:r>
            <a:r>
              <a:rPr lang="en-US" sz="2700" dirty="0" smtClean="0">
                <a:solidFill>
                  <a:schemeClr val="tx1"/>
                </a:solidFill>
              </a:rPr>
              <a:t> </a:t>
            </a:r>
            <a:r>
              <a:rPr lang="en-US" sz="2700" dirty="0">
                <a:solidFill>
                  <a:schemeClr val="tx1"/>
                </a:solidFill>
              </a:rPr>
              <a:t>“Roslyn</a:t>
            </a:r>
            <a:r>
              <a:rPr lang="en-US" sz="2700" dirty="0" smtClean="0">
                <a:solidFill>
                  <a:schemeClr val="tx1"/>
                </a:solidFill>
              </a:rPr>
              <a:t>” </a:t>
            </a:r>
            <a:r>
              <a:rPr lang="zh-TW" altLang="en-US" sz="2700" dirty="0" smtClean="0">
                <a:solidFill>
                  <a:schemeClr val="tx1"/>
                </a:solidFill>
              </a:rPr>
              <a:t>技術的語言服務</a:t>
            </a:r>
            <a:endParaRPr lang="en-US" sz="2700" dirty="0">
              <a:solidFill>
                <a:schemeClr val="tx1"/>
              </a:solidFill>
            </a:endParaRPr>
          </a:p>
          <a:p>
            <a:pPr marL="0" indent="0">
              <a:buNone/>
            </a:pPr>
            <a:r>
              <a:rPr lang="zh-TW" altLang="en-US" sz="1800" dirty="0" smtClean="0">
                <a:solidFill>
                  <a:schemeClr val="tx1"/>
                </a:solidFill>
                <a:cs typeface="Segoe UI Light" panose="020B0502040204020203" pitchFamily="34" charset="0"/>
              </a:rPr>
              <a:t>快速且更加可靠</a:t>
            </a:r>
            <a:endParaRPr lang="en-US" sz="1800" dirty="0" smtClean="0">
              <a:solidFill>
                <a:schemeClr val="tx1"/>
              </a:solidFill>
              <a:cs typeface="Segoe UI Light" panose="020B0502040204020203" pitchFamily="34" charset="0"/>
            </a:endParaRPr>
          </a:p>
          <a:p>
            <a:pPr marL="0" indent="0">
              <a:buNone/>
            </a:pPr>
            <a:r>
              <a:rPr lang="zh-TW" altLang="en-US" sz="1800" dirty="0" smtClean="0">
                <a:solidFill>
                  <a:schemeClr val="tx1"/>
                </a:solidFill>
                <a:cs typeface="Segoe UI Light" panose="020B0502040204020203" pitchFamily="34" charset="0"/>
              </a:rPr>
              <a:t>即時編輯預覽</a:t>
            </a:r>
            <a:endParaRPr lang="en-US" sz="1800" dirty="0" smtClean="0">
              <a:solidFill>
                <a:schemeClr val="tx1"/>
              </a:solidFill>
              <a:cs typeface="Segoe UI Light" panose="020B0502040204020203" pitchFamily="34" charset="0"/>
            </a:endParaRPr>
          </a:p>
          <a:p>
            <a:endParaRPr lang="en-US" sz="1500" dirty="0">
              <a:solidFill>
                <a:schemeClr val="tx1"/>
              </a:solidFill>
              <a:cs typeface="Segoe UI Light" panose="020B0502040204020203" pitchFamily="34" charset="0"/>
            </a:endParaRPr>
          </a:p>
          <a:p>
            <a:pPr marL="0" indent="0">
              <a:buNone/>
            </a:pPr>
            <a:r>
              <a:rPr lang="zh-TW" altLang="en-US" sz="2700" dirty="0" smtClean="0">
                <a:solidFill>
                  <a:schemeClr val="tx1"/>
                </a:solidFill>
              </a:rPr>
              <a:t>除錯</a:t>
            </a:r>
            <a:r>
              <a:rPr lang="en-US" sz="2700" dirty="0">
                <a:solidFill>
                  <a:schemeClr val="tx1"/>
                </a:solidFill>
              </a:rPr>
              <a:t/>
            </a:r>
            <a:br>
              <a:rPr lang="en-US" sz="2700" dirty="0">
                <a:solidFill>
                  <a:schemeClr val="tx1"/>
                </a:solidFill>
              </a:rPr>
            </a:br>
            <a:r>
              <a:rPr lang="zh-TW" altLang="en-US" sz="1800" dirty="0" smtClean="0">
                <a:solidFill>
                  <a:schemeClr val="tx1"/>
                </a:solidFill>
                <a:cs typeface="Segoe UI Light" panose="020B0502040204020203" pitchFamily="34" charset="0"/>
              </a:rPr>
              <a:t>即時 </a:t>
            </a:r>
            <a:r>
              <a:rPr lang="en-US" altLang="zh-TW" sz="1800" dirty="0" smtClean="0">
                <a:solidFill>
                  <a:schemeClr val="tx1"/>
                </a:solidFill>
                <a:cs typeface="Segoe UI Light" panose="020B0502040204020203" pitchFamily="34" charset="0"/>
              </a:rPr>
              <a:t>XAML </a:t>
            </a:r>
            <a:r>
              <a:rPr lang="zh-TW" altLang="en-US" sz="1800" dirty="0" smtClean="0">
                <a:solidFill>
                  <a:schemeClr val="tx1"/>
                </a:solidFill>
                <a:cs typeface="Segoe UI Light" panose="020B0502040204020203" pitchFamily="34" charset="0"/>
              </a:rPr>
              <a:t>樹狀結構</a:t>
            </a:r>
            <a:r>
              <a:rPr lang="en-US" sz="1800" dirty="0" smtClean="0">
                <a:solidFill>
                  <a:schemeClr val="tx1"/>
                </a:solidFill>
                <a:cs typeface="Segoe UI Light" panose="020B0502040204020203" pitchFamily="34" charset="0"/>
              </a:rPr>
              <a:t>, </a:t>
            </a:r>
            <a:r>
              <a:rPr lang="zh-TW" altLang="en-US" sz="1800" dirty="0" smtClean="0">
                <a:solidFill>
                  <a:schemeClr val="tx1"/>
                </a:solidFill>
                <a:cs typeface="Segoe UI Light" panose="020B0502040204020203" pitchFamily="34" charset="0"/>
              </a:rPr>
              <a:t>整合除錯器的診斷工具</a:t>
            </a:r>
            <a:endParaRPr lang="en-US" sz="1800" dirty="0">
              <a:solidFill>
                <a:schemeClr val="tx1"/>
              </a:solidFill>
              <a:cs typeface="Segoe UI Light" panose="020B0502040204020203" pitchFamily="34" charset="0"/>
            </a:endParaRPr>
          </a:p>
          <a:p>
            <a:pPr marL="0" indent="0">
              <a:buNone/>
            </a:pPr>
            <a:endParaRPr lang="en-US" sz="1800" dirty="0">
              <a:solidFill>
                <a:schemeClr val="tx1"/>
              </a:solidFill>
              <a:cs typeface="Segoe UI Light" panose="020B0502040204020203" pitchFamily="34" charset="0"/>
            </a:endParaRPr>
          </a:p>
          <a:p>
            <a:pPr marL="0" indent="0">
              <a:buNone/>
            </a:pPr>
            <a:r>
              <a:rPr lang="zh-TW" altLang="en-US" sz="2700" dirty="0" smtClean="0">
                <a:solidFill>
                  <a:schemeClr val="tx1"/>
                </a:solidFill>
              </a:rPr>
              <a:t>診斷工具</a:t>
            </a:r>
            <a:endParaRPr lang="en-US" sz="2700" dirty="0">
              <a:solidFill>
                <a:schemeClr val="tx1"/>
              </a:solidFill>
            </a:endParaRPr>
          </a:p>
          <a:p>
            <a:pPr marL="0" indent="0">
              <a:buNone/>
            </a:pPr>
            <a:r>
              <a:rPr lang="zh-TW" altLang="en-US" sz="1800" dirty="0" smtClean="0">
                <a:solidFill>
                  <a:schemeClr val="tx1"/>
                </a:solidFill>
                <a:cs typeface="Segoe UI Light" panose="020B0502040204020203" pitchFamily="34" charset="0"/>
              </a:rPr>
              <a:t>時序工具</a:t>
            </a:r>
            <a:endParaRPr lang="en-US" sz="1800" dirty="0">
              <a:solidFill>
                <a:schemeClr val="tx1"/>
              </a:solidFill>
              <a:cs typeface="Segoe UI Light" panose="020B0502040204020203" pitchFamily="34" charset="0"/>
            </a:endParaRPr>
          </a:p>
          <a:p>
            <a:endParaRPr lang="en-US" dirty="0">
              <a:solidFill>
                <a:schemeClr val="tx1"/>
              </a:solidFill>
            </a:endParaRPr>
          </a:p>
        </p:txBody>
      </p:sp>
      <p:sp>
        <p:nvSpPr>
          <p:cNvPr id="3" name="Title 2"/>
          <p:cNvSpPr>
            <a:spLocks noGrp="1"/>
          </p:cNvSpPr>
          <p:nvPr>
            <p:ph type="title"/>
          </p:nvPr>
        </p:nvSpPr>
        <p:spPr/>
        <p:txBody>
          <a:bodyPr/>
          <a:lstStyle/>
          <a:p>
            <a:r>
              <a:rPr lang="en-US" dirty="0" smtClean="0"/>
              <a:t>VS2015 </a:t>
            </a:r>
            <a:r>
              <a:rPr lang="zh-TW" altLang="en-US" dirty="0" smtClean="0"/>
              <a:t>中的 </a:t>
            </a:r>
            <a:r>
              <a:rPr lang="en-US" altLang="zh-TW" dirty="0" smtClean="0"/>
              <a:t>WPF </a:t>
            </a:r>
            <a:r>
              <a:rPr lang="zh-TW" altLang="en-US" dirty="0" smtClean="0"/>
              <a:t>工具</a:t>
            </a:r>
            <a:endParaRPr lang="en-US" dirty="0"/>
          </a:p>
        </p:txBody>
      </p:sp>
    </p:spTree>
    <p:extLst>
      <p:ext uri="{BB962C8B-B14F-4D97-AF65-F5344CB8AC3E}">
        <p14:creationId xmlns:p14="http://schemas.microsoft.com/office/powerpoint/2010/main" val="202401986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UI Debugging Tools for XAML</a:t>
            </a:r>
            <a:endParaRPr lang="en-US" dirty="0"/>
          </a:p>
        </p:txBody>
      </p:sp>
    </p:spTree>
    <p:extLst>
      <p:ext uri="{BB962C8B-B14F-4D97-AF65-F5344CB8AC3E}">
        <p14:creationId xmlns:p14="http://schemas.microsoft.com/office/powerpoint/2010/main" val="81005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HITE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 brand_template_4-3_Consumer_ORANGE_1.potx" id="{51F3C5C0-5B89-4C05-8A4D-EFFBD2C092FE}" vid="{719E94D9-2213-4677-A5E8-DF95FAE0E055}"/>
    </a:ext>
  </a:extLst>
</a:theme>
</file>

<file path=ppt/theme/theme2.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630a2e83-186a-4a0f-ab27-bee8a8096abc"/>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Product brand_template_4-3_Consumer_ORANGE_1</Template>
  <TotalTime>3663</TotalTime>
  <Words>2594</Words>
  <Application>Microsoft Office PowerPoint</Application>
  <PresentationFormat>自訂</PresentationFormat>
  <Paragraphs>340</Paragraphs>
  <Slides>26</Slides>
  <Notes>13</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26</vt:i4>
      </vt:variant>
    </vt:vector>
  </HeadingPairs>
  <TitlesOfParts>
    <vt:vector size="39" baseType="lpstr">
      <vt:lpstr>Avenir LT Pro 45 Book</vt:lpstr>
      <vt:lpstr>ＭＳ Ｐゴシック</vt:lpstr>
      <vt:lpstr>Segoe Pro Light</vt:lpstr>
      <vt:lpstr>Segoe ui light (Headings)</vt:lpstr>
      <vt:lpstr>微軟正黑體</vt:lpstr>
      <vt:lpstr>Arial</vt:lpstr>
      <vt:lpstr>Consolas</vt:lpstr>
      <vt:lpstr>Segoe UI</vt:lpstr>
      <vt:lpstr>Segoe UI Light</vt:lpstr>
      <vt:lpstr>Segoe UI Semibold</vt:lpstr>
      <vt:lpstr>Wingdings</vt:lpstr>
      <vt:lpstr>WHITE TEMPLATE</vt:lpstr>
      <vt:lpstr>5-30629_Build_Template_WHITE</vt:lpstr>
      <vt:lpstr>DEV307 .NET Framework 技術架構發展與 C# 6.0</vt:lpstr>
      <vt:lpstr>PowerPoint 簡報</vt:lpstr>
      <vt:lpstr>我們聆聽客戶的需求</vt:lpstr>
      <vt:lpstr>.NET 的下一步 (現在進行式)</vt:lpstr>
      <vt:lpstr>.NET 2015</vt:lpstr>
      <vt:lpstr>.NET Framework 4.6</vt:lpstr>
      <vt:lpstr>WPF 在 .NET 4.6 中的改良</vt:lpstr>
      <vt:lpstr>VS2015 中的 WPF 工具</vt:lpstr>
      <vt:lpstr>Demo: UI Debugging Tools for XAML</vt:lpstr>
      <vt:lpstr>.NET 編譯器平台  (“Roslyn”) </vt:lpstr>
      <vt:lpstr>.NET 編輯器平台 (“Roslyn”) </vt:lpstr>
      <vt:lpstr>C# 6.0</vt:lpstr>
      <vt:lpstr>通用 Windows 平台 (UWP)</vt:lpstr>
      <vt:lpstr>.NET 以及 Xamarin</vt:lpstr>
      <vt:lpstr>PowerPoint 簡報</vt:lpstr>
      <vt:lpstr>Demo: .NET and Xamarin</vt:lpstr>
      <vt:lpstr>ASP.NET 5.0</vt:lpstr>
      <vt:lpstr>ASP.NET 5 – 總結</vt:lpstr>
      <vt:lpstr>Demo: ASP.NET 5</vt:lpstr>
      <vt:lpstr>.NET 跨平台</vt:lpstr>
      <vt:lpstr>Demo: .NET Core on Linux</vt:lpstr>
      <vt:lpstr>.NET Core Preview</vt:lpstr>
      <vt:lpstr>.NET 基金會 </vt:lpstr>
      <vt:lpstr>Fostering a vibrant .NET ecosystem</vt:lpstr>
      <vt:lpstr>PowerPoint 簡報</vt:lpstr>
      <vt:lpstr>PowerPoint 簡報</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brand template</dc:title>
  <dc:subject>&lt;Speech title here&gt;</dc:subject>
  <dc:creator>Eric ShangKuan</dc:creator>
  <cp:keywords>MSVID, Brand Guidelines, Branding, Visual Identity, grid</cp:keywords>
  <dc:description>Template: Maryfj_x000d_
Formatting: _x000d_
Audience Type:</dc:description>
  <cp:lastModifiedBy>Eric ShangKuan</cp:lastModifiedBy>
  <cp:revision>129</cp:revision>
  <dcterms:created xsi:type="dcterms:W3CDTF">2015-07-29T08:50:33Z</dcterms:created>
  <dcterms:modified xsi:type="dcterms:W3CDTF">2015-09-14T14:28:35Z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