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29"/>
  </p:notesMasterIdLst>
  <p:sldIdLst>
    <p:sldId id="256" r:id="rId6"/>
    <p:sldId id="269" r:id="rId7"/>
    <p:sldId id="258" r:id="rId8"/>
    <p:sldId id="270" r:id="rId9"/>
    <p:sldId id="271" r:id="rId10"/>
    <p:sldId id="339" r:id="rId11"/>
    <p:sldId id="287" r:id="rId12"/>
    <p:sldId id="282" r:id="rId13"/>
    <p:sldId id="289" r:id="rId14"/>
    <p:sldId id="288" r:id="rId15"/>
    <p:sldId id="283" r:id="rId16"/>
    <p:sldId id="276" r:id="rId17"/>
    <p:sldId id="277" r:id="rId18"/>
    <p:sldId id="345" r:id="rId19"/>
    <p:sldId id="342" r:id="rId20"/>
    <p:sldId id="278" r:id="rId21"/>
    <p:sldId id="279" r:id="rId22"/>
    <p:sldId id="281" r:id="rId23"/>
    <p:sldId id="341" r:id="rId24"/>
    <p:sldId id="290" r:id="rId25"/>
    <p:sldId id="344" r:id="rId26"/>
    <p:sldId id="343"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BF914-8C7C-458C-B1A0-33636BB817E3}" v="465" dt="2020-10-27T16:12:26.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86" autoAdjust="0"/>
    <p:restoredTop sz="95226" autoAdjust="0"/>
  </p:normalViewPr>
  <p:slideViewPr>
    <p:cSldViewPr snapToGrid="0">
      <p:cViewPr varScale="1">
        <p:scale>
          <a:sx n="108" d="100"/>
          <a:sy n="108" d="100"/>
        </p:scale>
        <p:origin x="1260"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Chandra" userId="87dda0ed7c60bf31" providerId="LiveId" clId="{BEBBF914-8C7C-458C-B1A0-33636BB817E3}"/>
    <pc:docChg chg="undo custSel addSld delSld modSld">
      <pc:chgData name="Harry Chandra" userId="87dda0ed7c60bf31" providerId="LiveId" clId="{BEBBF914-8C7C-458C-B1A0-33636BB817E3}" dt="2020-10-27T16:12:26.495" v="657" actId="20577"/>
      <pc:docMkLst>
        <pc:docMk/>
      </pc:docMkLst>
      <pc:sldChg chg="del">
        <pc:chgData name="Harry Chandra" userId="87dda0ed7c60bf31" providerId="LiveId" clId="{BEBBF914-8C7C-458C-B1A0-33636BB817E3}" dt="2020-10-27T08:35:37.489" v="179" actId="47"/>
        <pc:sldMkLst>
          <pc:docMk/>
          <pc:sldMk cId="2532954222" sldId="259"/>
        </pc:sldMkLst>
      </pc:sldChg>
      <pc:sldChg chg="modSp mod modAnim">
        <pc:chgData name="Harry Chandra" userId="87dda0ed7c60bf31" providerId="LiveId" clId="{BEBBF914-8C7C-458C-B1A0-33636BB817E3}" dt="2020-10-27T16:12:26.495" v="657" actId="20577"/>
        <pc:sldMkLst>
          <pc:docMk/>
          <pc:sldMk cId="1476850909" sldId="276"/>
        </pc:sldMkLst>
        <pc:spChg chg="mod">
          <ac:chgData name="Harry Chandra" userId="87dda0ed7c60bf31" providerId="LiveId" clId="{BEBBF914-8C7C-458C-B1A0-33636BB817E3}" dt="2020-10-27T16:12:26.495" v="657" actId="20577"/>
          <ac:spMkLst>
            <pc:docMk/>
            <pc:sldMk cId="1476850909" sldId="276"/>
            <ac:spMk id="14" creationId="{00000000-0000-0000-0000-000000000000}"/>
          </ac:spMkLst>
        </pc:spChg>
      </pc:sldChg>
      <pc:sldChg chg="modSp mod">
        <pc:chgData name="Harry Chandra" userId="87dda0ed7c60bf31" providerId="LiveId" clId="{BEBBF914-8C7C-458C-B1A0-33636BB817E3}" dt="2020-10-27T15:53:02.133" v="186" actId="6549"/>
        <pc:sldMkLst>
          <pc:docMk/>
          <pc:sldMk cId="3657035885" sldId="277"/>
        </pc:sldMkLst>
        <pc:spChg chg="mod">
          <ac:chgData name="Harry Chandra" userId="87dda0ed7c60bf31" providerId="LiveId" clId="{BEBBF914-8C7C-458C-B1A0-33636BB817E3}" dt="2020-10-27T15:53:02.133" v="186" actId="6549"/>
          <ac:spMkLst>
            <pc:docMk/>
            <pc:sldMk cId="3657035885" sldId="277"/>
            <ac:spMk id="14" creationId="{00000000-0000-0000-0000-000000000000}"/>
          </ac:spMkLst>
        </pc:spChg>
      </pc:sldChg>
      <pc:sldChg chg="del">
        <pc:chgData name="Harry Chandra" userId="87dda0ed7c60bf31" providerId="LiveId" clId="{BEBBF914-8C7C-458C-B1A0-33636BB817E3}" dt="2020-10-27T08:42:30.067" v="180" actId="47"/>
        <pc:sldMkLst>
          <pc:docMk/>
          <pc:sldMk cId="3109665574" sldId="337"/>
        </pc:sldMkLst>
      </pc:sldChg>
      <pc:sldChg chg="addSp delSp modSp new mod">
        <pc:chgData name="Harry Chandra" userId="87dda0ed7c60bf31" providerId="LiveId" clId="{BEBBF914-8C7C-458C-B1A0-33636BB817E3}" dt="2020-10-27T08:32:46.400" v="178" actId="113"/>
        <pc:sldMkLst>
          <pc:docMk/>
          <pc:sldMk cId="2722360433" sldId="345"/>
        </pc:sldMkLst>
        <pc:spChg chg="mod">
          <ac:chgData name="Harry Chandra" userId="87dda0ed7c60bf31" providerId="LiveId" clId="{BEBBF914-8C7C-458C-B1A0-33636BB817E3}" dt="2020-10-26T19:14:33.858" v="22" actId="20577"/>
          <ac:spMkLst>
            <pc:docMk/>
            <pc:sldMk cId="2722360433" sldId="345"/>
            <ac:spMk id="2" creationId="{D7D5AE5A-2D34-40FA-9B9D-C1BCDA724B79}"/>
          </ac:spMkLst>
        </pc:spChg>
        <pc:spChg chg="mod">
          <ac:chgData name="Harry Chandra" userId="87dda0ed7c60bf31" providerId="LiveId" clId="{BEBBF914-8C7C-458C-B1A0-33636BB817E3}" dt="2020-10-27T08:32:46.400" v="178" actId="113"/>
          <ac:spMkLst>
            <pc:docMk/>
            <pc:sldMk cId="2722360433" sldId="345"/>
            <ac:spMk id="3" creationId="{20CCBE5E-3756-44E9-8CB8-E4D8ABBC9355}"/>
          </ac:spMkLst>
        </pc:spChg>
        <pc:spChg chg="add del">
          <ac:chgData name="Harry Chandra" userId="87dda0ed7c60bf31" providerId="LiveId" clId="{BEBBF914-8C7C-458C-B1A0-33636BB817E3}" dt="2020-10-27T08:29:32.851" v="169"/>
          <ac:spMkLst>
            <pc:docMk/>
            <pc:sldMk cId="2722360433" sldId="345"/>
            <ac:spMk id="4" creationId="{0323A1AD-D03C-45A7-B5CC-0E37AD9037EC}"/>
          </ac:spMkLst>
        </pc:spChg>
        <pc:spChg chg="add del">
          <ac:chgData name="Harry Chandra" userId="87dda0ed7c60bf31" providerId="LiveId" clId="{BEBBF914-8C7C-458C-B1A0-33636BB817E3}" dt="2020-10-27T08:29:37.506" v="172"/>
          <ac:spMkLst>
            <pc:docMk/>
            <pc:sldMk cId="2722360433" sldId="345"/>
            <ac:spMk id="5" creationId="{81A08350-A651-423F-815A-09C9A1DB043B}"/>
          </ac:spMkLst>
        </pc:spChg>
      </pc:sldChg>
      <pc:sldChg chg="addSp delSp modSp new del mod">
        <pc:chgData name="Harry Chandra" userId="87dda0ed7c60bf31" providerId="LiveId" clId="{BEBBF914-8C7C-458C-B1A0-33636BB817E3}" dt="2020-10-27T16:09:27.336" v="426" actId="47"/>
        <pc:sldMkLst>
          <pc:docMk/>
          <pc:sldMk cId="4255419531" sldId="346"/>
        </pc:sldMkLst>
        <pc:spChg chg="add del">
          <ac:chgData name="Harry Chandra" userId="87dda0ed7c60bf31" providerId="LiveId" clId="{BEBBF914-8C7C-458C-B1A0-33636BB817E3}" dt="2020-10-27T16:04:53.688" v="424" actId="3680"/>
          <ac:spMkLst>
            <pc:docMk/>
            <pc:sldMk cId="4255419531" sldId="346"/>
            <ac:spMk id="3" creationId="{B14E1633-CB79-4BF1-8EF7-370B295223BC}"/>
          </ac:spMkLst>
        </pc:spChg>
        <pc:graphicFrameChg chg="add del mod modGraphic">
          <ac:chgData name="Harry Chandra" userId="87dda0ed7c60bf31" providerId="LiveId" clId="{BEBBF914-8C7C-458C-B1A0-33636BB817E3}" dt="2020-10-27T16:04:50.934" v="423"/>
          <ac:graphicFrameMkLst>
            <pc:docMk/>
            <pc:sldMk cId="4255419531" sldId="346"/>
            <ac:graphicFrameMk id="4" creationId="{5C530989-2252-4755-A0F6-0559AFE2B26D}"/>
          </ac:graphicFrameMkLst>
        </pc:graphicFrameChg>
        <pc:graphicFrameChg chg="add mod ord modGraphic">
          <ac:chgData name="Harry Chandra" userId="87dda0ed7c60bf31" providerId="LiveId" clId="{BEBBF914-8C7C-458C-B1A0-33636BB817E3}" dt="2020-10-27T16:04:55.864" v="425"/>
          <ac:graphicFrameMkLst>
            <pc:docMk/>
            <pc:sldMk cId="4255419531" sldId="346"/>
            <ac:graphicFrameMk id="5" creationId="{729BD5B4-63F1-4EAE-A092-FF1A0DAA63B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6E7C5-8415-4D9E-AD89-2787154E50B5}" type="doc">
      <dgm:prSet loTypeId="urn:microsoft.com/office/officeart/2018/5/layout/CenteredIconLabelDescriptionList" loCatId="icon" qsTypeId="urn:microsoft.com/office/officeart/2005/8/quickstyle/simple4" qsCatId="simple" csTypeId="urn:microsoft.com/office/officeart/2005/8/colors/accent4_2" csCatId="accent4" phldr="1"/>
      <dgm:spPr/>
      <dgm:t>
        <a:bodyPr/>
        <a:lstStyle/>
        <a:p>
          <a:endParaRPr lang="en-US"/>
        </a:p>
      </dgm:t>
    </dgm:pt>
    <dgm:pt modelId="{BD4627BA-93EE-44BE-B610-9B5B9D1E5F0D}">
      <dgm:prSet/>
      <dgm:spPr/>
      <dgm:t>
        <a:bodyPr/>
        <a:lstStyle/>
        <a:p>
          <a:pPr>
            <a:lnSpc>
              <a:spcPct val="100000"/>
            </a:lnSpc>
            <a:defRPr b="1"/>
          </a:pPr>
          <a:r>
            <a:rPr lang="en-US" dirty="0"/>
            <a:t>The Basics</a:t>
          </a:r>
        </a:p>
      </dgm:t>
    </dgm:pt>
    <dgm:pt modelId="{D61C70A7-D422-44F4-B815-CF781DD903E9}" type="parTrans" cxnId="{D6B5D9AC-352C-4C7E-8593-19CD70503311}">
      <dgm:prSet/>
      <dgm:spPr/>
      <dgm:t>
        <a:bodyPr/>
        <a:lstStyle/>
        <a:p>
          <a:endParaRPr lang="en-US"/>
        </a:p>
      </dgm:t>
    </dgm:pt>
    <dgm:pt modelId="{D5AA5C9B-E12E-4F0C-9C4D-4432C707FA6A}" type="sibTrans" cxnId="{D6B5D9AC-352C-4C7E-8593-19CD70503311}">
      <dgm:prSet/>
      <dgm:spPr/>
      <dgm:t>
        <a:bodyPr/>
        <a:lstStyle/>
        <a:p>
          <a:endParaRPr lang="en-US"/>
        </a:p>
      </dgm:t>
    </dgm:pt>
    <dgm:pt modelId="{53EF2062-9C14-46B4-B97A-EB4C81DC97F7}">
      <dgm:prSet custT="1"/>
      <dgm:spPr/>
      <dgm:t>
        <a:bodyPr/>
        <a:lstStyle/>
        <a:p>
          <a:pPr>
            <a:lnSpc>
              <a:spcPct val="100000"/>
            </a:lnSpc>
          </a:pPr>
          <a:r>
            <a:rPr lang="en-US" sz="1600" dirty="0"/>
            <a:t>Module &amp; cmdlet</a:t>
          </a:r>
        </a:p>
      </dgm:t>
    </dgm:pt>
    <dgm:pt modelId="{DE275D4A-6D71-4D98-B661-E17EA0B42B6F}" type="parTrans" cxnId="{27E09B7F-14B1-4B2A-B67F-43C5893957CB}">
      <dgm:prSet/>
      <dgm:spPr/>
      <dgm:t>
        <a:bodyPr/>
        <a:lstStyle/>
        <a:p>
          <a:endParaRPr lang="en-US"/>
        </a:p>
      </dgm:t>
    </dgm:pt>
    <dgm:pt modelId="{4CA304F5-730E-437B-8D57-177BB4925004}" type="sibTrans" cxnId="{27E09B7F-14B1-4B2A-B67F-43C5893957CB}">
      <dgm:prSet/>
      <dgm:spPr/>
      <dgm:t>
        <a:bodyPr/>
        <a:lstStyle/>
        <a:p>
          <a:endParaRPr lang="en-US"/>
        </a:p>
      </dgm:t>
    </dgm:pt>
    <dgm:pt modelId="{9F43217C-2A8F-4E5B-816E-1EB5E48E3D40}">
      <dgm:prSet custT="1"/>
      <dgm:spPr/>
      <dgm:t>
        <a:bodyPr/>
        <a:lstStyle/>
        <a:p>
          <a:pPr>
            <a:lnSpc>
              <a:spcPct val="100000"/>
            </a:lnSpc>
          </a:pPr>
          <a:r>
            <a:rPr lang="en-US" sz="1600" dirty="0"/>
            <a:t>Object, Method &amp; Property</a:t>
          </a:r>
        </a:p>
        <a:p>
          <a:pPr>
            <a:lnSpc>
              <a:spcPct val="100000"/>
            </a:lnSpc>
          </a:pPr>
          <a:r>
            <a:rPr lang="en-US" sz="1600" dirty="0"/>
            <a:t>Tools </a:t>
          </a:r>
        </a:p>
      </dgm:t>
    </dgm:pt>
    <dgm:pt modelId="{98AD8303-3872-4335-8378-004BFB6BA549}" type="parTrans" cxnId="{C099EF76-3796-49B7-8179-945184BA9C36}">
      <dgm:prSet/>
      <dgm:spPr/>
      <dgm:t>
        <a:bodyPr/>
        <a:lstStyle/>
        <a:p>
          <a:endParaRPr lang="en-US"/>
        </a:p>
      </dgm:t>
    </dgm:pt>
    <dgm:pt modelId="{55943281-1017-4584-81FB-37111F11B70E}" type="sibTrans" cxnId="{C099EF76-3796-49B7-8179-945184BA9C36}">
      <dgm:prSet/>
      <dgm:spPr/>
      <dgm:t>
        <a:bodyPr/>
        <a:lstStyle/>
        <a:p>
          <a:endParaRPr lang="en-US"/>
        </a:p>
      </dgm:t>
    </dgm:pt>
    <dgm:pt modelId="{49A120E1-21AD-4DF0-9EDB-A99AC8487CA3}">
      <dgm:prSet/>
      <dgm:spPr/>
      <dgm:t>
        <a:bodyPr/>
        <a:lstStyle/>
        <a:p>
          <a:pPr>
            <a:lnSpc>
              <a:spcPct val="100000"/>
            </a:lnSpc>
            <a:defRPr b="1"/>
          </a:pPr>
          <a:r>
            <a:rPr lang="en-US" dirty="0"/>
            <a:t>Using PowerShell to perform routine DBA tasks</a:t>
          </a:r>
        </a:p>
      </dgm:t>
    </dgm:pt>
    <dgm:pt modelId="{A169E2BD-71FD-42A0-858C-CCF5D4B0BAED}" type="parTrans" cxnId="{2F253C0A-0874-4725-B14C-4AA9ACCC67EC}">
      <dgm:prSet/>
      <dgm:spPr/>
      <dgm:t>
        <a:bodyPr/>
        <a:lstStyle/>
        <a:p>
          <a:endParaRPr lang="en-US"/>
        </a:p>
      </dgm:t>
    </dgm:pt>
    <dgm:pt modelId="{B616CEE1-14D8-43AF-889F-C225FDB3C6EE}" type="sibTrans" cxnId="{2F253C0A-0874-4725-B14C-4AA9ACCC67EC}">
      <dgm:prSet/>
      <dgm:spPr/>
      <dgm:t>
        <a:bodyPr/>
        <a:lstStyle/>
        <a:p>
          <a:endParaRPr lang="en-US"/>
        </a:p>
      </dgm:t>
    </dgm:pt>
    <dgm:pt modelId="{CFF23D2B-9A91-4910-A1A2-DD837EA63556}">
      <dgm:prSet custT="1"/>
      <dgm:spPr/>
      <dgm:t>
        <a:bodyPr/>
        <a:lstStyle/>
        <a:p>
          <a:pPr>
            <a:lnSpc>
              <a:spcPct val="100000"/>
            </a:lnSpc>
          </a:pPr>
          <a:r>
            <a:rPr lang="en-US" sz="1600" dirty="0"/>
            <a:t>Discover SQL instances</a:t>
          </a:r>
        </a:p>
        <a:p>
          <a:pPr>
            <a:lnSpc>
              <a:spcPct val="100000"/>
            </a:lnSpc>
          </a:pPr>
          <a:r>
            <a:rPr lang="en-US" sz="1600" dirty="0"/>
            <a:t>Check failed SQL Agent jobs</a:t>
          </a:r>
        </a:p>
      </dgm:t>
    </dgm:pt>
    <dgm:pt modelId="{0D6D845C-F4D2-4E89-B9DB-39E858ED6062}" type="parTrans" cxnId="{8F1765CD-55D1-47D0-AABC-E5B68E5F1A5E}">
      <dgm:prSet/>
      <dgm:spPr/>
      <dgm:t>
        <a:bodyPr/>
        <a:lstStyle/>
        <a:p>
          <a:endParaRPr lang="en-US"/>
        </a:p>
      </dgm:t>
    </dgm:pt>
    <dgm:pt modelId="{7C6E69A8-BBA8-4B36-95BE-3872AE6E1558}" type="sibTrans" cxnId="{8F1765CD-55D1-47D0-AABC-E5B68E5F1A5E}">
      <dgm:prSet/>
      <dgm:spPr/>
      <dgm:t>
        <a:bodyPr/>
        <a:lstStyle/>
        <a:p>
          <a:endParaRPr lang="en-US"/>
        </a:p>
      </dgm:t>
    </dgm:pt>
    <dgm:pt modelId="{9F23287E-D9C6-4584-83B5-64A0A1997236}">
      <dgm:prSet custT="1"/>
      <dgm:spPr/>
      <dgm:t>
        <a:bodyPr/>
        <a:lstStyle/>
        <a:p>
          <a:pPr>
            <a:lnSpc>
              <a:spcPct val="100000"/>
            </a:lnSpc>
          </a:pPr>
          <a:r>
            <a:rPr lang="en-US" sz="1600" dirty="0"/>
            <a:t>Check SQL Services status</a:t>
          </a:r>
        </a:p>
        <a:p>
          <a:pPr>
            <a:lnSpc>
              <a:spcPct val="100000"/>
            </a:lnSpc>
          </a:pPr>
          <a:r>
            <a:rPr lang="en-US" sz="1600" dirty="0"/>
            <a:t>Backup\restore</a:t>
          </a:r>
        </a:p>
      </dgm:t>
    </dgm:pt>
    <dgm:pt modelId="{DFADA9A9-8C24-4028-AD53-59F7FB19E73C}" type="parTrans" cxnId="{F61F7F35-94E8-4C59-85CD-8180620E2215}">
      <dgm:prSet/>
      <dgm:spPr/>
      <dgm:t>
        <a:bodyPr/>
        <a:lstStyle/>
        <a:p>
          <a:endParaRPr lang="en-US"/>
        </a:p>
      </dgm:t>
    </dgm:pt>
    <dgm:pt modelId="{8B073B60-E1EE-44F1-B335-0D726466DF6B}" type="sibTrans" cxnId="{F61F7F35-94E8-4C59-85CD-8180620E2215}">
      <dgm:prSet/>
      <dgm:spPr/>
      <dgm:t>
        <a:bodyPr/>
        <a:lstStyle/>
        <a:p>
          <a:endParaRPr lang="en-US"/>
        </a:p>
      </dgm:t>
    </dgm:pt>
    <dgm:pt modelId="{8D436219-4BC2-4CA7-9295-6ED21248C034}">
      <dgm:prSet/>
      <dgm:spPr/>
      <dgm:t>
        <a:bodyPr/>
        <a:lstStyle/>
        <a:p>
          <a:pPr>
            <a:lnSpc>
              <a:spcPct val="100000"/>
            </a:lnSpc>
            <a:defRPr b="1"/>
          </a:pPr>
          <a:r>
            <a:rPr lang="en-US" dirty="0"/>
            <a:t>Goal</a:t>
          </a:r>
        </a:p>
      </dgm:t>
    </dgm:pt>
    <dgm:pt modelId="{EEB80392-3FB6-44A2-A506-81969F000D7B}" type="parTrans" cxnId="{31B84D26-59EF-43B3-9E43-D1F61C67C7A7}">
      <dgm:prSet/>
      <dgm:spPr/>
      <dgm:t>
        <a:bodyPr/>
        <a:lstStyle/>
        <a:p>
          <a:endParaRPr lang="en-US"/>
        </a:p>
      </dgm:t>
    </dgm:pt>
    <dgm:pt modelId="{FF2A0494-1733-46C1-8BBD-BBF682E3C270}" type="sibTrans" cxnId="{31B84D26-59EF-43B3-9E43-D1F61C67C7A7}">
      <dgm:prSet/>
      <dgm:spPr/>
      <dgm:t>
        <a:bodyPr/>
        <a:lstStyle/>
        <a:p>
          <a:endParaRPr lang="en-US"/>
        </a:p>
      </dgm:t>
    </dgm:pt>
    <dgm:pt modelId="{D29AF78B-437E-4CAA-9D2F-14BC524C15B0}">
      <dgm:prSet custT="1"/>
      <dgm:spPr/>
      <dgm:t>
        <a:bodyPr/>
        <a:lstStyle/>
        <a:p>
          <a:pPr>
            <a:lnSpc>
              <a:spcPct val="100000"/>
            </a:lnSpc>
          </a:pPr>
          <a:r>
            <a:rPr lang="en-US" sz="1600" dirty="0"/>
            <a:t>To get you started using PowerShell to manage SQL Server</a:t>
          </a:r>
        </a:p>
      </dgm:t>
    </dgm:pt>
    <dgm:pt modelId="{D67D9BF6-A955-4D80-898C-76337FBBB910}" type="parTrans" cxnId="{004C4B99-57D1-45FD-85CF-39BAC3F4751B}">
      <dgm:prSet/>
      <dgm:spPr/>
      <dgm:t>
        <a:bodyPr/>
        <a:lstStyle/>
        <a:p>
          <a:endParaRPr lang="en-US"/>
        </a:p>
      </dgm:t>
    </dgm:pt>
    <dgm:pt modelId="{7C9544DD-D33B-4387-9272-05EAC4CC4EF2}" type="sibTrans" cxnId="{004C4B99-57D1-45FD-85CF-39BAC3F4751B}">
      <dgm:prSet/>
      <dgm:spPr/>
      <dgm:t>
        <a:bodyPr/>
        <a:lstStyle/>
        <a:p>
          <a:endParaRPr lang="en-US"/>
        </a:p>
      </dgm:t>
    </dgm:pt>
    <dgm:pt modelId="{650EE673-0687-4ADE-A7ED-017D769AE891}" type="pres">
      <dgm:prSet presAssocID="{6B16E7C5-8415-4D9E-AD89-2787154E50B5}" presName="root" presStyleCnt="0">
        <dgm:presLayoutVars>
          <dgm:dir/>
          <dgm:resizeHandles val="exact"/>
        </dgm:presLayoutVars>
      </dgm:prSet>
      <dgm:spPr/>
    </dgm:pt>
    <dgm:pt modelId="{0B5C9AC5-47BB-4972-A81B-5DEBAD1D6F46}" type="pres">
      <dgm:prSet presAssocID="{BD4627BA-93EE-44BE-B610-9B5B9D1E5F0D}" presName="compNode" presStyleCnt="0"/>
      <dgm:spPr/>
    </dgm:pt>
    <dgm:pt modelId="{2C760957-065C-48B9-9DC1-1BB6F0566F54}" type="pres">
      <dgm:prSet presAssocID="{BD4627BA-93EE-44BE-B610-9B5B9D1E5F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F299814-BCDF-43E7-846B-6B76135108F3}" type="pres">
      <dgm:prSet presAssocID="{BD4627BA-93EE-44BE-B610-9B5B9D1E5F0D}" presName="iconSpace" presStyleCnt="0"/>
      <dgm:spPr/>
    </dgm:pt>
    <dgm:pt modelId="{79487AFD-EC0A-404B-9D71-0984D8604A85}" type="pres">
      <dgm:prSet presAssocID="{BD4627BA-93EE-44BE-B610-9B5B9D1E5F0D}" presName="parTx" presStyleLbl="revTx" presStyleIdx="0" presStyleCnt="6">
        <dgm:presLayoutVars>
          <dgm:chMax val="0"/>
          <dgm:chPref val="0"/>
        </dgm:presLayoutVars>
      </dgm:prSet>
      <dgm:spPr/>
    </dgm:pt>
    <dgm:pt modelId="{A2ACA2FA-693E-4C93-807A-B6E328E5F6C9}" type="pres">
      <dgm:prSet presAssocID="{BD4627BA-93EE-44BE-B610-9B5B9D1E5F0D}" presName="txSpace" presStyleCnt="0"/>
      <dgm:spPr/>
    </dgm:pt>
    <dgm:pt modelId="{76CFD9D5-EC11-40C4-B278-AA4A2E667512}" type="pres">
      <dgm:prSet presAssocID="{BD4627BA-93EE-44BE-B610-9B5B9D1E5F0D}" presName="desTx" presStyleLbl="revTx" presStyleIdx="1" presStyleCnt="6">
        <dgm:presLayoutVars/>
      </dgm:prSet>
      <dgm:spPr/>
    </dgm:pt>
    <dgm:pt modelId="{79D8EC2B-585A-401F-9DF5-CBB944E13A8E}" type="pres">
      <dgm:prSet presAssocID="{D5AA5C9B-E12E-4F0C-9C4D-4432C707FA6A}" presName="sibTrans" presStyleCnt="0"/>
      <dgm:spPr/>
    </dgm:pt>
    <dgm:pt modelId="{07466311-A9F3-4E30-B994-944622C9CA3E}" type="pres">
      <dgm:prSet presAssocID="{49A120E1-21AD-4DF0-9EDB-A99AC8487CA3}" presName="compNode" presStyleCnt="0"/>
      <dgm:spPr/>
    </dgm:pt>
    <dgm:pt modelId="{32CBE040-2B61-4EBA-9470-CF83743CBC4F}" type="pres">
      <dgm:prSet presAssocID="{49A120E1-21AD-4DF0-9EDB-A99AC8487C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6006A83-4AC3-45FB-B7AF-04C57966F819}" type="pres">
      <dgm:prSet presAssocID="{49A120E1-21AD-4DF0-9EDB-A99AC8487CA3}" presName="iconSpace" presStyleCnt="0"/>
      <dgm:spPr/>
    </dgm:pt>
    <dgm:pt modelId="{02C8F5C2-EA3C-4981-B644-163FBCD267DD}" type="pres">
      <dgm:prSet presAssocID="{49A120E1-21AD-4DF0-9EDB-A99AC8487CA3}" presName="parTx" presStyleLbl="revTx" presStyleIdx="2" presStyleCnt="6" custScaleX="141668">
        <dgm:presLayoutVars>
          <dgm:chMax val="0"/>
          <dgm:chPref val="0"/>
        </dgm:presLayoutVars>
      </dgm:prSet>
      <dgm:spPr/>
    </dgm:pt>
    <dgm:pt modelId="{1B304B55-450C-4AAD-B4FC-4BD1B571203B}" type="pres">
      <dgm:prSet presAssocID="{49A120E1-21AD-4DF0-9EDB-A99AC8487CA3}" presName="txSpace" presStyleCnt="0"/>
      <dgm:spPr/>
    </dgm:pt>
    <dgm:pt modelId="{EEF5CD86-E183-4308-94EC-7A9D9D4929C5}" type="pres">
      <dgm:prSet presAssocID="{49A120E1-21AD-4DF0-9EDB-A99AC8487CA3}" presName="desTx" presStyleLbl="revTx" presStyleIdx="3" presStyleCnt="6">
        <dgm:presLayoutVars/>
      </dgm:prSet>
      <dgm:spPr/>
    </dgm:pt>
    <dgm:pt modelId="{094252A7-83C4-40B1-9ECE-4286C1C2EF13}" type="pres">
      <dgm:prSet presAssocID="{B616CEE1-14D8-43AF-889F-C225FDB3C6EE}" presName="sibTrans" presStyleCnt="0"/>
      <dgm:spPr/>
    </dgm:pt>
    <dgm:pt modelId="{9A33D3F1-A791-402A-80F8-C743E7D7CF35}" type="pres">
      <dgm:prSet presAssocID="{8D436219-4BC2-4CA7-9295-6ED21248C034}" presName="compNode" presStyleCnt="0"/>
      <dgm:spPr/>
    </dgm:pt>
    <dgm:pt modelId="{A48A14BF-CB1A-49C9-A9C7-B9DFDC3AD81D}" type="pres">
      <dgm:prSet presAssocID="{8D436219-4BC2-4CA7-9295-6ED21248C0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72706049-5304-4D57-8959-27559E844ABB}" type="pres">
      <dgm:prSet presAssocID="{8D436219-4BC2-4CA7-9295-6ED21248C034}" presName="iconSpace" presStyleCnt="0"/>
      <dgm:spPr/>
    </dgm:pt>
    <dgm:pt modelId="{384C2463-9D70-469A-BE1A-59334E3395BD}" type="pres">
      <dgm:prSet presAssocID="{8D436219-4BC2-4CA7-9295-6ED21248C034}" presName="parTx" presStyleLbl="revTx" presStyleIdx="4" presStyleCnt="6">
        <dgm:presLayoutVars>
          <dgm:chMax val="0"/>
          <dgm:chPref val="0"/>
        </dgm:presLayoutVars>
      </dgm:prSet>
      <dgm:spPr/>
    </dgm:pt>
    <dgm:pt modelId="{C880FE05-BC7E-4693-B289-46F5DD88A047}" type="pres">
      <dgm:prSet presAssocID="{8D436219-4BC2-4CA7-9295-6ED21248C034}" presName="txSpace" presStyleCnt="0"/>
      <dgm:spPr/>
    </dgm:pt>
    <dgm:pt modelId="{E5187333-CF3D-44A8-A6B8-4ED59391EDFE}" type="pres">
      <dgm:prSet presAssocID="{8D436219-4BC2-4CA7-9295-6ED21248C034}" presName="desTx" presStyleLbl="revTx" presStyleIdx="5" presStyleCnt="6">
        <dgm:presLayoutVars/>
      </dgm:prSet>
      <dgm:spPr/>
    </dgm:pt>
  </dgm:ptLst>
  <dgm:cxnLst>
    <dgm:cxn modelId="{2F253C0A-0874-4725-B14C-4AA9ACCC67EC}" srcId="{6B16E7C5-8415-4D9E-AD89-2787154E50B5}" destId="{49A120E1-21AD-4DF0-9EDB-A99AC8487CA3}" srcOrd="1" destOrd="0" parTransId="{A169E2BD-71FD-42A0-858C-CCF5D4B0BAED}" sibTransId="{B616CEE1-14D8-43AF-889F-C225FDB3C6EE}"/>
    <dgm:cxn modelId="{31B84D26-59EF-43B3-9E43-D1F61C67C7A7}" srcId="{6B16E7C5-8415-4D9E-AD89-2787154E50B5}" destId="{8D436219-4BC2-4CA7-9295-6ED21248C034}" srcOrd="2" destOrd="0" parTransId="{EEB80392-3FB6-44A2-A506-81969F000D7B}" sibTransId="{FF2A0494-1733-46C1-8BBD-BBF682E3C270}"/>
    <dgm:cxn modelId="{F61F7F35-94E8-4C59-85CD-8180620E2215}" srcId="{49A120E1-21AD-4DF0-9EDB-A99AC8487CA3}" destId="{9F23287E-D9C6-4584-83B5-64A0A1997236}" srcOrd="1" destOrd="0" parTransId="{DFADA9A9-8C24-4028-AD53-59F7FB19E73C}" sibTransId="{8B073B60-E1EE-44F1-B335-0D726466DF6B}"/>
    <dgm:cxn modelId="{E08BDB37-1FD9-4C39-B7FF-3F10021FB250}" type="presOf" srcId="{BD4627BA-93EE-44BE-B610-9B5B9D1E5F0D}" destId="{79487AFD-EC0A-404B-9D71-0984D8604A85}" srcOrd="0" destOrd="0" presId="urn:microsoft.com/office/officeart/2018/5/layout/CenteredIconLabelDescriptionList"/>
    <dgm:cxn modelId="{C39F8A51-B9AA-44CA-8C32-EE813F6120D9}" type="presOf" srcId="{CFF23D2B-9A91-4910-A1A2-DD837EA63556}" destId="{EEF5CD86-E183-4308-94EC-7A9D9D4929C5}" srcOrd="0" destOrd="0" presId="urn:microsoft.com/office/officeart/2018/5/layout/CenteredIconLabelDescriptionList"/>
    <dgm:cxn modelId="{C099EF76-3796-49B7-8179-945184BA9C36}" srcId="{BD4627BA-93EE-44BE-B610-9B5B9D1E5F0D}" destId="{9F43217C-2A8F-4E5B-816E-1EB5E48E3D40}" srcOrd="1" destOrd="0" parTransId="{98AD8303-3872-4335-8378-004BFB6BA549}" sibTransId="{55943281-1017-4584-81FB-37111F11B70E}"/>
    <dgm:cxn modelId="{FFA16777-AED1-4225-BBE2-E4A2A2161441}" type="presOf" srcId="{D29AF78B-437E-4CAA-9D2F-14BC524C15B0}" destId="{E5187333-CF3D-44A8-A6B8-4ED59391EDFE}" srcOrd="0" destOrd="0" presId="urn:microsoft.com/office/officeart/2018/5/layout/CenteredIconLabelDescriptionList"/>
    <dgm:cxn modelId="{27E09B7F-14B1-4B2A-B67F-43C5893957CB}" srcId="{BD4627BA-93EE-44BE-B610-9B5B9D1E5F0D}" destId="{53EF2062-9C14-46B4-B97A-EB4C81DC97F7}" srcOrd="0" destOrd="0" parTransId="{DE275D4A-6D71-4D98-B661-E17EA0B42B6F}" sibTransId="{4CA304F5-730E-437B-8D57-177BB4925004}"/>
    <dgm:cxn modelId="{2CCBCE84-67D0-4732-9244-0A9266994417}" type="presOf" srcId="{6B16E7C5-8415-4D9E-AD89-2787154E50B5}" destId="{650EE673-0687-4ADE-A7ED-017D769AE891}" srcOrd="0" destOrd="0" presId="urn:microsoft.com/office/officeart/2018/5/layout/CenteredIconLabelDescriptionList"/>
    <dgm:cxn modelId="{004C4B99-57D1-45FD-85CF-39BAC3F4751B}" srcId="{8D436219-4BC2-4CA7-9295-6ED21248C034}" destId="{D29AF78B-437E-4CAA-9D2F-14BC524C15B0}" srcOrd="0" destOrd="0" parTransId="{D67D9BF6-A955-4D80-898C-76337FBBB910}" sibTransId="{7C9544DD-D33B-4387-9272-05EAC4CC4EF2}"/>
    <dgm:cxn modelId="{208DE3A4-676C-4E57-9FF7-A93E1E2B69A6}" type="presOf" srcId="{49A120E1-21AD-4DF0-9EDB-A99AC8487CA3}" destId="{02C8F5C2-EA3C-4981-B644-163FBCD267DD}" srcOrd="0" destOrd="0" presId="urn:microsoft.com/office/officeart/2018/5/layout/CenteredIconLabelDescriptionList"/>
    <dgm:cxn modelId="{D6B5D9AC-352C-4C7E-8593-19CD70503311}" srcId="{6B16E7C5-8415-4D9E-AD89-2787154E50B5}" destId="{BD4627BA-93EE-44BE-B610-9B5B9D1E5F0D}" srcOrd="0" destOrd="0" parTransId="{D61C70A7-D422-44F4-B815-CF781DD903E9}" sibTransId="{D5AA5C9B-E12E-4F0C-9C4D-4432C707FA6A}"/>
    <dgm:cxn modelId="{088BC8C9-B3AF-40D6-8D6A-0FCB857366A9}" type="presOf" srcId="{9F23287E-D9C6-4584-83B5-64A0A1997236}" destId="{EEF5CD86-E183-4308-94EC-7A9D9D4929C5}" srcOrd="0" destOrd="1" presId="urn:microsoft.com/office/officeart/2018/5/layout/CenteredIconLabelDescriptionList"/>
    <dgm:cxn modelId="{8F1765CD-55D1-47D0-AABC-E5B68E5F1A5E}" srcId="{49A120E1-21AD-4DF0-9EDB-A99AC8487CA3}" destId="{CFF23D2B-9A91-4910-A1A2-DD837EA63556}" srcOrd="0" destOrd="0" parTransId="{0D6D845C-F4D2-4E89-B9DB-39E858ED6062}" sibTransId="{7C6E69A8-BBA8-4B36-95BE-3872AE6E1558}"/>
    <dgm:cxn modelId="{3A8625D7-7E09-41A1-8847-6F1C0366113D}" type="presOf" srcId="{8D436219-4BC2-4CA7-9295-6ED21248C034}" destId="{384C2463-9D70-469A-BE1A-59334E3395BD}" srcOrd="0" destOrd="0" presId="urn:microsoft.com/office/officeart/2018/5/layout/CenteredIconLabelDescriptionList"/>
    <dgm:cxn modelId="{98480AE3-60BC-428A-AC6F-58CC9ABC5DB1}" type="presOf" srcId="{9F43217C-2A8F-4E5B-816E-1EB5E48E3D40}" destId="{76CFD9D5-EC11-40C4-B278-AA4A2E667512}" srcOrd="0" destOrd="1" presId="urn:microsoft.com/office/officeart/2018/5/layout/CenteredIconLabelDescriptionList"/>
    <dgm:cxn modelId="{04FB36EC-F403-428A-9E2B-17774149CA4A}" type="presOf" srcId="{53EF2062-9C14-46B4-B97A-EB4C81DC97F7}" destId="{76CFD9D5-EC11-40C4-B278-AA4A2E667512}" srcOrd="0" destOrd="0" presId="urn:microsoft.com/office/officeart/2018/5/layout/CenteredIconLabelDescriptionList"/>
    <dgm:cxn modelId="{1F0D31DB-6440-4426-978B-0A91C574E494}" type="presParOf" srcId="{650EE673-0687-4ADE-A7ED-017D769AE891}" destId="{0B5C9AC5-47BB-4972-A81B-5DEBAD1D6F46}" srcOrd="0" destOrd="0" presId="urn:microsoft.com/office/officeart/2018/5/layout/CenteredIconLabelDescriptionList"/>
    <dgm:cxn modelId="{4D17110B-3D50-4BA9-8261-B11D9691D332}" type="presParOf" srcId="{0B5C9AC5-47BB-4972-A81B-5DEBAD1D6F46}" destId="{2C760957-065C-48B9-9DC1-1BB6F0566F54}" srcOrd="0" destOrd="0" presId="urn:microsoft.com/office/officeart/2018/5/layout/CenteredIconLabelDescriptionList"/>
    <dgm:cxn modelId="{71F44231-3C89-44DF-81F4-0CCF9E0A52FD}" type="presParOf" srcId="{0B5C9AC5-47BB-4972-A81B-5DEBAD1D6F46}" destId="{9F299814-BCDF-43E7-846B-6B76135108F3}" srcOrd="1" destOrd="0" presId="urn:microsoft.com/office/officeart/2018/5/layout/CenteredIconLabelDescriptionList"/>
    <dgm:cxn modelId="{7B3E01FA-0D04-4761-A9B3-B73684EBED83}" type="presParOf" srcId="{0B5C9AC5-47BB-4972-A81B-5DEBAD1D6F46}" destId="{79487AFD-EC0A-404B-9D71-0984D8604A85}" srcOrd="2" destOrd="0" presId="urn:microsoft.com/office/officeart/2018/5/layout/CenteredIconLabelDescriptionList"/>
    <dgm:cxn modelId="{34EBC008-8DF9-41B5-9EB3-CDFDEBD4B4B8}" type="presParOf" srcId="{0B5C9AC5-47BB-4972-A81B-5DEBAD1D6F46}" destId="{A2ACA2FA-693E-4C93-807A-B6E328E5F6C9}" srcOrd="3" destOrd="0" presId="urn:microsoft.com/office/officeart/2018/5/layout/CenteredIconLabelDescriptionList"/>
    <dgm:cxn modelId="{E0BDDBCF-3CD7-4B9C-B0F6-EC6C8A47135A}" type="presParOf" srcId="{0B5C9AC5-47BB-4972-A81B-5DEBAD1D6F46}" destId="{76CFD9D5-EC11-40C4-B278-AA4A2E667512}" srcOrd="4" destOrd="0" presId="urn:microsoft.com/office/officeart/2018/5/layout/CenteredIconLabelDescriptionList"/>
    <dgm:cxn modelId="{AB091CFB-5E1A-4D27-8E1A-235269E985EF}" type="presParOf" srcId="{650EE673-0687-4ADE-A7ED-017D769AE891}" destId="{79D8EC2B-585A-401F-9DF5-CBB944E13A8E}" srcOrd="1" destOrd="0" presId="urn:microsoft.com/office/officeart/2018/5/layout/CenteredIconLabelDescriptionList"/>
    <dgm:cxn modelId="{B7ABE09C-85B2-4FE2-BA3F-7054544A5766}" type="presParOf" srcId="{650EE673-0687-4ADE-A7ED-017D769AE891}" destId="{07466311-A9F3-4E30-B994-944622C9CA3E}" srcOrd="2" destOrd="0" presId="urn:microsoft.com/office/officeart/2018/5/layout/CenteredIconLabelDescriptionList"/>
    <dgm:cxn modelId="{C6F73EE0-D885-4813-9601-AF1CD4512FDF}" type="presParOf" srcId="{07466311-A9F3-4E30-B994-944622C9CA3E}" destId="{32CBE040-2B61-4EBA-9470-CF83743CBC4F}" srcOrd="0" destOrd="0" presId="urn:microsoft.com/office/officeart/2018/5/layout/CenteredIconLabelDescriptionList"/>
    <dgm:cxn modelId="{2DB34006-741F-461A-B185-97A648D60696}" type="presParOf" srcId="{07466311-A9F3-4E30-B994-944622C9CA3E}" destId="{F6006A83-4AC3-45FB-B7AF-04C57966F819}" srcOrd="1" destOrd="0" presId="urn:microsoft.com/office/officeart/2018/5/layout/CenteredIconLabelDescriptionList"/>
    <dgm:cxn modelId="{64716993-2BDF-4988-BA7D-4EF337ED2C23}" type="presParOf" srcId="{07466311-A9F3-4E30-B994-944622C9CA3E}" destId="{02C8F5C2-EA3C-4981-B644-163FBCD267DD}" srcOrd="2" destOrd="0" presId="urn:microsoft.com/office/officeart/2018/5/layout/CenteredIconLabelDescriptionList"/>
    <dgm:cxn modelId="{983D861C-A809-49BD-9957-3F073405C676}" type="presParOf" srcId="{07466311-A9F3-4E30-B994-944622C9CA3E}" destId="{1B304B55-450C-4AAD-B4FC-4BD1B571203B}" srcOrd="3" destOrd="0" presId="urn:microsoft.com/office/officeart/2018/5/layout/CenteredIconLabelDescriptionList"/>
    <dgm:cxn modelId="{69AA4AF6-3EFF-48CF-9F41-1A4B21F60F06}" type="presParOf" srcId="{07466311-A9F3-4E30-B994-944622C9CA3E}" destId="{EEF5CD86-E183-4308-94EC-7A9D9D4929C5}" srcOrd="4" destOrd="0" presId="urn:microsoft.com/office/officeart/2018/5/layout/CenteredIconLabelDescriptionList"/>
    <dgm:cxn modelId="{5D5972DC-4E82-46CE-8991-9A9BD640F9CB}" type="presParOf" srcId="{650EE673-0687-4ADE-A7ED-017D769AE891}" destId="{094252A7-83C4-40B1-9ECE-4286C1C2EF13}" srcOrd="3" destOrd="0" presId="urn:microsoft.com/office/officeart/2018/5/layout/CenteredIconLabelDescriptionList"/>
    <dgm:cxn modelId="{93BFDC37-3DAD-4F5F-B032-54555B77BC9D}" type="presParOf" srcId="{650EE673-0687-4ADE-A7ED-017D769AE891}" destId="{9A33D3F1-A791-402A-80F8-C743E7D7CF35}" srcOrd="4" destOrd="0" presId="urn:microsoft.com/office/officeart/2018/5/layout/CenteredIconLabelDescriptionList"/>
    <dgm:cxn modelId="{2A001608-3852-4594-96A5-C8C56137541F}" type="presParOf" srcId="{9A33D3F1-A791-402A-80F8-C743E7D7CF35}" destId="{A48A14BF-CB1A-49C9-A9C7-B9DFDC3AD81D}" srcOrd="0" destOrd="0" presId="urn:microsoft.com/office/officeart/2018/5/layout/CenteredIconLabelDescriptionList"/>
    <dgm:cxn modelId="{9F6998A2-603C-4162-9CC0-50E44D2448F4}" type="presParOf" srcId="{9A33D3F1-A791-402A-80F8-C743E7D7CF35}" destId="{72706049-5304-4D57-8959-27559E844ABB}" srcOrd="1" destOrd="0" presId="urn:microsoft.com/office/officeart/2018/5/layout/CenteredIconLabelDescriptionList"/>
    <dgm:cxn modelId="{F2CC01BB-9677-4FFA-855D-28133AE110ED}" type="presParOf" srcId="{9A33D3F1-A791-402A-80F8-C743E7D7CF35}" destId="{384C2463-9D70-469A-BE1A-59334E3395BD}" srcOrd="2" destOrd="0" presId="urn:microsoft.com/office/officeart/2018/5/layout/CenteredIconLabelDescriptionList"/>
    <dgm:cxn modelId="{911992DD-C5DF-46D6-ACB3-76B4D13F30E5}" type="presParOf" srcId="{9A33D3F1-A791-402A-80F8-C743E7D7CF35}" destId="{C880FE05-BC7E-4693-B289-46F5DD88A047}" srcOrd="3" destOrd="0" presId="urn:microsoft.com/office/officeart/2018/5/layout/CenteredIconLabelDescriptionList"/>
    <dgm:cxn modelId="{9DE438F1-BDAB-4C1B-B244-4D69ECC803DA}" type="presParOf" srcId="{9A33D3F1-A791-402A-80F8-C743E7D7CF35}" destId="{E5187333-CF3D-44A8-A6B8-4ED59391EDF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60957-065C-48B9-9DC1-1BB6F0566F54}">
      <dsp:nvSpPr>
        <dsp:cNvPr id="0" name=""/>
        <dsp:cNvSpPr/>
      </dsp:nvSpPr>
      <dsp:spPr>
        <a:xfrm>
          <a:off x="928703" y="1411764"/>
          <a:ext cx="998156" cy="998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9487AFD-EC0A-404B-9D71-0984D8604A85}">
      <dsp:nvSpPr>
        <dsp:cNvPr id="0" name=""/>
        <dsp:cNvSpPr/>
      </dsp:nvSpPr>
      <dsp:spPr>
        <a:xfrm>
          <a:off x="1843" y="2517871"/>
          <a:ext cx="2851875"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t>The Basics</a:t>
          </a:r>
        </a:p>
      </dsp:txBody>
      <dsp:txXfrm>
        <a:off x="1843" y="2517871"/>
        <a:ext cx="2851875" cy="427781"/>
      </dsp:txXfrm>
    </dsp:sp>
    <dsp:sp modelId="{76CFD9D5-EC11-40C4-B278-AA4A2E667512}">
      <dsp:nvSpPr>
        <dsp:cNvPr id="0" name=""/>
        <dsp:cNvSpPr/>
      </dsp:nvSpPr>
      <dsp:spPr>
        <a:xfrm>
          <a:off x="1843" y="2995862"/>
          <a:ext cx="2851875" cy="92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Module &amp; cmdlet</a:t>
          </a:r>
        </a:p>
        <a:p>
          <a:pPr marL="0" lvl="0" indent="0" algn="ctr" defTabSz="711200">
            <a:lnSpc>
              <a:spcPct val="100000"/>
            </a:lnSpc>
            <a:spcBef>
              <a:spcPct val="0"/>
            </a:spcBef>
            <a:spcAft>
              <a:spcPct val="35000"/>
            </a:spcAft>
            <a:buNone/>
          </a:pPr>
          <a:r>
            <a:rPr lang="en-US" sz="1600" kern="1200" dirty="0"/>
            <a:t>Object, Method &amp; Property</a:t>
          </a:r>
        </a:p>
        <a:p>
          <a:pPr marL="0" lvl="0" indent="0" algn="ctr" defTabSz="711200">
            <a:lnSpc>
              <a:spcPct val="100000"/>
            </a:lnSpc>
            <a:spcBef>
              <a:spcPct val="0"/>
            </a:spcBef>
            <a:spcAft>
              <a:spcPct val="35000"/>
            </a:spcAft>
            <a:buNone/>
          </a:pPr>
          <a:r>
            <a:rPr lang="en-US" sz="1600" kern="1200" dirty="0"/>
            <a:t>Tools </a:t>
          </a:r>
        </a:p>
      </dsp:txBody>
      <dsp:txXfrm>
        <a:off x="1843" y="2995862"/>
        <a:ext cx="2851875" cy="926372"/>
      </dsp:txXfrm>
    </dsp:sp>
    <dsp:sp modelId="{32CBE040-2B61-4EBA-9470-CF83743CBC4F}">
      <dsp:nvSpPr>
        <dsp:cNvPr id="0" name=""/>
        <dsp:cNvSpPr/>
      </dsp:nvSpPr>
      <dsp:spPr>
        <a:xfrm>
          <a:off x="4873815" y="1237256"/>
          <a:ext cx="998156" cy="998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2C8F5C2-EA3C-4981-B644-163FBCD267DD}">
      <dsp:nvSpPr>
        <dsp:cNvPr id="0" name=""/>
        <dsp:cNvSpPr/>
      </dsp:nvSpPr>
      <dsp:spPr>
        <a:xfrm>
          <a:off x="3352796" y="2343363"/>
          <a:ext cx="4040194"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t>Using PowerShell to perform routine DBA tasks</a:t>
          </a:r>
        </a:p>
      </dsp:txBody>
      <dsp:txXfrm>
        <a:off x="3352796" y="2343363"/>
        <a:ext cx="4040194" cy="427781"/>
      </dsp:txXfrm>
    </dsp:sp>
    <dsp:sp modelId="{EEF5CD86-E183-4308-94EC-7A9D9D4929C5}">
      <dsp:nvSpPr>
        <dsp:cNvPr id="0" name=""/>
        <dsp:cNvSpPr/>
      </dsp:nvSpPr>
      <dsp:spPr>
        <a:xfrm>
          <a:off x="3946956" y="2821353"/>
          <a:ext cx="2851875" cy="1275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Discover SQL instances</a:t>
          </a:r>
        </a:p>
        <a:p>
          <a:pPr marL="0" lvl="0" indent="0" algn="ctr" defTabSz="711200">
            <a:lnSpc>
              <a:spcPct val="100000"/>
            </a:lnSpc>
            <a:spcBef>
              <a:spcPct val="0"/>
            </a:spcBef>
            <a:spcAft>
              <a:spcPct val="35000"/>
            </a:spcAft>
            <a:buNone/>
          </a:pPr>
          <a:r>
            <a:rPr lang="en-US" sz="1600" kern="1200" dirty="0"/>
            <a:t>Check failed SQL Agent jobs</a:t>
          </a:r>
        </a:p>
        <a:p>
          <a:pPr marL="0" lvl="0" indent="0" algn="ctr" defTabSz="711200">
            <a:lnSpc>
              <a:spcPct val="100000"/>
            </a:lnSpc>
            <a:spcBef>
              <a:spcPct val="0"/>
            </a:spcBef>
            <a:spcAft>
              <a:spcPct val="35000"/>
            </a:spcAft>
            <a:buNone/>
          </a:pPr>
          <a:r>
            <a:rPr lang="en-US" sz="1600" kern="1200" dirty="0"/>
            <a:t>Check SQL Services status</a:t>
          </a:r>
        </a:p>
        <a:p>
          <a:pPr marL="0" lvl="0" indent="0" algn="ctr" defTabSz="711200">
            <a:lnSpc>
              <a:spcPct val="100000"/>
            </a:lnSpc>
            <a:spcBef>
              <a:spcPct val="0"/>
            </a:spcBef>
            <a:spcAft>
              <a:spcPct val="35000"/>
            </a:spcAft>
            <a:buNone/>
          </a:pPr>
          <a:r>
            <a:rPr lang="en-US" sz="1600" kern="1200" dirty="0"/>
            <a:t>Backup\restore</a:t>
          </a:r>
        </a:p>
      </dsp:txBody>
      <dsp:txXfrm>
        <a:off x="3946956" y="2821353"/>
        <a:ext cx="2851875" cy="1275389"/>
      </dsp:txXfrm>
    </dsp:sp>
    <dsp:sp modelId="{A48A14BF-CB1A-49C9-A9C7-B9DFDC3AD81D}">
      <dsp:nvSpPr>
        <dsp:cNvPr id="0" name=""/>
        <dsp:cNvSpPr/>
      </dsp:nvSpPr>
      <dsp:spPr>
        <a:xfrm>
          <a:off x="8818928" y="1411764"/>
          <a:ext cx="998156" cy="9981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84C2463-9D70-469A-BE1A-59334E3395BD}">
      <dsp:nvSpPr>
        <dsp:cNvPr id="0" name=""/>
        <dsp:cNvSpPr/>
      </dsp:nvSpPr>
      <dsp:spPr>
        <a:xfrm>
          <a:off x="7892069" y="2517871"/>
          <a:ext cx="2851875" cy="4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t>Goal</a:t>
          </a:r>
        </a:p>
      </dsp:txBody>
      <dsp:txXfrm>
        <a:off x="7892069" y="2517871"/>
        <a:ext cx="2851875" cy="427781"/>
      </dsp:txXfrm>
    </dsp:sp>
    <dsp:sp modelId="{E5187333-CF3D-44A8-A6B8-4ED59391EDFE}">
      <dsp:nvSpPr>
        <dsp:cNvPr id="0" name=""/>
        <dsp:cNvSpPr/>
      </dsp:nvSpPr>
      <dsp:spPr>
        <a:xfrm>
          <a:off x="7892069" y="2995862"/>
          <a:ext cx="2851875" cy="92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To get you started using PowerShell to manage SQL Server</a:t>
          </a:r>
        </a:p>
      </dsp:txBody>
      <dsp:txXfrm>
        <a:off x="7892069" y="2995862"/>
        <a:ext cx="2851875" cy="92637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2020-10-26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do not need to read this full policy, just give</a:t>
            </a:r>
            <a:r>
              <a:rPr lang="en-CA" baseline="0" dirty="0"/>
              <a:t> people time to read this and explain they can review the full policy at the provided link.</a:t>
            </a:r>
            <a:endParaRPr lang="en-CA" dirty="0"/>
          </a:p>
        </p:txBody>
      </p:sp>
      <p:sp>
        <p:nvSpPr>
          <p:cNvPr id="4" name="Slide Number Placeholder 3"/>
          <p:cNvSpPr>
            <a:spLocks noGrp="1"/>
          </p:cNvSpPr>
          <p:nvPr>
            <p:ph type="sldNum" sz="quarter" idx="5"/>
          </p:nvPr>
        </p:nvSpPr>
        <p:spPr/>
        <p:txBody>
          <a:bodyPr/>
          <a:lstStyle/>
          <a:p>
            <a:fld id="{AB178F28-C521-46EC-8C16-985C87E6AD2B}" type="slidenum">
              <a:rPr lang="en-CA" smtClean="0"/>
              <a:t>2</a:t>
            </a:fld>
            <a:endParaRPr lang="en-CA"/>
          </a:p>
        </p:txBody>
      </p:sp>
    </p:spTree>
    <p:extLst>
      <p:ext uri="{BB962C8B-B14F-4D97-AF65-F5344CB8AC3E}">
        <p14:creationId xmlns:p14="http://schemas.microsoft.com/office/powerpoint/2010/main" val="78917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What is your role?
https://www.polleverywhere.com/multiple_choice_polls/hnieg24Dl7OKgDt9r0ANT?flow=Default&amp;onscreen=persist</a:t>
            </a:r>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
        <p:nvSpPr>
          <p:cNvPr id="5" name="TextBox 4">
            <a:extLst>
              <a:ext uri="{FF2B5EF4-FFF2-40B4-BE49-F238E27FC236}">
                <a16:creationId xmlns:a16="http://schemas.microsoft.com/office/drawing/2014/main" id="{B6160E18-A0D5-46A9-8E27-3B764E36D8BC}"/>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5687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How familiar are you with PowerShell?
https://www.polleverywhere.com/multiple_choice_polls/t5ZEsPofK3MWxrGNipDk4?flow=Default&amp;onscreen=persist</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
        <p:nvSpPr>
          <p:cNvPr id="5" name="TextBox 4">
            <a:extLst>
              <a:ext uri="{FF2B5EF4-FFF2-40B4-BE49-F238E27FC236}">
                <a16:creationId xmlns:a16="http://schemas.microsoft.com/office/drawing/2014/main" id="{0977C15E-25BC-462D-AD18-25DF9A09015B}"/>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5421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How many SQL instances you have to manage in your environment?
https://www.polleverywhere.com/multiple_choice_polls/z8amF5VhaTxveWfDuX3wT?flow=Default&amp;onscreen=persist</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
        <p:nvSpPr>
          <p:cNvPr id="5" name="TextBox 4">
            <a:extLst>
              <a:ext uri="{FF2B5EF4-FFF2-40B4-BE49-F238E27FC236}">
                <a16:creationId xmlns:a16="http://schemas.microsoft.com/office/drawing/2014/main" id="{82CAAA06-3E88-46BD-8897-924BE0EA49A2}"/>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04343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Any questions?
https://www.polleverywhere.com/free_text_polls/zoLaW6OePjqxIrkpVyo6M</a:t>
            </a:r>
          </a:p>
        </p:txBody>
      </p:sp>
      <p:sp>
        <p:nvSpPr>
          <p:cNvPr id="4" name="Slide Number Placeholder 3"/>
          <p:cNvSpPr>
            <a:spLocks noGrp="1"/>
          </p:cNvSpPr>
          <p:nvPr>
            <p:ph type="sldNum" sz="quarter" idx="5"/>
          </p:nvPr>
        </p:nvSpPr>
        <p:spPr/>
        <p:txBody>
          <a:bodyPr/>
          <a:lstStyle/>
          <a:p>
            <a:fld id="{5EE2CF44-2B13-41B4-A334-1CDF534EEBBF}" type="slidenum">
              <a:rPr lang="en-US" smtClean="0"/>
              <a:t>15</a:t>
            </a:fld>
            <a:endParaRPr lang="en-US"/>
          </a:p>
        </p:txBody>
      </p:sp>
      <p:sp>
        <p:nvSpPr>
          <p:cNvPr id="5" name="TextBox 4">
            <a:extLst>
              <a:ext uri="{FF2B5EF4-FFF2-40B4-BE49-F238E27FC236}">
                <a16:creationId xmlns:a16="http://schemas.microsoft.com/office/drawing/2014/main" id="{0532BD80-85E0-49DA-A256-3876DA949EA8}"/>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79341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Any questions?
https://www.polleverywhere.com/free_text_polls/zoLaW6OePjqxIrkpVyo6M</a:t>
            </a:r>
          </a:p>
        </p:txBody>
      </p:sp>
      <p:sp>
        <p:nvSpPr>
          <p:cNvPr id="4" name="Slide Number Placeholder 3"/>
          <p:cNvSpPr>
            <a:spLocks noGrp="1"/>
          </p:cNvSpPr>
          <p:nvPr>
            <p:ph type="sldNum" sz="quarter" idx="5"/>
          </p:nvPr>
        </p:nvSpPr>
        <p:spPr/>
        <p:txBody>
          <a:bodyPr/>
          <a:lstStyle/>
          <a:p>
            <a:fld id="{5EE2CF44-2B13-41B4-A334-1CDF534EEBBF}" type="slidenum">
              <a:rPr lang="en-US" smtClean="0"/>
              <a:t>19</a:t>
            </a:fld>
            <a:endParaRPr lang="en-US"/>
          </a:p>
        </p:txBody>
      </p:sp>
      <p:sp>
        <p:nvSpPr>
          <p:cNvPr id="5" name="TextBox 4">
            <a:extLst>
              <a:ext uri="{FF2B5EF4-FFF2-40B4-BE49-F238E27FC236}">
                <a16:creationId xmlns:a16="http://schemas.microsoft.com/office/drawing/2014/main" id="{237AEA7E-0AE9-43B1-9DF4-7791823C4F2F}"/>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19106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Any questions?
https://www.polleverywhere.com/free_text_polls/zoLaW6OePjqxIrkpVyo6M</a:t>
            </a:r>
          </a:p>
        </p:txBody>
      </p:sp>
      <p:sp>
        <p:nvSpPr>
          <p:cNvPr id="4" name="Slide Number Placeholder 3"/>
          <p:cNvSpPr>
            <a:spLocks noGrp="1"/>
          </p:cNvSpPr>
          <p:nvPr>
            <p:ph type="sldNum" sz="quarter" idx="5"/>
          </p:nvPr>
        </p:nvSpPr>
        <p:spPr/>
        <p:txBody>
          <a:bodyPr/>
          <a:lstStyle/>
          <a:p>
            <a:fld id="{5EE2CF44-2B13-41B4-A334-1CDF534EEBBF}" type="slidenum">
              <a:rPr lang="en-US" smtClean="0"/>
              <a:t>21</a:t>
            </a:fld>
            <a:endParaRPr lang="en-US"/>
          </a:p>
        </p:txBody>
      </p:sp>
      <p:sp>
        <p:nvSpPr>
          <p:cNvPr id="5" name="TextBox 4">
            <a:extLst>
              <a:ext uri="{FF2B5EF4-FFF2-40B4-BE49-F238E27FC236}">
                <a16:creationId xmlns:a16="http://schemas.microsoft.com/office/drawing/2014/main" id="{C9898B31-6BAB-411A-824E-E766361C8E1D}"/>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29420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OCT 27-28</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409432" y="2169994"/>
            <a:ext cx="10031105" cy="1384995"/>
          </a:xfrm>
          <a:prstGeom prst="rect">
            <a:avLst/>
          </a:prstGeom>
          <a:noFill/>
        </p:spPr>
        <p:txBody>
          <a:bodyPr wrap="square" rtlCol="0">
            <a:spAutoFit/>
          </a:bodyPr>
          <a:lstStyle/>
          <a:p>
            <a:r>
              <a:rPr lang="en-US" sz="3600" dirty="0">
                <a:solidFill>
                  <a:schemeClr val="bg1"/>
                </a:solidFill>
                <a:latin typeface="Roboto Bk" pitchFamily="2" charset="0"/>
                <a:ea typeface="Roboto Bk" pitchFamily="2" charset="0"/>
              </a:rPr>
              <a:t>Free Online Training for Data Professionals.</a:t>
            </a:r>
          </a:p>
          <a:p>
            <a:endParaRPr lang="en-US" sz="1000" dirty="0">
              <a:solidFill>
                <a:schemeClr val="bg1"/>
              </a:solidFill>
              <a:latin typeface="Roboto Bk" pitchFamily="2" charset="0"/>
              <a:ea typeface="Roboto Bk" pitchFamily="2" charset="0"/>
            </a:endParaRPr>
          </a:p>
          <a:p>
            <a:r>
              <a:rPr lang="en-US" sz="3600" dirty="0">
                <a:solidFill>
                  <a:schemeClr val="bg1"/>
                </a:solidFill>
                <a:latin typeface="Roboto Bk" pitchFamily="2" charset="0"/>
                <a:ea typeface="Roboto Bk" pitchFamily="2" charset="0"/>
              </a:rPr>
              <a:t>By the Community, for the Community.</a:t>
            </a:r>
            <a:endParaRPr lang="en-CA" sz="3600" dirty="0">
              <a:solidFill>
                <a:schemeClr val="bg1"/>
              </a:solidFill>
              <a:latin typeface="Roboto Bk" pitchFamily="2" charset="0"/>
              <a:ea typeface="Roboto Bk" pitchFamily="2" charset="0"/>
            </a:endParaRP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DATE</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2003956"/>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923330"/>
          </a:xfrm>
          <a:prstGeom prst="rect">
            <a:avLst/>
          </a:prstGeom>
          <a:noFill/>
        </p:spPr>
        <p:txBody>
          <a:bodyPr wrap="square" rtlCol="0">
            <a:spAutoFit/>
          </a:bodyPr>
          <a:lstStyle/>
          <a:p>
            <a:r>
              <a:rPr lang="en-CA" sz="5400" dirty="0">
                <a:solidFill>
                  <a:schemeClr val="bg1"/>
                </a:solidFill>
                <a:latin typeface="Roboto Bk" pitchFamily="2" charset="0"/>
                <a:ea typeface="Roboto Bk" pitchFamily="2" charset="0"/>
              </a:rPr>
              <a:t>GROUPBY CODE OF CONDUCT</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10498384"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8092536"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dirty="0"/>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dirty="0"/>
              <a:t>SPEAKER NAME</a:t>
            </a:r>
          </a:p>
          <a:p>
            <a:pPr lvl="0"/>
            <a:endParaRPr lang="en-CA" dirty="0"/>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dirty="0"/>
              <a:t>JOB TITLE, COMPANY NAME</a:t>
            </a:r>
          </a:p>
          <a:p>
            <a:pPr lvl="0"/>
            <a:endParaRPr lang="en-CA" dirty="0"/>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dirty="0"/>
              <a:t>WEBSITE</a:t>
            </a:r>
          </a:p>
          <a:p>
            <a:pPr lvl="0"/>
            <a:endParaRPr lang="en-CA" dirty="0"/>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dirty="0"/>
              <a:t>TWITTER LINK</a:t>
            </a:r>
          </a:p>
          <a:p>
            <a:pPr lvl="0"/>
            <a:endParaRPr lang="en-CA" dirty="0"/>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dirty="0"/>
              <a:t>BIO HERE</a:t>
            </a:r>
          </a:p>
          <a:p>
            <a:pPr lvl="0"/>
            <a:endParaRPr lang="en-CA" dirty="0"/>
          </a:p>
        </p:txBody>
      </p:sp>
    </p:spTree>
    <p:extLst>
      <p:ext uri="{BB962C8B-B14F-4D97-AF65-F5344CB8AC3E}">
        <p14:creationId xmlns:p14="http://schemas.microsoft.com/office/powerpoint/2010/main" val="41853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4">
            <a:extLst>
              <a:ext uri="{FF2B5EF4-FFF2-40B4-BE49-F238E27FC236}">
                <a16:creationId xmlns:a16="http://schemas.microsoft.com/office/drawing/2014/main" id="{DD431D21-FA50-44D6-BD71-2FE29091CC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422801" y="3088801"/>
            <a:ext cx="3769199" cy="376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693852" y="6025640"/>
            <a:ext cx="2305017" cy="67371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en-us/archive/blogs/daviddasneves/powershell-security-at-enterprise-customers" TargetMode="External"/><Relationship Id="rId3" Type="http://schemas.openxmlformats.org/officeDocument/2006/relationships/hyperlink" Target="https://devblogs.microsoft.com/scripting/" TargetMode="External"/><Relationship Id="rId7" Type="http://schemas.openxmlformats.org/officeDocument/2006/relationships/hyperlink" Target="https://docs.microsoft.com/en-us/powershell/module/sqlserver/?view=sqlserver-ps" TargetMode="External"/><Relationship Id="rId2" Type="http://schemas.openxmlformats.org/officeDocument/2006/relationships/hyperlink" Target="https://docs.microsoft.com/en-us/powershell/scripting/overview?view=powershell-7" TargetMode="External"/><Relationship Id="rId1" Type="http://schemas.openxmlformats.org/officeDocument/2006/relationships/slideLayout" Target="../slideLayouts/slideLayout10.xml"/><Relationship Id="rId6" Type="http://schemas.openxmlformats.org/officeDocument/2006/relationships/hyperlink" Target="https://docs.microsoft.com/en-us/powershell/module/microsoft.powershell.core/about/about_execution_policies?view=powershell-7" TargetMode="External"/><Relationship Id="rId11" Type="http://schemas.openxmlformats.org/officeDocument/2006/relationships/hyperlink" Target="https://devblogs.microsoft.com/scripting/get-started-with-powershell-development-in-visual-studio-code/" TargetMode="External"/><Relationship Id="rId5" Type="http://schemas.openxmlformats.org/officeDocument/2006/relationships/hyperlink" Target="https://www.mssqltips.com/sqlservertip/2516/enable-powershell-remoting-on-sql-server-instances/" TargetMode="External"/><Relationship Id="rId10" Type="http://schemas.openxmlformats.org/officeDocument/2006/relationships/hyperlink" Target="https://www.sqlservercentral.com/articles/basic-git-for-dbas-managing-powershell-scripts" TargetMode="External"/><Relationship Id="rId4" Type="http://schemas.openxmlformats.org/officeDocument/2006/relationships/hyperlink" Target="https://sqldbawithabeard.com/" TargetMode="External"/><Relationship Id="rId9" Type="http://schemas.openxmlformats.org/officeDocument/2006/relationships/hyperlink" Target="https://dbatools.io/sec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C7F3-0B99-4A68-9997-C3E2AEE30E6D}"/>
              </a:ext>
            </a:extLst>
          </p:cNvPr>
          <p:cNvSpPr txBox="1">
            <a:spLocks/>
          </p:cNvSpPr>
          <p:nvPr/>
        </p:nvSpPr>
        <p:spPr>
          <a:xfrm>
            <a:off x="374342" y="4417514"/>
            <a:ext cx="10058400" cy="1690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Consolas" panose="020B0609020204030204" pitchFamily="49" charset="0"/>
              </a:rPr>
              <a:t>Getting Started with PowerShell for the DBAs</a:t>
            </a:r>
          </a:p>
        </p:txBody>
      </p:sp>
    </p:spTree>
    <p:extLst>
      <p:ext uri="{BB962C8B-B14F-4D97-AF65-F5344CB8AC3E}">
        <p14:creationId xmlns:p14="http://schemas.microsoft.com/office/powerpoint/2010/main" val="392656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6DB92-FC98-4381-87B2-D4499EEABF2D}"/>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68140"/>
          </a:xfrm>
          <a:prstGeom prst="rect">
            <a:avLst/>
          </a:prstGeom>
        </p:spPr>
      </p:pic>
    </p:spTree>
    <p:extLst>
      <p:ext uri="{BB962C8B-B14F-4D97-AF65-F5344CB8AC3E}">
        <p14:creationId xmlns:p14="http://schemas.microsoft.com/office/powerpoint/2010/main" val="169635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004D6-D548-429C-9B40-B3E7F6187DDB}"/>
              </a:ext>
            </a:extLst>
          </p:cNvPr>
          <p:cNvSpPr>
            <a:spLocks noGrp="1"/>
          </p:cNvSpPr>
          <p:nvPr>
            <p:ph type="title"/>
          </p:nvPr>
        </p:nvSpPr>
        <p:spPr/>
        <p:txBody>
          <a:bodyPr>
            <a:normAutofit/>
          </a:bodyPr>
          <a:lstStyle/>
          <a:p>
            <a:r>
              <a:rPr lang="en-US" sz="6600" b="1" dirty="0">
                <a:solidFill>
                  <a:schemeClr val="accent1"/>
                </a:solidFill>
                <a:ea typeface="+mn-ea"/>
                <a:cs typeface="+mn-cs"/>
              </a:rPr>
              <a:t>What is PowerShell??</a:t>
            </a:r>
          </a:p>
        </p:txBody>
      </p:sp>
    </p:spTree>
    <p:extLst>
      <p:ext uri="{BB962C8B-B14F-4D97-AF65-F5344CB8AC3E}">
        <p14:creationId xmlns:p14="http://schemas.microsoft.com/office/powerpoint/2010/main" val="120481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5400" b="1" dirty="0">
                <a:solidFill>
                  <a:schemeClr val="accent1"/>
                </a:solidFill>
              </a:rPr>
              <a:t>What is PowerShell?</a:t>
            </a:r>
            <a:endParaRPr sz="5400" b="1" dirty="0">
              <a:solidFill>
                <a:schemeClr val="accent1"/>
              </a:solidFill>
            </a:endParaRPr>
          </a:p>
        </p:txBody>
      </p:sp>
      <p:sp>
        <p:nvSpPr>
          <p:cNvPr id="14" name="Content Placeholder 13"/>
          <p:cNvSpPr>
            <a:spLocks noGrp="1"/>
          </p:cNvSpPr>
          <p:nvPr>
            <p:ph idx="1"/>
          </p:nvPr>
        </p:nvSpPr>
        <p:spPr>
          <a:xfrm>
            <a:off x="838200" y="1690689"/>
            <a:ext cx="10515600" cy="4027724"/>
          </a:xfrm>
        </p:spPr>
        <p:txBody>
          <a:bodyPr>
            <a:normAutofit fontScale="92500" lnSpcReduction="10000"/>
          </a:bodyPr>
          <a:lstStyle/>
          <a:p>
            <a:r>
              <a:rPr lang="en-US" sz="2400" dirty="0"/>
              <a:t>Task-based command-line shell and scripting language built on .NET. PowerShell helps system administrators and power-users rapidly automate tasks that manage operating systems (Linux, macOS, and Windows) and processes.</a:t>
            </a:r>
          </a:p>
          <a:p>
            <a:r>
              <a:rPr lang="en-US" sz="2400" dirty="0"/>
              <a:t>Command line interface with Object-oriented output</a:t>
            </a:r>
          </a:p>
          <a:p>
            <a:pPr lvl="1"/>
            <a:r>
              <a:rPr lang="en-US" sz="2400" dirty="0"/>
              <a:t>Return object that can then be manipulated. </a:t>
            </a:r>
          </a:p>
          <a:p>
            <a:pPr lvl="1"/>
            <a:r>
              <a:rPr lang="en-US" sz="2400" dirty="0"/>
              <a:t>Pass object to another command, commonly called Piping by using “ | ” operator</a:t>
            </a:r>
          </a:p>
          <a:p>
            <a:r>
              <a:rPr lang="en-US" sz="2400" dirty="0"/>
              <a:t>PowerShell remoting use the same ports as WS-Man: 5985 &amp; 5986</a:t>
            </a:r>
          </a:p>
          <a:p>
            <a:r>
              <a:rPr lang="en-US" sz="2400" dirty="0"/>
              <a:t>Standard Version: </a:t>
            </a:r>
          </a:p>
          <a:p>
            <a:pPr lvl="1"/>
            <a:r>
              <a:rPr lang="en-US" sz="2000" dirty="0"/>
              <a:t>v1(2008), v2(7, 2008 R2), v3(8, WS 2012), v4(8.1,2012R2), v5.0(10), v5.1(10 update, 2016)</a:t>
            </a:r>
          </a:p>
          <a:p>
            <a:r>
              <a:rPr lang="en-US" sz="2400" dirty="0"/>
              <a:t>Other Version: </a:t>
            </a:r>
          </a:p>
          <a:p>
            <a:pPr lvl="1"/>
            <a:r>
              <a:rPr lang="en-US" sz="2100" dirty="0" err="1"/>
              <a:t>PSCore</a:t>
            </a:r>
            <a:r>
              <a:rPr lang="en-US" sz="2100" dirty="0"/>
              <a:t> 6.0, PS Core 6.1 (Support cross-platform OS and can run in Non-Windows OS)</a:t>
            </a:r>
          </a:p>
          <a:p>
            <a:pPr lvl="1"/>
            <a:r>
              <a:rPr lang="en-US" sz="2100" dirty="0"/>
              <a:t>PowerShell 7.0 (March 2020)</a:t>
            </a:r>
          </a:p>
          <a:p>
            <a:pPr marL="0" indent="0">
              <a:buNone/>
            </a:pPr>
            <a:endParaRPr lang="en-US" dirty="0"/>
          </a:p>
          <a:p>
            <a:pPr lvl="1"/>
            <a:endParaRPr lang="en-US" dirty="0"/>
          </a:p>
          <a:p>
            <a:pPr lvl="1"/>
            <a:endParaRPr dirty="0"/>
          </a:p>
          <a:p>
            <a:pPr marL="0" indent="0">
              <a:buNone/>
            </a:pPr>
            <a:endParaRPr dirty="0"/>
          </a:p>
        </p:txBody>
      </p:sp>
    </p:spTree>
    <p:extLst>
      <p:ext uri="{BB962C8B-B14F-4D97-AF65-F5344CB8AC3E}">
        <p14:creationId xmlns:p14="http://schemas.microsoft.com/office/powerpoint/2010/main" val="14768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b="1" dirty="0">
                <a:solidFill>
                  <a:schemeClr val="accent1"/>
                </a:solidFill>
              </a:rPr>
              <a:t>PowerShell – Modules and Cmdlets</a:t>
            </a:r>
            <a:endParaRPr sz="5400" b="1" dirty="0">
              <a:solidFill>
                <a:schemeClr val="accent1"/>
              </a:solidFill>
            </a:endParaRPr>
          </a:p>
        </p:txBody>
      </p:sp>
      <p:sp>
        <p:nvSpPr>
          <p:cNvPr id="14" name="Content Placeholder 13"/>
          <p:cNvSpPr>
            <a:spLocks noGrp="1"/>
          </p:cNvSpPr>
          <p:nvPr>
            <p:ph idx="1"/>
          </p:nvPr>
        </p:nvSpPr>
        <p:spPr/>
        <p:txBody>
          <a:bodyPr/>
          <a:lstStyle/>
          <a:p>
            <a:r>
              <a:rPr lang="en-US" sz="2400" dirty="0"/>
              <a:t>Cmdlets (read: command-lets)</a:t>
            </a:r>
          </a:p>
          <a:p>
            <a:pPr lvl="1"/>
            <a:r>
              <a:rPr lang="en-US" sz="2400" dirty="0"/>
              <a:t>Cmdlet is a command use to invoke an action in PowerShell.</a:t>
            </a:r>
          </a:p>
          <a:p>
            <a:pPr lvl="1"/>
            <a:r>
              <a:rPr lang="en-US" sz="2400" dirty="0"/>
              <a:t>Examples: Get-service, Stop-computer, Write-Host</a:t>
            </a:r>
            <a:br>
              <a:rPr lang="en-US" sz="2400" dirty="0"/>
            </a:br>
            <a:endParaRPr lang="en-US" sz="2400" dirty="0"/>
          </a:p>
          <a:p>
            <a:r>
              <a:rPr lang="en-US" sz="2400" dirty="0"/>
              <a:t>Modules </a:t>
            </a:r>
          </a:p>
          <a:p>
            <a:pPr lvl="1"/>
            <a:r>
              <a:rPr lang="en-US" sz="2400" dirty="0"/>
              <a:t>A collection of Cmdlets </a:t>
            </a:r>
          </a:p>
          <a:p>
            <a:pPr lvl="1"/>
            <a:r>
              <a:rPr lang="en-US" sz="2400" dirty="0"/>
              <a:t>Examples: </a:t>
            </a:r>
            <a:r>
              <a:rPr lang="en-US" sz="2400" dirty="0" err="1"/>
              <a:t>SqlServer</a:t>
            </a:r>
            <a:r>
              <a:rPr lang="en-US" sz="2400" dirty="0"/>
              <a:t>, </a:t>
            </a:r>
            <a:r>
              <a:rPr lang="en-US" sz="2400" dirty="0" err="1"/>
              <a:t>DBATools</a:t>
            </a:r>
            <a:r>
              <a:rPr lang="en-US" sz="2400" dirty="0"/>
              <a:t>, </a:t>
            </a:r>
            <a:r>
              <a:rPr lang="en-US" sz="2400" dirty="0" err="1"/>
              <a:t>PoSHKeepass</a:t>
            </a:r>
            <a:r>
              <a:rPr lang="en-US" sz="2400" dirty="0"/>
              <a:t> </a:t>
            </a:r>
          </a:p>
          <a:p>
            <a:pPr marL="0" indent="0">
              <a:buNone/>
            </a:pPr>
            <a:endParaRPr lang="en-US" dirty="0"/>
          </a:p>
          <a:p>
            <a:pPr lvl="1"/>
            <a:endParaRPr lang="en-US" dirty="0"/>
          </a:p>
        </p:txBody>
      </p:sp>
    </p:spTree>
    <p:extLst>
      <p:ext uri="{BB962C8B-B14F-4D97-AF65-F5344CB8AC3E}">
        <p14:creationId xmlns:p14="http://schemas.microsoft.com/office/powerpoint/2010/main" val="365703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AE5A-2D34-40FA-9B9D-C1BCDA724B79}"/>
              </a:ext>
            </a:extLst>
          </p:cNvPr>
          <p:cNvSpPr>
            <a:spLocks noGrp="1"/>
          </p:cNvSpPr>
          <p:nvPr>
            <p:ph type="title"/>
          </p:nvPr>
        </p:nvSpPr>
        <p:spPr/>
        <p:txBody>
          <a:bodyPr/>
          <a:lstStyle/>
          <a:p>
            <a:r>
              <a:rPr lang="en-US" sz="4400" b="1" dirty="0">
                <a:solidFill>
                  <a:schemeClr val="accent1"/>
                </a:solidFill>
              </a:rPr>
              <a:t>PowerShell – Modules for SQL Server</a:t>
            </a:r>
            <a:endParaRPr lang="en-US" dirty="0"/>
          </a:p>
        </p:txBody>
      </p:sp>
      <p:sp>
        <p:nvSpPr>
          <p:cNvPr id="3" name="Content Placeholder 2">
            <a:extLst>
              <a:ext uri="{FF2B5EF4-FFF2-40B4-BE49-F238E27FC236}">
                <a16:creationId xmlns:a16="http://schemas.microsoft.com/office/drawing/2014/main" id="{20CCBE5E-3756-44E9-8CB8-E4D8ABBC9355}"/>
              </a:ext>
            </a:extLst>
          </p:cNvPr>
          <p:cNvSpPr>
            <a:spLocks noGrp="1"/>
          </p:cNvSpPr>
          <p:nvPr>
            <p:ph idx="1"/>
          </p:nvPr>
        </p:nvSpPr>
        <p:spPr/>
        <p:txBody>
          <a:bodyPr/>
          <a:lstStyle/>
          <a:p>
            <a:r>
              <a:rPr lang="en-US" b="1" dirty="0" err="1"/>
              <a:t>SqlServer</a:t>
            </a:r>
            <a:r>
              <a:rPr lang="en-US" b="1" dirty="0"/>
              <a:t> </a:t>
            </a:r>
          </a:p>
          <a:p>
            <a:pPr lvl="1"/>
            <a:r>
              <a:rPr lang="en-US" b="0" i="0" dirty="0">
                <a:effectLst/>
                <a:latin typeface="Segoe UI" panose="020B0502040204020203" pitchFamily="34" charset="0"/>
              </a:rPr>
              <a:t>contains updated versions of the cmdlets in </a:t>
            </a:r>
            <a:r>
              <a:rPr lang="en-US" b="1" i="0" dirty="0">
                <a:effectLst/>
                <a:latin typeface="Segoe UI" panose="020B0502040204020203" pitchFamily="34" charset="0"/>
              </a:rPr>
              <a:t>SQLPS</a:t>
            </a:r>
            <a:r>
              <a:rPr lang="en-US" b="0" i="0" dirty="0">
                <a:effectLst/>
                <a:latin typeface="Segoe UI" panose="020B0502040204020203" pitchFamily="34" charset="0"/>
              </a:rPr>
              <a:t> and includes new cmdlets to support the latest SQL features. </a:t>
            </a:r>
          </a:p>
          <a:p>
            <a:r>
              <a:rPr lang="en-US" b="1" dirty="0" err="1"/>
              <a:t>DBAtools</a:t>
            </a:r>
            <a:endParaRPr lang="en-US" b="1" dirty="0"/>
          </a:p>
          <a:p>
            <a:pPr lvl="1"/>
            <a:r>
              <a:rPr lang="en-US" dirty="0" err="1"/>
              <a:t>dbatools</a:t>
            </a:r>
            <a:r>
              <a:rPr lang="en-US" dirty="0"/>
              <a:t> is PowerShell module that you may think of like a command-line SQL Server Management Studio. The project initially started out as just Start-SqlMigration.ps1 but has now grown into a collection of over 500 commands that help automate SQL Server tasks and encourage best practices.</a:t>
            </a:r>
          </a:p>
        </p:txBody>
      </p:sp>
    </p:spTree>
    <p:extLst>
      <p:ext uri="{BB962C8B-B14F-4D97-AF65-F5344CB8AC3E}">
        <p14:creationId xmlns:p14="http://schemas.microsoft.com/office/powerpoint/2010/main" val="272236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CF83EA-D195-4899-8DE5-A7EB9B9BB70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68140"/>
          </a:xfrm>
          <a:prstGeom prst="rect">
            <a:avLst/>
          </a:prstGeom>
        </p:spPr>
      </p:pic>
    </p:spTree>
    <p:extLst>
      <p:ext uri="{BB962C8B-B14F-4D97-AF65-F5344CB8AC3E}">
        <p14:creationId xmlns:p14="http://schemas.microsoft.com/office/powerpoint/2010/main" val="253852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96A1-FA4C-4232-8A2B-13BF752E67DB}"/>
              </a:ext>
            </a:extLst>
          </p:cNvPr>
          <p:cNvSpPr>
            <a:spLocks noGrp="1"/>
          </p:cNvSpPr>
          <p:nvPr>
            <p:ph type="title"/>
          </p:nvPr>
        </p:nvSpPr>
        <p:spPr/>
        <p:txBody>
          <a:bodyPr>
            <a:normAutofit/>
          </a:bodyPr>
          <a:lstStyle/>
          <a:p>
            <a:r>
              <a:rPr lang="en-US" b="1" dirty="0">
                <a:solidFill>
                  <a:schemeClr val="accent1"/>
                </a:solidFill>
              </a:rPr>
              <a:t>Tools - PowerShell Command Line</a:t>
            </a:r>
          </a:p>
        </p:txBody>
      </p:sp>
      <p:sp>
        <p:nvSpPr>
          <p:cNvPr id="3" name="Content Placeholder 2">
            <a:extLst>
              <a:ext uri="{FF2B5EF4-FFF2-40B4-BE49-F238E27FC236}">
                <a16:creationId xmlns:a16="http://schemas.microsoft.com/office/drawing/2014/main" id="{F746833A-A3BC-4EE1-BF55-94CD0F5F7050}"/>
              </a:ext>
            </a:extLst>
          </p:cNvPr>
          <p:cNvSpPr>
            <a:spLocks noGrp="1"/>
          </p:cNvSpPr>
          <p:nvPr>
            <p:ph idx="1"/>
          </p:nvPr>
        </p:nvSpPr>
        <p:spPr>
          <a:xfrm>
            <a:off x="7239000" y="1979165"/>
            <a:ext cx="4114800" cy="4000500"/>
          </a:xfrm>
        </p:spPr>
        <p:txBody>
          <a:bodyPr/>
          <a:lstStyle/>
          <a:p>
            <a:r>
              <a:rPr lang="en-US" sz="2400" dirty="0"/>
              <a:t>Command prompt equivalent for PowerShell</a:t>
            </a:r>
          </a:p>
          <a:p>
            <a:r>
              <a:rPr lang="en-US" sz="2400" dirty="0"/>
              <a:t>Standard shell as of Windows Server 2019</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29466CF-3F9B-44D7-86E2-585F488226FA}"/>
              </a:ext>
            </a:extLst>
          </p:cNvPr>
          <p:cNvPicPr>
            <a:picLocks noChangeAspect="1"/>
          </p:cNvPicPr>
          <p:nvPr/>
        </p:nvPicPr>
        <p:blipFill>
          <a:blip r:embed="rId2"/>
          <a:stretch>
            <a:fillRect/>
          </a:stretch>
        </p:blipFill>
        <p:spPr>
          <a:xfrm>
            <a:off x="1248911" y="1864681"/>
            <a:ext cx="5579378" cy="3733800"/>
          </a:xfrm>
          <a:prstGeom prst="rect">
            <a:avLst/>
          </a:prstGeom>
        </p:spPr>
      </p:pic>
      <p:pic>
        <p:nvPicPr>
          <p:cNvPr id="5" name="Picture 4">
            <a:extLst>
              <a:ext uri="{FF2B5EF4-FFF2-40B4-BE49-F238E27FC236}">
                <a16:creationId xmlns:a16="http://schemas.microsoft.com/office/drawing/2014/main" id="{CDAE6B40-955D-407E-8E30-54F29DC0BCE8}"/>
              </a:ext>
            </a:extLst>
          </p:cNvPr>
          <p:cNvPicPr>
            <a:picLocks noChangeAspect="1"/>
          </p:cNvPicPr>
          <p:nvPr/>
        </p:nvPicPr>
        <p:blipFill>
          <a:blip r:embed="rId3"/>
          <a:stretch>
            <a:fillRect/>
          </a:stretch>
        </p:blipFill>
        <p:spPr>
          <a:xfrm>
            <a:off x="4694689" y="2283781"/>
            <a:ext cx="1848044" cy="3949245"/>
          </a:xfrm>
          <a:prstGeom prst="rect">
            <a:avLst/>
          </a:prstGeom>
        </p:spPr>
      </p:pic>
    </p:spTree>
    <p:extLst>
      <p:ext uri="{BB962C8B-B14F-4D97-AF65-F5344CB8AC3E}">
        <p14:creationId xmlns:p14="http://schemas.microsoft.com/office/powerpoint/2010/main" val="24870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6833A-A3BC-4EE1-BF55-94CD0F5F7050}"/>
              </a:ext>
            </a:extLst>
          </p:cNvPr>
          <p:cNvSpPr>
            <a:spLocks noGrp="1"/>
          </p:cNvSpPr>
          <p:nvPr>
            <p:ph type="body" sz="half" idx="2"/>
          </p:nvPr>
        </p:nvSpPr>
        <p:spPr>
          <a:xfrm>
            <a:off x="7467600" y="2057400"/>
            <a:ext cx="4419599" cy="4038600"/>
          </a:xfrm>
        </p:spPr>
        <p:txBody>
          <a:bodyPr>
            <a:normAutofit/>
          </a:bodyPr>
          <a:lstStyle/>
          <a:p>
            <a:pPr marL="228600" indent="-228600">
              <a:spcBef>
                <a:spcPts val="1800"/>
              </a:spcBef>
              <a:buFont typeface="Arial" pitchFamily="34" charset="0"/>
              <a:buChar char="•"/>
            </a:pPr>
            <a:r>
              <a:rPr lang="en-US" sz="2400" dirty="0"/>
              <a:t>Part of OS installation with Windows Server 2012+, Windows 10+</a:t>
            </a:r>
          </a:p>
          <a:p>
            <a:pPr marL="228600" indent="-228600">
              <a:spcBef>
                <a:spcPts val="1800"/>
              </a:spcBef>
              <a:buFont typeface="Arial" pitchFamily="34" charset="0"/>
              <a:buChar char="•"/>
            </a:pPr>
            <a:r>
              <a:rPr lang="en-US" sz="2400" dirty="0"/>
              <a:t>Built-in PowerShell command line </a:t>
            </a:r>
          </a:p>
          <a:p>
            <a:pPr marL="228600" indent="-228600">
              <a:spcBef>
                <a:spcPts val="1800"/>
              </a:spcBef>
              <a:buFont typeface="Arial" pitchFamily="34" charset="0"/>
              <a:buChar char="•"/>
            </a:pPr>
            <a:r>
              <a:rPr lang="en-US" sz="2400" dirty="0"/>
              <a:t>Built-in Command browser </a:t>
            </a:r>
          </a:p>
          <a:p>
            <a:pPr marL="228600" indent="-228600">
              <a:spcBef>
                <a:spcPts val="1800"/>
              </a:spcBef>
              <a:buFont typeface="Arial" pitchFamily="34" charset="0"/>
              <a:buChar char="•"/>
            </a:pPr>
            <a:r>
              <a:rPr lang="en-US" sz="2400" dirty="0"/>
              <a:t>Simple UI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6098F5CC-8A03-46D1-B14C-B27B0249DB6B}"/>
              </a:ext>
            </a:extLst>
          </p:cNvPr>
          <p:cNvPicPr>
            <a:picLocks noChangeAspect="1"/>
          </p:cNvPicPr>
          <p:nvPr/>
        </p:nvPicPr>
        <p:blipFill>
          <a:blip r:embed="rId2"/>
          <a:stretch>
            <a:fillRect/>
          </a:stretch>
        </p:blipFill>
        <p:spPr>
          <a:xfrm>
            <a:off x="1524000" y="2057400"/>
            <a:ext cx="5637212" cy="4164263"/>
          </a:xfrm>
          <a:prstGeom prst="rect">
            <a:avLst/>
          </a:prstGeom>
        </p:spPr>
      </p:pic>
      <p:sp>
        <p:nvSpPr>
          <p:cNvPr id="10" name="Title 1">
            <a:extLst>
              <a:ext uri="{FF2B5EF4-FFF2-40B4-BE49-F238E27FC236}">
                <a16:creationId xmlns:a16="http://schemas.microsoft.com/office/drawing/2014/main" id="{DBCAD22C-4169-452A-8A44-3B0499472605}"/>
              </a:ext>
            </a:extLst>
          </p:cNvPr>
          <p:cNvSpPr txBox="1">
            <a:spLocks/>
          </p:cNvSpPr>
          <p:nvPr/>
        </p:nvSpPr>
        <p:spPr>
          <a:xfrm>
            <a:off x="736847" y="457200"/>
            <a:ext cx="9931153"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800" b="1" dirty="0"/>
              <a:t>PowerShell Integrated Scripting Environment (ISE) </a:t>
            </a:r>
          </a:p>
        </p:txBody>
      </p:sp>
    </p:spTree>
    <p:extLst>
      <p:ext uri="{BB962C8B-B14F-4D97-AF65-F5344CB8AC3E}">
        <p14:creationId xmlns:p14="http://schemas.microsoft.com/office/powerpoint/2010/main" val="74396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96A1-FA4C-4232-8A2B-13BF752E67DB}"/>
              </a:ext>
            </a:extLst>
          </p:cNvPr>
          <p:cNvSpPr>
            <a:spLocks noGrp="1"/>
          </p:cNvSpPr>
          <p:nvPr>
            <p:ph type="title"/>
          </p:nvPr>
        </p:nvSpPr>
        <p:spPr/>
        <p:txBody>
          <a:bodyPr>
            <a:normAutofit/>
          </a:bodyPr>
          <a:lstStyle/>
          <a:p>
            <a:r>
              <a:rPr lang="en-US" b="1" dirty="0">
                <a:solidFill>
                  <a:schemeClr val="accent1"/>
                </a:solidFill>
              </a:rPr>
              <a:t>Tools - Visual Studio Code (with PowerShell extension)</a:t>
            </a:r>
          </a:p>
        </p:txBody>
      </p:sp>
      <p:sp>
        <p:nvSpPr>
          <p:cNvPr id="3" name="Content Placeholder 2">
            <a:extLst>
              <a:ext uri="{FF2B5EF4-FFF2-40B4-BE49-F238E27FC236}">
                <a16:creationId xmlns:a16="http://schemas.microsoft.com/office/drawing/2014/main" id="{F746833A-A3BC-4EE1-BF55-94CD0F5F7050}"/>
              </a:ext>
            </a:extLst>
          </p:cNvPr>
          <p:cNvSpPr>
            <a:spLocks noGrp="1"/>
          </p:cNvSpPr>
          <p:nvPr>
            <p:ph idx="1"/>
          </p:nvPr>
        </p:nvSpPr>
        <p:spPr>
          <a:xfrm>
            <a:off x="7315200" y="1828800"/>
            <a:ext cx="3352800" cy="4267200"/>
          </a:xfrm>
        </p:spPr>
        <p:txBody>
          <a:bodyPr>
            <a:noAutofit/>
          </a:bodyPr>
          <a:lstStyle/>
          <a:p>
            <a:pPr>
              <a:spcBef>
                <a:spcPts val="1800"/>
              </a:spcBef>
            </a:pPr>
            <a:r>
              <a:rPr lang="en-US" sz="2400" dirty="0"/>
              <a:t>Powerful scripting tool</a:t>
            </a:r>
          </a:p>
          <a:p>
            <a:pPr>
              <a:spcBef>
                <a:spcPts val="1800"/>
              </a:spcBef>
            </a:pPr>
            <a:r>
              <a:rPr lang="en-US" sz="2400" dirty="0"/>
              <a:t>Cross Platform </a:t>
            </a:r>
            <a:br>
              <a:rPr lang="en-US" sz="2400" dirty="0"/>
            </a:br>
            <a:r>
              <a:rPr lang="en-US" sz="2400" dirty="0"/>
              <a:t>(Windows, Linux, MacOS)</a:t>
            </a:r>
          </a:p>
          <a:p>
            <a:pPr>
              <a:spcBef>
                <a:spcPts val="1800"/>
              </a:spcBef>
            </a:pPr>
            <a:r>
              <a:rPr lang="en-US" sz="2400" dirty="0"/>
              <a:t>Extensible</a:t>
            </a:r>
          </a:p>
          <a:p>
            <a:pPr>
              <a:spcBef>
                <a:spcPts val="1800"/>
              </a:spcBef>
            </a:pPr>
            <a:r>
              <a:rPr lang="en-US" sz="2400" dirty="0"/>
              <a:t>Git Integration</a:t>
            </a:r>
          </a:p>
          <a:p>
            <a:pPr>
              <a:spcBef>
                <a:spcPts val="1800"/>
              </a:spcBef>
            </a:pPr>
            <a:r>
              <a:rPr lang="en-US" sz="2400" dirty="0"/>
              <a:t>Much </a:t>
            </a:r>
            <a:r>
              <a:rPr lang="en-US" sz="2400" dirty="0" err="1"/>
              <a:t>much</a:t>
            </a:r>
            <a:r>
              <a:rPr lang="en-US" sz="2400" dirty="0"/>
              <a:t> more… </a:t>
            </a:r>
          </a:p>
        </p:txBody>
      </p:sp>
      <p:pic>
        <p:nvPicPr>
          <p:cNvPr id="4" name="Picture 3">
            <a:extLst>
              <a:ext uri="{FF2B5EF4-FFF2-40B4-BE49-F238E27FC236}">
                <a16:creationId xmlns:a16="http://schemas.microsoft.com/office/drawing/2014/main" id="{9A43AA92-D4D8-4532-BA21-F27896FF846E}"/>
              </a:ext>
            </a:extLst>
          </p:cNvPr>
          <p:cNvPicPr>
            <a:picLocks noChangeAspect="1"/>
          </p:cNvPicPr>
          <p:nvPr/>
        </p:nvPicPr>
        <p:blipFill>
          <a:blip r:embed="rId2"/>
          <a:stretch>
            <a:fillRect/>
          </a:stretch>
        </p:blipFill>
        <p:spPr>
          <a:xfrm>
            <a:off x="1447800" y="1828800"/>
            <a:ext cx="5549205" cy="4174133"/>
          </a:xfrm>
          <a:prstGeom prst="rect">
            <a:avLst/>
          </a:prstGeom>
        </p:spPr>
      </p:pic>
      <p:pic>
        <p:nvPicPr>
          <p:cNvPr id="5" name="Picture 4">
            <a:extLst>
              <a:ext uri="{FF2B5EF4-FFF2-40B4-BE49-F238E27FC236}">
                <a16:creationId xmlns:a16="http://schemas.microsoft.com/office/drawing/2014/main" id="{FAA8D03F-A463-4773-8888-0CA9CF6749DF}"/>
              </a:ext>
            </a:extLst>
          </p:cNvPr>
          <p:cNvPicPr>
            <a:picLocks noChangeAspect="1"/>
          </p:cNvPicPr>
          <p:nvPr/>
        </p:nvPicPr>
        <p:blipFill>
          <a:blip r:embed="rId3"/>
          <a:stretch>
            <a:fillRect/>
          </a:stretch>
        </p:blipFill>
        <p:spPr>
          <a:xfrm>
            <a:off x="3810000" y="2256847"/>
            <a:ext cx="2915057" cy="4143953"/>
          </a:xfrm>
          <a:prstGeom prst="rect">
            <a:avLst/>
          </a:prstGeom>
        </p:spPr>
      </p:pic>
    </p:spTree>
    <p:extLst>
      <p:ext uri="{BB962C8B-B14F-4D97-AF65-F5344CB8AC3E}">
        <p14:creationId xmlns:p14="http://schemas.microsoft.com/office/powerpoint/2010/main" val="109530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2E5206-F707-4C52-9A0B-94D4CD64DA3B}"/>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77017"/>
          </a:xfrm>
          <a:prstGeom prst="rect">
            <a:avLst/>
          </a:prstGeom>
        </p:spPr>
      </p:pic>
    </p:spTree>
    <p:extLst>
      <p:ext uri="{BB962C8B-B14F-4D97-AF65-F5344CB8AC3E}">
        <p14:creationId xmlns:p14="http://schemas.microsoft.com/office/powerpoint/2010/main" val="110847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518804" y="3541596"/>
            <a:ext cx="7843961" cy="1312449"/>
          </a:xfrm>
        </p:spPr>
        <p:txBody>
          <a:bodyPr/>
          <a:lstStyle/>
          <a:p>
            <a:pPr algn="just"/>
            <a:r>
              <a:rPr lang="en-CA" sz="1800" b="1" u="sng" dirty="0">
                <a:effectLst/>
                <a:latin typeface="Calibri" panose="020F0502020204030204" pitchFamily="34" charset="0"/>
                <a:ea typeface="Calibri" panose="020F0502020204030204" pitchFamily="34" charset="0"/>
              </a:rPr>
              <a:t>We do not tolerate harassment in any form.</a:t>
            </a:r>
            <a:r>
              <a:rPr lang="en-CA" sz="1800" b="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For the duration of your engagement with GroupBy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GroupBy participants violating these rules may be sanctioned or expelled without a refund (if that applies) at the discretion of the conference organizers.</a:t>
            </a:r>
          </a:p>
          <a:p>
            <a:pPr algn="just"/>
            <a:endParaRPr lang="en-CA" sz="1800" dirty="0">
              <a:latin typeface="Calibri" panose="020F0502020204030204" pitchFamily="34" charset="0"/>
              <a:ea typeface="Calibri" panose="020F0502020204030204" pitchFamily="34" charset="0"/>
            </a:endParaRPr>
          </a:p>
          <a:p>
            <a:r>
              <a:rPr lang="en-CA" sz="1800" dirty="0">
                <a:effectLst/>
                <a:latin typeface="Calibri" panose="020F0502020204030204" pitchFamily="34" charset="0"/>
                <a:ea typeface="Calibri" panose="020F0502020204030204" pitchFamily="34" charset="0"/>
              </a:rPr>
              <a:t>You can review the full policy at: </a:t>
            </a:r>
            <a:r>
              <a:rPr lang="en-CA" sz="18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800" b="1" dirty="0">
                <a:effectLst/>
                <a:latin typeface="Calibri" panose="020F0502020204030204" pitchFamily="34" charset="0"/>
                <a:ea typeface="Calibri" panose="020F0502020204030204" pitchFamily="34" charset="0"/>
              </a:rPr>
              <a:t> </a:t>
            </a:r>
          </a:p>
          <a:p>
            <a:pPr algn="just"/>
            <a:endParaRPr lang="en-CA" sz="1800" dirty="0"/>
          </a:p>
        </p:txBody>
      </p:sp>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519113" y="2003425"/>
            <a:ext cx="10498137" cy="14255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800" b="1" dirty="0">
                <a:effectLst/>
                <a:latin typeface="Calibri" panose="020F0502020204030204" pitchFamily="34" charset="0"/>
                <a:ea typeface="Calibri" panose="020F0502020204030204" pitchFamily="34" charset="0"/>
              </a:rPr>
              <a:t>The Quick Version</a:t>
            </a:r>
          </a:p>
          <a:p>
            <a:pPr algn="just"/>
            <a:r>
              <a:rPr lang="en-CA" sz="1800" dirty="0">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800" i="1" dirty="0" err="1">
                <a:effectLst/>
                <a:latin typeface="Calibri" panose="020F0502020204030204" pitchFamily="34" charset="0"/>
                <a:ea typeface="Calibri" panose="020F0502020204030204" pitchFamily="34" charset="0"/>
              </a:rPr>
              <a:t>you</a:t>
            </a:r>
            <a:r>
              <a:rPr lang="en-CA" sz="1800" i="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Tree>
    <p:extLst>
      <p:ext uri="{BB962C8B-B14F-4D97-AF65-F5344CB8AC3E}">
        <p14:creationId xmlns:p14="http://schemas.microsoft.com/office/powerpoint/2010/main" val="171458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7B29BA-F177-428D-A41B-298F2853814E}"/>
              </a:ext>
            </a:extLst>
          </p:cNvPr>
          <p:cNvSpPr>
            <a:spLocks noGrp="1"/>
          </p:cNvSpPr>
          <p:nvPr>
            <p:ph type="ctrTitle"/>
          </p:nvPr>
        </p:nvSpPr>
        <p:spPr>
          <a:xfrm>
            <a:off x="1066800" y="1905000"/>
            <a:ext cx="10058400" cy="1711037"/>
          </a:xfrm>
        </p:spPr>
        <p:txBody>
          <a:bodyPr anchor="b">
            <a:normAutofit/>
          </a:bodyPr>
          <a:lstStyle/>
          <a:p>
            <a:r>
              <a:rPr lang="en-US" sz="9600" b="1" dirty="0">
                <a:solidFill>
                  <a:schemeClr val="accent1"/>
                </a:solidFill>
              </a:rPr>
              <a:t>Demo</a:t>
            </a:r>
          </a:p>
        </p:txBody>
      </p:sp>
      <p:sp>
        <p:nvSpPr>
          <p:cNvPr id="5" name="Text Placeholder 4">
            <a:extLst>
              <a:ext uri="{FF2B5EF4-FFF2-40B4-BE49-F238E27FC236}">
                <a16:creationId xmlns:a16="http://schemas.microsoft.com/office/drawing/2014/main" id="{6E984A5C-1359-4B95-BD69-5F5DECE24F41}"/>
              </a:ext>
            </a:extLst>
          </p:cNvPr>
          <p:cNvSpPr>
            <a:spLocks noGrp="1"/>
          </p:cNvSpPr>
          <p:nvPr>
            <p:ph type="subTitle" idx="1"/>
          </p:nvPr>
        </p:nvSpPr>
        <p:spPr>
          <a:xfrm>
            <a:off x="1066800" y="4216154"/>
            <a:ext cx="10058400" cy="685800"/>
          </a:xfrm>
        </p:spPr>
        <p:txBody>
          <a:bodyPr>
            <a:noAutofit/>
          </a:bodyPr>
          <a:lstStyle/>
          <a:p>
            <a:pPr>
              <a:spcAft>
                <a:spcPts val="600"/>
              </a:spcAft>
            </a:pPr>
            <a:r>
              <a:rPr lang="en-US" sz="4400" b="1" dirty="0">
                <a:solidFill>
                  <a:schemeClr val="accent1"/>
                </a:solidFill>
                <a:latin typeface="+mj-lt"/>
                <a:ea typeface="+mj-ea"/>
                <a:cs typeface="+mj-cs"/>
              </a:rPr>
              <a:t>PowerShell 5.1, VS Code, PowerShell ISE</a:t>
            </a:r>
          </a:p>
        </p:txBody>
      </p:sp>
    </p:spTree>
    <p:extLst>
      <p:ext uri="{BB962C8B-B14F-4D97-AF65-F5344CB8AC3E}">
        <p14:creationId xmlns:p14="http://schemas.microsoft.com/office/powerpoint/2010/main" val="234880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B049A-ED09-4443-8B57-70D732E9822E}"/>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68140"/>
          </a:xfrm>
          <a:prstGeom prst="rect">
            <a:avLst/>
          </a:prstGeom>
        </p:spPr>
      </p:pic>
    </p:spTree>
    <p:extLst>
      <p:ext uri="{BB962C8B-B14F-4D97-AF65-F5344CB8AC3E}">
        <p14:creationId xmlns:p14="http://schemas.microsoft.com/office/powerpoint/2010/main" val="61156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4881-8B1D-453C-B5F7-31EBB68B177F}"/>
              </a:ext>
            </a:extLst>
          </p:cNvPr>
          <p:cNvSpPr>
            <a:spLocks noGrp="1"/>
          </p:cNvSpPr>
          <p:nvPr>
            <p:ph type="title"/>
          </p:nvPr>
        </p:nvSpPr>
        <p:spPr/>
        <p:txBody>
          <a:bodyPr>
            <a:normAutofit/>
          </a:bodyPr>
          <a:lstStyle/>
          <a:p>
            <a:r>
              <a:rPr lang="en-US" sz="5400" b="1" dirty="0">
                <a:solidFill>
                  <a:schemeClr val="accent1"/>
                </a:solidFill>
              </a:rPr>
              <a:t>Recommended Books: </a:t>
            </a:r>
          </a:p>
        </p:txBody>
      </p:sp>
      <p:pic>
        <p:nvPicPr>
          <p:cNvPr id="5" name="Content Placeholder 4" descr="A close up of a keyboard&#10;&#10;Description automatically generated">
            <a:extLst>
              <a:ext uri="{FF2B5EF4-FFF2-40B4-BE49-F238E27FC236}">
                <a16:creationId xmlns:a16="http://schemas.microsoft.com/office/drawing/2014/main" id="{F8012C4E-458E-4D52-B49B-EF0A5E941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303" y="1764863"/>
            <a:ext cx="3403498" cy="4267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FACE19F-AAC8-434B-B148-248EE95F34CC}"/>
              </a:ext>
            </a:extLst>
          </p:cNvPr>
          <p:cNvPicPr>
            <a:picLocks noChangeAspect="1"/>
          </p:cNvPicPr>
          <p:nvPr/>
        </p:nvPicPr>
        <p:blipFill>
          <a:blip r:embed="rId3"/>
          <a:stretch>
            <a:fillRect/>
          </a:stretch>
        </p:blipFill>
        <p:spPr>
          <a:xfrm>
            <a:off x="6096000" y="1764863"/>
            <a:ext cx="3200400" cy="42549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014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5400" b="1" dirty="0">
                <a:solidFill>
                  <a:schemeClr val="accent1"/>
                </a:solidFill>
              </a:rPr>
              <a:t>Resources</a:t>
            </a:r>
            <a:endParaRPr sz="5400" b="1" dirty="0">
              <a:solidFill>
                <a:schemeClr val="accent1"/>
              </a:solidFill>
            </a:endParaRPr>
          </a:p>
        </p:txBody>
      </p:sp>
      <p:sp>
        <p:nvSpPr>
          <p:cNvPr id="4" name="Rectangle 3">
            <a:extLst>
              <a:ext uri="{FF2B5EF4-FFF2-40B4-BE49-F238E27FC236}">
                <a16:creationId xmlns:a16="http://schemas.microsoft.com/office/drawing/2014/main" id="{23F94224-AE5F-4AE9-A4CE-63662BC17517}"/>
              </a:ext>
            </a:extLst>
          </p:cNvPr>
          <p:cNvSpPr/>
          <p:nvPr/>
        </p:nvSpPr>
        <p:spPr>
          <a:xfrm>
            <a:off x="777166" y="1545038"/>
            <a:ext cx="10637668" cy="4247317"/>
          </a:xfrm>
          <a:prstGeom prst="rect">
            <a:avLst/>
          </a:prstGeom>
        </p:spPr>
        <p:txBody>
          <a:bodyPr wrap="square">
            <a:spAutoFit/>
          </a:bodyPr>
          <a:lstStyle/>
          <a:p>
            <a:pPr marL="285750" indent="-285750">
              <a:buFont typeface="Arial" panose="020B0604020202020204" pitchFamily="34" charset="0"/>
              <a:buChar char="•"/>
            </a:pPr>
            <a:r>
              <a:rPr lang="en-US" dirty="0">
                <a:hlinkClick r:id="rId2"/>
              </a:rPr>
              <a:t>https://docs.microsoft.com/en-us/powershell/scripting/overview?view=powershell-7</a:t>
            </a:r>
            <a:endParaRPr lang="en-US" dirty="0"/>
          </a:p>
          <a:p>
            <a:pPr marL="285750" indent="-285750">
              <a:buFont typeface="Arial" panose="020B0604020202020204" pitchFamily="34" charset="0"/>
              <a:buChar char="•"/>
            </a:pPr>
            <a:r>
              <a:rPr lang="en-US" dirty="0">
                <a:hlinkClick r:id="rId3"/>
              </a:rPr>
              <a:t>https://devblogs.microsoft.com/scripting/</a:t>
            </a:r>
            <a:r>
              <a:rPr lang="en-US" dirty="0"/>
              <a:t> (The Scripting Guy)</a:t>
            </a:r>
          </a:p>
          <a:p>
            <a:pPr marL="285750" indent="-285750">
              <a:buFont typeface="Arial" panose="020B0604020202020204" pitchFamily="34" charset="0"/>
              <a:buChar char="•"/>
            </a:pPr>
            <a:r>
              <a:rPr lang="en-US" dirty="0">
                <a:hlinkClick r:id="rId4"/>
              </a:rPr>
              <a:t>https://sqldbawithabeard.com/</a:t>
            </a:r>
            <a:r>
              <a:rPr lang="en-US" dirty="0"/>
              <a:t> (Rob Sewell)</a:t>
            </a:r>
          </a:p>
          <a:p>
            <a:pPr marL="285750" indent="-285750">
              <a:buFont typeface="Arial" panose="020B0604020202020204" pitchFamily="34" charset="0"/>
              <a:buChar char="•"/>
            </a:pPr>
            <a:r>
              <a:rPr lang="en-US" dirty="0">
                <a:hlinkClick r:id="rId5"/>
              </a:rPr>
              <a:t>https://www.mssqltips.com/sqlservertip/2516/enable-powershell-remoting-on-sql-server-instances/</a:t>
            </a:r>
            <a:r>
              <a:rPr lang="en-US" dirty="0"/>
              <a:t> </a:t>
            </a:r>
          </a:p>
          <a:p>
            <a:pPr marL="285750" indent="-285750">
              <a:buFont typeface="Arial" panose="020B0604020202020204" pitchFamily="34" charset="0"/>
              <a:buChar char="•"/>
            </a:pPr>
            <a:r>
              <a:rPr lang="en-US" dirty="0">
                <a:hlinkClick r:id="rId6"/>
              </a:rPr>
              <a:t>https://docs.microsoft.com/en-us/powershell/module/microsoft.powershell.core/about/about_execution_policies?view=powershell-7</a:t>
            </a:r>
            <a:r>
              <a:rPr lang="en-US" dirty="0"/>
              <a:t> </a:t>
            </a:r>
          </a:p>
          <a:p>
            <a:pPr marL="285750" indent="-285750">
              <a:buFont typeface="Arial" panose="020B0604020202020204" pitchFamily="34" charset="0"/>
              <a:buChar char="•"/>
            </a:pPr>
            <a:r>
              <a:rPr lang="en-US" dirty="0">
                <a:hlinkClick r:id="rId7"/>
              </a:rPr>
              <a:t>https://docs.microsoft.com/en-us/powershell/module/sqlserver/?view=sqlserver-ps</a:t>
            </a:r>
            <a:r>
              <a:rPr lang="en-US" dirty="0"/>
              <a:t> </a:t>
            </a:r>
          </a:p>
          <a:p>
            <a:pPr marL="285750" indent="-285750">
              <a:buFont typeface="Arial" panose="020B0604020202020204" pitchFamily="34" charset="0"/>
              <a:buChar char="•"/>
            </a:pPr>
            <a:r>
              <a:rPr lang="en-US" dirty="0">
                <a:hlinkClick r:id="rId8"/>
              </a:rPr>
              <a:t>https://docs.microsoft.com/en-us/archive/blogs/daviddasneves/powershell-security-at-enterprise-customers</a:t>
            </a:r>
            <a:endParaRPr lang="en-US" dirty="0"/>
          </a:p>
          <a:p>
            <a:pPr marL="285750" indent="-285750">
              <a:buFont typeface="Arial" panose="020B0604020202020204" pitchFamily="34" charset="0"/>
              <a:buChar char="•"/>
            </a:pPr>
            <a:r>
              <a:rPr lang="en-US" dirty="0">
                <a:hlinkClick r:id="rId9"/>
              </a:rPr>
              <a:t>https://dbatools.io/secure/</a:t>
            </a:r>
            <a:endParaRPr lang="en-US" dirty="0"/>
          </a:p>
          <a:p>
            <a:pPr marL="285750" indent="-285750">
              <a:buFont typeface="Arial" panose="020B0604020202020204" pitchFamily="34" charset="0"/>
              <a:buChar char="•"/>
            </a:pPr>
            <a:r>
              <a:rPr lang="en-US" dirty="0">
                <a:hlinkClick r:id="rId10"/>
              </a:rPr>
              <a:t>https://www.sqlservercentral.com/articles/basic-git-for-dbas-managing-powershell-scripts</a:t>
            </a:r>
            <a:endParaRPr lang="en-US" dirty="0"/>
          </a:p>
          <a:p>
            <a:pPr marL="285750" indent="-285750">
              <a:buFont typeface="Arial" panose="020B0604020202020204" pitchFamily="34" charset="0"/>
              <a:buChar char="•"/>
            </a:pPr>
            <a:r>
              <a:rPr lang="en-US" dirty="0">
                <a:hlinkClick r:id="rId11"/>
              </a:rPr>
              <a:t>https://devblogs.microsoft.com/scripting/get-started-with-powershell-development-in-visual-studio-code/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598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p:txBody>
          <a:bodyPr/>
          <a:lstStyle/>
          <a:p>
            <a:r>
              <a:rPr lang="en-CA" dirty="0"/>
              <a:t>HARRY CHANDRA</a:t>
            </a:r>
          </a:p>
        </p:txBody>
      </p:sp>
      <p:sp>
        <p:nvSpPr>
          <p:cNvPr id="4" name="Text Placeholder 3">
            <a:extLst>
              <a:ext uri="{FF2B5EF4-FFF2-40B4-BE49-F238E27FC236}">
                <a16:creationId xmlns:a16="http://schemas.microsoft.com/office/drawing/2014/main" id="{C40A4A63-C530-4F3D-B9B4-8620D37ACD0E}"/>
              </a:ext>
            </a:extLst>
          </p:cNvPr>
          <p:cNvSpPr>
            <a:spLocks noGrp="1"/>
          </p:cNvSpPr>
          <p:nvPr>
            <p:ph type="body" sz="quarter" idx="12"/>
          </p:nvPr>
        </p:nvSpPr>
        <p:spPr>
          <a:xfrm>
            <a:off x="4708523" y="1339992"/>
            <a:ext cx="7693581" cy="463787"/>
          </a:xfrm>
        </p:spPr>
        <p:txBody>
          <a:bodyPr/>
          <a:lstStyle/>
          <a:p>
            <a:r>
              <a:rPr lang="en-CA" dirty="0"/>
              <a:t>DBA, POWERSHELL ENTHUSIAST, TERRIBLE GOLFER</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p:txBody>
          <a:bodyPr/>
          <a:lstStyle/>
          <a:p>
            <a:r>
              <a:rPr lang="en-CA" dirty="0"/>
              <a:t>HARRYCHANDRA.COM</a:t>
            </a: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p:txBody>
          <a:bodyPr/>
          <a:lstStyle/>
          <a:p>
            <a:r>
              <a:rPr lang="en-CA" dirty="0"/>
              <a:t>@HARRYCHANDRAPDX</a:t>
            </a:r>
          </a:p>
        </p:txBody>
      </p:sp>
      <p:sp>
        <p:nvSpPr>
          <p:cNvPr id="7" name="Text Placeholder 6">
            <a:extLst>
              <a:ext uri="{FF2B5EF4-FFF2-40B4-BE49-F238E27FC236}">
                <a16:creationId xmlns:a16="http://schemas.microsoft.com/office/drawing/2014/main" id="{B7C10483-85BC-403C-826F-B567E78CC285}"/>
              </a:ext>
            </a:extLst>
          </p:cNvPr>
          <p:cNvSpPr>
            <a:spLocks noGrp="1"/>
          </p:cNvSpPr>
          <p:nvPr>
            <p:ph type="body" sz="quarter" idx="15"/>
          </p:nvPr>
        </p:nvSpPr>
        <p:spPr/>
        <p:txBody>
          <a:bodyPr/>
          <a:lstStyle/>
          <a:p>
            <a:r>
              <a:rPr lang="en-US" sz="2800" dirty="0"/>
              <a:t>Database Administrator for 12+ years </a:t>
            </a:r>
          </a:p>
          <a:p>
            <a:r>
              <a:rPr lang="en-US" sz="2800" dirty="0"/>
              <a:t>Co-leader of the Redmond SQL User group</a:t>
            </a:r>
          </a:p>
          <a:p>
            <a:r>
              <a:rPr lang="en-US" sz="2800" dirty="0"/>
              <a:t>I noodle in: SQL Server, PowerShell, VMWare, Storage &amp; more</a:t>
            </a:r>
          </a:p>
          <a:p>
            <a:endParaRPr lang="en-CA" dirty="0"/>
          </a:p>
        </p:txBody>
      </p:sp>
      <p:pic>
        <p:nvPicPr>
          <p:cNvPr id="15" name="Picture 14" descr="A person wearing a blue shirt and smiling at the camera&#10;&#10;Description automatically generated">
            <a:extLst>
              <a:ext uri="{FF2B5EF4-FFF2-40B4-BE49-F238E27FC236}">
                <a16:creationId xmlns:a16="http://schemas.microsoft.com/office/drawing/2014/main" id="{8F304D64-396B-4618-9304-3FF1A430D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68" y="540753"/>
            <a:ext cx="2302086" cy="3300380"/>
          </a:xfrm>
          <a:prstGeom prst="rect">
            <a:avLst/>
          </a:prstGeom>
        </p:spPr>
      </p:pic>
    </p:spTree>
    <p:extLst>
      <p:ext uri="{BB962C8B-B14F-4D97-AF65-F5344CB8AC3E}">
        <p14:creationId xmlns:p14="http://schemas.microsoft.com/office/powerpoint/2010/main" val="394209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2AF1-BD22-46E3-97F3-22E5F2856781}"/>
              </a:ext>
            </a:extLst>
          </p:cNvPr>
          <p:cNvSpPr txBox="1">
            <a:spLocks/>
          </p:cNvSpPr>
          <p:nvPr/>
        </p:nvSpPr>
        <p:spPr>
          <a:xfrm>
            <a:off x="1524000" y="530469"/>
            <a:ext cx="9144000" cy="61546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b="1" dirty="0">
                <a:ea typeface="+mn-ea"/>
                <a:cs typeface="+mn-cs"/>
              </a:rPr>
              <a:t>Pollev.com/harrychandra588</a:t>
            </a:r>
          </a:p>
        </p:txBody>
      </p:sp>
      <p:pic>
        <p:nvPicPr>
          <p:cNvPr id="3" name="Picture 4" descr="Scan me!">
            <a:extLst>
              <a:ext uri="{FF2B5EF4-FFF2-40B4-BE49-F238E27FC236}">
                <a16:creationId xmlns:a16="http://schemas.microsoft.com/office/drawing/2014/main" id="{D5A936B7-1A4F-4006-8EF4-B2D8BD2AC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447800"/>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2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A955E0F-0BA6-4FD0-A78C-9049C02EE01E}"/>
              </a:ext>
            </a:extLst>
          </p:cNvPr>
          <p:cNvSpPr txBox="1">
            <a:spLocks/>
          </p:cNvSpPr>
          <p:nvPr/>
        </p:nvSpPr>
        <p:spPr>
          <a:xfrm>
            <a:off x="1543050" y="609600"/>
            <a:ext cx="9105900" cy="914400"/>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chemeClr val="accent1"/>
                </a:solidFill>
                <a:ea typeface="+mn-ea"/>
                <a:cs typeface="+mn-cs"/>
              </a:rPr>
              <a:t>Agenda &amp; Goals </a:t>
            </a:r>
          </a:p>
        </p:txBody>
      </p:sp>
      <p:graphicFrame>
        <p:nvGraphicFramePr>
          <p:cNvPr id="3" name="Content Placeholder 2">
            <a:extLst>
              <a:ext uri="{FF2B5EF4-FFF2-40B4-BE49-F238E27FC236}">
                <a16:creationId xmlns:a16="http://schemas.microsoft.com/office/drawing/2014/main" id="{33FC5333-9189-4785-A438-D5FCE7CFC9E5}"/>
              </a:ext>
            </a:extLst>
          </p:cNvPr>
          <p:cNvGraphicFramePr>
            <a:graphicFrameLocks/>
          </p:cNvGraphicFramePr>
          <p:nvPr>
            <p:extLst>
              <p:ext uri="{D42A27DB-BD31-4B8C-83A1-F6EECF244321}">
                <p14:modId xmlns:p14="http://schemas.microsoft.com/office/powerpoint/2010/main" val="2190642154"/>
              </p:ext>
            </p:extLst>
          </p:nvPr>
        </p:nvGraphicFramePr>
        <p:xfrm>
          <a:off x="723106" y="1066800"/>
          <a:ext cx="10745788"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71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60A013-A141-440D-BC7C-D7408C01FEAA}"/>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78286"/>
          </a:xfrm>
          <a:prstGeom prst="rect">
            <a:avLst/>
          </a:prstGeom>
        </p:spPr>
      </p:pic>
    </p:spTree>
    <p:extLst>
      <p:ext uri="{BB962C8B-B14F-4D97-AF65-F5344CB8AC3E}">
        <p14:creationId xmlns:p14="http://schemas.microsoft.com/office/powerpoint/2010/main" val="422016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DBAC8-CE72-4C5E-83CB-77B68511DC60}"/>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5868237"/>
          </a:xfrm>
          <a:prstGeom prst="rect">
            <a:avLst/>
          </a:prstGeom>
        </p:spPr>
      </p:pic>
    </p:spTree>
    <p:extLst>
      <p:ext uri="{BB962C8B-B14F-4D97-AF65-F5344CB8AC3E}">
        <p14:creationId xmlns:p14="http://schemas.microsoft.com/office/powerpoint/2010/main" val="415432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004D6-D548-429C-9B40-B3E7F6187DDB}"/>
              </a:ext>
            </a:extLst>
          </p:cNvPr>
          <p:cNvSpPr>
            <a:spLocks noGrp="1"/>
          </p:cNvSpPr>
          <p:nvPr>
            <p:ph type="title"/>
          </p:nvPr>
        </p:nvSpPr>
        <p:spPr/>
        <p:txBody>
          <a:bodyPr>
            <a:normAutofit/>
          </a:bodyPr>
          <a:lstStyle/>
          <a:p>
            <a:r>
              <a:rPr lang="en-US" b="1" dirty="0">
                <a:solidFill>
                  <a:schemeClr val="accent1"/>
                </a:solidFill>
                <a:ea typeface="+mn-ea"/>
                <a:cs typeface="+mn-cs"/>
              </a:rPr>
              <a:t>Why do DBA need to learn PowerShell…? </a:t>
            </a:r>
          </a:p>
        </p:txBody>
      </p:sp>
    </p:spTree>
    <p:extLst>
      <p:ext uri="{BB962C8B-B14F-4D97-AF65-F5344CB8AC3E}">
        <p14:creationId xmlns:p14="http://schemas.microsoft.com/office/powerpoint/2010/main" val="287594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3F2F8B-B116-4C9E-BC95-2A574211AB95}"/>
              </a:ext>
            </a:extLst>
          </p:cNvPr>
          <p:cNvSpPr>
            <a:spLocks noGrp="1"/>
          </p:cNvSpPr>
          <p:nvPr>
            <p:ph idx="1"/>
          </p:nvPr>
        </p:nvSpPr>
        <p:spPr>
          <a:xfrm>
            <a:off x="1524000" y="609600"/>
            <a:ext cx="9144000" cy="5410200"/>
          </a:xfrm>
        </p:spPr>
        <p:txBody>
          <a:bodyPr>
            <a:normAutofit/>
          </a:bodyPr>
          <a:lstStyle/>
          <a:p>
            <a:pPr marL="0" indent="0" algn="ctr">
              <a:buNone/>
            </a:pPr>
            <a:endParaRPr lang="en-US" sz="2400" b="1" dirty="0"/>
          </a:p>
          <a:p>
            <a:pPr marL="0" indent="0" algn="ctr">
              <a:buNone/>
            </a:pPr>
            <a:endParaRPr lang="en-US" sz="2400" b="1" dirty="0"/>
          </a:p>
          <a:p>
            <a:pPr marL="0" indent="0" algn="ctr">
              <a:buNone/>
            </a:pPr>
            <a:endParaRPr lang="en-US" sz="2400" b="1" dirty="0"/>
          </a:p>
          <a:p>
            <a:pPr marL="0" indent="0" algn="ctr">
              <a:buNone/>
            </a:pPr>
            <a:r>
              <a:rPr lang="en-US" sz="3600" b="1" dirty="0">
                <a:solidFill>
                  <a:schemeClr val="accent1"/>
                </a:solidFill>
                <a:latin typeface="+mj-lt"/>
              </a:rPr>
              <a:t>“</a:t>
            </a:r>
            <a:r>
              <a:rPr lang="en-US" sz="3600" b="1" i="1" dirty="0">
                <a:solidFill>
                  <a:schemeClr val="accent1"/>
                </a:solidFill>
                <a:latin typeface="+mj-lt"/>
              </a:rPr>
              <a:t>if you have to do the same task more than once, automate it!!...</a:t>
            </a:r>
            <a:r>
              <a:rPr lang="en-US" sz="3600" b="1" dirty="0">
                <a:solidFill>
                  <a:schemeClr val="accent1"/>
                </a:solidFill>
                <a:latin typeface="+mj-lt"/>
              </a:rPr>
              <a:t>”</a:t>
            </a:r>
          </a:p>
          <a:p>
            <a:pPr marL="0" indent="0" algn="r">
              <a:buNone/>
            </a:pPr>
            <a:r>
              <a:rPr lang="en-US" dirty="0">
                <a:solidFill>
                  <a:schemeClr val="accent1"/>
                </a:solidFill>
                <a:latin typeface="+mj-lt"/>
              </a:rPr>
              <a:t>-- Someone very wise or lazy…… probably </a:t>
            </a:r>
          </a:p>
        </p:txBody>
      </p:sp>
    </p:spTree>
    <p:extLst>
      <p:ext uri="{BB962C8B-B14F-4D97-AF65-F5344CB8AC3E}">
        <p14:creationId xmlns:p14="http://schemas.microsoft.com/office/powerpoint/2010/main" val="2278636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01aca345-d219-4150-a4d0-307bafd520a7"/>
</p:tagLst>
</file>

<file path=ppt/tags/tag2.xml><?xml version="1.0" encoding="utf-8"?>
<p:tagLst xmlns:a="http://schemas.openxmlformats.org/drawingml/2006/main" xmlns:r="http://schemas.openxmlformats.org/officeDocument/2006/relationships" xmlns:p="http://schemas.openxmlformats.org/presentationml/2006/main">
  <p:tag name="__PE_POLL_EMBED_ID" val="8c4184a3-85c5-4b89-9342-225c517534de"/>
</p:tagLst>
</file>

<file path=ppt/tags/tag3.xml><?xml version="1.0" encoding="utf-8"?>
<p:tagLst xmlns:a="http://schemas.openxmlformats.org/drawingml/2006/main" xmlns:r="http://schemas.openxmlformats.org/officeDocument/2006/relationships" xmlns:p="http://schemas.openxmlformats.org/presentationml/2006/main">
  <p:tag name="__PE_POLL_EMBED_ID" val="774a8f3f-42d7-4709-9562-7760fb7e627b"/>
</p:tagLst>
</file>

<file path=ppt/tags/tag4.xml><?xml version="1.0" encoding="utf-8"?>
<p:tagLst xmlns:a="http://schemas.openxmlformats.org/drawingml/2006/main" xmlns:r="http://schemas.openxmlformats.org/officeDocument/2006/relationships" xmlns:p="http://schemas.openxmlformats.org/presentationml/2006/main">
  <p:tag name="__PE_POLL_EMBED_ID" val="974e6615-b254-42b4-941e-a5a2b043a623"/>
</p:tagLst>
</file>

<file path=ppt/tags/tag5.xml><?xml version="1.0" encoding="utf-8"?>
<p:tagLst xmlns:a="http://schemas.openxmlformats.org/drawingml/2006/main" xmlns:r="http://schemas.openxmlformats.org/officeDocument/2006/relationships" xmlns:p="http://schemas.openxmlformats.org/presentationml/2006/main">
  <p:tag name="__PE_POLL_EMBED_ID" val="2cb8d459-75c0-4614-8de7-f5b4bada01c4"/>
</p:tagLst>
</file>

<file path=ppt/tags/tag6.xml><?xml version="1.0" encoding="utf-8"?>
<p:tagLst xmlns:a="http://schemas.openxmlformats.org/drawingml/2006/main" xmlns:r="http://schemas.openxmlformats.org/officeDocument/2006/relationships" xmlns:p="http://schemas.openxmlformats.org/presentationml/2006/main">
  <p:tag name="__PE_POLL_EMBED_ID" val="2f6d1093-c9c5-4daf-85b2-7ca0fd9407e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2" ma:contentTypeDescription="Create a new document." ma:contentTypeScope="" ma:versionID="19a11359f06f2a6da4e5fb4bf56092d1">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1591a615cdd153826f2e3a9ac6c32541"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4542B-982D-4A1C-8F6F-7C96820B0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95d22d-ac5c-40e9-9004-a0ad722ffa27"/>
    <ds:schemaRef ds:uri="2320308a-2752-4c09-8017-c9af96e553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2688</TotalTime>
  <Words>1032</Words>
  <Application>Microsoft Office PowerPoint</Application>
  <PresentationFormat>Widescreen</PresentationFormat>
  <Paragraphs>108</Paragraphs>
  <Slides>23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Consolas</vt:lpstr>
      <vt:lpstr>Roboto Bk</vt:lpstr>
      <vt:lpstr>Segoe UI</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DBA need to learn PowerShell…? </vt:lpstr>
      <vt:lpstr>PowerPoint Presentation</vt:lpstr>
      <vt:lpstr>PowerPoint Presentation</vt:lpstr>
      <vt:lpstr>What is PowerShell??</vt:lpstr>
      <vt:lpstr>What is PowerShell?</vt:lpstr>
      <vt:lpstr>PowerShell – Modules and Cmdlets</vt:lpstr>
      <vt:lpstr>PowerShell – Modules for SQL Server</vt:lpstr>
      <vt:lpstr>PowerPoint Presentation</vt:lpstr>
      <vt:lpstr>Tools - PowerShell Command Line</vt:lpstr>
      <vt:lpstr>PowerPoint Presentation</vt:lpstr>
      <vt:lpstr>Tools - Visual Studio Code (with PowerShell extension)</vt:lpstr>
      <vt:lpstr>PowerPoint Presentation</vt:lpstr>
      <vt:lpstr>Demo</vt:lpstr>
      <vt:lpstr>PowerPoint Presentation</vt:lpstr>
      <vt:lpstr>Recommended Books: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Harry Chandra</cp:lastModifiedBy>
  <cp:revision>10</cp:revision>
  <dcterms:created xsi:type="dcterms:W3CDTF">2020-05-07T20:53:49Z</dcterms:created>
  <dcterms:modified xsi:type="dcterms:W3CDTF">2020-10-27T16:12:41Z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