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63" r:id="rId3"/>
    <p:sldId id="257" r:id="rId4"/>
    <p:sldId id="264" r:id="rId5"/>
    <p:sldId id="258" r:id="rId6"/>
    <p:sldId id="265" r:id="rId7"/>
    <p:sldId id="259" r:id="rId8"/>
    <p:sldId id="266" r:id="rId9"/>
    <p:sldId id="260" r:id="rId10"/>
    <p:sldId id="267" r:id="rId11"/>
    <p:sldId id="261" r:id="rId12"/>
    <p:sldId id="262"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072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86068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0303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43243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48776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4751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1544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00776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52537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2239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804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627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02799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8355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102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0390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5/25/2025</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2554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5/25/2025</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6515594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Customer Insights and Sales Trends</a:t>
            </a:r>
          </a:p>
        </p:txBody>
      </p:sp>
      <p:sp>
        <p:nvSpPr>
          <p:cNvPr id="3" name="Subtitle 2"/>
          <p:cNvSpPr>
            <a:spLocks noGrp="1"/>
          </p:cNvSpPr>
          <p:nvPr>
            <p:ph type="subTitle" idx="1"/>
          </p:nvPr>
        </p:nvSpPr>
        <p:spPr/>
        <p:txBody>
          <a:bodyPr/>
          <a:lstStyle/>
          <a:p>
            <a:r>
              <a:t>Analysis of Chip Sales by Segment, Brand &amp; Pack Size</a:t>
            </a:r>
          </a:p>
          <a:p>
            <a:r>
              <a:t>Sidhanta Kumar Behera</a:t>
            </a:r>
          </a:p>
          <a:p>
            <a:r>
              <a:t>May 2025</a:t>
            </a:r>
          </a:p>
        </p:txBody>
      </p:sp>
    </p:spTree>
  </p:cSld>
  <p:clrMapOvr>
    <a:masterClrMapping/>
  </p:clrMapOvr>
  <mc:AlternateContent xmlns:mc="http://schemas.openxmlformats.org/markup-compatibility/2006" xmlns:p14="http://schemas.microsoft.com/office/powerpoint/2010/main">
    <mc:Choice Requires="p14">
      <p:transition spd="slow" p14:dur="2000" advTm="6466"/>
    </mc:Choice>
    <mc:Fallback xmlns="">
      <p:transition spd="slow" advTm="646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2CDE-A16A-924A-FFE8-53FDDE5A913A}"/>
              </a:ext>
            </a:extLst>
          </p:cNvPr>
          <p:cNvSpPr>
            <a:spLocks noGrp="1"/>
          </p:cNvSpPr>
          <p:nvPr>
            <p:ph type="ctrTitle"/>
          </p:nvPr>
        </p:nvSpPr>
        <p:spPr>
          <a:xfrm>
            <a:off x="533400" y="533401"/>
            <a:ext cx="6154713" cy="2514600"/>
          </a:xfrm>
        </p:spPr>
        <p:txBody>
          <a:bodyPr/>
          <a:lstStyle/>
          <a:p>
            <a:r>
              <a:rPr lang="en-IN" dirty="0"/>
              <a:t>Here is the fourth question</a:t>
            </a:r>
          </a:p>
        </p:txBody>
      </p:sp>
      <p:sp>
        <p:nvSpPr>
          <p:cNvPr id="3" name="Subtitle 2">
            <a:extLst>
              <a:ext uri="{FF2B5EF4-FFF2-40B4-BE49-F238E27FC236}">
                <a16:creationId xmlns:a16="http://schemas.microsoft.com/office/drawing/2014/main" id="{52F43915-D898-2C86-B9AB-FBC65588377C}"/>
              </a:ext>
            </a:extLst>
          </p:cNvPr>
          <p:cNvSpPr>
            <a:spLocks noGrp="1"/>
          </p:cNvSpPr>
          <p:nvPr>
            <p:ph type="subTitle" idx="1"/>
          </p:nvPr>
        </p:nvSpPr>
        <p:spPr>
          <a:xfrm>
            <a:off x="533400" y="3320845"/>
            <a:ext cx="4954250" cy="3429000"/>
          </a:xfrm>
        </p:spPr>
        <p:txBody>
          <a:bodyPr>
            <a:noAutofit/>
          </a:bodyPr>
          <a:lstStyle/>
          <a:p>
            <a:r>
              <a:rPr lang="en-US" sz="1600" b="0" i="0" dirty="0">
                <a:solidFill>
                  <a:srgbClr val="000000"/>
                </a:solidFill>
                <a:effectLst/>
                <a:latin typeface="DM Sans" pitchFamily="2" charset="0"/>
              </a:rPr>
              <a:t>The CEO is looking to gain insights on the demand for their products. He wants to look at all countries and see which regions have the greatest demand for their products. Once the CEO gets an idea of the regions that have high demand, he will initiate an expansion strategy which will allow the company to target these areas and generate more business from these regions. He wants to view the entire data on a single view without the need to scroll or hover over the data points to identify the demand. There is no need to show data for the United Kingdom as the CEO is more interested in viewing the countries that have expansion opportunities</a:t>
            </a:r>
            <a:endParaRPr lang="en-IN" sz="1600" dirty="0"/>
          </a:p>
        </p:txBody>
      </p:sp>
    </p:spTree>
    <p:extLst>
      <p:ext uri="{BB962C8B-B14F-4D97-AF65-F5344CB8AC3E}">
        <p14:creationId xmlns:p14="http://schemas.microsoft.com/office/powerpoint/2010/main" val="465884911"/>
      </p:ext>
    </p:extLst>
  </p:cSld>
  <p:clrMapOvr>
    <a:masterClrMapping/>
  </p:clrMapOvr>
  <mc:AlternateContent xmlns:mc="http://schemas.openxmlformats.org/markup-compatibility/2006" xmlns:p14="http://schemas.microsoft.com/office/powerpoint/2010/main">
    <mc:Choice Requires="p14">
      <p:transition spd="slow" p14:dur="2000" advTm="5768"/>
    </mc:Choice>
    <mc:Fallback xmlns="">
      <p:transition spd="slow" advTm="576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135" y="125316"/>
            <a:ext cx="6554867" cy="1524000"/>
          </a:xfrm>
        </p:spPr>
        <p:txBody>
          <a:bodyPr/>
          <a:lstStyle/>
          <a:p>
            <a:r>
              <a:rPr dirty="0"/>
              <a:t>Preferred Pack Sizes by Customers</a:t>
            </a:r>
          </a:p>
        </p:txBody>
      </p:sp>
      <p:pic>
        <p:nvPicPr>
          <p:cNvPr id="3" name="Picture 2" descr="Screenshot 2025-05-06 203645.png"/>
          <p:cNvPicPr>
            <a:picLocks noChangeAspect="1"/>
          </p:cNvPicPr>
          <p:nvPr/>
        </p:nvPicPr>
        <p:blipFill>
          <a:blip r:embed="rId2"/>
          <a:stretch>
            <a:fillRect/>
          </a:stretch>
        </p:blipFill>
        <p:spPr>
          <a:xfrm>
            <a:off x="0" y="2905432"/>
            <a:ext cx="9144000" cy="3952568"/>
          </a:xfrm>
          <a:prstGeom prst="rect">
            <a:avLst/>
          </a:prstGeom>
        </p:spPr>
      </p:pic>
      <p:sp>
        <p:nvSpPr>
          <p:cNvPr id="4" name="TextBox 3"/>
          <p:cNvSpPr txBox="1"/>
          <p:nvPr/>
        </p:nvSpPr>
        <p:spPr>
          <a:xfrm>
            <a:off x="2591784" y="1428090"/>
            <a:ext cx="3657600" cy="1015663"/>
          </a:xfrm>
          <a:prstGeom prst="rect">
            <a:avLst/>
          </a:prstGeom>
          <a:noFill/>
        </p:spPr>
        <p:txBody>
          <a:bodyPr wrap="square">
            <a:spAutoFit/>
          </a:bodyPr>
          <a:lstStyle/>
          <a:p>
            <a:pPr algn="ctr"/>
            <a:endParaRPr dirty="0"/>
          </a:p>
          <a:p>
            <a:pPr algn="ctr">
              <a:defRPr sz="1400">
                <a:solidFill>
                  <a:srgbClr val="000000"/>
                </a:solidFill>
              </a:defRPr>
            </a:pPr>
            <a:r>
              <a:rPr dirty="0"/>
              <a:t>175g packs are the most popular, indicating they align well with customer preference. Promotions should focus on this pack size.</a:t>
            </a:r>
          </a:p>
        </p:txBody>
      </p:sp>
    </p:spTree>
  </p:cSld>
  <p:clrMapOvr>
    <a:masterClrMapping/>
  </p:clrMapOvr>
  <mc:AlternateContent xmlns:mc="http://schemas.openxmlformats.org/markup-compatibility/2006" xmlns:p14="http://schemas.microsoft.com/office/powerpoint/2010/main">
    <mc:Choice Requires="p14">
      <p:transition spd="slow" p14:dur="2000" advTm="10884"/>
    </mc:Choice>
    <mc:Fallback xmlns="">
      <p:transition spd="slow" advTm="1088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566" y="159775"/>
            <a:ext cx="6554867" cy="1524000"/>
          </a:xfrm>
        </p:spPr>
        <p:txBody>
          <a:bodyPr/>
          <a:lstStyle/>
          <a:p>
            <a:r>
              <a:rPr dirty="0"/>
              <a:t>Key Recommendations</a:t>
            </a:r>
          </a:p>
        </p:txBody>
      </p:sp>
      <p:sp>
        <p:nvSpPr>
          <p:cNvPr id="3" name="TextBox 2"/>
          <p:cNvSpPr txBox="1"/>
          <p:nvPr/>
        </p:nvSpPr>
        <p:spPr>
          <a:xfrm>
            <a:off x="932927" y="1592826"/>
            <a:ext cx="7278146" cy="2092881"/>
          </a:xfrm>
          <a:prstGeom prst="rect">
            <a:avLst/>
          </a:prstGeom>
          <a:noFill/>
        </p:spPr>
        <p:txBody>
          <a:bodyPr wrap="none">
            <a:spAutoFit/>
          </a:bodyPr>
          <a:lstStyle/>
          <a:p>
            <a:endParaRPr dirty="0"/>
          </a:p>
          <a:p>
            <a:pPr marL="285750" indent="-285750">
              <a:buFont typeface="Arial" panose="020B0604020202020204" pitchFamily="34" charset="0"/>
              <a:buChar char="•"/>
              <a:defRPr sz="1600"/>
            </a:pPr>
            <a:r>
              <a:rPr dirty="0"/>
              <a:t>Focus marketing on Young Singles/Couples and Families.</a:t>
            </a:r>
            <a:endParaRPr lang="en-IN" dirty="0"/>
          </a:p>
          <a:p>
            <a:pPr>
              <a:defRPr sz="1600"/>
            </a:pPr>
            <a:endParaRPr dirty="0"/>
          </a:p>
          <a:p>
            <a:pPr marL="285750" indent="-285750">
              <a:buFont typeface="Arial" panose="020B0604020202020204" pitchFamily="34" charset="0"/>
              <a:buChar char="•"/>
              <a:defRPr sz="1600"/>
            </a:pPr>
            <a:r>
              <a:rPr dirty="0"/>
              <a:t>Promote 175g packs, especially for leading brands.</a:t>
            </a:r>
            <a:endParaRPr lang="en-IN" dirty="0"/>
          </a:p>
          <a:p>
            <a:pPr>
              <a:defRPr sz="1600"/>
            </a:pPr>
            <a:endParaRPr dirty="0"/>
          </a:p>
          <a:p>
            <a:pPr marL="285750" indent="-285750">
              <a:buFont typeface="Arial" panose="020B0604020202020204" pitchFamily="34" charset="0"/>
              <a:buChar char="•"/>
              <a:defRPr sz="1600"/>
            </a:pPr>
            <a:r>
              <a:rPr dirty="0"/>
              <a:t>Consider premium chip offerings for high-value customers like Retirees.</a:t>
            </a:r>
            <a:endParaRPr lang="en-IN" dirty="0"/>
          </a:p>
          <a:p>
            <a:pPr>
              <a:defRPr sz="1600"/>
            </a:pPr>
            <a:endParaRPr dirty="0"/>
          </a:p>
          <a:p>
            <a:pPr marL="285750" indent="-285750">
              <a:buFont typeface="Arial" panose="020B0604020202020204" pitchFamily="34" charset="0"/>
              <a:buChar char="•"/>
              <a:defRPr sz="1600"/>
            </a:pPr>
            <a:r>
              <a:rPr dirty="0"/>
              <a:t>Leverage Kettle’s popularity in advertising or bundling.</a:t>
            </a:r>
          </a:p>
        </p:txBody>
      </p:sp>
    </p:spTree>
  </p:cSld>
  <p:clrMapOvr>
    <a:masterClrMapping/>
  </p:clrMapOvr>
  <mc:AlternateContent xmlns:mc="http://schemas.openxmlformats.org/markup-compatibility/2006" xmlns:p14="http://schemas.microsoft.com/office/powerpoint/2010/main">
    <mc:Choice Requires="p14">
      <p:transition spd="slow" p14:dur="2000" advTm="11586"/>
    </mc:Choice>
    <mc:Fallback xmlns="">
      <p:transition spd="slow" advTm="1158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7A1B2-C6EE-F1E7-98C6-B056984F4DBF}"/>
              </a:ext>
            </a:extLst>
          </p:cNvPr>
          <p:cNvSpPr>
            <a:spLocks noGrp="1"/>
          </p:cNvSpPr>
          <p:nvPr>
            <p:ph type="title"/>
          </p:nvPr>
        </p:nvSpPr>
        <p:spPr>
          <a:xfrm>
            <a:off x="1595284" y="1905000"/>
            <a:ext cx="6554867" cy="1524000"/>
          </a:xfrm>
        </p:spPr>
        <p:txBody>
          <a:bodyPr>
            <a:normAutofit/>
          </a:bodyPr>
          <a:lstStyle/>
          <a:p>
            <a:pPr algn="ctr"/>
            <a:r>
              <a:rPr lang="en-IN" sz="3600" dirty="0"/>
              <a:t>Thank you</a:t>
            </a:r>
          </a:p>
        </p:txBody>
      </p:sp>
    </p:spTree>
    <p:extLst>
      <p:ext uri="{BB962C8B-B14F-4D97-AF65-F5344CB8AC3E}">
        <p14:creationId xmlns:p14="http://schemas.microsoft.com/office/powerpoint/2010/main" val="1399015954"/>
      </p:ext>
    </p:extLst>
  </p:cSld>
  <p:clrMapOvr>
    <a:masterClrMapping/>
  </p:clrMapOvr>
  <mc:AlternateContent xmlns:mc="http://schemas.openxmlformats.org/markup-compatibility/2006" xmlns:p14="http://schemas.microsoft.com/office/powerpoint/2010/main">
    <mc:Choice Requires="p14">
      <p:transition spd="slow" p14:dur="2000" advTm="2775"/>
    </mc:Choice>
    <mc:Fallback xmlns="">
      <p:transition spd="slow" advTm="277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CA2D8-1A41-02AF-4DD7-B71625FB6526}"/>
              </a:ext>
            </a:extLst>
          </p:cNvPr>
          <p:cNvSpPr>
            <a:spLocks noGrp="1"/>
          </p:cNvSpPr>
          <p:nvPr>
            <p:ph type="title"/>
          </p:nvPr>
        </p:nvSpPr>
        <p:spPr>
          <a:xfrm>
            <a:off x="1496962" y="2086896"/>
            <a:ext cx="6554867" cy="1524000"/>
          </a:xfrm>
        </p:spPr>
        <p:txBody>
          <a:bodyPr/>
          <a:lstStyle/>
          <a:p>
            <a:r>
              <a:rPr lang="en-IN" dirty="0"/>
              <a:t>Here is the full report</a:t>
            </a:r>
            <a:br>
              <a:rPr lang="en-IN" dirty="0"/>
            </a:br>
            <a:r>
              <a:rPr lang="en-IN" dirty="0"/>
              <a:t>of tata retail</a:t>
            </a:r>
          </a:p>
        </p:txBody>
      </p:sp>
    </p:spTree>
    <p:extLst>
      <p:ext uri="{BB962C8B-B14F-4D97-AF65-F5344CB8AC3E}">
        <p14:creationId xmlns:p14="http://schemas.microsoft.com/office/powerpoint/2010/main" val="4276875258"/>
      </p:ext>
    </p:extLst>
  </p:cSld>
  <p:clrMapOvr>
    <a:masterClrMapping/>
  </p:clrMapOvr>
  <mc:AlternateContent xmlns:mc="http://schemas.openxmlformats.org/markup-compatibility/2006" xmlns:p14="http://schemas.microsoft.com/office/powerpoint/2010/main">
    <mc:Choice Requires="p14">
      <p:transition spd="slow" p14:dur="2000" advTm="8629"/>
    </mc:Choice>
    <mc:Fallback xmlns="">
      <p:transition spd="slow" advTm="862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566" y="0"/>
            <a:ext cx="6554867" cy="1524000"/>
          </a:xfrm>
        </p:spPr>
        <p:txBody>
          <a:bodyPr/>
          <a:lstStyle/>
          <a:p>
            <a:r>
              <a:rPr dirty="0"/>
              <a:t>Customer Segment Breakdown of Total Sales</a:t>
            </a:r>
          </a:p>
        </p:txBody>
      </p:sp>
      <p:pic>
        <p:nvPicPr>
          <p:cNvPr id="3" name="Picture 2" descr="Screenshot 2025-05-06 203444.png"/>
          <p:cNvPicPr>
            <a:picLocks noChangeAspect="1"/>
          </p:cNvPicPr>
          <p:nvPr/>
        </p:nvPicPr>
        <p:blipFill>
          <a:blip r:embed="rId2"/>
          <a:stretch>
            <a:fillRect/>
          </a:stretch>
        </p:blipFill>
        <p:spPr>
          <a:xfrm>
            <a:off x="0" y="2330244"/>
            <a:ext cx="9144000" cy="4527755"/>
          </a:xfrm>
          <a:prstGeom prst="rect">
            <a:avLst/>
          </a:prstGeom>
        </p:spPr>
      </p:pic>
      <p:sp>
        <p:nvSpPr>
          <p:cNvPr id="4" name="TextBox 3"/>
          <p:cNvSpPr txBox="1"/>
          <p:nvPr/>
        </p:nvSpPr>
        <p:spPr>
          <a:xfrm>
            <a:off x="2404971" y="990981"/>
            <a:ext cx="3657600" cy="1231106"/>
          </a:xfrm>
          <a:prstGeom prst="rect">
            <a:avLst/>
          </a:prstGeom>
          <a:noFill/>
        </p:spPr>
        <p:txBody>
          <a:bodyPr wrap="square">
            <a:spAutoFit/>
          </a:bodyPr>
          <a:lstStyle/>
          <a:p>
            <a:endParaRPr dirty="0"/>
          </a:p>
          <a:p>
            <a:pPr algn="ctr">
              <a:defRPr sz="1400">
                <a:solidFill>
                  <a:srgbClr val="000000"/>
                </a:solidFill>
              </a:defRPr>
            </a:pPr>
            <a:r>
              <a:rPr dirty="0"/>
              <a:t>Young Singles/Couples contribute the highest proportion to chip sales, making them a primary customer segment for targeted promotions.</a:t>
            </a:r>
          </a:p>
        </p:txBody>
      </p:sp>
    </p:spTree>
  </p:cSld>
  <p:clrMapOvr>
    <a:masterClrMapping/>
  </p:clrMapOvr>
  <mc:AlternateContent xmlns:mc="http://schemas.openxmlformats.org/markup-compatibility/2006" xmlns:p14="http://schemas.microsoft.com/office/powerpoint/2010/main">
    <mc:Choice Requires="p14">
      <p:transition spd="slow" p14:dur="2000" advTm="9798"/>
    </mc:Choice>
    <mc:Fallback xmlns="">
      <p:transition spd="slow" advTm="97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3B538-4079-BB60-A7EE-BDB0EC3B834B}"/>
              </a:ext>
            </a:extLst>
          </p:cNvPr>
          <p:cNvSpPr>
            <a:spLocks noGrp="1"/>
          </p:cNvSpPr>
          <p:nvPr>
            <p:ph type="ctrTitle"/>
          </p:nvPr>
        </p:nvSpPr>
        <p:spPr/>
        <p:txBody>
          <a:bodyPr/>
          <a:lstStyle/>
          <a:p>
            <a:r>
              <a:rPr lang="en-IN" dirty="0"/>
              <a:t>Here is the first question</a:t>
            </a:r>
          </a:p>
        </p:txBody>
      </p:sp>
      <p:sp>
        <p:nvSpPr>
          <p:cNvPr id="3" name="Subtitle 2">
            <a:extLst>
              <a:ext uri="{FF2B5EF4-FFF2-40B4-BE49-F238E27FC236}">
                <a16:creationId xmlns:a16="http://schemas.microsoft.com/office/drawing/2014/main" id="{717336B1-B0BB-B8B8-5E46-2CFE8ED235F0}"/>
              </a:ext>
            </a:extLst>
          </p:cNvPr>
          <p:cNvSpPr>
            <a:spLocks noGrp="1"/>
          </p:cNvSpPr>
          <p:nvPr>
            <p:ph type="subTitle" idx="1"/>
          </p:nvPr>
        </p:nvSpPr>
        <p:spPr/>
        <p:txBody>
          <a:bodyPr>
            <a:normAutofit fontScale="85000" lnSpcReduction="20000"/>
          </a:bodyPr>
          <a:lstStyle/>
          <a:p>
            <a:r>
              <a:rPr lang="en-US" b="0" i="0" dirty="0">
                <a:solidFill>
                  <a:srgbClr val="000000"/>
                </a:solidFill>
                <a:effectLst/>
                <a:latin typeface="DM Sans" pitchFamily="2" charset="0"/>
              </a:rPr>
              <a:t>The CEO of the retail store is interested to view the time series of the revenue data for the year 2011 only. He would like to view granular data by looking into revenue for each month. The CEO is interested in viewing the seasonal trends and wants to dig deeper into why these trends occur. This analysis will be helpful for the CEO to forecast for the next year.</a:t>
            </a:r>
            <a:endParaRPr lang="en-IN" dirty="0"/>
          </a:p>
        </p:txBody>
      </p:sp>
    </p:spTree>
    <p:extLst>
      <p:ext uri="{BB962C8B-B14F-4D97-AF65-F5344CB8AC3E}">
        <p14:creationId xmlns:p14="http://schemas.microsoft.com/office/powerpoint/2010/main" val="3971821970"/>
      </p:ext>
    </p:extLst>
  </p:cSld>
  <p:clrMapOvr>
    <a:masterClrMapping/>
  </p:clrMapOvr>
  <mc:AlternateContent xmlns:mc="http://schemas.openxmlformats.org/markup-compatibility/2006" xmlns:p14="http://schemas.microsoft.com/office/powerpoint/2010/main">
    <mc:Choice Requires="p14">
      <p:transition spd="slow" p14:dur="2000" advTm="5400"/>
    </mc:Choice>
    <mc:Fallback xmlns="">
      <p:transition spd="slow" advTm="54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349" y="2690"/>
            <a:ext cx="6554867" cy="1524000"/>
          </a:xfrm>
        </p:spPr>
        <p:txBody>
          <a:bodyPr/>
          <a:lstStyle/>
          <a:p>
            <a:r>
              <a:rPr dirty="0"/>
              <a:t>Sales by Customer Segment</a:t>
            </a:r>
          </a:p>
        </p:txBody>
      </p:sp>
      <p:pic>
        <p:nvPicPr>
          <p:cNvPr id="3" name="Picture 2" descr="Screenshot 2025-05-06 203511.png"/>
          <p:cNvPicPr>
            <a:picLocks noChangeAspect="1"/>
          </p:cNvPicPr>
          <p:nvPr/>
        </p:nvPicPr>
        <p:blipFill>
          <a:blip r:embed="rId2"/>
          <a:stretch>
            <a:fillRect/>
          </a:stretch>
        </p:blipFill>
        <p:spPr>
          <a:xfrm>
            <a:off x="0" y="2723535"/>
            <a:ext cx="9144000" cy="4134465"/>
          </a:xfrm>
          <a:prstGeom prst="rect">
            <a:avLst/>
          </a:prstGeom>
        </p:spPr>
      </p:pic>
      <p:sp>
        <p:nvSpPr>
          <p:cNvPr id="4" name="TextBox 3"/>
          <p:cNvSpPr txBox="1"/>
          <p:nvPr/>
        </p:nvSpPr>
        <p:spPr>
          <a:xfrm>
            <a:off x="2627177" y="1018859"/>
            <a:ext cx="3657600" cy="1015663"/>
          </a:xfrm>
          <a:prstGeom prst="rect">
            <a:avLst/>
          </a:prstGeom>
          <a:noFill/>
        </p:spPr>
        <p:txBody>
          <a:bodyPr wrap="square">
            <a:spAutoFit/>
          </a:bodyPr>
          <a:lstStyle/>
          <a:p>
            <a:pPr algn="ctr"/>
            <a:endParaRPr dirty="0"/>
          </a:p>
          <a:p>
            <a:pPr algn="ctr">
              <a:defRPr sz="1400">
                <a:solidFill>
                  <a:srgbClr val="000000"/>
                </a:solidFill>
              </a:defRPr>
            </a:pPr>
            <a:r>
              <a:rPr dirty="0"/>
              <a:t>Young Singles/Couples lead in total sales, followed by Families and Retirees. These groups should be prioritized in future campaigns.</a:t>
            </a:r>
          </a:p>
        </p:txBody>
      </p:sp>
    </p:spTree>
  </p:cSld>
  <p:clrMapOvr>
    <a:masterClrMapping/>
  </p:clrMapOvr>
  <mc:AlternateContent xmlns:mc="http://schemas.openxmlformats.org/markup-compatibility/2006" xmlns:p14="http://schemas.microsoft.com/office/powerpoint/2010/main">
    <mc:Choice Requires="p14">
      <p:transition spd="slow" p14:dur="2000" advTm="8428"/>
    </mc:Choice>
    <mc:Fallback xmlns="">
      <p:transition spd="slow" advTm="842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13E9-3079-6A42-3520-FBB51FA51AE7}"/>
              </a:ext>
            </a:extLst>
          </p:cNvPr>
          <p:cNvSpPr>
            <a:spLocks noGrp="1"/>
          </p:cNvSpPr>
          <p:nvPr>
            <p:ph type="ctrTitle"/>
          </p:nvPr>
        </p:nvSpPr>
        <p:spPr/>
        <p:txBody>
          <a:bodyPr/>
          <a:lstStyle/>
          <a:p>
            <a:r>
              <a:rPr lang="en-IN" dirty="0"/>
              <a:t>Here is the second question</a:t>
            </a:r>
          </a:p>
        </p:txBody>
      </p:sp>
      <p:sp>
        <p:nvSpPr>
          <p:cNvPr id="3" name="Subtitle 2">
            <a:extLst>
              <a:ext uri="{FF2B5EF4-FFF2-40B4-BE49-F238E27FC236}">
                <a16:creationId xmlns:a16="http://schemas.microsoft.com/office/drawing/2014/main" id="{F715F87B-3B6B-FD0D-5B82-4CE8F613734F}"/>
              </a:ext>
            </a:extLst>
          </p:cNvPr>
          <p:cNvSpPr>
            <a:spLocks noGrp="1"/>
          </p:cNvSpPr>
          <p:nvPr>
            <p:ph type="subTitle" idx="1"/>
          </p:nvPr>
        </p:nvSpPr>
        <p:spPr/>
        <p:txBody>
          <a:bodyPr>
            <a:normAutofit fontScale="92500" lnSpcReduction="20000"/>
          </a:bodyPr>
          <a:lstStyle/>
          <a:p>
            <a:r>
              <a:rPr lang="en-US" b="0" i="0" dirty="0">
                <a:solidFill>
                  <a:srgbClr val="000000"/>
                </a:solidFill>
                <a:effectLst/>
                <a:latin typeface="DM Sans" pitchFamily="2" charset="0"/>
              </a:rPr>
              <a:t>The CMO is interested in viewing the top 10 countries which are generating the highest revenue. Additionally, the CMO is also interested in viewing the quantity sold along with the revenue generated. The CMO does not want to have the United Kingdom in this visual.</a:t>
            </a:r>
            <a:endParaRPr lang="en-IN" dirty="0"/>
          </a:p>
        </p:txBody>
      </p:sp>
    </p:spTree>
    <p:extLst>
      <p:ext uri="{BB962C8B-B14F-4D97-AF65-F5344CB8AC3E}">
        <p14:creationId xmlns:p14="http://schemas.microsoft.com/office/powerpoint/2010/main" val="3134175670"/>
      </p:ext>
    </p:extLst>
  </p:cSld>
  <p:clrMapOvr>
    <a:masterClrMapping/>
  </p:clrMapOvr>
  <mc:AlternateContent xmlns:mc="http://schemas.openxmlformats.org/markup-compatibility/2006" xmlns:p14="http://schemas.microsoft.com/office/powerpoint/2010/main">
    <mc:Choice Requires="p14">
      <p:transition spd="slow" p14:dur="2000" advTm="5971"/>
    </mc:Choice>
    <mc:Fallback xmlns="">
      <p:transition spd="slow" advTm="597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845" y="40719"/>
            <a:ext cx="6554867" cy="1524000"/>
          </a:xfrm>
        </p:spPr>
        <p:txBody>
          <a:bodyPr/>
          <a:lstStyle/>
          <a:p>
            <a:r>
              <a:rPr dirty="0"/>
              <a:t>Average Spend per Customer by Segment</a:t>
            </a:r>
          </a:p>
        </p:txBody>
      </p:sp>
      <p:pic>
        <p:nvPicPr>
          <p:cNvPr id="3" name="Picture 2" descr="Screenshot 2025-05-06 203541.png"/>
          <p:cNvPicPr>
            <a:picLocks noChangeAspect="1"/>
          </p:cNvPicPr>
          <p:nvPr/>
        </p:nvPicPr>
        <p:blipFill>
          <a:blip r:embed="rId2"/>
          <a:stretch>
            <a:fillRect/>
          </a:stretch>
        </p:blipFill>
        <p:spPr>
          <a:xfrm>
            <a:off x="0" y="3545514"/>
            <a:ext cx="9144000" cy="3312486"/>
          </a:xfrm>
          <a:prstGeom prst="rect">
            <a:avLst/>
          </a:prstGeom>
        </p:spPr>
      </p:pic>
      <p:sp>
        <p:nvSpPr>
          <p:cNvPr id="4" name="TextBox 3"/>
          <p:cNvSpPr txBox="1"/>
          <p:nvPr/>
        </p:nvSpPr>
        <p:spPr>
          <a:xfrm>
            <a:off x="1907458" y="1237797"/>
            <a:ext cx="3657600" cy="1015663"/>
          </a:xfrm>
          <a:prstGeom prst="rect">
            <a:avLst/>
          </a:prstGeom>
          <a:noFill/>
        </p:spPr>
        <p:txBody>
          <a:bodyPr wrap="square">
            <a:spAutoFit/>
          </a:bodyPr>
          <a:lstStyle/>
          <a:p>
            <a:pPr algn="ctr"/>
            <a:endParaRPr dirty="0"/>
          </a:p>
          <a:p>
            <a:pPr algn="ctr">
              <a:defRPr sz="1400">
                <a:solidFill>
                  <a:srgbClr val="000000"/>
                </a:solidFill>
              </a:defRPr>
            </a:pPr>
            <a:r>
              <a:rPr dirty="0"/>
              <a:t>Retirees, while fewer in number, spend the most per transaction. Customized premium offerings may be effective for this segment.</a:t>
            </a:r>
          </a:p>
        </p:txBody>
      </p:sp>
    </p:spTree>
  </p:cSld>
  <p:clrMapOvr>
    <a:masterClrMapping/>
  </p:clrMapOvr>
  <mc:AlternateContent xmlns:mc="http://schemas.openxmlformats.org/markup-compatibility/2006" xmlns:p14="http://schemas.microsoft.com/office/powerpoint/2010/main">
    <mc:Choice Requires="p14">
      <p:transition spd="slow" p14:dur="2000" advTm="8817"/>
    </mc:Choice>
    <mc:Fallback xmlns="">
      <p:transition spd="slow" advTm="881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4A30-1176-41ED-60D4-D16C48E606AE}"/>
              </a:ext>
            </a:extLst>
          </p:cNvPr>
          <p:cNvSpPr>
            <a:spLocks noGrp="1"/>
          </p:cNvSpPr>
          <p:nvPr>
            <p:ph type="ctrTitle"/>
          </p:nvPr>
        </p:nvSpPr>
        <p:spPr/>
        <p:txBody>
          <a:bodyPr/>
          <a:lstStyle/>
          <a:p>
            <a:r>
              <a:rPr lang="en-IN" dirty="0"/>
              <a:t>Here is the third question</a:t>
            </a:r>
          </a:p>
        </p:txBody>
      </p:sp>
      <p:sp>
        <p:nvSpPr>
          <p:cNvPr id="3" name="Subtitle 2">
            <a:extLst>
              <a:ext uri="{FF2B5EF4-FFF2-40B4-BE49-F238E27FC236}">
                <a16:creationId xmlns:a16="http://schemas.microsoft.com/office/drawing/2014/main" id="{BA67B91C-9E92-B96D-2C44-1AFAF4BAC085}"/>
              </a:ext>
            </a:extLst>
          </p:cNvPr>
          <p:cNvSpPr>
            <a:spLocks noGrp="1"/>
          </p:cNvSpPr>
          <p:nvPr>
            <p:ph type="subTitle" idx="1"/>
          </p:nvPr>
        </p:nvSpPr>
        <p:spPr/>
        <p:txBody>
          <a:bodyPr>
            <a:noAutofit/>
          </a:bodyPr>
          <a:lstStyle/>
          <a:p>
            <a:r>
              <a:rPr lang="en-US" sz="1800" b="0" i="0" dirty="0">
                <a:solidFill>
                  <a:srgbClr val="000000"/>
                </a:solidFill>
                <a:effectLst/>
                <a:latin typeface="DM Sans" pitchFamily="2" charset="0"/>
              </a:rPr>
              <a:t>The CMO of the online retail store wants to view the information on the top 10 customers by revenue. He is interested in a visual that shows the greatest revenue generating customer at the start and gradually declines to the lower revenue generating customers. The CMO wants to target the higher revenue generating customers and ensure that they remain satisfied with their products</a:t>
            </a:r>
            <a:endParaRPr lang="en-IN" sz="1800" dirty="0"/>
          </a:p>
        </p:txBody>
      </p:sp>
    </p:spTree>
    <p:extLst>
      <p:ext uri="{BB962C8B-B14F-4D97-AF65-F5344CB8AC3E}">
        <p14:creationId xmlns:p14="http://schemas.microsoft.com/office/powerpoint/2010/main" val="2791193816"/>
      </p:ext>
    </p:extLst>
  </p:cSld>
  <p:clrMapOvr>
    <a:masterClrMapping/>
  </p:clrMapOvr>
  <mc:AlternateContent xmlns:mc="http://schemas.openxmlformats.org/markup-compatibility/2006" xmlns:p14="http://schemas.microsoft.com/office/powerpoint/2010/main">
    <mc:Choice Requires="p14">
      <p:transition spd="slow" p14:dur="2000" advTm="8548"/>
    </mc:Choice>
    <mc:Fallback xmlns="">
      <p:transition spd="slow" advTm="854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9764" y="71284"/>
            <a:ext cx="6554867" cy="1524000"/>
          </a:xfrm>
        </p:spPr>
        <p:txBody>
          <a:bodyPr/>
          <a:lstStyle/>
          <a:p>
            <a:r>
              <a:rPr dirty="0"/>
              <a:t>Top Performing Chip Brands</a:t>
            </a:r>
          </a:p>
        </p:txBody>
      </p:sp>
      <p:pic>
        <p:nvPicPr>
          <p:cNvPr id="3" name="Picture 2" descr="Screenshot 2025-05-06 203616.png"/>
          <p:cNvPicPr>
            <a:picLocks noChangeAspect="1"/>
          </p:cNvPicPr>
          <p:nvPr/>
        </p:nvPicPr>
        <p:blipFill>
          <a:blip r:embed="rId2"/>
          <a:stretch>
            <a:fillRect/>
          </a:stretch>
        </p:blipFill>
        <p:spPr>
          <a:xfrm>
            <a:off x="1" y="3171885"/>
            <a:ext cx="9144000" cy="3686115"/>
          </a:xfrm>
          <a:prstGeom prst="rect">
            <a:avLst/>
          </a:prstGeom>
        </p:spPr>
      </p:pic>
      <p:sp>
        <p:nvSpPr>
          <p:cNvPr id="4" name="TextBox 3"/>
          <p:cNvSpPr txBox="1"/>
          <p:nvPr/>
        </p:nvSpPr>
        <p:spPr>
          <a:xfrm>
            <a:off x="2733366" y="1284093"/>
            <a:ext cx="3657600" cy="1231106"/>
          </a:xfrm>
          <a:prstGeom prst="rect">
            <a:avLst/>
          </a:prstGeom>
          <a:noFill/>
        </p:spPr>
        <p:txBody>
          <a:bodyPr wrap="square">
            <a:spAutoFit/>
          </a:bodyPr>
          <a:lstStyle/>
          <a:p>
            <a:pPr algn="ctr"/>
            <a:endParaRPr dirty="0"/>
          </a:p>
          <a:p>
            <a:pPr algn="ctr">
              <a:defRPr sz="1400">
                <a:solidFill>
                  <a:srgbClr val="000000"/>
                </a:solidFill>
              </a:defRPr>
            </a:pPr>
            <a:r>
              <a:rPr dirty="0"/>
              <a:t>Kettle leads in total sales, followed by Smiths and Doritos. Kettle’s strong performance may justify premium placement or bundling strategies.</a:t>
            </a:r>
          </a:p>
        </p:txBody>
      </p:sp>
    </p:spTree>
  </p:cSld>
  <p:clrMapOvr>
    <a:masterClrMapping/>
  </p:clrMapOvr>
  <mc:AlternateContent xmlns:mc="http://schemas.openxmlformats.org/markup-compatibility/2006" xmlns:p14="http://schemas.microsoft.com/office/powerpoint/2010/main">
    <mc:Choice Requires="p14">
      <p:transition spd="slow" p14:dur="2000" advTm="9075"/>
    </mc:Choice>
    <mc:Fallback xmlns="">
      <p:transition spd="slow" advTm="9075"/>
    </mc:Fallback>
  </mc:AlternateContent>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TotalTime>
  <Words>540</Words>
  <Application>Microsoft Office PowerPoint</Application>
  <PresentationFormat>On-screen Show (4:3)</PresentationFormat>
  <Paragraphs>38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DM Sans</vt:lpstr>
      <vt:lpstr>Wingdings 3</vt:lpstr>
      <vt:lpstr>Slice</vt:lpstr>
      <vt:lpstr>Customer Insights and Sales Trends</vt:lpstr>
      <vt:lpstr>Here is the full report of tata retail</vt:lpstr>
      <vt:lpstr>Customer Segment Breakdown of Total Sales</vt:lpstr>
      <vt:lpstr>Here is the first question</vt:lpstr>
      <vt:lpstr>Sales by Customer Segment</vt:lpstr>
      <vt:lpstr>Here is the second question</vt:lpstr>
      <vt:lpstr>Average Spend per Customer by Segment</vt:lpstr>
      <vt:lpstr>Here is the third question</vt:lpstr>
      <vt:lpstr>Top Performing Chip Brands</vt:lpstr>
      <vt:lpstr>Here is the fourth question</vt:lpstr>
      <vt:lpstr>Preferred Pack Sizes by Customers</vt:lpstr>
      <vt:lpstr>Key Recommendations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Sidhant Behera</dc:creator>
  <cp:keywords/>
  <dc:description>generated using python-pptx</dc:description>
  <cp:lastModifiedBy>Sidhant Behera</cp:lastModifiedBy>
  <cp:revision>6</cp:revision>
  <dcterms:created xsi:type="dcterms:W3CDTF">2013-01-27T09:14:16Z</dcterms:created>
  <dcterms:modified xsi:type="dcterms:W3CDTF">2025-05-25T06:59:01Z</dcterms:modified>
  <cp:category/>
</cp:coreProperties>
</file>