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2/05/2025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2025</a:t>
            </a:r>
          </a:p>
          <a:p>
            <a:endParaRPr lang="en-AU" dirty="0"/>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12294760" y="562153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0"/>
            <a:ext cx="10822305" cy="5744229"/>
          </a:xfrm>
        </p:spPr>
        <p:txBody>
          <a:bodyPr/>
          <a:lstStyle/>
          <a:p>
            <a:pPr marL="457200" indent="-457200">
              <a:buFont typeface="+mj-lt"/>
              <a:buAutoNum type="arabicPeriod"/>
            </a:pPr>
            <a:r>
              <a:rPr lang="en-US" sz="2400" dirty="0"/>
              <a:t>Trial store 77: Control store 233</a:t>
            </a:r>
          </a:p>
          <a:p>
            <a:pPr marL="457200" indent="-457200">
              <a:buFont typeface="+mj-lt"/>
              <a:buAutoNum type="arabicPeriod"/>
            </a:pPr>
            <a:r>
              <a:rPr lang="en-US" sz="2400" dirty="0"/>
              <a:t>Trial store 86: Control store 155</a:t>
            </a:r>
          </a:p>
          <a:p>
            <a:pPr marL="457200" indent="-457200">
              <a:buFont typeface="+mj-lt"/>
              <a:buAutoNum type="arabicPeriod"/>
            </a:pPr>
            <a:r>
              <a:rPr lang="en-US" sz="2400" dirty="0"/>
              <a:t>Trial store 88: Control store 40</a:t>
            </a:r>
          </a:p>
          <a:p>
            <a:pPr marL="457200" indent="-457200">
              <a:buFont typeface="+mj-lt"/>
              <a:buAutoNum type="arabicPeriod"/>
            </a:pPr>
            <a:r>
              <a:rPr lang="en-US" sz="24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400" dirty="0"/>
              <a:t>Overall the trial showed positive significant result.</a:t>
            </a:r>
          </a:p>
          <a:p>
            <a:endParaRPr lang="en-AU" dirty="0"/>
          </a:p>
        </p:txBody>
      </p:sp>
      <p:pic>
        <p:nvPicPr>
          <p:cNvPr id="3" name="Picture 2">
            <a:extLst>
              <a:ext uri="{FF2B5EF4-FFF2-40B4-BE49-F238E27FC236}">
                <a16:creationId xmlns:a16="http://schemas.microsoft.com/office/drawing/2014/main" id="{44C7C58F-6A19-0A59-C780-093873A4B8FB}"/>
              </a:ext>
            </a:extLst>
          </p:cNvPr>
          <p:cNvPicPr>
            <a:picLocks noChangeAspect="1"/>
          </p:cNvPicPr>
          <p:nvPr/>
        </p:nvPicPr>
        <p:blipFill>
          <a:blip r:embed="rId2"/>
          <a:stretch>
            <a:fillRect/>
          </a:stretch>
        </p:blipFill>
        <p:spPr>
          <a:xfrm>
            <a:off x="2885601" y="3890905"/>
            <a:ext cx="7538559" cy="2947121"/>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a:latin typeface="Roboto Light" panose="02000000000000000000" pitchFamily="2" charset="0"/>
                <a:ea typeface="Roboto Light" panose="02000000000000000000" pitchFamily="2" charset="0"/>
              </a:rPr>
              <a:t>Chips transactions increase a lot before Christmas which can be an advantage with the help of promotional offers.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a:latin typeface="Roboto Light" panose="02000000000000000000" pitchFamily="2" charset="0"/>
                <a:ea typeface="Roboto Light" panose="02000000000000000000" pitchFamily="2" charset="0"/>
              </a:rPr>
              <a:t>Trial store 88 had increase as well but not as good as stores 77 and 86</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0"/>
            <a:ext cx="10842625" cy="5642629"/>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algn="just"/>
            <a:endParaRPr lang="en-AU" dirty="0"/>
          </a:p>
          <a:p>
            <a:endParaRPr lang="en-AU" dirty="0"/>
          </a:p>
        </p:txBody>
      </p:sp>
      <p:pic>
        <p:nvPicPr>
          <p:cNvPr id="3" name="Picture 2">
            <a:extLst>
              <a:ext uri="{FF2B5EF4-FFF2-40B4-BE49-F238E27FC236}">
                <a16:creationId xmlns:a16="http://schemas.microsoft.com/office/drawing/2014/main" id="{0C17E89A-B470-174E-9E5D-4661F17E3E91}"/>
              </a:ext>
            </a:extLst>
          </p:cNvPr>
          <p:cNvPicPr>
            <a:picLocks noChangeAspect="1"/>
          </p:cNvPicPr>
          <p:nvPr/>
        </p:nvPicPr>
        <p:blipFill>
          <a:blip r:embed="rId2"/>
          <a:stretch>
            <a:fillRect/>
          </a:stretch>
        </p:blipFill>
        <p:spPr>
          <a:xfrm>
            <a:off x="1349373" y="2919730"/>
            <a:ext cx="10537826" cy="270510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04240" y="142239"/>
            <a:ext cx="11155679" cy="6142921"/>
          </a:xfrm>
        </p:spPr>
        <p:txBody>
          <a:bodyPr/>
          <a:lstStyle/>
          <a:p>
            <a:pPr marL="342900" indent="-342900" algn="just">
              <a:buFont typeface="Arial" panose="020B0604020202020204" pitchFamily="34" charset="0"/>
              <a:buChar char="•"/>
            </a:pPr>
            <a:r>
              <a:rPr lang="en-US" sz="2200"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sz="2200" dirty="0"/>
              <a:t>Older and Young Family segment have the highest average purchase units per unique customer</a:t>
            </a:r>
            <a:endParaRPr lang="en-IN" sz="2200" dirty="0"/>
          </a:p>
          <a:p>
            <a:endParaRPr lang="en-AU" dirty="0"/>
          </a:p>
        </p:txBody>
      </p:sp>
      <p:pic>
        <p:nvPicPr>
          <p:cNvPr id="9" name="Picture 8">
            <a:extLst>
              <a:ext uri="{FF2B5EF4-FFF2-40B4-BE49-F238E27FC236}">
                <a16:creationId xmlns:a16="http://schemas.microsoft.com/office/drawing/2014/main" id="{7148A23F-291D-E037-BEDA-24FF056CADFC}"/>
              </a:ext>
            </a:extLst>
          </p:cNvPr>
          <p:cNvPicPr>
            <a:picLocks noChangeAspect="1"/>
          </p:cNvPicPr>
          <p:nvPr/>
        </p:nvPicPr>
        <p:blipFill>
          <a:blip r:embed="rId2"/>
          <a:stretch>
            <a:fillRect/>
          </a:stretch>
        </p:blipFill>
        <p:spPr>
          <a:xfrm>
            <a:off x="1625600" y="1578990"/>
            <a:ext cx="10017760" cy="470617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94080" y="142240"/>
            <a:ext cx="11297919" cy="6035039"/>
          </a:xfrm>
        </p:spPr>
        <p:txBody>
          <a:bodyPr/>
          <a:lstStyle/>
          <a:p>
            <a:r>
              <a:rPr lang="en-US" dirty="0"/>
              <a:t>Sales mainly came from Budget - older families, Mainstream - young singles/couples, and Mainstream - retirees. In total, older customers buy more than younger customers. Non-premium customers buy more than premium customers.</a:t>
            </a:r>
          </a:p>
          <a:p>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6" name="Picture 5">
            <a:extLst>
              <a:ext uri="{FF2B5EF4-FFF2-40B4-BE49-F238E27FC236}">
                <a16:creationId xmlns:a16="http://schemas.microsoft.com/office/drawing/2014/main" id="{046DBB4E-1FCA-5A77-C519-9D4CC5FF64DF}"/>
              </a:ext>
            </a:extLst>
          </p:cNvPr>
          <p:cNvPicPr>
            <a:picLocks noChangeAspect="1"/>
          </p:cNvPicPr>
          <p:nvPr/>
        </p:nvPicPr>
        <p:blipFill>
          <a:blip r:embed="rId2"/>
          <a:stretch>
            <a:fillRect/>
          </a:stretch>
        </p:blipFill>
        <p:spPr>
          <a:xfrm>
            <a:off x="1376679" y="1639966"/>
            <a:ext cx="10332720" cy="443571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14401" y="453370"/>
            <a:ext cx="11094720" cy="56324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endParaRPr lang="en-AU" dirty="0"/>
          </a:p>
        </p:txBody>
      </p:sp>
      <p:pic>
        <p:nvPicPr>
          <p:cNvPr id="3" name="Picture 2">
            <a:extLst>
              <a:ext uri="{FF2B5EF4-FFF2-40B4-BE49-F238E27FC236}">
                <a16:creationId xmlns:a16="http://schemas.microsoft.com/office/drawing/2014/main" id="{688CF399-FC6D-2E54-4EE8-73CF192ADFA3}"/>
              </a:ext>
            </a:extLst>
          </p:cNvPr>
          <p:cNvPicPr>
            <a:picLocks noChangeAspect="1"/>
          </p:cNvPicPr>
          <p:nvPr/>
        </p:nvPicPr>
        <p:blipFill>
          <a:blip r:embed="rId2"/>
          <a:stretch>
            <a:fillRect/>
          </a:stretch>
        </p:blipFill>
        <p:spPr>
          <a:xfrm>
            <a:off x="1186814" y="2147250"/>
            <a:ext cx="10680065" cy="3755989"/>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6376</TotalTime>
  <Words>674</Words>
  <Application>Microsoft Office PowerPoint</Application>
  <PresentationFormat>Widescreen</PresentationFormat>
  <Paragraphs>48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Roboto Medium</vt:lpstr>
      <vt:lpstr>Roboto Light</vt:lpstr>
      <vt:lpstr>Calibri</vt:lpstr>
      <vt:lpstr>Roboto</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Sidhant Behera</cp:lastModifiedBy>
  <cp:revision>466</cp:revision>
  <dcterms:created xsi:type="dcterms:W3CDTF">2018-02-07T23:23:24Z</dcterms:created>
  <dcterms:modified xsi:type="dcterms:W3CDTF">2025-05-02T07:34:48Z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