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43"/>
  </p:notesMasterIdLst>
  <p:handoutMasterIdLst>
    <p:handoutMasterId r:id="rId44"/>
  </p:handoutMasterIdLst>
  <p:sldIdLst>
    <p:sldId id="500" r:id="rId2"/>
    <p:sldId id="687" r:id="rId3"/>
    <p:sldId id="739" r:id="rId4"/>
    <p:sldId id="711" r:id="rId5"/>
    <p:sldId id="712" r:id="rId6"/>
    <p:sldId id="713" r:id="rId7"/>
    <p:sldId id="714" r:id="rId8"/>
    <p:sldId id="715" r:id="rId9"/>
    <p:sldId id="716" r:id="rId10"/>
    <p:sldId id="717" r:id="rId11"/>
    <p:sldId id="718" r:id="rId12"/>
    <p:sldId id="719" r:id="rId13"/>
    <p:sldId id="720" r:id="rId14"/>
    <p:sldId id="721" r:id="rId15"/>
    <p:sldId id="722" r:id="rId16"/>
    <p:sldId id="723" r:id="rId17"/>
    <p:sldId id="724" r:id="rId18"/>
    <p:sldId id="725" r:id="rId19"/>
    <p:sldId id="726" r:id="rId20"/>
    <p:sldId id="727" r:id="rId21"/>
    <p:sldId id="728" r:id="rId22"/>
    <p:sldId id="729" r:id="rId23"/>
    <p:sldId id="730" r:id="rId24"/>
    <p:sldId id="732" r:id="rId25"/>
    <p:sldId id="731" r:id="rId26"/>
    <p:sldId id="733" r:id="rId27"/>
    <p:sldId id="736" r:id="rId28"/>
    <p:sldId id="737" r:id="rId29"/>
    <p:sldId id="734" r:id="rId30"/>
    <p:sldId id="738" r:id="rId31"/>
    <p:sldId id="735" r:id="rId32"/>
    <p:sldId id="740" r:id="rId33"/>
    <p:sldId id="741" r:id="rId34"/>
    <p:sldId id="742" r:id="rId35"/>
    <p:sldId id="743" r:id="rId36"/>
    <p:sldId id="744" r:id="rId37"/>
    <p:sldId id="745" r:id="rId38"/>
    <p:sldId id="746" r:id="rId39"/>
    <p:sldId id="747" r:id="rId40"/>
    <p:sldId id="749" r:id="rId41"/>
    <p:sldId id="748" r:id="rId4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鹏" initials="朱鹏" lastIdx="2" clrIdx="0">
    <p:extLst/>
  </p:cmAuthor>
  <p:cmAuthor id="2" name="luping liu" initials="ll" lastIdx="0" clrIdx="1">
    <p:extLst>
      <p:ext uri="{19B8F6BF-5375-455C-9EA6-DF929625EA0E}">
        <p15:presenceInfo xmlns:p15="http://schemas.microsoft.com/office/powerpoint/2012/main" userId="343563c91c9052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E1D18"/>
    <a:srgbClr val="ED5955"/>
    <a:srgbClr val="B01513"/>
    <a:srgbClr val="F77476"/>
    <a:srgbClr val="F7B5B3"/>
    <a:srgbClr val="B74C49"/>
    <a:srgbClr val="878787"/>
    <a:srgbClr val="D6A1A0"/>
    <a:srgbClr val="FCC8C9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87950" autoAdjust="0"/>
  </p:normalViewPr>
  <p:slideViewPr>
    <p:cSldViewPr>
      <p:cViewPr varScale="1">
        <p:scale>
          <a:sx n="102" d="100"/>
          <a:sy n="102" d="100"/>
        </p:scale>
        <p:origin x="858" y="108"/>
      </p:cViewPr>
      <p:guideLst>
        <p:guide orient="horz" pos="2160"/>
        <p:guide pos="3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"/>
    </p:cViewPr>
  </p:sorterViewPr>
  <p:notesViewPr>
    <p:cSldViewPr>
      <p:cViewPr varScale="1">
        <p:scale>
          <a:sx n="57" d="100"/>
          <a:sy n="57" d="100"/>
        </p:scale>
        <p:origin x="1956" y="3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BA04C-7F73-4F95-87EB-98A30D4DCB44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ABEC-A119-41D2-9452-2DE190B6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364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0F211-B5C5-474C-B116-07F84775ED2F}" type="datetimeFigureOut">
              <a:rPr lang="zh-CN" altLang="en-US" smtClean="0"/>
              <a:pPr/>
              <a:t>2016/9/10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规范司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A44E6-C6FB-487A-9C04-CB4D0BBEA7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103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81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6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4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5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36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33772"/>
            <a:ext cx="10972800" cy="588351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9408368" y="6345324"/>
            <a:ext cx="2520280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9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1515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77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8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9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17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1457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Verdana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94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872717"/>
            <a:ext cx="12192676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6723" y="6201309"/>
            <a:ext cx="12209400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516380" y="638132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B015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四川无声信息技术有限公司</a:t>
            </a:r>
            <a:endParaRPr lang="zh-CN" altLang="en-US" sz="1400" b="1" dirty="0">
              <a:solidFill>
                <a:srgbClr val="B015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13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1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Verdana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sym typeface="Verdana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sym typeface="Verdana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sym typeface="Verdana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sym typeface="Verdana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sym typeface="Verdana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sym typeface="Verdana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sym typeface="Verdana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微软雅黑" pitchFamily="34" charset="-122"/>
          <a:sym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Verdan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alwarebytes.app.box.com/v/operation-fingerprint" TargetMode="External"/><Relationship Id="rId2" Type="http://schemas.openxmlformats.org/officeDocument/2006/relationships/hyperlink" Target="https://www.sans.org/reading-room/whitepapers/detection/neutrino-exploit-kit-analysis-threat-indicators-3689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ccgroup/Cyber-Defence/blob/master/Technical%20Notes/Neutrino-EK/Flash%20Exploit%20Kit%20technical%20note.pdf" TargetMode="External"/><Relationship Id="rId4" Type="http://schemas.openxmlformats.org/officeDocument/2006/relationships/hyperlink" Target="http://blog.trendmicro.com/trendlabs-security-intelligence/freshly-patched-flash-exploit-added-to-nuclear-exploit-kit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lware.dontneedcoffee.com/2016/01/cve-2015-8651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036" y="836711"/>
            <a:ext cx="12192000" cy="6020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</a:rPr>
              <a:t>攻击类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29305" y="4257664"/>
            <a:ext cx="12170664" cy="71437"/>
          </a:xfrm>
          <a:prstGeom prst="rect">
            <a:avLst/>
          </a:prstGeom>
          <a:solidFill>
            <a:srgbClr val="F21B1A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itchFamily="34" charset="0"/>
                <a:sym typeface="Verdana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667" y="5800624"/>
            <a:ext cx="40939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ED5955"/>
                </a:solidFill>
              </a:rPr>
              <a:t>二〇一六年</a:t>
            </a:r>
            <a:r>
              <a:rPr lang="zh-CN" altLang="en-US" dirty="0">
                <a:solidFill>
                  <a:srgbClr val="ED5955"/>
                </a:solidFill>
              </a:rPr>
              <a:t>九</a:t>
            </a:r>
            <a:r>
              <a:rPr lang="zh-CN" altLang="en-US" dirty="0" smtClean="0">
                <a:solidFill>
                  <a:srgbClr val="ED5955"/>
                </a:solidFill>
              </a:rPr>
              <a:t>月</a:t>
            </a:r>
            <a:endParaRPr lang="zh-CN" altLang="en-US" dirty="0">
              <a:solidFill>
                <a:srgbClr val="ED5955"/>
              </a:solidFill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0668" y="1849645"/>
            <a:ext cx="12170665" cy="2286000"/>
          </a:xfrm>
          <a:prstGeom prst="rect">
            <a:avLst/>
          </a:prstGeom>
          <a:solidFill>
            <a:srgbClr val="F21B1A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6600" b="1" dirty="0" smtClean="0">
                <a:solidFill>
                  <a:schemeClr val="bg1"/>
                </a:solidFill>
              </a:rPr>
              <a:t>Neutrino-exploit KIT</a:t>
            </a:r>
            <a:r>
              <a:rPr lang="zh-CN" altLang="en-US" sz="6600" b="1" dirty="0" smtClean="0">
                <a:solidFill>
                  <a:schemeClr val="bg1"/>
                </a:solidFill>
              </a:rPr>
              <a:t>工具包分析技巧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052737"/>
            <a:ext cx="11582400" cy="507342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第一步：加载</a:t>
            </a:r>
            <a:r>
              <a:rPr lang="en-US" altLang="zh-CN" dirty="0" err="1"/>
              <a:t>swf</a:t>
            </a:r>
            <a:r>
              <a:rPr lang="zh-CN" altLang="en-US" dirty="0"/>
              <a:t>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052737"/>
            <a:ext cx="11665296" cy="50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622" y="1448780"/>
            <a:ext cx="6577875" cy="452596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流还原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8" y="1502237"/>
            <a:ext cx="4641512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3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6" y="1484784"/>
            <a:ext cx="8856984" cy="452596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</a:t>
            </a:r>
            <a:r>
              <a:rPr lang="en-US" altLang="zh-CN" dirty="0" smtClean="0"/>
              <a:t>stage1-swf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47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67" y="1124744"/>
            <a:ext cx="4121485" cy="452596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界面释放第二阶段的载荷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7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24" y="1016732"/>
            <a:ext cx="9187432" cy="452596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解密第二阶段的</a:t>
            </a:r>
            <a:r>
              <a:rPr lang="en-US" altLang="zh-CN" dirty="0" err="1" smtClean="0"/>
              <a:t>swf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50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956" y="1520788"/>
            <a:ext cx="5733333" cy="403809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解密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LoadBytes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4" y="1340768"/>
            <a:ext cx="5190476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JPEXS Free </a:t>
            </a:r>
            <a:r>
              <a:rPr lang="en-US" altLang="zh-CN" dirty="0" err="1" smtClean="0"/>
              <a:t>Decompiler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Sulo</a:t>
            </a:r>
            <a:r>
              <a:rPr lang="zh-CN" altLang="en-US" dirty="0" smtClean="0"/>
              <a:t>来实现文件动态解密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https://github.com/F-Secure/Sulo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如何提取</a:t>
            </a:r>
            <a:r>
              <a:rPr lang="en-US" altLang="zh-CN" dirty="0" err="1" smtClean="0"/>
              <a:t>swf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88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添加文件</a:t>
            </a:r>
            <a:r>
              <a:rPr lang="en-US" altLang="zh-CN" dirty="0" smtClean="0"/>
              <a:t>C:\users\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mm.cfg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583307"/>
            <a:ext cx="8800000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3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11957828" cy="51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9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22" y="1340768"/>
            <a:ext cx="3965057" cy="381045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输出结果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160748"/>
            <a:ext cx="7413187" cy="44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7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2"/>
          <p:cNvSpPr>
            <a:spLocks noChangeArrowheads="1"/>
          </p:cNvSpPr>
          <p:nvPr/>
        </p:nvSpPr>
        <p:spPr bwMode="auto">
          <a:xfrm>
            <a:off x="2423592" y="1664804"/>
            <a:ext cx="900100" cy="3384376"/>
          </a:xfrm>
          <a:prstGeom prst="rect">
            <a:avLst/>
          </a:prstGeom>
          <a:solidFill>
            <a:srgbClr val="F21B1A"/>
          </a:solidFill>
          <a:ln>
            <a:noFill/>
          </a:ln>
        </p:spPr>
        <p:txBody>
          <a:bodyPr vert="eaVert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itchFamily="34" charset="0"/>
                <a:sym typeface="Verdana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477553" y="1628800"/>
            <a:ext cx="800219" cy="33843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9796" y="1880828"/>
            <a:ext cx="349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21B1A"/>
              </a:buClr>
              <a:buFont typeface="Wingdings" pitchFamily="2" charset="2"/>
              <a:buChar char="n"/>
            </a:pPr>
            <a:r>
              <a:rPr lang="en-US" altLang="zh-CN" sz="2400" dirty="0" smtClean="0"/>
              <a:t>Exploit</a:t>
            </a:r>
            <a:r>
              <a:rPr lang="zh-CN" altLang="en-US" sz="2400" dirty="0" smtClean="0"/>
              <a:t>简介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59796" y="2535578"/>
            <a:ext cx="457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21B1A"/>
              </a:buClr>
              <a:buFont typeface="Wingdings" pitchFamily="2" charset="2"/>
              <a:buChar char="n"/>
            </a:pPr>
            <a:r>
              <a:rPr lang="zh-CN" altLang="en-US" sz="2400" dirty="0" smtClean="0"/>
              <a:t>漏洞样本获取</a:t>
            </a:r>
            <a:endParaRPr lang="en-US" altLang="zh-CN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59796" y="3190328"/>
            <a:ext cx="507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21B1A"/>
              </a:buClr>
              <a:buFont typeface="Wingdings" pitchFamily="2" charset="2"/>
              <a:buChar char="n"/>
            </a:pPr>
            <a:r>
              <a:rPr lang="en-US" altLang="zh-CN" sz="2400" dirty="0" smtClean="0"/>
              <a:t>Neutrino Exploit kit</a:t>
            </a:r>
            <a:r>
              <a:rPr lang="zh-CN" altLang="en-US" sz="2400" dirty="0" smtClean="0"/>
              <a:t>体系结构</a:t>
            </a:r>
            <a:endParaRPr lang="en-US" altLang="zh-CN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59796" y="3845078"/>
            <a:ext cx="457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21B1A"/>
              </a:buClr>
              <a:buFont typeface="Wingdings" pitchFamily="2" charset="2"/>
              <a:buChar char="n"/>
            </a:pPr>
            <a:r>
              <a:rPr lang="zh-CN" altLang="en-US" sz="2400" dirty="0" smtClean="0"/>
              <a:t>分析过程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6629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该项目基于</a:t>
            </a:r>
            <a:r>
              <a:rPr lang="en-US" altLang="zh-CN" dirty="0" smtClean="0"/>
              <a:t>Pin</a:t>
            </a:r>
            <a:r>
              <a:rPr lang="zh-CN" altLang="en-US" dirty="0" smtClean="0"/>
              <a:t>插桩来对</a:t>
            </a:r>
            <a:r>
              <a:rPr lang="en-US" altLang="zh-CN" dirty="0" err="1" smtClean="0"/>
              <a:t>LoadBytes</a:t>
            </a:r>
            <a:r>
              <a:rPr lang="zh-CN" altLang="en-US" dirty="0" smtClean="0"/>
              <a:t>函数加载的</a:t>
            </a:r>
            <a:r>
              <a:rPr lang="en-US" altLang="zh-CN" dirty="0" err="1" smtClean="0"/>
              <a:t>swf</a:t>
            </a:r>
            <a:r>
              <a:rPr lang="zh-CN" altLang="en-US" dirty="0" smtClean="0"/>
              <a:t>内容进行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命令如下：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Sulo</a:t>
            </a:r>
            <a:r>
              <a:rPr lang="zh-CN" altLang="en-US" dirty="0" smtClean="0"/>
              <a:t>来进行解密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2996952"/>
            <a:ext cx="6247619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9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95521"/>
            <a:ext cx="10972800" cy="253532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得到第二阶段的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696" y="1196752"/>
            <a:ext cx="12819047" cy="29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4617798"/>
            <a:ext cx="6095238" cy="6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469" y="3979702"/>
            <a:ext cx="5809524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2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依然混淆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2" y="1052736"/>
            <a:ext cx="9885714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0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Runtime Info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0" y="1088740"/>
            <a:ext cx="6418610" cy="450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12" y="1202593"/>
            <a:ext cx="5876190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RC4</a:t>
            </a:r>
            <a:r>
              <a:rPr lang="zh-CN" altLang="en-US" dirty="0" smtClean="0"/>
              <a:t>加密后的二进制文件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" y="1600201"/>
            <a:ext cx="5940660" cy="3628571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8409" y="2276872"/>
            <a:ext cx="5076190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91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JPEXS </a:t>
            </a:r>
            <a:r>
              <a:rPr lang="zh-CN" altLang="en-US" dirty="0" smtClean="0"/>
              <a:t>的混淆代码回复和去掉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去混淆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672916"/>
            <a:ext cx="4000000" cy="31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3320988"/>
            <a:ext cx="3590476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8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64" y="1232756"/>
            <a:ext cx="3893044" cy="452596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RC4</a:t>
            </a:r>
            <a:r>
              <a:rPr lang="zh-CN" altLang="en-US" dirty="0" smtClean="0"/>
              <a:t>解密和解压缩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822123"/>
            <a:ext cx="6528048" cy="51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32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017" y="123275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AS</a:t>
            </a:r>
            <a:r>
              <a:rPr lang="zh-CN" altLang="zh-CN" sz="2000" dirty="0"/>
              <a:t>和</a:t>
            </a:r>
            <a:r>
              <a:rPr lang="en-US" altLang="zh-CN" sz="2000" dirty="0"/>
              <a:t>JS</a:t>
            </a:r>
            <a:r>
              <a:rPr lang="zh-CN" altLang="zh-CN" sz="2000" dirty="0"/>
              <a:t>的外部通信</a:t>
            </a:r>
          </a:p>
          <a:p>
            <a:pPr marL="0" indent="0">
              <a:buNone/>
            </a:pPr>
            <a:r>
              <a:rPr lang="en-US" altLang="zh-CN" sz="2000" dirty="0"/>
              <a:t>AS</a:t>
            </a:r>
            <a:r>
              <a:rPr lang="zh-CN" altLang="zh-CN" sz="2000" dirty="0"/>
              <a:t>可以和外部</a:t>
            </a:r>
            <a:r>
              <a:rPr lang="en-US" altLang="zh-CN" sz="2000" dirty="0" err="1"/>
              <a:t>js</a:t>
            </a:r>
            <a:r>
              <a:rPr lang="zh-CN" altLang="zh-CN" sz="2000" dirty="0"/>
              <a:t>进行相互通信需要用到</a:t>
            </a:r>
            <a:r>
              <a:rPr lang="en-US" altLang="zh-CN" sz="2000" dirty="0" err="1"/>
              <a:t>flash.external.ExternalInterface</a:t>
            </a:r>
            <a:r>
              <a:rPr lang="zh-CN" altLang="zh-CN" sz="2000" dirty="0"/>
              <a:t>这个类的</a:t>
            </a:r>
            <a:r>
              <a:rPr lang="en-US" altLang="zh-CN" sz="2000" dirty="0"/>
              <a:t>Call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addCallBack</a:t>
            </a:r>
            <a:r>
              <a:rPr lang="zh-CN" altLang="zh-CN" sz="2000" dirty="0"/>
              <a:t>接口</a:t>
            </a:r>
          </a:p>
          <a:p>
            <a:pPr marL="0" indent="0"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AS</a:t>
            </a:r>
            <a:r>
              <a:rPr lang="zh-CN" altLang="zh-CN" sz="2000" dirty="0"/>
              <a:t>代码如下</a:t>
            </a:r>
          </a:p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flash.external.ExternalInterface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ExternalInterface.call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jscall</a:t>
            </a:r>
            <a:r>
              <a:rPr lang="en-US" altLang="zh-CN" sz="2000" dirty="0"/>
              <a:t>’,’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’) ;//as</a:t>
            </a:r>
            <a:r>
              <a:rPr lang="zh-CN" altLang="zh-CN" sz="2000" dirty="0"/>
              <a:t>调用</a:t>
            </a:r>
            <a:r>
              <a:rPr lang="en-US" altLang="zh-CN" sz="2000" dirty="0" err="1"/>
              <a:t>Js</a:t>
            </a:r>
            <a:r>
              <a:rPr lang="zh-CN" altLang="zh-CN" sz="2000" dirty="0"/>
              <a:t>的方法，其中</a:t>
            </a:r>
            <a:r>
              <a:rPr lang="en-US" altLang="zh-CN" sz="2000" dirty="0" err="1"/>
              <a:t>jscall</a:t>
            </a:r>
            <a:r>
              <a:rPr lang="zh-CN" altLang="zh-CN" sz="2000" dirty="0"/>
              <a:t>为</a:t>
            </a:r>
            <a:r>
              <a:rPr lang="en-US" altLang="zh-CN" sz="2000" dirty="0" err="1"/>
              <a:t>js</a:t>
            </a:r>
            <a:r>
              <a:rPr lang="zh-CN" altLang="zh-CN" sz="2000" dirty="0"/>
              <a:t>的函数名，后面的为参数，可以传递多个参数。</a:t>
            </a:r>
          </a:p>
          <a:p>
            <a:pPr marL="0" indent="0">
              <a:buNone/>
            </a:pPr>
            <a:r>
              <a:rPr lang="en-US" altLang="zh-CN" sz="2000" dirty="0" err="1"/>
              <a:t>Txt.text</a:t>
            </a:r>
            <a:r>
              <a:rPr lang="en-US" altLang="zh-CN" sz="2000" dirty="0"/>
              <a:t>=”text2”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ExternalInterface.addCallback</a:t>
            </a:r>
            <a:r>
              <a:rPr lang="en-US" altLang="zh-CN" sz="2000" dirty="0"/>
              <a:t>(“</a:t>
            </a:r>
            <a:r>
              <a:rPr lang="en-US" altLang="zh-CN" sz="2000" dirty="0" err="1"/>
              <a:t>jscallfun</a:t>
            </a:r>
            <a:r>
              <a:rPr lang="en-US" altLang="zh-CN" sz="2000" dirty="0"/>
              <a:t>”,</a:t>
            </a:r>
            <a:r>
              <a:rPr lang="en-US" altLang="zh-CN" sz="2000" dirty="0" err="1"/>
              <a:t>getASFun</a:t>
            </a:r>
            <a:r>
              <a:rPr lang="en-US" altLang="zh-CN" sz="2000" dirty="0"/>
              <a:t>);//</a:t>
            </a:r>
            <a:r>
              <a:rPr lang="zh-CN" altLang="zh-CN" sz="2000" dirty="0"/>
              <a:t>提供给</a:t>
            </a:r>
            <a:r>
              <a:rPr lang="en-US" altLang="zh-CN" sz="2000" dirty="0" err="1"/>
              <a:t>js</a:t>
            </a:r>
            <a:r>
              <a:rPr lang="zh-CN" altLang="zh-CN" sz="2000" dirty="0"/>
              <a:t>调用的</a:t>
            </a:r>
            <a:r>
              <a:rPr lang="en-US" altLang="zh-CN" sz="2000" dirty="0"/>
              <a:t>AS</a:t>
            </a:r>
            <a:r>
              <a:rPr lang="zh-CN" altLang="zh-CN" sz="2000" dirty="0"/>
              <a:t>方法</a:t>
            </a:r>
          </a:p>
          <a:p>
            <a:pPr marL="0" indent="0">
              <a:buNone/>
            </a:pPr>
            <a:r>
              <a:rPr lang="en-US" altLang="zh-CN" sz="2000" dirty="0"/>
              <a:t>Function </a:t>
            </a:r>
            <a:r>
              <a:rPr lang="en-US" altLang="zh-CN" sz="2000" dirty="0" err="1"/>
              <a:t>getASFun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value:String</a:t>
            </a:r>
            <a:r>
              <a:rPr lang="en-US" altLang="zh-CN" sz="2000" dirty="0"/>
              <a:t>):void{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Txt.text</a:t>
            </a:r>
            <a:r>
              <a:rPr lang="en-US" altLang="zh-CN" sz="2000" dirty="0"/>
              <a:t>=value;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789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16" y="1206085"/>
            <a:ext cx="10076190" cy="14308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23492" y="2703016"/>
            <a:ext cx="99148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代码部分：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&lt;script language=”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”&gt;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thisMovie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movieName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If(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navigator.appName.indexOf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(“Microsoft”)!=-1)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Return windows[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movieName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Return document[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movieName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Window.onload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=function(){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thisMovie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FlashID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”).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jscallfun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中国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”)</a:t>
            </a:r>
            <a:r>
              <a:rPr lang="zh-CN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//Alert(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thisMovie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FlashID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”));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jscall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Alert(</a:t>
            </a:r>
            <a:r>
              <a:rPr lang="en-US" altLang="zh-CN" sz="12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&lt;/script&gt;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0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加载新的</a:t>
            </a:r>
            <a:r>
              <a:rPr lang="en-US" altLang="zh-CN" dirty="0" err="1" smtClean="0"/>
              <a:t>swf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016012"/>
            <a:ext cx="11017224" cy="51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0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err="1" smtClean="0"/>
              <a:t>Explit</a:t>
            </a:r>
            <a:r>
              <a:rPr lang="en-US" altLang="zh-CN" dirty="0" smtClean="0"/>
              <a:t> kit</a:t>
            </a:r>
            <a:r>
              <a:rPr lang="zh-CN" altLang="en-US" dirty="0" smtClean="0"/>
              <a:t>工具包体系结构，方便以后分析</a:t>
            </a:r>
            <a:endParaRPr lang="en-US" altLang="zh-CN" dirty="0" smtClean="0"/>
          </a:p>
          <a:p>
            <a:r>
              <a:rPr lang="zh-CN" altLang="en-US" dirty="0" smtClean="0"/>
              <a:t>可以从中提取出漏洞利用工具包！</a:t>
            </a:r>
            <a:endParaRPr lang="en-US" altLang="zh-CN" dirty="0" smtClean="0"/>
          </a:p>
          <a:p>
            <a:r>
              <a:rPr lang="zh-CN" altLang="en-US" smtClean="0"/>
              <a:t>了解别人漏洞利用工具包的利用方法。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431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67508" y="1664804"/>
            <a:ext cx="7641711" cy="31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2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Exploit</a:t>
            </a:r>
            <a:r>
              <a:rPr lang="zh-CN" altLang="en-US" dirty="0" smtClean="0"/>
              <a:t>工具包信息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052736"/>
            <a:ext cx="5276190" cy="25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944724"/>
            <a:ext cx="4961905" cy="2923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25" y="3627761"/>
            <a:ext cx="5133333" cy="26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4185084"/>
            <a:ext cx="3600000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0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nw18_html:CVE-2013-2551</a:t>
            </a:r>
          </a:p>
          <a:p>
            <a:pPr marL="0" indent="0">
              <a:buNone/>
            </a:pPr>
            <a:r>
              <a:rPr lang="en-US" altLang="zh-CN" dirty="0" smtClean="0"/>
              <a:t>nw2_html:CVE-2015-2419</a:t>
            </a:r>
          </a:p>
          <a:p>
            <a:pPr marL="0" indent="0">
              <a:buNone/>
            </a:pPr>
            <a:r>
              <a:rPr lang="en-US" altLang="zh-CN" dirty="0" smtClean="0"/>
              <a:t>nw8_html:CVE-2014-6332</a:t>
            </a:r>
          </a:p>
          <a:p>
            <a:pPr marL="0" indent="0">
              <a:buNone/>
            </a:pPr>
            <a:r>
              <a:rPr lang="en-US" altLang="zh-CN" dirty="0" smtClean="0"/>
              <a:t>nw_html:CVE-2014-6332</a:t>
            </a:r>
          </a:p>
          <a:p>
            <a:pPr marL="0" indent="0">
              <a:buNone/>
            </a:pPr>
            <a:r>
              <a:rPr lang="en-US" altLang="zh-CN" dirty="0" smtClean="0"/>
              <a:t>nw23_swf:CVE-2014-0569</a:t>
            </a:r>
          </a:p>
          <a:p>
            <a:pPr marL="0" indent="0">
              <a:buNone/>
            </a:pPr>
            <a:r>
              <a:rPr lang="en-US" altLang="zh-CN" dirty="0" smtClean="0"/>
              <a:t>nw22_swf:CVE-2015-5122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利用工具包分析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951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Encrypt 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可以解密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764" y="980728"/>
            <a:ext cx="7390476" cy="52285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254" y="126876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First:decrypt</a:t>
            </a:r>
            <a:r>
              <a:rPr lang="en-US" altLang="zh-CN" dirty="0" smtClean="0">
                <a:solidFill>
                  <a:srgbClr val="FF0000"/>
                </a:solidFill>
              </a:rPr>
              <a:t> Exploit module(RC4_decrypt)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340" y="2569642"/>
            <a:ext cx="42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Second:decrypt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dirty="0" smtClean="0">
                <a:solidFill>
                  <a:srgbClr val="FF0000"/>
                </a:solidFill>
              </a:rPr>
              <a:t>-info(Payload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PayloadRc4key)(RC4_decrypt)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592" y="3682769"/>
            <a:ext cx="42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Third:construct</a:t>
            </a:r>
            <a:r>
              <a:rPr lang="en-US" altLang="zh-CN" dirty="0" smtClean="0">
                <a:solidFill>
                  <a:srgbClr val="FF0000"/>
                </a:solidFill>
              </a:rPr>
              <a:t> the complete exploit module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340" y="5003884"/>
            <a:ext cx="42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Last:As</a:t>
            </a:r>
            <a:r>
              <a:rPr lang="en-US" altLang="zh-CN" dirty="0" smtClean="0">
                <a:solidFill>
                  <a:srgbClr val="FF0000"/>
                </a:solidFill>
              </a:rPr>
              <a:t> use </a:t>
            </a:r>
            <a:r>
              <a:rPr lang="en-US" altLang="zh-CN" dirty="0" err="1" smtClean="0">
                <a:solidFill>
                  <a:srgbClr val="FF0000"/>
                </a:solidFill>
              </a:rPr>
              <a:t>js</a:t>
            </a:r>
            <a:r>
              <a:rPr lang="en-US" altLang="zh-CN" dirty="0" smtClean="0">
                <a:solidFill>
                  <a:srgbClr val="FF0000"/>
                </a:solidFill>
              </a:rPr>
              <a:t> function load exploit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644093" y="1912565"/>
            <a:ext cx="216024" cy="714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644093" y="3143030"/>
            <a:ext cx="216024" cy="559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631504" y="4282682"/>
            <a:ext cx="216024" cy="714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969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Exploit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822123"/>
            <a:ext cx="7238095" cy="51125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7442" y="175186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Inti the exploit class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7442" y="29916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Check Environment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352" y="4231395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If check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fail,load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backurl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513398" y="2208583"/>
            <a:ext cx="190114" cy="828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523492" y="3359909"/>
            <a:ext cx="190114" cy="828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49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var_1 &amp; var_2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60748"/>
            <a:ext cx="5219048" cy="47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24" y="1160748"/>
            <a:ext cx="6371429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41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 the var_1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1268760"/>
            <a:ext cx="5495238" cy="44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412776"/>
            <a:ext cx="3323809" cy="10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076" y="2483045"/>
            <a:ext cx="4533333" cy="10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067" y="3791760"/>
            <a:ext cx="4933333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77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 var_5 from first-stage.swf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673" y="2348880"/>
            <a:ext cx="3636404" cy="1790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0" y="1412776"/>
            <a:ext cx="8133333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Info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448780"/>
            <a:ext cx="5685714" cy="34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52" y="1772816"/>
            <a:ext cx="4857143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4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RC4 decrypt </a:t>
            </a:r>
            <a:r>
              <a:rPr lang="en-US" altLang="zh-CN" sz="2400" dirty="0" err="1" smtClean="0"/>
              <a:t>ciphertext</a:t>
            </a:r>
            <a:r>
              <a:rPr lang="en-US" altLang="zh-CN" sz="2400" dirty="0" smtClean="0"/>
              <a:t> get the 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info(Decrypt_config.py)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Info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2101450"/>
            <a:ext cx="9076190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3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Exploit kit</a:t>
            </a:r>
          </a:p>
          <a:p>
            <a:pPr marL="0" indent="0">
              <a:buNone/>
            </a:pPr>
            <a:r>
              <a:rPr lang="zh-CN" altLang="en-US" sz="2400" dirty="0" smtClean="0"/>
              <a:t>预打包了安装程序、控制面板、恶意代码以及相当数量的攻击攻击，一般基于</a:t>
            </a:r>
            <a:r>
              <a:rPr lang="en-US" altLang="zh-CN" sz="2400" dirty="0" smtClean="0"/>
              <a:t>PHP web</a:t>
            </a:r>
            <a:r>
              <a:rPr lang="zh-CN" altLang="en-US" sz="2400" dirty="0" smtClean="0"/>
              <a:t>钓鱼工具</a:t>
            </a:r>
            <a:endParaRPr lang="en-US" altLang="zh-CN" sz="2400" dirty="0" smtClean="0"/>
          </a:p>
          <a:p>
            <a:r>
              <a:rPr lang="zh-CN" altLang="en-US" dirty="0"/>
              <a:t>目前最活跃的</a:t>
            </a:r>
            <a:r>
              <a:rPr lang="en-US" altLang="zh-CN" dirty="0"/>
              <a:t>Exploit </a:t>
            </a:r>
            <a:r>
              <a:rPr lang="en-US" altLang="zh-CN" dirty="0" smtClean="0"/>
              <a:t>Kit</a:t>
            </a:r>
          </a:p>
          <a:p>
            <a:r>
              <a:rPr lang="en-US" altLang="zh-CN" sz="2400" dirty="0" err="1" smtClean="0"/>
              <a:t>AnglerExploit</a:t>
            </a:r>
            <a:r>
              <a:rPr lang="en-US" altLang="zh-CN" sz="2400" dirty="0" smtClean="0"/>
              <a:t> kit</a:t>
            </a:r>
          </a:p>
          <a:p>
            <a:r>
              <a:rPr lang="en-US" altLang="zh-CN" sz="2400" dirty="0" smtClean="0"/>
              <a:t>Rig Exploit Kit</a:t>
            </a:r>
          </a:p>
          <a:p>
            <a:r>
              <a:rPr lang="en-US" altLang="zh-CN" sz="2400" dirty="0"/>
              <a:t>Neutrino Exploit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406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>
                <a:hlinkClick r:id="rId2"/>
              </a:rPr>
              <a:t>https</a:t>
            </a:r>
            <a:r>
              <a:rPr lang="en-US" altLang="zh-CN" sz="1800" dirty="0">
                <a:hlinkClick r:id="rId2"/>
              </a:rPr>
              <a:t>://</a:t>
            </a:r>
            <a:r>
              <a:rPr lang="en-US" altLang="zh-CN" sz="1800" dirty="0" smtClean="0">
                <a:hlinkClick r:id="rId2"/>
              </a:rPr>
              <a:t>www.sans.org/reading-room/whitepapers/detection/neutrino-exploit-kit-analysis-threat-indicators-36892</a:t>
            </a:r>
            <a:endParaRPr lang="en-US" altLang="zh-CN" sz="1800" dirty="0" smtClean="0"/>
          </a:p>
          <a:p>
            <a:r>
              <a:rPr lang="en-US" altLang="zh-CN" sz="1800" dirty="0">
                <a:hlinkClick r:id="rId3"/>
              </a:rPr>
              <a:t>https://</a:t>
            </a:r>
            <a:r>
              <a:rPr lang="en-US" altLang="zh-CN" sz="1800" dirty="0" smtClean="0">
                <a:hlinkClick r:id="rId3"/>
              </a:rPr>
              <a:t>malwarebytes.app.box.com/v/operation-fingerprint</a:t>
            </a:r>
            <a:endParaRPr lang="en-US" altLang="zh-CN" sz="1800" dirty="0" smtClean="0"/>
          </a:p>
          <a:p>
            <a:r>
              <a:rPr lang="en-US" altLang="zh-CN" sz="1800" dirty="0">
                <a:hlinkClick r:id="rId4"/>
              </a:rPr>
              <a:t>http://blog.trendmicro.com/trendlabs-security-intelligence/freshly-patched-flash-exploit-added-to-nuclear-exploit-kit</a:t>
            </a:r>
            <a:r>
              <a:rPr lang="en-US" altLang="zh-CN" sz="1800" dirty="0" smtClean="0">
                <a:hlinkClick r:id="rId4"/>
              </a:rPr>
              <a:t>/</a:t>
            </a:r>
            <a:endParaRPr lang="en-US" altLang="zh-CN" sz="1800" dirty="0" smtClean="0"/>
          </a:p>
          <a:p>
            <a:r>
              <a:rPr lang="en-US" altLang="zh-CN" sz="1800" dirty="0">
                <a:hlinkClick r:id="rId5"/>
              </a:rPr>
              <a:t>https://</a:t>
            </a:r>
            <a:r>
              <a:rPr lang="en-US" altLang="zh-CN" sz="1800" dirty="0" smtClean="0">
                <a:hlinkClick r:id="rId5"/>
              </a:rPr>
              <a:t>github.com/nccgroup/Cyber-Defence/blob/master/Technical%20Notes/Neutrino-EK/Flash%20Exploit%20Kit%20technical%20note.pdf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221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668" y="1849645"/>
            <a:ext cx="12170664" cy="2286000"/>
          </a:xfrm>
          <a:prstGeom prst="rect">
            <a:avLst/>
          </a:prstGeom>
          <a:solidFill>
            <a:srgbClr val="F21B1A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effectLst/>
                <a:latin typeface="Verdana" pitchFamily="34" charset="0"/>
                <a:sym typeface="Verdana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ffectLst/>
              <a:ea typeface="宋体" pitchFamily="2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832794" y="2330925"/>
            <a:ext cx="8526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微软雅黑" pitchFamily="34" charset="-122"/>
              </a:rPr>
              <a:t>谢谢</a:t>
            </a:r>
            <a:endParaRPr lang="zh-CN" altLang="en-US" sz="80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52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919725"/>
              </p:ext>
            </p:extLst>
          </p:nvPr>
        </p:nvGraphicFramePr>
        <p:xfrm>
          <a:off x="609600" y="1600200"/>
          <a:ext cx="10972800" cy="318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008"/>
                <a:gridCol w="1188132"/>
                <a:gridCol w="1368152"/>
                <a:gridCol w="3240360"/>
                <a:gridCol w="3218148"/>
              </a:tblGrid>
              <a:tr h="71267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工具包名称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目前活跃度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高度混淆、侦查特性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最新漏洞利用工具包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AnglerExploit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最著名的调用程序包，暂时没有更新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高度混淆，躲避能力强、并且具有对环境进行侦查的特性，更新速度快，甚至有</a:t>
                      </a:r>
                      <a:r>
                        <a:rPr lang="en-US" altLang="zh-CN" dirty="0" smtClean="0"/>
                        <a:t>0day</a:t>
                      </a:r>
                      <a:r>
                        <a:rPr lang="zh-CN" altLang="en-US" dirty="0" smtClean="0"/>
                        <a:t>漏洞的利用代码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主要也是</a:t>
                      </a:r>
                      <a:r>
                        <a:rPr lang="en-US" altLang="zh-CN" dirty="0" smtClean="0"/>
                        <a:t>Flash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ie</a:t>
                      </a:r>
                      <a:r>
                        <a:rPr lang="zh-CN" altLang="en-US" dirty="0" smtClean="0"/>
                        <a:t>等软件漏洞位置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Rig Exploit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至今仍然活跃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具有很强的混淆能力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主要以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Flash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Silverlig</a:t>
                      </a:r>
                      <a:r>
                        <a:rPr lang="zh-CN" altLang="en-US" dirty="0" smtClean="0"/>
                        <a:t>为主。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Neutrino Exploit</a:t>
                      </a:r>
                      <a:endParaRPr lang="zh-CN" altLang="en-US" sz="18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年开始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至今最活跃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结构比其他两种简单，但依然具有很强的混淆能力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重要以</a:t>
                      </a:r>
                      <a:r>
                        <a:rPr lang="en-US" altLang="zh-CN" dirty="0" smtClean="0"/>
                        <a:t>Flash</a:t>
                      </a:r>
                      <a:r>
                        <a:rPr lang="zh-CN" altLang="en-US" dirty="0" smtClean="0"/>
                        <a:t>和浏览器漏洞为主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三种工具包比较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27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AnglerExploit</a:t>
            </a:r>
            <a:r>
              <a:rPr lang="en-US" altLang="zh-CN" dirty="0" smtClean="0"/>
              <a:t> Kit</a:t>
            </a:r>
          </a:p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http://</a:t>
            </a:r>
            <a:r>
              <a:rPr lang="en-US" altLang="zh-CN" sz="1600" dirty="0" smtClean="0">
                <a:hlinkClick r:id="rId2"/>
              </a:rPr>
              <a:t>malware.dontneedcoffee.com/2016/01/cve-2015-8651.html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err="1" smtClean="0"/>
              <a:t>Fidder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压缩包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en-US" altLang="zh-CN" dirty="0"/>
              <a:t>Neutrino </a:t>
            </a:r>
            <a:r>
              <a:rPr lang="en-US" altLang="zh-CN" dirty="0" smtClean="0"/>
              <a:t>Exploit</a:t>
            </a:r>
          </a:p>
          <a:p>
            <a:pPr marL="0" indent="0">
              <a:buNone/>
            </a:pPr>
            <a:r>
              <a:rPr lang="en-US" altLang="zh-CN" sz="1600" dirty="0"/>
              <a:t>http://www.malware-traffic-analysis.net/2016/05/04/index.html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Malware-Traffic-analysis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漏洞工具样本获取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9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36" y="944724"/>
            <a:ext cx="8028892" cy="534471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Neutrino</a:t>
            </a:r>
            <a:r>
              <a:rPr lang="zh-CN" altLang="en-US" dirty="0" smtClean="0"/>
              <a:t>工具包体系结构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用户浏览特定恶意网站</a:t>
            </a:r>
            <a:endParaRPr lang="en-US" altLang="zh-CN" sz="2400" dirty="0" smtClean="0"/>
          </a:p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服务器通过分析客户端的信息生成特定的不同的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代码</a:t>
            </a:r>
            <a:endParaRPr lang="en-US" altLang="zh-CN" sz="2400" dirty="0" smtClean="0"/>
          </a:p>
          <a:p>
            <a:r>
              <a:rPr lang="zh-CN" altLang="en-US" sz="2400" dirty="0" smtClean="0"/>
              <a:t>客户端解析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代码，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代码中会判断用户的环境是否匹配，如果匹配则会</a:t>
            </a:r>
            <a:r>
              <a:rPr lang="en-US" altLang="zh-CN" sz="2400" dirty="0" smtClean="0"/>
              <a:t>iframe</a:t>
            </a:r>
            <a:r>
              <a:rPr lang="zh-CN" altLang="en-US" sz="2400" dirty="0" smtClean="0"/>
              <a:t>等特定标签引导用户去访问特定的网页。</a:t>
            </a:r>
            <a:endParaRPr lang="en-US" altLang="zh-CN" sz="2400" dirty="0" smtClean="0"/>
          </a:p>
          <a:p>
            <a:r>
              <a:rPr lang="zh-CN" altLang="en-US" sz="2400" dirty="0"/>
              <a:t>浏览器根据</a:t>
            </a:r>
            <a:r>
              <a:rPr lang="en-US" altLang="zh-CN" sz="2400" dirty="0"/>
              <a:t>iframe</a:t>
            </a:r>
            <a:r>
              <a:rPr lang="zh-CN" altLang="en-US" sz="2400" dirty="0"/>
              <a:t>标签去访问特定的网页，这是就会去下载</a:t>
            </a:r>
            <a:r>
              <a:rPr lang="en-US" altLang="zh-CN" sz="2400" dirty="0"/>
              <a:t>Neutrino Exploit kit</a:t>
            </a:r>
            <a:r>
              <a:rPr lang="zh-CN" altLang="en-US" sz="2400" dirty="0"/>
              <a:t>工具包的主页</a:t>
            </a:r>
            <a:r>
              <a:rPr lang="zh-CN" altLang="en-US" sz="2400" dirty="0" smtClean="0"/>
              <a:t>面。</a:t>
            </a:r>
            <a:endParaRPr lang="en-US" altLang="zh-CN" sz="2400" dirty="0" smtClean="0"/>
          </a:p>
          <a:p>
            <a:r>
              <a:rPr lang="zh-CN" altLang="en-US" sz="2400" dirty="0" smtClean="0"/>
              <a:t>用户访问的</a:t>
            </a:r>
            <a:r>
              <a:rPr lang="en-US" altLang="zh-CN" sz="2400" dirty="0" smtClean="0"/>
              <a:t>Neutrino</a:t>
            </a:r>
            <a:r>
              <a:rPr lang="zh-CN" altLang="en-US" sz="2400" dirty="0" smtClean="0"/>
              <a:t>感染页面中一般会在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body</a:t>
            </a:r>
            <a:r>
              <a:rPr lang="zh-CN" altLang="en-US" sz="2400" dirty="0" smtClean="0"/>
              <a:t>中嵌入一个</a:t>
            </a:r>
            <a:r>
              <a:rPr lang="en-US" altLang="zh-CN" sz="2400" dirty="0" err="1" smtClean="0"/>
              <a:t>swf</a:t>
            </a:r>
            <a:r>
              <a:rPr lang="zh-CN" altLang="en-US" sz="2400" dirty="0" smtClean="0"/>
              <a:t>文件的链接。</a:t>
            </a:r>
            <a:endParaRPr lang="en-US" altLang="zh-CN" sz="2400" dirty="0" smtClean="0"/>
          </a:p>
          <a:p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flash player</a:t>
            </a:r>
            <a:r>
              <a:rPr lang="zh-CN" altLang="en-US" sz="2400" dirty="0" smtClean="0"/>
              <a:t>去下载加密混淆的</a:t>
            </a:r>
            <a:r>
              <a:rPr lang="en-US" altLang="zh-CN" sz="2400" dirty="0" err="1" smtClean="0"/>
              <a:t>swf</a:t>
            </a:r>
            <a:r>
              <a:rPr lang="zh-CN" altLang="en-US" sz="2400" dirty="0" smtClean="0"/>
              <a:t>文件，然后解析</a:t>
            </a:r>
            <a:r>
              <a:rPr lang="en-US" altLang="zh-CN" sz="2400" dirty="0" err="1" smtClean="0"/>
              <a:t>swf</a:t>
            </a:r>
            <a:r>
              <a:rPr lang="zh-CN" altLang="en-US" sz="2400" dirty="0" smtClean="0"/>
              <a:t>文件后，该</a:t>
            </a:r>
            <a:r>
              <a:rPr lang="en-US" altLang="zh-CN" sz="2400" dirty="0" err="1" smtClean="0"/>
              <a:t>swf</a:t>
            </a:r>
            <a:r>
              <a:rPr lang="zh-CN" altLang="en-US" sz="2400" dirty="0" smtClean="0"/>
              <a:t>文件会继续加载其他的漏洞利用工具程序包。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65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r>
              <a:rPr lang="en-US" altLang="zh-CN" dirty="0" smtClean="0"/>
              <a:t>JPEXS Free Flash </a:t>
            </a:r>
            <a:r>
              <a:rPr lang="en-US" altLang="zh-CN" dirty="0" err="1" smtClean="0"/>
              <a:t>Decomplier</a:t>
            </a:r>
            <a:endParaRPr lang="en-US" altLang="zh-CN" dirty="0" smtClean="0"/>
          </a:p>
          <a:p>
            <a:r>
              <a:rPr lang="en-US" altLang="zh-CN" dirty="0" err="1" smtClean="0"/>
              <a:t>Sulo</a:t>
            </a:r>
            <a:endParaRPr lang="en-US" altLang="zh-CN" dirty="0" smtClean="0"/>
          </a:p>
          <a:p>
            <a:r>
              <a:rPr lang="zh-CN" altLang="en-US" dirty="0" smtClean="0"/>
              <a:t>其他工具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Exploit</a:t>
            </a:r>
            <a:r>
              <a:rPr lang="zh-CN" altLang="en-US" dirty="0" smtClean="0"/>
              <a:t>工具分析工具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912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157272145</TotalTime>
  <Pages>0</Pages>
  <Words>637</Words>
  <Characters>0</Characters>
  <Application>Microsoft Office PowerPoint</Application>
  <DocSecurity>0</DocSecurity>
  <PresentationFormat>宽屏</PresentationFormat>
  <Lines>0</Lines>
  <Paragraphs>156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宋体</vt:lpstr>
      <vt:lpstr>微软雅黑</vt:lpstr>
      <vt:lpstr>幼圆</vt:lpstr>
      <vt:lpstr>Arial</vt:lpstr>
      <vt:lpstr>Calibri</vt:lpstr>
      <vt:lpstr>Century Gothic</vt:lpstr>
      <vt:lpstr>Times New Roman</vt:lpstr>
      <vt:lpstr>Verdana</vt:lpstr>
      <vt:lpstr>Wingdings</vt:lpstr>
      <vt:lpstr>1_Office 主题</vt:lpstr>
      <vt:lpstr>PowerPoint 演示文稿</vt:lpstr>
      <vt:lpstr>PowerPoint 演示文稿</vt:lpstr>
      <vt:lpstr>Why</vt:lpstr>
      <vt:lpstr>Exploit简介</vt:lpstr>
      <vt:lpstr>三种工具包比较</vt:lpstr>
      <vt:lpstr>漏洞工具样本获取</vt:lpstr>
      <vt:lpstr>Neutrino工具包体系结构</vt:lpstr>
      <vt:lpstr>基本过程</vt:lpstr>
      <vt:lpstr>Exploit工具分析工具</vt:lpstr>
      <vt:lpstr>第一步：加载swf文件</vt:lpstr>
      <vt:lpstr>流还原</vt:lpstr>
      <vt:lpstr>导出stage1-swf文件</vt:lpstr>
      <vt:lpstr>界面释放第二阶段的载荷</vt:lpstr>
      <vt:lpstr>解密第二阶段的swf</vt:lpstr>
      <vt:lpstr>解密+LoadBytes</vt:lpstr>
      <vt:lpstr>如何提取swf文件</vt:lpstr>
      <vt:lpstr>添加Trace函数</vt:lpstr>
      <vt:lpstr>添加Trace函数</vt:lpstr>
      <vt:lpstr>输出结果</vt:lpstr>
      <vt:lpstr>利用Sulo来进行解密</vt:lpstr>
      <vt:lpstr>得到第二阶段的Flash文件</vt:lpstr>
      <vt:lpstr>依然混淆</vt:lpstr>
      <vt:lpstr>Check Runtime Info</vt:lpstr>
      <vt:lpstr>RC4加密后的二进制文件</vt:lpstr>
      <vt:lpstr>去混淆</vt:lpstr>
      <vt:lpstr>RC4解密和解压缩</vt:lpstr>
      <vt:lpstr>AS和js交互</vt:lpstr>
      <vt:lpstr>示例</vt:lpstr>
      <vt:lpstr>加载新的swf文件</vt:lpstr>
      <vt:lpstr>Html代码</vt:lpstr>
      <vt:lpstr>Exploit工具包信息</vt:lpstr>
      <vt:lpstr>利用工具包分析</vt:lpstr>
      <vt:lpstr>Encrypt Url可以解密</vt:lpstr>
      <vt:lpstr>Run Exploit</vt:lpstr>
      <vt:lpstr>What’s var_1 &amp; var_2</vt:lpstr>
      <vt:lpstr>Get the var_1</vt:lpstr>
      <vt:lpstr>Get var_5 from first-stage.swf</vt:lpstr>
      <vt:lpstr>Get Url Info</vt:lpstr>
      <vt:lpstr>Get Url Info</vt:lpstr>
      <vt:lpstr>Reference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王骥</dc:creator>
  <cp:lastModifiedBy>luping liu</cp:lastModifiedBy>
  <cp:revision>2658</cp:revision>
  <cp:lastPrinted>1899-12-30T00:00:00Z</cp:lastPrinted>
  <dcterms:created xsi:type="dcterms:W3CDTF">2011-04-12T18:25:50Z</dcterms:created>
  <dcterms:modified xsi:type="dcterms:W3CDTF">2016-09-10T12:48:10Z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2052-6.6.0.2790</vt:lpwstr>
  </property>
</Properties>
</file>