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pen Sans SemiBold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0C0202-F97F-4748-9BD3-6B75CC57DBB4}">
  <a:tblStyle styleId="{CD0C0202-F97F-4748-9BD3-6B75CC57DBB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EFE"/>
          </a:solidFill>
        </a:fill>
      </a:tcStyle>
    </a:wholeTbl>
    <a:band1H>
      <a:tcTxStyle/>
      <a:tcStyle>
        <a:fill>
          <a:solidFill>
            <a:srgbClr val="D5DBFD"/>
          </a:solidFill>
        </a:fill>
      </a:tcStyle>
    </a:band1H>
    <a:band2H>
      <a:tcTxStyle/>
    </a:band2H>
    <a:band1V>
      <a:tcTxStyle/>
      <a:tcStyle>
        <a:fill>
          <a:solidFill>
            <a:srgbClr val="D5DBF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7593F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7593F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7593F9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7593F9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SemiBold-bold.fntdata"/><Relationship Id="rId12" Type="http://schemas.openxmlformats.org/officeDocument/2006/relationships/font" Target="fonts/OpenSans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SemiBold-boldItalic.fntdata"/><Relationship Id="rId14" Type="http://schemas.openxmlformats.org/officeDocument/2006/relationships/font" Target="fonts/OpenSansSemiBold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92b5a46414325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92b5a46414325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92b5a464143256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192b5a464143256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92b5a464143256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92b5a464143256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2043835a3a63c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2043835a3a63c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80060"/>
            <a:ext cx="8229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A8FB"/>
              </a:buClr>
              <a:buSzPts val="1800"/>
              <a:buFont typeface="Open Sans SemiBold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96012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23850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2pPr>
            <a:lvl3pPr indent="-31750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0480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1085517" y="4825737"/>
            <a:ext cx="30861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825737"/>
            <a:ext cx="2057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NLP14-class document classification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4039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Yogesh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162787" y="198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{CD0C0202-F97F-4748-9BD3-6B75CC57DBB4}</a:tableStyleId>
              </a:tblPr>
              <a:tblGrid>
                <a:gridCol w="874900"/>
                <a:gridCol w="1044075"/>
                <a:gridCol w="1146575"/>
                <a:gridCol w="1875075"/>
                <a:gridCol w="3569475"/>
              </a:tblGrid>
              <a:tr h="46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 Class 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# of records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(Full data)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# of Records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(test –set)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Correct Prediction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(test –set) 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Comments/ predicted classes distribution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A1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3958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1113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84%</a:t>
                      </a:r>
                      <a:endParaRPr sz="1100">
                        <a:highlight>
                          <a:srgbClr val="00FF00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4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A2   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1257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Class Removed  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B    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1792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412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70.6%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B1                   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1046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206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73%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43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C             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554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229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3%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F285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Class </a:t>
                      </a:r>
                      <a:r>
                        <a:rPr lang="en" sz="1100"/>
                        <a:t>A1 :117 , class A2 :88 , B1 :10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Very little unique patterns, multi-lingual (Chinese data)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 class C1                     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507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112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75%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C2                          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874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138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23%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Class </a:t>
                      </a:r>
                      <a:r>
                        <a:rPr lang="en" sz="1100"/>
                        <a:t> A1: 98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D               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482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133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35%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42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D0                      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415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73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1.4%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Class </a:t>
                      </a:r>
                      <a:r>
                        <a:rPr lang="en" sz="1100"/>
                        <a:t>A1 : 41 , class  A2 : 19  , B : 9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Reason: multi-lingual Chinese data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D1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399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89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64%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A_B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257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55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47%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A_C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104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4.1%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F285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Very less unique patterns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B_D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58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0%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Insufficient data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class misc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0%</a:t>
                      </a:r>
                      <a:endParaRPr sz="1100"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Insufficient data</a:t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7200" y="480060"/>
            <a:ext cx="8229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A8FB"/>
              </a:buClr>
              <a:buSzPts val="1800"/>
              <a:buFont typeface="Open Sans SemiBold"/>
              <a:buNone/>
            </a:pPr>
            <a:r>
              <a:rPr lang="en"/>
              <a:t>Result Statistics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57200" y="96012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Overall Accuracy on 100% training and 100% testing:72.9%</a:t>
            </a:r>
            <a:endParaRPr/>
          </a:p>
          <a:p>
            <a:pPr indent="-1778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Training Accuracy(75% on Full data): 76.9%</a:t>
            </a:r>
            <a:endParaRPr/>
          </a:p>
          <a:p>
            <a:pPr indent="-177800" lvl="0" marL="177800" rtl="0" algn="l">
              <a:lnSpc>
                <a:spcPct val="12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Testing Accuracy(25% on Full data):62%</a:t>
            </a:r>
            <a:endParaRPr/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825737"/>
            <a:ext cx="2057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85553" y="153525"/>
            <a:ext cx="8480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7A8F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Solution Details</a:t>
            </a:r>
            <a:endParaRPr sz="1800">
              <a:solidFill>
                <a:srgbClr val="87A8F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2474115" y="535043"/>
            <a:ext cx="6415032" cy="4395233"/>
            <a:chOff x="3429" y="371699"/>
            <a:chExt cx="10965867" cy="3828600"/>
          </a:xfrm>
        </p:grpSpPr>
        <p:sp>
          <p:nvSpPr>
            <p:cNvPr id="79" name="Google Shape;79;p17"/>
            <p:cNvSpPr/>
            <p:nvPr/>
          </p:nvSpPr>
          <p:spPr>
            <a:xfrm>
              <a:off x="3429" y="371699"/>
              <a:ext cx="3343200" cy="864000"/>
            </a:xfrm>
            <a:prstGeom prst="rect">
              <a:avLst/>
            </a:prstGeom>
            <a:solidFill>
              <a:srgbClr val="7393F9"/>
            </a:solidFill>
            <a:ln cap="flat" cmpd="sng" w="12700">
              <a:solidFill>
                <a:srgbClr val="7393F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0" name="Google Shape;80;p17"/>
            <p:cNvSpPr txBox="1"/>
            <p:nvPr/>
          </p:nvSpPr>
          <p:spPr>
            <a:xfrm>
              <a:off x="3429" y="371699"/>
              <a:ext cx="3343200" cy="8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213350" spcFirstLastPara="1" rIns="21335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r>
                <a:rPr lang="en" sz="11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  </a:t>
              </a:r>
              <a:endParaRPr sz="1100"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3429" y="1235699"/>
              <a:ext cx="3343200" cy="2964600"/>
            </a:xfrm>
            <a:prstGeom prst="rect">
              <a:avLst/>
            </a:prstGeom>
            <a:solidFill>
              <a:srgbClr val="D5DBFC">
                <a:alpha val="89800"/>
              </a:srgbClr>
            </a:solidFill>
            <a:ln cap="flat" cmpd="sng" w="12700">
              <a:solidFill>
                <a:srgbClr val="D5DBFC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2" name="Google Shape;82;p17"/>
            <p:cNvSpPr txBox="1"/>
            <p:nvPr/>
          </p:nvSpPr>
          <p:spPr>
            <a:xfrm>
              <a:off x="3429" y="1235699"/>
              <a:ext cx="3343200" cy="29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0025" lIns="160000" spcFirstLastPara="1" rIns="213350" wrap="square" tIns="160000">
              <a:noAutofit/>
            </a:bodyPr>
            <a:lstStyle/>
            <a:p>
              <a:pPr indent="0" lvl="0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 sequences</a:t>
              </a:r>
              <a:endParaRPr sz="1100"/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" sz="1100">
                  <a:solidFill>
                    <a:srgbClr val="000000"/>
                  </a:solidFill>
                </a:rPr>
                <a:t>string Indexing</a:t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Sequence matrix</a:t>
              </a:r>
              <a:endParaRPr sz="1100"/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Word-sequence padding (constant </a:t>
              </a:r>
              <a:r>
                <a:rPr lang="en" sz="1100">
                  <a:solidFill>
                    <a:srgbClr val="000000"/>
                  </a:solidFill>
                </a:rPr>
                <a:t>sizing (i/p) )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Char char="•"/>
              </a:pPr>
              <a:r>
                <a:rPr lang="en" sz="1100">
                  <a:solidFill>
                    <a:srgbClr val="000000"/>
                  </a:solidFill>
                </a:rPr>
                <a:t>unseen word mapping</a:t>
              </a:r>
              <a:endParaRPr sz="1100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3814762" y="371699"/>
              <a:ext cx="3343200" cy="864000"/>
            </a:xfrm>
            <a:prstGeom prst="rect">
              <a:avLst/>
            </a:prstGeom>
            <a:solidFill>
              <a:srgbClr val="7393F9"/>
            </a:solidFill>
            <a:ln cap="flat" cmpd="sng" w="12700">
              <a:solidFill>
                <a:srgbClr val="7393F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3814762" y="371699"/>
              <a:ext cx="3343200" cy="8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213350" spcFirstLastPara="1" rIns="21335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r>
                <a:rPr lang="en" sz="11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WordEmbedding</a:t>
              </a:r>
              <a:endPara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814762" y="1235699"/>
              <a:ext cx="3343200" cy="2964600"/>
            </a:xfrm>
            <a:prstGeom prst="rect">
              <a:avLst/>
            </a:prstGeom>
            <a:solidFill>
              <a:srgbClr val="D5DBFC">
                <a:alpha val="89800"/>
              </a:srgbClr>
            </a:solidFill>
            <a:ln cap="flat" cmpd="sng" w="12700">
              <a:solidFill>
                <a:srgbClr val="D5DBFC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3814762" y="1235699"/>
              <a:ext cx="3343200" cy="29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0025" lIns="160000" spcFirstLastPara="1" rIns="213350" wrap="square" tIns="160000">
              <a:noAutofit/>
            </a:bodyPr>
            <a:lstStyle/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Glove (200D + 100D)</a:t>
              </a:r>
              <a:endParaRPr sz="1100"/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r>
                <a:rPr lang="en" sz="1100">
                  <a:solidFill>
                    <a:srgbClr val="000000"/>
                  </a:solidFill>
                </a:rPr>
                <a:t>2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vec</a:t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Char char="•"/>
              </a:pPr>
              <a:r>
                <a:rPr lang="en" sz="1100">
                  <a:solidFill>
                    <a:srgbClr val="000000"/>
                  </a:solidFill>
                </a:rPr>
                <a:t>Fasttext (multi - lingual )</a:t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Char char="•"/>
              </a:pPr>
              <a:r>
                <a:rPr lang="en" sz="1100">
                  <a:solidFill>
                    <a:srgbClr val="000000"/>
                  </a:solidFill>
                </a:rPr>
                <a:t>cove</a:t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Char char="•"/>
              </a:pPr>
              <a:r>
                <a:rPr lang="en" sz="1100">
                  <a:solidFill>
                    <a:srgbClr val="000000"/>
                  </a:solidFill>
                </a:rPr>
                <a:t>(to try ) :elmo </a:t>
              </a:r>
              <a:endParaRPr sz="1100">
                <a:solidFill>
                  <a:srgbClr val="000000"/>
                </a:solidFill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7626096" y="371699"/>
              <a:ext cx="3343200" cy="864000"/>
            </a:xfrm>
            <a:prstGeom prst="rect">
              <a:avLst/>
            </a:prstGeom>
            <a:solidFill>
              <a:srgbClr val="7393F9"/>
            </a:solidFill>
            <a:ln cap="flat" cmpd="sng" w="12700">
              <a:solidFill>
                <a:srgbClr val="7393F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7626096" y="371699"/>
              <a:ext cx="3343200" cy="8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213350" spcFirstLastPara="1" rIns="21335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r>
                <a:rPr lang="en" sz="1100">
                  <a:solidFill>
                    <a:srgbClr val="FFFFFF"/>
                  </a:solidFill>
                </a:rPr>
                <a:t>ANN</a:t>
              </a:r>
              <a:endParaRPr sz="1100"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7626096" y="1235699"/>
              <a:ext cx="3343200" cy="2964600"/>
            </a:xfrm>
            <a:prstGeom prst="rect">
              <a:avLst/>
            </a:prstGeom>
            <a:solidFill>
              <a:srgbClr val="D5DBFC">
                <a:alpha val="89800"/>
              </a:srgbClr>
            </a:solidFill>
            <a:ln cap="flat" cmpd="sng" w="12700">
              <a:solidFill>
                <a:srgbClr val="D5DBFC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7626096" y="1235699"/>
              <a:ext cx="3343200" cy="29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0025" lIns="160000" spcFirstLastPara="1" rIns="213350" wrap="square" tIns="160000">
              <a:noAutofit/>
            </a:bodyPr>
            <a:lstStyle/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Convolution Lay</a:t>
              </a:r>
              <a:r>
                <a:rPr lang="en" sz="1100">
                  <a:solidFill>
                    <a:srgbClr val="000000"/>
                  </a:solidFill>
                </a:rPr>
                <a:t>er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Char char="•"/>
              </a:pPr>
              <a:r>
                <a:rPr lang="en" sz="1100">
                  <a:solidFill>
                    <a:srgbClr val="000000"/>
                  </a:solidFill>
                </a:rPr>
                <a:t>Fully connected Layer</a:t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activation( logistic, reLU, eLu,p-reLU,Gaussian-reLU)</a:t>
              </a:r>
              <a:endParaRPr sz="1100"/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Dropout </a:t>
              </a:r>
              <a:endParaRPr sz="1100"/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Batch normalization</a:t>
              </a:r>
              <a:endParaRPr sz="1100"/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Char char="•"/>
              </a:pPr>
              <a:r>
                <a:rPr lang="en" sz="1100">
                  <a:solidFill>
                    <a:srgbClr val="000000"/>
                  </a:solidFill>
                </a:rPr>
                <a:t>RNN / GRU / LSTM / Bi-LSTM</a:t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softmax - 14 class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Char char="•"/>
              </a:pPr>
              <a:r>
                <a:rPr lang="en" sz="1100">
                  <a:solidFill>
                    <a:srgbClr val="000000"/>
                  </a:solidFill>
                </a:rPr>
                <a:t>( to try : DocGAN , RMDL</a:t>
              </a:r>
              <a:r>
                <a:rPr lang="en" sz="1100"/>
                <a:t>,BiDAF ) </a:t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(To try Attention , residual network ,)</a:t>
              </a:r>
              <a:endParaRPr sz="1100"/>
            </a:p>
            <a:p>
              <a:pPr indent="0" lvl="0" marL="91440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152419" y="514327"/>
            <a:ext cx="2175485" cy="4472872"/>
            <a:chOff x="398605" y="524099"/>
            <a:chExt cx="3539100" cy="4824584"/>
          </a:xfrm>
        </p:grpSpPr>
        <p:sp>
          <p:nvSpPr>
            <p:cNvPr id="92" name="Google Shape;92;p17"/>
            <p:cNvSpPr txBox="1"/>
            <p:nvPr/>
          </p:nvSpPr>
          <p:spPr>
            <a:xfrm>
              <a:off x="401864" y="524099"/>
              <a:ext cx="3343200" cy="864000"/>
            </a:xfrm>
            <a:prstGeom prst="rect">
              <a:avLst/>
            </a:prstGeom>
            <a:solidFill>
              <a:srgbClr val="D5DBFC">
                <a:alpha val="89800"/>
              </a:srgbClr>
            </a:solidFill>
            <a:ln>
              <a:noFill/>
            </a:ln>
          </p:spPr>
          <p:txBody>
            <a:bodyPr anchorCtr="0" anchor="ctr" bIns="121900" lIns="213350" spcFirstLastPara="1" rIns="21335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r>
                <a:rPr lang="en" sz="1100">
                  <a:solidFill>
                    <a:srgbClr val="FFFFFF"/>
                  </a:solidFill>
                </a:rPr>
                <a:t>N</a:t>
              </a:r>
              <a:r>
                <a:rPr lang="en" sz="11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  </a:t>
              </a:r>
              <a:endParaRPr sz="1100"/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398605" y="1388083"/>
              <a:ext cx="3539100" cy="3960600"/>
            </a:xfrm>
            <a:prstGeom prst="rect">
              <a:avLst/>
            </a:prstGeom>
            <a:solidFill>
              <a:srgbClr val="D5DBFC">
                <a:alpha val="89800"/>
              </a:srgbClr>
            </a:solidFill>
            <a:ln>
              <a:noFill/>
            </a:ln>
          </p:spPr>
          <p:txBody>
            <a:bodyPr anchorCtr="0" anchor="t" bIns="240025" lIns="160000" spcFirstLastPara="1" rIns="213350" wrap="square" tIns="160000">
              <a:noAutofit/>
            </a:bodyPr>
            <a:lstStyle/>
            <a:p>
              <a:pPr indent="0" lvl="0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" sz="1100"/>
                <a:t>L</a:t>
              </a:r>
              <a:r>
                <a:rPr lang="en" sz="1100">
                  <a:solidFill>
                    <a:srgbClr val="000000"/>
                  </a:solidFill>
                </a:rPr>
                <a:t>ower _casing (words)</a:t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Char char="•"/>
              </a:pPr>
              <a:r>
                <a:rPr lang="en" sz="1100"/>
                <a:t>custom</a:t>
              </a:r>
              <a:r>
                <a:rPr lang="en" sz="1100">
                  <a:solidFill>
                    <a:srgbClr val="000000"/>
                  </a:solidFill>
                </a:rPr>
                <a:t> chars pruning</a:t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Char char="•"/>
              </a:pPr>
              <a:r>
                <a:rPr lang="en" sz="1100">
                  <a:solidFill>
                    <a:srgbClr val="000000"/>
                  </a:solidFill>
                </a:rPr>
                <a:t>stop words pruning (nltk , tribal, custom </a:t>
              </a:r>
              <a:r>
                <a:rPr lang="en" sz="1100"/>
                <a:t>[ </a:t>
              </a:r>
              <a:r>
                <a:rPr lang="en" sz="1100">
                  <a:solidFill>
                    <a:srgbClr val="000000"/>
                  </a:solidFill>
                </a:rPr>
                <a:t>intent and data specific</a:t>
              </a:r>
              <a:r>
                <a:rPr lang="en" sz="1100"/>
                <a:t> ])</a:t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Char char="•"/>
              </a:pPr>
              <a:r>
                <a:rPr lang="en" sz="1100">
                  <a:solidFill>
                    <a:srgbClr val="000000"/>
                  </a:solidFill>
                </a:rPr>
                <a:t>word splitting  “loginpassword” = “login” + “password” )</a:t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Char char="•"/>
              </a:pPr>
              <a:r>
                <a:rPr lang="en" sz="1100">
                  <a:solidFill>
                    <a:srgbClr val="000000"/>
                  </a:solidFill>
                </a:rPr>
                <a:t>Lemmatization of words (nltk vs spacy(</a:t>
              </a:r>
              <a:r>
                <a:rPr lang="en" sz="1100"/>
                <a:t>gerunds))</a:t>
              </a:r>
              <a:r>
                <a:rPr lang="en" sz="1100">
                  <a:solidFill>
                    <a:srgbClr val="000000"/>
                  </a:solidFill>
                </a:rPr>
                <a:t>     </a:t>
              </a:r>
              <a:endParaRPr sz="1100">
                <a:solidFill>
                  <a:srgbClr val="000000"/>
                </a:solidFill>
              </a:endParaRPr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 language id ( google languid , Yandex , Microsoft language id , (python packages vs translation s/w ) </a:t>
              </a:r>
              <a:endParaRPr sz="1100"/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Translating ( google translate : </a:t>
              </a:r>
              <a:endParaRPr sz="1100"/>
            </a:p>
            <a:p>
              <a:pPr indent="-165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Pruning null docs or docs with just noise     </a:t>
              </a:r>
              <a:endParaRPr sz="1100"/>
            </a:p>
          </p:txBody>
        </p:sp>
      </p:grpSp>
      <p:sp>
        <p:nvSpPr>
          <p:cNvPr id="94" name="Google Shape;94;p17"/>
          <p:cNvSpPr txBox="1"/>
          <p:nvPr/>
        </p:nvSpPr>
        <p:spPr>
          <a:xfrm>
            <a:off x="153000" y="505725"/>
            <a:ext cx="2180100" cy="878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213350" spcFirstLastPara="1" rIns="21335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Doc Preprocessing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480060"/>
            <a:ext cx="8229600" cy="34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Of Improvement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200" y="960120"/>
            <a:ext cx="8229600" cy="342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Quality: Better labelling with clear distinction between the labels.  (data dependent and labelling dependent 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Volume: More data per class. at least, 1000 records per class would be required.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Language translation could certainly improve accuracy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