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5407B0B-7299-4C75-A9BA-9EF469548143}">
  <a:tblStyle styleId="{75407B0B-7299-4C75-A9BA-9EF4695481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565a210d8d9a4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565a210d8d9a4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41def32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41def32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41def32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41def32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565a210d8d9a4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565a210d8d9a4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565a210d8d9a4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565a210d8d9a4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b06feb833_1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b06feb833_1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b06feb83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b06feb83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565a210d8d9a4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565a210d8d9a4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565a210d8d9a4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1565a210d8d9a4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e41a8ff349ccdb8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e41a8ff349ccdb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4d5fff21bcbe7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4d5fff21bcbe7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b06feb83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b06feb83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e41a8ff349ccdb8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e41a8ff349ccdb8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565a210d8d9a4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1565a210d8d9a4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e41a8ff349ccdb8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e41a8ff349ccdb8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1565a210d8d9a4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1565a210d8d9a4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b06feb833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b06feb833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0d2e87103bd98ef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0d2e87103bd98ef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b06feb833_1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b06feb833_1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b06feb833_1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b06feb833_1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b06feb833_1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b06feb833_1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54d5fff21bcbe7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54d5fff21bcbe7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b06feb833_1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b06feb833_1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b06feb833_1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b06feb833_1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b06feb833_1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6b06feb833_1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b06feb833_1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6b06feb833_1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9d378b312a079ac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9d378b312a079ac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756019c2b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756019c2b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b06feb83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b06feb83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6b06feb833_1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6b06feb833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b06feb833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6b06feb833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6b06feb833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6b06feb833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4d5fff21bcbe77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54d5fff21bcbe7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6b06feb83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6b06feb83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9d378b312a079ac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9d378b312a079ac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9d378b312a079ac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9d378b312a079ac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6b06feb833_1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6b06feb833_1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9d378b312a079ac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9d378b312a079ac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0d2e87103bd98ef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0d2e87103bd98ef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9d378b312a079ac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9d378b312a079ac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54d5fff21bcbe77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54d5fff21bcbe77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e706f2363484d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e706f2363484d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06feb833_1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06feb833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e41a8ff349ccdb8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e41a8ff349ccdb8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41ee2c4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41ee2c4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en.wikipedia.org/wiki/Probability" TargetMode="External"/><Relationship Id="rId4" Type="http://schemas.openxmlformats.org/officeDocument/2006/relationships/hyperlink" Target="https://en.wikipedia.org/wiki/Event_(probability_theory)" TargetMode="External"/><Relationship Id="rId5" Type="http://schemas.openxmlformats.org/officeDocument/2006/relationships/hyperlink" Target="https://en.wikipedia.org/wiki/Independence_(probability_theory)" TargetMode="External"/><Relationship Id="rId6" Type="http://schemas.openxmlformats.org/officeDocument/2006/relationships/hyperlink" Target="https://en.wikipedia.org/wiki/Conditional_probability_distribution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en.wikipedia.org/wiki/Joint_probability_distribution" TargetMode="External"/><Relationship Id="rId4" Type="http://schemas.openxmlformats.org/officeDocument/2006/relationships/hyperlink" Target="https://en.wikipedia.org/wiki/Approximate_inference" TargetMode="External"/><Relationship Id="rId5" Type="http://schemas.openxmlformats.org/officeDocument/2006/relationships/hyperlink" Target="https://en.wikipedia.org/wiki/Importance_sampling" TargetMode="External"/><Relationship Id="rId6" Type="http://schemas.openxmlformats.org/officeDocument/2006/relationships/hyperlink" Target="https://en.wikipedia.org/wiki/Markov_chain_Monte_Carlo" TargetMode="External"/><Relationship Id="rId7" Type="http://schemas.openxmlformats.org/officeDocument/2006/relationships/hyperlink" Target="https://en.wikipedia.org/wiki/Loopy_belief_propagation" TargetMode="External"/><Relationship Id="rId8" Type="http://schemas.openxmlformats.org/officeDocument/2006/relationships/hyperlink" Target="https://en.wikipedia.org/wiki/Variational_Baye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en.wikipedia.org/wiki/Treewidth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en.wikipedia.org/wiki/Variance_reduction" TargetMode="External"/><Relationship Id="rId4" Type="http://schemas.openxmlformats.org/officeDocument/2006/relationships/hyperlink" Target="https://en.wikipedia.org/wiki/Monte_Carlo_method" TargetMode="External"/><Relationship Id="rId5" Type="http://schemas.openxmlformats.org/officeDocument/2006/relationships/hyperlink" Target="https://en.wikipedia.org/wiki/Random_variables" TargetMode="External"/><Relationship Id="rId6" Type="http://schemas.openxmlformats.org/officeDocument/2006/relationships/hyperlink" Target="https://en.wikipedia.org/wiki/Simulation" TargetMode="External"/><Relationship Id="rId7" Type="http://schemas.openxmlformats.org/officeDocument/2006/relationships/hyperlink" Target="https://en.wikipedia.org/wiki/Estimator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en.wikipedia.org/wiki/Markov_chain" TargetMode="External"/><Relationship Id="rId4" Type="http://schemas.openxmlformats.org/officeDocument/2006/relationships/hyperlink" Target="https://en.wikipedia.org/wiki/Markov_chain#Steady-state_analysis_and_limiting_distributions" TargetMode="External"/><Relationship Id="rId5" Type="http://schemas.openxmlformats.org/officeDocument/2006/relationships/hyperlink" Target="https://en.wikipedia.org/wiki/Metropolis%E2%80%93Hastings_algorith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Probability, Bayes Theorem, its applications and their applications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129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Yogesh Padmanaban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6900" y="-12175"/>
            <a:ext cx="907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 Probability Distribution and Marginal Probability  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110500" y="793625"/>
            <a:ext cx="8890500" cy="3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Joint Probability Distribution</a:t>
            </a:r>
            <a:r>
              <a:rPr lang="en"/>
              <a:t> : A probability distribution of more than 1 Random variables taking values simultanously.It comprising all possible combinations of random variables tak ing values amongst their individual or common uniserval set 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Sum of all individual probability is 1.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Marginal Probability </a:t>
            </a:r>
            <a:r>
              <a:rPr lang="en"/>
              <a:t>: It is the Probability distribution of fewer random variables obtained from a Joint Probability distribution via aggregation /summation 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</a:t>
            </a:r>
            <a:endParaRPr/>
          </a:p>
        </p:txBody>
      </p:sp>
      <p:graphicFrame>
        <p:nvGraphicFramePr>
          <p:cNvPr id="124" name="Google Shape;124;p22"/>
          <p:cNvGraphicFramePr/>
          <p:nvPr/>
        </p:nvGraphicFramePr>
        <p:xfrm>
          <a:off x="893555" y="3290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{75407B0B-7299-4C75-A9BA-9EF469548143}</a:tableStyleId>
              </a:tblPr>
              <a:tblGrid>
                <a:gridCol w="1361450"/>
                <a:gridCol w="1361450"/>
                <a:gridCol w="1361450"/>
                <a:gridCol w="1361450"/>
              </a:tblGrid>
              <a:tr h="35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P(A,B)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P(A,B=b)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P(A,B=b0)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P(A)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P(A=a,B)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P(A=a,B=b)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P(A=a,B=b0)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∑</a:t>
                      </a:r>
                      <a:r>
                        <a:rPr baseline="-25000" lang="en" sz="1800"/>
                        <a:t>B</a:t>
                      </a:r>
                      <a:r>
                        <a:rPr lang="en"/>
                        <a:t> P(A=a,B)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5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P(A=a0,B)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P(A=a0,B=b)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P(A=a0,B=b0)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∑</a:t>
                      </a:r>
                      <a:r>
                        <a:rPr baseline="-25000" lang="en" sz="1800"/>
                        <a:t>B</a:t>
                      </a:r>
                      <a:r>
                        <a:rPr lang="en"/>
                        <a:t> P(A=a0,B)</a:t>
                      </a:r>
                      <a:endParaRPr baseline="-25000" sz="1800"/>
                    </a:p>
                  </a:txBody>
                  <a:tcPr marT="91425" marB="91425" marR="91425" marL="91425"/>
                </a:tc>
              </a:tr>
              <a:tr h="35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P(B)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5" name="Google Shape;125;p22"/>
          <p:cNvSpPr txBox="1"/>
          <p:nvPr/>
        </p:nvSpPr>
        <p:spPr>
          <a:xfrm>
            <a:off x="7090150" y="4286700"/>
            <a:ext cx="17805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Marginal Probability </a:t>
            </a:r>
            <a:endParaRPr/>
          </a:p>
        </p:txBody>
      </p:sp>
      <p:cxnSp>
        <p:nvCxnSpPr>
          <p:cNvPr id="126" name="Google Shape;126;p22"/>
          <p:cNvCxnSpPr>
            <a:stCxn id="125" idx="0"/>
          </p:cNvCxnSpPr>
          <p:nvPr/>
        </p:nvCxnSpPr>
        <p:spPr>
          <a:xfrm rot="10800000">
            <a:off x="6346900" y="3903300"/>
            <a:ext cx="1633500" cy="3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2"/>
          <p:cNvCxnSpPr>
            <a:stCxn id="125" idx="0"/>
          </p:cNvCxnSpPr>
          <p:nvPr/>
        </p:nvCxnSpPr>
        <p:spPr>
          <a:xfrm flipH="1">
            <a:off x="6346900" y="4286700"/>
            <a:ext cx="1633500" cy="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Joint Probability distribution and Marginal Probability </a:t>
            </a:r>
            <a:endParaRPr sz="2400"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159300" y="695275"/>
            <a:ext cx="2501400" cy="17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 =: throwing a dice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C=: coin tossing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75" y="1341550"/>
            <a:ext cx="7329300" cy="322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/>
          <p:nvPr/>
        </p:nvSpPr>
        <p:spPr>
          <a:xfrm>
            <a:off x="2037075" y="4219850"/>
            <a:ext cx="732600" cy="26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80475" y="4019375"/>
            <a:ext cx="2032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Marginal Probability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P(Th=i)</a:t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2546075" y="782200"/>
            <a:ext cx="5495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Joint Probability distribution, P(Th,C)</a:t>
            </a:r>
            <a:endParaRPr sz="2400"/>
          </a:p>
        </p:txBody>
      </p:sp>
      <p:sp>
        <p:nvSpPr>
          <p:cNvPr id="138" name="Google Shape;138;p23"/>
          <p:cNvSpPr txBox="1"/>
          <p:nvPr/>
        </p:nvSpPr>
        <p:spPr>
          <a:xfrm>
            <a:off x="7718075" y="3994350"/>
            <a:ext cx="1630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Probability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∑</a:t>
            </a:r>
            <a:r>
              <a:rPr b="1" baseline="-25000" lang="en" sz="2400"/>
              <a:t>i </a:t>
            </a:r>
            <a:r>
              <a:rPr lang="en"/>
              <a:t>P</a:t>
            </a:r>
            <a:r>
              <a:rPr baseline="-25000" lang="en" sz="1800"/>
              <a:t>i</a:t>
            </a:r>
            <a:r>
              <a:rPr lang="en" sz="1800"/>
              <a:t> =1</a:t>
            </a:r>
            <a:endParaRPr sz="1800"/>
          </a:p>
        </p:txBody>
      </p:sp>
      <p:sp>
        <p:nvSpPr>
          <p:cNvPr id="139" name="Google Shape;139;p23"/>
          <p:cNvSpPr txBox="1"/>
          <p:nvPr/>
        </p:nvSpPr>
        <p:spPr>
          <a:xfrm>
            <a:off x="7884850" y="2800350"/>
            <a:ext cx="17757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Marginal Probability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P(C=j)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616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Commonly used Probability Distribution choices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2355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 rotWithShape="1">
          <a:blip r:embed="rId3">
            <a:alphaModFix/>
          </a:blip>
          <a:srcRect b="12492" l="10516" r="4873" t="19688"/>
          <a:stretch/>
        </p:blipFill>
        <p:spPr>
          <a:xfrm>
            <a:off x="186025" y="636725"/>
            <a:ext cx="8689426" cy="43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of Events with notification / evidence 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 The</a:t>
            </a:r>
            <a:r>
              <a:rPr lang="en"/>
              <a:t> Probability of taking an umbrella given that siri said ‘ it </a:t>
            </a:r>
            <a:r>
              <a:rPr i="1" lang="en"/>
              <a:t>might</a:t>
            </a:r>
            <a:r>
              <a:rPr lang="en"/>
              <a:t> rain today 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The Probability of a noisy colony ( with kids ) on a notification of  a public ‘bandh and no school 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 The Probability of fishing boats sailing on sea where there is Tsunami warning from coast guard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will the probability of above events if there was no notifications 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 Theorem 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7475"/>
            <a:ext cx="8520603" cy="33536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>
            <a:off x="426075" y="789125"/>
            <a:ext cx="82422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 and B are Events . According to Bayes Theorem for Events A and B.   A is similar to notification . 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6900" y="2073675"/>
            <a:ext cx="2901300" cy="7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Bayes Theorem,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Visualisation</a:t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4550" y="0"/>
            <a:ext cx="57289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109175" y="64025"/>
            <a:ext cx="894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of Events (likelihood) with notification (prior)  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 The Probability of taking an umbrella ( likelihood ) given that siri said ‘ it </a:t>
            </a:r>
            <a:r>
              <a:rPr b="1" i="1" lang="en"/>
              <a:t>might</a:t>
            </a:r>
            <a:r>
              <a:rPr lang="en"/>
              <a:t> rain today ‘  . Here notification (prior) isnt a certainty but probabilistic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The Probability of a noisy colony with kids (likelihood) on a notification of a public ‘bandh’ and no school‘  . (prior)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 The Probability of fishing boats sailing on sea (likelihood) where there is tsunami warning from coast gaurd (prior)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Posterior , prior and likelihood	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695275"/>
            <a:ext cx="866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 </a:t>
            </a:r>
            <a:r>
              <a:rPr lang="en"/>
              <a:t>What is the Probability of siri saying ‘it might rain’  if an Umbrella has been picked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up? It is called Posterior probability 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00" y="1623125"/>
            <a:ext cx="8520603" cy="2861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vs trials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probability of a Tails at a coin is 0.5 , will 5  out of 10 toss of that coin be </a:t>
            </a:r>
            <a:r>
              <a:rPr b="1" i="1" lang="en"/>
              <a:t>definitely Tails 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identify loaded dice ?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many trials required for the first Tails of a coin ?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(Geometric Distribution)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Probability is measure of chances on a long term relationship between the values rather than a short term / immediate result.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But still,  Confidence intervals can be obtained on how balanced a dice is  after several trials with thresholds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7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Conditioning an Event on an Event 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774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Conditional Probability: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It is a measure of the probability of an event occurring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  given that another event has occurred .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Independence of an Event A on another Event B : If Event A’s occurence isnt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affected  by presence or absence of an Event B or vice-versa then events A and B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are independent . ( A ⊥ B )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P(A ∩ B) = P(A) P(B)  for A ⊥ B  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Events A is independent of B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Conditioning of Event A on event B: If event A’s occurence is affected by presence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 absence of event B or vice-versa , then events A and B arent independent.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P(A/B) =    </a:t>
            </a:r>
            <a:r>
              <a:rPr lang="en" u="sng"/>
              <a:t>P(A∩B) </a:t>
            </a:r>
            <a:r>
              <a:rPr lang="en"/>
              <a:t>                if  A isn’t independent of B 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P(B)                     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P(A/B)  =   </a:t>
            </a:r>
            <a:r>
              <a:rPr lang="en" u="sng"/>
              <a:t>P(A)P(B)</a:t>
            </a:r>
            <a:r>
              <a:rPr lang="en"/>
              <a:t>  = P(A)  If A is independent of B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P(B)</a:t>
            </a:r>
            <a:r>
              <a:rPr lang="en"/>
              <a:t>             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∩∩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Language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5780550" y="1793250"/>
            <a:ext cx="13236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S</a:t>
            </a:r>
            <a:endParaRPr sz="2400">
              <a:solidFill>
                <a:srgbClr val="CC0000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87900" y="542875"/>
            <a:ext cx="8520600" cy="43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is collection of well defined objects .	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Room has Adam (wt=60kg), Barbara(wt=50kg) , Njango(wt=70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Sample Space also called as Universal set 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Universal Set : All possible values of consideration in a setup ( S 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Set S =  weight of people in a room  =  60,50,70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Set A = weight of males   in a room  =60,70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A⌃ = S-A = 50  ,  weight of females in a room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Set B = A^ =   50  = S-A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Empty set =  { }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Intersection A∩B =   // common elements amongst A and B   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Union A∪B= A+B- A∩B // a copy of all elements without duplicates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6437700" y="2098050"/>
            <a:ext cx="1046700" cy="906000"/>
          </a:xfrm>
          <a:prstGeom prst="ellipse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A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7283225" y="2057700"/>
            <a:ext cx="1046700" cy="906000"/>
          </a:xfrm>
          <a:prstGeom prst="ellipse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400">
                <a:solidFill>
                  <a:srgbClr val="4A86E8"/>
                </a:solidFill>
              </a:rPr>
              <a:t>B</a:t>
            </a:r>
            <a:endParaRPr sz="2400">
              <a:solidFill>
                <a:srgbClr val="4A86E8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6311100" y="1926925"/>
            <a:ext cx="2244600" cy="1288500"/>
          </a:xfrm>
          <a:prstGeom prst="rect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14"/>
          <p:cNvCxnSpPr/>
          <p:nvPr/>
        </p:nvCxnSpPr>
        <p:spPr>
          <a:xfrm rot="10800000">
            <a:off x="7388150" y="2529375"/>
            <a:ext cx="312000" cy="112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67" name="Google Shape;67;p14"/>
          <p:cNvSpPr txBox="1"/>
          <p:nvPr/>
        </p:nvSpPr>
        <p:spPr>
          <a:xfrm>
            <a:off x="7479825" y="3566200"/>
            <a:ext cx="57978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A∩B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Independent events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conditional probability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is a measure of the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probability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of an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event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occurring given that another event has (by assumption, presumption, assertion or evidence) occurred 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Two random events  A and B are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conditionally independent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given a third event C  if the occurrence of A </a:t>
            </a:r>
            <a:r>
              <a:rPr i="1" lang="en">
                <a:solidFill>
                  <a:srgbClr val="222222"/>
                </a:solidFill>
                <a:highlight>
                  <a:srgbClr val="FFFFFF"/>
                </a:highlight>
              </a:rPr>
              <a:t>and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the occurrence of B  are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independent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events in their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conditional probability distribution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given  C.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       P( A,B|C)  =P(A|C) * P(B|C)  =&gt;  ( A ⫫ B ) |C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In other words, A  and  B  are conditionally independent given  C  if and only if, given knowledge that  C  occurs,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knowledge of whether  A  occurs provides no information on the likelihood of B  occurring, and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knowledge of whether  B  occurs provides no information on the likelihood of A occurring.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87900" y="-76200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Visualising Conditioning of Events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152400" y="496500"/>
            <a:ext cx="85206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variable A =  ‘ today’s Weather ‘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Universal set S</a:t>
            </a:r>
            <a:r>
              <a:rPr baseline="-25000" lang="en"/>
              <a:t>w</a:t>
            </a:r>
            <a:r>
              <a:rPr lang="en"/>
              <a:t>= sunny, rainy,windy,snowy </a:t>
            </a:r>
            <a:endParaRPr baseline="-25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Random variable B =  ‘ today’s Commute ‘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Universal set S</a:t>
            </a:r>
            <a:r>
              <a:rPr baseline="-25000" lang="en"/>
              <a:t>C</a:t>
            </a:r>
            <a:r>
              <a:rPr lang="en"/>
              <a:t>= bicycle,bike,car,public transport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 rotWithShape="1">
          <a:blip r:embed="rId3">
            <a:alphaModFix/>
          </a:blip>
          <a:srcRect b="17297" l="64166" r="25833" t="70502"/>
          <a:stretch/>
        </p:blipFill>
        <p:spPr>
          <a:xfrm>
            <a:off x="989856" y="2320305"/>
            <a:ext cx="16764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 rotWithShape="1">
          <a:blip r:embed="rId4">
            <a:alphaModFix/>
          </a:blip>
          <a:srcRect b="16295" l="64168" r="26664" t="68889"/>
          <a:stretch/>
        </p:blipFill>
        <p:spPr>
          <a:xfrm>
            <a:off x="2339725" y="2174833"/>
            <a:ext cx="1371600" cy="1295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3"/>
          <p:cNvPicPr preferRelativeResize="0"/>
          <p:nvPr/>
        </p:nvPicPr>
        <p:blipFill rotWithShape="1">
          <a:blip r:embed="rId5">
            <a:alphaModFix/>
          </a:blip>
          <a:srcRect b="17036" l="63332" r="24167" t="69630"/>
          <a:stretch/>
        </p:blipFill>
        <p:spPr>
          <a:xfrm>
            <a:off x="3623300" y="2127692"/>
            <a:ext cx="1913477" cy="12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3"/>
          <p:cNvPicPr preferRelativeResize="0"/>
          <p:nvPr/>
        </p:nvPicPr>
        <p:blipFill rotWithShape="1">
          <a:blip r:embed="rId6">
            <a:alphaModFix/>
          </a:blip>
          <a:srcRect b="30369" l="48333" r="40832" t="57778"/>
          <a:stretch/>
        </p:blipFill>
        <p:spPr>
          <a:xfrm>
            <a:off x="34750" y="2357350"/>
            <a:ext cx="1297474" cy="96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3"/>
          <p:cNvPicPr preferRelativeResize="0"/>
          <p:nvPr/>
        </p:nvPicPr>
        <p:blipFill rotWithShape="1">
          <a:blip r:embed="rId7">
            <a:alphaModFix/>
          </a:blip>
          <a:srcRect b="26366" l="27624" r="41504" t="60741"/>
          <a:stretch/>
        </p:blipFill>
        <p:spPr>
          <a:xfrm>
            <a:off x="-41450" y="3342754"/>
            <a:ext cx="5542426" cy="96047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/>
          <p:nvPr/>
        </p:nvSpPr>
        <p:spPr>
          <a:xfrm>
            <a:off x="4520650" y="1846725"/>
            <a:ext cx="1818300" cy="17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3"/>
          <p:cNvSpPr/>
          <p:nvPr/>
        </p:nvSpPr>
        <p:spPr>
          <a:xfrm>
            <a:off x="6087825" y="4149400"/>
            <a:ext cx="2889900" cy="35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3"/>
          <p:cNvSpPr/>
          <p:nvPr/>
        </p:nvSpPr>
        <p:spPr>
          <a:xfrm>
            <a:off x="6034375" y="1981200"/>
            <a:ext cx="341700" cy="13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3"/>
          <p:cNvSpPr txBox="1"/>
          <p:nvPr/>
        </p:nvSpPr>
        <p:spPr>
          <a:xfrm>
            <a:off x="543225" y="423937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Distributions of various commuting on various Weather   </a:t>
            </a:r>
            <a:endParaRPr/>
          </a:p>
        </p:txBody>
      </p:sp>
      <p:sp>
        <p:nvSpPr>
          <p:cNvPr id="212" name="Google Shape;212;p33"/>
          <p:cNvSpPr/>
          <p:nvPr/>
        </p:nvSpPr>
        <p:spPr>
          <a:xfrm>
            <a:off x="2263525" y="1872717"/>
            <a:ext cx="1371600" cy="43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3"/>
          <p:cNvSpPr/>
          <p:nvPr/>
        </p:nvSpPr>
        <p:spPr>
          <a:xfrm>
            <a:off x="3506025" y="2013575"/>
            <a:ext cx="2030700" cy="22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 rotWithShape="1">
          <a:blip r:embed="rId8">
            <a:alphaModFix/>
          </a:blip>
          <a:srcRect b="21433" l="25014" r="38621" t="34308"/>
          <a:stretch/>
        </p:blipFill>
        <p:spPr>
          <a:xfrm>
            <a:off x="5437225" y="1383650"/>
            <a:ext cx="3540499" cy="29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4"/>
          <p:cNvPicPr preferRelativeResize="0"/>
          <p:nvPr/>
        </p:nvPicPr>
        <p:blipFill rotWithShape="1">
          <a:blip r:embed="rId3">
            <a:alphaModFix/>
          </a:blip>
          <a:srcRect b="22855" l="25178" r="37945" t="35919"/>
          <a:stretch/>
        </p:blipFill>
        <p:spPr>
          <a:xfrm>
            <a:off x="1346150" y="783575"/>
            <a:ext cx="5756299" cy="435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4"/>
          <p:cNvSpPr txBox="1"/>
          <p:nvPr>
            <p:ph type="title"/>
          </p:nvPr>
        </p:nvSpPr>
        <p:spPr>
          <a:xfrm>
            <a:off x="110500" y="-12175"/>
            <a:ext cx="87219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Probability Distribution of Commuting (2D circle) on Probability distribution of Weather (pizza)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pic>
        <p:nvPicPr>
          <p:cNvPr id="221" name="Google Shape;221;p34"/>
          <p:cNvPicPr preferRelativeResize="0"/>
          <p:nvPr/>
        </p:nvPicPr>
        <p:blipFill rotWithShape="1">
          <a:blip r:embed="rId4">
            <a:alphaModFix/>
          </a:blip>
          <a:srcRect b="29898" l="50401" r="43152" t="57364"/>
          <a:stretch/>
        </p:blipFill>
        <p:spPr>
          <a:xfrm>
            <a:off x="4690175" y="2521525"/>
            <a:ext cx="733349" cy="86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4"/>
          <p:cNvPicPr preferRelativeResize="0"/>
          <p:nvPr/>
        </p:nvPicPr>
        <p:blipFill rotWithShape="1">
          <a:blip r:embed="rId5">
            <a:alphaModFix/>
          </a:blip>
          <a:srcRect b="17297" l="66644" r="27901" t="70502"/>
          <a:stretch/>
        </p:blipFill>
        <p:spPr>
          <a:xfrm>
            <a:off x="2680025" y="2911500"/>
            <a:ext cx="914174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4"/>
          <p:cNvPicPr preferRelativeResize="0"/>
          <p:nvPr/>
        </p:nvPicPr>
        <p:blipFill rotWithShape="1">
          <a:blip r:embed="rId6">
            <a:alphaModFix/>
          </a:blip>
          <a:srcRect b="17413" l="66535" r="27354" t="70385"/>
          <a:stretch/>
        </p:blipFill>
        <p:spPr>
          <a:xfrm>
            <a:off x="4215371" y="3807981"/>
            <a:ext cx="733349" cy="855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 rotWithShape="1">
          <a:blip r:embed="rId7">
            <a:alphaModFix/>
          </a:blip>
          <a:srcRect b="17304" l="66631" r="27815" t="70694"/>
          <a:stretch/>
        </p:blipFill>
        <p:spPr>
          <a:xfrm>
            <a:off x="3394900" y="1747325"/>
            <a:ext cx="677323" cy="9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Dependent and Independent Random Variables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258100" y="789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An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independent random variable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is a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random variable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that doesn't have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an effect on the other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random variables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in your experiment.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In other words, it doesn't affect the probability of another event happening.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‘ </a:t>
            </a:r>
            <a:r>
              <a:rPr lang="en"/>
              <a:t>If Random variable A’s  Probability Distribution is affected by presence or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absence  of another Random variable B taking any of the values of universal set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S</a:t>
            </a:r>
            <a:r>
              <a:rPr b="1" baseline="-25000" lang="en"/>
              <a:t>B  </a:t>
            </a:r>
            <a:r>
              <a:rPr lang="en"/>
              <a:t>Or vice versa “ , then A and B are dependent on each other.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‘ </a:t>
            </a:r>
            <a:r>
              <a:rPr lang="en"/>
              <a:t>If Random variable A’s Probability Distribution isnt affected by presence or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absence of another Random variable B taking any of the values of universal set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S</a:t>
            </a:r>
            <a:r>
              <a:rPr b="1" baseline="-25000" lang="en"/>
              <a:t>B</a:t>
            </a:r>
            <a:r>
              <a:rPr lang="en"/>
              <a:t> or  vice - versa ‘, then Random Variables A and B are independent .</a:t>
            </a:r>
            <a:r>
              <a:rPr baseline="-25000" lang="en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 Theorem for multiple variables</a:t>
            </a:r>
            <a:endParaRPr/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an dependent variable A   and a set of independent variables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 B</a:t>
            </a:r>
            <a:r>
              <a:rPr b="1" baseline="-25000" lang="en"/>
              <a:t>0</a:t>
            </a:r>
            <a:r>
              <a:rPr lang="en"/>
              <a:t> ,B</a:t>
            </a:r>
            <a:r>
              <a:rPr baseline="-25000" lang="en"/>
              <a:t>1</a:t>
            </a:r>
            <a:r>
              <a:rPr lang="en"/>
              <a:t>, …. B</a:t>
            </a:r>
            <a:r>
              <a:rPr b="1" baseline="-25000" lang="en"/>
              <a:t>k</a:t>
            </a:r>
            <a:r>
              <a:rPr lang="en"/>
              <a:t> , … B</a:t>
            </a:r>
            <a:r>
              <a:rPr baseline="-25000" lang="en"/>
              <a:t>n</a:t>
            </a:r>
            <a:r>
              <a:rPr lang="en"/>
              <a:t> ,  Bayes Theorem states that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P(A,B</a:t>
            </a:r>
            <a:r>
              <a:rPr b="1" baseline="-25000" lang="en"/>
              <a:t>0</a:t>
            </a:r>
            <a:r>
              <a:rPr lang="en"/>
              <a:t>,B</a:t>
            </a:r>
            <a:r>
              <a:rPr b="1" baseline="-25000" lang="en"/>
              <a:t>1</a:t>
            </a:r>
            <a:r>
              <a:rPr lang="en"/>
              <a:t>, … B</a:t>
            </a:r>
            <a:r>
              <a:rPr b="1" baseline="-25000" lang="en"/>
              <a:t>k</a:t>
            </a:r>
            <a:r>
              <a:rPr lang="en"/>
              <a:t> , … B</a:t>
            </a:r>
            <a:r>
              <a:rPr b="1" baseline="-25000" lang="en"/>
              <a:t>n</a:t>
            </a:r>
            <a:r>
              <a:rPr lang="en"/>
              <a:t>)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 P(A)	</a:t>
            </a:r>
            <a:r>
              <a:rPr lang="en">
                <a:solidFill>
                  <a:srgbClr val="FF0000"/>
                </a:solidFill>
              </a:rPr>
              <a:t>P(B</a:t>
            </a:r>
            <a:r>
              <a:rPr baseline="-25000" lang="en">
                <a:solidFill>
                  <a:srgbClr val="FF0000"/>
                </a:solidFill>
              </a:rPr>
              <a:t>n</a:t>
            </a:r>
            <a:r>
              <a:rPr lang="en">
                <a:solidFill>
                  <a:srgbClr val="FF0000"/>
                </a:solidFill>
              </a:rPr>
              <a:t>, … ,B</a:t>
            </a:r>
            <a:r>
              <a:rPr baseline="-25000" lang="en">
                <a:solidFill>
                  <a:srgbClr val="FF0000"/>
                </a:solidFill>
              </a:rPr>
              <a:t>k</a:t>
            </a:r>
            <a:r>
              <a:rPr lang="en">
                <a:solidFill>
                  <a:srgbClr val="FF0000"/>
                </a:solidFill>
              </a:rPr>
              <a:t>, .. B</a:t>
            </a:r>
            <a:r>
              <a:rPr baseline="-25000"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,B</a:t>
            </a:r>
            <a:r>
              <a:rPr baseline="-25000" lang="en">
                <a:solidFill>
                  <a:srgbClr val="FF0000"/>
                </a:solidFill>
              </a:rPr>
              <a:t>0</a:t>
            </a:r>
            <a:r>
              <a:rPr lang="en">
                <a:solidFill>
                  <a:srgbClr val="FF0000"/>
                </a:solidFill>
              </a:rPr>
              <a:t>/ A) </a:t>
            </a:r>
            <a:r>
              <a:rPr lang="en"/>
              <a:t> applying Bayes Theorem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P(A</a:t>
            </a:r>
            <a:r>
              <a:rPr lang="en"/>
              <a:t>) </a:t>
            </a:r>
            <a:r>
              <a:rPr lang="en">
                <a:solidFill>
                  <a:srgbClr val="FF0000"/>
                </a:solidFill>
              </a:rPr>
              <a:t>P(B</a:t>
            </a:r>
            <a:r>
              <a:rPr b="1" baseline="-25000" lang="en">
                <a:solidFill>
                  <a:srgbClr val="FF0000"/>
                </a:solidFill>
              </a:rPr>
              <a:t>n</a:t>
            </a:r>
            <a:r>
              <a:rPr lang="en">
                <a:solidFill>
                  <a:srgbClr val="FF0000"/>
                </a:solidFill>
              </a:rPr>
              <a:t>/A)</a:t>
            </a:r>
            <a:r>
              <a:rPr lang="en">
                <a:solidFill>
                  <a:srgbClr val="E06666"/>
                </a:solidFill>
              </a:rPr>
              <a:t> </a:t>
            </a:r>
            <a:r>
              <a:rPr lang="en">
                <a:solidFill>
                  <a:srgbClr val="FF9900"/>
                </a:solidFill>
              </a:rPr>
              <a:t>P(B</a:t>
            </a:r>
            <a:r>
              <a:rPr b="1" baseline="-25000" lang="en">
                <a:solidFill>
                  <a:srgbClr val="FF9900"/>
                </a:solidFill>
              </a:rPr>
              <a:t>n-1</a:t>
            </a:r>
            <a:r>
              <a:rPr lang="en">
                <a:solidFill>
                  <a:srgbClr val="FF9900"/>
                </a:solidFill>
              </a:rPr>
              <a:t> , … , B</a:t>
            </a:r>
            <a:r>
              <a:rPr b="1" baseline="-25000" lang="en">
                <a:solidFill>
                  <a:srgbClr val="FF9900"/>
                </a:solidFill>
              </a:rPr>
              <a:t>k</a:t>
            </a:r>
            <a:r>
              <a:rPr lang="en">
                <a:solidFill>
                  <a:srgbClr val="FF9900"/>
                </a:solidFill>
              </a:rPr>
              <a:t> , … B</a:t>
            </a:r>
            <a:r>
              <a:rPr b="1" baseline="-25000" lang="en">
                <a:solidFill>
                  <a:srgbClr val="FF9900"/>
                </a:solidFill>
              </a:rPr>
              <a:t>1</a:t>
            </a:r>
            <a:r>
              <a:rPr lang="en">
                <a:solidFill>
                  <a:srgbClr val="FF9900"/>
                </a:solidFill>
              </a:rPr>
              <a:t>,B</a:t>
            </a:r>
            <a:r>
              <a:rPr b="1" baseline="-25000" lang="en">
                <a:solidFill>
                  <a:srgbClr val="FF9900"/>
                </a:solidFill>
              </a:rPr>
              <a:t>0</a:t>
            </a:r>
            <a:r>
              <a:rPr lang="en">
                <a:solidFill>
                  <a:srgbClr val="FF9900"/>
                </a:solidFill>
              </a:rPr>
              <a:t>/A,B</a:t>
            </a:r>
            <a:r>
              <a:rPr b="1" baseline="-25000" lang="en">
                <a:solidFill>
                  <a:srgbClr val="FF9900"/>
                </a:solidFill>
              </a:rPr>
              <a:t>n</a:t>
            </a:r>
            <a:r>
              <a:rPr lang="en">
                <a:solidFill>
                  <a:srgbClr val="FF9900"/>
                </a:solidFill>
              </a:rPr>
              <a:t>)  </a:t>
            </a:r>
            <a:r>
              <a:rPr lang="en"/>
              <a:t>  applying  Bayes Theorem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P(A) </a:t>
            </a:r>
            <a:r>
              <a:rPr lang="en">
                <a:solidFill>
                  <a:srgbClr val="FF0000"/>
                </a:solidFill>
              </a:rPr>
              <a:t>P(B</a:t>
            </a:r>
            <a:r>
              <a:rPr b="1" baseline="-25000" lang="en">
                <a:solidFill>
                  <a:srgbClr val="FF0000"/>
                </a:solidFill>
              </a:rPr>
              <a:t>n</a:t>
            </a:r>
            <a:r>
              <a:rPr lang="en">
                <a:solidFill>
                  <a:srgbClr val="FF0000"/>
                </a:solidFill>
              </a:rPr>
              <a:t>/A)</a:t>
            </a:r>
            <a:r>
              <a:rPr lang="en">
                <a:solidFill>
                  <a:srgbClr val="E69138"/>
                </a:solidFill>
              </a:rPr>
              <a:t> </a:t>
            </a:r>
            <a:r>
              <a:rPr lang="en">
                <a:solidFill>
                  <a:srgbClr val="FF9900"/>
                </a:solidFill>
              </a:rPr>
              <a:t>P(B</a:t>
            </a:r>
            <a:r>
              <a:rPr b="1" baseline="-25000" lang="en">
                <a:solidFill>
                  <a:srgbClr val="FF9900"/>
                </a:solidFill>
              </a:rPr>
              <a:t>n-1</a:t>
            </a:r>
            <a:r>
              <a:rPr lang="en">
                <a:solidFill>
                  <a:srgbClr val="FF9900"/>
                </a:solidFill>
              </a:rPr>
              <a:t>/A,B</a:t>
            </a:r>
            <a:r>
              <a:rPr b="1" baseline="-25000" lang="en">
                <a:solidFill>
                  <a:srgbClr val="FF9900"/>
                </a:solidFill>
              </a:rPr>
              <a:t>n</a:t>
            </a:r>
            <a:r>
              <a:rPr lang="en">
                <a:solidFill>
                  <a:srgbClr val="FF9900"/>
                </a:solidFill>
              </a:rPr>
              <a:t>)</a:t>
            </a:r>
            <a:r>
              <a:rPr lang="en">
                <a:solidFill>
                  <a:srgbClr val="E69138"/>
                </a:solidFill>
              </a:rPr>
              <a:t> </a:t>
            </a:r>
            <a:r>
              <a:rPr lang="en">
                <a:solidFill>
                  <a:srgbClr val="93C47D"/>
                </a:solidFill>
              </a:rPr>
              <a:t>P(B</a:t>
            </a:r>
            <a:r>
              <a:rPr b="1" baseline="-25000" lang="en">
                <a:solidFill>
                  <a:srgbClr val="93C47D"/>
                </a:solidFill>
              </a:rPr>
              <a:t>n-2</a:t>
            </a:r>
            <a:r>
              <a:rPr lang="en">
                <a:solidFill>
                  <a:srgbClr val="93C47D"/>
                </a:solidFill>
              </a:rPr>
              <a:t>,...,B</a:t>
            </a:r>
            <a:r>
              <a:rPr b="1" baseline="-25000" lang="en">
                <a:solidFill>
                  <a:srgbClr val="93C47D"/>
                </a:solidFill>
              </a:rPr>
              <a:t>k</a:t>
            </a:r>
            <a:r>
              <a:rPr lang="en">
                <a:solidFill>
                  <a:srgbClr val="93C47D"/>
                </a:solidFill>
              </a:rPr>
              <a:t>, … , B</a:t>
            </a:r>
            <a:r>
              <a:rPr b="1" baseline="-25000" lang="en">
                <a:solidFill>
                  <a:srgbClr val="93C47D"/>
                </a:solidFill>
              </a:rPr>
              <a:t>1</a:t>
            </a:r>
            <a:r>
              <a:rPr lang="en">
                <a:solidFill>
                  <a:srgbClr val="93C47D"/>
                </a:solidFill>
              </a:rPr>
              <a:t> , B</a:t>
            </a:r>
            <a:r>
              <a:rPr b="1" baseline="-25000" lang="en">
                <a:solidFill>
                  <a:srgbClr val="93C47D"/>
                </a:solidFill>
              </a:rPr>
              <a:t>0</a:t>
            </a:r>
            <a:r>
              <a:rPr lang="en">
                <a:solidFill>
                  <a:srgbClr val="93C47D"/>
                </a:solidFill>
              </a:rPr>
              <a:t>/A,B</a:t>
            </a:r>
            <a:r>
              <a:rPr b="1" baseline="-25000" lang="en">
                <a:solidFill>
                  <a:srgbClr val="93C47D"/>
                </a:solidFill>
              </a:rPr>
              <a:t>n</a:t>
            </a:r>
            <a:r>
              <a:rPr lang="en">
                <a:solidFill>
                  <a:srgbClr val="93C47D"/>
                </a:solidFill>
              </a:rPr>
              <a:t>,B</a:t>
            </a:r>
            <a:r>
              <a:rPr b="1" baseline="-25000" lang="en">
                <a:solidFill>
                  <a:srgbClr val="93C47D"/>
                </a:solidFill>
              </a:rPr>
              <a:t>n-1</a:t>
            </a:r>
            <a:r>
              <a:rPr lang="en">
                <a:solidFill>
                  <a:srgbClr val="93C47D"/>
                </a:solidFill>
              </a:rPr>
              <a:t>)</a:t>
            </a:r>
            <a:r>
              <a:rPr lang="en">
                <a:solidFill>
                  <a:srgbClr val="00FF00"/>
                </a:solidFill>
              </a:rPr>
              <a:t> </a:t>
            </a:r>
            <a:r>
              <a:rPr lang="en"/>
              <a:t>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a generic formulation of a joint Probability function as We aren’t </a:t>
            </a:r>
            <a:r>
              <a:rPr i="1" lang="en"/>
              <a:t>aware of conditional dependency amongst the Random Variables</a:t>
            </a:r>
            <a:r>
              <a:rPr b="1" lang="en"/>
              <a:t> . </a:t>
            </a:r>
            <a:r>
              <a:rPr lang="en"/>
              <a:t>What if we are aware of conditional dependency amongst them ? </a:t>
            </a:r>
            <a:r>
              <a:rPr b="1" i="1" lang="en"/>
              <a:t>we can build a Bayesian Network 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Classifier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83100" y="619075"/>
            <a:ext cx="894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all of the feature variables   are assumed to be mutually independent amongst each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other </a:t>
            </a:r>
            <a:r>
              <a:rPr b="1" i="1" lang="en"/>
              <a:t>conditioned</a:t>
            </a:r>
            <a:r>
              <a:rPr lang="en"/>
              <a:t> on target variable “Target” , it is called as </a:t>
            </a:r>
            <a:r>
              <a:rPr b="1" i="1" lang="en"/>
              <a:t>naive bayes</a:t>
            </a:r>
            <a:r>
              <a:rPr lang="en"/>
              <a:t> assumption.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2159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P( f</a:t>
            </a:r>
            <a:r>
              <a:rPr baseline="-25000" lang="en" sz="2000">
                <a:solidFill>
                  <a:srgbClr val="222222"/>
                </a:solidFill>
                <a:highlight>
                  <a:srgbClr val="FFFFFF"/>
                </a:highlight>
              </a:rPr>
              <a:t>i  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| f</a:t>
            </a:r>
            <a:r>
              <a:rPr baseline="-25000" lang="en" sz="2000">
                <a:solidFill>
                  <a:srgbClr val="222222"/>
                </a:solidFill>
                <a:highlight>
                  <a:srgbClr val="FFFFFF"/>
                </a:highlight>
              </a:rPr>
              <a:t>i+1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 , f</a:t>
            </a:r>
            <a:r>
              <a:rPr baseline="-25000" lang="en" sz="2000">
                <a:solidFill>
                  <a:srgbClr val="222222"/>
                </a:solidFill>
                <a:highlight>
                  <a:srgbClr val="FFFFFF"/>
                </a:highlight>
              </a:rPr>
              <a:t>i+2 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,....,</a:t>
            </a:r>
            <a:r>
              <a:rPr baseline="-25000" lang="en" sz="20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f</a:t>
            </a:r>
            <a:r>
              <a:rPr baseline="-25000" lang="en" sz="2000">
                <a:solidFill>
                  <a:srgbClr val="222222"/>
                </a:solidFill>
                <a:highlight>
                  <a:srgbClr val="FFFFFF"/>
                </a:highlight>
              </a:rPr>
              <a:t>n , 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Target ) =  P( f</a:t>
            </a:r>
            <a:r>
              <a:rPr baseline="-25000" lang="en" sz="2000">
                <a:solidFill>
                  <a:srgbClr val="222222"/>
                </a:solidFill>
                <a:highlight>
                  <a:srgbClr val="FFFFFF"/>
                </a:highlight>
              </a:rPr>
              <a:t>i 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| Target )    </a:t>
            </a:r>
            <a:endParaRPr sz="2000"/>
          </a:p>
          <a:p>
            <a:pPr indent="0" lvl="0" marL="2159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From Joint Probability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P(A,B</a:t>
            </a:r>
            <a:r>
              <a:rPr b="1" baseline="-25000" lang="en"/>
              <a:t>0</a:t>
            </a:r>
            <a:r>
              <a:rPr lang="en"/>
              <a:t>,B</a:t>
            </a:r>
            <a:r>
              <a:rPr b="1" baseline="-25000" lang="en"/>
              <a:t>1</a:t>
            </a:r>
            <a:r>
              <a:rPr lang="en"/>
              <a:t>, ….B</a:t>
            </a:r>
            <a:r>
              <a:rPr b="1" baseline="-25000" lang="en"/>
              <a:t>n</a:t>
            </a:r>
            <a:r>
              <a:rPr lang="en"/>
              <a:t>) = P(A) </a:t>
            </a:r>
            <a:r>
              <a:rPr lang="en">
                <a:solidFill>
                  <a:srgbClr val="FF0000"/>
                </a:solidFill>
              </a:rPr>
              <a:t>P(B</a:t>
            </a:r>
            <a:r>
              <a:rPr b="1" baseline="-25000" lang="en">
                <a:solidFill>
                  <a:srgbClr val="FF0000"/>
                </a:solidFill>
              </a:rPr>
              <a:t>n</a:t>
            </a:r>
            <a:r>
              <a:rPr lang="en">
                <a:solidFill>
                  <a:srgbClr val="FF0000"/>
                </a:solidFill>
              </a:rPr>
              <a:t>/A)</a:t>
            </a:r>
            <a:r>
              <a:rPr lang="en">
                <a:solidFill>
                  <a:srgbClr val="E69138"/>
                </a:solidFill>
              </a:rPr>
              <a:t> </a:t>
            </a:r>
            <a:r>
              <a:rPr lang="en">
                <a:solidFill>
                  <a:srgbClr val="FF9900"/>
                </a:solidFill>
              </a:rPr>
              <a:t>P(B</a:t>
            </a:r>
            <a:r>
              <a:rPr b="1" baseline="-25000" lang="en">
                <a:solidFill>
                  <a:srgbClr val="FF9900"/>
                </a:solidFill>
              </a:rPr>
              <a:t>n-1</a:t>
            </a:r>
            <a:r>
              <a:rPr lang="en">
                <a:solidFill>
                  <a:srgbClr val="FF9900"/>
                </a:solidFill>
              </a:rPr>
              <a:t>/A,B</a:t>
            </a:r>
            <a:r>
              <a:rPr b="1" baseline="-25000" lang="en">
                <a:solidFill>
                  <a:srgbClr val="FF9900"/>
                </a:solidFill>
              </a:rPr>
              <a:t>n</a:t>
            </a:r>
            <a:r>
              <a:rPr lang="en">
                <a:solidFill>
                  <a:srgbClr val="FF9900"/>
                </a:solidFill>
              </a:rPr>
              <a:t>)</a:t>
            </a:r>
            <a:r>
              <a:rPr lang="en">
                <a:solidFill>
                  <a:srgbClr val="E69138"/>
                </a:solidFill>
              </a:rPr>
              <a:t> </a:t>
            </a:r>
            <a:r>
              <a:rPr lang="en">
                <a:solidFill>
                  <a:srgbClr val="93C47D"/>
                </a:solidFill>
              </a:rPr>
              <a:t>P(B</a:t>
            </a:r>
            <a:r>
              <a:rPr b="1" baseline="-25000" lang="en">
                <a:solidFill>
                  <a:srgbClr val="93C47D"/>
                </a:solidFill>
              </a:rPr>
              <a:t>n-2</a:t>
            </a:r>
            <a:r>
              <a:rPr lang="en">
                <a:solidFill>
                  <a:srgbClr val="93C47D"/>
                </a:solidFill>
              </a:rPr>
              <a:t>,...., B</a:t>
            </a:r>
            <a:r>
              <a:rPr b="1" baseline="-25000" lang="en">
                <a:solidFill>
                  <a:srgbClr val="93C47D"/>
                </a:solidFill>
              </a:rPr>
              <a:t>1</a:t>
            </a:r>
            <a:r>
              <a:rPr lang="en">
                <a:solidFill>
                  <a:srgbClr val="93C47D"/>
                </a:solidFill>
              </a:rPr>
              <a:t> , B</a:t>
            </a:r>
            <a:r>
              <a:rPr b="1" baseline="-25000" lang="en">
                <a:solidFill>
                  <a:srgbClr val="93C47D"/>
                </a:solidFill>
              </a:rPr>
              <a:t>0</a:t>
            </a:r>
            <a:r>
              <a:rPr lang="en">
                <a:solidFill>
                  <a:srgbClr val="93C47D"/>
                </a:solidFill>
              </a:rPr>
              <a:t>/A,B</a:t>
            </a:r>
            <a:r>
              <a:rPr b="1" baseline="-25000" lang="en">
                <a:solidFill>
                  <a:srgbClr val="93C47D"/>
                </a:solidFill>
              </a:rPr>
              <a:t>n</a:t>
            </a:r>
            <a:r>
              <a:rPr lang="en">
                <a:solidFill>
                  <a:srgbClr val="93C47D"/>
                </a:solidFill>
              </a:rPr>
              <a:t>,B</a:t>
            </a:r>
            <a:r>
              <a:rPr b="1" baseline="-25000" lang="en">
                <a:solidFill>
                  <a:srgbClr val="93C47D"/>
                </a:solidFill>
              </a:rPr>
              <a:t>n-1</a:t>
            </a:r>
            <a:r>
              <a:rPr lang="en">
                <a:solidFill>
                  <a:srgbClr val="93C47D"/>
                </a:solidFill>
              </a:rPr>
              <a:t>)</a:t>
            </a:r>
            <a:r>
              <a:rPr lang="en">
                <a:solidFill>
                  <a:srgbClr val="00FF00"/>
                </a:solidFill>
              </a:rPr>
              <a:t>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P(Target , f</a:t>
            </a:r>
            <a:r>
              <a:rPr baseline="-25000" lang="en"/>
              <a:t>0</a:t>
            </a:r>
            <a:r>
              <a:rPr lang="en"/>
              <a:t>, f</a:t>
            </a:r>
            <a:r>
              <a:rPr baseline="-25000" lang="en"/>
              <a:t>1 </a:t>
            </a:r>
            <a:r>
              <a:rPr lang="en"/>
              <a:t>, f</a:t>
            </a:r>
            <a:r>
              <a:rPr baseline="-25000" lang="en"/>
              <a:t>2</a:t>
            </a:r>
            <a:r>
              <a:rPr lang="en"/>
              <a:t>, </a:t>
            </a:r>
            <a:r>
              <a:rPr lang="en"/>
              <a:t>…. f</a:t>
            </a:r>
            <a:r>
              <a:rPr baseline="-25000" lang="en"/>
              <a:t>n </a:t>
            </a:r>
            <a:r>
              <a:rPr lang="en"/>
              <a:t>)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= P(Target)  *  P(f</a:t>
            </a:r>
            <a:r>
              <a:rPr baseline="-25000" lang="en"/>
              <a:t>0</a:t>
            </a:r>
            <a:r>
              <a:rPr lang="en"/>
              <a:t>,f</a:t>
            </a:r>
            <a:r>
              <a:rPr baseline="-25000" lang="en"/>
              <a:t>1</a:t>
            </a:r>
            <a:r>
              <a:rPr lang="en"/>
              <a:t>, ….f</a:t>
            </a:r>
            <a:r>
              <a:rPr baseline="-25000" lang="en"/>
              <a:t>n</a:t>
            </a:r>
            <a:r>
              <a:rPr lang="en"/>
              <a:t>| Target )  (using Joint Probability )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= P(Target</a:t>
            </a:r>
            <a:r>
              <a:rPr lang="en"/>
              <a:t>)  *  </a:t>
            </a:r>
            <a:r>
              <a:rPr i="1" lang="en">
                <a:solidFill>
                  <a:srgbClr val="CC0000"/>
                </a:solidFill>
              </a:rPr>
              <a:t>P(f</a:t>
            </a:r>
            <a:r>
              <a:rPr baseline="-25000" i="1" lang="en">
                <a:solidFill>
                  <a:srgbClr val="CC0000"/>
                </a:solidFill>
              </a:rPr>
              <a:t>0</a:t>
            </a:r>
            <a:r>
              <a:rPr i="1" lang="en">
                <a:solidFill>
                  <a:srgbClr val="CC0000"/>
                </a:solidFill>
              </a:rPr>
              <a:t>|f</a:t>
            </a:r>
            <a:r>
              <a:rPr baseline="-25000" i="1" lang="en">
                <a:solidFill>
                  <a:srgbClr val="CC0000"/>
                </a:solidFill>
              </a:rPr>
              <a:t>1</a:t>
            </a:r>
            <a:r>
              <a:rPr i="1" lang="en">
                <a:solidFill>
                  <a:srgbClr val="CC0000"/>
                </a:solidFill>
              </a:rPr>
              <a:t>,f</a:t>
            </a:r>
            <a:r>
              <a:rPr baseline="-25000" i="1" lang="en">
                <a:solidFill>
                  <a:srgbClr val="CC0000"/>
                </a:solidFill>
              </a:rPr>
              <a:t>2</a:t>
            </a:r>
            <a:r>
              <a:rPr i="1" lang="en">
                <a:solidFill>
                  <a:srgbClr val="CC0000"/>
                </a:solidFill>
              </a:rPr>
              <a:t>, …. f</a:t>
            </a:r>
            <a:r>
              <a:rPr baseline="-25000" i="1" lang="en">
                <a:solidFill>
                  <a:srgbClr val="CC0000"/>
                </a:solidFill>
              </a:rPr>
              <a:t>n</a:t>
            </a:r>
            <a:r>
              <a:rPr i="1" lang="en">
                <a:solidFill>
                  <a:srgbClr val="CC0000"/>
                </a:solidFill>
              </a:rPr>
              <a:t>,Target)</a:t>
            </a:r>
            <a:r>
              <a:rPr lang="en"/>
              <a:t>  * P(f</a:t>
            </a:r>
            <a:r>
              <a:rPr baseline="-25000" lang="en"/>
              <a:t>1</a:t>
            </a:r>
            <a:r>
              <a:rPr lang="en"/>
              <a:t>,f</a:t>
            </a:r>
            <a:r>
              <a:rPr baseline="-25000" lang="en"/>
              <a:t>2</a:t>
            </a:r>
            <a:r>
              <a:rPr lang="en"/>
              <a:t>,....,f</a:t>
            </a:r>
            <a:r>
              <a:rPr baseline="-25000" lang="en"/>
              <a:t>n</a:t>
            </a:r>
            <a:r>
              <a:rPr lang="en"/>
              <a:t>|Target )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= P(Target ) * </a:t>
            </a:r>
            <a:r>
              <a:rPr lang="en">
                <a:solidFill>
                  <a:srgbClr val="CC0000"/>
                </a:solidFill>
              </a:rPr>
              <a:t>P(f</a:t>
            </a:r>
            <a:r>
              <a:rPr baseline="-25000" lang="en">
                <a:solidFill>
                  <a:srgbClr val="CC0000"/>
                </a:solidFill>
              </a:rPr>
              <a:t>0</a:t>
            </a:r>
            <a:r>
              <a:rPr lang="en">
                <a:solidFill>
                  <a:srgbClr val="CC0000"/>
                </a:solidFill>
              </a:rPr>
              <a:t>|Target)</a:t>
            </a:r>
            <a:r>
              <a:rPr lang="en"/>
              <a:t> * P( f</a:t>
            </a:r>
            <a:r>
              <a:rPr baseline="-25000" lang="en"/>
              <a:t>1</a:t>
            </a:r>
            <a:r>
              <a:rPr lang="en"/>
              <a:t>,| f</a:t>
            </a:r>
            <a:r>
              <a:rPr baseline="-25000" lang="en"/>
              <a:t>2</a:t>
            </a:r>
            <a:r>
              <a:rPr lang="en"/>
              <a:t>, …. , f</a:t>
            </a:r>
            <a:r>
              <a:rPr baseline="-25000" lang="en"/>
              <a:t>n</a:t>
            </a:r>
            <a:r>
              <a:rPr lang="en"/>
              <a:t>,Target)  (using naive Bayes assumption)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….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= P(Target) * P(f</a:t>
            </a:r>
            <a:r>
              <a:rPr baseline="-25000" lang="en"/>
              <a:t>0</a:t>
            </a:r>
            <a:r>
              <a:rPr lang="en"/>
              <a:t>|Target) *  P( f</a:t>
            </a:r>
            <a:r>
              <a:rPr baseline="-25000" lang="en"/>
              <a:t>1</a:t>
            </a:r>
            <a:r>
              <a:rPr lang="en"/>
              <a:t>|Target ) , …. , P (f</a:t>
            </a:r>
            <a:r>
              <a:rPr baseline="-25000" lang="en"/>
              <a:t>n</a:t>
            </a:r>
            <a:r>
              <a:rPr lang="en"/>
              <a:t>|Target)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Naive Bayes is faster for implementation can be a baseline for other classifiers .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Classifier (continuing )</a:t>
            </a:r>
            <a:endParaRPr/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Conditional Probability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P(Target | f</a:t>
            </a:r>
            <a:r>
              <a:rPr baseline="-25000" lang="en"/>
              <a:t>0</a:t>
            </a:r>
            <a:r>
              <a:rPr lang="en"/>
              <a:t>,f</a:t>
            </a:r>
            <a:r>
              <a:rPr baseline="-25000" lang="en"/>
              <a:t>1</a:t>
            </a:r>
            <a:r>
              <a:rPr lang="en"/>
              <a:t>, …. ,f</a:t>
            </a:r>
            <a:r>
              <a:rPr baseline="-25000" lang="en"/>
              <a:t>n </a:t>
            </a:r>
            <a:r>
              <a:rPr lang="en"/>
              <a:t>)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 </a:t>
            </a:r>
            <a:r>
              <a:rPr lang="en">
                <a:solidFill>
                  <a:srgbClr val="CC0000"/>
                </a:solidFill>
              </a:rPr>
              <a:t>P(Target , f</a:t>
            </a:r>
            <a:r>
              <a:rPr baseline="-25000" lang="en">
                <a:solidFill>
                  <a:srgbClr val="CC0000"/>
                </a:solidFill>
              </a:rPr>
              <a:t>0 </a:t>
            </a:r>
            <a:r>
              <a:rPr lang="en">
                <a:solidFill>
                  <a:srgbClr val="CC0000"/>
                </a:solidFill>
              </a:rPr>
              <a:t>, f</a:t>
            </a:r>
            <a:r>
              <a:rPr baseline="-25000" lang="en">
                <a:solidFill>
                  <a:srgbClr val="CC0000"/>
                </a:solidFill>
              </a:rPr>
              <a:t>1</a:t>
            </a:r>
            <a:r>
              <a:rPr lang="en">
                <a:solidFill>
                  <a:srgbClr val="CC0000"/>
                </a:solidFill>
              </a:rPr>
              <a:t>, …. ,f</a:t>
            </a:r>
            <a:r>
              <a:rPr baseline="-25000" lang="en">
                <a:solidFill>
                  <a:srgbClr val="CC0000"/>
                </a:solidFill>
              </a:rPr>
              <a:t>n</a:t>
            </a:r>
            <a:r>
              <a:rPr lang="en">
                <a:solidFill>
                  <a:srgbClr val="CC0000"/>
                </a:solidFill>
              </a:rPr>
              <a:t>)</a:t>
            </a:r>
            <a:r>
              <a:rPr lang="en"/>
              <a:t> / P( Target 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(From last equation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</a:t>
            </a:r>
            <a:r>
              <a:rPr lang="en">
                <a:solidFill>
                  <a:srgbClr val="CC0000"/>
                </a:solidFill>
              </a:rPr>
              <a:t>P( Target ) * P (f</a:t>
            </a:r>
            <a:r>
              <a:rPr baseline="-25000" lang="en">
                <a:solidFill>
                  <a:srgbClr val="CC0000"/>
                </a:solidFill>
              </a:rPr>
              <a:t>0</a:t>
            </a:r>
            <a:r>
              <a:rPr lang="en">
                <a:solidFill>
                  <a:srgbClr val="CC0000"/>
                </a:solidFill>
              </a:rPr>
              <a:t>|Target ) *  P( f</a:t>
            </a:r>
            <a:r>
              <a:rPr baseline="-25000" lang="en">
                <a:solidFill>
                  <a:srgbClr val="CC0000"/>
                </a:solidFill>
              </a:rPr>
              <a:t>1</a:t>
            </a:r>
            <a:r>
              <a:rPr lang="en">
                <a:solidFill>
                  <a:srgbClr val="CC0000"/>
                </a:solidFill>
              </a:rPr>
              <a:t>| Target ) * …. * P ( f</a:t>
            </a:r>
            <a:r>
              <a:rPr baseline="-25000" lang="en">
                <a:solidFill>
                  <a:srgbClr val="CC0000"/>
                </a:solidFill>
              </a:rPr>
              <a:t>n </a:t>
            </a:r>
            <a:r>
              <a:rPr lang="en">
                <a:solidFill>
                  <a:srgbClr val="CC0000"/>
                </a:solidFill>
              </a:rPr>
              <a:t>| Target ) </a:t>
            </a:r>
            <a:r>
              <a:rPr lang="en"/>
              <a:t>/ P (Target)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P(f</a:t>
            </a:r>
            <a:r>
              <a:rPr baseline="-25000" lang="en"/>
              <a:t>0 </a:t>
            </a:r>
            <a:r>
              <a:rPr lang="en"/>
              <a:t>| Target ) * P ( f</a:t>
            </a:r>
            <a:r>
              <a:rPr baseline="-25000" lang="en"/>
              <a:t>1 </a:t>
            </a:r>
            <a:r>
              <a:rPr lang="en"/>
              <a:t>|Target ) * …. * P (f</a:t>
            </a:r>
            <a:r>
              <a:rPr baseline="-25000" lang="en"/>
              <a:t>n</a:t>
            </a:r>
            <a:r>
              <a:rPr lang="en"/>
              <a:t> |Target)   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Naive Bayes Classifier is fast to implement and can be a baseline for other classifier . 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Network</a:t>
            </a:r>
            <a:endParaRPr/>
          </a:p>
        </p:txBody>
      </p:sp>
      <p:sp>
        <p:nvSpPr>
          <p:cNvPr id="254" name="Google Shape;254;p39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Network is a DAG(Directed acyclic graph) of nodes and edges . Nodes representing random variables and edges representing conditional dependency amongst them 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also used for representing </a:t>
            </a:r>
            <a:r>
              <a:rPr b="1" i="1" lang="en"/>
              <a:t>causality .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According to this BN 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P(A,B,C,D,F,G,H,I,J)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</a:t>
            </a:r>
            <a:r>
              <a:rPr lang="en">
                <a:solidFill>
                  <a:srgbClr val="74E6CE"/>
                </a:solidFill>
              </a:rPr>
              <a:t>P(A)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/>
              <a:t>* P(B|A) * P(C|A) * P(D|A,C)* P(H|C)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*</a:t>
            </a:r>
            <a:r>
              <a:rPr lang="en">
                <a:solidFill>
                  <a:srgbClr val="74E6CE"/>
                </a:solidFill>
              </a:rPr>
              <a:t>P(F)</a:t>
            </a:r>
            <a:r>
              <a:rPr lang="en"/>
              <a:t> * P(G|H,C,B,F) * P(I|G) * P(J|D,H,G)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Conditionaly Independent Vars : A , F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Dependent Vars : B,C,G,H,I,D,J</a:t>
            </a:r>
            <a:endParaRPr/>
          </a:p>
        </p:txBody>
      </p:sp>
      <p:sp>
        <p:nvSpPr>
          <p:cNvPr id="255" name="Google Shape;255;p39"/>
          <p:cNvSpPr/>
          <p:nvPr/>
        </p:nvSpPr>
        <p:spPr>
          <a:xfrm>
            <a:off x="8362050" y="3143800"/>
            <a:ext cx="490200" cy="50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256" name="Google Shape;256;p39"/>
          <p:cNvSpPr/>
          <p:nvPr/>
        </p:nvSpPr>
        <p:spPr>
          <a:xfrm>
            <a:off x="7025700" y="2259300"/>
            <a:ext cx="490200" cy="50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257" name="Google Shape;257;p39"/>
          <p:cNvSpPr/>
          <p:nvPr/>
        </p:nvSpPr>
        <p:spPr>
          <a:xfrm>
            <a:off x="6784650" y="3145925"/>
            <a:ext cx="490200" cy="50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58" name="Google Shape;258;p39"/>
          <p:cNvSpPr/>
          <p:nvPr/>
        </p:nvSpPr>
        <p:spPr>
          <a:xfrm>
            <a:off x="7871850" y="1326875"/>
            <a:ext cx="490200" cy="5094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259" name="Google Shape;259;p39"/>
          <p:cNvSpPr/>
          <p:nvPr/>
        </p:nvSpPr>
        <p:spPr>
          <a:xfrm>
            <a:off x="5641300" y="1490175"/>
            <a:ext cx="490200" cy="50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60" name="Google Shape;260;p39"/>
          <p:cNvSpPr/>
          <p:nvPr/>
        </p:nvSpPr>
        <p:spPr>
          <a:xfrm>
            <a:off x="5888400" y="2770975"/>
            <a:ext cx="490200" cy="50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61" name="Google Shape;261;p39"/>
          <p:cNvSpPr/>
          <p:nvPr/>
        </p:nvSpPr>
        <p:spPr>
          <a:xfrm>
            <a:off x="6948800" y="1365200"/>
            <a:ext cx="490200" cy="471000"/>
          </a:xfrm>
          <a:prstGeom prst="ellipse">
            <a:avLst/>
          </a:prstGeom>
          <a:solidFill>
            <a:srgbClr val="74E6C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262" name="Google Shape;262;p39"/>
          <p:cNvSpPr/>
          <p:nvPr/>
        </p:nvSpPr>
        <p:spPr>
          <a:xfrm>
            <a:off x="4924100" y="2806025"/>
            <a:ext cx="490200" cy="509400"/>
          </a:xfrm>
          <a:prstGeom prst="ellipse">
            <a:avLst/>
          </a:prstGeom>
          <a:solidFill>
            <a:srgbClr val="74E6C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63" name="Google Shape;263;p39"/>
          <p:cNvSpPr/>
          <p:nvPr/>
        </p:nvSpPr>
        <p:spPr>
          <a:xfrm>
            <a:off x="6428925" y="4031125"/>
            <a:ext cx="490200" cy="47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cxnSp>
        <p:nvCxnSpPr>
          <p:cNvPr id="264" name="Google Shape;264;p39"/>
          <p:cNvCxnSpPr>
            <a:stCxn id="261" idx="4"/>
            <a:endCxn id="256" idx="0"/>
          </p:cNvCxnSpPr>
          <p:nvPr/>
        </p:nvCxnSpPr>
        <p:spPr>
          <a:xfrm>
            <a:off x="7193900" y="1836200"/>
            <a:ext cx="768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39"/>
          <p:cNvCxnSpPr>
            <a:stCxn id="259" idx="6"/>
            <a:endCxn id="256" idx="1"/>
          </p:cNvCxnSpPr>
          <p:nvPr/>
        </p:nvCxnSpPr>
        <p:spPr>
          <a:xfrm>
            <a:off x="6131500" y="1744875"/>
            <a:ext cx="966000" cy="5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39"/>
          <p:cNvCxnSpPr>
            <a:stCxn id="256" idx="7"/>
            <a:endCxn id="258" idx="4"/>
          </p:cNvCxnSpPr>
          <p:nvPr/>
        </p:nvCxnSpPr>
        <p:spPr>
          <a:xfrm flipH="1" rot="10800000">
            <a:off x="7444112" y="1836200"/>
            <a:ext cx="672900" cy="4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39"/>
          <p:cNvCxnSpPr>
            <a:stCxn id="256" idx="5"/>
            <a:endCxn id="255" idx="0"/>
          </p:cNvCxnSpPr>
          <p:nvPr/>
        </p:nvCxnSpPr>
        <p:spPr>
          <a:xfrm>
            <a:off x="7444112" y="2694100"/>
            <a:ext cx="1163100" cy="4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39"/>
          <p:cNvCxnSpPr>
            <a:stCxn id="257" idx="0"/>
            <a:endCxn id="256" idx="3"/>
          </p:cNvCxnSpPr>
          <p:nvPr/>
        </p:nvCxnSpPr>
        <p:spPr>
          <a:xfrm flipH="1" rot="10800000">
            <a:off x="7029750" y="2694125"/>
            <a:ext cx="67800" cy="4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39"/>
          <p:cNvCxnSpPr>
            <a:stCxn id="257" idx="6"/>
            <a:endCxn id="255" idx="2"/>
          </p:cNvCxnSpPr>
          <p:nvPr/>
        </p:nvCxnSpPr>
        <p:spPr>
          <a:xfrm flipH="1" rot="10800000">
            <a:off x="7274850" y="3398525"/>
            <a:ext cx="10872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39"/>
          <p:cNvCxnSpPr>
            <a:stCxn id="263" idx="7"/>
            <a:endCxn id="255" idx="3"/>
          </p:cNvCxnSpPr>
          <p:nvPr/>
        </p:nvCxnSpPr>
        <p:spPr>
          <a:xfrm flipH="1" rot="10800000">
            <a:off x="6847337" y="3578701"/>
            <a:ext cx="1586400" cy="52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39"/>
          <p:cNvCxnSpPr>
            <a:stCxn id="260" idx="7"/>
            <a:endCxn id="256" idx="2"/>
          </p:cNvCxnSpPr>
          <p:nvPr/>
        </p:nvCxnSpPr>
        <p:spPr>
          <a:xfrm flipH="1" rot="10800000">
            <a:off x="6306812" y="2514075"/>
            <a:ext cx="7188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39"/>
          <p:cNvCxnSpPr>
            <a:stCxn id="260" idx="4"/>
            <a:endCxn id="263" idx="1"/>
          </p:cNvCxnSpPr>
          <p:nvPr/>
        </p:nvCxnSpPr>
        <p:spPr>
          <a:xfrm>
            <a:off x="6133500" y="3280375"/>
            <a:ext cx="367200" cy="8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39"/>
          <p:cNvCxnSpPr>
            <a:stCxn id="260" idx="5"/>
            <a:endCxn id="257" idx="1"/>
          </p:cNvCxnSpPr>
          <p:nvPr/>
        </p:nvCxnSpPr>
        <p:spPr>
          <a:xfrm>
            <a:off x="6306812" y="3205775"/>
            <a:ext cx="5496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39"/>
          <p:cNvCxnSpPr>
            <a:stCxn id="262" idx="5"/>
            <a:endCxn id="263" idx="1"/>
          </p:cNvCxnSpPr>
          <p:nvPr/>
        </p:nvCxnSpPr>
        <p:spPr>
          <a:xfrm>
            <a:off x="5342512" y="3240825"/>
            <a:ext cx="1158300" cy="8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39"/>
          <p:cNvCxnSpPr>
            <a:stCxn id="262" idx="6"/>
            <a:endCxn id="260" idx="1"/>
          </p:cNvCxnSpPr>
          <p:nvPr/>
        </p:nvCxnSpPr>
        <p:spPr>
          <a:xfrm flipH="1" rot="10800000">
            <a:off x="5414300" y="2845625"/>
            <a:ext cx="546000" cy="2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39"/>
          <p:cNvCxnSpPr>
            <a:stCxn id="262" idx="7"/>
            <a:endCxn id="259" idx="3"/>
          </p:cNvCxnSpPr>
          <p:nvPr/>
        </p:nvCxnSpPr>
        <p:spPr>
          <a:xfrm flipH="1" rot="10800000">
            <a:off x="5342512" y="1925125"/>
            <a:ext cx="370500" cy="9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r>
              <a:rPr lang="en" sz="2400"/>
              <a:t> Bayesian Networks Inference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*  To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F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ully represent the </a:t>
            </a:r>
            <a:r>
              <a:rPr lang="en" sz="1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joint probability distribution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, it is necessary to specify for each node </a:t>
            </a:r>
            <a:r>
              <a:rPr i="1" lang="en" sz="1400">
                <a:solidFill>
                  <a:srgbClr val="222222"/>
                </a:solidFill>
                <a:highlight>
                  <a:srgbClr val="FFFFFF"/>
                </a:highlight>
              </a:rPr>
              <a:t>X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the probability distribution for </a:t>
            </a:r>
            <a:r>
              <a:rPr i="1" lang="en" sz="1400">
                <a:solidFill>
                  <a:srgbClr val="222222"/>
                </a:solidFill>
                <a:highlight>
                  <a:srgbClr val="FFFFFF"/>
                </a:highlight>
              </a:rPr>
              <a:t>X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conditional upon </a:t>
            </a:r>
            <a:r>
              <a:rPr i="1" lang="en" sz="1400">
                <a:solidFill>
                  <a:srgbClr val="222222"/>
                </a:solidFill>
                <a:highlight>
                  <a:srgbClr val="FFFFFF"/>
                </a:highlight>
              </a:rPr>
              <a:t>X'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s parents. The distribution of </a:t>
            </a:r>
            <a:r>
              <a:rPr i="1" lang="en" sz="1400">
                <a:solidFill>
                  <a:srgbClr val="222222"/>
                </a:solidFill>
                <a:highlight>
                  <a:srgbClr val="FFFFFF"/>
                </a:highlight>
              </a:rPr>
              <a:t>X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conditional upon its parents may have any form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*  Exact Inference from BN using variable elimination  is “NP-HARD” 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*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 A</a:t>
            </a:r>
            <a:r>
              <a:rPr lang="en" sz="1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pproximate inference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algorithms: 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importance sampling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(reducing variance )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stochastic </a:t>
            </a:r>
            <a:r>
              <a:rPr lang="en" sz="1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MCMC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(Markov Chain Monte Carlo)  simulation (avoids local minima ; Gibbs Sampling)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belief propagation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( sum product Algorithm  with O(n^2) Ops )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variational methods</a:t>
            </a:r>
            <a:r>
              <a:rPr lang="en" sz="1400"/>
              <a:t> (variational Bayes)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*  </a:t>
            </a:r>
            <a:r>
              <a:rPr lang="en" sz="1400"/>
              <a:t>Param Learning :   Expectation Maximisation is an approach to maximise likelihood or posterior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probability alternating between computing Expectation and maximisation in an iteration .                            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Network Inference - Variable Elimination</a:t>
            </a:r>
            <a:endParaRPr/>
          </a:p>
        </p:txBody>
      </p:sp>
      <p:sp>
        <p:nvSpPr>
          <p:cNvPr id="288" name="Google Shape;288;p41"/>
          <p:cNvSpPr txBox="1"/>
          <p:nvPr>
            <p:ph idx="1" type="body"/>
          </p:nvPr>
        </p:nvSpPr>
        <p:spPr>
          <a:xfrm>
            <a:off x="311700" y="695275"/>
            <a:ext cx="8520600" cy="42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*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It eliminates (by integration or summation) the non-observed non-query variables one by one 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  by distributing the sum over the product;  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*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This method have complexity that is exponential in the network's </a:t>
            </a:r>
            <a:r>
              <a:rPr lang="en" sz="1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treewidth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*  A</a:t>
            </a:r>
            <a:r>
              <a:rPr lang="en" sz="1400"/>
              <a:t>ccording to this BN ,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Computing for P(</a:t>
            </a:r>
            <a:r>
              <a:rPr lang="en" sz="1400"/>
              <a:t>A</a:t>
            </a:r>
            <a:r>
              <a:rPr lang="en" sz="1400"/>
              <a:t>) and P(F)  and eliminating conditionally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Independent variables.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P(A,B,C,D,F,G,H,I,J) 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= </a:t>
            </a:r>
            <a:r>
              <a:rPr lang="en" sz="1400">
                <a:solidFill>
                  <a:srgbClr val="F9CB9C"/>
                </a:solidFill>
              </a:rPr>
              <a:t>P(A) </a:t>
            </a:r>
            <a:r>
              <a:rPr lang="en" sz="1400"/>
              <a:t>* </a:t>
            </a:r>
            <a:r>
              <a:rPr lang="en" sz="1400">
                <a:solidFill>
                  <a:srgbClr val="74E6CE"/>
                </a:solidFill>
              </a:rPr>
              <a:t>P(B|A) * P(C|A)</a:t>
            </a:r>
            <a:r>
              <a:rPr lang="en" sz="1400"/>
              <a:t> * P(D|A,C)* P(H|C) 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*</a:t>
            </a:r>
            <a:r>
              <a:rPr lang="en" sz="1400">
                <a:solidFill>
                  <a:srgbClr val="F9CB9C"/>
                </a:solidFill>
              </a:rPr>
              <a:t>P(F)</a:t>
            </a:r>
            <a:r>
              <a:rPr lang="en" sz="1400"/>
              <a:t> * P(G|H,C,B,F) * P(I|G) * P(J|D,H,G)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Conditionally Independent Vars : A , F,B,C 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Dependent Vars : G,H,I,D,J</a:t>
            </a:r>
            <a:endParaRPr sz="1400"/>
          </a:p>
        </p:txBody>
      </p:sp>
      <p:sp>
        <p:nvSpPr>
          <p:cNvPr id="289" name="Google Shape;289;p41"/>
          <p:cNvSpPr/>
          <p:nvPr/>
        </p:nvSpPr>
        <p:spPr>
          <a:xfrm>
            <a:off x="8362050" y="3143800"/>
            <a:ext cx="490200" cy="50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290" name="Google Shape;290;p41"/>
          <p:cNvSpPr/>
          <p:nvPr/>
        </p:nvSpPr>
        <p:spPr>
          <a:xfrm>
            <a:off x="7025700" y="2259300"/>
            <a:ext cx="490200" cy="50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291" name="Google Shape;291;p41"/>
          <p:cNvSpPr/>
          <p:nvPr/>
        </p:nvSpPr>
        <p:spPr>
          <a:xfrm>
            <a:off x="6784650" y="3145925"/>
            <a:ext cx="490200" cy="50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92" name="Google Shape;292;p41"/>
          <p:cNvSpPr/>
          <p:nvPr/>
        </p:nvSpPr>
        <p:spPr>
          <a:xfrm>
            <a:off x="7871850" y="1326875"/>
            <a:ext cx="490200" cy="5094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293" name="Google Shape;293;p41"/>
          <p:cNvSpPr/>
          <p:nvPr/>
        </p:nvSpPr>
        <p:spPr>
          <a:xfrm>
            <a:off x="5184100" y="1871175"/>
            <a:ext cx="490200" cy="509400"/>
          </a:xfrm>
          <a:prstGeom prst="ellipse">
            <a:avLst/>
          </a:prstGeom>
          <a:solidFill>
            <a:srgbClr val="74E6C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94" name="Google Shape;294;p41"/>
          <p:cNvSpPr/>
          <p:nvPr/>
        </p:nvSpPr>
        <p:spPr>
          <a:xfrm>
            <a:off x="5888400" y="2770975"/>
            <a:ext cx="490200" cy="509400"/>
          </a:xfrm>
          <a:prstGeom prst="ellipse">
            <a:avLst/>
          </a:prstGeom>
          <a:solidFill>
            <a:srgbClr val="74E6C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95" name="Google Shape;295;p41"/>
          <p:cNvSpPr/>
          <p:nvPr/>
        </p:nvSpPr>
        <p:spPr>
          <a:xfrm>
            <a:off x="6948800" y="1365200"/>
            <a:ext cx="490200" cy="4710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296" name="Google Shape;296;p41"/>
          <p:cNvSpPr/>
          <p:nvPr/>
        </p:nvSpPr>
        <p:spPr>
          <a:xfrm>
            <a:off x="4924100" y="2806025"/>
            <a:ext cx="490200" cy="5094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97" name="Google Shape;297;p41"/>
          <p:cNvSpPr/>
          <p:nvPr/>
        </p:nvSpPr>
        <p:spPr>
          <a:xfrm>
            <a:off x="6428925" y="4031125"/>
            <a:ext cx="490200" cy="47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cxnSp>
        <p:nvCxnSpPr>
          <p:cNvPr id="298" name="Google Shape;298;p41"/>
          <p:cNvCxnSpPr>
            <a:stCxn id="295" idx="4"/>
            <a:endCxn id="290" idx="0"/>
          </p:cNvCxnSpPr>
          <p:nvPr/>
        </p:nvCxnSpPr>
        <p:spPr>
          <a:xfrm>
            <a:off x="7193900" y="1836200"/>
            <a:ext cx="768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41"/>
          <p:cNvCxnSpPr>
            <a:stCxn id="293" idx="6"/>
            <a:endCxn id="290" idx="1"/>
          </p:cNvCxnSpPr>
          <p:nvPr/>
        </p:nvCxnSpPr>
        <p:spPr>
          <a:xfrm>
            <a:off x="5674300" y="2125875"/>
            <a:ext cx="14232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41"/>
          <p:cNvCxnSpPr>
            <a:stCxn id="290" idx="7"/>
            <a:endCxn id="292" idx="4"/>
          </p:cNvCxnSpPr>
          <p:nvPr/>
        </p:nvCxnSpPr>
        <p:spPr>
          <a:xfrm flipH="1" rot="10800000">
            <a:off x="7444112" y="1836200"/>
            <a:ext cx="672900" cy="4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41"/>
          <p:cNvCxnSpPr>
            <a:stCxn id="290" idx="5"/>
            <a:endCxn id="289" idx="0"/>
          </p:cNvCxnSpPr>
          <p:nvPr/>
        </p:nvCxnSpPr>
        <p:spPr>
          <a:xfrm>
            <a:off x="7444112" y="2694100"/>
            <a:ext cx="1163100" cy="4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41"/>
          <p:cNvCxnSpPr>
            <a:stCxn id="291" idx="0"/>
            <a:endCxn id="290" idx="3"/>
          </p:cNvCxnSpPr>
          <p:nvPr/>
        </p:nvCxnSpPr>
        <p:spPr>
          <a:xfrm flipH="1" rot="10800000">
            <a:off x="7029750" y="2694125"/>
            <a:ext cx="67800" cy="4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41"/>
          <p:cNvCxnSpPr>
            <a:stCxn id="291" idx="6"/>
            <a:endCxn id="289" idx="2"/>
          </p:cNvCxnSpPr>
          <p:nvPr/>
        </p:nvCxnSpPr>
        <p:spPr>
          <a:xfrm flipH="1" rot="10800000">
            <a:off x="7274850" y="3398525"/>
            <a:ext cx="10872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41"/>
          <p:cNvCxnSpPr>
            <a:stCxn id="297" idx="7"/>
            <a:endCxn id="289" idx="3"/>
          </p:cNvCxnSpPr>
          <p:nvPr/>
        </p:nvCxnSpPr>
        <p:spPr>
          <a:xfrm flipH="1" rot="10800000">
            <a:off x="6847337" y="3578701"/>
            <a:ext cx="1586400" cy="52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41"/>
          <p:cNvCxnSpPr>
            <a:stCxn id="294" idx="7"/>
            <a:endCxn id="290" idx="2"/>
          </p:cNvCxnSpPr>
          <p:nvPr/>
        </p:nvCxnSpPr>
        <p:spPr>
          <a:xfrm flipH="1" rot="10800000">
            <a:off x="6306812" y="2514075"/>
            <a:ext cx="7188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41"/>
          <p:cNvCxnSpPr>
            <a:stCxn id="294" idx="4"/>
            <a:endCxn id="297" idx="1"/>
          </p:cNvCxnSpPr>
          <p:nvPr/>
        </p:nvCxnSpPr>
        <p:spPr>
          <a:xfrm>
            <a:off x="6133500" y="3280375"/>
            <a:ext cx="367200" cy="8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41"/>
          <p:cNvCxnSpPr>
            <a:stCxn id="294" idx="5"/>
            <a:endCxn id="291" idx="1"/>
          </p:cNvCxnSpPr>
          <p:nvPr/>
        </p:nvCxnSpPr>
        <p:spPr>
          <a:xfrm>
            <a:off x="6306812" y="3205775"/>
            <a:ext cx="5496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41"/>
          <p:cNvCxnSpPr>
            <a:stCxn id="296" idx="5"/>
            <a:endCxn id="297" idx="1"/>
          </p:cNvCxnSpPr>
          <p:nvPr/>
        </p:nvCxnSpPr>
        <p:spPr>
          <a:xfrm>
            <a:off x="5342512" y="3240825"/>
            <a:ext cx="1158300" cy="8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41"/>
          <p:cNvCxnSpPr>
            <a:stCxn id="296" idx="6"/>
            <a:endCxn id="294" idx="1"/>
          </p:cNvCxnSpPr>
          <p:nvPr/>
        </p:nvCxnSpPr>
        <p:spPr>
          <a:xfrm flipH="1" rot="10800000">
            <a:off x="5414300" y="2845625"/>
            <a:ext cx="546000" cy="2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41"/>
          <p:cNvCxnSpPr>
            <a:stCxn id="296" idx="7"/>
            <a:endCxn id="293" idx="3"/>
          </p:cNvCxnSpPr>
          <p:nvPr/>
        </p:nvCxnSpPr>
        <p:spPr>
          <a:xfrm rot="10800000">
            <a:off x="5255812" y="2306125"/>
            <a:ext cx="86700" cy="5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Experiment , Output &amp; Observation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: Rolling two dices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Output: 5 and 5 shows up on top of dices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Observation A: sum of numbers showing up = 10 (in this case )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Sample set or Universal Set S1 =  all possible values in consideration in this setup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    =  2 , … 12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Observation B : sum of numbers facing down ( depends upon dices )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Sample set or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Universal Set S2 =  all possible values in consideration in this setup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    =  2 , … 12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Observation  C : sum of numbers facing up and down in two dices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Sample Set or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Universal Set    =  all possible values in consideration in this setup 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  =  depends upon dices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Network Inference - Variable Elimination  </a:t>
            </a:r>
            <a:endParaRPr/>
          </a:p>
        </p:txBody>
      </p:sp>
      <p:sp>
        <p:nvSpPr>
          <p:cNvPr id="316" name="Google Shape;316;p42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Computing P(B|A) , P(C|A) , and eliminating  conditionally independent variables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According to this BN 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P(A,B,C,D,F,G,H,I,J)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</a:t>
            </a:r>
            <a:r>
              <a:rPr lang="en">
                <a:solidFill>
                  <a:srgbClr val="F9CB9C"/>
                </a:solidFill>
              </a:rPr>
              <a:t> P(A) </a:t>
            </a:r>
            <a:r>
              <a:rPr lang="en"/>
              <a:t>* </a:t>
            </a:r>
            <a:r>
              <a:rPr lang="en">
                <a:solidFill>
                  <a:srgbClr val="F9CB9C"/>
                </a:solidFill>
              </a:rPr>
              <a:t>P(B|A) * P(C|A) </a:t>
            </a:r>
            <a:r>
              <a:rPr lang="en"/>
              <a:t>* </a:t>
            </a:r>
            <a:r>
              <a:rPr lang="en">
                <a:solidFill>
                  <a:srgbClr val="74E6CE"/>
                </a:solidFill>
              </a:rPr>
              <a:t>P(D|A,C)* P(H|C)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* </a:t>
            </a:r>
            <a:r>
              <a:rPr lang="en">
                <a:solidFill>
                  <a:srgbClr val="F9CB9C"/>
                </a:solidFill>
              </a:rPr>
              <a:t>P(F)</a:t>
            </a:r>
            <a:r>
              <a:rPr lang="en"/>
              <a:t> * P(G|H,C,B,F) * P(I|G) * P(J|D,H,G)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Conditionally Independent Vars : A , F ,B,D,C,H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Dependent Vars : G,I,J</a:t>
            </a:r>
            <a:endParaRPr/>
          </a:p>
        </p:txBody>
      </p:sp>
      <p:sp>
        <p:nvSpPr>
          <p:cNvPr id="317" name="Google Shape;317;p42"/>
          <p:cNvSpPr/>
          <p:nvPr/>
        </p:nvSpPr>
        <p:spPr>
          <a:xfrm>
            <a:off x="8362050" y="3143800"/>
            <a:ext cx="490200" cy="50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318" name="Google Shape;318;p42"/>
          <p:cNvSpPr/>
          <p:nvPr/>
        </p:nvSpPr>
        <p:spPr>
          <a:xfrm>
            <a:off x="7025700" y="2259300"/>
            <a:ext cx="490200" cy="50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319" name="Google Shape;319;p42"/>
          <p:cNvSpPr/>
          <p:nvPr/>
        </p:nvSpPr>
        <p:spPr>
          <a:xfrm>
            <a:off x="6784650" y="3145925"/>
            <a:ext cx="490200" cy="509400"/>
          </a:xfrm>
          <a:prstGeom prst="ellipse">
            <a:avLst/>
          </a:prstGeom>
          <a:solidFill>
            <a:srgbClr val="74E6C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20" name="Google Shape;320;p42"/>
          <p:cNvSpPr/>
          <p:nvPr/>
        </p:nvSpPr>
        <p:spPr>
          <a:xfrm>
            <a:off x="7871850" y="1326875"/>
            <a:ext cx="490200" cy="5094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321" name="Google Shape;321;p42"/>
          <p:cNvSpPr/>
          <p:nvPr/>
        </p:nvSpPr>
        <p:spPr>
          <a:xfrm>
            <a:off x="5641300" y="1490175"/>
            <a:ext cx="490200" cy="5094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22" name="Google Shape;322;p42"/>
          <p:cNvSpPr/>
          <p:nvPr/>
        </p:nvSpPr>
        <p:spPr>
          <a:xfrm>
            <a:off x="5888400" y="2770975"/>
            <a:ext cx="490200" cy="5094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23" name="Google Shape;323;p42"/>
          <p:cNvSpPr/>
          <p:nvPr/>
        </p:nvSpPr>
        <p:spPr>
          <a:xfrm>
            <a:off x="6948800" y="1365200"/>
            <a:ext cx="490200" cy="4710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324" name="Google Shape;324;p42"/>
          <p:cNvSpPr/>
          <p:nvPr/>
        </p:nvSpPr>
        <p:spPr>
          <a:xfrm>
            <a:off x="4924100" y="2806025"/>
            <a:ext cx="490200" cy="5094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25" name="Google Shape;325;p42"/>
          <p:cNvSpPr/>
          <p:nvPr/>
        </p:nvSpPr>
        <p:spPr>
          <a:xfrm>
            <a:off x="6428925" y="4031125"/>
            <a:ext cx="490200" cy="471000"/>
          </a:xfrm>
          <a:prstGeom prst="ellipse">
            <a:avLst/>
          </a:prstGeom>
          <a:solidFill>
            <a:srgbClr val="74E6C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cxnSp>
        <p:nvCxnSpPr>
          <p:cNvPr id="326" name="Google Shape;326;p42"/>
          <p:cNvCxnSpPr>
            <a:stCxn id="323" idx="4"/>
            <a:endCxn id="318" idx="0"/>
          </p:cNvCxnSpPr>
          <p:nvPr/>
        </p:nvCxnSpPr>
        <p:spPr>
          <a:xfrm>
            <a:off x="7193900" y="1836200"/>
            <a:ext cx="768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42"/>
          <p:cNvCxnSpPr>
            <a:stCxn id="321" idx="6"/>
            <a:endCxn id="318" idx="1"/>
          </p:cNvCxnSpPr>
          <p:nvPr/>
        </p:nvCxnSpPr>
        <p:spPr>
          <a:xfrm>
            <a:off x="6131500" y="1744875"/>
            <a:ext cx="966000" cy="5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42"/>
          <p:cNvCxnSpPr>
            <a:stCxn id="318" idx="7"/>
            <a:endCxn id="320" idx="4"/>
          </p:cNvCxnSpPr>
          <p:nvPr/>
        </p:nvCxnSpPr>
        <p:spPr>
          <a:xfrm flipH="1" rot="10800000">
            <a:off x="7444112" y="1836200"/>
            <a:ext cx="672900" cy="4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42"/>
          <p:cNvCxnSpPr>
            <a:stCxn id="318" idx="5"/>
            <a:endCxn id="317" idx="0"/>
          </p:cNvCxnSpPr>
          <p:nvPr/>
        </p:nvCxnSpPr>
        <p:spPr>
          <a:xfrm>
            <a:off x="7444112" y="2694100"/>
            <a:ext cx="1163100" cy="4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42"/>
          <p:cNvCxnSpPr>
            <a:stCxn id="319" idx="0"/>
            <a:endCxn id="318" idx="3"/>
          </p:cNvCxnSpPr>
          <p:nvPr/>
        </p:nvCxnSpPr>
        <p:spPr>
          <a:xfrm flipH="1" rot="10800000">
            <a:off x="7029750" y="2694125"/>
            <a:ext cx="67800" cy="4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42"/>
          <p:cNvCxnSpPr>
            <a:stCxn id="319" idx="6"/>
            <a:endCxn id="317" idx="2"/>
          </p:cNvCxnSpPr>
          <p:nvPr/>
        </p:nvCxnSpPr>
        <p:spPr>
          <a:xfrm flipH="1" rot="10800000">
            <a:off x="7274850" y="3398525"/>
            <a:ext cx="10872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42"/>
          <p:cNvCxnSpPr>
            <a:stCxn id="325" idx="7"/>
            <a:endCxn id="317" idx="3"/>
          </p:cNvCxnSpPr>
          <p:nvPr/>
        </p:nvCxnSpPr>
        <p:spPr>
          <a:xfrm flipH="1" rot="10800000">
            <a:off x="6847337" y="3578701"/>
            <a:ext cx="1586400" cy="52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42"/>
          <p:cNvCxnSpPr>
            <a:stCxn id="322" idx="7"/>
            <a:endCxn id="318" idx="2"/>
          </p:cNvCxnSpPr>
          <p:nvPr/>
        </p:nvCxnSpPr>
        <p:spPr>
          <a:xfrm flipH="1" rot="10800000">
            <a:off x="6306812" y="2514075"/>
            <a:ext cx="7188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42"/>
          <p:cNvCxnSpPr>
            <a:stCxn id="322" idx="4"/>
            <a:endCxn id="325" idx="1"/>
          </p:cNvCxnSpPr>
          <p:nvPr/>
        </p:nvCxnSpPr>
        <p:spPr>
          <a:xfrm>
            <a:off x="6133500" y="3280375"/>
            <a:ext cx="367200" cy="8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42"/>
          <p:cNvCxnSpPr>
            <a:stCxn id="322" idx="5"/>
            <a:endCxn id="319" idx="1"/>
          </p:cNvCxnSpPr>
          <p:nvPr/>
        </p:nvCxnSpPr>
        <p:spPr>
          <a:xfrm>
            <a:off x="6306812" y="3205775"/>
            <a:ext cx="5496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42"/>
          <p:cNvCxnSpPr>
            <a:stCxn id="324" idx="5"/>
            <a:endCxn id="325" idx="1"/>
          </p:cNvCxnSpPr>
          <p:nvPr/>
        </p:nvCxnSpPr>
        <p:spPr>
          <a:xfrm>
            <a:off x="5342512" y="3240825"/>
            <a:ext cx="1158300" cy="8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42"/>
          <p:cNvCxnSpPr>
            <a:stCxn id="324" idx="6"/>
            <a:endCxn id="322" idx="1"/>
          </p:cNvCxnSpPr>
          <p:nvPr/>
        </p:nvCxnSpPr>
        <p:spPr>
          <a:xfrm flipH="1" rot="10800000">
            <a:off x="5414300" y="2845625"/>
            <a:ext cx="546000" cy="2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42"/>
          <p:cNvCxnSpPr>
            <a:stCxn id="324" idx="7"/>
            <a:endCxn id="321" idx="3"/>
          </p:cNvCxnSpPr>
          <p:nvPr/>
        </p:nvCxnSpPr>
        <p:spPr>
          <a:xfrm flipH="1" rot="10800000">
            <a:off x="5342512" y="1925125"/>
            <a:ext cx="370500" cy="9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3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Network Variable Elimination</a:t>
            </a:r>
            <a:endParaRPr/>
          </a:p>
        </p:txBody>
      </p:sp>
      <p:sp>
        <p:nvSpPr>
          <p:cNvPr id="344" name="Google Shape;344;p43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Computing for P(D|A,C) , P(H|C)  and eliminating conditionally independent variables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According to this BN 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P(A,B,C,D,F,G,H,I,J)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</a:t>
            </a:r>
            <a:r>
              <a:rPr lang="en">
                <a:solidFill>
                  <a:srgbClr val="F9CB9C"/>
                </a:solidFill>
              </a:rPr>
              <a:t>P(A) * P(B|A) * P(C|A) * P(D|A,C)* P(H|C) </a:t>
            </a:r>
            <a:endParaRPr>
              <a:solidFill>
                <a:srgbClr val="F9CB9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</a:rPr>
              <a:t>  *P(F)</a:t>
            </a:r>
            <a:r>
              <a:rPr lang="en"/>
              <a:t> * </a:t>
            </a:r>
            <a:r>
              <a:rPr lang="en">
                <a:solidFill>
                  <a:srgbClr val="74E6CE"/>
                </a:solidFill>
              </a:rPr>
              <a:t>P(G|H,C,B,F)</a:t>
            </a:r>
            <a:r>
              <a:rPr lang="en"/>
              <a:t> * P(I|G) * P(J|D,H,G)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Conditionally Independent Vars : A , F , C,H,D,B, 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Dependent Vars : I,J</a:t>
            </a:r>
            <a:endParaRPr/>
          </a:p>
        </p:txBody>
      </p:sp>
      <p:sp>
        <p:nvSpPr>
          <p:cNvPr id="345" name="Google Shape;345;p43"/>
          <p:cNvSpPr/>
          <p:nvPr/>
        </p:nvSpPr>
        <p:spPr>
          <a:xfrm>
            <a:off x="8362050" y="3143800"/>
            <a:ext cx="490200" cy="50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346" name="Google Shape;346;p43"/>
          <p:cNvSpPr/>
          <p:nvPr/>
        </p:nvSpPr>
        <p:spPr>
          <a:xfrm>
            <a:off x="7025700" y="2259300"/>
            <a:ext cx="490200" cy="509400"/>
          </a:xfrm>
          <a:prstGeom prst="ellipse">
            <a:avLst/>
          </a:prstGeom>
          <a:solidFill>
            <a:srgbClr val="74E6C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347" name="Google Shape;347;p43"/>
          <p:cNvSpPr/>
          <p:nvPr/>
        </p:nvSpPr>
        <p:spPr>
          <a:xfrm>
            <a:off x="6784650" y="3145925"/>
            <a:ext cx="490200" cy="5094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48" name="Google Shape;348;p43"/>
          <p:cNvSpPr/>
          <p:nvPr/>
        </p:nvSpPr>
        <p:spPr>
          <a:xfrm>
            <a:off x="7871850" y="1326875"/>
            <a:ext cx="490200" cy="5094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349" name="Google Shape;349;p43"/>
          <p:cNvSpPr/>
          <p:nvPr/>
        </p:nvSpPr>
        <p:spPr>
          <a:xfrm>
            <a:off x="5641300" y="1490175"/>
            <a:ext cx="490200" cy="5094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50" name="Google Shape;350;p43"/>
          <p:cNvSpPr/>
          <p:nvPr/>
        </p:nvSpPr>
        <p:spPr>
          <a:xfrm>
            <a:off x="5888400" y="2770975"/>
            <a:ext cx="490200" cy="5094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51" name="Google Shape;351;p43"/>
          <p:cNvSpPr/>
          <p:nvPr/>
        </p:nvSpPr>
        <p:spPr>
          <a:xfrm>
            <a:off x="6948800" y="1365200"/>
            <a:ext cx="490200" cy="4710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352" name="Google Shape;352;p43"/>
          <p:cNvSpPr/>
          <p:nvPr/>
        </p:nvSpPr>
        <p:spPr>
          <a:xfrm>
            <a:off x="4924100" y="2806025"/>
            <a:ext cx="490200" cy="5094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53" name="Google Shape;353;p43"/>
          <p:cNvSpPr/>
          <p:nvPr/>
        </p:nvSpPr>
        <p:spPr>
          <a:xfrm>
            <a:off x="6428925" y="4031125"/>
            <a:ext cx="490200" cy="4710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cxnSp>
        <p:nvCxnSpPr>
          <p:cNvPr id="354" name="Google Shape;354;p43"/>
          <p:cNvCxnSpPr>
            <a:stCxn id="351" idx="4"/>
            <a:endCxn id="346" idx="0"/>
          </p:cNvCxnSpPr>
          <p:nvPr/>
        </p:nvCxnSpPr>
        <p:spPr>
          <a:xfrm>
            <a:off x="7193900" y="1836200"/>
            <a:ext cx="768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43"/>
          <p:cNvCxnSpPr>
            <a:stCxn id="349" idx="6"/>
            <a:endCxn id="346" idx="1"/>
          </p:cNvCxnSpPr>
          <p:nvPr/>
        </p:nvCxnSpPr>
        <p:spPr>
          <a:xfrm>
            <a:off x="6131500" y="1744875"/>
            <a:ext cx="966000" cy="5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43"/>
          <p:cNvCxnSpPr>
            <a:stCxn id="346" idx="7"/>
            <a:endCxn id="348" idx="4"/>
          </p:cNvCxnSpPr>
          <p:nvPr/>
        </p:nvCxnSpPr>
        <p:spPr>
          <a:xfrm flipH="1" rot="10800000">
            <a:off x="7444112" y="1836200"/>
            <a:ext cx="672900" cy="4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43"/>
          <p:cNvCxnSpPr>
            <a:stCxn id="346" idx="5"/>
            <a:endCxn id="345" idx="0"/>
          </p:cNvCxnSpPr>
          <p:nvPr/>
        </p:nvCxnSpPr>
        <p:spPr>
          <a:xfrm>
            <a:off x="7444112" y="2694100"/>
            <a:ext cx="1163100" cy="4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43"/>
          <p:cNvCxnSpPr>
            <a:stCxn id="347" idx="0"/>
            <a:endCxn id="346" idx="3"/>
          </p:cNvCxnSpPr>
          <p:nvPr/>
        </p:nvCxnSpPr>
        <p:spPr>
          <a:xfrm flipH="1" rot="10800000">
            <a:off x="7029750" y="2694125"/>
            <a:ext cx="67800" cy="4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43"/>
          <p:cNvCxnSpPr>
            <a:stCxn id="347" idx="6"/>
            <a:endCxn id="345" idx="2"/>
          </p:cNvCxnSpPr>
          <p:nvPr/>
        </p:nvCxnSpPr>
        <p:spPr>
          <a:xfrm flipH="1" rot="10800000">
            <a:off x="7274850" y="3398525"/>
            <a:ext cx="10872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43"/>
          <p:cNvCxnSpPr>
            <a:stCxn id="353" idx="7"/>
            <a:endCxn id="345" idx="3"/>
          </p:cNvCxnSpPr>
          <p:nvPr/>
        </p:nvCxnSpPr>
        <p:spPr>
          <a:xfrm flipH="1" rot="10800000">
            <a:off x="6847337" y="3578701"/>
            <a:ext cx="1586400" cy="52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43"/>
          <p:cNvCxnSpPr>
            <a:stCxn id="350" idx="7"/>
            <a:endCxn id="346" idx="2"/>
          </p:cNvCxnSpPr>
          <p:nvPr/>
        </p:nvCxnSpPr>
        <p:spPr>
          <a:xfrm flipH="1" rot="10800000">
            <a:off x="6306812" y="2514075"/>
            <a:ext cx="7188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43"/>
          <p:cNvCxnSpPr>
            <a:stCxn id="350" idx="4"/>
            <a:endCxn id="353" idx="1"/>
          </p:cNvCxnSpPr>
          <p:nvPr/>
        </p:nvCxnSpPr>
        <p:spPr>
          <a:xfrm>
            <a:off x="6133500" y="3280375"/>
            <a:ext cx="367200" cy="8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43"/>
          <p:cNvCxnSpPr>
            <a:stCxn id="350" idx="5"/>
            <a:endCxn id="347" idx="1"/>
          </p:cNvCxnSpPr>
          <p:nvPr/>
        </p:nvCxnSpPr>
        <p:spPr>
          <a:xfrm>
            <a:off x="6306812" y="3205775"/>
            <a:ext cx="5496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43"/>
          <p:cNvCxnSpPr>
            <a:stCxn id="352" idx="5"/>
            <a:endCxn id="353" idx="1"/>
          </p:cNvCxnSpPr>
          <p:nvPr/>
        </p:nvCxnSpPr>
        <p:spPr>
          <a:xfrm>
            <a:off x="5342512" y="3240825"/>
            <a:ext cx="1158300" cy="8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43"/>
          <p:cNvCxnSpPr>
            <a:stCxn id="352" idx="6"/>
            <a:endCxn id="350" idx="1"/>
          </p:cNvCxnSpPr>
          <p:nvPr/>
        </p:nvCxnSpPr>
        <p:spPr>
          <a:xfrm flipH="1" rot="10800000">
            <a:off x="5414300" y="2845625"/>
            <a:ext cx="546000" cy="2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43"/>
          <p:cNvCxnSpPr>
            <a:stCxn id="352" idx="7"/>
            <a:endCxn id="349" idx="3"/>
          </p:cNvCxnSpPr>
          <p:nvPr/>
        </p:nvCxnSpPr>
        <p:spPr>
          <a:xfrm flipH="1" rot="10800000">
            <a:off x="5342512" y="1925125"/>
            <a:ext cx="370500" cy="9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Network Inference - Variable Elimination</a:t>
            </a:r>
            <a:endParaRPr/>
          </a:p>
        </p:txBody>
      </p:sp>
      <p:sp>
        <p:nvSpPr>
          <p:cNvPr id="372" name="Google Shape;372;p44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Computing   P(I|G) and P(J|D,H,G) for inferring I and J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According to this BN 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P(A,B,C,D,F,G,H,I,J)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</a:t>
            </a:r>
            <a:r>
              <a:rPr lang="en">
                <a:solidFill>
                  <a:srgbClr val="F9CB9C"/>
                </a:solidFill>
              </a:rPr>
              <a:t>P(A) * P(B|A) * P(C|A) * P(D|A,C)* P(H|C) </a:t>
            </a:r>
            <a:endParaRPr>
              <a:solidFill>
                <a:srgbClr val="F9CB9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</a:rPr>
              <a:t>  *</a:t>
            </a:r>
            <a:r>
              <a:rPr lang="en">
                <a:solidFill>
                  <a:srgbClr val="F9CB9C"/>
                </a:solidFill>
              </a:rPr>
              <a:t>P(F) * P(G|H,C,B,F)</a:t>
            </a:r>
            <a:r>
              <a:rPr lang="en"/>
              <a:t> * </a:t>
            </a:r>
            <a:r>
              <a:rPr lang="en">
                <a:solidFill>
                  <a:srgbClr val="74E6CE"/>
                </a:solidFill>
              </a:rPr>
              <a:t>P(I|G) * P(J|D,H,G)</a:t>
            </a:r>
            <a:endParaRPr>
              <a:solidFill>
                <a:srgbClr val="74E6CE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onditionally </a:t>
            </a:r>
            <a:r>
              <a:rPr lang="en"/>
              <a:t>Independent Vars : A , F ,B , C, G ,H , I , D , J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Dependent Vars :   </a:t>
            </a:r>
            <a:endParaRPr/>
          </a:p>
        </p:txBody>
      </p:sp>
      <p:sp>
        <p:nvSpPr>
          <p:cNvPr id="373" name="Google Shape;373;p44"/>
          <p:cNvSpPr/>
          <p:nvPr/>
        </p:nvSpPr>
        <p:spPr>
          <a:xfrm>
            <a:off x="8362050" y="3143800"/>
            <a:ext cx="490200" cy="509400"/>
          </a:xfrm>
          <a:prstGeom prst="ellipse">
            <a:avLst/>
          </a:prstGeom>
          <a:solidFill>
            <a:srgbClr val="74E6C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374" name="Google Shape;374;p44"/>
          <p:cNvSpPr/>
          <p:nvPr/>
        </p:nvSpPr>
        <p:spPr>
          <a:xfrm>
            <a:off x="7025700" y="2259300"/>
            <a:ext cx="490200" cy="5094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375" name="Google Shape;375;p44"/>
          <p:cNvSpPr/>
          <p:nvPr/>
        </p:nvSpPr>
        <p:spPr>
          <a:xfrm>
            <a:off x="6784650" y="3145925"/>
            <a:ext cx="490200" cy="5094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76" name="Google Shape;376;p44"/>
          <p:cNvSpPr/>
          <p:nvPr/>
        </p:nvSpPr>
        <p:spPr>
          <a:xfrm>
            <a:off x="7871850" y="1326875"/>
            <a:ext cx="490200" cy="509400"/>
          </a:xfrm>
          <a:prstGeom prst="ellipse">
            <a:avLst/>
          </a:prstGeom>
          <a:solidFill>
            <a:srgbClr val="74E6C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377" name="Google Shape;377;p44"/>
          <p:cNvSpPr/>
          <p:nvPr/>
        </p:nvSpPr>
        <p:spPr>
          <a:xfrm>
            <a:off x="5641300" y="1490175"/>
            <a:ext cx="490200" cy="5094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78" name="Google Shape;378;p44"/>
          <p:cNvSpPr/>
          <p:nvPr/>
        </p:nvSpPr>
        <p:spPr>
          <a:xfrm>
            <a:off x="6117000" y="2466175"/>
            <a:ext cx="490200" cy="5094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79" name="Google Shape;379;p44"/>
          <p:cNvSpPr/>
          <p:nvPr/>
        </p:nvSpPr>
        <p:spPr>
          <a:xfrm>
            <a:off x="6948800" y="1365200"/>
            <a:ext cx="490200" cy="4710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380" name="Google Shape;380;p44"/>
          <p:cNvSpPr/>
          <p:nvPr/>
        </p:nvSpPr>
        <p:spPr>
          <a:xfrm>
            <a:off x="5076500" y="2577425"/>
            <a:ext cx="490200" cy="5094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81" name="Google Shape;381;p44"/>
          <p:cNvSpPr/>
          <p:nvPr/>
        </p:nvSpPr>
        <p:spPr>
          <a:xfrm>
            <a:off x="6428925" y="4031125"/>
            <a:ext cx="490200" cy="4710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cxnSp>
        <p:nvCxnSpPr>
          <p:cNvPr id="382" name="Google Shape;382;p44"/>
          <p:cNvCxnSpPr>
            <a:stCxn id="379" idx="4"/>
            <a:endCxn id="374" idx="0"/>
          </p:cNvCxnSpPr>
          <p:nvPr/>
        </p:nvCxnSpPr>
        <p:spPr>
          <a:xfrm>
            <a:off x="7193900" y="1836200"/>
            <a:ext cx="768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44"/>
          <p:cNvCxnSpPr>
            <a:stCxn id="377" idx="6"/>
            <a:endCxn id="374" idx="1"/>
          </p:cNvCxnSpPr>
          <p:nvPr/>
        </p:nvCxnSpPr>
        <p:spPr>
          <a:xfrm>
            <a:off x="6131500" y="1744875"/>
            <a:ext cx="966000" cy="5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44"/>
          <p:cNvCxnSpPr>
            <a:stCxn id="374" idx="7"/>
            <a:endCxn id="376" idx="4"/>
          </p:cNvCxnSpPr>
          <p:nvPr/>
        </p:nvCxnSpPr>
        <p:spPr>
          <a:xfrm flipH="1" rot="10800000">
            <a:off x="7444112" y="1836200"/>
            <a:ext cx="672900" cy="4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44"/>
          <p:cNvCxnSpPr>
            <a:stCxn id="374" idx="5"/>
            <a:endCxn id="373" idx="0"/>
          </p:cNvCxnSpPr>
          <p:nvPr/>
        </p:nvCxnSpPr>
        <p:spPr>
          <a:xfrm>
            <a:off x="7444112" y="2694100"/>
            <a:ext cx="1163100" cy="4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44"/>
          <p:cNvCxnSpPr>
            <a:stCxn id="375" idx="0"/>
            <a:endCxn id="374" idx="3"/>
          </p:cNvCxnSpPr>
          <p:nvPr/>
        </p:nvCxnSpPr>
        <p:spPr>
          <a:xfrm flipH="1" rot="10800000">
            <a:off x="7029750" y="2694125"/>
            <a:ext cx="67800" cy="4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44"/>
          <p:cNvCxnSpPr>
            <a:stCxn id="375" idx="6"/>
            <a:endCxn id="373" idx="2"/>
          </p:cNvCxnSpPr>
          <p:nvPr/>
        </p:nvCxnSpPr>
        <p:spPr>
          <a:xfrm flipH="1" rot="10800000">
            <a:off x="7274850" y="3398525"/>
            <a:ext cx="10872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44"/>
          <p:cNvCxnSpPr>
            <a:stCxn id="381" idx="7"/>
            <a:endCxn id="373" idx="3"/>
          </p:cNvCxnSpPr>
          <p:nvPr/>
        </p:nvCxnSpPr>
        <p:spPr>
          <a:xfrm flipH="1" rot="10800000">
            <a:off x="6847337" y="3578701"/>
            <a:ext cx="1586400" cy="52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44"/>
          <p:cNvCxnSpPr>
            <a:stCxn id="378" idx="7"/>
            <a:endCxn id="374" idx="2"/>
          </p:cNvCxnSpPr>
          <p:nvPr/>
        </p:nvCxnSpPr>
        <p:spPr>
          <a:xfrm flipH="1" rot="10800000">
            <a:off x="6535412" y="2514075"/>
            <a:ext cx="4902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44"/>
          <p:cNvCxnSpPr>
            <a:stCxn id="378" idx="4"/>
            <a:endCxn id="381" idx="1"/>
          </p:cNvCxnSpPr>
          <p:nvPr/>
        </p:nvCxnSpPr>
        <p:spPr>
          <a:xfrm>
            <a:off x="6362100" y="2975575"/>
            <a:ext cx="138600" cy="11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44"/>
          <p:cNvCxnSpPr>
            <a:stCxn id="378" idx="5"/>
            <a:endCxn id="375" idx="1"/>
          </p:cNvCxnSpPr>
          <p:nvPr/>
        </p:nvCxnSpPr>
        <p:spPr>
          <a:xfrm>
            <a:off x="6535412" y="2900975"/>
            <a:ext cx="321000" cy="3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44"/>
          <p:cNvCxnSpPr>
            <a:stCxn id="380" idx="5"/>
            <a:endCxn id="381" idx="1"/>
          </p:cNvCxnSpPr>
          <p:nvPr/>
        </p:nvCxnSpPr>
        <p:spPr>
          <a:xfrm>
            <a:off x="5494912" y="3012225"/>
            <a:ext cx="1005900" cy="10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44"/>
          <p:cNvCxnSpPr>
            <a:stCxn id="380" idx="6"/>
            <a:endCxn id="378" idx="1"/>
          </p:cNvCxnSpPr>
          <p:nvPr/>
        </p:nvCxnSpPr>
        <p:spPr>
          <a:xfrm flipH="1" rot="10800000">
            <a:off x="5566700" y="2540825"/>
            <a:ext cx="622200" cy="2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44"/>
          <p:cNvCxnSpPr>
            <a:stCxn id="380" idx="7"/>
            <a:endCxn id="377" idx="3"/>
          </p:cNvCxnSpPr>
          <p:nvPr/>
        </p:nvCxnSpPr>
        <p:spPr>
          <a:xfrm flipH="1" rot="10800000">
            <a:off x="5494912" y="1925125"/>
            <a:ext cx="218100" cy="7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Markov Blanket 		</a:t>
            </a:r>
            <a:endParaRPr/>
          </a:p>
        </p:txBody>
      </p:sp>
      <p:sp>
        <p:nvSpPr>
          <p:cNvPr id="400" name="Google Shape;400;p45"/>
          <p:cNvSpPr txBox="1"/>
          <p:nvPr>
            <p:ph idx="1" type="body"/>
          </p:nvPr>
        </p:nvSpPr>
        <p:spPr>
          <a:xfrm>
            <a:off x="83100" y="712925"/>
            <a:ext cx="5445000" cy="3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the collection of nodes around a given Random Variable which is sufficing to explain the given Random Variable.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Only the distribution of these variables are needed to find probability distribution of the random variable in a bayesian network.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Parent, siblings and child nodes of given Node collectively called as Markov Blanket.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Random Variable C, Markov Blanket is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{ A, B, F, H, G, D }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5"/>
          <p:cNvSpPr/>
          <p:nvPr/>
        </p:nvSpPr>
        <p:spPr>
          <a:xfrm>
            <a:off x="8666850" y="3448600"/>
            <a:ext cx="490200" cy="5094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402" name="Google Shape;402;p45"/>
          <p:cNvSpPr/>
          <p:nvPr/>
        </p:nvSpPr>
        <p:spPr>
          <a:xfrm>
            <a:off x="7787700" y="2335500"/>
            <a:ext cx="490200" cy="5094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403" name="Google Shape;403;p45"/>
          <p:cNvSpPr/>
          <p:nvPr/>
        </p:nvSpPr>
        <p:spPr>
          <a:xfrm>
            <a:off x="7165650" y="2917325"/>
            <a:ext cx="490200" cy="5094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404" name="Google Shape;404;p45"/>
          <p:cNvSpPr/>
          <p:nvPr/>
        </p:nvSpPr>
        <p:spPr>
          <a:xfrm>
            <a:off x="8557650" y="1326875"/>
            <a:ext cx="490200" cy="5094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405" name="Google Shape;405;p45"/>
          <p:cNvSpPr/>
          <p:nvPr/>
        </p:nvSpPr>
        <p:spPr>
          <a:xfrm>
            <a:off x="6250900" y="2023575"/>
            <a:ext cx="490200" cy="5094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406" name="Google Shape;406;p45"/>
          <p:cNvSpPr/>
          <p:nvPr/>
        </p:nvSpPr>
        <p:spPr>
          <a:xfrm>
            <a:off x="6269400" y="2618575"/>
            <a:ext cx="490200" cy="5094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407" name="Google Shape;407;p45"/>
          <p:cNvSpPr/>
          <p:nvPr/>
        </p:nvSpPr>
        <p:spPr>
          <a:xfrm>
            <a:off x="6263000" y="1365200"/>
            <a:ext cx="490200" cy="471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408" name="Google Shape;408;p45"/>
          <p:cNvSpPr/>
          <p:nvPr/>
        </p:nvSpPr>
        <p:spPr>
          <a:xfrm>
            <a:off x="5457500" y="2577425"/>
            <a:ext cx="490200" cy="5094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09" name="Google Shape;409;p45"/>
          <p:cNvSpPr/>
          <p:nvPr/>
        </p:nvSpPr>
        <p:spPr>
          <a:xfrm>
            <a:off x="6657525" y="3497725"/>
            <a:ext cx="490200" cy="471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cxnSp>
        <p:nvCxnSpPr>
          <p:cNvPr id="410" name="Google Shape;410;p45"/>
          <p:cNvCxnSpPr>
            <a:stCxn id="407" idx="4"/>
            <a:endCxn id="402" idx="0"/>
          </p:cNvCxnSpPr>
          <p:nvPr/>
        </p:nvCxnSpPr>
        <p:spPr>
          <a:xfrm>
            <a:off x="6508100" y="1836200"/>
            <a:ext cx="1524600" cy="4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45"/>
          <p:cNvCxnSpPr>
            <a:stCxn id="405" idx="6"/>
            <a:endCxn id="402" idx="1"/>
          </p:cNvCxnSpPr>
          <p:nvPr/>
        </p:nvCxnSpPr>
        <p:spPr>
          <a:xfrm>
            <a:off x="6741100" y="2278275"/>
            <a:ext cx="1118400" cy="1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45"/>
          <p:cNvCxnSpPr>
            <a:stCxn id="402" idx="7"/>
            <a:endCxn id="404" idx="4"/>
          </p:cNvCxnSpPr>
          <p:nvPr/>
        </p:nvCxnSpPr>
        <p:spPr>
          <a:xfrm flipH="1" rot="10800000">
            <a:off x="8206112" y="1836200"/>
            <a:ext cx="596700" cy="5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45"/>
          <p:cNvCxnSpPr>
            <a:stCxn id="402" idx="5"/>
            <a:endCxn id="401" idx="0"/>
          </p:cNvCxnSpPr>
          <p:nvPr/>
        </p:nvCxnSpPr>
        <p:spPr>
          <a:xfrm>
            <a:off x="8206112" y="2770300"/>
            <a:ext cx="705900" cy="6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" name="Google Shape;414;p45"/>
          <p:cNvCxnSpPr>
            <a:stCxn id="403" idx="0"/>
            <a:endCxn id="402" idx="3"/>
          </p:cNvCxnSpPr>
          <p:nvPr/>
        </p:nvCxnSpPr>
        <p:spPr>
          <a:xfrm flipH="1" rot="10800000">
            <a:off x="7410750" y="2770325"/>
            <a:ext cx="448800" cy="1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p45"/>
          <p:cNvCxnSpPr>
            <a:stCxn id="403" idx="6"/>
            <a:endCxn id="401" idx="2"/>
          </p:cNvCxnSpPr>
          <p:nvPr/>
        </p:nvCxnSpPr>
        <p:spPr>
          <a:xfrm>
            <a:off x="7655850" y="3172025"/>
            <a:ext cx="1011000" cy="5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45"/>
          <p:cNvCxnSpPr>
            <a:stCxn id="409" idx="7"/>
            <a:endCxn id="401" idx="3"/>
          </p:cNvCxnSpPr>
          <p:nvPr/>
        </p:nvCxnSpPr>
        <p:spPr>
          <a:xfrm>
            <a:off x="7075937" y="3566701"/>
            <a:ext cx="1662600" cy="3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45"/>
          <p:cNvCxnSpPr>
            <a:stCxn id="406" idx="7"/>
            <a:endCxn id="402" idx="2"/>
          </p:cNvCxnSpPr>
          <p:nvPr/>
        </p:nvCxnSpPr>
        <p:spPr>
          <a:xfrm flipH="1" rot="10800000">
            <a:off x="6687812" y="2590275"/>
            <a:ext cx="1099800" cy="1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45"/>
          <p:cNvCxnSpPr>
            <a:stCxn id="406" idx="4"/>
            <a:endCxn id="409" idx="1"/>
          </p:cNvCxnSpPr>
          <p:nvPr/>
        </p:nvCxnSpPr>
        <p:spPr>
          <a:xfrm>
            <a:off x="6514500" y="3127975"/>
            <a:ext cx="214800" cy="4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45"/>
          <p:cNvCxnSpPr>
            <a:stCxn id="406" idx="5"/>
            <a:endCxn id="403" idx="1"/>
          </p:cNvCxnSpPr>
          <p:nvPr/>
        </p:nvCxnSpPr>
        <p:spPr>
          <a:xfrm flipH="1" rot="10800000">
            <a:off x="6687812" y="2991875"/>
            <a:ext cx="549600" cy="6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45"/>
          <p:cNvCxnSpPr>
            <a:stCxn id="408" idx="5"/>
            <a:endCxn id="409" idx="1"/>
          </p:cNvCxnSpPr>
          <p:nvPr/>
        </p:nvCxnSpPr>
        <p:spPr>
          <a:xfrm>
            <a:off x="5875912" y="3012225"/>
            <a:ext cx="853500" cy="5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45"/>
          <p:cNvCxnSpPr>
            <a:stCxn id="408" idx="6"/>
            <a:endCxn id="406" idx="1"/>
          </p:cNvCxnSpPr>
          <p:nvPr/>
        </p:nvCxnSpPr>
        <p:spPr>
          <a:xfrm flipH="1" rot="10800000">
            <a:off x="5947700" y="2693225"/>
            <a:ext cx="393600" cy="13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45"/>
          <p:cNvCxnSpPr>
            <a:stCxn id="408" idx="7"/>
            <a:endCxn id="405" idx="3"/>
          </p:cNvCxnSpPr>
          <p:nvPr/>
        </p:nvCxnSpPr>
        <p:spPr>
          <a:xfrm flipH="1" rot="10800000">
            <a:off x="5875912" y="2458525"/>
            <a:ext cx="446700" cy="1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Network Inference - Importance Sampling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8" name="Google Shape;428;p46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*Importance sampling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is a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variance reduction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technique that can be used in the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Monte Carlo method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*The idea behind importance sampling is that certain values of the input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random variables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in a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simulation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have more impact on the parameter being estimated than others.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*If these "important" values are emphasized by sampling more frequently, then the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estimator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variance can be reduced.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*Hence, the basic methodology in importance sampling is to choose a distribution which "encourages" the important values.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7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Markov Chain Monte Carlo ( MCMC )</a:t>
            </a:r>
            <a:endParaRPr/>
          </a:p>
        </p:txBody>
      </p:sp>
      <p:sp>
        <p:nvSpPr>
          <p:cNvPr id="434" name="Google Shape;434;p47"/>
          <p:cNvSpPr txBox="1"/>
          <p:nvPr>
            <p:ph idx="1" type="body"/>
          </p:nvPr>
        </p:nvSpPr>
        <p:spPr>
          <a:xfrm>
            <a:off x="311700" y="466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* It is a sampling method which </a:t>
            </a:r>
            <a:r>
              <a:rPr b="1" i="1" lang="en" sz="120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characterize a distribution</a:t>
            </a:r>
            <a:r>
              <a:rPr lang="en" sz="120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 without knowing all of the distribution’s mathematical    </a:t>
            </a:r>
            <a:endParaRPr sz="120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    properties by randomly sampling values from a sequential process  ( </a:t>
            </a:r>
            <a:r>
              <a:rPr b="1" i="1" lang="en" sz="120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Markov Chain</a:t>
            </a:r>
            <a:r>
              <a:rPr lang="en" sz="120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 ) values out of the distribution </a:t>
            </a:r>
            <a:endParaRPr sz="120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*  By constructing a </a:t>
            </a:r>
            <a:r>
              <a:rPr lang="en" sz="12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Markov chain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that has the desired distribution as its </a:t>
            </a:r>
            <a:r>
              <a:rPr lang="en" sz="12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equilibrium distribution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one can obtain a sample of    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  the desired distribution by recording states from the chain. 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* The more steps that are included, the more closely the distribution of the sample matches the actual desired distribution. 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* Various algorithms exist for constructing the Markov chain including the </a:t>
            </a:r>
            <a:r>
              <a:rPr lang="en" sz="12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Metropolis–Hastings algorithm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* Each random sample is used as a stepping stone to generate the next random sample (hence the </a:t>
            </a:r>
            <a:r>
              <a:rPr i="1" lang="en" sz="120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chain</a:t>
            </a:r>
            <a:r>
              <a:rPr lang="en" sz="120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). It is usually </a:t>
            </a:r>
            <a:endParaRPr sz="120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   followed when obtaining properties from Distribution’s  equation is hard. </a:t>
            </a:r>
            <a:endParaRPr sz="120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* it can be used to draw samples from distributions even when all that is known about the distribution is how to calculate </a:t>
            </a:r>
            <a:endParaRPr sz="120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   the density for different samples. </a:t>
            </a:r>
            <a:endParaRPr sz="120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* Monte–Carlo </a:t>
            </a:r>
            <a:r>
              <a:rPr lang="en" sz="120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is the practice of estimating the properties of a distribution by examining random samples from the </a:t>
            </a:r>
            <a:endParaRPr sz="120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  distribution.  </a:t>
            </a:r>
            <a:endParaRPr sz="120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* It is sequential and hard to parallelize ( Gibbs Sampling is hard to distributably compute )</a:t>
            </a:r>
            <a:endParaRPr sz="120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Bayesian Network - Markov Model  </a:t>
            </a:r>
            <a:endParaRPr/>
          </a:p>
        </p:txBody>
      </p:sp>
      <p:sp>
        <p:nvSpPr>
          <p:cNvPr id="440" name="Google Shape;440;p48"/>
          <p:cNvSpPr txBox="1"/>
          <p:nvPr>
            <p:ph idx="1" type="body"/>
          </p:nvPr>
        </p:nvSpPr>
        <p:spPr>
          <a:xfrm>
            <a:off x="311700" y="636725"/>
            <a:ext cx="8520600" cy="3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sequence of events , if probability of an event is dependent only upon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previous events occuring, it is following a markovian model. If an event is only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dependent upon previous K events, it is called as Kth  Order Markovian model .     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first order Markovian model of a sequence (A</a:t>
            </a:r>
            <a:r>
              <a:rPr baseline="-25000" lang="en"/>
              <a:t>t0  </a:t>
            </a:r>
            <a:r>
              <a:rPr lang="en"/>
              <a:t>, A</a:t>
            </a:r>
            <a:r>
              <a:rPr baseline="-25000" lang="en"/>
              <a:t>t1 , </a:t>
            </a:r>
            <a:r>
              <a:rPr lang="en"/>
              <a:t>A</a:t>
            </a:r>
            <a:r>
              <a:rPr baseline="-25000" lang="en"/>
              <a:t>t2  ,  ….. </a:t>
            </a:r>
            <a:r>
              <a:rPr lang="en"/>
              <a:t>A</a:t>
            </a:r>
            <a:r>
              <a:rPr baseline="-25000" lang="en"/>
              <a:t>tn </a:t>
            </a:r>
            <a:r>
              <a:rPr lang="en"/>
              <a:t>) :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 </a:t>
            </a:r>
            <a:r>
              <a:rPr lang="en"/>
              <a:t>P(A </a:t>
            </a:r>
            <a:r>
              <a:rPr baseline="-25000" lang="en"/>
              <a:t>t</a:t>
            </a:r>
            <a:r>
              <a:rPr lang="en"/>
              <a:t>| A</a:t>
            </a:r>
            <a:r>
              <a:rPr baseline="-25000" lang="en"/>
              <a:t>t0</a:t>
            </a:r>
            <a:r>
              <a:rPr lang="en"/>
              <a:t>,A</a:t>
            </a:r>
            <a:r>
              <a:rPr baseline="-25000" lang="en"/>
              <a:t>t1</a:t>
            </a:r>
            <a:r>
              <a:rPr lang="en"/>
              <a:t>,</a:t>
            </a:r>
            <a:r>
              <a:rPr lang="en"/>
              <a:t>A</a:t>
            </a:r>
            <a:r>
              <a:rPr baseline="-25000" lang="en"/>
              <a:t>,t2</a:t>
            </a:r>
            <a:r>
              <a:rPr lang="en"/>
              <a:t>, …. , A</a:t>
            </a:r>
            <a:r>
              <a:rPr baseline="-25000" lang="en"/>
              <a:t>t-1</a:t>
            </a:r>
            <a:r>
              <a:rPr lang="en"/>
              <a:t>,....) = P(A</a:t>
            </a:r>
            <a:r>
              <a:rPr baseline="-25000" lang="en"/>
              <a:t>t </a:t>
            </a:r>
            <a:r>
              <a:rPr lang="en"/>
              <a:t>|A</a:t>
            </a:r>
            <a:r>
              <a:rPr baseline="-25000" lang="en"/>
              <a:t> t-1</a:t>
            </a:r>
            <a:r>
              <a:rPr lang="en"/>
              <a:t>)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 </a:t>
            </a:r>
            <a:r>
              <a:rPr lang="en"/>
              <a:t>For instance Game of </a:t>
            </a:r>
            <a:r>
              <a:rPr b="1" i="1" lang="en"/>
              <a:t>LUDO</a:t>
            </a:r>
            <a:r>
              <a:rPr lang="en"/>
              <a:t> is coin moving based on  previous 1 step and roll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of dice. It is a </a:t>
            </a:r>
            <a:r>
              <a:rPr b="1" i="1" lang="en"/>
              <a:t>first order</a:t>
            </a:r>
            <a:r>
              <a:rPr lang="en"/>
              <a:t> Markov Model. 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 </a:t>
            </a:r>
            <a:r>
              <a:rPr i="1" lang="en"/>
              <a:t>kid</a:t>
            </a:r>
            <a:r>
              <a:rPr lang="en"/>
              <a:t> </a:t>
            </a:r>
            <a:r>
              <a:rPr i="1" lang="en"/>
              <a:t>c</a:t>
            </a:r>
            <a:r>
              <a:rPr i="1" lang="en"/>
              <a:t>limbing stairs</a:t>
            </a:r>
            <a:r>
              <a:rPr lang="en"/>
              <a:t> is another instance of markov model  of </a:t>
            </a:r>
            <a:r>
              <a:rPr b="1" i="1" lang="en"/>
              <a:t>first order. </a:t>
            </a:r>
            <a:endParaRPr b="1" i="1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   </a:t>
            </a:r>
            <a:r>
              <a:rPr lang="en"/>
              <a:t>Consequent step is based on previous 1 step and jumping up ( kid ) .</a:t>
            </a:r>
            <a:r>
              <a:rPr b="1" i="1" lang="en"/>
              <a:t>	</a:t>
            </a:r>
            <a:endParaRPr b="1" i="1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aseline="-25000" lang="en"/>
              <a:t>   </a:t>
            </a:r>
            <a:endParaRPr baseline="-25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aseline="-25000" lang="en"/>
              <a:t>       </a:t>
            </a:r>
            <a:endParaRPr baseline="-25000"/>
          </a:p>
        </p:txBody>
      </p:sp>
      <p:sp>
        <p:nvSpPr>
          <p:cNvPr id="441" name="Google Shape;441;p48"/>
          <p:cNvSpPr/>
          <p:nvPr/>
        </p:nvSpPr>
        <p:spPr>
          <a:xfrm>
            <a:off x="7469600" y="1779050"/>
            <a:ext cx="972600" cy="992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8"/>
          <p:cNvSpPr/>
          <p:nvPr/>
        </p:nvSpPr>
        <p:spPr>
          <a:xfrm>
            <a:off x="7469600" y="1789075"/>
            <a:ext cx="962400" cy="972300"/>
          </a:xfrm>
          <a:prstGeom prst="plus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8"/>
          <p:cNvSpPr/>
          <p:nvPr/>
        </p:nvSpPr>
        <p:spPr>
          <a:xfrm>
            <a:off x="7473621" y="1793076"/>
            <a:ext cx="962400" cy="962400"/>
          </a:xfrm>
          <a:prstGeom prst="plaque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8"/>
          <p:cNvSpPr/>
          <p:nvPr/>
        </p:nvSpPr>
        <p:spPr>
          <a:xfrm>
            <a:off x="8702700" y="2039450"/>
            <a:ext cx="300900" cy="280800"/>
          </a:xfrm>
          <a:prstGeom prst="cube">
            <a:avLst>
              <a:gd fmla="val 18609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45" name="Google Shape;445;p48"/>
          <p:cNvSpPr/>
          <p:nvPr/>
        </p:nvSpPr>
        <p:spPr>
          <a:xfrm>
            <a:off x="7832550" y="2127950"/>
            <a:ext cx="250800" cy="280800"/>
          </a:xfrm>
          <a:prstGeom prst="bevel">
            <a:avLst>
              <a:gd fmla="val 19995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Nth Order Markov 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</a:t>
            </a:r>
            <a:endParaRPr/>
          </a:p>
        </p:txBody>
      </p:sp>
      <p:sp>
        <p:nvSpPr>
          <p:cNvPr id="451" name="Google Shape;451;p49"/>
          <p:cNvSpPr txBox="1"/>
          <p:nvPr>
            <p:ph idx="1" type="body"/>
          </p:nvPr>
        </p:nvSpPr>
        <p:spPr>
          <a:xfrm>
            <a:off x="311700" y="636725"/>
            <a:ext cx="8520600" cy="3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Languages are of nth-order Markovian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  The </a:t>
            </a:r>
            <a:r>
              <a:rPr b="1" i="1" lang="en"/>
              <a:t>PC</a:t>
            </a:r>
            <a:r>
              <a:rPr lang="en"/>
              <a:t> on  hall of 10th floor of palace  in london had </a:t>
            </a:r>
            <a:r>
              <a:rPr b="1" i="1" lang="en"/>
              <a:t>crashed</a:t>
            </a:r>
            <a:r>
              <a:rPr lang="en"/>
              <a:t>. 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r>
              <a:rPr baseline="-25000" lang="en"/>
              <a:t> </a:t>
            </a:r>
            <a:endParaRPr baseline="-25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a higher Order Markov Model .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NLP is little tricky as it could be of high order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dependence in context  . This higher  order interaction amongst Random Variables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summons a n-lookbacks .   LSTM/GRU are typically used to model NLP ,  as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Avoiding  many layers of NN for damping  vanishing gradient descent .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aseline="-25000" lang="en"/>
              <a:t>   </a:t>
            </a:r>
            <a:endParaRPr baseline="-25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aseline="-25000" lang="en"/>
              <a:t>       </a:t>
            </a:r>
            <a:endParaRPr baseline="-25000"/>
          </a:p>
        </p:txBody>
      </p:sp>
      <p:sp>
        <p:nvSpPr>
          <p:cNvPr id="452" name="Google Shape;452;p49"/>
          <p:cNvSpPr/>
          <p:nvPr/>
        </p:nvSpPr>
        <p:spPr>
          <a:xfrm>
            <a:off x="1197650" y="1276650"/>
            <a:ext cx="5129400" cy="300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Latent variables , Hidden variables and confounding variable   </a:t>
            </a:r>
            <a:endParaRPr sz="2400"/>
          </a:p>
        </p:txBody>
      </p:sp>
      <p:sp>
        <p:nvSpPr>
          <p:cNvPr id="458" name="Google Shape;458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Suddenly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His is polite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His words are soothing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 chuckles like a child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 is nice to anybody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happened ?  He became a Dad 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Hidden variable , or Latent variable are modelled to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aseline="-25000" lang="en"/>
              <a:t>   </a:t>
            </a:r>
            <a:endParaRPr baseline="-25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aseline="-25000" lang="en"/>
              <a:t>       </a:t>
            </a:r>
            <a:endParaRPr baseline="-25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1"/>
          <p:cNvSpPr txBox="1"/>
          <p:nvPr>
            <p:ph type="title"/>
          </p:nvPr>
        </p:nvSpPr>
        <p:spPr>
          <a:xfrm>
            <a:off x="380100" y="-84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 ( Hidden Markov Model ) a visualisation</a:t>
            </a:r>
            <a:endParaRPr/>
          </a:p>
        </p:txBody>
      </p:sp>
      <p:sp>
        <p:nvSpPr>
          <p:cNvPr id="464" name="Google Shape;464;p51"/>
          <p:cNvSpPr txBox="1"/>
          <p:nvPr>
            <p:ph idx="1" type="body"/>
          </p:nvPr>
        </p:nvSpPr>
        <p:spPr>
          <a:xfrm>
            <a:off x="311700" y="535075"/>
            <a:ext cx="85206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instance taking 12 dices for a 6 node HMM        </a:t>
            </a:r>
            <a:endParaRPr/>
          </a:p>
        </p:txBody>
      </p:sp>
      <p:sp>
        <p:nvSpPr>
          <p:cNvPr id="465" name="Google Shape;465;p51"/>
          <p:cNvSpPr/>
          <p:nvPr/>
        </p:nvSpPr>
        <p:spPr>
          <a:xfrm>
            <a:off x="1283675" y="2755325"/>
            <a:ext cx="588300" cy="5727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466" name="Google Shape;466;p51"/>
          <p:cNvSpPr/>
          <p:nvPr/>
        </p:nvSpPr>
        <p:spPr>
          <a:xfrm>
            <a:off x="1957725" y="1840925"/>
            <a:ext cx="588300" cy="5940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</p:txBody>
      </p:sp>
      <p:sp>
        <p:nvSpPr>
          <p:cNvPr id="467" name="Google Shape;467;p51"/>
          <p:cNvSpPr/>
          <p:nvPr/>
        </p:nvSpPr>
        <p:spPr>
          <a:xfrm>
            <a:off x="2962425" y="1895875"/>
            <a:ext cx="588300" cy="5940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468" name="Google Shape;468;p51"/>
          <p:cNvSpPr/>
          <p:nvPr/>
        </p:nvSpPr>
        <p:spPr>
          <a:xfrm>
            <a:off x="3967125" y="3008225"/>
            <a:ext cx="588300" cy="5940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469" name="Google Shape;469;p51"/>
          <p:cNvSpPr/>
          <p:nvPr/>
        </p:nvSpPr>
        <p:spPr>
          <a:xfrm>
            <a:off x="2810225" y="4208925"/>
            <a:ext cx="588300" cy="5940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470" name="Google Shape;470;p51"/>
          <p:cNvSpPr/>
          <p:nvPr/>
        </p:nvSpPr>
        <p:spPr>
          <a:xfrm>
            <a:off x="1825700" y="4095750"/>
            <a:ext cx="588300" cy="5940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471" name="Google Shape;471;p51"/>
          <p:cNvSpPr txBox="1"/>
          <p:nvPr/>
        </p:nvSpPr>
        <p:spPr>
          <a:xfrm>
            <a:off x="4070350" y="971350"/>
            <a:ext cx="9069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1 …. 6</a:t>
            </a:r>
            <a:endParaRPr/>
          </a:p>
        </p:txBody>
      </p:sp>
      <p:sp>
        <p:nvSpPr>
          <p:cNvPr id="472" name="Google Shape;472;p51"/>
          <p:cNvSpPr/>
          <p:nvPr/>
        </p:nvSpPr>
        <p:spPr>
          <a:xfrm>
            <a:off x="3917950" y="1538050"/>
            <a:ext cx="588300" cy="572700"/>
          </a:xfrm>
          <a:prstGeom prst="cube">
            <a:avLst>
              <a:gd fmla="val 2500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473" name="Google Shape;473;p51"/>
          <p:cNvCxnSpPr>
            <a:stCxn id="472" idx="0"/>
            <a:endCxn id="471" idx="2"/>
          </p:cNvCxnSpPr>
          <p:nvPr/>
        </p:nvCxnSpPr>
        <p:spPr>
          <a:xfrm flipH="1" rot="10800000">
            <a:off x="4283688" y="1280050"/>
            <a:ext cx="240000" cy="2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4" name="Google Shape;474;p51"/>
          <p:cNvCxnSpPr>
            <a:stCxn id="467" idx="5"/>
            <a:endCxn id="472" idx="2"/>
          </p:cNvCxnSpPr>
          <p:nvPr/>
        </p:nvCxnSpPr>
        <p:spPr>
          <a:xfrm flipH="1" rot="10800000">
            <a:off x="3550725" y="1896138"/>
            <a:ext cx="367200" cy="2232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5" name="Google Shape;475;p51"/>
          <p:cNvSpPr txBox="1"/>
          <p:nvPr/>
        </p:nvSpPr>
        <p:spPr>
          <a:xfrm>
            <a:off x="4984750" y="1961950"/>
            <a:ext cx="9069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1 …. 6</a:t>
            </a:r>
            <a:endParaRPr/>
          </a:p>
        </p:txBody>
      </p:sp>
      <p:sp>
        <p:nvSpPr>
          <p:cNvPr id="476" name="Google Shape;476;p51"/>
          <p:cNvSpPr/>
          <p:nvPr/>
        </p:nvSpPr>
        <p:spPr>
          <a:xfrm>
            <a:off x="4908550" y="2528650"/>
            <a:ext cx="588300" cy="572700"/>
          </a:xfrm>
          <a:prstGeom prst="cube">
            <a:avLst>
              <a:gd fmla="val 2500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477" name="Google Shape;477;p51"/>
          <p:cNvCxnSpPr>
            <a:stCxn id="476" idx="0"/>
            <a:endCxn id="475" idx="2"/>
          </p:cNvCxnSpPr>
          <p:nvPr/>
        </p:nvCxnSpPr>
        <p:spPr>
          <a:xfrm flipH="1" rot="10800000">
            <a:off x="5274288" y="2270650"/>
            <a:ext cx="163800" cy="2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8" name="Google Shape;478;p51"/>
          <p:cNvCxnSpPr>
            <a:endCxn id="476" idx="2"/>
          </p:cNvCxnSpPr>
          <p:nvPr/>
        </p:nvCxnSpPr>
        <p:spPr>
          <a:xfrm flipH="1" rot="10800000">
            <a:off x="4541350" y="2886588"/>
            <a:ext cx="367200" cy="2235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9" name="Google Shape;479;p51"/>
          <p:cNvSpPr/>
          <p:nvPr/>
        </p:nvSpPr>
        <p:spPr>
          <a:xfrm>
            <a:off x="219225" y="2657875"/>
            <a:ext cx="588300" cy="594000"/>
          </a:xfrm>
          <a:prstGeom prst="cube">
            <a:avLst>
              <a:gd fmla="val 2500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80" name="Google Shape;480;p51"/>
          <p:cNvSpPr/>
          <p:nvPr/>
        </p:nvSpPr>
        <p:spPr>
          <a:xfrm>
            <a:off x="813800" y="4319225"/>
            <a:ext cx="588300" cy="594000"/>
          </a:xfrm>
          <a:prstGeom prst="cube">
            <a:avLst>
              <a:gd fmla="val 2500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81" name="Google Shape;481;p51"/>
          <p:cNvSpPr/>
          <p:nvPr/>
        </p:nvSpPr>
        <p:spPr>
          <a:xfrm>
            <a:off x="1022350" y="1614250"/>
            <a:ext cx="588300" cy="572700"/>
          </a:xfrm>
          <a:prstGeom prst="cube">
            <a:avLst>
              <a:gd fmla="val 2500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82" name="Google Shape;482;p51"/>
          <p:cNvCxnSpPr>
            <a:stCxn id="466" idx="2"/>
            <a:endCxn id="481" idx="4"/>
          </p:cNvCxnSpPr>
          <p:nvPr/>
        </p:nvCxnSpPr>
        <p:spPr>
          <a:xfrm rot="10800000">
            <a:off x="1467525" y="1972063"/>
            <a:ext cx="490200" cy="2394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3" name="Google Shape;483;p51"/>
          <p:cNvSpPr txBox="1"/>
          <p:nvPr/>
        </p:nvSpPr>
        <p:spPr>
          <a:xfrm>
            <a:off x="4603750" y="3562150"/>
            <a:ext cx="9069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1….6</a:t>
            </a:r>
            <a:endParaRPr/>
          </a:p>
        </p:txBody>
      </p:sp>
      <p:sp>
        <p:nvSpPr>
          <p:cNvPr id="484" name="Google Shape;484;p51"/>
          <p:cNvSpPr/>
          <p:nvPr/>
        </p:nvSpPr>
        <p:spPr>
          <a:xfrm>
            <a:off x="4451350" y="4128850"/>
            <a:ext cx="588300" cy="572700"/>
          </a:xfrm>
          <a:prstGeom prst="cube">
            <a:avLst>
              <a:gd fmla="val 2500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485" name="Google Shape;485;p51"/>
          <p:cNvCxnSpPr/>
          <p:nvPr/>
        </p:nvCxnSpPr>
        <p:spPr>
          <a:xfrm flipH="1" rot="10800000">
            <a:off x="4817088" y="3870850"/>
            <a:ext cx="240000" cy="2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6" name="Google Shape;486;p51"/>
          <p:cNvCxnSpPr>
            <a:stCxn id="469" idx="5"/>
            <a:endCxn id="484" idx="2"/>
          </p:cNvCxnSpPr>
          <p:nvPr/>
        </p:nvCxnSpPr>
        <p:spPr>
          <a:xfrm>
            <a:off x="3398525" y="4432388"/>
            <a:ext cx="1052700" cy="543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51"/>
          <p:cNvCxnSpPr>
            <a:stCxn id="465" idx="2"/>
            <a:endCxn id="479" idx="5"/>
          </p:cNvCxnSpPr>
          <p:nvPr/>
        </p:nvCxnSpPr>
        <p:spPr>
          <a:xfrm rot="10800000">
            <a:off x="807575" y="2881363"/>
            <a:ext cx="476100" cy="2319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8" name="Google Shape;488;p51"/>
          <p:cNvCxnSpPr>
            <a:stCxn id="470" idx="2"/>
            <a:endCxn id="480" idx="5"/>
          </p:cNvCxnSpPr>
          <p:nvPr/>
        </p:nvCxnSpPr>
        <p:spPr>
          <a:xfrm flipH="1">
            <a:off x="1402100" y="4466288"/>
            <a:ext cx="423600" cy="765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9" name="Google Shape;489;p51"/>
          <p:cNvCxnSpPr>
            <a:stCxn id="466" idx="3"/>
            <a:endCxn id="470" idx="0"/>
          </p:cNvCxnSpPr>
          <p:nvPr/>
        </p:nvCxnSpPr>
        <p:spPr>
          <a:xfrm>
            <a:off x="2178338" y="2434925"/>
            <a:ext cx="15000" cy="16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51"/>
          <p:cNvCxnSpPr>
            <a:stCxn id="465" idx="5"/>
            <a:endCxn id="466" idx="3"/>
          </p:cNvCxnSpPr>
          <p:nvPr/>
        </p:nvCxnSpPr>
        <p:spPr>
          <a:xfrm flipH="1" rot="10800000">
            <a:off x="1871975" y="2434888"/>
            <a:ext cx="306300" cy="5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1" name="Google Shape;491;p51"/>
          <p:cNvSpPr txBox="1"/>
          <p:nvPr/>
        </p:nvSpPr>
        <p:spPr>
          <a:xfrm>
            <a:off x="978775" y="1116925"/>
            <a:ext cx="7935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…. 6</a:t>
            </a:r>
            <a:endParaRPr/>
          </a:p>
        </p:txBody>
      </p:sp>
      <p:sp>
        <p:nvSpPr>
          <p:cNvPr id="492" name="Google Shape;492;p51"/>
          <p:cNvSpPr txBox="1"/>
          <p:nvPr/>
        </p:nvSpPr>
        <p:spPr>
          <a:xfrm>
            <a:off x="187400" y="2076400"/>
            <a:ext cx="7935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1 …. 6</a:t>
            </a:r>
            <a:endParaRPr/>
          </a:p>
        </p:txBody>
      </p:sp>
      <p:cxnSp>
        <p:nvCxnSpPr>
          <p:cNvPr id="493" name="Google Shape;493;p51"/>
          <p:cNvCxnSpPr>
            <a:stCxn id="479" idx="0"/>
            <a:endCxn id="492" idx="2"/>
          </p:cNvCxnSpPr>
          <p:nvPr/>
        </p:nvCxnSpPr>
        <p:spPr>
          <a:xfrm rot="10800000">
            <a:off x="584213" y="2385175"/>
            <a:ext cx="2700" cy="2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4" name="Google Shape;494;p51"/>
          <p:cNvSpPr txBox="1"/>
          <p:nvPr/>
        </p:nvSpPr>
        <p:spPr>
          <a:xfrm>
            <a:off x="777550" y="3762925"/>
            <a:ext cx="7935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1….6</a:t>
            </a:r>
            <a:endParaRPr/>
          </a:p>
        </p:txBody>
      </p:sp>
      <p:cxnSp>
        <p:nvCxnSpPr>
          <p:cNvPr id="495" name="Google Shape;495;p51"/>
          <p:cNvCxnSpPr>
            <a:stCxn id="480" idx="0"/>
            <a:endCxn id="494" idx="2"/>
          </p:cNvCxnSpPr>
          <p:nvPr/>
        </p:nvCxnSpPr>
        <p:spPr>
          <a:xfrm rot="10800000">
            <a:off x="1174288" y="4097225"/>
            <a:ext cx="7200" cy="2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51"/>
          <p:cNvCxnSpPr>
            <a:stCxn id="481" idx="0"/>
            <a:endCxn id="491" idx="2"/>
          </p:cNvCxnSpPr>
          <p:nvPr/>
        </p:nvCxnSpPr>
        <p:spPr>
          <a:xfrm rot="10800000">
            <a:off x="1375488" y="1451050"/>
            <a:ext cx="12600" cy="16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7" name="Google Shape;497;p51"/>
          <p:cNvCxnSpPr>
            <a:stCxn id="465" idx="5"/>
            <a:endCxn id="467" idx="3"/>
          </p:cNvCxnSpPr>
          <p:nvPr/>
        </p:nvCxnSpPr>
        <p:spPr>
          <a:xfrm flipH="1" rot="10800000">
            <a:off x="1871975" y="2489788"/>
            <a:ext cx="1311000" cy="48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51"/>
          <p:cNvCxnSpPr>
            <a:stCxn id="466" idx="3"/>
            <a:endCxn id="468" idx="2"/>
          </p:cNvCxnSpPr>
          <p:nvPr/>
        </p:nvCxnSpPr>
        <p:spPr>
          <a:xfrm>
            <a:off x="2178338" y="2434925"/>
            <a:ext cx="1788900" cy="9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51"/>
          <p:cNvCxnSpPr>
            <a:stCxn id="468" idx="2"/>
            <a:endCxn id="469" idx="0"/>
          </p:cNvCxnSpPr>
          <p:nvPr/>
        </p:nvCxnSpPr>
        <p:spPr>
          <a:xfrm flipH="1">
            <a:off x="3177825" y="3378763"/>
            <a:ext cx="789300" cy="8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51"/>
          <p:cNvCxnSpPr>
            <a:stCxn id="467" idx="3"/>
            <a:endCxn id="466" idx="3"/>
          </p:cNvCxnSpPr>
          <p:nvPr/>
        </p:nvCxnSpPr>
        <p:spPr>
          <a:xfrm rot="10800000">
            <a:off x="2178338" y="2434975"/>
            <a:ext cx="1004700" cy="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51"/>
          <p:cNvCxnSpPr>
            <a:stCxn id="470" idx="0"/>
            <a:endCxn id="465" idx="5"/>
          </p:cNvCxnSpPr>
          <p:nvPr/>
        </p:nvCxnSpPr>
        <p:spPr>
          <a:xfrm rot="10800000">
            <a:off x="1872088" y="2970150"/>
            <a:ext cx="321300" cy="11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51"/>
          <p:cNvCxnSpPr>
            <a:stCxn id="470" idx="0"/>
            <a:endCxn id="467" idx="3"/>
          </p:cNvCxnSpPr>
          <p:nvPr/>
        </p:nvCxnSpPr>
        <p:spPr>
          <a:xfrm flipH="1" rot="10800000">
            <a:off x="2193388" y="2489850"/>
            <a:ext cx="989700" cy="16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51"/>
          <p:cNvCxnSpPr>
            <a:stCxn id="470" idx="0"/>
            <a:endCxn id="468" idx="2"/>
          </p:cNvCxnSpPr>
          <p:nvPr/>
        </p:nvCxnSpPr>
        <p:spPr>
          <a:xfrm flipH="1" rot="10800000">
            <a:off x="2193388" y="3378750"/>
            <a:ext cx="1773600" cy="71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51"/>
          <p:cNvCxnSpPr>
            <a:stCxn id="470" idx="0"/>
            <a:endCxn id="469" idx="0"/>
          </p:cNvCxnSpPr>
          <p:nvPr/>
        </p:nvCxnSpPr>
        <p:spPr>
          <a:xfrm>
            <a:off x="2193388" y="4095750"/>
            <a:ext cx="984600" cy="1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51"/>
          <p:cNvCxnSpPr>
            <a:stCxn id="470" idx="0"/>
          </p:cNvCxnSpPr>
          <p:nvPr/>
        </p:nvCxnSpPr>
        <p:spPr>
          <a:xfrm>
            <a:off x="2193388" y="40957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51"/>
          <p:cNvCxnSpPr>
            <a:stCxn id="469" idx="0"/>
            <a:endCxn id="467" idx="3"/>
          </p:cNvCxnSpPr>
          <p:nvPr/>
        </p:nvCxnSpPr>
        <p:spPr>
          <a:xfrm flipH="1" rot="10800000">
            <a:off x="3177913" y="2489925"/>
            <a:ext cx="5100" cy="17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51"/>
          <p:cNvCxnSpPr>
            <a:stCxn id="469" idx="0"/>
            <a:endCxn id="466" idx="3"/>
          </p:cNvCxnSpPr>
          <p:nvPr/>
        </p:nvCxnSpPr>
        <p:spPr>
          <a:xfrm rot="10800000">
            <a:off x="2178313" y="2435025"/>
            <a:ext cx="999600" cy="17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51"/>
          <p:cNvCxnSpPr>
            <a:stCxn id="467" idx="3"/>
            <a:endCxn id="468" idx="2"/>
          </p:cNvCxnSpPr>
          <p:nvPr/>
        </p:nvCxnSpPr>
        <p:spPr>
          <a:xfrm>
            <a:off x="3183038" y="2489875"/>
            <a:ext cx="784200" cy="8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" name="Google Shape;509;p51"/>
          <p:cNvSpPr/>
          <p:nvPr/>
        </p:nvSpPr>
        <p:spPr>
          <a:xfrm>
            <a:off x="6462550" y="2490725"/>
            <a:ext cx="549900" cy="493200"/>
          </a:xfrm>
          <a:prstGeom prst="cube">
            <a:avLst>
              <a:gd fmla="val 25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510" name="Google Shape;510;p51"/>
          <p:cNvSpPr txBox="1"/>
          <p:nvPr/>
        </p:nvSpPr>
        <p:spPr>
          <a:xfrm>
            <a:off x="6197750" y="638725"/>
            <a:ext cx="28422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States  :   (p,q,r,s,t,u)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    :   (1 …. 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State Transition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(Probability of transition to / from a Hidden state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11" name="Google Shape;511;p51"/>
          <p:cNvSpPr/>
          <p:nvPr/>
        </p:nvSpPr>
        <p:spPr>
          <a:xfrm>
            <a:off x="6380050" y="4121475"/>
            <a:ext cx="549900" cy="493200"/>
          </a:xfrm>
          <a:prstGeom prst="cube">
            <a:avLst>
              <a:gd fmla="val 2500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12" name="Google Shape;512;p51"/>
          <p:cNvSpPr txBox="1"/>
          <p:nvPr/>
        </p:nvSpPr>
        <p:spPr>
          <a:xfrm>
            <a:off x="6208100" y="3225475"/>
            <a:ext cx="26925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state transition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Probability of an Observation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in a hidden state )</a:t>
            </a:r>
            <a:endParaRPr/>
          </a:p>
        </p:txBody>
      </p:sp>
      <p:sp>
        <p:nvSpPr>
          <p:cNvPr id="513" name="Google Shape;513;p51"/>
          <p:cNvSpPr txBox="1"/>
          <p:nvPr/>
        </p:nvSpPr>
        <p:spPr>
          <a:xfrm>
            <a:off x="2053650" y="2866700"/>
            <a:ext cx="1823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transition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Previous state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92475" y="22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Variable  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595600"/>
            <a:ext cx="8520600" cy="42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Variable  : A variable which can take a set  of values ; or  a set of  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function of values or ; set of functions of random variable . 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Random Variable taking set of values : 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RV</a:t>
            </a:r>
            <a:r>
              <a:rPr b="1" baseline="-25000" lang="en"/>
              <a:t>K</a:t>
            </a:r>
            <a:r>
              <a:rPr lang="en"/>
              <a:t> = wt of kindergarten kids in a room = 15, … ,45 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RV</a:t>
            </a:r>
            <a:r>
              <a:rPr b="1" baseline="-25000" lang="en"/>
              <a:t>HS</a:t>
            </a:r>
            <a:r>
              <a:rPr lang="en"/>
              <a:t>= wt of Higher Secondary in a room = 45, ..,,90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Random Variable taking set of functions of values :      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RV</a:t>
            </a:r>
            <a:r>
              <a:rPr b="1" baseline="-25000" lang="en"/>
              <a:t>Sum</a:t>
            </a:r>
            <a:r>
              <a:rPr baseline="-25000" lang="en"/>
              <a:t> </a:t>
            </a:r>
            <a:r>
              <a:rPr lang="en"/>
              <a:t>   = </a:t>
            </a:r>
            <a:r>
              <a:rPr b="1" i="1" lang="en"/>
              <a:t>sum</a:t>
            </a:r>
            <a:r>
              <a:rPr lang="en"/>
              <a:t>  of wt of kindergarten kids in a room =  1000  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RV</a:t>
            </a:r>
            <a:r>
              <a:rPr b="1" baseline="30000" lang="en"/>
              <a:t>j</a:t>
            </a:r>
            <a:r>
              <a:rPr b="1" baseline="-25000" lang="en"/>
              <a:t>Sum</a:t>
            </a:r>
            <a:r>
              <a:rPr lang="en"/>
              <a:t>   =  </a:t>
            </a:r>
            <a:r>
              <a:rPr i="1" lang="en"/>
              <a:t>sum</a:t>
            </a:r>
            <a:r>
              <a:rPr lang="en"/>
              <a:t> of wt of kindergarten kids in </a:t>
            </a:r>
            <a:r>
              <a:rPr b="1" i="1" lang="en"/>
              <a:t>jth room </a:t>
            </a:r>
            <a:r>
              <a:rPr lang="en"/>
              <a:t>  = 1520 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</a:t>
            </a:r>
            <a:r>
              <a:rPr lang="en"/>
              <a:t>ndom Variable taking set of functions of Random Variables    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RV</a:t>
            </a:r>
            <a:r>
              <a:rPr b="1" baseline="-25000" lang="en"/>
              <a:t>ratio</a:t>
            </a:r>
            <a:r>
              <a:rPr lang="en"/>
              <a:t>  =   ∑</a:t>
            </a:r>
            <a:r>
              <a:rPr b="1" baseline="-25000" lang="en"/>
              <a:t>j</a:t>
            </a:r>
            <a:r>
              <a:rPr lang="en"/>
              <a:t> log (RV</a:t>
            </a:r>
            <a:r>
              <a:rPr b="1" baseline="30000" lang="en"/>
              <a:t>j</a:t>
            </a:r>
            <a:r>
              <a:rPr b="1" baseline="-25000" lang="en"/>
              <a:t>Sum</a:t>
            </a:r>
            <a:r>
              <a:rPr lang="en"/>
              <a:t> )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2"/>
          <p:cNvSpPr txBox="1"/>
          <p:nvPr>
            <p:ph type="title"/>
          </p:nvPr>
        </p:nvSpPr>
        <p:spPr>
          <a:xfrm>
            <a:off x="380100" y="-84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 ( Hidden Markov Model ) an Example</a:t>
            </a:r>
            <a:endParaRPr/>
          </a:p>
        </p:txBody>
      </p:sp>
      <p:sp>
        <p:nvSpPr>
          <p:cNvPr id="519" name="Google Shape;519;p52"/>
          <p:cNvSpPr txBox="1"/>
          <p:nvPr>
            <p:ph idx="1" type="body"/>
          </p:nvPr>
        </p:nvSpPr>
        <p:spPr>
          <a:xfrm>
            <a:off x="311700" y="535075"/>
            <a:ext cx="85206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instance taking 12 dices for a 6 node HMM        </a:t>
            </a:r>
            <a:endParaRPr/>
          </a:p>
        </p:txBody>
      </p:sp>
      <p:sp>
        <p:nvSpPr>
          <p:cNvPr id="520" name="Google Shape;520;p52"/>
          <p:cNvSpPr/>
          <p:nvPr/>
        </p:nvSpPr>
        <p:spPr>
          <a:xfrm>
            <a:off x="1371500" y="1964088"/>
            <a:ext cx="1004700" cy="5940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sunny</a:t>
            </a:r>
            <a:endParaRPr/>
          </a:p>
        </p:txBody>
      </p:sp>
      <p:sp>
        <p:nvSpPr>
          <p:cNvPr id="521" name="Google Shape;521;p52"/>
          <p:cNvSpPr/>
          <p:nvPr/>
        </p:nvSpPr>
        <p:spPr>
          <a:xfrm>
            <a:off x="3191025" y="1895875"/>
            <a:ext cx="902700" cy="5940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rainy</a:t>
            </a:r>
            <a:endParaRPr/>
          </a:p>
        </p:txBody>
      </p:sp>
      <p:sp>
        <p:nvSpPr>
          <p:cNvPr id="522" name="Google Shape;522;p52"/>
          <p:cNvSpPr/>
          <p:nvPr/>
        </p:nvSpPr>
        <p:spPr>
          <a:xfrm>
            <a:off x="3509925" y="3313025"/>
            <a:ext cx="1182300" cy="5940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Cloudy</a:t>
            </a:r>
            <a:endParaRPr/>
          </a:p>
        </p:txBody>
      </p:sp>
      <p:sp>
        <p:nvSpPr>
          <p:cNvPr id="523" name="Google Shape;523;p52"/>
          <p:cNvSpPr/>
          <p:nvPr/>
        </p:nvSpPr>
        <p:spPr>
          <a:xfrm>
            <a:off x="1285600" y="3355525"/>
            <a:ext cx="793500" cy="5940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windy</a:t>
            </a:r>
            <a:endParaRPr/>
          </a:p>
        </p:txBody>
      </p:sp>
      <p:sp>
        <p:nvSpPr>
          <p:cNvPr id="524" name="Google Shape;524;p52"/>
          <p:cNvSpPr txBox="1"/>
          <p:nvPr/>
        </p:nvSpPr>
        <p:spPr>
          <a:xfrm>
            <a:off x="4480750" y="971350"/>
            <a:ext cx="11823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b="1" baseline="30000" lang="en"/>
              <a:t>’ </a:t>
            </a:r>
            <a:r>
              <a:rPr lang="en"/>
              <a:t>C to </a:t>
            </a:r>
            <a:r>
              <a:rPr lang="en"/>
              <a:t>45’C</a:t>
            </a:r>
            <a:endParaRPr/>
          </a:p>
        </p:txBody>
      </p:sp>
      <p:sp>
        <p:nvSpPr>
          <p:cNvPr id="525" name="Google Shape;525;p52"/>
          <p:cNvSpPr/>
          <p:nvPr/>
        </p:nvSpPr>
        <p:spPr>
          <a:xfrm>
            <a:off x="4451350" y="1461850"/>
            <a:ext cx="902700" cy="572700"/>
          </a:xfrm>
          <a:prstGeom prst="cube">
            <a:avLst>
              <a:gd fmla="val 25000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4’C</a:t>
            </a:r>
            <a:endParaRPr/>
          </a:p>
        </p:txBody>
      </p:sp>
      <p:cxnSp>
        <p:nvCxnSpPr>
          <p:cNvPr id="526" name="Google Shape;526;p52"/>
          <p:cNvCxnSpPr>
            <a:stCxn id="525" idx="0"/>
            <a:endCxn id="524" idx="2"/>
          </p:cNvCxnSpPr>
          <p:nvPr/>
        </p:nvCxnSpPr>
        <p:spPr>
          <a:xfrm flipH="1" rot="10800000">
            <a:off x="4974288" y="1280050"/>
            <a:ext cx="97500" cy="1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7" name="Google Shape;527;p52"/>
          <p:cNvCxnSpPr>
            <a:stCxn id="521" idx="5"/>
            <a:endCxn id="525" idx="2"/>
          </p:cNvCxnSpPr>
          <p:nvPr/>
        </p:nvCxnSpPr>
        <p:spPr>
          <a:xfrm flipH="1" rot="10800000">
            <a:off x="4093725" y="1819825"/>
            <a:ext cx="357600" cy="2988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8" name="Google Shape;528;p52"/>
          <p:cNvSpPr txBox="1"/>
          <p:nvPr/>
        </p:nvSpPr>
        <p:spPr>
          <a:xfrm>
            <a:off x="4005000" y="4765025"/>
            <a:ext cx="12894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0’C to 45’C</a:t>
            </a:r>
            <a:endParaRPr/>
          </a:p>
        </p:txBody>
      </p:sp>
      <p:sp>
        <p:nvSpPr>
          <p:cNvPr id="529" name="Google Shape;529;p52"/>
          <p:cNvSpPr/>
          <p:nvPr/>
        </p:nvSpPr>
        <p:spPr>
          <a:xfrm>
            <a:off x="4375125" y="3963725"/>
            <a:ext cx="747900" cy="572700"/>
          </a:xfrm>
          <a:prstGeom prst="cube">
            <a:avLst>
              <a:gd fmla="val 25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20’C</a:t>
            </a:r>
            <a:endParaRPr/>
          </a:p>
        </p:txBody>
      </p:sp>
      <p:cxnSp>
        <p:nvCxnSpPr>
          <p:cNvPr id="530" name="Google Shape;530;p52"/>
          <p:cNvCxnSpPr>
            <a:stCxn id="529" idx="3"/>
            <a:endCxn id="528" idx="0"/>
          </p:cNvCxnSpPr>
          <p:nvPr/>
        </p:nvCxnSpPr>
        <p:spPr>
          <a:xfrm flipH="1">
            <a:off x="4649588" y="4536425"/>
            <a:ext cx="2790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p52"/>
          <p:cNvCxnSpPr>
            <a:stCxn id="522" idx="3"/>
            <a:endCxn id="529" idx="2"/>
          </p:cNvCxnSpPr>
          <p:nvPr/>
        </p:nvCxnSpPr>
        <p:spPr>
          <a:xfrm>
            <a:off x="4026825" y="3907025"/>
            <a:ext cx="348300" cy="4146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2" name="Google Shape;532;p52"/>
          <p:cNvSpPr/>
          <p:nvPr/>
        </p:nvSpPr>
        <p:spPr>
          <a:xfrm>
            <a:off x="380100" y="1451075"/>
            <a:ext cx="747900" cy="5727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29’C</a:t>
            </a:r>
            <a:endParaRPr/>
          </a:p>
        </p:txBody>
      </p:sp>
      <p:cxnSp>
        <p:nvCxnSpPr>
          <p:cNvPr id="533" name="Google Shape;533;p52"/>
          <p:cNvCxnSpPr>
            <a:stCxn id="520" idx="2"/>
            <a:endCxn id="532" idx="4"/>
          </p:cNvCxnSpPr>
          <p:nvPr/>
        </p:nvCxnSpPr>
        <p:spPr>
          <a:xfrm rot="10800000">
            <a:off x="984800" y="1809138"/>
            <a:ext cx="386700" cy="5262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4" name="Google Shape;534;p52"/>
          <p:cNvSpPr txBox="1"/>
          <p:nvPr/>
        </p:nvSpPr>
        <p:spPr>
          <a:xfrm>
            <a:off x="87150" y="4765025"/>
            <a:ext cx="12003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0’C to 45’C</a:t>
            </a:r>
            <a:endParaRPr/>
          </a:p>
        </p:txBody>
      </p:sp>
      <p:sp>
        <p:nvSpPr>
          <p:cNvPr id="535" name="Google Shape;535;p52"/>
          <p:cNvSpPr/>
          <p:nvPr/>
        </p:nvSpPr>
        <p:spPr>
          <a:xfrm>
            <a:off x="395000" y="3963725"/>
            <a:ext cx="747900" cy="572700"/>
          </a:xfrm>
          <a:prstGeom prst="cube">
            <a:avLst>
              <a:gd fmla="val 25000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17’C</a:t>
            </a:r>
            <a:endParaRPr/>
          </a:p>
        </p:txBody>
      </p:sp>
      <p:cxnSp>
        <p:nvCxnSpPr>
          <p:cNvPr id="536" name="Google Shape;536;p52"/>
          <p:cNvCxnSpPr>
            <a:stCxn id="535" idx="3"/>
            <a:endCxn id="534" idx="0"/>
          </p:cNvCxnSpPr>
          <p:nvPr/>
        </p:nvCxnSpPr>
        <p:spPr>
          <a:xfrm flipH="1">
            <a:off x="687163" y="4536425"/>
            <a:ext cx="1020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52"/>
          <p:cNvCxnSpPr>
            <a:stCxn id="523" idx="2"/>
            <a:endCxn id="535" idx="0"/>
          </p:cNvCxnSpPr>
          <p:nvPr/>
        </p:nvCxnSpPr>
        <p:spPr>
          <a:xfrm flipH="1">
            <a:off x="840400" y="3726775"/>
            <a:ext cx="445200" cy="2370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8" name="Google Shape;538;p52"/>
          <p:cNvSpPr txBox="1"/>
          <p:nvPr/>
        </p:nvSpPr>
        <p:spPr>
          <a:xfrm>
            <a:off x="0" y="980313"/>
            <a:ext cx="13746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b="1" baseline="30000" lang="en"/>
              <a:t>’</a:t>
            </a:r>
            <a:r>
              <a:rPr lang="en"/>
              <a:t>C</a:t>
            </a:r>
            <a:r>
              <a:rPr lang="en"/>
              <a:t>  to 45</a:t>
            </a:r>
            <a:r>
              <a:rPr b="1" baseline="30000" lang="en"/>
              <a:t>’</a:t>
            </a:r>
            <a:r>
              <a:rPr lang="en"/>
              <a:t>C</a:t>
            </a:r>
            <a:endParaRPr/>
          </a:p>
        </p:txBody>
      </p:sp>
      <p:cxnSp>
        <p:nvCxnSpPr>
          <p:cNvPr id="539" name="Google Shape;539;p52"/>
          <p:cNvCxnSpPr>
            <a:stCxn id="532" idx="0"/>
            <a:endCxn id="538" idx="2"/>
          </p:cNvCxnSpPr>
          <p:nvPr/>
        </p:nvCxnSpPr>
        <p:spPr>
          <a:xfrm rot="10800000">
            <a:off x="687338" y="1314575"/>
            <a:ext cx="138300" cy="1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52"/>
          <p:cNvCxnSpPr>
            <a:stCxn id="520" idx="3"/>
            <a:endCxn id="522" idx="2"/>
          </p:cNvCxnSpPr>
          <p:nvPr/>
        </p:nvCxnSpPr>
        <p:spPr>
          <a:xfrm>
            <a:off x="1799600" y="2558088"/>
            <a:ext cx="1710300" cy="11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52"/>
          <p:cNvCxnSpPr>
            <a:stCxn id="522" idx="2"/>
            <a:endCxn id="523" idx="0"/>
          </p:cNvCxnSpPr>
          <p:nvPr/>
        </p:nvCxnSpPr>
        <p:spPr>
          <a:xfrm rot="10800000">
            <a:off x="1756725" y="3355475"/>
            <a:ext cx="1753200" cy="3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52"/>
          <p:cNvCxnSpPr>
            <a:stCxn id="521" idx="3"/>
            <a:endCxn id="520" idx="3"/>
          </p:cNvCxnSpPr>
          <p:nvPr/>
        </p:nvCxnSpPr>
        <p:spPr>
          <a:xfrm flipH="1">
            <a:off x="1799625" y="2489875"/>
            <a:ext cx="1768500" cy="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52"/>
          <p:cNvCxnSpPr>
            <a:stCxn id="544" idx="0"/>
          </p:cNvCxnSpPr>
          <p:nvPr/>
        </p:nvCxnSpPr>
        <p:spPr>
          <a:xfrm>
            <a:off x="2193388" y="40957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52"/>
          <p:cNvCxnSpPr>
            <a:stCxn id="523" idx="0"/>
            <a:endCxn id="521" idx="3"/>
          </p:cNvCxnSpPr>
          <p:nvPr/>
        </p:nvCxnSpPr>
        <p:spPr>
          <a:xfrm flipH="1" rot="10800000">
            <a:off x="1756600" y="2489725"/>
            <a:ext cx="1811400" cy="8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52"/>
          <p:cNvCxnSpPr>
            <a:stCxn id="523" idx="0"/>
            <a:endCxn id="520" idx="3"/>
          </p:cNvCxnSpPr>
          <p:nvPr/>
        </p:nvCxnSpPr>
        <p:spPr>
          <a:xfrm flipH="1" rot="10800000">
            <a:off x="1756600" y="2558125"/>
            <a:ext cx="42900" cy="7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52"/>
          <p:cNvCxnSpPr>
            <a:stCxn id="521" idx="3"/>
            <a:endCxn id="522" idx="2"/>
          </p:cNvCxnSpPr>
          <p:nvPr/>
        </p:nvCxnSpPr>
        <p:spPr>
          <a:xfrm flipH="1">
            <a:off x="3509925" y="2489875"/>
            <a:ext cx="58200" cy="11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p52"/>
          <p:cNvSpPr/>
          <p:nvPr/>
        </p:nvSpPr>
        <p:spPr>
          <a:xfrm>
            <a:off x="6462550" y="2795525"/>
            <a:ext cx="1107300" cy="493200"/>
          </a:xfrm>
          <a:prstGeom prst="cube">
            <a:avLst>
              <a:gd fmla="val 25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sunny</a:t>
            </a:r>
            <a:endParaRPr/>
          </a:p>
        </p:txBody>
      </p:sp>
      <p:sp>
        <p:nvSpPr>
          <p:cNvPr id="549" name="Google Shape;549;p52"/>
          <p:cNvSpPr txBox="1"/>
          <p:nvPr/>
        </p:nvSpPr>
        <p:spPr>
          <a:xfrm>
            <a:off x="6197750" y="638725"/>
            <a:ext cx="28422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States  :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(sunny,rainy,cloudy,windy)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(Temperature in ‘C )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State Transition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(Probability of transition to / from a Hidden state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50" name="Google Shape;550;p52"/>
          <p:cNvSpPr/>
          <p:nvPr/>
        </p:nvSpPr>
        <p:spPr>
          <a:xfrm>
            <a:off x="6380050" y="4121475"/>
            <a:ext cx="902700" cy="493200"/>
          </a:xfrm>
          <a:prstGeom prst="cube">
            <a:avLst>
              <a:gd fmla="val 250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</a:t>
            </a:r>
            <a:r>
              <a:rPr b="1" lang="en"/>
              <a:t>’</a:t>
            </a:r>
            <a:r>
              <a:rPr lang="en"/>
              <a:t>C</a:t>
            </a:r>
            <a:endParaRPr/>
          </a:p>
        </p:txBody>
      </p:sp>
      <p:sp>
        <p:nvSpPr>
          <p:cNvPr id="551" name="Google Shape;551;p52"/>
          <p:cNvSpPr txBox="1"/>
          <p:nvPr/>
        </p:nvSpPr>
        <p:spPr>
          <a:xfrm>
            <a:off x="6208100" y="3225475"/>
            <a:ext cx="26925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avg  temperature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Probability of an Observation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in a hidden state )</a:t>
            </a:r>
            <a:endParaRPr/>
          </a:p>
        </p:txBody>
      </p:sp>
      <p:sp>
        <p:nvSpPr>
          <p:cNvPr id="552" name="Google Shape;552;p52"/>
          <p:cNvSpPr txBox="1"/>
          <p:nvPr/>
        </p:nvSpPr>
        <p:spPr>
          <a:xfrm>
            <a:off x="2061525" y="2601600"/>
            <a:ext cx="1823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state transition based on previous state 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 Vitterbi Algorithm</a:t>
            </a:r>
            <a:endParaRPr/>
          </a:p>
        </p:txBody>
      </p:sp>
      <p:sp>
        <p:nvSpPr>
          <p:cNvPr id="558" name="Google Shape;558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 Obtain a most probable sequence.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 Obtain transition Probability matrix amongst hidden states and emission Probability matrix given a bunch of sequences.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   Obtain Marginal Probability of independent random variable. 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Topic Modelling</a:t>
            </a:r>
            <a:endParaRPr sz="2400"/>
          </a:p>
        </p:txBody>
      </p:sp>
      <p:sp>
        <p:nvSpPr>
          <p:cNvPr id="564" name="Google Shape;564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* Latent Symantic Indexing(LSI)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* Latent Symantic Analysis (LSA)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* Probabilistic Latent Symantic Analysis(PLSA)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* Latent Dirichlet Allocation (LDA)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5"/>
          <p:cNvSpPr txBox="1"/>
          <p:nvPr>
            <p:ph type="title"/>
          </p:nvPr>
        </p:nvSpPr>
        <p:spPr>
          <a:xfrm>
            <a:off x="380100" y="-84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Dirichlet Allocation </a:t>
            </a:r>
            <a:endParaRPr/>
          </a:p>
        </p:txBody>
      </p:sp>
      <p:sp>
        <p:nvSpPr>
          <p:cNvPr id="570" name="Google Shape;570;p55"/>
          <p:cNvSpPr txBox="1"/>
          <p:nvPr>
            <p:ph idx="1" type="body"/>
          </p:nvPr>
        </p:nvSpPr>
        <p:spPr>
          <a:xfrm>
            <a:off x="311700" y="535075"/>
            <a:ext cx="85206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Dirichlet Allocation is a Topic Modelling technique for Document Clustering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uses Dirichlet Distribution ( generalisation of multinomial distribution) as a prior.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follows Numerical methods iteratively for estimation of :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Probability of Topic to Doc match using a 2D array of floats for topics vs Docs.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Probability of word to Topic match using a 2D array of floats for words to Topics.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Iteratively the Probability values of these two matrices are updated and matured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through optimisation using following  till  convergence :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* </a:t>
            </a:r>
            <a:r>
              <a:rPr lang="en"/>
              <a:t>Gibbs Sampling  (sequential , slow , asymptotically accurate )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* Expectation Maximization (partially distributable and faster, accurate)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* Online Variational Bayes ( fast and approximately )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571" name="Google Shape;571;p55"/>
          <p:cNvCxnSpPr>
            <a:stCxn id="572" idx="0"/>
          </p:cNvCxnSpPr>
          <p:nvPr/>
        </p:nvCxnSpPr>
        <p:spPr>
          <a:xfrm>
            <a:off x="2193388" y="40957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3" name="Google Shape;573;p55"/>
          <p:cNvSpPr txBox="1"/>
          <p:nvPr/>
        </p:nvSpPr>
        <p:spPr>
          <a:xfrm>
            <a:off x="6197750" y="638725"/>
            <a:ext cx="28422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74" name="Google Shape;574;p55"/>
          <p:cNvSpPr txBox="1"/>
          <p:nvPr/>
        </p:nvSpPr>
        <p:spPr>
          <a:xfrm>
            <a:off x="6208100" y="3225475"/>
            <a:ext cx="26925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Practical LDA (python / pyspark)  &amp; number of Iterations</a:t>
            </a:r>
            <a:endParaRPr sz="2400"/>
          </a:p>
        </p:txBody>
      </p:sp>
      <p:sp>
        <p:nvSpPr>
          <p:cNvPr id="580" name="Google Shape;580;p56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matrices Topic to Doc and Word to Topic provides the Probability of matching for Topic to Doc and Word to Topic respectively.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.As number of docs increases matrix Topics to Doc increases 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As number of Topics increases , both matrices size increases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As vocabulary increases in corpus , matrix Word to Topic increases.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i="1" lang="en"/>
              <a:t>An iteration:  </a:t>
            </a:r>
            <a:r>
              <a:rPr lang="en"/>
              <a:t>Sampling via Gibbs Sampling or Expectation Maximization or Online Variational Bayes samples a part of corpus and updates  a part of matrices and other parts remain as before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 Maximisation</a:t>
            </a:r>
            <a:endParaRPr/>
          </a:p>
        </p:txBody>
      </p:sp>
      <p:sp>
        <p:nvSpPr>
          <p:cNvPr id="586" name="Google Shape;586;p57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 technique for optimising a function with parameters.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Initial parameters of an objective function are initialized with random values or priors ( dirichlet or gaussian or a sampling output ) 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After initialisation , an iteration consists of two following steps 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Computing Expected value of a Function with right set of parameters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Computing Maximising of function to obtain right set of params with earlier values as initial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Till saturation or convergence or a deadline of the project or a consummation of a  need of computational resource , number of iterations is increased .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LDA and Number Of Iterations</a:t>
            </a:r>
            <a:endParaRPr/>
          </a:p>
        </p:txBody>
      </p:sp>
      <p:sp>
        <p:nvSpPr>
          <p:cNvPr id="592" name="Google Shape;592;p58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 If number of iterations is increased , more parts of matrices are updated probabilistically. The probability of most of matrices maturing is higher.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same number of iterations, the probability of match will slide as number of topics is increased / or vocabulary is increased.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Thus, the number of iterations must be proportional to vocabulary of corpus , number of docs and number of topics.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 K ∝  T*D*V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T-&gt; Num of Topics                 D -&gt; Num of Docs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V- &gt; vocabulary of Corpus    K -&gt; num of Iterations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587050"/>
            <a:ext cx="8520600" cy="3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Event is defined as a Random Variable taking a value 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Random Variable RV</a:t>
            </a:r>
            <a:r>
              <a:rPr b="1" baseline="-25000" lang="en"/>
              <a:t>A</a:t>
            </a:r>
            <a:r>
              <a:rPr lang="en"/>
              <a:t> = “ Today’s Weather in India “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Universal Set A =  humid, rainy , windy , sunny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Random Variable RV</a:t>
            </a:r>
            <a:r>
              <a:rPr b="1" baseline="-25000" lang="en"/>
              <a:t>B   </a:t>
            </a:r>
            <a:r>
              <a:rPr lang="en"/>
              <a:t>  =” having an umbrella “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Universal Set B =   with umbrella , without umbrella 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Event A is  “ rainy day “ or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RV</a:t>
            </a:r>
            <a:r>
              <a:rPr baseline="-25000" lang="en"/>
              <a:t>A</a:t>
            </a:r>
            <a:r>
              <a:rPr lang="en"/>
              <a:t>   =  “ rainy “                                                        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Event B is  “ having an umbrella “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RV</a:t>
            </a:r>
            <a:r>
              <a:rPr baseline="-25000" lang="en"/>
              <a:t>B</a:t>
            </a:r>
            <a:r>
              <a:rPr lang="en"/>
              <a:t>  = “ with umbrella “</a:t>
            </a:r>
            <a:endParaRPr baseline="-25000"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aseline="-25000"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aseline="-25000"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aseline="-25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Probability, a measure of chance of an Event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04800" y="457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Probability is a measure of chances of an Event. It is a real number from (0,1)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associated with an Event . 0 for an impossible event . It is 1 for a certain event .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Axioms of Probability :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* Probability value is in [0,1]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For instance :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  Random Variable  A taking values = a1,a2,a0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  P(A=a1)=0.5; P(A=a2)=0.5;  P(A=a0)=0.0;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  P(A=a1) +P(A=a2) + P(A=a0) =1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* If values taken by Random Variable is </a:t>
            </a:r>
            <a:r>
              <a:rPr i="1" lang="en" sz="1400"/>
              <a:t>discrete</a:t>
            </a:r>
            <a:r>
              <a:rPr lang="en" sz="1400"/>
              <a:t> , it is called as </a:t>
            </a:r>
            <a:r>
              <a:rPr b="1" i="1" lang="en" sz="1400"/>
              <a:t>probability mass Function ( pmf )</a:t>
            </a:r>
            <a:endParaRPr b="1" i="1"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* If values taken by Random Variate is </a:t>
            </a:r>
            <a:r>
              <a:rPr i="1" lang="en" sz="1400"/>
              <a:t>continuous</a:t>
            </a:r>
            <a:r>
              <a:rPr lang="en" sz="1400"/>
              <a:t> , it is called as </a:t>
            </a:r>
            <a:r>
              <a:rPr b="1" i="1" lang="en" sz="1400"/>
              <a:t>probability Density function ( pdf )</a:t>
            </a:r>
            <a:endParaRPr b="1"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* </a:t>
            </a:r>
            <a:r>
              <a:rPr lang="en" sz="1400"/>
              <a:t>Sum of all Probability for all possible events is 1 or  ∑</a:t>
            </a:r>
            <a:r>
              <a:rPr baseline="-25000" lang="en" sz="1400"/>
              <a:t>i</a:t>
            </a:r>
            <a:r>
              <a:rPr lang="en" sz="1400"/>
              <a:t> P</a:t>
            </a:r>
            <a:r>
              <a:rPr b="1" baseline="-25000" lang="en" sz="1400"/>
              <a:t>i</a:t>
            </a:r>
            <a:r>
              <a:rPr lang="en" sz="1400"/>
              <a:t>= 1 (pmf)  or ∫ P</a:t>
            </a:r>
            <a:r>
              <a:rPr baseline="-25000" lang="en" sz="1400"/>
              <a:t>i </a:t>
            </a:r>
            <a:r>
              <a:rPr lang="en" sz="1400"/>
              <a:t> =1 (pdf)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* Point-wise Probability value : P(A=a1)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* Probability distribution: 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  P(A) is distribution of  all possible point-wise values P( A = a</a:t>
            </a:r>
            <a:r>
              <a:rPr b="1" baseline="-25000" lang="en" sz="1400"/>
              <a:t>i </a:t>
            </a:r>
            <a:r>
              <a:rPr lang="en" sz="1400"/>
              <a:t>) by A in set S</a:t>
            </a:r>
            <a:r>
              <a:rPr b="1" baseline="-25000" lang="en" sz="1400"/>
              <a:t>A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92" name="Google Shape;92;p18"/>
          <p:cNvGraphicFramePr/>
          <p:nvPr/>
        </p:nvGraphicFramePr>
        <p:xfrm>
          <a:off x="7672925" y="349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{75407B0B-7299-4C75-A9BA-9EF469548143}</a:tableStyleId>
              </a:tblPr>
              <a:tblGrid>
                <a:gridCol w="483250"/>
                <a:gridCol w="912725"/>
              </a:tblGrid>
              <a:tr h="30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P(A=val)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100" y="928688"/>
            <a:ext cx="449580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Probabilistic Space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Probabilistic Space is made of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A sample space 𝛀 </a:t>
            </a:r>
            <a:r>
              <a:rPr lang="en"/>
              <a:t> which is set of all possible outcomes 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A set of events ℱ where each event is a set containing zero or more outcomes.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 The assignment of probabilities to events 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7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Visualising Probability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533400" y="698925"/>
            <a:ext cx="4670400" cy="3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Variable A is “ commuting to work “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 =  ‘bicycle’ ,’bike’ ,’car’, ‘public transport ‘ 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non-Rainy days :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P(A=’bicycle’) = 0.45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P(A=’bike’) = 0.4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P(A=’car’) = 0.05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P(A=’public transport’) = 0.1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Rainy days :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P(A=’bicycle’) = 0.1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P(A=’bike’) = 0.1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P(A=’car’) = 0.6                  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P(A=’public transport’) = 0.2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Above collection of Probabilities of Random Variable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all available values is called </a:t>
            </a:r>
            <a:r>
              <a:rPr b="1" i="1" lang="en"/>
              <a:t>Probability </a:t>
            </a:r>
            <a:endParaRPr b="1" i="1"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 </a:t>
            </a:r>
            <a:endParaRPr b="1" i="1"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Distribution</a:t>
            </a:r>
            <a:r>
              <a:rPr lang="en"/>
              <a:t> of A 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5334000" y="1143000"/>
            <a:ext cx="3276600" cy="15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20178" l="36892" r="33310" t="44506"/>
          <a:stretch/>
        </p:blipFill>
        <p:spPr>
          <a:xfrm>
            <a:off x="5029200" y="381000"/>
            <a:ext cx="3810000" cy="228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 rotWithShape="1">
          <a:blip r:embed="rId4">
            <a:alphaModFix/>
          </a:blip>
          <a:srcRect b="21440" l="38311" r="34728" t="43244"/>
          <a:stretch/>
        </p:blipFill>
        <p:spPr>
          <a:xfrm>
            <a:off x="5029200" y="2667000"/>
            <a:ext cx="3810000" cy="243839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/>
          <p:nvPr/>
        </p:nvSpPr>
        <p:spPr>
          <a:xfrm>
            <a:off x="4876800" y="457200"/>
            <a:ext cx="228600" cy="259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8686800" y="381000"/>
            <a:ext cx="228600" cy="243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4724400" y="2590800"/>
            <a:ext cx="4038600" cy="22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: axioms and Probability Distribution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Union : P(AUB)= P(A) + P(B) + P(A∩B)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Joint Probability (point wise)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P(A=a1,B=b1, C=c1 , ….) : The Probability of collection of Random Variables simultaneously taking values from their corresponding sets of applicable values.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Joint Probability Distribution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Tabulation of all possible combinations of all possible values of all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Random variables considered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</a:t>
            </a:r>
            <a:r>
              <a:rPr lang="en"/>
              <a:t>Conditional Probability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P(A/B) = P(A∩B) / P(B)  for any Events A,B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= P(A)  for event A independent of B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*P(A∩B) = P(A/B)P(B)  = P(B/A)P(A)   for any Events A,B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= P(A)P(B)  for event A independent of B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