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EDD5E8-44C8-4F1C-A905-BC03C4B594C2}">
  <a:tblStyle styleId="{EEEDD5E8-44C8-4F1C-A905-BC03C4B594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565a210d8d9a4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565a210d8d9a4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1def32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1def32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41def32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41def32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92d8e26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92d8e26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565a210d8d9a4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565a210d8d9a4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565a210d8d9a4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565a210d8d9a4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06feb833_1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06feb833_1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06feb83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b06feb83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565a210d8d9a4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565a210d8d9a4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565a210d8d9a4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565a210d8d9a4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4d5fff21bcbe7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4d5fff21bcbe7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e41a8ff349ccdb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e41a8ff349ccdb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06feb83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b06feb83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e41a8ff349ccdb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e41a8ff349ccdb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565a210d8d9a4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565a210d8d9a4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e41a8ff349ccdb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e41a8ff349ccdb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b269182a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b269182a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565a210d8d9a4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1565a210d8d9a4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b06feb833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b06feb833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d2e87103bd98ef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d2e87103bd98ef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b06feb833_1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b06feb833_1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4d5fff21bcbe7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4d5fff21bcbe7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b06feb833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b06feb833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b06feb833_1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b06feb833_1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b06feb833_1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b06feb833_1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b06feb833_1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b06feb833_1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b06feb833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b06feb833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b06feb833_1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6b06feb833_1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b06feb833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b06feb833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945903ef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945903ef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9d378b312a079ac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9d378b312a079ac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56019c2b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56019c2b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4d5fff21bcbe7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4d5fff21bcbe7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790a878a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790a878a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787b3d0261fcc4d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787b3d0261fcc4d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90a878a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790a878a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0d2e87103bd98ef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0d2e87103bd98ef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0d2e87103bd98ef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0d2e87103bd98ef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b06feb833_1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6b06feb833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8ebd337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8ebd337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2cd3c4d67accf0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2cd3c4d67accf0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0d2e87103bd98ef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0d2e87103bd98ef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787b3d0261fcc4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787b3d0261fcc4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4d5fff21bcbe7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4d5fff21bcbe7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6b06feb83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6b06feb83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b06feb833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6b06feb833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b06feb833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b06feb833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787b3d0261fcc4d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787b3d0261fcc4d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787b3d0261fcc4d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787b3d0261fcc4d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6b06feb833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6b06feb833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6b06feb83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6b06feb83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787b3d0261fcc4d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787b3d0261fcc4d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9d378b312a079ac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9d378b312a079ac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b1d0df94ef563e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b1d0df94ef563e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706f2363484d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706f2363484d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6b06feb833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6b06feb833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6b269182a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6b269182a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9d378b312a079ac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9d378b312a079ac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b06feb833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b06feb833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9d378b312a079ac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9d378b312a079ac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b06feb833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6b06feb833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9d378b312a079ac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9d378b312a079ac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06feb833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06feb833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41a8ff349ccdb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41a8ff349ccdb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1ee2c4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1ee2c4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Random" TargetMode="External"/><Relationship Id="rId4" Type="http://schemas.openxmlformats.org/officeDocument/2006/relationships/hyperlink" Target="https://en.wikipedia.org/wiki/Tim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n.wikipedia.org/wiki/Probability" TargetMode="External"/><Relationship Id="rId4" Type="http://schemas.openxmlformats.org/officeDocument/2006/relationships/hyperlink" Target="https://en.wikipedia.org/wiki/Event_(probability_theory)" TargetMode="External"/><Relationship Id="rId5" Type="http://schemas.openxmlformats.org/officeDocument/2006/relationships/hyperlink" Target="https://en.wikipedia.org/wiki/Independence_(probability_theory)" TargetMode="External"/><Relationship Id="rId6" Type="http://schemas.openxmlformats.org/officeDocument/2006/relationships/hyperlink" Target="https://en.wikipedia.org/wiki/Conditional_probability_distributi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en.wikipedia.org/wiki/Joint_probability_distribution" TargetMode="External"/><Relationship Id="rId4" Type="http://schemas.openxmlformats.org/officeDocument/2006/relationships/hyperlink" Target="https://en.wikipedia.org/wiki/Approximate_inference" TargetMode="External"/><Relationship Id="rId5" Type="http://schemas.openxmlformats.org/officeDocument/2006/relationships/hyperlink" Target="https://en.wikipedia.org/wiki/Importance_sampling" TargetMode="External"/><Relationship Id="rId6" Type="http://schemas.openxmlformats.org/officeDocument/2006/relationships/hyperlink" Target="https://en.wikipedia.org/wiki/Markov_chain_Monte_Carlo" TargetMode="External"/><Relationship Id="rId7" Type="http://schemas.openxmlformats.org/officeDocument/2006/relationships/hyperlink" Target="https://en.wikipedia.org/wiki/Loopy_belief_propagation" TargetMode="External"/><Relationship Id="rId8" Type="http://schemas.openxmlformats.org/officeDocument/2006/relationships/hyperlink" Target="https://en.wikipedia.org/wiki/Variational_Baye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en.wikipedia.org/wiki/Treewidth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en.wikipedia.org/wiki/Variance_reduction" TargetMode="External"/><Relationship Id="rId4" Type="http://schemas.openxmlformats.org/officeDocument/2006/relationships/hyperlink" Target="https://en.wikipedia.org/wiki/Monte_Carlo_method" TargetMode="External"/><Relationship Id="rId5" Type="http://schemas.openxmlformats.org/officeDocument/2006/relationships/hyperlink" Target="https://en.wikipedia.org/wiki/Random_variables" TargetMode="External"/><Relationship Id="rId6" Type="http://schemas.openxmlformats.org/officeDocument/2006/relationships/hyperlink" Target="https://en.wikipedia.org/wiki/Simulation" TargetMode="External"/><Relationship Id="rId7" Type="http://schemas.openxmlformats.org/officeDocument/2006/relationships/hyperlink" Target="https://en.wikipedia.org/wiki/Estimator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en.wikipedia.org/wiki/Markov_chain" TargetMode="External"/><Relationship Id="rId4" Type="http://schemas.openxmlformats.org/officeDocument/2006/relationships/hyperlink" Target="https://en.wikipedia.org/wiki/Markov_chain#Steady-state_analysis_and_limiting_distributions" TargetMode="External"/><Relationship Id="rId5" Type="http://schemas.openxmlformats.org/officeDocument/2006/relationships/hyperlink" Target="https://en.wikipedia.org/wiki/Metropolis%E2%80%93Hastings_algorith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en.wikipedia.org/wiki/Markov_chain_Monte_Carlo" TargetMode="External"/><Relationship Id="rId4" Type="http://schemas.openxmlformats.org/officeDocument/2006/relationships/hyperlink" Target="https://en.wikipedia.org/wiki/Pseudo-random_number_sampling" TargetMode="External"/><Relationship Id="rId10" Type="http://schemas.openxmlformats.org/officeDocument/2006/relationships/hyperlink" Target="https://en.wikipedia.org/wiki/Autocorrelation" TargetMode="External"/><Relationship Id="rId9" Type="http://schemas.openxmlformats.org/officeDocument/2006/relationships/hyperlink" Target="https://en.wikipedia.org/wiki/Expected_value" TargetMode="External"/><Relationship Id="rId5" Type="http://schemas.openxmlformats.org/officeDocument/2006/relationships/hyperlink" Target="https://en.wikipedia.org/wiki/Probability_distribution" TargetMode="External"/><Relationship Id="rId6" Type="http://schemas.openxmlformats.org/officeDocument/2006/relationships/hyperlink" Target="https://en.wikipedia.org/wiki/Probability_distribution" TargetMode="External"/><Relationship Id="rId7" Type="http://schemas.openxmlformats.org/officeDocument/2006/relationships/hyperlink" Target="https://en.wikipedia.org/wiki/Histogram" TargetMode="External"/><Relationship Id="rId8" Type="http://schemas.openxmlformats.org/officeDocument/2006/relationships/hyperlink" Target="https://en.wikipedia.org/wiki/Monte_Carlo_integration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en.wikipedia.org/wiki/Probability_distribution" TargetMode="External"/><Relationship Id="rId4" Type="http://schemas.openxmlformats.org/officeDocument/2006/relationships/hyperlink" Target="https://en.wikipedia.org/wiki/Probability_distribution" TargetMode="External"/><Relationship Id="rId5" Type="http://schemas.openxmlformats.org/officeDocument/2006/relationships/hyperlink" Target="https://en.wikipedia.org/wiki/Probability_density_function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en.wikipedia.org/wiki/Theorem" TargetMode="External"/><Relationship Id="rId4" Type="http://schemas.openxmlformats.org/officeDocument/2006/relationships/hyperlink" Target="https://en.wikipedia.org/wiki/Average" TargetMode="External"/><Relationship Id="rId5" Type="http://schemas.openxmlformats.org/officeDocument/2006/relationships/hyperlink" Target="https://en.wikipedia.org/wiki/Expected_value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en.wikipedia.org/wiki/Discrete_time_and_continuous_time" TargetMode="External"/><Relationship Id="rId4" Type="http://schemas.openxmlformats.org/officeDocument/2006/relationships/hyperlink" Target="https://en.wikipedia.org/wiki/Discrete_time_and_continuous_time" TargetMode="External"/><Relationship Id="rId9" Type="http://schemas.openxmlformats.org/officeDocument/2006/relationships/hyperlink" Target="https://en.wikipedia.org/wiki/Bayesian_statistics" TargetMode="External"/><Relationship Id="rId5" Type="http://schemas.openxmlformats.org/officeDocument/2006/relationships/hyperlink" Target="https://en.wikipedia.org/wiki/Discrete_time_and_continuous_time" TargetMode="External"/><Relationship Id="rId6" Type="http://schemas.openxmlformats.org/officeDocument/2006/relationships/hyperlink" Target="https://en.wikipedia.org/wiki/Random_walk" TargetMode="External"/><Relationship Id="rId7" Type="http://schemas.openxmlformats.org/officeDocument/2006/relationships/hyperlink" Target="https://en.wikipedia.org/wiki/Gambler%27s_ruin" TargetMode="External"/><Relationship Id="rId8" Type="http://schemas.openxmlformats.org/officeDocument/2006/relationships/hyperlink" Target="https://en.wikipedia.org/wiki/Markov_chain_Monte_Carl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en.wikipedia.org/wiki/Stochastic_process" TargetMode="External"/><Relationship Id="rId4" Type="http://schemas.openxmlformats.org/officeDocument/2006/relationships/hyperlink" Target="https://en.wikipedia.org/wiki/Stochastic_process" TargetMode="External"/><Relationship Id="rId5" Type="http://schemas.openxmlformats.org/officeDocument/2006/relationships/hyperlink" Target="https://en.wikipedia.org/wiki/Real_coordinate_space" TargetMode="External"/><Relationship Id="rId6" Type="http://schemas.openxmlformats.org/officeDocument/2006/relationships/hyperlink" Target="https://en.wikipedia.org/wiki/Integer" TargetMode="External"/><Relationship Id="rId7" Type="http://schemas.openxmlformats.org/officeDocument/2006/relationships/hyperlink" Target="https://en.wikipedia.org/wiki/Vector_space" TargetMode="External"/><Relationship Id="rId8" Type="http://schemas.openxmlformats.org/officeDocument/2006/relationships/hyperlink" Target="https://en.wikipedia.org/wiki/Manifold" TargetMode="External"/></Relationships>
</file>

<file path=ppt/slides/_rels/slide61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POS_tagging" TargetMode="External"/><Relationship Id="rId10" Type="http://schemas.openxmlformats.org/officeDocument/2006/relationships/hyperlink" Target="https://en.wikipedia.org/wiki/Parsing" TargetMode="External"/><Relationship Id="rId13" Type="http://schemas.openxmlformats.org/officeDocument/2006/relationships/hyperlink" Target="https://en.wikipedia.org/wiki/Named_entity_recognition" TargetMode="External"/><Relationship Id="rId12" Type="http://schemas.openxmlformats.org/officeDocument/2006/relationships/hyperlink" Target="https://en.wikipedia.org/wiki/Shallow_parsi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en.wikipedia.org/wiki/Conditional_random_field#Description" TargetMode="External"/><Relationship Id="rId4" Type="http://schemas.openxmlformats.org/officeDocument/2006/relationships/hyperlink" Target="https://en.wikipedia.org/wiki/Markov_blanket" TargetMode="External"/><Relationship Id="rId9" Type="http://schemas.openxmlformats.org/officeDocument/2006/relationships/hyperlink" Target="https://en.wikipedia.org/wiki/Sequence_labeling" TargetMode="External"/><Relationship Id="rId5" Type="http://schemas.openxmlformats.org/officeDocument/2006/relationships/hyperlink" Target="https://en.wikipedia.org/wiki/Discriminative_model" TargetMode="External"/><Relationship Id="rId6" Type="http://schemas.openxmlformats.org/officeDocument/2006/relationships/hyperlink" Target="https://en.wikipedia.org/wiki/Markov_random_field" TargetMode="External"/><Relationship Id="rId7" Type="http://schemas.openxmlformats.org/officeDocument/2006/relationships/hyperlink" Target="https://en.wikipedia.org/wiki/Statistical_model" TargetMode="External"/><Relationship Id="rId8" Type="http://schemas.openxmlformats.org/officeDocument/2006/relationships/hyperlink" Target="https://en.wikipedia.org/wiki/Graphical_model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19.png"/><Relationship Id="rId8" Type="http://schemas.openxmlformats.org/officeDocument/2006/relationships/image" Target="../media/image2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Probability, Bayes Theorem, its applications and their applications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29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Yogesh Padmanaban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6900" y="-12175"/>
            <a:ext cx="907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Probability Distribution and Marginal Probability  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110500" y="793625"/>
            <a:ext cx="8890500" cy="3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Joint Probability Distribution</a:t>
            </a:r>
            <a:r>
              <a:rPr lang="en"/>
              <a:t> : A probability distribution of more than 1 Random variables taking values simultanously.It comprising all possible combinations of random variables tak ing values amongst their individual or common uniserval set 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Sum of all individual probability is 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Marginal Probability </a:t>
            </a:r>
            <a:r>
              <a:rPr lang="en"/>
              <a:t>: It is the Probability distribution of fewer random variables obtained from a Joint Probability distribution via aggregation /summation 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</a:t>
            </a:r>
            <a:endParaRPr/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893555" y="3290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{EEEDD5E8-44C8-4F1C-A905-BC03C4B594C2}</a:tableStyleId>
              </a:tblPr>
              <a:tblGrid>
                <a:gridCol w="1361450"/>
                <a:gridCol w="1361450"/>
                <a:gridCol w="1361450"/>
                <a:gridCol w="1361450"/>
              </a:tblGrid>
              <a:tr h="35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P(A,B)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P(A,B=b)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P(A,B=b0)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P(A=a,B)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P(A=a,B=b)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P(A=a,B=b0)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∑</a:t>
                      </a:r>
                      <a:r>
                        <a:rPr baseline="-25000" lang="en" sz="1800"/>
                        <a:t>B</a:t>
                      </a:r>
                      <a:r>
                        <a:rPr lang="en"/>
                        <a:t> P(A=a,B)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5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P(A=a0,B)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P(A=a0,B=b)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P(A=a0,B=b0)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∑</a:t>
                      </a:r>
                      <a:r>
                        <a:rPr baseline="-25000" lang="en" sz="1800"/>
                        <a:t>B</a:t>
                      </a:r>
                      <a:r>
                        <a:rPr lang="en"/>
                        <a:t> P(A=a0,B)</a:t>
                      </a:r>
                      <a:endParaRPr baseline="-25000" sz="1800"/>
                    </a:p>
                  </a:txBody>
                  <a:tcPr marT="91425" marB="91425" marR="91425" marL="91425"/>
                </a:tc>
              </a:tr>
              <a:tr h="35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P(B)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5" name="Google Shape;125;p22"/>
          <p:cNvSpPr txBox="1"/>
          <p:nvPr/>
        </p:nvSpPr>
        <p:spPr>
          <a:xfrm>
            <a:off x="7090150" y="4286700"/>
            <a:ext cx="17805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Probability </a:t>
            </a:r>
            <a:endParaRPr/>
          </a:p>
        </p:txBody>
      </p:sp>
      <p:cxnSp>
        <p:nvCxnSpPr>
          <p:cNvPr id="126" name="Google Shape;126;p22"/>
          <p:cNvCxnSpPr>
            <a:stCxn id="125" idx="0"/>
          </p:cNvCxnSpPr>
          <p:nvPr/>
        </p:nvCxnSpPr>
        <p:spPr>
          <a:xfrm rot="10800000">
            <a:off x="6346900" y="3903300"/>
            <a:ext cx="16335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2"/>
          <p:cNvCxnSpPr>
            <a:stCxn id="125" idx="0"/>
          </p:cNvCxnSpPr>
          <p:nvPr/>
        </p:nvCxnSpPr>
        <p:spPr>
          <a:xfrm flipH="1">
            <a:off x="6346900" y="4286700"/>
            <a:ext cx="16335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Joint Probability distribution and Marginal Probability </a:t>
            </a:r>
            <a:endParaRPr sz="2400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159300" y="695275"/>
            <a:ext cx="2501400" cy="17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 =: throwing a dice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C=: coin tossing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75" y="1341550"/>
            <a:ext cx="7329300" cy="32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/>
          <p:nvPr/>
        </p:nvSpPr>
        <p:spPr>
          <a:xfrm>
            <a:off x="2037075" y="4219850"/>
            <a:ext cx="732600" cy="26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80475" y="4019375"/>
            <a:ext cx="2032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Probability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P(Th=i)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2546075" y="782200"/>
            <a:ext cx="5495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Joint Probability distribution, P(Th,C)</a:t>
            </a:r>
            <a:endParaRPr sz="2400"/>
          </a:p>
        </p:txBody>
      </p:sp>
      <p:sp>
        <p:nvSpPr>
          <p:cNvPr id="138" name="Google Shape;138;p23"/>
          <p:cNvSpPr txBox="1"/>
          <p:nvPr/>
        </p:nvSpPr>
        <p:spPr>
          <a:xfrm>
            <a:off x="7718075" y="3994350"/>
            <a:ext cx="1630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Probability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∑</a:t>
            </a:r>
            <a:r>
              <a:rPr b="1" baseline="-25000" lang="en" sz="2400"/>
              <a:t>i </a:t>
            </a:r>
            <a:r>
              <a:rPr lang="en"/>
              <a:t>P</a:t>
            </a:r>
            <a:r>
              <a:rPr baseline="-25000" lang="en" sz="1800"/>
              <a:t>i</a:t>
            </a:r>
            <a:r>
              <a:rPr lang="en" sz="1800"/>
              <a:t> =1</a:t>
            </a:r>
            <a:endParaRPr sz="1800"/>
          </a:p>
        </p:txBody>
      </p:sp>
      <p:sp>
        <p:nvSpPr>
          <p:cNvPr id="139" name="Google Shape;139;p23"/>
          <p:cNvSpPr txBox="1"/>
          <p:nvPr/>
        </p:nvSpPr>
        <p:spPr>
          <a:xfrm>
            <a:off x="7884850" y="2800350"/>
            <a:ext cx="17757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Probability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P(C=j)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616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Commonly used Probability Distribution choices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355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12492" l="10516" r="4873" t="19688"/>
          <a:stretch/>
        </p:blipFill>
        <p:spPr>
          <a:xfrm>
            <a:off x="186025" y="636725"/>
            <a:ext cx="8689426" cy="43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Vector and Stochastic Processes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466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Random Vector: </a:t>
            </a:r>
            <a:r>
              <a:rPr lang="en"/>
              <a:t>It is a list of Random variables. It is an array of n Random Variables. It is denoted by captial alphabets.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Stochastics Process :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 A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stochastic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or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random process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or a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random function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can be defined as a collection of random variables that is indexed by some mathematical set, meaning that each random variable of the stochastic process is uniquely associated with an element in the set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 The random variables were associated with or indexed by a set of numbers, usually viewed as points in time or a mathematical set 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 It is giving the interpretation of a stochastic process representing numerical values of some system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randomly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changing over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time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. For instance , 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growth of a population. </a:t>
            </a:r>
            <a:endParaRPr i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Events with notification / evidence 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The</a:t>
            </a:r>
            <a:r>
              <a:rPr lang="en"/>
              <a:t> Probability of taking an umbrella given that siri said ‘ it </a:t>
            </a:r>
            <a:r>
              <a:rPr i="1" lang="en"/>
              <a:t>might</a:t>
            </a:r>
            <a:r>
              <a:rPr lang="en"/>
              <a:t> rain today 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The Probability of a noisy colony ( with kids ) on a notification of a public ‘bandh and no school 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The Probability of fishing boats sailing on sea where there is Tsunami warning from coast guard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will the probability of above events if there was no notifications 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Theorem 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7475"/>
            <a:ext cx="8520603" cy="335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426075" y="789125"/>
            <a:ext cx="82422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 and B are Events . According to Bayes Theorem for Events A and B.   A is similar to notification .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6900" y="2073675"/>
            <a:ext cx="29013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Bayes Theorem,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Visualisation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550" y="0"/>
            <a:ext cx="5728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109175" y="64025"/>
            <a:ext cx="894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Events (likelihood) with notification (prior)  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/>
              <a:t>The Probability of taking an umbrella ( likelihood ) given that siri said ‘ it </a:t>
            </a:r>
            <a:r>
              <a:rPr b="1" i="1" lang="en"/>
              <a:t>might</a:t>
            </a:r>
            <a:r>
              <a:rPr lang="en"/>
              <a:t> rain today ‘ . Here notification (prior) isnt a certainty but probabilistic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The Probability of a noisy colony with kids (likelihood) on a notification of a public ‘bandh’ and no school‘ . (prior)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The Probability of fishing boats sailing on sea (likelihood) where there is tsunami warning from coast gaurd (prior)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Posterior , prior and likelihood	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695275"/>
            <a:ext cx="866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 </a:t>
            </a:r>
            <a:r>
              <a:rPr lang="en"/>
              <a:t>What is the Probability of siri saying ‘it might rain’  if an Umbrella has been picked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up? It is called Posterior probability 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00" y="1623125"/>
            <a:ext cx="8520603" cy="2861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vs trials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probability of a Tails at a coin is 0.5 , will 5  out of 10 toss of that coin be </a:t>
            </a:r>
            <a:r>
              <a:rPr b="1" i="1" lang="en"/>
              <a:t>definitely Tails 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identify loaded dice ?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many trials required for the first Tails of a coin ?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(Geometric Distribution)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Probability is measure of chances on a long term relationship between the values rather than a short term / immediate result.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But still,  Confidence intervals can be obtained on how balanced a dice is  after several trials with thresholds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780550" y="2402850"/>
            <a:ext cx="13236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S</a:t>
            </a:r>
            <a:endParaRPr sz="2400">
              <a:solidFill>
                <a:srgbClr val="CC0000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6437700" y="2707650"/>
            <a:ext cx="1046700" cy="906000"/>
          </a:xfrm>
          <a:prstGeom prst="ellipse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A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234900" y="2460325"/>
            <a:ext cx="2244600" cy="12885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 rot="10800000">
            <a:off x="7388150" y="3138975"/>
            <a:ext cx="312000" cy="112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 txBox="1"/>
          <p:nvPr/>
        </p:nvSpPr>
        <p:spPr>
          <a:xfrm>
            <a:off x="7479825" y="4175800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A∩B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283225" y="2591100"/>
            <a:ext cx="1046700" cy="906000"/>
          </a:xfrm>
          <a:prstGeom prst="ellipse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400">
                <a:solidFill>
                  <a:srgbClr val="4A86E8"/>
                </a:solidFill>
              </a:rPr>
              <a:t>B</a:t>
            </a:r>
            <a:endParaRPr sz="2400">
              <a:solidFill>
                <a:srgbClr val="4A86E8"/>
              </a:solidFill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1593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Language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64100" y="542875"/>
            <a:ext cx="8520600" cy="4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is collection of well defined objects .	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Room has Adam (wt=60kg), Barbara(wt=50kg) , Njango(wt=70)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Sample Space also called as Universal set 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Universal Set : All possible values of consideration in a setup ( S 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Universal set .is also called Sample Space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 S = weight of people in a room = 60,50,70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 A = weight of males in a room =60,70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A⌃ = S-A = 50, weight of females in a room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 B = A^ = 50 = S-A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Empty set = { 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Intersection A∩B = // common elements amongst A and B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Union A∪B= A+B- A∩B // a copy of all elements without duplicates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Conditioning an Event on an Event 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774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Conditional Probability: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It is a measure of the probability of an event occurring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 given that another event has occurred .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Independence of an Event A on another Event B : If Event A’s occurence isnt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affected by presence or absence of an Event B or vice-versa then events A and B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are independent . ( A ⊥ B 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 ∩ B) = P(A) P(B) for A ⊥ B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Events A is independent of B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Conditioning of Event A on event B: If event A’s occurence is affected by presence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 absence of event B or vice-versa , then events A and B arent independent.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P(A/B) =  </a:t>
            </a:r>
            <a:r>
              <a:rPr lang="en" u="sng"/>
              <a:t>P(A∩B) </a:t>
            </a:r>
            <a:r>
              <a:rPr lang="en"/>
              <a:t>   if A isn’t independent of B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P(B)                    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P(A/B) =  </a:t>
            </a:r>
            <a:r>
              <a:rPr lang="en" u="sng"/>
              <a:t>P(A)P(B)</a:t>
            </a:r>
            <a:r>
              <a:rPr lang="en"/>
              <a:t> = P(A) If A is independent of B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P(B)</a:t>
            </a:r>
            <a:r>
              <a:rPr lang="en"/>
              <a:t>            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Independent events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conditional probability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a measure of the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probability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of an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event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occurring given that another event has (by assumption, presumption, assertion or evidence) occurred 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Two random events A and B are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conditionally independent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given a third event C  if the occurrence of A 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and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the occurrence of B are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independent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events in their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conditional probability distribution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given C.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       P( A,B|C) =P(A|C) * P(B|C) =&gt; ( A ⫫ B ) |C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In other words, A and B are conditionally independent given C if and only if, given knowledge that C occurs,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knowledge of whether A occurs provides no information on the likelihood of B occurring, and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knowledge of whether B occurs provides no information on the likelihood of A occurring.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87900" y="-76200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Visualising Conditioning of Events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152400" y="496500"/>
            <a:ext cx="8520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 A = ‘ today’s Weather ‘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Universal set S</a:t>
            </a:r>
            <a:r>
              <a:rPr baseline="-25000" lang="en"/>
              <a:t>w</a:t>
            </a:r>
            <a:r>
              <a:rPr lang="en"/>
              <a:t>= sunny, rainy,windy,snowy </a:t>
            </a:r>
            <a:endParaRPr baseline="-25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variable B = ‘ today’s Commute ‘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Universal set S</a:t>
            </a:r>
            <a:r>
              <a:rPr baseline="-25000" lang="en"/>
              <a:t>C</a:t>
            </a:r>
            <a:r>
              <a:rPr lang="en"/>
              <a:t>= bicycle,bike,car,public transport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 rotWithShape="1">
          <a:blip r:embed="rId3">
            <a:alphaModFix/>
          </a:blip>
          <a:srcRect b="17297" l="64166" r="25833" t="70502"/>
          <a:stretch/>
        </p:blipFill>
        <p:spPr>
          <a:xfrm>
            <a:off x="989856" y="2320305"/>
            <a:ext cx="16764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 rotWithShape="1">
          <a:blip r:embed="rId4">
            <a:alphaModFix/>
          </a:blip>
          <a:srcRect b="16295" l="64168" r="26664" t="68889"/>
          <a:stretch/>
        </p:blipFill>
        <p:spPr>
          <a:xfrm>
            <a:off x="2339725" y="2174833"/>
            <a:ext cx="1371600" cy="129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 rotWithShape="1">
          <a:blip r:embed="rId5">
            <a:alphaModFix/>
          </a:blip>
          <a:srcRect b="17036" l="63332" r="24167" t="69630"/>
          <a:stretch/>
        </p:blipFill>
        <p:spPr>
          <a:xfrm>
            <a:off x="3623300" y="2127692"/>
            <a:ext cx="1913477" cy="12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 rotWithShape="1">
          <a:blip r:embed="rId6">
            <a:alphaModFix/>
          </a:blip>
          <a:srcRect b="30369" l="48333" r="40832" t="57778"/>
          <a:stretch/>
        </p:blipFill>
        <p:spPr>
          <a:xfrm>
            <a:off x="34750" y="2357350"/>
            <a:ext cx="1297474" cy="96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 rotWithShape="1">
          <a:blip r:embed="rId7">
            <a:alphaModFix/>
          </a:blip>
          <a:srcRect b="26366" l="27624" r="41504" t="60741"/>
          <a:stretch/>
        </p:blipFill>
        <p:spPr>
          <a:xfrm>
            <a:off x="-41450" y="3342754"/>
            <a:ext cx="5542426" cy="96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/>
          <p:nvPr/>
        </p:nvSpPr>
        <p:spPr>
          <a:xfrm>
            <a:off x="4520650" y="1846725"/>
            <a:ext cx="1818300" cy="17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6087825" y="4149400"/>
            <a:ext cx="2889900" cy="35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6034375" y="1981200"/>
            <a:ext cx="341700" cy="13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/>
        </p:nvSpPr>
        <p:spPr>
          <a:xfrm>
            <a:off x="543225" y="42393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Distributions of various commuting on various Weather   </a:t>
            </a:r>
            <a:endParaRPr/>
          </a:p>
        </p:txBody>
      </p:sp>
      <p:sp>
        <p:nvSpPr>
          <p:cNvPr id="218" name="Google Shape;218;p34"/>
          <p:cNvSpPr/>
          <p:nvPr/>
        </p:nvSpPr>
        <p:spPr>
          <a:xfrm>
            <a:off x="2263525" y="1872717"/>
            <a:ext cx="1371600" cy="43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/>
          <p:nvPr/>
        </p:nvSpPr>
        <p:spPr>
          <a:xfrm>
            <a:off x="3506025" y="2013575"/>
            <a:ext cx="2030700" cy="22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8">
            <a:alphaModFix/>
          </a:blip>
          <a:srcRect b="21433" l="25014" r="38621" t="34308"/>
          <a:stretch/>
        </p:blipFill>
        <p:spPr>
          <a:xfrm>
            <a:off x="5437225" y="1383650"/>
            <a:ext cx="3540499" cy="29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5"/>
          <p:cNvPicPr preferRelativeResize="0"/>
          <p:nvPr/>
        </p:nvPicPr>
        <p:blipFill rotWithShape="1">
          <a:blip r:embed="rId3">
            <a:alphaModFix/>
          </a:blip>
          <a:srcRect b="22855" l="25178" r="37945" t="35919"/>
          <a:stretch/>
        </p:blipFill>
        <p:spPr>
          <a:xfrm>
            <a:off x="1346150" y="783575"/>
            <a:ext cx="5756299" cy="43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 txBox="1"/>
          <p:nvPr>
            <p:ph type="title"/>
          </p:nvPr>
        </p:nvSpPr>
        <p:spPr>
          <a:xfrm>
            <a:off x="110500" y="-12175"/>
            <a:ext cx="87219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Conditional </a:t>
            </a:r>
            <a:r>
              <a:rPr lang="en" sz="1800"/>
              <a:t>Probability Distribution of Commuting (2D circle) on Weather (pizza)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4">
            <a:alphaModFix/>
          </a:blip>
          <a:srcRect b="29898" l="50401" r="43152" t="57364"/>
          <a:stretch/>
        </p:blipFill>
        <p:spPr>
          <a:xfrm>
            <a:off x="4690175" y="2521525"/>
            <a:ext cx="733349" cy="8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5">
            <a:alphaModFix/>
          </a:blip>
          <a:srcRect b="17297" l="66644" r="27901" t="70502"/>
          <a:stretch/>
        </p:blipFill>
        <p:spPr>
          <a:xfrm>
            <a:off x="2680025" y="2911500"/>
            <a:ext cx="914174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6">
            <a:alphaModFix/>
          </a:blip>
          <a:srcRect b="17413" l="66535" r="27354" t="70385"/>
          <a:stretch/>
        </p:blipFill>
        <p:spPr>
          <a:xfrm>
            <a:off x="4215371" y="3807981"/>
            <a:ext cx="733349" cy="855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7">
            <a:alphaModFix/>
          </a:blip>
          <a:srcRect b="17304" l="66631" r="27815" t="70694"/>
          <a:stretch/>
        </p:blipFill>
        <p:spPr>
          <a:xfrm>
            <a:off x="3394900" y="1747325"/>
            <a:ext cx="677323" cy="9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Dependent and Independent Random Variables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258100" y="789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An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independent random variable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a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random variable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that doesn't have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an effect on the other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random variables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in your experiment.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In other words, it doesn't affect the probability of another event happening.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P( A , B) = P(A) * P(B)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‘ </a:t>
            </a:r>
            <a:r>
              <a:rPr lang="en"/>
              <a:t>If Random variable A’s Probability Distribution is affected by presence or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absence of another Random variable B taking any of the values of universal set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S</a:t>
            </a:r>
            <a:r>
              <a:rPr b="1" baseline="-25000" lang="en"/>
              <a:t>B  </a:t>
            </a:r>
            <a:r>
              <a:rPr lang="en"/>
              <a:t>Or vice versa “ , then A and B are dependent on each other.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‘ </a:t>
            </a:r>
            <a:r>
              <a:rPr lang="en"/>
              <a:t>If Random variable A’s Probability Distribution isnt affected by presence or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absence of another Random variable B taking any of the values of universal set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S</a:t>
            </a:r>
            <a:r>
              <a:rPr b="1" baseline="-25000" lang="en"/>
              <a:t>B</a:t>
            </a:r>
            <a:r>
              <a:rPr lang="en"/>
              <a:t> or vice - versa ‘, then Random Variables A and B are independent .</a:t>
            </a:r>
            <a:r>
              <a:rPr baseline="-25000"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Conditionally</a:t>
            </a:r>
            <a:r>
              <a:rPr lang="en"/>
              <a:t> independent Random Variables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/>
              <a:t>Let Omega 𝛀 be sample space and let P( E ) denotes probability of Event </a:t>
            </a:r>
            <a:r>
              <a:rPr lang="en"/>
              <a:t>𝚬⊆𝛀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/>
              <a:t>Suppose that, after assigning probabilites [eq2] to the events in Omega, we receive new information about the things that will happen (the possible outcomes).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In particular, suppose that we are told that the realized outcome will belong to a set I ⊆ ꭥ (Omega)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*How should we revise the probabilities assigned to the events in Omega, to properly take the new information into account?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P(E|I) represents new probability with evidence (I) . the revised probability assigned to an event E ⊂ 𝛀   after learning that the realized outcome will be an element of (I). It is called the conditional probability of E given evidence I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Sample space  -&gt; universal set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 lin hight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R2 to RR2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Theorem for multiple variables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 dependent variable A  and a set of independent variables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 B</a:t>
            </a:r>
            <a:r>
              <a:rPr b="1" baseline="-25000" lang="en"/>
              <a:t>0</a:t>
            </a:r>
            <a:r>
              <a:rPr lang="en"/>
              <a:t> ,B</a:t>
            </a:r>
            <a:r>
              <a:rPr baseline="-25000" lang="en"/>
              <a:t>1</a:t>
            </a:r>
            <a:r>
              <a:rPr lang="en"/>
              <a:t>, …. B</a:t>
            </a:r>
            <a:r>
              <a:rPr b="1" baseline="-25000" lang="en"/>
              <a:t>k</a:t>
            </a:r>
            <a:r>
              <a:rPr lang="en"/>
              <a:t> , … B</a:t>
            </a:r>
            <a:r>
              <a:rPr baseline="-25000" lang="en"/>
              <a:t>n</a:t>
            </a:r>
            <a:r>
              <a:rPr lang="en"/>
              <a:t> , Bayes Theorem states that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P(A,B</a:t>
            </a:r>
            <a:r>
              <a:rPr b="1" baseline="-25000" lang="en"/>
              <a:t>0</a:t>
            </a:r>
            <a:r>
              <a:rPr lang="en"/>
              <a:t>,B</a:t>
            </a:r>
            <a:r>
              <a:rPr b="1" baseline="-25000" lang="en"/>
              <a:t>1</a:t>
            </a:r>
            <a:r>
              <a:rPr lang="en"/>
              <a:t>, … B</a:t>
            </a:r>
            <a:r>
              <a:rPr b="1" baseline="-25000" lang="en"/>
              <a:t>k</a:t>
            </a:r>
            <a:r>
              <a:rPr lang="en"/>
              <a:t> , … B</a:t>
            </a:r>
            <a:r>
              <a:rPr b="1" baseline="-25000" lang="en"/>
              <a:t>n</a:t>
            </a:r>
            <a:r>
              <a:rPr lang="en"/>
              <a:t>)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P(A)	</a:t>
            </a:r>
            <a:r>
              <a:rPr lang="en">
                <a:solidFill>
                  <a:srgbClr val="FF0000"/>
                </a:solidFill>
              </a:rPr>
              <a:t>P(B</a:t>
            </a:r>
            <a:r>
              <a:rPr baseline="-25000" lang="en">
                <a:solidFill>
                  <a:srgbClr val="FF0000"/>
                </a:solidFill>
              </a:rPr>
              <a:t>n</a:t>
            </a:r>
            <a:r>
              <a:rPr lang="en">
                <a:solidFill>
                  <a:srgbClr val="FF0000"/>
                </a:solidFill>
              </a:rPr>
              <a:t>, … ,B</a:t>
            </a:r>
            <a:r>
              <a:rPr baseline="-25000" lang="en">
                <a:solidFill>
                  <a:srgbClr val="FF0000"/>
                </a:solidFill>
              </a:rPr>
              <a:t>k</a:t>
            </a:r>
            <a:r>
              <a:rPr lang="en">
                <a:solidFill>
                  <a:srgbClr val="FF0000"/>
                </a:solidFill>
              </a:rPr>
              <a:t>, .. B</a:t>
            </a:r>
            <a:r>
              <a:rPr baseline="-25000"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,B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0000"/>
                </a:solidFill>
              </a:rPr>
              <a:t>/ A)</a:t>
            </a:r>
            <a:r>
              <a:rPr lang="en"/>
              <a:t> applying Bayes Theorem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P(A</a:t>
            </a:r>
            <a:r>
              <a:rPr lang="en"/>
              <a:t>) </a:t>
            </a:r>
            <a:r>
              <a:rPr lang="en">
                <a:solidFill>
                  <a:srgbClr val="FF0000"/>
                </a:solidFill>
              </a:rPr>
              <a:t>P(B</a:t>
            </a:r>
            <a:r>
              <a:rPr b="1" baseline="-25000" lang="en">
                <a:solidFill>
                  <a:srgbClr val="FF0000"/>
                </a:solidFill>
              </a:rPr>
              <a:t>n</a:t>
            </a:r>
            <a:r>
              <a:rPr lang="en">
                <a:solidFill>
                  <a:srgbClr val="FF0000"/>
                </a:solidFill>
              </a:rPr>
              <a:t>/A)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>
                <a:solidFill>
                  <a:srgbClr val="FF9900"/>
                </a:solidFill>
              </a:rPr>
              <a:t>P(B</a:t>
            </a:r>
            <a:r>
              <a:rPr b="1" baseline="-25000" lang="en">
                <a:solidFill>
                  <a:srgbClr val="FF9900"/>
                </a:solidFill>
              </a:rPr>
              <a:t>n-1</a:t>
            </a:r>
            <a:r>
              <a:rPr lang="en">
                <a:solidFill>
                  <a:srgbClr val="FF9900"/>
                </a:solidFill>
              </a:rPr>
              <a:t> , … , B</a:t>
            </a:r>
            <a:r>
              <a:rPr b="1" baseline="-25000" lang="en">
                <a:solidFill>
                  <a:srgbClr val="FF9900"/>
                </a:solidFill>
              </a:rPr>
              <a:t>k</a:t>
            </a:r>
            <a:r>
              <a:rPr lang="en">
                <a:solidFill>
                  <a:srgbClr val="FF9900"/>
                </a:solidFill>
              </a:rPr>
              <a:t> , … B</a:t>
            </a:r>
            <a:r>
              <a:rPr b="1" baseline="-25000" lang="en">
                <a:solidFill>
                  <a:srgbClr val="FF9900"/>
                </a:solidFill>
              </a:rPr>
              <a:t>1</a:t>
            </a:r>
            <a:r>
              <a:rPr lang="en">
                <a:solidFill>
                  <a:srgbClr val="FF9900"/>
                </a:solidFill>
              </a:rPr>
              <a:t>,B</a:t>
            </a:r>
            <a:r>
              <a:rPr b="1" baseline="-25000" lang="en">
                <a:solidFill>
                  <a:srgbClr val="FF9900"/>
                </a:solidFill>
              </a:rPr>
              <a:t>0</a:t>
            </a:r>
            <a:r>
              <a:rPr lang="en">
                <a:solidFill>
                  <a:srgbClr val="FF9900"/>
                </a:solidFill>
              </a:rPr>
              <a:t>/A,B</a:t>
            </a:r>
            <a:r>
              <a:rPr b="1" baseline="-25000" lang="en">
                <a:solidFill>
                  <a:srgbClr val="FF9900"/>
                </a:solidFill>
              </a:rPr>
              <a:t>n</a:t>
            </a:r>
            <a:r>
              <a:rPr lang="en">
                <a:solidFill>
                  <a:srgbClr val="FF9900"/>
                </a:solidFill>
              </a:rPr>
              <a:t>)</a:t>
            </a:r>
            <a:r>
              <a:rPr lang="en"/>
              <a:t> applying Bayes Theorem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P(A) </a:t>
            </a:r>
            <a:r>
              <a:rPr lang="en">
                <a:solidFill>
                  <a:srgbClr val="FF0000"/>
                </a:solidFill>
              </a:rPr>
              <a:t>P(B</a:t>
            </a:r>
            <a:r>
              <a:rPr b="1" baseline="-25000" lang="en">
                <a:solidFill>
                  <a:srgbClr val="FF0000"/>
                </a:solidFill>
              </a:rPr>
              <a:t>n</a:t>
            </a:r>
            <a:r>
              <a:rPr lang="en">
                <a:solidFill>
                  <a:srgbClr val="FF0000"/>
                </a:solidFill>
              </a:rPr>
              <a:t>/A)</a:t>
            </a:r>
            <a:r>
              <a:rPr lang="en">
                <a:solidFill>
                  <a:srgbClr val="E69138"/>
                </a:solidFill>
              </a:rPr>
              <a:t> </a:t>
            </a:r>
            <a:r>
              <a:rPr lang="en">
                <a:solidFill>
                  <a:srgbClr val="FF9900"/>
                </a:solidFill>
              </a:rPr>
              <a:t>P(B</a:t>
            </a:r>
            <a:r>
              <a:rPr b="1" baseline="-25000" lang="en">
                <a:solidFill>
                  <a:srgbClr val="FF9900"/>
                </a:solidFill>
              </a:rPr>
              <a:t>n-1</a:t>
            </a:r>
            <a:r>
              <a:rPr lang="en">
                <a:solidFill>
                  <a:srgbClr val="FF9900"/>
                </a:solidFill>
              </a:rPr>
              <a:t>/A,B</a:t>
            </a:r>
            <a:r>
              <a:rPr b="1" baseline="-25000" lang="en">
                <a:solidFill>
                  <a:srgbClr val="FF9900"/>
                </a:solidFill>
              </a:rPr>
              <a:t>n</a:t>
            </a:r>
            <a:r>
              <a:rPr lang="en">
                <a:solidFill>
                  <a:srgbClr val="FF9900"/>
                </a:solidFill>
              </a:rPr>
              <a:t>)</a:t>
            </a:r>
            <a:r>
              <a:rPr lang="en">
                <a:solidFill>
                  <a:srgbClr val="E69138"/>
                </a:solidFill>
              </a:rPr>
              <a:t> </a:t>
            </a:r>
            <a:r>
              <a:rPr lang="en">
                <a:solidFill>
                  <a:srgbClr val="93C47D"/>
                </a:solidFill>
              </a:rPr>
              <a:t>P(B</a:t>
            </a:r>
            <a:r>
              <a:rPr b="1" baseline="-25000" lang="en">
                <a:solidFill>
                  <a:srgbClr val="93C47D"/>
                </a:solidFill>
              </a:rPr>
              <a:t>n-2</a:t>
            </a:r>
            <a:r>
              <a:rPr lang="en">
                <a:solidFill>
                  <a:srgbClr val="93C47D"/>
                </a:solidFill>
              </a:rPr>
              <a:t>,...,B</a:t>
            </a:r>
            <a:r>
              <a:rPr b="1" baseline="-25000" lang="en">
                <a:solidFill>
                  <a:srgbClr val="93C47D"/>
                </a:solidFill>
              </a:rPr>
              <a:t>k</a:t>
            </a:r>
            <a:r>
              <a:rPr lang="en">
                <a:solidFill>
                  <a:srgbClr val="93C47D"/>
                </a:solidFill>
              </a:rPr>
              <a:t>, … , B</a:t>
            </a:r>
            <a:r>
              <a:rPr b="1" baseline="-25000" lang="en">
                <a:solidFill>
                  <a:srgbClr val="93C47D"/>
                </a:solidFill>
              </a:rPr>
              <a:t>1</a:t>
            </a:r>
            <a:r>
              <a:rPr lang="en">
                <a:solidFill>
                  <a:srgbClr val="93C47D"/>
                </a:solidFill>
              </a:rPr>
              <a:t> , B</a:t>
            </a:r>
            <a:r>
              <a:rPr b="1" baseline="-25000" lang="en">
                <a:solidFill>
                  <a:srgbClr val="93C47D"/>
                </a:solidFill>
              </a:rPr>
              <a:t>0</a:t>
            </a:r>
            <a:r>
              <a:rPr lang="en">
                <a:solidFill>
                  <a:srgbClr val="93C47D"/>
                </a:solidFill>
              </a:rPr>
              <a:t>/A,B</a:t>
            </a:r>
            <a:r>
              <a:rPr b="1" baseline="-25000" lang="en">
                <a:solidFill>
                  <a:srgbClr val="93C47D"/>
                </a:solidFill>
              </a:rPr>
              <a:t>n</a:t>
            </a:r>
            <a:r>
              <a:rPr lang="en">
                <a:solidFill>
                  <a:srgbClr val="93C47D"/>
                </a:solidFill>
              </a:rPr>
              <a:t>,B</a:t>
            </a:r>
            <a:r>
              <a:rPr b="1" baseline="-25000" lang="en">
                <a:solidFill>
                  <a:srgbClr val="93C47D"/>
                </a:solidFill>
              </a:rPr>
              <a:t>n-1</a:t>
            </a:r>
            <a:r>
              <a:rPr lang="en">
                <a:solidFill>
                  <a:srgbClr val="93C47D"/>
                </a:solidFill>
              </a:rPr>
              <a:t>)</a:t>
            </a:r>
            <a:r>
              <a:rPr lang="en">
                <a:solidFill>
                  <a:srgbClr val="00FF00"/>
                </a:solidFill>
              </a:rPr>
              <a:t>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 generic formulation of a joint Probability function as We aren’t </a:t>
            </a:r>
            <a:r>
              <a:rPr i="1" lang="en"/>
              <a:t>aware of conditional dependency amongst the Random Variables</a:t>
            </a:r>
            <a:r>
              <a:rPr b="1" lang="en"/>
              <a:t> . </a:t>
            </a:r>
            <a:r>
              <a:rPr lang="en"/>
              <a:t>What if we are aware of conditional dependency amongst them ? </a:t>
            </a:r>
            <a:r>
              <a:rPr b="1" i="1" lang="en"/>
              <a:t>we can build a Bayesian Network 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83100" y="619075"/>
            <a:ext cx="89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all of the feature variables  are assumed to be mutually independent amongst each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b="1" i="1" lang="en"/>
              <a:t>conditioned</a:t>
            </a:r>
            <a:r>
              <a:rPr lang="en"/>
              <a:t> on target variable “Target” , it is called as </a:t>
            </a:r>
            <a:r>
              <a:rPr b="1" i="1" lang="en"/>
              <a:t>naive bayes</a:t>
            </a:r>
            <a:r>
              <a:rPr lang="en"/>
              <a:t> assumption.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2159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P( f</a:t>
            </a:r>
            <a:r>
              <a:rPr baseline="-25000" lang="en" sz="2000">
                <a:solidFill>
                  <a:srgbClr val="222222"/>
                </a:solidFill>
                <a:highlight>
                  <a:srgbClr val="FFFFFF"/>
                </a:highlight>
              </a:rPr>
              <a:t>i  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| f</a:t>
            </a:r>
            <a:r>
              <a:rPr baseline="-25000" lang="en" sz="2000">
                <a:solidFill>
                  <a:srgbClr val="222222"/>
                </a:solidFill>
                <a:highlight>
                  <a:srgbClr val="FFFFFF"/>
                </a:highlight>
              </a:rPr>
              <a:t>i+1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 , f</a:t>
            </a:r>
            <a:r>
              <a:rPr baseline="-25000" lang="en" sz="2000">
                <a:solidFill>
                  <a:srgbClr val="222222"/>
                </a:solidFill>
                <a:highlight>
                  <a:srgbClr val="FFFFFF"/>
                </a:highlight>
              </a:rPr>
              <a:t>i+2 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,....,</a:t>
            </a:r>
            <a:r>
              <a:rPr baseline="-25000" lang="en" sz="20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f</a:t>
            </a:r>
            <a:r>
              <a:rPr baseline="-25000" lang="en" sz="2000">
                <a:solidFill>
                  <a:srgbClr val="222222"/>
                </a:solidFill>
                <a:highlight>
                  <a:srgbClr val="FFFFFF"/>
                </a:highlight>
              </a:rPr>
              <a:t>n , 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Target ) =  P( f</a:t>
            </a:r>
            <a:r>
              <a:rPr baseline="-25000" lang="en" sz="2000">
                <a:solidFill>
                  <a:srgbClr val="222222"/>
                </a:solidFill>
                <a:highlight>
                  <a:srgbClr val="FFFFFF"/>
                </a:highlight>
              </a:rPr>
              <a:t>i 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| Target )   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2159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Joint Probability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P(A,B</a:t>
            </a:r>
            <a:r>
              <a:rPr b="1" baseline="-25000" lang="en"/>
              <a:t>0</a:t>
            </a:r>
            <a:r>
              <a:rPr lang="en"/>
              <a:t>,B</a:t>
            </a:r>
            <a:r>
              <a:rPr b="1" baseline="-25000" lang="en"/>
              <a:t>1</a:t>
            </a:r>
            <a:r>
              <a:rPr lang="en"/>
              <a:t>, ….B</a:t>
            </a:r>
            <a:r>
              <a:rPr b="1" baseline="-25000" lang="en"/>
              <a:t>n</a:t>
            </a:r>
            <a:r>
              <a:rPr lang="en"/>
              <a:t>) = P(A) </a:t>
            </a:r>
            <a:r>
              <a:rPr lang="en">
                <a:solidFill>
                  <a:srgbClr val="FF0000"/>
                </a:solidFill>
              </a:rPr>
              <a:t>P(B</a:t>
            </a:r>
            <a:r>
              <a:rPr b="1" baseline="-25000" lang="en">
                <a:solidFill>
                  <a:srgbClr val="FF0000"/>
                </a:solidFill>
              </a:rPr>
              <a:t>n</a:t>
            </a:r>
            <a:r>
              <a:rPr lang="en">
                <a:solidFill>
                  <a:srgbClr val="FF0000"/>
                </a:solidFill>
              </a:rPr>
              <a:t>/A)</a:t>
            </a:r>
            <a:r>
              <a:rPr lang="en">
                <a:solidFill>
                  <a:srgbClr val="E69138"/>
                </a:solidFill>
              </a:rPr>
              <a:t> </a:t>
            </a:r>
            <a:r>
              <a:rPr lang="en">
                <a:solidFill>
                  <a:srgbClr val="FF9900"/>
                </a:solidFill>
              </a:rPr>
              <a:t>P(B</a:t>
            </a:r>
            <a:r>
              <a:rPr b="1" baseline="-25000" lang="en">
                <a:solidFill>
                  <a:srgbClr val="FF9900"/>
                </a:solidFill>
              </a:rPr>
              <a:t>n-1</a:t>
            </a:r>
            <a:r>
              <a:rPr lang="en">
                <a:solidFill>
                  <a:srgbClr val="FF9900"/>
                </a:solidFill>
              </a:rPr>
              <a:t>/A,B</a:t>
            </a:r>
            <a:r>
              <a:rPr b="1" baseline="-25000" lang="en">
                <a:solidFill>
                  <a:srgbClr val="FF9900"/>
                </a:solidFill>
              </a:rPr>
              <a:t>n</a:t>
            </a:r>
            <a:r>
              <a:rPr lang="en">
                <a:solidFill>
                  <a:srgbClr val="FF9900"/>
                </a:solidFill>
              </a:rPr>
              <a:t>)</a:t>
            </a:r>
            <a:r>
              <a:rPr lang="en">
                <a:solidFill>
                  <a:srgbClr val="E69138"/>
                </a:solidFill>
              </a:rPr>
              <a:t> </a:t>
            </a:r>
            <a:r>
              <a:rPr lang="en">
                <a:solidFill>
                  <a:srgbClr val="93C47D"/>
                </a:solidFill>
              </a:rPr>
              <a:t>P(B</a:t>
            </a:r>
            <a:r>
              <a:rPr b="1" baseline="-25000" lang="en">
                <a:solidFill>
                  <a:srgbClr val="93C47D"/>
                </a:solidFill>
              </a:rPr>
              <a:t>n-2</a:t>
            </a:r>
            <a:r>
              <a:rPr lang="en">
                <a:solidFill>
                  <a:srgbClr val="93C47D"/>
                </a:solidFill>
              </a:rPr>
              <a:t>,...., B</a:t>
            </a:r>
            <a:r>
              <a:rPr b="1" baseline="-25000" lang="en">
                <a:solidFill>
                  <a:srgbClr val="93C47D"/>
                </a:solidFill>
              </a:rPr>
              <a:t>1</a:t>
            </a:r>
            <a:r>
              <a:rPr lang="en">
                <a:solidFill>
                  <a:srgbClr val="93C47D"/>
                </a:solidFill>
              </a:rPr>
              <a:t> , B</a:t>
            </a:r>
            <a:r>
              <a:rPr b="1" baseline="-25000" lang="en">
                <a:solidFill>
                  <a:srgbClr val="93C47D"/>
                </a:solidFill>
              </a:rPr>
              <a:t>0</a:t>
            </a:r>
            <a:r>
              <a:rPr lang="en">
                <a:solidFill>
                  <a:srgbClr val="93C47D"/>
                </a:solidFill>
              </a:rPr>
              <a:t>/A,B</a:t>
            </a:r>
            <a:r>
              <a:rPr b="1" baseline="-25000" lang="en">
                <a:solidFill>
                  <a:srgbClr val="93C47D"/>
                </a:solidFill>
              </a:rPr>
              <a:t>n</a:t>
            </a:r>
            <a:r>
              <a:rPr lang="en">
                <a:solidFill>
                  <a:srgbClr val="93C47D"/>
                </a:solidFill>
              </a:rPr>
              <a:t>,B</a:t>
            </a:r>
            <a:r>
              <a:rPr b="1" baseline="-25000" lang="en">
                <a:solidFill>
                  <a:srgbClr val="93C47D"/>
                </a:solidFill>
              </a:rPr>
              <a:t>n-1</a:t>
            </a:r>
            <a:r>
              <a:rPr lang="en">
                <a:solidFill>
                  <a:srgbClr val="93C47D"/>
                </a:solidFill>
              </a:rPr>
              <a:t>)</a:t>
            </a:r>
            <a:r>
              <a:rPr lang="en">
                <a:solidFill>
                  <a:srgbClr val="00FF00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P(Target , f</a:t>
            </a:r>
            <a:r>
              <a:rPr baseline="-25000" lang="en"/>
              <a:t>0</a:t>
            </a:r>
            <a:r>
              <a:rPr lang="en"/>
              <a:t>, f</a:t>
            </a:r>
            <a:r>
              <a:rPr baseline="-25000" lang="en"/>
              <a:t>1 </a:t>
            </a:r>
            <a:r>
              <a:rPr lang="en"/>
              <a:t>, f</a:t>
            </a:r>
            <a:r>
              <a:rPr baseline="-25000" lang="en"/>
              <a:t>2</a:t>
            </a:r>
            <a:r>
              <a:rPr lang="en"/>
              <a:t>, </a:t>
            </a:r>
            <a:r>
              <a:rPr lang="en"/>
              <a:t>…. f</a:t>
            </a:r>
            <a:r>
              <a:rPr baseline="-25000" lang="en"/>
              <a:t>n </a:t>
            </a:r>
            <a:r>
              <a:rPr lang="en"/>
              <a:t>)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= P(Target)  *  P(f</a:t>
            </a:r>
            <a:r>
              <a:rPr baseline="-25000" lang="en"/>
              <a:t>0</a:t>
            </a:r>
            <a:r>
              <a:rPr lang="en"/>
              <a:t>,f</a:t>
            </a:r>
            <a:r>
              <a:rPr baseline="-25000" lang="en"/>
              <a:t>1</a:t>
            </a:r>
            <a:r>
              <a:rPr lang="en"/>
              <a:t>, ….f</a:t>
            </a:r>
            <a:r>
              <a:rPr baseline="-25000" lang="en"/>
              <a:t>n</a:t>
            </a:r>
            <a:r>
              <a:rPr lang="en"/>
              <a:t>| Target )  (using Joint Probability 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= P(Target</a:t>
            </a:r>
            <a:r>
              <a:rPr lang="en"/>
              <a:t>)  *  </a:t>
            </a:r>
            <a:r>
              <a:rPr i="1" lang="en">
                <a:solidFill>
                  <a:srgbClr val="CC0000"/>
                </a:solidFill>
              </a:rPr>
              <a:t>P(f</a:t>
            </a:r>
            <a:r>
              <a:rPr baseline="-25000" i="1" lang="en">
                <a:solidFill>
                  <a:srgbClr val="CC0000"/>
                </a:solidFill>
              </a:rPr>
              <a:t>0</a:t>
            </a:r>
            <a:r>
              <a:rPr i="1" lang="en">
                <a:solidFill>
                  <a:srgbClr val="CC0000"/>
                </a:solidFill>
              </a:rPr>
              <a:t>|f</a:t>
            </a:r>
            <a:r>
              <a:rPr baseline="-25000" i="1" lang="en">
                <a:solidFill>
                  <a:srgbClr val="CC0000"/>
                </a:solidFill>
              </a:rPr>
              <a:t>1</a:t>
            </a:r>
            <a:r>
              <a:rPr i="1" lang="en">
                <a:solidFill>
                  <a:srgbClr val="CC0000"/>
                </a:solidFill>
              </a:rPr>
              <a:t>,f</a:t>
            </a:r>
            <a:r>
              <a:rPr baseline="-25000" i="1" lang="en">
                <a:solidFill>
                  <a:srgbClr val="CC0000"/>
                </a:solidFill>
              </a:rPr>
              <a:t>2</a:t>
            </a:r>
            <a:r>
              <a:rPr i="1" lang="en">
                <a:solidFill>
                  <a:srgbClr val="CC0000"/>
                </a:solidFill>
              </a:rPr>
              <a:t>, …. f</a:t>
            </a:r>
            <a:r>
              <a:rPr baseline="-25000" i="1" lang="en">
                <a:solidFill>
                  <a:srgbClr val="CC0000"/>
                </a:solidFill>
              </a:rPr>
              <a:t>n</a:t>
            </a:r>
            <a:r>
              <a:rPr i="1" lang="en">
                <a:solidFill>
                  <a:srgbClr val="CC0000"/>
                </a:solidFill>
              </a:rPr>
              <a:t>,Target)</a:t>
            </a:r>
            <a:r>
              <a:rPr lang="en"/>
              <a:t>  * P(f</a:t>
            </a:r>
            <a:r>
              <a:rPr baseline="-25000" lang="en"/>
              <a:t>1</a:t>
            </a:r>
            <a:r>
              <a:rPr lang="en"/>
              <a:t>,f</a:t>
            </a:r>
            <a:r>
              <a:rPr baseline="-25000" lang="en"/>
              <a:t>2</a:t>
            </a:r>
            <a:r>
              <a:rPr lang="en"/>
              <a:t>,....,f</a:t>
            </a:r>
            <a:r>
              <a:rPr baseline="-25000" lang="en"/>
              <a:t>n</a:t>
            </a:r>
            <a:r>
              <a:rPr lang="en"/>
              <a:t>|Target )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= P(Target ) * </a:t>
            </a:r>
            <a:r>
              <a:rPr lang="en">
                <a:solidFill>
                  <a:srgbClr val="CC0000"/>
                </a:solidFill>
              </a:rPr>
              <a:t>P(f</a:t>
            </a:r>
            <a:r>
              <a:rPr baseline="-25000" lang="en">
                <a:solidFill>
                  <a:srgbClr val="CC0000"/>
                </a:solidFill>
              </a:rPr>
              <a:t>0</a:t>
            </a:r>
            <a:r>
              <a:rPr lang="en">
                <a:solidFill>
                  <a:srgbClr val="CC0000"/>
                </a:solidFill>
              </a:rPr>
              <a:t>|Target)</a:t>
            </a:r>
            <a:r>
              <a:rPr lang="en"/>
              <a:t> * P( f</a:t>
            </a:r>
            <a:r>
              <a:rPr baseline="-25000" lang="en"/>
              <a:t>1</a:t>
            </a:r>
            <a:r>
              <a:rPr lang="en"/>
              <a:t>,| f</a:t>
            </a:r>
            <a:r>
              <a:rPr baseline="-25000" lang="en"/>
              <a:t>2</a:t>
            </a:r>
            <a:r>
              <a:rPr lang="en"/>
              <a:t>, …. , f</a:t>
            </a:r>
            <a:r>
              <a:rPr baseline="-25000" lang="en"/>
              <a:t>n</a:t>
            </a:r>
            <a:r>
              <a:rPr lang="en"/>
              <a:t>,Target)  (using naive Bayes assumption)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….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= P(Target) * P(f</a:t>
            </a:r>
            <a:r>
              <a:rPr baseline="-25000" lang="en"/>
              <a:t>0</a:t>
            </a:r>
            <a:r>
              <a:rPr lang="en"/>
              <a:t>|Target) *  P( f</a:t>
            </a:r>
            <a:r>
              <a:rPr baseline="-25000" lang="en"/>
              <a:t>1</a:t>
            </a:r>
            <a:r>
              <a:rPr lang="en"/>
              <a:t>|Target ) , …. , P (f</a:t>
            </a:r>
            <a:r>
              <a:rPr baseline="-25000" lang="en"/>
              <a:t>n</a:t>
            </a:r>
            <a:r>
              <a:rPr lang="en"/>
              <a:t>|Target)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Naive Bayes is faster for implementation can be a baseline for other classifiers 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 (continuing )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Conditional Probability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P(Target | f</a:t>
            </a:r>
            <a:r>
              <a:rPr baseline="-25000" lang="en"/>
              <a:t>0</a:t>
            </a:r>
            <a:r>
              <a:rPr lang="en"/>
              <a:t>,f</a:t>
            </a:r>
            <a:r>
              <a:rPr baseline="-25000" lang="en"/>
              <a:t>1</a:t>
            </a:r>
            <a:r>
              <a:rPr lang="en"/>
              <a:t>, …. ,f</a:t>
            </a:r>
            <a:r>
              <a:rPr baseline="-25000" lang="en"/>
              <a:t>n </a:t>
            </a:r>
            <a:r>
              <a:rPr lang="en"/>
              <a:t>)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</a:t>
            </a:r>
            <a:r>
              <a:rPr lang="en">
                <a:solidFill>
                  <a:srgbClr val="CC0000"/>
                </a:solidFill>
              </a:rPr>
              <a:t>P(Target , f</a:t>
            </a:r>
            <a:r>
              <a:rPr baseline="-25000" lang="en">
                <a:solidFill>
                  <a:srgbClr val="CC0000"/>
                </a:solidFill>
              </a:rPr>
              <a:t>0 </a:t>
            </a:r>
            <a:r>
              <a:rPr lang="en">
                <a:solidFill>
                  <a:srgbClr val="CC0000"/>
                </a:solidFill>
              </a:rPr>
              <a:t>, f</a:t>
            </a:r>
            <a:r>
              <a:rPr baseline="-25000" lang="en">
                <a:solidFill>
                  <a:srgbClr val="CC0000"/>
                </a:solidFill>
              </a:rPr>
              <a:t>1</a:t>
            </a:r>
            <a:r>
              <a:rPr lang="en">
                <a:solidFill>
                  <a:srgbClr val="CC0000"/>
                </a:solidFill>
              </a:rPr>
              <a:t>, …. ,f</a:t>
            </a:r>
            <a:r>
              <a:rPr baseline="-25000" lang="en">
                <a:solidFill>
                  <a:srgbClr val="CC0000"/>
                </a:solidFill>
              </a:rPr>
              <a:t>n</a:t>
            </a:r>
            <a:r>
              <a:rPr lang="en">
                <a:solidFill>
                  <a:srgbClr val="CC0000"/>
                </a:solidFill>
              </a:rPr>
              <a:t>)</a:t>
            </a:r>
            <a:r>
              <a:rPr lang="en"/>
              <a:t> / P( Target 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(From last equation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</a:t>
            </a:r>
            <a:r>
              <a:rPr lang="en">
                <a:solidFill>
                  <a:srgbClr val="CC0000"/>
                </a:solidFill>
              </a:rPr>
              <a:t>P( Target ) * P (f</a:t>
            </a:r>
            <a:r>
              <a:rPr baseline="-25000" lang="en">
                <a:solidFill>
                  <a:srgbClr val="CC0000"/>
                </a:solidFill>
              </a:rPr>
              <a:t>0</a:t>
            </a:r>
            <a:r>
              <a:rPr lang="en">
                <a:solidFill>
                  <a:srgbClr val="CC0000"/>
                </a:solidFill>
              </a:rPr>
              <a:t>|Target ) * P( f</a:t>
            </a:r>
            <a:r>
              <a:rPr baseline="-25000" lang="en">
                <a:solidFill>
                  <a:srgbClr val="CC0000"/>
                </a:solidFill>
              </a:rPr>
              <a:t>1</a:t>
            </a:r>
            <a:r>
              <a:rPr lang="en">
                <a:solidFill>
                  <a:srgbClr val="CC0000"/>
                </a:solidFill>
              </a:rPr>
              <a:t>| Target ) * …. * P ( f</a:t>
            </a:r>
            <a:r>
              <a:rPr baseline="-25000" lang="en">
                <a:solidFill>
                  <a:srgbClr val="CC0000"/>
                </a:solidFill>
              </a:rPr>
              <a:t>n </a:t>
            </a:r>
            <a:r>
              <a:rPr lang="en">
                <a:solidFill>
                  <a:srgbClr val="CC0000"/>
                </a:solidFill>
              </a:rPr>
              <a:t>| Target ) </a:t>
            </a:r>
            <a:r>
              <a:rPr lang="en"/>
              <a:t>/ P (Target)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P(f</a:t>
            </a:r>
            <a:r>
              <a:rPr baseline="-25000" lang="en"/>
              <a:t>0 </a:t>
            </a:r>
            <a:r>
              <a:rPr lang="en"/>
              <a:t>| Target ) * P ( f</a:t>
            </a:r>
            <a:r>
              <a:rPr baseline="-25000" lang="en"/>
              <a:t>1 </a:t>
            </a:r>
            <a:r>
              <a:rPr lang="en"/>
              <a:t>|Target ) * …. * P (f</a:t>
            </a:r>
            <a:r>
              <a:rPr baseline="-25000" lang="en"/>
              <a:t>n</a:t>
            </a:r>
            <a:r>
              <a:rPr lang="en"/>
              <a:t> |Target)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Naive Bayes Classifier is fast to implement and can be a baseline for other classifier 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 is a DAG(Directed acyclic graph) of nodes and edges .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Nodes representing random variables and edges representing conditional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dependency amongst them .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also used for representing </a:t>
            </a:r>
            <a:r>
              <a:rPr b="1" i="1" lang="en"/>
              <a:t>causality .</a:t>
            </a:r>
            <a:endParaRPr b="1" i="1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According to this BN ,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P(A,B,C,D,F,G,H,I,J)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</a:t>
            </a:r>
            <a:r>
              <a:rPr lang="en">
                <a:solidFill>
                  <a:srgbClr val="74E6CE"/>
                </a:solidFill>
              </a:rPr>
              <a:t>P(A)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/>
              <a:t>* P(B|A) * P(C|A) * P(D|A,C)* P(H|C)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*</a:t>
            </a:r>
            <a:r>
              <a:rPr lang="en">
                <a:solidFill>
                  <a:srgbClr val="74E6CE"/>
                </a:solidFill>
              </a:rPr>
              <a:t>P(F)</a:t>
            </a:r>
            <a:r>
              <a:rPr lang="en"/>
              <a:t> * P(G|H,C,B,F) * P(I|G) * P(J|D,H,G)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Conditionaly Independent Vars : A , F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Dependent Vars : B,C,G,H,I,D,J</a:t>
            </a:r>
            <a:endParaRPr/>
          </a:p>
        </p:txBody>
      </p:sp>
      <p:sp>
        <p:nvSpPr>
          <p:cNvPr id="267" name="Google Shape;267;p41"/>
          <p:cNvSpPr/>
          <p:nvPr/>
        </p:nvSpPr>
        <p:spPr>
          <a:xfrm>
            <a:off x="8362050" y="3143800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268" name="Google Shape;268;p41"/>
          <p:cNvSpPr/>
          <p:nvPr/>
        </p:nvSpPr>
        <p:spPr>
          <a:xfrm>
            <a:off x="7025700" y="2259300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69" name="Google Shape;269;p41"/>
          <p:cNvSpPr/>
          <p:nvPr/>
        </p:nvSpPr>
        <p:spPr>
          <a:xfrm>
            <a:off x="6784650" y="3145925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70" name="Google Shape;270;p41"/>
          <p:cNvSpPr/>
          <p:nvPr/>
        </p:nvSpPr>
        <p:spPr>
          <a:xfrm>
            <a:off x="7871850" y="1326875"/>
            <a:ext cx="490200" cy="5094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71" name="Google Shape;271;p41"/>
          <p:cNvSpPr/>
          <p:nvPr/>
        </p:nvSpPr>
        <p:spPr>
          <a:xfrm>
            <a:off x="5641300" y="1490175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72" name="Google Shape;272;p41"/>
          <p:cNvSpPr/>
          <p:nvPr/>
        </p:nvSpPr>
        <p:spPr>
          <a:xfrm>
            <a:off x="5888400" y="2770975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73" name="Google Shape;273;p41"/>
          <p:cNvSpPr/>
          <p:nvPr/>
        </p:nvSpPr>
        <p:spPr>
          <a:xfrm>
            <a:off x="6948800" y="1365200"/>
            <a:ext cx="490200" cy="471000"/>
          </a:xfrm>
          <a:prstGeom prst="ellipse">
            <a:avLst/>
          </a:prstGeom>
          <a:solidFill>
            <a:srgbClr val="74E6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274" name="Google Shape;274;p41"/>
          <p:cNvSpPr/>
          <p:nvPr/>
        </p:nvSpPr>
        <p:spPr>
          <a:xfrm>
            <a:off x="4924100" y="2806025"/>
            <a:ext cx="490200" cy="509400"/>
          </a:xfrm>
          <a:prstGeom prst="ellipse">
            <a:avLst/>
          </a:prstGeom>
          <a:solidFill>
            <a:srgbClr val="74E6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75" name="Google Shape;275;p41"/>
          <p:cNvSpPr/>
          <p:nvPr/>
        </p:nvSpPr>
        <p:spPr>
          <a:xfrm>
            <a:off x="6428925" y="4031125"/>
            <a:ext cx="490200" cy="47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276" name="Google Shape;276;p41"/>
          <p:cNvCxnSpPr>
            <a:stCxn id="273" idx="4"/>
            <a:endCxn id="268" idx="0"/>
          </p:cNvCxnSpPr>
          <p:nvPr/>
        </p:nvCxnSpPr>
        <p:spPr>
          <a:xfrm>
            <a:off x="7193900" y="1836200"/>
            <a:ext cx="768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41"/>
          <p:cNvCxnSpPr>
            <a:stCxn id="271" idx="6"/>
            <a:endCxn id="268" idx="1"/>
          </p:cNvCxnSpPr>
          <p:nvPr/>
        </p:nvCxnSpPr>
        <p:spPr>
          <a:xfrm>
            <a:off x="6131500" y="1744875"/>
            <a:ext cx="9660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41"/>
          <p:cNvCxnSpPr>
            <a:stCxn id="268" idx="7"/>
            <a:endCxn id="270" idx="4"/>
          </p:cNvCxnSpPr>
          <p:nvPr/>
        </p:nvCxnSpPr>
        <p:spPr>
          <a:xfrm flipH="1" rot="10800000">
            <a:off x="7444112" y="1836200"/>
            <a:ext cx="672900" cy="4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41"/>
          <p:cNvCxnSpPr>
            <a:stCxn id="268" idx="5"/>
            <a:endCxn id="267" idx="0"/>
          </p:cNvCxnSpPr>
          <p:nvPr/>
        </p:nvCxnSpPr>
        <p:spPr>
          <a:xfrm>
            <a:off x="7444112" y="2694100"/>
            <a:ext cx="11631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41"/>
          <p:cNvCxnSpPr>
            <a:stCxn id="269" idx="0"/>
            <a:endCxn id="268" idx="3"/>
          </p:cNvCxnSpPr>
          <p:nvPr/>
        </p:nvCxnSpPr>
        <p:spPr>
          <a:xfrm flipH="1" rot="10800000">
            <a:off x="7029750" y="2694125"/>
            <a:ext cx="6780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stCxn id="269" idx="6"/>
            <a:endCxn id="267" idx="2"/>
          </p:cNvCxnSpPr>
          <p:nvPr/>
        </p:nvCxnSpPr>
        <p:spPr>
          <a:xfrm flipH="1" rot="10800000">
            <a:off x="7274850" y="3398525"/>
            <a:ext cx="1087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5" idx="7"/>
            <a:endCxn id="267" idx="3"/>
          </p:cNvCxnSpPr>
          <p:nvPr/>
        </p:nvCxnSpPr>
        <p:spPr>
          <a:xfrm flipH="1" rot="10800000">
            <a:off x="6847337" y="3578701"/>
            <a:ext cx="158640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41"/>
          <p:cNvCxnSpPr>
            <a:stCxn id="272" idx="7"/>
            <a:endCxn id="268" idx="2"/>
          </p:cNvCxnSpPr>
          <p:nvPr/>
        </p:nvCxnSpPr>
        <p:spPr>
          <a:xfrm flipH="1" rot="10800000">
            <a:off x="6306812" y="2514075"/>
            <a:ext cx="7188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41"/>
          <p:cNvCxnSpPr>
            <a:stCxn id="272" idx="4"/>
            <a:endCxn id="275" idx="1"/>
          </p:cNvCxnSpPr>
          <p:nvPr/>
        </p:nvCxnSpPr>
        <p:spPr>
          <a:xfrm>
            <a:off x="6133500" y="3280375"/>
            <a:ext cx="367200" cy="8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41"/>
          <p:cNvCxnSpPr>
            <a:stCxn id="272" idx="5"/>
            <a:endCxn id="269" idx="1"/>
          </p:cNvCxnSpPr>
          <p:nvPr/>
        </p:nvCxnSpPr>
        <p:spPr>
          <a:xfrm>
            <a:off x="6306812" y="3205775"/>
            <a:ext cx="5496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41"/>
          <p:cNvCxnSpPr>
            <a:stCxn id="274" idx="5"/>
            <a:endCxn id="275" idx="1"/>
          </p:cNvCxnSpPr>
          <p:nvPr/>
        </p:nvCxnSpPr>
        <p:spPr>
          <a:xfrm>
            <a:off x="5342512" y="3240825"/>
            <a:ext cx="1158300" cy="8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41"/>
          <p:cNvCxnSpPr>
            <a:stCxn id="274" idx="6"/>
            <a:endCxn id="272" idx="1"/>
          </p:cNvCxnSpPr>
          <p:nvPr/>
        </p:nvCxnSpPr>
        <p:spPr>
          <a:xfrm flipH="1" rot="10800000">
            <a:off x="5414300" y="2845625"/>
            <a:ext cx="54600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41"/>
          <p:cNvCxnSpPr>
            <a:stCxn id="274" idx="7"/>
            <a:endCxn id="271" idx="3"/>
          </p:cNvCxnSpPr>
          <p:nvPr/>
        </p:nvCxnSpPr>
        <p:spPr>
          <a:xfrm flipH="1" rot="10800000">
            <a:off x="5342512" y="1925125"/>
            <a:ext cx="370500" cy="9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Experiment , Output &amp; Observation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: Rolling two dices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Output: 5 and 5 shows up on top of dices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Observation A: sum of numbers showing up = 10 (in this case 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Sample set or Universal Set S1 =  all possible values in consideration in this setup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=  2 , … 12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Observation B : sum of numbers facing down ( depends upon dices 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Sample set or Universal Set S2 =  all possible values in consideration in this setup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=  2 , … 12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Observation  C : sum of numbers facing up and down in two dices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Sample Set or Universal Set    =  all possible values in consideration in this setup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=  depends upon dices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2400"/>
              <a:t> Bayesian Networks Inference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*  To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F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ully represent the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joint probability distribution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, it is necessary to specify for each node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the probability distribution for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conditional upon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X'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s parents. The distribution of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conditional upon its parents may have any form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 Exact Inference from BN using variable elimination  is “NP-HARD” 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 A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pproximate inference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algorithms: 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importance sampling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(reducing variance )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stochastic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MCMC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(Markov Chain Monte Carlo)  simulation (avoids local minima ; Gibbs Sampling)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belief propagation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( sum product Algorithm  with O(n^2) Ops )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variational methods</a:t>
            </a:r>
            <a:r>
              <a:rPr lang="en" sz="1400"/>
              <a:t> (variational Bayes)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 </a:t>
            </a:r>
            <a:r>
              <a:rPr lang="en" sz="1400"/>
              <a:t>Param Learning :   Expectation Maximisation is an approach to maximise likelihood or posterior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probability by alternating between computing Expectation and maximisation in an iteration .                           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 Inference - Variable Elimination</a:t>
            </a:r>
            <a:endParaRPr/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311700" y="695275"/>
            <a:ext cx="8520600" cy="4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*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It eliminates (by integration or summation) the non-observed non-query variables one by one 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  by distributing the sum over the product;  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*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This method have complexity that is exponential in the network's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treewidth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A</a:t>
            </a:r>
            <a:r>
              <a:rPr lang="en" sz="1400"/>
              <a:t>ccording to this BN ,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Computing for P(</a:t>
            </a:r>
            <a:r>
              <a:rPr lang="en" sz="1400"/>
              <a:t>A</a:t>
            </a:r>
            <a:r>
              <a:rPr lang="en" sz="1400"/>
              <a:t>) and P(F)  and eliminating conditionally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Independent variables.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P(A,B,C,D,F,G,H,I,J) 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= </a:t>
            </a:r>
            <a:r>
              <a:rPr lang="en" sz="1400">
                <a:solidFill>
                  <a:srgbClr val="F9CB9C"/>
                </a:solidFill>
              </a:rPr>
              <a:t>P(A) </a:t>
            </a:r>
            <a:r>
              <a:rPr lang="en" sz="1400"/>
              <a:t>* </a:t>
            </a:r>
            <a:r>
              <a:rPr lang="en" sz="1400">
                <a:solidFill>
                  <a:srgbClr val="74E6CE"/>
                </a:solidFill>
              </a:rPr>
              <a:t>P(B|A) * P(C|A)</a:t>
            </a:r>
            <a:r>
              <a:rPr lang="en" sz="1400"/>
              <a:t> * P(D|A,C)* P(H|C) 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*</a:t>
            </a:r>
            <a:r>
              <a:rPr lang="en" sz="1400">
                <a:solidFill>
                  <a:srgbClr val="F9CB9C"/>
                </a:solidFill>
              </a:rPr>
              <a:t>P(F)</a:t>
            </a:r>
            <a:r>
              <a:rPr lang="en" sz="1400"/>
              <a:t> * P(G|H,C,B,F) * P(I|G) * P(J|D,H,G)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Conditionally Independent Vars : A , F,B,C 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Dependent Vars : G,H,I,D,J</a:t>
            </a:r>
            <a:endParaRPr sz="1400"/>
          </a:p>
        </p:txBody>
      </p:sp>
      <p:sp>
        <p:nvSpPr>
          <p:cNvPr id="301" name="Google Shape;301;p43"/>
          <p:cNvSpPr/>
          <p:nvPr/>
        </p:nvSpPr>
        <p:spPr>
          <a:xfrm>
            <a:off x="8362050" y="3143800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302" name="Google Shape;302;p43"/>
          <p:cNvSpPr/>
          <p:nvPr/>
        </p:nvSpPr>
        <p:spPr>
          <a:xfrm>
            <a:off x="7025700" y="2259300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03" name="Google Shape;303;p43"/>
          <p:cNvSpPr/>
          <p:nvPr/>
        </p:nvSpPr>
        <p:spPr>
          <a:xfrm>
            <a:off x="6784650" y="3145925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04" name="Google Shape;304;p43"/>
          <p:cNvSpPr/>
          <p:nvPr/>
        </p:nvSpPr>
        <p:spPr>
          <a:xfrm>
            <a:off x="7871850" y="1326875"/>
            <a:ext cx="490200" cy="5094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305" name="Google Shape;305;p43"/>
          <p:cNvSpPr/>
          <p:nvPr/>
        </p:nvSpPr>
        <p:spPr>
          <a:xfrm>
            <a:off x="5184100" y="1871175"/>
            <a:ext cx="490200" cy="509400"/>
          </a:xfrm>
          <a:prstGeom prst="ellipse">
            <a:avLst/>
          </a:prstGeom>
          <a:solidFill>
            <a:srgbClr val="74E6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06" name="Google Shape;306;p43"/>
          <p:cNvSpPr/>
          <p:nvPr/>
        </p:nvSpPr>
        <p:spPr>
          <a:xfrm>
            <a:off x="5888400" y="2770975"/>
            <a:ext cx="490200" cy="509400"/>
          </a:xfrm>
          <a:prstGeom prst="ellipse">
            <a:avLst/>
          </a:prstGeom>
          <a:solidFill>
            <a:srgbClr val="74E6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07" name="Google Shape;307;p43"/>
          <p:cNvSpPr/>
          <p:nvPr/>
        </p:nvSpPr>
        <p:spPr>
          <a:xfrm>
            <a:off x="6948800" y="1365200"/>
            <a:ext cx="490200" cy="4710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08" name="Google Shape;308;p43"/>
          <p:cNvSpPr/>
          <p:nvPr/>
        </p:nvSpPr>
        <p:spPr>
          <a:xfrm>
            <a:off x="4924100" y="280602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09" name="Google Shape;309;p43"/>
          <p:cNvSpPr/>
          <p:nvPr/>
        </p:nvSpPr>
        <p:spPr>
          <a:xfrm>
            <a:off x="6428925" y="4031125"/>
            <a:ext cx="490200" cy="47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310" name="Google Shape;310;p43"/>
          <p:cNvCxnSpPr>
            <a:stCxn id="307" idx="4"/>
            <a:endCxn id="302" idx="0"/>
          </p:cNvCxnSpPr>
          <p:nvPr/>
        </p:nvCxnSpPr>
        <p:spPr>
          <a:xfrm>
            <a:off x="7193900" y="1836200"/>
            <a:ext cx="768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43"/>
          <p:cNvCxnSpPr>
            <a:stCxn id="305" idx="6"/>
            <a:endCxn id="302" idx="1"/>
          </p:cNvCxnSpPr>
          <p:nvPr/>
        </p:nvCxnSpPr>
        <p:spPr>
          <a:xfrm>
            <a:off x="5674300" y="2125875"/>
            <a:ext cx="14232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43"/>
          <p:cNvCxnSpPr>
            <a:stCxn id="302" idx="7"/>
            <a:endCxn id="304" idx="4"/>
          </p:cNvCxnSpPr>
          <p:nvPr/>
        </p:nvCxnSpPr>
        <p:spPr>
          <a:xfrm flipH="1" rot="10800000">
            <a:off x="7444112" y="1836200"/>
            <a:ext cx="672900" cy="4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43"/>
          <p:cNvCxnSpPr>
            <a:stCxn id="302" idx="5"/>
            <a:endCxn id="301" idx="0"/>
          </p:cNvCxnSpPr>
          <p:nvPr/>
        </p:nvCxnSpPr>
        <p:spPr>
          <a:xfrm>
            <a:off x="7444112" y="2694100"/>
            <a:ext cx="11631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43"/>
          <p:cNvCxnSpPr>
            <a:stCxn id="303" idx="0"/>
            <a:endCxn id="302" idx="3"/>
          </p:cNvCxnSpPr>
          <p:nvPr/>
        </p:nvCxnSpPr>
        <p:spPr>
          <a:xfrm flipH="1" rot="10800000">
            <a:off x="7029750" y="2694125"/>
            <a:ext cx="6780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43"/>
          <p:cNvCxnSpPr>
            <a:stCxn id="303" idx="6"/>
            <a:endCxn id="301" idx="2"/>
          </p:cNvCxnSpPr>
          <p:nvPr/>
        </p:nvCxnSpPr>
        <p:spPr>
          <a:xfrm flipH="1" rot="10800000">
            <a:off x="7274850" y="3398525"/>
            <a:ext cx="1087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43"/>
          <p:cNvCxnSpPr>
            <a:stCxn id="309" idx="7"/>
            <a:endCxn id="301" idx="3"/>
          </p:cNvCxnSpPr>
          <p:nvPr/>
        </p:nvCxnSpPr>
        <p:spPr>
          <a:xfrm flipH="1" rot="10800000">
            <a:off x="6847337" y="3578701"/>
            <a:ext cx="158640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43"/>
          <p:cNvCxnSpPr>
            <a:stCxn id="306" idx="7"/>
            <a:endCxn id="302" idx="2"/>
          </p:cNvCxnSpPr>
          <p:nvPr/>
        </p:nvCxnSpPr>
        <p:spPr>
          <a:xfrm flipH="1" rot="10800000">
            <a:off x="6306812" y="2514075"/>
            <a:ext cx="7188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43"/>
          <p:cNvCxnSpPr>
            <a:stCxn id="306" idx="4"/>
            <a:endCxn id="309" idx="1"/>
          </p:cNvCxnSpPr>
          <p:nvPr/>
        </p:nvCxnSpPr>
        <p:spPr>
          <a:xfrm>
            <a:off x="6133500" y="3280375"/>
            <a:ext cx="367200" cy="8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43"/>
          <p:cNvCxnSpPr>
            <a:stCxn id="306" idx="5"/>
            <a:endCxn id="303" idx="1"/>
          </p:cNvCxnSpPr>
          <p:nvPr/>
        </p:nvCxnSpPr>
        <p:spPr>
          <a:xfrm>
            <a:off x="6306812" y="3205775"/>
            <a:ext cx="5496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stCxn id="308" idx="5"/>
            <a:endCxn id="309" idx="1"/>
          </p:cNvCxnSpPr>
          <p:nvPr/>
        </p:nvCxnSpPr>
        <p:spPr>
          <a:xfrm>
            <a:off x="5342512" y="3240825"/>
            <a:ext cx="1158300" cy="8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stCxn id="308" idx="6"/>
            <a:endCxn id="306" idx="1"/>
          </p:cNvCxnSpPr>
          <p:nvPr/>
        </p:nvCxnSpPr>
        <p:spPr>
          <a:xfrm flipH="1" rot="10800000">
            <a:off x="5414300" y="2845625"/>
            <a:ext cx="54600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08" idx="7"/>
            <a:endCxn id="305" idx="3"/>
          </p:cNvCxnSpPr>
          <p:nvPr/>
        </p:nvCxnSpPr>
        <p:spPr>
          <a:xfrm rot="10800000">
            <a:off x="5255812" y="2306125"/>
            <a:ext cx="867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 Inference - Variable Elimination  </a:t>
            </a:r>
            <a:endParaRPr/>
          </a:p>
        </p:txBody>
      </p:sp>
      <p:sp>
        <p:nvSpPr>
          <p:cNvPr id="328" name="Google Shape;328;p44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P(B|A) , P(C|A) , and eliminating conditionally independent variables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According to this BN 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P(A,B,C,D,F,G,H,I,J)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</a:t>
            </a:r>
            <a:r>
              <a:rPr lang="en">
                <a:solidFill>
                  <a:srgbClr val="F9CB9C"/>
                </a:solidFill>
              </a:rPr>
              <a:t> P(A) </a:t>
            </a:r>
            <a:r>
              <a:rPr lang="en"/>
              <a:t>* </a:t>
            </a:r>
            <a:r>
              <a:rPr lang="en">
                <a:solidFill>
                  <a:srgbClr val="F9CB9C"/>
                </a:solidFill>
              </a:rPr>
              <a:t>P(B|A) * P(C|A) </a:t>
            </a:r>
            <a:r>
              <a:rPr lang="en"/>
              <a:t>* </a:t>
            </a:r>
            <a:r>
              <a:rPr lang="en">
                <a:solidFill>
                  <a:srgbClr val="74E6CE"/>
                </a:solidFill>
              </a:rPr>
              <a:t>P(D|A,C)* P(H|C)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* </a:t>
            </a:r>
            <a:r>
              <a:rPr lang="en">
                <a:solidFill>
                  <a:srgbClr val="F9CB9C"/>
                </a:solidFill>
              </a:rPr>
              <a:t>P(F)</a:t>
            </a:r>
            <a:r>
              <a:rPr lang="en"/>
              <a:t> * P(G|H,C,B,F) * P(I|G) * P(J|D,H,G)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Conditionally Independent Vars: A , F, B , D , C , 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Dependent Vars : G,I,J</a:t>
            </a:r>
            <a:endParaRPr/>
          </a:p>
        </p:txBody>
      </p:sp>
      <p:sp>
        <p:nvSpPr>
          <p:cNvPr id="329" name="Google Shape;329;p44"/>
          <p:cNvSpPr/>
          <p:nvPr/>
        </p:nvSpPr>
        <p:spPr>
          <a:xfrm>
            <a:off x="8362050" y="3143800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330" name="Google Shape;330;p44"/>
          <p:cNvSpPr/>
          <p:nvPr/>
        </p:nvSpPr>
        <p:spPr>
          <a:xfrm>
            <a:off x="7025700" y="2335500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31" name="Google Shape;331;p44"/>
          <p:cNvSpPr/>
          <p:nvPr/>
        </p:nvSpPr>
        <p:spPr>
          <a:xfrm>
            <a:off x="6784650" y="3145925"/>
            <a:ext cx="490200" cy="509400"/>
          </a:xfrm>
          <a:prstGeom prst="ellipse">
            <a:avLst/>
          </a:prstGeom>
          <a:solidFill>
            <a:srgbClr val="74E6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32" name="Google Shape;332;p44"/>
          <p:cNvSpPr/>
          <p:nvPr/>
        </p:nvSpPr>
        <p:spPr>
          <a:xfrm>
            <a:off x="8024250" y="1326875"/>
            <a:ext cx="490200" cy="5094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333" name="Google Shape;333;p44"/>
          <p:cNvSpPr/>
          <p:nvPr/>
        </p:nvSpPr>
        <p:spPr>
          <a:xfrm>
            <a:off x="5946100" y="133777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34" name="Google Shape;334;p44"/>
          <p:cNvSpPr/>
          <p:nvPr/>
        </p:nvSpPr>
        <p:spPr>
          <a:xfrm>
            <a:off x="5964600" y="2209820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35" name="Google Shape;335;p44"/>
          <p:cNvSpPr/>
          <p:nvPr/>
        </p:nvSpPr>
        <p:spPr>
          <a:xfrm>
            <a:off x="7025000" y="1365200"/>
            <a:ext cx="490200" cy="4710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36" name="Google Shape;336;p44"/>
          <p:cNvSpPr/>
          <p:nvPr/>
        </p:nvSpPr>
        <p:spPr>
          <a:xfrm>
            <a:off x="5076500" y="219642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37" name="Google Shape;337;p44"/>
          <p:cNvSpPr/>
          <p:nvPr/>
        </p:nvSpPr>
        <p:spPr>
          <a:xfrm>
            <a:off x="6428925" y="4031125"/>
            <a:ext cx="490200" cy="471000"/>
          </a:xfrm>
          <a:prstGeom prst="ellipse">
            <a:avLst/>
          </a:prstGeom>
          <a:solidFill>
            <a:srgbClr val="74E6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338" name="Google Shape;338;p44"/>
          <p:cNvCxnSpPr>
            <a:stCxn id="335" idx="4"/>
            <a:endCxn id="330" idx="0"/>
          </p:cNvCxnSpPr>
          <p:nvPr/>
        </p:nvCxnSpPr>
        <p:spPr>
          <a:xfrm>
            <a:off x="7270100" y="1836200"/>
            <a:ext cx="60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44"/>
          <p:cNvCxnSpPr>
            <a:stCxn id="333" idx="5"/>
            <a:endCxn id="330" idx="1"/>
          </p:cNvCxnSpPr>
          <p:nvPr/>
        </p:nvCxnSpPr>
        <p:spPr>
          <a:xfrm>
            <a:off x="6364512" y="1772575"/>
            <a:ext cx="732900" cy="6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44"/>
          <p:cNvCxnSpPr>
            <a:stCxn id="330" idx="7"/>
            <a:endCxn id="332" idx="3"/>
          </p:cNvCxnSpPr>
          <p:nvPr/>
        </p:nvCxnSpPr>
        <p:spPr>
          <a:xfrm flipH="1" rot="10800000">
            <a:off x="7444112" y="1761800"/>
            <a:ext cx="651900" cy="6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44"/>
          <p:cNvCxnSpPr>
            <a:stCxn id="330" idx="5"/>
            <a:endCxn id="329" idx="0"/>
          </p:cNvCxnSpPr>
          <p:nvPr/>
        </p:nvCxnSpPr>
        <p:spPr>
          <a:xfrm>
            <a:off x="7444112" y="2770300"/>
            <a:ext cx="116310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44"/>
          <p:cNvCxnSpPr>
            <a:stCxn id="331" idx="0"/>
            <a:endCxn id="330" idx="3"/>
          </p:cNvCxnSpPr>
          <p:nvPr/>
        </p:nvCxnSpPr>
        <p:spPr>
          <a:xfrm flipH="1" rot="10800000">
            <a:off x="7029750" y="2770325"/>
            <a:ext cx="67800" cy="3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stCxn id="331" idx="6"/>
            <a:endCxn id="329" idx="2"/>
          </p:cNvCxnSpPr>
          <p:nvPr/>
        </p:nvCxnSpPr>
        <p:spPr>
          <a:xfrm flipH="1" rot="10800000">
            <a:off x="7274850" y="3398525"/>
            <a:ext cx="1087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stCxn id="337" idx="7"/>
            <a:endCxn id="329" idx="3"/>
          </p:cNvCxnSpPr>
          <p:nvPr/>
        </p:nvCxnSpPr>
        <p:spPr>
          <a:xfrm flipH="1" rot="10800000">
            <a:off x="6847337" y="3578701"/>
            <a:ext cx="158640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4" idx="6"/>
            <a:endCxn id="330" idx="2"/>
          </p:cNvCxnSpPr>
          <p:nvPr/>
        </p:nvCxnSpPr>
        <p:spPr>
          <a:xfrm>
            <a:off x="6454800" y="2464520"/>
            <a:ext cx="570900" cy="1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34" idx="4"/>
            <a:endCxn id="337" idx="1"/>
          </p:cNvCxnSpPr>
          <p:nvPr/>
        </p:nvCxnSpPr>
        <p:spPr>
          <a:xfrm>
            <a:off x="6209700" y="2719220"/>
            <a:ext cx="291000" cy="13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44"/>
          <p:cNvCxnSpPr>
            <a:stCxn id="334" idx="5"/>
            <a:endCxn id="331" idx="1"/>
          </p:cNvCxnSpPr>
          <p:nvPr/>
        </p:nvCxnSpPr>
        <p:spPr>
          <a:xfrm>
            <a:off x="6383012" y="2644620"/>
            <a:ext cx="473400" cy="5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44"/>
          <p:cNvCxnSpPr>
            <a:stCxn id="336" idx="5"/>
            <a:endCxn id="337" idx="1"/>
          </p:cNvCxnSpPr>
          <p:nvPr/>
        </p:nvCxnSpPr>
        <p:spPr>
          <a:xfrm>
            <a:off x="5494912" y="2631225"/>
            <a:ext cx="1005900" cy="14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44"/>
          <p:cNvCxnSpPr>
            <a:stCxn id="336" idx="6"/>
            <a:endCxn id="334" idx="2"/>
          </p:cNvCxnSpPr>
          <p:nvPr/>
        </p:nvCxnSpPr>
        <p:spPr>
          <a:xfrm>
            <a:off x="5566700" y="2451125"/>
            <a:ext cx="3978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44"/>
          <p:cNvCxnSpPr>
            <a:stCxn id="336" idx="7"/>
            <a:endCxn id="333" idx="3"/>
          </p:cNvCxnSpPr>
          <p:nvPr/>
        </p:nvCxnSpPr>
        <p:spPr>
          <a:xfrm flipH="1" rot="10800000">
            <a:off x="5494912" y="1772725"/>
            <a:ext cx="522900" cy="4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 Variable Elimination</a:t>
            </a:r>
            <a:endParaRPr/>
          </a:p>
        </p:txBody>
      </p:sp>
      <p:sp>
        <p:nvSpPr>
          <p:cNvPr id="356" name="Google Shape;356;p45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for P(D|A,C) , P(H|C)  and eliminating conditionally independent variables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According to this BN 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P(A,B,C,D,F,G,H,I,J)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</a:t>
            </a:r>
            <a:r>
              <a:rPr lang="en">
                <a:solidFill>
                  <a:srgbClr val="F9CB9C"/>
                </a:solidFill>
              </a:rPr>
              <a:t>P(A) * P(B|A) * P(C|A) * P(D|A,C)* P(H|C) </a:t>
            </a:r>
            <a:endParaRPr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  *P(F)</a:t>
            </a:r>
            <a:r>
              <a:rPr lang="en"/>
              <a:t> * </a:t>
            </a:r>
            <a:r>
              <a:rPr lang="en">
                <a:solidFill>
                  <a:srgbClr val="74E6CE"/>
                </a:solidFill>
              </a:rPr>
              <a:t>P(G|H,C,B,F)</a:t>
            </a:r>
            <a:r>
              <a:rPr lang="en"/>
              <a:t> * P(I|G) * P(J|D,H,G)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Conditionally Independent Vars : A , F , C,H,D,B, 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Dependent Vars : I,J</a:t>
            </a:r>
            <a:endParaRPr/>
          </a:p>
        </p:txBody>
      </p:sp>
      <p:sp>
        <p:nvSpPr>
          <p:cNvPr id="357" name="Google Shape;357;p45"/>
          <p:cNvSpPr/>
          <p:nvPr/>
        </p:nvSpPr>
        <p:spPr>
          <a:xfrm>
            <a:off x="8362050" y="3143800"/>
            <a:ext cx="490200" cy="50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358" name="Google Shape;358;p45"/>
          <p:cNvSpPr/>
          <p:nvPr/>
        </p:nvSpPr>
        <p:spPr>
          <a:xfrm>
            <a:off x="7025700" y="2259300"/>
            <a:ext cx="490200" cy="509400"/>
          </a:xfrm>
          <a:prstGeom prst="ellipse">
            <a:avLst/>
          </a:prstGeom>
          <a:solidFill>
            <a:srgbClr val="74E6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59" name="Google Shape;359;p45"/>
          <p:cNvSpPr/>
          <p:nvPr/>
        </p:nvSpPr>
        <p:spPr>
          <a:xfrm>
            <a:off x="6784650" y="314592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60" name="Google Shape;360;p45"/>
          <p:cNvSpPr/>
          <p:nvPr/>
        </p:nvSpPr>
        <p:spPr>
          <a:xfrm>
            <a:off x="7871850" y="1326875"/>
            <a:ext cx="490200" cy="5094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361" name="Google Shape;361;p45"/>
          <p:cNvSpPr/>
          <p:nvPr/>
        </p:nvSpPr>
        <p:spPr>
          <a:xfrm>
            <a:off x="5641300" y="149017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62" name="Google Shape;362;p45"/>
          <p:cNvSpPr/>
          <p:nvPr/>
        </p:nvSpPr>
        <p:spPr>
          <a:xfrm>
            <a:off x="5888400" y="277097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6948800" y="1365200"/>
            <a:ext cx="490200" cy="4710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4924100" y="280602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6428925" y="4031125"/>
            <a:ext cx="490200" cy="4710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366" name="Google Shape;366;p45"/>
          <p:cNvCxnSpPr>
            <a:stCxn id="363" idx="4"/>
            <a:endCxn id="358" idx="0"/>
          </p:cNvCxnSpPr>
          <p:nvPr/>
        </p:nvCxnSpPr>
        <p:spPr>
          <a:xfrm>
            <a:off x="7193900" y="1836200"/>
            <a:ext cx="768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45"/>
          <p:cNvCxnSpPr>
            <a:stCxn id="361" idx="6"/>
            <a:endCxn id="358" idx="1"/>
          </p:cNvCxnSpPr>
          <p:nvPr/>
        </p:nvCxnSpPr>
        <p:spPr>
          <a:xfrm>
            <a:off x="6131500" y="1744875"/>
            <a:ext cx="9660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45"/>
          <p:cNvCxnSpPr>
            <a:stCxn id="358" idx="7"/>
            <a:endCxn id="360" idx="4"/>
          </p:cNvCxnSpPr>
          <p:nvPr/>
        </p:nvCxnSpPr>
        <p:spPr>
          <a:xfrm flipH="1" rot="10800000">
            <a:off x="7444112" y="1836200"/>
            <a:ext cx="672900" cy="4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stCxn id="358" idx="5"/>
            <a:endCxn id="357" idx="0"/>
          </p:cNvCxnSpPr>
          <p:nvPr/>
        </p:nvCxnSpPr>
        <p:spPr>
          <a:xfrm>
            <a:off x="7444112" y="2694100"/>
            <a:ext cx="11631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stCxn id="359" idx="0"/>
            <a:endCxn id="358" idx="3"/>
          </p:cNvCxnSpPr>
          <p:nvPr/>
        </p:nvCxnSpPr>
        <p:spPr>
          <a:xfrm flipH="1" rot="10800000">
            <a:off x="7029750" y="2694125"/>
            <a:ext cx="6780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stCxn id="359" idx="6"/>
            <a:endCxn id="357" idx="2"/>
          </p:cNvCxnSpPr>
          <p:nvPr/>
        </p:nvCxnSpPr>
        <p:spPr>
          <a:xfrm flipH="1" rot="10800000">
            <a:off x="7274850" y="3398525"/>
            <a:ext cx="1087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7"/>
            <a:endCxn id="357" idx="3"/>
          </p:cNvCxnSpPr>
          <p:nvPr/>
        </p:nvCxnSpPr>
        <p:spPr>
          <a:xfrm flipH="1" rot="10800000">
            <a:off x="6847337" y="3578701"/>
            <a:ext cx="158640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2" idx="7"/>
            <a:endCxn id="358" idx="2"/>
          </p:cNvCxnSpPr>
          <p:nvPr/>
        </p:nvCxnSpPr>
        <p:spPr>
          <a:xfrm flipH="1" rot="10800000">
            <a:off x="6306812" y="2514075"/>
            <a:ext cx="7188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2" idx="4"/>
            <a:endCxn id="365" idx="1"/>
          </p:cNvCxnSpPr>
          <p:nvPr/>
        </p:nvCxnSpPr>
        <p:spPr>
          <a:xfrm>
            <a:off x="6133500" y="3280375"/>
            <a:ext cx="367200" cy="8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45"/>
          <p:cNvCxnSpPr>
            <a:stCxn id="362" idx="5"/>
            <a:endCxn id="359" idx="1"/>
          </p:cNvCxnSpPr>
          <p:nvPr/>
        </p:nvCxnSpPr>
        <p:spPr>
          <a:xfrm>
            <a:off x="6306812" y="3205775"/>
            <a:ext cx="5496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45"/>
          <p:cNvCxnSpPr>
            <a:stCxn id="364" idx="5"/>
            <a:endCxn id="365" idx="1"/>
          </p:cNvCxnSpPr>
          <p:nvPr/>
        </p:nvCxnSpPr>
        <p:spPr>
          <a:xfrm>
            <a:off x="5342512" y="3240825"/>
            <a:ext cx="1158300" cy="8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45"/>
          <p:cNvCxnSpPr>
            <a:stCxn id="364" idx="6"/>
            <a:endCxn id="362" idx="1"/>
          </p:cNvCxnSpPr>
          <p:nvPr/>
        </p:nvCxnSpPr>
        <p:spPr>
          <a:xfrm flipH="1" rot="10800000">
            <a:off x="5414300" y="2845625"/>
            <a:ext cx="54600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45"/>
          <p:cNvCxnSpPr>
            <a:stCxn id="364" idx="7"/>
            <a:endCxn id="361" idx="3"/>
          </p:cNvCxnSpPr>
          <p:nvPr/>
        </p:nvCxnSpPr>
        <p:spPr>
          <a:xfrm flipH="1" rot="10800000">
            <a:off x="5342512" y="1925125"/>
            <a:ext cx="370500" cy="9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 Inference - Variable Elimination</a:t>
            </a:r>
            <a:endParaRPr/>
          </a:p>
        </p:txBody>
      </p:sp>
      <p:sp>
        <p:nvSpPr>
          <p:cNvPr id="384" name="Google Shape;384;p46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Computing   P(I|G) and P(J|D,H,G) for inferring I and J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According to this BN 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P(A,B,C,D,F,G,H,I,J)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</a:t>
            </a:r>
            <a:r>
              <a:rPr lang="en">
                <a:solidFill>
                  <a:srgbClr val="F9CB9C"/>
                </a:solidFill>
              </a:rPr>
              <a:t>P(A) * P(B|A) * P(C|A) * P(D|A,C)* P(H|C) </a:t>
            </a:r>
            <a:endParaRPr>
              <a:solidFill>
                <a:srgbClr val="F9CB9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  *</a:t>
            </a:r>
            <a:r>
              <a:rPr lang="en">
                <a:solidFill>
                  <a:srgbClr val="F9CB9C"/>
                </a:solidFill>
              </a:rPr>
              <a:t>P(F) * P(G|H,C,B,F)</a:t>
            </a:r>
            <a:r>
              <a:rPr lang="en"/>
              <a:t> * </a:t>
            </a:r>
            <a:r>
              <a:rPr lang="en">
                <a:solidFill>
                  <a:srgbClr val="74E6CE"/>
                </a:solidFill>
              </a:rPr>
              <a:t>P(I|G) * P(J|D,H,G)</a:t>
            </a:r>
            <a:endParaRPr>
              <a:solidFill>
                <a:srgbClr val="74E6CE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onditionally </a:t>
            </a:r>
            <a:r>
              <a:rPr lang="en"/>
              <a:t>Independent Vars : A , F ,B , C, G ,H , I , D , 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Dependent Vars :   </a:t>
            </a:r>
            <a:endParaRPr/>
          </a:p>
        </p:txBody>
      </p:sp>
      <p:sp>
        <p:nvSpPr>
          <p:cNvPr id="385" name="Google Shape;385;p46"/>
          <p:cNvSpPr/>
          <p:nvPr/>
        </p:nvSpPr>
        <p:spPr>
          <a:xfrm>
            <a:off x="8362050" y="3143800"/>
            <a:ext cx="490200" cy="509400"/>
          </a:xfrm>
          <a:prstGeom prst="ellipse">
            <a:avLst/>
          </a:prstGeom>
          <a:solidFill>
            <a:srgbClr val="74E6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386" name="Google Shape;386;p46"/>
          <p:cNvSpPr/>
          <p:nvPr/>
        </p:nvSpPr>
        <p:spPr>
          <a:xfrm>
            <a:off x="7025700" y="2259300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87" name="Google Shape;387;p46"/>
          <p:cNvSpPr/>
          <p:nvPr/>
        </p:nvSpPr>
        <p:spPr>
          <a:xfrm>
            <a:off x="6784650" y="314592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88" name="Google Shape;388;p46"/>
          <p:cNvSpPr/>
          <p:nvPr/>
        </p:nvSpPr>
        <p:spPr>
          <a:xfrm>
            <a:off x="7871850" y="1326875"/>
            <a:ext cx="490200" cy="509400"/>
          </a:xfrm>
          <a:prstGeom prst="ellipse">
            <a:avLst/>
          </a:prstGeom>
          <a:solidFill>
            <a:srgbClr val="74E6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389" name="Google Shape;389;p46"/>
          <p:cNvSpPr/>
          <p:nvPr/>
        </p:nvSpPr>
        <p:spPr>
          <a:xfrm>
            <a:off x="5641300" y="149017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90" name="Google Shape;390;p46"/>
          <p:cNvSpPr/>
          <p:nvPr/>
        </p:nvSpPr>
        <p:spPr>
          <a:xfrm>
            <a:off x="6117000" y="246617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91" name="Google Shape;391;p46"/>
          <p:cNvSpPr/>
          <p:nvPr/>
        </p:nvSpPr>
        <p:spPr>
          <a:xfrm>
            <a:off x="6948800" y="1365200"/>
            <a:ext cx="490200" cy="4710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92" name="Google Shape;392;p46"/>
          <p:cNvSpPr/>
          <p:nvPr/>
        </p:nvSpPr>
        <p:spPr>
          <a:xfrm>
            <a:off x="5076500" y="257742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93" name="Google Shape;393;p46"/>
          <p:cNvSpPr/>
          <p:nvPr/>
        </p:nvSpPr>
        <p:spPr>
          <a:xfrm>
            <a:off x="6428925" y="4031125"/>
            <a:ext cx="490200" cy="4710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394" name="Google Shape;394;p46"/>
          <p:cNvCxnSpPr>
            <a:stCxn id="391" idx="4"/>
            <a:endCxn id="386" idx="0"/>
          </p:cNvCxnSpPr>
          <p:nvPr/>
        </p:nvCxnSpPr>
        <p:spPr>
          <a:xfrm>
            <a:off x="7193900" y="1836200"/>
            <a:ext cx="768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46"/>
          <p:cNvCxnSpPr>
            <a:stCxn id="389" idx="6"/>
            <a:endCxn id="386" idx="1"/>
          </p:cNvCxnSpPr>
          <p:nvPr/>
        </p:nvCxnSpPr>
        <p:spPr>
          <a:xfrm>
            <a:off x="6131500" y="1744875"/>
            <a:ext cx="9660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46"/>
          <p:cNvCxnSpPr>
            <a:stCxn id="386" idx="7"/>
            <a:endCxn id="388" idx="4"/>
          </p:cNvCxnSpPr>
          <p:nvPr/>
        </p:nvCxnSpPr>
        <p:spPr>
          <a:xfrm flipH="1" rot="10800000">
            <a:off x="7444112" y="1836200"/>
            <a:ext cx="672900" cy="4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46"/>
          <p:cNvCxnSpPr>
            <a:stCxn id="386" idx="5"/>
            <a:endCxn id="385" idx="0"/>
          </p:cNvCxnSpPr>
          <p:nvPr/>
        </p:nvCxnSpPr>
        <p:spPr>
          <a:xfrm>
            <a:off x="7444112" y="2694100"/>
            <a:ext cx="11631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46"/>
          <p:cNvCxnSpPr>
            <a:stCxn id="387" idx="0"/>
            <a:endCxn id="386" idx="3"/>
          </p:cNvCxnSpPr>
          <p:nvPr/>
        </p:nvCxnSpPr>
        <p:spPr>
          <a:xfrm flipH="1" rot="10800000">
            <a:off x="7029750" y="2694125"/>
            <a:ext cx="67800" cy="4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46"/>
          <p:cNvCxnSpPr>
            <a:stCxn id="387" idx="6"/>
            <a:endCxn id="385" idx="2"/>
          </p:cNvCxnSpPr>
          <p:nvPr/>
        </p:nvCxnSpPr>
        <p:spPr>
          <a:xfrm flipH="1" rot="10800000">
            <a:off x="7274850" y="3398525"/>
            <a:ext cx="1087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46"/>
          <p:cNvCxnSpPr>
            <a:stCxn id="393" idx="7"/>
            <a:endCxn id="385" idx="3"/>
          </p:cNvCxnSpPr>
          <p:nvPr/>
        </p:nvCxnSpPr>
        <p:spPr>
          <a:xfrm flipH="1" rot="10800000">
            <a:off x="6847337" y="3578701"/>
            <a:ext cx="158640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46"/>
          <p:cNvCxnSpPr>
            <a:stCxn id="390" idx="7"/>
            <a:endCxn id="386" idx="2"/>
          </p:cNvCxnSpPr>
          <p:nvPr/>
        </p:nvCxnSpPr>
        <p:spPr>
          <a:xfrm flipH="1" rot="10800000">
            <a:off x="6535412" y="2514075"/>
            <a:ext cx="4902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46"/>
          <p:cNvCxnSpPr>
            <a:stCxn id="390" idx="4"/>
            <a:endCxn id="393" idx="1"/>
          </p:cNvCxnSpPr>
          <p:nvPr/>
        </p:nvCxnSpPr>
        <p:spPr>
          <a:xfrm>
            <a:off x="6362100" y="2975575"/>
            <a:ext cx="138600" cy="11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46"/>
          <p:cNvCxnSpPr>
            <a:stCxn id="390" idx="5"/>
            <a:endCxn id="387" idx="1"/>
          </p:cNvCxnSpPr>
          <p:nvPr/>
        </p:nvCxnSpPr>
        <p:spPr>
          <a:xfrm>
            <a:off x="6535412" y="2900975"/>
            <a:ext cx="321000" cy="3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46"/>
          <p:cNvCxnSpPr>
            <a:stCxn id="392" idx="5"/>
            <a:endCxn id="393" idx="1"/>
          </p:cNvCxnSpPr>
          <p:nvPr/>
        </p:nvCxnSpPr>
        <p:spPr>
          <a:xfrm>
            <a:off x="5494912" y="3012225"/>
            <a:ext cx="1005900" cy="10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46"/>
          <p:cNvCxnSpPr>
            <a:stCxn id="392" idx="6"/>
            <a:endCxn id="390" idx="1"/>
          </p:cNvCxnSpPr>
          <p:nvPr/>
        </p:nvCxnSpPr>
        <p:spPr>
          <a:xfrm flipH="1" rot="10800000">
            <a:off x="5566700" y="2540825"/>
            <a:ext cx="622200" cy="2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46"/>
          <p:cNvCxnSpPr>
            <a:stCxn id="392" idx="7"/>
            <a:endCxn id="389" idx="3"/>
          </p:cNvCxnSpPr>
          <p:nvPr/>
        </p:nvCxnSpPr>
        <p:spPr>
          <a:xfrm flipH="1" rot="10800000">
            <a:off x="5494912" y="1925125"/>
            <a:ext cx="218100" cy="7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Blanket 		</a:t>
            </a:r>
            <a:endParaRPr/>
          </a:p>
        </p:txBody>
      </p:sp>
      <p:sp>
        <p:nvSpPr>
          <p:cNvPr id="412" name="Google Shape;412;p47"/>
          <p:cNvSpPr txBox="1"/>
          <p:nvPr>
            <p:ph idx="1" type="body"/>
          </p:nvPr>
        </p:nvSpPr>
        <p:spPr>
          <a:xfrm>
            <a:off x="83100" y="712925"/>
            <a:ext cx="5445000" cy="3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Markov Blanket 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It is the collection of nodes around a given Random Variable which is sufficing to explain the given Random Variable. 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Only the distribution of these variables are needed to find probability distribution of the random variable in a bayesian network.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700"/>
              <a:t>Parent, siblings and child nodes of given Node collectively called as Markov Blanket.</a:t>
            </a:r>
            <a:endParaRPr i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For Random Variable C, Markov Blanket is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{ A, B, F, H, G, D } </a:t>
            </a:r>
            <a:endParaRPr sz="1700"/>
          </a:p>
        </p:txBody>
      </p:sp>
      <p:sp>
        <p:nvSpPr>
          <p:cNvPr id="413" name="Google Shape;413;p47"/>
          <p:cNvSpPr/>
          <p:nvPr/>
        </p:nvSpPr>
        <p:spPr>
          <a:xfrm>
            <a:off x="8666850" y="3448600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414" name="Google Shape;414;p47"/>
          <p:cNvSpPr/>
          <p:nvPr/>
        </p:nvSpPr>
        <p:spPr>
          <a:xfrm>
            <a:off x="7787700" y="2335500"/>
            <a:ext cx="490200" cy="5094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415" name="Google Shape;415;p47"/>
          <p:cNvSpPr/>
          <p:nvPr/>
        </p:nvSpPr>
        <p:spPr>
          <a:xfrm>
            <a:off x="7165650" y="2917325"/>
            <a:ext cx="490200" cy="5094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416" name="Google Shape;416;p47"/>
          <p:cNvSpPr/>
          <p:nvPr/>
        </p:nvSpPr>
        <p:spPr>
          <a:xfrm>
            <a:off x="8557650" y="1326875"/>
            <a:ext cx="490200" cy="5094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417" name="Google Shape;417;p47"/>
          <p:cNvSpPr/>
          <p:nvPr/>
        </p:nvSpPr>
        <p:spPr>
          <a:xfrm>
            <a:off x="6250900" y="2023575"/>
            <a:ext cx="490200" cy="5094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18" name="Google Shape;418;p47"/>
          <p:cNvSpPr/>
          <p:nvPr/>
        </p:nvSpPr>
        <p:spPr>
          <a:xfrm>
            <a:off x="6269400" y="2618575"/>
            <a:ext cx="490200" cy="509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19" name="Google Shape;419;p47"/>
          <p:cNvSpPr/>
          <p:nvPr/>
        </p:nvSpPr>
        <p:spPr>
          <a:xfrm>
            <a:off x="6263000" y="1365200"/>
            <a:ext cx="490200" cy="471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20" name="Google Shape;420;p47"/>
          <p:cNvSpPr/>
          <p:nvPr/>
        </p:nvSpPr>
        <p:spPr>
          <a:xfrm>
            <a:off x="5457500" y="2577425"/>
            <a:ext cx="490200" cy="5094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21" name="Google Shape;421;p47"/>
          <p:cNvSpPr/>
          <p:nvPr/>
        </p:nvSpPr>
        <p:spPr>
          <a:xfrm>
            <a:off x="6657525" y="3497725"/>
            <a:ext cx="490200" cy="471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422" name="Google Shape;422;p47"/>
          <p:cNvCxnSpPr>
            <a:stCxn id="419" idx="4"/>
            <a:endCxn id="414" idx="0"/>
          </p:cNvCxnSpPr>
          <p:nvPr/>
        </p:nvCxnSpPr>
        <p:spPr>
          <a:xfrm>
            <a:off x="6508100" y="1836200"/>
            <a:ext cx="152460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47"/>
          <p:cNvCxnSpPr>
            <a:stCxn id="417" idx="6"/>
            <a:endCxn id="414" idx="1"/>
          </p:cNvCxnSpPr>
          <p:nvPr/>
        </p:nvCxnSpPr>
        <p:spPr>
          <a:xfrm>
            <a:off x="6741100" y="2278275"/>
            <a:ext cx="11184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47"/>
          <p:cNvCxnSpPr>
            <a:stCxn id="414" idx="7"/>
            <a:endCxn id="416" idx="4"/>
          </p:cNvCxnSpPr>
          <p:nvPr/>
        </p:nvCxnSpPr>
        <p:spPr>
          <a:xfrm flipH="1" rot="10800000">
            <a:off x="8206112" y="1836200"/>
            <a:ext cx="596700" cy="5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47"/>
          <p:cNvCxnSpPr>
            <a:stCxn id="414" idx="5"/>
            <a:endCxn id="413" idx="0"/>
          </p:cNvCxnSpPr>
          <p:nvPr/>
        </p:nvCxnSpPr>
        <p:spPr>
          <a:xfrm>
            <a:off x="8206112" y="2770300"/>
            <a:ext cx="7059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47"/>
          <p:cNvCxnSpPr>
            <a:stCxn id="415" idx="0"/>
            <a:endCxn id="414" idx="3"/>
          </p:cNvCxnSpPr>
          <p:nvPr/>
        </p:nvCxnSpPr>
        <p:spPr>
          <a:xfrm flipH="1" rot="10800000">
            <a:off x="7410750" y="2770325"/>
            <a:ext cx="448800" cy="1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47"/>
          <p:cNvCxnSpPr>
            <a:stCxn id="415" idx="6"/>
            <a:endCxn id="413" idx="2"/>
          </p:cNvCxnSpPr>
          <p:nvPr/>
        </p:nvCxnSpPr>
        <p:spPr>
          <a:xfrm>
            <a:off x="7655850" y="3172025"/>
            <a:ext cx="10110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47"/>
          <p:cNvCxnSpPr>
            <a:stCxn id="421" idx="7"/>
            <a:endCxn id="413" idx="3"/>
          </p:cNvCxnSpPr>
          <p:nvPr/>
        </p:nvCxnSpPr>
        <p:spPr>
          <a:xfrm>
            <a:off x="7075937" y="3566701"/>
            <a:ext cx="1662600" cy="3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47"/>
          <p:cNvCxnSpPr>
            <a:stCxn id="418" idx="7"/>
            <a:endCxn id="414" idx="2"/>
          </p:cNvCxnSpPr>
          <p:nvPr/>
        </p:nvCxnSpPr>
        <p:spPr>
          <a:xfrm flipH="1" rot="10800000">
            <a:off x="6687812" y="2590275"/>
            <a:ext cx="1099800" cy="1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47"/>
          <p:cNvCxnSpPr>
            <a:stCxn id="418" idx="4"/>
            <a:endCxn id="421" idx="1"/>
          </p:cNvCxnSpPr>
          <p:nvPr/>
        </p:nvCxnSpPr>
        <p:spPr>
          <a:xfrm>
            <a:off x="6514500" y="3127975"/>
            <a:ext cx="2148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47"/>
          <p:cNvCxnSpPr>
            <a:stCxn id="418" idx="5"/>
            <a:endCxn id="415" idx="1"/>
          </p:cNvCxnSpPr>
          <p:nvPr/>
        </p:nvCxnSpPr>
        <p:spPr>
          <a:xfrm flipH="1" rot="10800000">
            <a:off x="6687812" y="2991875"/>
            <a:ext cx="549600" cy="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47"/>
          <p:cNvCxnSpPr>
            <a:stCxn id="420" idx="5"/>
            <a:endCxn id="421" idx="1"/>
          </p:cNvCxnSpPr>
          <p:nvPr/>
        </p:nvCxnSpPr>
        <p:spPr>
          <a:xfrm>
            <a:off x="5875912" y="3012225"/>
            <a:ext cx="8535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47"/>
          <p:cNvCxnSpPr>
            <a:stCxn id="420" idx="6"/>
            <a:endCxn id="418" idx="1"/>
          </p:cNvCxnSpPr>
          <p:nvPr/>
        </p:nvCxnSpPr>
        <p:spPr>
          <a:xfrm flipH="1" rot="10800000">
            <a:off x="5947700" y="2693225"/>
            <a:ext cx="393600" cy="1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47"/>
          <p:cNvCxnSpPr>
            <a:stCxn id="420" idx="7"/>
            <a:endCxn id="417" idx="3"/>
          </p:cNvCxnSpPr>
          <p:nvPr/>
        </p:nvCxnSpPr>
        <p:spPr>
          <a:xfrm flipH="1" rot="10800000">
            <a:off x="5875912" y="2458525"/>
            <a:ext cx="446700" cy="1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Combinatorial Explosion of </a:t>
            </a:r>
            <a:r>
              <a:rPr lang="en" sz="2400"/>
              <a:t>Bayesian Networks Inference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440" name="Google Shape;44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1" name="Google Shape;441;p48"/>
          <p:cNvGraphicFramePr/>
          <p:nvPr/>
        </p:nvGraphicFramePr>
        <p:xfrm>
          <a:off x="917450" y="120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{EEEDD5E8-44C8-4F1C-A905-BC03C4B594C2}</a:tableStyleId>
              </a:tblPr>
              <a:tblGrid>
                <a:gridCol w="1809750"/>
                <a:gridCol w="1809750"/>
                <a:gridCol w="2992950"/>
              </a:tblGrid>
              <a:tr h="93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Knowledge Of Architecture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nodes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Inference Technique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unfamiliar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&lt;1000 / &gt;1000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MCMC Sampling and model Sampling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familiar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MCMC Sampling (Gibbs) , EM , ,variational Bayes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familiar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MCMC Sampling (Gibbs),EM , variational Bayes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Bayesian Network </a:t>
            </a:r>
            <a:endParaRPr/>
          </a:p>
        </p:txBody>
      </p:sp>
      <p:sp>
        <p:nvSpPr>
          <p:cNvPr id="447" name="Google Shape;44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835700"/>
            <a:ext cx="8520600" cy="3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9"/>
          <p:cNvSpPr/>
          <p:nvPr/>
        </p:nvSpPr>
        <p:spPr>
          <a:xfrm>
            <a:off x="3450775" y="2788850"/>
            <a:ext cx="1953000" cy="17037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9"/>
          <p:cNvSpPr txBox="1"/>
          <p:nvPr/>
        </p:nvSpPr>
        <p:spPr>
          <a:xfrm>
            <a:off x="5398875" y="3686050"/>
            <a:ext cx="33957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Chain First Order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 Inference - Importance Sampling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56" name="Google Shape;456;p50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*Importance sampling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a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variance reduction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technique that can be used in the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Monte Carlo method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*The idea behind importance sampling is that certain values of the input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random variables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in a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simulation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have more impact on the parameter being estimated than others.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*If these "important" values are emphasized by sampling more frequently, then the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estimator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variance can be reduced.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*Hence, the basic methodology in importance sampling is to choose a distribution which "encourages" the important values.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Chain Monte Carlo ( MCMC )</a:t>
            </a:r>
            <a:endParaRPr/>
          </a:p>
        </p:txBody>
      </p:sp>
      <p:sp>
        <p:nvSpPr>
          <p:cNvPr id="462" name="Google Shape;462;p51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* It is a sampling method which </a:t>
            </a:r>
            <a:r>
              <a:rPr b="1" i="1"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characterize a distribution</a:t>
            </a: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 without knowing all of the distribution’s mathematical    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    properties by randomly sampling values from a sequential process  ( </a:t>
            </a:r>
            <a:r>
              <a:rPr b="1" i="1"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Markov Chain</a:t>
            </a: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 ) values out of the distribution 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* By constructing a </a:t>
            </a:r>
            <a:r>
              <a:rPr lang="en" sz="12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Markov chain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that has the desired distribution as its </a:t>
            </a:r>
            <a:r>
              <a:rPr lang="en" sz="12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equilibrium distribution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one can obtain a sample of   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   the desired distribution by recording states from the chain.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* The more steps that are included, the more closely the distribution of the sample matches the actual desired distribution.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* Various algorithms exist for constructing the Markov chain including the </a:t>
            </a:r>
            <a:r>
              <a:rPr lang="en" sz="12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Metropolis–Hastings algorithm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* Each random sample is used as a stepping stone to generate the next random sample (hence the </a:t>
            </a:r>
            <a:r>
              <a:rPr i="1"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chain</a:t>
            </a: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). It is usually 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   followed when obtaining properties from Distribution’s  equation is hard. 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* it can be used to draw samples from distributions even when all that is known about the distribution is how to calculate 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   the density for different samples. 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* Monte–Carlo </a:t>
            </a: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is the practice of estimating the properties of a distribution by examining random samples from the 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  distribution.  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* It is sequential and hard to parallelize ( Gibbs Sampling is hard to distributably compute )</a:t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92475" y="2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 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595600"/>
            <a:ext cx="8520600" cy="4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  : A variable which can take a set  of values  or  a set of 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 of values or  set of functions of random variable .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Variable taking set of values :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RV</a:t>
            </a:r>
            <a:r>
              <a:rPr b="1" baseline="-25000" lang="en"/>
              <a:t>K</a:t>
            </a:r>
            <a:r>
              <a:rPr lang="en"/>
              <a:t> = wt of kindergarten kids in a room = 15, … ,45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RV</a:t>
            </a:r>
            <a:r>
              <a:rPr b="1" baseline="-25000" lang="en"/>
              <a:t>HS</a:t>
            </a:r>
            <a:r>
              <a:rPr lang="en"/>
              <a:t>= wt of Higher Secondary in a room = 45, ..,,90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Variable taking set of functions of values :     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RV</a:t>
            </a:r>
            <a:r>
              <a:rPr b="1" baseline="-25000" lang="en"/>
              <a:t>Sum</a:t>
            </a:r>
            <a:r>
              <a:rPr baseline="-25000" lang="en"/>
              <a:t> </a:t>
            </a:r>
            <a:r>
              <a:rPr lang="en"/>
              <a:t>   = </a:t>
            </a:r>
            <a:r>
              <a:rPr b="1" i="1" lang="en"/>
              <a:t>sum</a:t>
            </a:r>
            <a:r>
              <a:rPr lang="en"/>
              <a:t>  of wt of kindergarten kids in a room =  1000 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RV</a:t>
            </a:r>
            <a:r>
              <a:rPr b="1" baseline="30000" lang="en"/>
              <a:t>j</a:t>
            </a:r>
            <a:r>
              <a:rPr b="1" baseline="-25000" lang="en"/>
              <a:t>Sum</a:t>
            </a:r>
            <a:r>
              <a:rPr lang="en"/>
              <a:t>   =  </a:t>
            </a:r>
            <a:r>
              <a:rPr i="1" lang="en"/>
              <a:t>sum</a:t>
            </a:r>
            <a:r>
              <a:rPr lang="en"/>
              <a:t> of wt of kindergarten kids in </a:t>
            </a:r>
            <a:r>
              <a:rPr b="1" i="1" lang="en"/>
              <a:t>jth room </a:t>
            </a:r>
            <a:r>
              <a:rPr lang="en"/>
              <a:t>  = 1520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</a:t>
            </a:r>
            <a:r>
              <a:rPr lang="en"/>
              <a:t>ndom Variable taking set of functions of Random Variables   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RV</a:t>
            </a:r>
            <a:r>
              <a:rPr b="1" baseline="-25000" lang="en"/>
              <a:t>ratio</a:t>
            </a:r>
            <a:r>
              <a:rPr lang="en"/>
              <a:t>  =   ∑</a:t>
            </a:r>
            <a:r>
              <a:rPr b="1" baseline="-25000" lang="en"/>
              <a:t>j</a:t>
            </a:r>
            <a:r>
              <a:rPr lang="en"/>
              <a:t> log (RV</a:t>
            </a:r>
            <a:r>
              <a:rPr b="1" baseline="30000" lang="en"/>
              <a:t>j</a:t>
            </a:r>
            <a:r>
              <a:rPr b="1" baseline="-25000" lang="en"/>
              <a:t>Sum</a:t>
            </a:r>
            <a:r>
              <a:rPr lang="en"/>
              <a:t> )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Metropolis Hastings Sampling  </a:t>
            </a:r>
            <a:endParaRPr/>
          </a:p>
        </p:txBody>
      </p:sp>
      <p:sp>
        <p:nvSpPr>
          <p:cNvPr id="468" name="Google Shape;468;p52"/>
          <p:cNvSpPr txBox="1"/>
          <p:nvPr>
            <p:ph idx="1" type="body"/>
          </p:nvPr>
        </p:nvSpPr>
        <p:spPr>
          <a:xfrm>
            <a:off x="311700" y="619075"/>
            <a:ext cx="8520600" cy="4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  The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Metropolis–Hastings algorithm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a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Markov chain Monte Carlo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(MCMC)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  method for obtaining a sequence of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random samples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from a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probability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distribution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from which direct sampling is difficult.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 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This sequence can be used to approximate the distribution (e.g. to generate a 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  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histogram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) or to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compute an integral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 an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expected</a:t>
            </a:r>
            <a:r>
              <a:rPr lang="en"/>
              <a:t> </a:t>
            </a:r>
            <a:r>
              <a:rPr lang="en">
                <a:highlight>
                  <a:srgbClr val="FFFFFF"/>
                </a:highlight>
              </a:rPr>
              <a:t>value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  Metropolis–Hastings and other MCMC algorithms are generally used for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   sampling from multi-dimensional distributions, especially when the number of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   dimensions is high usually following euclidean space 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 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problem of </a:t>
            </a:r>
            <a:r>
              <a:rPr b="1" i="1"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autocorrelated</a:t>
            </a:r>
            <a:r>
              <a:rPr b="1" i="1" lang="en">
                <a:solidFill>
                  <a:srgbClr val="222222"/>
                </a:solidFill>
                <a:highlight>
                  <a:srgbClr val="FFFFFF"/>
                </a:highlight>
              </a:rPr>
              <a:t> samples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( a signal is correlated to a copy of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   itself and by a function of lag ) is inherent in MCMC methods.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3"/>
          <p:cNvSpPr txBox="1"/>
          <p:nvPr>
            <p:ph type="title"/>
          </p:nvPr>
        </p:nvSpPr>
        <p:spPr>
          <a:xfrm>
            <a:off x="235500" y="20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Metropolis Hastings Sampling &amp; Gibbs Sampling</a:t>
            </a:r>
            <a:endParaRPr/>
          </a:p>
        </p:txBody>
      </p:sp>
      <p:sp>
        <p:nvSpPr>
          <p:cNvPr id="474" name="Google Shape;474;p53"/>
          <p:cNvSpPr txBox="1"/>
          <p:nvPr>
            <p:ph idx="1" type="body"/>
          </p:nvPr>
        </p:nvSpPr>
        <p:spPr>
          <a:xfrm>
            <a:off x="311700" y="1283025"/>
            <a:ext cx="85206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  The Metropolis–Hastings algorithm can draw samples from any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probability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distribution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 P(x), provided that we know a    function f(x) proportional to the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density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of P and the values of  f(x)  can be calculated.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 The requirement that f(x)  must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only be proportional to the density, rather than exactly equal to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it, makes the Metropolis–Hastings algorithm particularly useful, because calculating the necessary normalization factor is often extremely difficult in practice.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  The Metropolis–Hastings algorithm works by generating a sequence of sample values in such a way that, as more and more sample values are produced, the distribution of values more closely approximates the desired distribution P(x)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Gibbs Sampling</a:t>
            </a:r>
            <a:endParaRPr/>
          </a:p>
        </p:txBody>
      </p:sp>
      <p:sp>
        <p:nvSpPr>
          <p:cNvPr id="480" name="Google Shape;480;p54"/>
          <p:cNvSpPr txBox="1"/>
          <p:nvPr>
            <p:ph idx="1" type="body"/>
          </p:nvPr>
        </p:nvSpPr>
        <p:spPr>
          <a:xfrm>
            <a:off x="311700" y="789125"/>
            <a:ext cx="8520600" cy="3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The idea in </a:t>
            </a:r>
            <a:r>
              <a:rPr b="1" lang="en">
                <a:solidFill>
                  <a:srgbClr val="222222"/>
                </a:solidFill>
                <a:highlight>
                  <a:schemeClr val="lt1"/>
                </a:highlight>
              </a:rPr>
              <a:t>Gibbs sampling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 is to generate posterior </a:t>
            </a:r>
            <a:r>
              <a:rPr b="1" lang="en">
                <a:solidFill>
                  <a:srgbClr val="222222"/>
                </a:solidFill>
                <a:highlight>
                  <a:schemeClr val="lt1"/>
                </a:highlight>
              </a:rPr>
              <a:t>samples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. by covering 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   through each variable (or block of variables) to </a:t>
            </a:r>
            <a:r>
              <a:rPr b="1" lang="en">
                <a:solidFill>
                  <a:srgbClr val="222222"/>
                </a:solidFill>
                <a:highlight>
                  <a:schemeClr val="lt1"/>
                </a:highlight>
              </a:rPr>
              <a:t>sample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 from its conditional 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   distribution with the remaining variables fixed to their current values. 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* Iterations till saturation or convergence or till computing resources are availed. 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54"/>
          <p:cNvPicPr preferRelativeResize="0"/>
          <p:nvPr/>
        </p:nvPicPr>
        <p:blipFill rotWithShape="1">
          <a:blip r:embed="rId3">
            <a:alphaModFix/>
          </a:blip>
          <a:srcRect b="8724" l="0" r="29368" t="17961"/>
          <a:stretch/>
        </p:blipFill>
        <p:spPr>
          <a:xfrm>
            <a:off x="513325" y="2289725"/>
            <a:ext cx="7615575" cy="28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 Maximisation</a:t>
            </a:r>
            <a:endParaRPr/>
          </a:p>
        </p:txBody>
      </p:sp>
      <p:sp>
        <p:nvSpPr>
          <p:cNvPr id="487" name="Google Shape;487;p55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technique for optimising a function with parameters.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Initial parameters of an objective function are initialized with random values or priors ( dirichlet or gaussian or a sampling output ) 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initialisation , an iteration consists of two following steps 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Computing Expected value of a Function with right set of parameters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Computing Maximising of function to obtain right set of params with earlier values as initial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Till saturation or convergence or a deadline of the project or a consummation of a  need of computational resource , number of iterations is increased .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 Graph and Sum-Product Algorithm</a:t>
            </a:r>
            <a:endParaRPr/>
          </a:p>
        </p:txBody>
      </p:sp>
      <p:sp>
        <p:nvSpPr>
          <p:cNvPr id="493" name="Google Shape;493;p56"/>
          <p:cNvSpPr txBox="1"/>
          <p:nvPr>
            <p:ph idx="1" type="body"/>
          </p:nvPr>
        </p:nvSpPr>
        <p:spPr>
          <a:xfrm>
            <a:off x="311700" y="1076275"/>
            <a:ext cx="874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* </a:t>
            </a:r>
            <a:r>
              <a:rPr lang="en" sz="1400"/>
              <a:t>Factor Graph is a bipartite graph with nodes round (Random Variable) for computing marginal Probability 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and square node (factor obtained through factorization of a function for reducing number of ops )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which is for computing aggregation of conditional probability and square nodes for and edges represent 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conditional dependency. 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Obtaining marginal probability recursively from summation of joint probability which is a summation of 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product of conditional probability which is a product of joint probability converging is called as Sum-Product 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Algorithm. 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Factor graphs provisions a O(N^2) ops to computation of marginal probability. It is to reduce number of 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ops which was exponential from brute force 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Factorization    </a:t>
            </a:r>
            <a:endParaRPr/>
          </a:p>
        </p:txBody>
      </p:sp>
      <p:sp>
        <p:nvSpPr>
          <p:cNvPr id="499" name="Google Shape;499;p57"/>
          <p:cNvSpPr txBox="1"/>
          <p:nvPr>
            <p:ph idx="1" type="body"/>
          </p:nvPr>
        </p:nvSpPr>
        <p:spPr>
          <a:xfrm>
            <a:off x="311700" y="712925"/>
            <a:ext cx="8520600" cy="3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joint Probability Distribution is a product of conditional probability and marginal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probability. Number of ops for computation in brute force is exponential.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Computation of a joint probability function can also be done in an abstract way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called as factors/ potentials.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all related/dependent conditional probability and corresponding marginals could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 bunched together denoted as factor f</a:t>
            </a:r>
            <a:r>
              <a:rPr baseline="-25000" lang="en"/>
              <a:t>i </a:t>
            </a:r>
            <a:r>
              <a:rPr lang="en"/>
              <a:t>.</a:t>
            </a:r>
            <a:r>
              <a:rPr baseline="-25000" lang="en"/>
              <a:t>  </a:t>
            </a:r>
            <a:endParaRPr baseline="-25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marginal probability of conditionally independent marginals could be bunched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together denoted as factor f</a:t>
            </a:r>
            <a:r>
              <a:rPr b="1" baseline="-25000" lang="en"/>
              <a:t>j  </a:t>
            </a:r>
            <a:r>
              <a:rPr lang="en"/>
              <a:t>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Joint Probability =  {  { Conditional Probability * Conditionally dependent RV’s marginals } * …. * { Conditional Probability *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Conditionally dependent RV’s marginals} * …. * { marginals } } 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=   { { f1 } * …. * { f2 } * …. * { f0 } } 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 aggregation (multiplication) with lesser number of ops , closely related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conditional probabilities are bunched together to form a factor.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8"/>
          <p:cNvSpPr txBox="1"/>
          <p:nvPr>
            <p:ph type="title"/>
          </p:nvPr>
        </p:nvSpPr>
        <p:spPr>
          <a:xfrm>
            <a:off x="60750" y="2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Factorization and Factor Graph</a:t>
            </a:r>
            <a:endParaRPr/>
          </a:p>
        </p:txBody>
      </p:sp>
      <p:sp>
        <p:nvSpPr>
          <p:cNvPr id="505" name="Google Shape;505;p58"/>
          <p:cNvSpPr txBox="1"/>
          <p:nvPr>
            <p:ph idx="1" type="body"/>
          </p:nvPr>
        </p:nvSpPr>
        <p:spPr>
          <a:xfrm>
            <a:off x="235500" y="542875"/>
            <a:ext cx="8720100" cy="31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Computing Marginal Probability from joint probability distribution using factorisation.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f(u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1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2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4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5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6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) = f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A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(u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1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6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) f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B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(u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1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2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) · f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C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(u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1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2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4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,u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5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).f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D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(u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4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).f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F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(u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2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Marginal Probability f(u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1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):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f(u</a:t>
            </a:r>
            <a:r>
              <a:rPr baseline="-25000" lang="en">
                <a:solidFill>
                  <a:srgbClr val="222222"/>
                </a:solidFill>
                <a:highlight>
                  <a:srgbClr val="FFFFFF"/>
                </a:highlight>
              </a:rPr>
              <a:t>1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) =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∑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u2,u4,u5  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f(u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1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2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4,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5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6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) { brute force ~ intractable }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Using factorization :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f(u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1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) = ∑f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B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(u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1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2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) * ∑f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C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(u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1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2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4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5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) * ∑f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D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(u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4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) * ∑f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A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(u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1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6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) * ∑f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F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(u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2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)   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  (</a:t>
            </a:r>
            <a:r>
              <a:rPr i="1" lang="en">
                <a:solidFill>
                  <a:srgbClr val="222222"/>
                </a:solidFill>
                <a:highlight>
                  <a:schemeClr val="lt1"/>
                </a:highlight>
              </a:rPr>
              <a:t> parallelizable &amp; tractable 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)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       = { ∑f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B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(u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1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2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) } * { ∑f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C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(u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1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2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4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5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) } * { ∑f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D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(u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4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) } * 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                   { ∑f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A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(u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1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,u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6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) } *  { ∑f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F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(u</a:t>
            </a:r>
            <a:r>
              <a:rPr baseline="-25000" lang="en">
                <a:solidFill>
                  <a:srgbClr val="222222"/>
                </a:solidFill>
                <a:highlight>
                  <a:schemeClr val="lt1"/>
                </a:highlight>
              </a:rPr>
              <a:t>2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) }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  <p:sp>
        <p:nvSpPr>
          <p:cNvPr id="506" name="Google Shape;506;p58"/>
          <p:cNvSpPr/>
          <p:nvPr/>
        </p:nvSpPr>
        <p:spPr>
          <a:xfrm>
            <a:off x="6566200" y="1742285"/>
            <a:ext cx="2847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07" name="Google Shape;507;p58"/>
          <p:cNvSpPr/>
          <p:nvPr/>
        </p:nvSpPr>
        <p:spPr>
          <a:xfrm>
            <a:off x="7864705" y="1750305"/>
            <a:ext cx="2847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508" name="Google Shape;508;p58"/>
          <p:cNvSpPr/>
          <p:nvPr/>
        </p:nvSpPr>
        <p:spPr>
          <a:xfrm>
            <a:off x="7214480" y="2398805"/>
            <a:ext cx="2847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09" name="Google Shape;509;p58"/>
          <p:cNvSpPr/>
          <p:nvPr/>
        </p:nvSpPr>
        <p:spPr>
          <a:xfrm>
            <a:off x="8607700" y="1159100"/>
            <a:ext cx="2847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10" name="Google Shape;510;p58"/>
          <p:cNvSpPr/>
          <p:nvPr/>
        </p:nvSpPr>
        <p:spPr>
          <a:xfrm>
            <a:off x="7712300" y="2320890"/>
            <a:ext cx="588300" cy="4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511" name="Google Shape;511;p58"/>
          <p:cNvSpPr/>
          <p:nvPr/>
        </p:nvSpPr>
        <p:spPr>
          <a:xfrm>
            <a:off x="8539525" y="2406262"/>
            <a:ext cx="2847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512" name="Google Shape;512;p58"/>
          <p:cNvSpPr/>
          <p:nvPr/>
        </p:nvSpPr>
        <p:spPr>
          <a:xfrm>
            <a:off x="7026050" y="1662850"/>
            <a:ext cx="673200" cy="4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513" name="Google Shape;513;p58"/>
          <p:cNvSpPr/>
          <p:nvPr/>
        </p:nvSpPr>
        <p:spPr>
          <a:xfrm>
            <a:off x="8415850" y="1677841"/>
            <a:ext cx="673200" cy="4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baseline="-25000" lang="en"/>
              <a:t>4</a:t>
            </a:r>
            <a:endParaRPr baseline="-25000"/>
          </a:p>
        </p:txBody>
      </p:sp>
      <p:sp>
        <p:nvSpPr>
          <p:cNvPr id="514" name="Google Shape;514;p58"/>
          <p:cNvSpPr/>
          <p:nvPr/>
        </p:nvSpPr>
        <p:spPr>
          <a:xfrm>
            <a:off x="7719400" y="983000"/>
            <a:ext cx="588300" cy="4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baseline="-25000" lang="en"/>
              <a:t>5</a:t>
            </a:r>
            <a:endParaRPr baseline="-25000"/>
          </a:p>
        </p:txBody>
      </p:sp>
      <p:cxnSp>
        <p:nvCxnSpPr>
          <p:cNvPr id="515" name="Google Shape;515;p58"/>
          <p:cNvCxnSpPr>
            <a:stCxn id="512" idx="4"/>
            <a:endCxn id="508" idx="0"/>
          </p:cNvCxnSpPr>
          <p:nvPr/>
        </p:nvCxnSpPr>
        <p:spPr>
          <a:xfrm flipH="1">
            <a:off x="7356950" y="2141050"/>
            <a:ext cx="57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58"/>
          <p:cNvCxnSpPr>
            <a:stCxn id="513" idx="0"/>
            <a:endCxn id="509" idx="2"/>
          </p:cNvCxnSpPr>
          <p:nvPr/>
        </p:nvCxnSpPr>
        <p:spPr>
          <a:xfrm rot="10800000">
            <a:off x="8750050" y="1478641"/>
            <a:ext cx="240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58"/>
          <p:cNvCxnSpPr>
            <a:stCxn id="507" idx="0"/>
            <a:endCxn id="514" idx="4"/>
          </p:cNvCxnSpPr>
          <p:nvPr/>
        </p:nvCxnSpPr>
        <p:spPr>
          <a:xfrm flipH="1" rot="10800000">
            <a:off x="8007055" y="1461105"/>
            <a:ext cx="6600" cy="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58"/>
          <p:cNvCxnSpPr>
            <a:stCxn id="510" idx="0"/>
            <a:endCxn id="507" idx="2"/>
          </p:cNvCxnSpPr>
          <p:nvPr/>
        </p:nvCxnSpPr>
        <p:spPr>
          <a:xfrm flipH="1" rot="10800000">
            <a:off x="8006450" y="2069790"/>
            <a:ext cx="600" cy="2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58"/>
          <p:cNvCxnSpPr>
            <a:stCxn id="508" idx="3"/>
            <a:endCxn id="510" idx="2"/>
          </p:cNvCxnSpPr>
          <p:nvPr/>
        </p:nvCxnSpPr>
        <p:spPr>
          <a:xfrm>
            <a:off x="7499180" y="2558555"/>
            <a:ext cx="2130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58"/>
          <p:cNvCxnSpPr>
            <a:stCxn id="510" idx="6"/>
            <a:endCxn id="511" idx="1"/>
          </p:cNvCxnSpPr>
          <p:nvPr/>
        </p:nvCxnSpPr>
        <p:spPr>
          <a:xfrm>
            <a:off x="8300600" y="2559990"/>
            <a:ext cx="2388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58"/>
          <p:cNvCxnSpPr>
            <a:stCxn id="512" idx="2"/>
            <a:endCxn id="506" idx="3"/>
          </p:cNvCxnSpPr>
          <p:nvPr/>
        </p:nvCxnSpPr>
        <p:spPr>
          <a:xfrm rot="10800000">
            <a:off x="6850850" y="1901950"/>
            <a:ext cx="1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58"/>
          <p:cNvCxnSpPr>
            <a:stCxn id="507" idx="3"/>
            <a:endCxn id="513" idx="2"/>
          </p:cNvCxnSpPr>
          <p:nvPr/>
        </p:nvCxnSpPr>
        <p:spPr>
          <a:xfrm>
            <a:off x="8149405" y="1910055"/>
            <a:ext cx="2664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58"/>
          <p:cNvCxnSpPr>
            <a:stCxn id="512" idx="6"/>
            <a:endCxn id="507" idx="1"/>
          </p:cNvCxnSpPr>
          <p:nvPr/>
        </p:nvCxnSpPr>
        <p:spPr>
          <a:xfrm>
            <a:off x="7699250" y="1901950"/>
            <a:ext cx="1656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58"/>
          <p:cNvSpPr/>
          <p:nvPr/>
        </p:nvSpPr>
        <p:spPr>
          <a:xfrm>
            <a:off x="6419325" y="2275875"/>
            <a:ext cx="588300" cy="4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baseline="-25000" lang="en"/>
              <a:t>6</a:t>
            </a:r>
            <a:endParaRPr baseline="-25000"/>
          </a:p>
        </p:txBody>
      </p:sp>
      <p:cxnSp>
        <p:nvCxnSpPr>
          <p:cNvPr id="525" name="Google Shape;525;p58"/>
          <p:cNvCxnSpPr>
            <a:stCxn id="524" idx="0"/>
            <a:endCxn id="506" idx="2"/>
          </p:cNvCxnSpPr>
          <p:nvPr/>
        </p:nvCxnSpPr>
        <p:spPr>
          <a:xfrm rot="10800000">
            <a:off x="6708675" y="2061675"/>
            <a:ext cx="48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58"/>
          <p:cNvSpPr/>
          <p:nvPr/>
        </p:nvSpPr>
        <p:spPr>
          <a:xfrm>
            <a:off x="7006150" y="3302650"/>
            <a:ext cx="2847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527" name="Google Shape;527;p58"/>
          <p:cNvSpPr/>
          <p:nvPr/>
        </p:nvSpPr>
        <p:spPr>
          <a:xfrm rot="10800000">
            <a:off x="16405677" y="4724475"/>
            <a:ext cx="464100" cy="25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8"/>
          <p:cNvSpPr/>
          <p:nvPr/>
        </p:nvSpPr>
        <p:spPr>
          <a:xfrm>
            <a:off x="6869675" y="3871100"/>
            <a:ext cx="588300" cy="4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529" name="Google Shape;529;p58"/>
          <p:cNvSpPr txBox="1"/>
          <p:nvPr/>
        </p:nvSpPr>
        <p:spPr>
          <a:xfrm>
            <a:off x="7309250" y="29493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8"/>
          <p:cNvSpPr txBox="1"/>
          <p:nvPr/>
        </p:nvSpPr>
        <p:spPr>
          <a:xfrm>
            <a:off x="7464825" y="2867775"/>
            <a:ext cx="20814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Dependency</a:t>
            </a:r>
            <a:endParaRPr/>
          </a:p>
        </p:txBody>
      </p:sp>
      <p:cxnSp>
        <p:nvCxnSpPr>
          <p:cNvPr id="531" name="Google Shape;531;p58"/>
          <p:cNvCxnSpPr/>
          <p:nvPr/>
        </p:nvCxnSpPr>
        <p:spPr>
          <a:xfrm flipH="1" rot="10800000">
            <a:off x="7047300" y="4647075"/>
            <a:ext cx="4419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Methodology</a:t>
            </a:r>
            <a:endParaRPr/>
          </a:p>
        </p:txBody>
      </p:sp>
      <p:sp>
        <p:nvSpPr>
          <p:cNvPr id="537" name="Google Shape;537;p59"/>
          <p:cNvSpPr txBox="1"/>
          <p:nvPr>
            <p:ph idx="1" type="body"/>
          </p:nvPr>
        </p:nvSpPr>
        <p:spPr>
          <a:xfrm>
            <a:off x="261525" y="749825"/>
            <a:ext cx="87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methodology yields deterministic approximation procedures that generally provide upper and lower bounds on probabilities of interest.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variational methods converts a complex problem into a simpler problem </a:t>
            </a:r>
            <a:r>
              <a:rPr b="1" i="1" lang="en"/>
              <a:t>via</a:t>
            </a:r>
            <a:r>
              <a:rPr lang="en"/>
              <a:t> an expansion of the problem to include additional parameters, known as variational parameters, that must be fit to the problem at hand.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Adding more params to distribution making it a </a:t>
            </a:r>
            <a:r>
              <a:rPr b="1" i="1" lang="en"/>
              <a:t>convex optimisation problem</a:t>
            </a:r>
            <a:r>
              <a:rPr lang="en"/>
              <a:t>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Convexity is important for applying variational Methods for graphical models.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Bayes  </a:t>
            </a:r>
            <a:endParaRPr/>
          </a:p>
        </p:txBody>
      </p:sp>
      <p:sp>
        <p:nvSpPr>
          <p:cNvPr id="543" name="Google Shape;543;p60"/>
          <p:cNvSpPr txBox="1"/>
          <p:nvPr>
            <p:ph idx="1" type="body"/>
          </p:nvPr>
        </p:nvSpPr>
        <p:spPr>
          <a:xfrm>
            <a:off x="272750" y="747450"/>
            <a:ext cx="8750400" cy="3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* </a:t>
            </a:r>
            <a:r>
              <a:rPr lang="en" sz="1600"/>
              <a:t>It is</a:t>
            </a:r>
            <a:r>
              <a:rPr lang="en" sz="1600"/>
              <a:t> infeasible to run exact inference algorithms for graphical models (high cardinality and </a:t>
            </a:r>
            <a:endParaRPr sz="16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combinations)</a:t>
            </a:r>
            <a:endParaRPr b="1"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</a:rPr>
              <a:t>*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</a:rPr>
              <a:t>law of large numbers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</a:rPr>
              <a:t>LLN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) is a </a:t>
            </a:r>
            <a:r>
              <a:rPr lang="en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theorem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 which states that with the result of performing the 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same experiment a large number of times, the </a:t>
            </a:r>
            <a:r>
              <a:rPr lang="en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average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 of those </a:t>
            </a:r>
            <a:r>
              <a:rPr b="1" i="1" lang="en" sz="1600">
                <a:solidFill>
                  <a:srgbClr val="222222"/>
                </a:solidFill>
                <a:highlight>
                  <a:srgbClr val="FFFFFF"/>
                </a:highlight>
              </a:rPr>
              <a:t>results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 obtained from a large 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number of trials should be close to the </a:t>
            </a:r>
            <a:r>
              <a:rPr lang="en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expected value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, and will tend to become closer to the 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expected value as more trials are performed.</a:t>
            </a:r>
            <a:endParaRPr sz="16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600"/>
              <a:t>* variational methods,</a:t>
            </a:r>
            <a:r>
              <a:rPr lang="en" sz="1600"/>
              <a:t> ( using </a:t>
            </a:r>
            <a:r>
              <a:rPr b="1" i="1" lang="en" sz="1600"/>
              <a:t>laws of large numbers </a:t>
            </a:r>
            <a:r>
              <a:rPr lang="en" sz="1600"/>
              <a:t>) transforms the original graphical </a:t>
            </a:r>
            <a:endParaRPr sz="16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model into a simplified graphical model via adding params called as variational params to </a:t>
            </a:r>
            <a:endParaRPr sz="16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make it convex.</a:t>
            </a:r>
            <a:endParaRPr sz="16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* With variational params the function becomes convex even if it was non-convex without </a:t>
            </a:r>
            <a:endParaRPr sz="16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variational params. </a:t>
            </a:r>
            <a:endParaRPr sz="16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* Optimisation on a convex variational function could be done and that provisions bounds for </a:t>
            </a:r>
            <a:endParaRPr sz="16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original Problem. </a:t>
            </a:r>
            <a:endParaRPr sz="16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1"/>
          <p:cNvSpPr txBox="1"/>
          <p:nvPr>
            <p:ph type="title"/>
          </p:nvPr>
        </p:nvSpPr>
        <p:spPr>
          <a:xfrm>
            <a:off x="387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&amp; EM</a:t>
            </a:r>
            <a:endParaRPr/>
          </a:p>
        </p:txBody>
      </p:sp>
      <p:sp>
        <p:nvSpPr>
          <p:cNvPr id="549" name="Google Shape;549;p61"/>
          <p:cNvSpPr txBox="1"/>
          <p:nvPr>
            <p:ph idx="1" type="body"/>
          </p:nvPr>
        </p:nvSpPr>
        <p:spPr>
          <a:xfrm>
            <a:off x="311700" y="466675"/>
            <a:ext cx="872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Similarity amongst them :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* Initialisation of params </a:t>
            </a:r>
            <a:endParaRPr sz="17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* Alternating Numerical procedure for optimisation of params of Posterior Probability 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Differences amongst them :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*EM </a:t>
            </a:r>
            <a:r>
              <a:rPr i="1" lang="en" sz="1700"/>
              <a:t>computes</a:t>
            </a:r>
            <a:r>
              <a:rPr lang="en" sz="1700"/>
              <a:t> point estimates of Posterior Distribution of params . But it only </a:t>
            </a:r>
            <a:r>
              <a:rPr b="1" i="1" lang="en" sz="1700"/>
              <a:t>estimates (tangible) </a:t>
            </a:r>
            <a:r>
              <a:rPr lang="en" sz="1700"/>
              <a:t>Posterior ditribution of latent variables.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*Variational Bayes estimates Posterior distribution of all variables both params and latent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*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 The parameters computed in VB do </a:t>
            </a:r>
            <a:r>
              <a:rPr i="1" lang="en" sz="1700">
                <a:solidFill>
                  <a:srgbClr val="222222"/>
                </a:solidFill>
                <a:highlight>
                  <a:srgbClr val="FFFFFF"/>
                </a:highlight>
              </a:rPr>
              <a:t>not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 have the same significance as those in EM.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* EM computes optimum values of the parameters of the Bayes network itself. VB computes optimum values of the parameters of the </a:t>
            </a:r>
            <a:r>
              <a:rPr b="1" i="1" lang="en" sz="1700">
                <a:solidFill>
                  <a:srgbClr val="222222"/>
                </a:solidFill>
                <a:highlight>
                  <a:srgbClr val="FFFFFF"/>
                </a:highlight>
              </a:rPr>
              <a:t>distributions used to approximate 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the parameters and latent variables of the Bayes network.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587050"/>
            <a:ext cx="85206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Event is defined as a Random Variable taking a value 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Variable RV</a:t>
            </a:r>
            <a:r>
              <a:rPr b="1" baseline="-25000" lang="en"/>
              <a:t>A</a:t>
            </a:r>
            <a:r>
              <a:rPr lang="en"/>
              <a:t> = “ Today’s Weather in India “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Universal Set A = humid, rainy , windy , sunny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Variable RV</a:t>
            </a:r>
            <a:r>
              <a:rPr b="1" baseline="-25000" lang="en"/>
              <a:t>B </a:t>
            </a:r>
            <a:r>
              <a:rPr lang="en"/>
              <a:t> =” having an umbrella “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Universal Set B = with umbrella , without umbrella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Event A is “ rainy day “ or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RV</a:t>
            </a:r>
            <a:r>
              <a:rPr baseline="-25000" lang="en"/>
              <a:t>A</a:t>
            </a:r>
            <a:r>
              <a:rPr lang="en"/>
              <a:t>  = “ rainy “                                                        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Event B is “ having an umbrella “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RV</a:t>
            </a:r>
            <a:r>
              <a:rPr baseline="-25000" lang="en"/>
              <a:t>B</a:t>
            </a:r>
            <a:r>
              <a:rPr lang="en"/>
              <a:t> = “ with umbrella “</a:t>
            </a:r>
            <a:endParaRPr baseline="-250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-25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Bayesian Network - Markov Model  </a:t>
            </a:r>
            <a:endParaRPr/>
          </a:p>
        </p:txBody>
      </p:sp>
      <p:sp>
        <p:nvSpPr>
          <p:cNvPr id="555" name="Google Shape;555;p62"/>
          <p:cNvSpPr txBox="1"/>
          <p:nvPr>
            <p:ph idx="1" type="body"/>
          </p:nvPr>
        </p:nvSpPr>
        <p:spPr>
          <a:xfrm>
            <a:off x="311700" y="712925"/>
            <a:ext cx="8520600" cy="3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sequence of events , if probability of an event is dependent only upon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previous events occuring, it is following a markovian model. If an event is only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dependent upon previous K events, it is called as Kth Order Markovian model . 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first order Markovian model of a sequence (A</a:t>
            </a:r>
            <a:r>
              <a:rPr baseline="-25000" lang="en"/>
              <a:t>t0  </a:t>
            </a:r>
            <a:r>
              <a:rPr lang="en"/>
              <a:t>, A</a:t>
            </a:r>
            <a:r>
              <a:rPr baseline="-25000" lang="en"/>
              <a:t>t1 , </a:t>
            </a:r>
            <a:r>
              <a:rPr lang="en"/>
              <a:t>A</a:t>
            </a:r>
            <a:r>
              <a:rPr baseline="-25000" lang="en"/>
              <a:t>t2  ,  ….. </a:t>
            </a:r>
            <a:r>
              <a:rPr lang="en"/>
              <a:t>A</a:t>
            </a:r>
            <a:r>
              <a:rPr baseline="-25000" lang="en"/>
              <a:t>tn </a:t>
            </a:r>
            <a:r>
              <a:rPr lang="en"/>
              <a:t>) 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/>
              <a:t>P(A </a:t>
            </a:r>
            <a:r>
              <a:rPr baseline="-25000" lang="en"/>
              <a:t>t</a:t>
            </a:r>
            <a:r>
              <a:rPr lang="en"/>
              <a:t>| A</a:t>
            </a:r>
            <a:r>
              <a:rPr baseline="-25000" lang="en"/>
              <a:t>t0</a:t>
            </a:r>
            <a:r>
              <a:rPr lang="en"/>
              <a:t>,A</a:t>
            </a:r>
            <a:r>
              <a:rPr baseline="-25000" lang="en"/>
              <a:t>t1</a:t>
            </a:r>
            <a:r>
              <a:rPr lang="en"/>
              <a:t>,</a:t>
            </a:r>
            <a:r>
              <a:rPr lang="en"/>
              <a:t>A</a:t>
            </a:r>
            <a:r>
              <a:rPr baseline="-25000" lang="en"/>
              <a:t>,t2</a:t>
            </a:r>
            <a:r>
              <a:rPr lang="en"/>
              <a:t>, …. , A</a:t>
            </a:r>
            <a:r>
              <a:rPr baseline="-25000" lang="en"/>
              <a:t>t-1</a:t>
            </a:r>
            <a:r>
              <a:rPr lang="en"/>
              <a:t>,....) = P(A</a:t>
            </a:r>
            <a:r>
              <a:rPr baseline="-25000" lang="en"/>
              <a:t>t </a:t>
            </a:r>
            <a:r>
              <a:rPr lang="en"/>
              <a:t>|A</a:t>
            </a:r>
            <a:r>
              <a:rPr baseline="-25000" lang="en"/>
              <a:t> t-1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/>
              <a:t>For instance,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Game of LUDO :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coin is moving based on previous 1 step , the currrent step and </a:t>
            </a:r>
            <a:r>
              <a:rPr b="1" i="1" lang="en"/>
              <a:t>roll of dice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 </a:t>
            </a:r>
            <a:r>
              <a:rPr lang="en"/>
              <a:t>It is a </a:t>
            </a:r>
            <a:r>
              <a:rPr b="1" i="1" lang="en"/>
              <a:t>first order</a:t>
            </a:r>
            <a:r>
              <a:rPr lang="en"/>
              <a:t> Markov Model. </a:t>
            </a:r>
            <a:endParaRPr baseline="-25000"/>
          </a:p>
        </p:txBody>
      </p:sp>
      <p:sp>
        <p:nvSpPr>
          <p:cNvPr id="556" name="Google Shape;556;p62"/>
          <p:cNvSpPr/>
          <p:nvPr/>
        </p:nvSpPr>
        <p:spPr>
          <a:xfrm>
            <a:off x="7469600" y="1779050"/>
            <a:ext cx="972600" cy="992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2"/>
          <p:cNvSpPr/>
          <p:nvPr/>
        </p:nvSpPr>
        <p:spPr>
          <a:xfrm>
            <a:off x="7469600" y="1789075"/>
            <a:ext cx="962400" cy="9723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2"/>
          <p:cNvSpPr/>
          <p:nvPr/>
        </p:nvSpPr>
        <p:spPr>
          <a:xfrm>
            <a:off x="7473621" y="1793076"/>
            <a:ext cx="962400" cy="962400"/>
          </a:xfrm>
          <a:prstGeom prst="plaqu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2"/>
          <p:cNvSpPr/>
          <p:nvPr/>
        </p:nvSpPr>
        <p:spPr>
          <a:xfrm>
            <a:off x="7712100" y="515450"/>
            <a:ext cx="482400" cy="416100"/>
          </a:xfrm>
          <a:prstGeom prst="cube">
            <a:avLst>
              <a:gd fmla="val 2978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60" name="Google Shape;560;p62"/>
          <p:cNvSpPr/>
          <p:nvPr/>
        </p:nvSpPr>
        <p:spPr>
          <a:xfrm>
            <a:off x="7832550" y="2127950"/>
            <a:ext cx="250800" cy="280800"/>
          </a:xfrm>
          <a:prstGeom prst="bevel">
            <a:avLst>
              <a:gd fmla="val 19995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Nth Order Markov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</a:t>
            </a:r>
            <a:endParaRPr/>
          </a:p>
        </p:txBody>
      </p:sp>
      <p:sp>
        <p:nvSpPr>
          <p:cNvPr id="566" name="Google Shape;566;p63"/>
          <p:cNvSpPr txBox="1"/>
          <p:nvPr>
            <p:ph idx="1" type="body"/>
          </p:nvPr>
        </p:nvSpPr>
        <p:spPr>
          <a:xfrm>
            <a:off x="311700" y="636725"/>
            <a:ext cx="8520600" cy="3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Languages are of nth-order Markovian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  The </a:t>
            </a:r>
            <a:r>
              <a:rPr b="1" i="1" lang="en"/>
              <a:t>PC</a:t>
            </a:r>
            <a:r>
              <a:rPr lang="en"/>
              <a:t> on  hall of 10th floor of palace  in london had </a:t>
            </a:r>
            <a:r>
              <a:rPr b="1" i="1" lang="en"/>
              <a:t>crashed</a:t>
            </a:r>
            <a:r>
              <a:rPr lang="en"/>
              <a:t>.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baseline="-25000" lang="en"/>
              <a:t> </a:t>
            </a:r>
            <a:endParaRPr baseline="-25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a higher Order Markov Model .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NLP is little tricky as it could be of high order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dependence in context  . This higher  order interaction amongst Random Variables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summons a n-lookbacks .   LSTM/GRU are typically used to model NLP ,  as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Avoiding  many layers of NN for damping  vanishing gradient descent .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-25000" lang="en"/>
              <a:t>   </a:t>
            </a:r>
            <a:endParaRPr baseline="-250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aseline="-25000" lang="en"/>
              <a:t>       </a:t>
            </a:r>
            <a:endParaRPr baseline="-25000"/>
          </a:p>
        </p:txBody>
      </p:sp>
      <p:sp>
        <p:nvSpPr>
          <p:cNvPr id="567" name="Google Shape;567;p63"/>
          <p:cNvSpPr/>
          <p:nvPr/>
        </p:nvSpPr>
        <p:spPr>
          <a:xfrm>
            <a:off x="1197650" y="1276650"/>
            <a:ext cx="5129400" cy="300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Latent variables , Hidden variables and confounding variable   </a:t>
            </a:r>
            <a:endParaRPr sz="2400"/>
          </a:p>
        </p:txBody>
      </p:sp>
      <p:sp>
        <p:nvSpPr>
          <p:cNvPr id="573" name="Google Shape;573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Suddenly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His is polite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His words are soothing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 chuckles like a child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 is nice to anybody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happened ?  He became a Dad 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Hidden variable , or Latent variable are modelled to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aseline="-25000" lang="en"/>
              <a:t>   </a:t>
            </a:r>
            <a:endParaRPr baseline="-25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aseline="-25000" lang="en"/>
              <a:t>       </a:t>
            </a:r>
            <a:endParaRPr baseline="-25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Markov Model </a:t>
            </a:r>
            <a:endParaRPr/>
          </a:p>
        </p:txBody>
      </p:sp>
      <p:pic>
        <p:nvPicPr>
          <p:cNvPr id="579" name="Google Shape;579;p65"/>
          <p:cNvPicPr preferRelativeResize="0"/>
          <p:nvPr/>
        </p:nvPicPr>
        <p:blipFill rotWithShape="1">
          <a:blip r:embed="rId3">
            <a:alphaModFix/>
          </a:blip>
          <a:srcRect b="8874" l="5420" r="2549" t="15721"/>
          <a:stretch/>
        </p:blipFill>
        <p:spPr>
          <a:xfrm>
            <a:off x="3393459" y="811278"/>
            <a:ext cx="5690174" cy="4297751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65"/>
          <p:cNvSpPr txBox="1"/>
          <p:nvPr>
            <p:ph idx="1" type="body"/>
          </p:nvPr>
        </p:nvSpPr>
        <p:spPr>
          <a:xfrm>
            <a:off x="6900" y="1076275"/>
            <a:ext cx="3386400" cy="3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* Hidden Markov Model is a statistical Markov model 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   in which the system being modeled is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   assumed to be a Markov process with 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   unobservable states. 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* The hidden Markov model can be represented as 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  the simplest dynamic Bayesian network 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87" name="Google Shape;58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3462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7"/>
          <p:cNvSpPr txBox="1"/>
          <p:nvPr>
            <p:ph type="title"/>
          </p:nvPr>
        </p:nvSpPr>
        <p:spPr>
          <a:xfrm>
            <a:off x="380100" y="-8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 ( Hidden Markov Model ) a visualisation</a:t>
            </a:r>
            <a:endParaRPr/>
          </a:p>
        </p:txBody>
      </p:sp>
      <p:sp>
        <p:nvSpPr>
          <p:cNvPr id="593" name="Google Shape;593;p67"/>
          <p:cNvSpPr txBox="1"/>
          <p:nvPr>
            <p:ph idx="1" type="body"/>
          </p:nvPr>
        </p:nvSpPr>
        <p:spPr>
          <a:xfrm>
            <a:off x="311700" y="535075"/>
            <a:ext cx="85206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instance taking 12 dices for a 6 node HMM        </a:t>
            </a:r>
            <a:endParaRPr/>
          </a:p>
        </p:txBody>
      </p:sp>
      <p:sp>
        <p:nvSpPr>
          <p:cNvPr id="594" name="Google Shape;594;p67"/>
          <p:cNvSpPr/>
          <p:nvPr/>
        </p:nvSpPr>
        <p:spPr>
          <a:xfrm>
            <a:off x="1283675" y="2755325"/>
            <a:ext cx="588300" cy="5727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595" name="Google Shape;595;p67"/>
          <p:cNvSpPr/>
          <p:nvPr/>
        </p:nvSpPr>
        <p:spPr>
          <a:xfrm>
            <a:off x="1957725" y="1840925"/>
            <a:ext cx="588300" cy="5940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596" name="Google Shape;596;p67"/>
          <p:cNvSpPr/>
          <p:nvPr/>
        </p:nvSpPr>
        <p:spPr>
          <a:xfrm>
            <a:off x="2962425" y="1895875"/>
            <a:ext cx="588300" cy="5940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597" name="Google Shape;597;p67"/>
          <p:cNvSpPr/>
          <p:nvPr/>
        </p:nvSpPr>
        <p:spPr>
          <a:xfrm>
            <a:off x="3967125" y="3008225"/>
            <a:ext cx="588300" cy="5940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98" name="Google Shape;598;p67"/>
          <p:cNvSpPr/>
          <p:nvPr/>
        </p:nvSpPr>
        <p:spPr>
          <a:xfrm>
            <a:off x="2810225" y="4208925"/>
            <a:ext cx="588300" cy="5940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599" name="Google Shape;599;p67"/>
          <p:cNvSpPr/>
          <p:nvPr/>
        </p:nvSpPr>
        <p:spPr>
          <a:xfrm>
            <a:off x="1825700" y="4095750"/>
            <a:ext cx="588300" cy="5940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600" name="Google Shape;600;p67"/>
          <p:cNvSpPr txBox="1"/>
          <p:nvPr/>
        </p:nvSpPr>
        <p:spPr>
          <a:xfrm>
            <a:off x="4070350" y="971350"/>
            <a:ext cx="9069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 …. 6</a:t>
            </a:r>
            <a:endParaRPr/>
          </a:p>
        </p:txBody>
      </p:sp>
      <p:sp>
        <p:nvSpPr>
          <p:cNvPr id="601" name="Google Shape;601;p67"/>
          <p:cNvSpPr/>
          <p:nvPr/>
        </p:nvSpPr>
        <p:spPr>
          <a:xfrm>
            <a:off x="3917950" y="1538050"/>
            <a:ext cx="588300" cy="572700"/>
          </a:xfrm>
          <a:prstGeom prst="cube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602" name="Google Shape;602;p67"/>
          <p:cNvCxnSpPr>
            <a:stCxn id="601" idx="0"/>
            <a:endCxn id="600" idx="2"/>
          </p:cNvCxnSpPr>
          <p:nvPr/>
        </p:nvCxnSpPr>
        <p:spPr>
          <a:xfrm flipH="1" rot="10800000">
            <a:off x="4283688" y="1280050"/>
            <a:ext cx="2400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67"/>
          <p:cNvCxnSpPr>
            <a:stCxn id="596" idx="5"/>
            <a:endCxn id="601" idx="2"/>
          </p:cNvCxnSpPr>
          <p:nvPr/>
        </p:nvCxnSpPr>
        <p:spPr>
          <a:xfrm flipH="1" rot="10800000">
            <a:off x="3550725" y="1896138"/>
            <a:ext cx="367200" cy="2232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4" name="Google Shape;604;p67"/>
          <p:cNvSpPr txBox="1"/>
          <p:nvPr/>
        </p:nvSpPr>
        <p:spPr>
          <a:xfrm>
            <a:off x="4984750" y="1961950"/>
            <a:ext cx="9069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 …. 6</a:t>
            </a:r>
            <a:endParaRPr/>
          </a:p>
        </p:txBody>
      </p:sp>
      <p:sp>
        <p:nvSpPr>
          <p:cNvPr id="605" name="Google Shape;605;p67"/>
          <p:cNvSpPr/>
          <p:nvPr/>
        </p:nvSpPr>
        <p:spPr>
          <a:xfrm>
            <a:off x="4908550" y="2528650"/>
            <a:ext cx="588300" cy="572700"/>
          </a:xfrm>
          <a:prstGeom prst="cube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606" name="Google Shape;606;p67"/>
          <p:cNvCxnSpPr>
            <a:stCxn id="605" idx="0"/>
            <a:endCxn id="604" idx="2"/>
          </p:cNvCxnSpPr>
          <p:nvPr/>
        </p:nvCxnSpPr>
        <p:spPr>
          <a:xfrm flipH="1" rot="10800000">
            <a:off x="5274288" y="2270650"/>
            <a:ext cx="1638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67"/>
          <p:cNvCxnSpPr>
            <a:endCxn id="605" idx="2"/>
          </p:cNvCxnSpPr>
          <p:nvPr/>
        </p:nvCxnSpPr>
        <p:spPr>
          <a:xfrm flipH="1" rot="10800000">
            <a:off x="4541350" y="2886588"/>
            <a:ext cx="367200" cy="2235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67"/>
          <p:cNvSpPr/>
          <p:nvPr/>
        </p:nvSpPr>
        <p:spPr>
          <a:xfrm>
            <a:off x="219225" y="2657875"/>
            <a:ext cx="588300" cy="594000"/>
          </a:xfrm>
          <a:prstGeom prst="cube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9" name="Google Shape;609;p67"/>
          <p:cNvSpPr/>
          <p:nvPr/>
        </p:nvSpPr>
        <p:spPr>
          <a:xfrm>
            <a:off x="813800" y="4319225"/>
            <a:ext cx="588300" cy="594000"/>
          </a:xfrm>
          <a:prstGeom prst="cube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10" name="Google Shape;610;p67"/>
          <p:cNvSpPr/>
          <p:nvPr/>
        </p:nvSpPr>
        <p:spPr>
          <a:xfrm>
            <a:off x="1022350" y="1614250"/>
            <a:ext cx="588300" cy="572700"/>
          </a:xfrm>
          <a:prstGeom prst="cube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611" name="Google Shape;611;p67"/>
          <p:cNvCxnSpPr>
            <a:stCxn id="595" idx="2"/>
            <a:endCxn id="610" idx="4"/>
          </p:cNvCxnSpPr>
          <p:nvPr/>
        </p:nvCxnSpPr>
        <p:spPr>
          <a:xfrm rot="10800000">
            <a:off x="1467525" y="1972063"/>
            <a:ext cx="490200" cy="2394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2" name="Google Shape;612;p67"/>
          <p:cNvSpPr txBox="1"/>
          <p:nvPr/>
        </p:nvSpPr>
        <p:spPr>
          <a:xfrm>
            <a:off x="4603750" y="3562150"/>
            <a:ext cx="9069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1….6</a:t>
            </a:r>
            <a:endParaRPr/>
          </a:p>
        </p:txBody>
      </p:sp>
      <p:sp>
        <p:nvSpPr>
          <p:cNvPr id="613" name="Google Shape;613;p67"/>
          <p:cNvSpPr/>
          <p:nvPr/>
        </p:nvSpPr>
        <p:spPr>
          <a:xfrm>
            <a:off x="4451350" y="4128850"/>
            <a:ext cx="588300" cy="572700"/>
          </a:xfrm>
          <a:prstGeom prst="cube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614" name="Google Shape;614;p67"/>
          <p:cNvCxnSpPr/>
          <p:nvPr/>
        </p:nvCxnSpPr>
        <p:spPr>
          <a:xfrm flipH="1" rot="10800000">
            <a:off x="4817088" y="3870850"/>
            <a:ext cx="2400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67"/>
          <p:cNvCxnSpPr>
            <a:stCxn id="598" idx="5"/>
            <a:endCxn id="613" idx="2"/>
          </p:cNvCxnSpPr>
          <p:nvPr/>
        </p:nvCxnSpPr>
        <p:spPr>
          <a:xfrm>
            <a:off x="3398525" y="4432388"/>
            <a:ext cx="1052700" cy="543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67"/>
          <p:cNvCxnSpPr>
            <a:stCxn id="594" idx="2"/>
            <a:endCxn id="608" idx="5"/>
          </p:cNvCxnSpPr>
          <p:nvPr/>
        </p:nvCxnSpPr>
        <p:spPr>
          <a:xfrm rot="10800000">
            <a:off x="807575" y="2881363"/>
            <a:ext cx="476100" cy="231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67"/>
          <p:cNvCxnSpPr>
            <a:stCxn id="599" idx="2"/>
            <a:endCxn id="609" idx="5"/>
          </p:cNvCxnSpPr>
          <p:nvPr/>
        </p:nvCxnSpPr>
        <p:spPr>
          <a:xfrm flipH="1">
            <a:off x="1402100" y="4466288"/>
            <a:ext cx="423600" cy="765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67"/>
          <p:cNvCxnSpPr>
            <a:stCxn id="595" idx="3"/>
            <a:endCxn id="599" idx="0"/>
          </p:cNvCxnSpPr>
          <p:nvPr/>
        </p:nvCxnSpPr>
        <p:spPr>
          <a:xfrm>
            <a:off x="2178338" y="2434925"/>
            <a:ext cx="15000" cy="16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67"/>
          <p:cNvCxnSpPr>
            <a:stCxn id="594" idx="5"/>
            <a:endCxn id="595" idx="3"/>
          </p:cNvCxnSpPr>
          <p:nvPr/>
        </p:nvCxnSpPr>
        <p:spPr>
          <a:xfrm flipH="1" rot="10800000">
            <a:off x="1871975" y="2434888"/>
            <a:ext cx="306300" cy="5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67"/>
          <p:cNvSpPr txBox="1"/>
          <p:nvPr/>
        </p:nvSpPr>
        <p:spPr>
          <a:xfrm>
            <a:off x="978775" y="1116925"/>
            <a:ext cx="793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…. 6</a:t>
            </a:r>
            <a:endParaRPr/>
          </a:p>
        </p:txBody>
      </p:sp>
      <p:sp>
        <p:nvSpPr>
          <p:cNvPr id="621" name="Google Shape;621;p67"/>
          <p:cNvSpPr txBox="1"/>
          <p:nvPr/>
        </p:nvSpPr>
        <p:spPr>
          <a:xfrm>
            <a:off x="187400" y="2076400"/>
            <a:ext cx="7935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 …. 6</a:t>
            </a:r>
            <a:endParaRPr/>
          </a:p>
        </p:txBody>
      </p:sp>
      <p:cxnSp>
        <p:nvCxnSpPr>
          <p:cNvPr id="622" name="Google Shape;622;p67"/>
          <p:cNvCxnSpPr>
            <a:stCxn id="608" idx="0"/>
            <a:endCxn id="621" idx="2"/>
          </p:cNvCxnSpPr>
          <p:nvPr/>
        </p:nvCxnSpPr>
        <p:spPr>
          <a:xfrm rot="10800000">
            <a:off x="584213" y="2385175"/>
            <a:ext cx="2700" cy="2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3" name="Google Shape;623;p67"/>
          <p:cNvSpPr txBox="1"/>
          <p:nvPr/>
        </p:nvSpPr>
        <p:spPr>
          <a:xfrm>
            <a:off x="777550" y="3762925"/>
            <a:ext cx="793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1….6</a:t>
            </a:r>
            <a:endParaRPr/>
          </a:p>
        </p:txBody>
      </p:sp>
      <p:cxnSp>
        <p:nvCxnSpPr>
          <p:cNvPr id="624" name="Google Shape;624;p67"/>
          <p:cNvCxnSpPr>
            <a:stCxn id="609" idx="0"/>
            <a:endCxn id="623" idx="2"/>
          </p:cNvCxnSpPr>
          <p:nvPr/>
        </p:nvCxnSpPr>
        <p:spPr>
          <a:xfrm rot="10800000">
            <a:off x="1174288" y="4097225"/>
            <a:ext cx="7200" cy="2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67"/>
          <p:cNvCxnSpPr>
            <a:stCxn id="610" idx="0"/>
            <a:endCxn id="620" idx="2"/>
          </p:cNvCxnSpPr>
          <p:nvPr/>
        </p:nvCxnSpPr>
        <p:spPr>
          <a:xfrm rot="10800000">
            <a:off x="1375488" y="1451050"/>
            <a:ext cx="126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67"/>
          <p:cNvCxnSpPr>
            <a:stCxn id="594" idx="5"/>
            <a:endCxn id="596" idx="3"/>
          </p:cNvCxnSpPr>
          <p:nvPr/>
        </p:nvCxnSpPr>
        <p:spPr>
          <a:xfrm flipH="1" rot="10800000">
            <a:off x="1871975" y="2489788"/>
            <a:ext cx="1311000" cy="4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67"/>
          <p:cNvCxnSpPr>
            <a:stCxn id="595" idx="3"/>
            <a:endCxn id="597" idx="2"/>
          </p:cNvCxnSpPr>
          <p:nvPr/>
        </p:nvCxnSpPr>
        <p:spPr>
          <a:xfrm>
            <a:off x="2178338" y="2434925"/>
            <a:ext cx="1788900" cy="9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67"/>
          <p:cNvCxnSpPr>
            <a:stCxn id="597" idx="2"/>
            <a:endCxn id="598" idx="0"/>
          </p:cNvCxnSpPr>
          <p:nvPr/>
        </p:nvCxnSpPr>
        <p:spPr>
          <a:xfrm flipH="1">
            <a:off x="3177825" y="3378763"/>
            <a:ext cx="789300" cy="8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67"/>
          <p:cNvCxnSpPr>
            <a:stCxn id="596" idx="3"/>
            <a:endCxn id="595" idx="3"/>
          </p:cNvCxnSpPr>
          <p:nvPr/>
        </p:nvCxnSpPr>
        <p:spPr>
          <a:xfrm rot="10800000">
            <a:off x="2178338" y="2434975"/>
            <a:ext cx="1004700" cy="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67"/>
          <p:cNvCxnSpPr>
            <a:stCxn id="599" idx="0"/>
            <a:endCxn id="594" idx="5"/>
          </p:cNvCxnSpPr>
          <p:nvPr/>
        </p:nvCxnSpPr>
        <p:spPr>
          <a:xfrm rot="10800000">
            <a:off x="1872088" y="2970150"/>
            <a:ext cx="321300" cy="11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67"/>
          <p:cNvCxnSpPr>
            <a:stCxn id="599" idx="0"/>
            <a:endCxn id="596" idx="3"/>
          </p:cNvCxnSpPr>
          <p:nvPr/>
        </p:nvCxnSpPr>
        <p:spPr>
          <a:xfrm flipH="1" rot="10800000">
            <a:off x="2193388" y="2489850"/>
            <a:ext cx="989700" cy="16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67"/>
          <p:cNvCxnSpPr>
            <a:stCxn id="599" idx="0"/>
            <a:endCxn id="597" idx="2"/>
          </p:cNvCxnSpPr>
          <p:nvPr/>
        </p:nvCxnSpPr>
        <p:spPr>
          <a:xfrm flipH="1" rot="10800000">
            <a:off x="2193388" y="3378750"/>
            <a:ext cx="1773600" cy="7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67"/>
          <p:cNvCxnSpPr>
            <a:stCxn id="599" idx="0"/>
            <a:endCxn id="598" idx="0"/>
          </p:cNvCxnSpPr>
          <p:nvPr/>
        </p:nvCxnSpPr>
        <p:spPr>
          <a:xfrm>
            <a:off x="2193388" y="4095750"/>
            <a:ext cx="984600" cy="1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67"/>
          <p:cNvCxnSpPr>
            <a:stCxn id="599" idx="0"/>
          </p:cNvCxnSpPr>
          <p:nvPr/>
        </p:nvCxnSpPr>
        <p:spPr>
          <a:xfrm>
            <a:off x="2193388" y="4095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67"/>
          <p:cNvCxnSpPr>
            <a:stCxn id="598" idx="0"/>
            <a:endCxn id="596" idx="3"/>
          </p:cNvCxnSpPr>
          <p:nvPr/>
        </p:nvCxnSpPr>
        <p:spPr>
          <a:xfrm flipH="1" rot="10800000">
            <a:off x="3177913" y="2489925"/>
            <a:ext cx="5100" cy="17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67"/>
          <p:cNvCxnSpPr>
            <a:stCxn id="598" idx="0"/>
            <a:endCxn id="595" idx="3"/>
          </p:cNvCxnSpPr>
          <p:nvPr/>
        </p:nvCxnSpPr>
        <p:spPr>
          <a:xfrm rot="10800000">
            <a:off x="2178313" y="2435025"/>
            <a:ext cx="999600" cy="17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67"/>
          <p:cNvCxnSpPr>
            <a:stCxn id="596" idx="3"/>
            <a:endCxn id="597" idx="2"/>
          </p:cNvCxnSpPr>
          <p:nvPr/>
        </p:nvCxnSpPr>
        <p:spPr>
          <a:xfrm>
            <a:off x="3183038" y="2489875"/>
            <a:ext cx="784200" cy="8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67"/>
          <p:cNvSpPr/>
          <p:nvPr/>
        </p:nvSpPr>
        <p:spPr>
          <a:xfrm>
            <a:off x="6462550" y="2490725"/>
            <a:ext cx="549900" cy="493200"/>
          </a:xfrm>
          <a:prstGeom prst="cube">
            <a:avLst>
              <a:gd fmla="val 25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639" name="Google Shape;639;p67"/>
          <p:cNvSpPr txBox="1"/>
          <p:nvPr/>
        </p:nvSpPr>
        <p:spPr>
          <a:xfrm>
            <a:off x="6197750" y="638725"/>
            <a:ext cx="28422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States  :   (p,q,r,s,t,u)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    :   (1 …. 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State Transition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(Probability of transition to / from a Hidden state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40" name="Google Shape;640;p67"/>
          <p:cNvSpPr/>
          <p:nvPr/>
        </p:nvSpPr>
        <p:spPr>
          <a:xfrm>
            <a:off x="6380050" y="4121475"/>
            <a:ext cx="549900" cy="493200"/>
          </a:xfrm>
          <a:prstGeom prst="cube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41" name="Google Shape;641;p67"/>
          <p:cNvSpPr txBox="1"/>
          <p:nvPr/>
        </p:nvSpPr>
        <p:spPr>
          <a:xfrm>
            <a:off x="6208100" y="3225475"/>
            <a:ext cx="2692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state transition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Probability of an Observation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in a hidden state )</a:t>
            </a:r>
            <a:endParaRPr/>
          </a:p>
        </p:txBody>
      </p:sp>
      <p:sp>
        <p:nvSpPr>
          <p:cNvPr id="642" name="Google Shape;642;p67"/>
          <p:cNvSpPr txBox="1"/>
          <p:nvPr/>
        </p:nvSpPr>
        <p:spPr>
          <a:xfrm>
            <a:off x="2053650" y="2866700"/>
            <a:ext cx="1823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transition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Previous state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/>
          <p:nvPr>
            <p:ph type="title"/>
          </p:nvPr>
        </p:nvSpPr>
        <p:spPr>
          <a:xfrm>
            <a:off x="380100" y="-8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 ( Hidden Markov Model ) an Example</a:t>
            </a:r>
            <a:endParaRPr/>
          </a:p>
        </p:txBody>
      </p:sp>
      <p:sp>
        <p:nvSpPr>
          <p:cNvPr id="648" name="Google Shape;648;p68"/>
          <p:cNvSpPr txBox="1"/>
          <p:nvPr>
            <p:ph idx="1" type="body"/>
          </p:nvPr>
        </p:nvSpPr>
        <p:spPr>
          <a:xfrm>
            <a:off x="311700" y="535075"/>
            <a:ext cx="85206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instance taking 12 dices for a 6 node HMM        </a:t>
            </a:r>
            <a:endParaRPr/>
          </a:p>
        </p:txBody>
      </p:sp>
      <p:sp>
        <p:nvSpPr>
          <p:cNvPr id="649" name="Google Shape;649;p68"/>
          <p:cNvSpPr/>
          <p:nvPr/>
        </p:nvSpPr>
        <p:spPr>
          <a:xfrm>
            <a:off x="1371500" y="1964088"/>
            <a:ext cx="1004700" cy="5940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sunny</a:t>
            </a:r>
            <a:endParaRPr/>
          </a:p>
        </p:txBody>
      </p:sp>
      <p:sp>
        <p:nvSpPr>
          <p:cNvPr id="650" name="Google Shape;650;p68"/>
          <p:cNvSpPr/>
          <p:nvPr/>
        </p:nvSpPr>
        <p:spPr>
          <a:xfrm>
            <a:off x="3191025" y="1895875"/>
            <a:ext cx="902700" cy="5940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rainy</a:t>
            </a:r>
            <a:endParaRPr/>
          </a:p>
        </p:txBody>
      </p:sp>
      <p:sp>
        <p:nvSpPr>
          <p:cNvPr id="651" name="Google Shape;651;p68"/>
          <p:cNvSpPr/>
          <p:nvPr/>
        </p:nvSpPr>
        <p:spPr>
          <a:xfrm>
            <a:off x="3509925" y="3313025"/>
            <a:ext cx="1182300" cy="5940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Cloudy</a:t>
            </a:r>
            <a:endParaRPr/>
          </a:p>
        </p:txBody>
      </p:sp>
      <p:sp>
        <p:nvSpPr>
          <p:cNvPr id="652" name="Google Shape;652;p68"/>
          <p:cNvSpPr/>
          <p:nvPr/>
        </p:nvSpPr>
        <p:spPr>
          <a:xfrm>
            <a:off x="1285600" y="3355525"/>
            <a:ext cx="793500" cy="5940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windy</a:t>
            </a:r>
            <a:endParaRPr/>
          </a:p>
        </p:txBody>
      </p:sp>
      <p:sp>
        <p:nvSpPr>
          <p:cNvPr id="653" name="Google Shape;653;p68"/>
          <p:cNvSpPr txBox="1"/>
          <p:nvPr/>
        </p:nvSpPr>
        <p:spPr>
          <a:xfrm>
            <a:off x="4480750" y="971350"/>
            <a:ext cx="1182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b="1" baseline="30000" lang="en"/>
              <a:t>’ </a:t>
            </a:r>
            <a:r>
              <a:rPr lang="en"/>
              <a:t>C to </a:t>
            </a:r>
            <a:r>
              <a:rPr lang="en"/>
              <a:t>45’C</a:t>
            </a:r>
            <a:endParaRPr/>
          </a:p>
        </p:txBody>
      </p:sp>
      <p:sp>
        <p:nvSpPr>
          <p:cNvPr id="654" name="Google Shape;654;p68"/>
          <p:cNvSpPr/>
          <p:nvPr/>
        </p:nvSpPr>
        <p:spPr>
          <a:xfrm>
            <a:off x="4451350" y="1461850"/>
            <a:ext cx="902700" cy="572700"/>
          </a:xfrm>
          <a:prstGeom prst="cube">
            <a:avLst>
              <a:gd fmla="val 25000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4’C</a:t>
            </a:r>
            <a:endParaRPr/>
          </a:p>
        </p:txBody>
      </p:sp>
      <p:cxnSp>
        <p:nvCxnSpPr>
          <p:cNvPr id="655" name="Google Shape;655;p68"/>
          <p:cNvCxnSpPr>
            <a:stCxn id="654" idx="0"/>
            <a:endCxn id="653" idx="2"/>
          </p:cNvCxnSpPr>
          <p:nvPr/>
        </p:nvCxnSpPr>
        <p:spPr>
          <a:xfrm flipH="1" rot="10800000">
            <a:off x="4974288" y="1280050"/>
            <a:ext cx="9750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" name="Google Shape;656;p68"/>
          <p:cNvCxnSpPr>
            <a:stCxn id="650" idx="5"/>
            <a:endCxn id="654" idx="2"/>
          </p:cNvCxnSpPr>
          <p:nvPr/>
        </p:nvCxnSpPr>
        <p:spPr>
          <a:xfrm flipH="1" rot="10800000">
            <a:off x="4093725" y="1819825"/>
            <a:ext cx="357600" cy="2988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7" name="Google Shape;657;p68"/>
          <p:cNvSpPr txBox="1"/>
          <p:nvPr/>
        </p:nvSpPr>
        <p:spPr>
          <a:xfrm>
            <a:off x="4005000" y="4765025"/>
            <a:ext cx="1289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0’C to 45’C</a:t>
            </a:r>
            <a:endParaRPr/>
          </a:p>
        </p:txBody>
      </p:sp>
      <p:sp>
        <p:nvSpPr>
          <p:cNvPr id="658" name="Google Shape;658;p68"/>
          <p:cNvSpPr/>
          <p:nvPr/>
        </p:nvSpPr>
        <p:spPr>
          <a:xfrm>
            <a:off x="4375125" y="3963725"/>
            <a:ext cx="747900" cy="572700"/>
          </a:xfrm>
          <a:prstGeom prst="cube">
            <a:avLst>
              <a:gd fmla="val 25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20’C</a:t>
            </a:r>
            <a:endParaRPr/>
          </a:p>
        </p:txBody>
      </p:sp>
      <p:cxnSp>
        <p:nvCxnSpPr>
          <p:cNvPr id="659" name="Google Shape;659;p68"/>
          <p:cNvCxnSpPr>
            <a:stCxn id="658" idx="3"/>
            <a:endCxn id="657" idx="0"/>
          </p:cNvCxnSpPr>
          <p:nvPr/>
        </p:nvCxnSpPr>
        <p:spPr>
          <a:xfrm flipH="1">
            <a:off x="4649588" y="4536425"/>
            <a:ext cx="279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68"/>
          <p:cNvCxnSpPr>
            <a:stCxn id="651" idx="3"/>
            <a:endCxn id="658" idx="2"/>
          </p:cNvCxnSpPr>
          <p:nvPr/>
        </p:nvCxnSpPr>
        <p:spPr>
          <a:xfrm>
            <a:off x="4026825" y="3907025"/>
            <a:ext cx="348300" cy="4146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1" name="Google Shape;661;p68"/>
          <p:cNvSpPr/>
          <p:nvPr/>
        </p:nvSpPr>
        <p:spPr>
          <a:xfrm>
            <a:off x="380100" y="1451075"/>
            <a:ext cx="747900" cy="5727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29’C</a:t>
            </a:r>
            <a:endParaRPr/>
          </a:p>
        </p:txBody>
      </p:sp>
      <p:cxnSp>
        <p:nvCxnSpPr>
          <p:cNvPr id="662" name="Google Shape;662;p68"/>
          <p:cNvCxnSpPr>
            <a:stCxn id="649" idx="2"/>
            <a:endCxn id="661" idx="4"/>
          </p:cNvCxnSpPr>
          <p:nvPr/>
        </p:nvCxnSpPr>
        <p:spPr>
          <a:xfrm rot="10800000">
            <a:off x="984800" y="1809138"/>
            <a:ext cx="386700" cy="5262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3" name="Google Shape;663;p68"/>
          <p:cNvSpPr txBox="1"/>
          <p:nvPr/>
        </p:nvSpPr>
        <p:spPr>
          <a:xfrm>
            <a:off x="87150" y="4765025"/>
            <a:ext cx="1200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0’C to 45’C</a:t>
            </a:r>
            <a:endParaRPr/>
          </a:p>
        </p:txBody>
      </p:sp>
      <p:sp>
        <p:nvSpPr>
          <p:cNvPr id="664" name="Google Shape;664;p68"/>
          <p:cNvSpPr/>
          <p:nvPr/>
        </p:nvSpPr>
        <p:spPr>
          <a:xfrm>
            <a:off x="395000" y="3963725"/>
            <a:ext cx="747900" cy="572700"/>
          </a:xfrm>
          <a:prstGeom prst="cube">
            <a:avLst>
              <a:gd fmla="val 25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17’C</a:t>
            </a:r>
            <a:endParaRPr/>
          </a:p>
        </p:txBody>
      </p:sp>
      <p:cxnSp>
        <p:nvCxnSpPr>
          <p:cNvPr id="665" name="Google Shape;665;p68"/>
          <p:cNvCxnSpPr>
            <a:stCxn id="664" idx="3"/>
            <a:endCxn id="663" idx="0"/>
          </p:cNvCxnSpPr>
          <p:nvPr/>
        </p:nvCxnSpPr>
        <p:spPr>
          <a:xfrm flipH="1">
            <a:off x="687163" y="4536425"/>
            <a:ext cx="102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68"/>
          <p:cNvCxnSpPr>
            <a:stCxn id="652" idx="2"/>
            <a:endCxn id="664" idx="0"/>
          </p:cNvCxnSpPr>
          <p:nvPr/>
        </p:nvCxnSpPr>
        <p:spPr>
          <a:xfrm flipH="1">
            <a:off x="840400" y="3726775"/>
            <a:ext cx="445200" cy="2370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68"/>
          <p:cNvSpPr txBox="1"/>
          <p:nvPr/>
        </p:nvSpPr>
        <p:spPr>
          <a:xfrm>
            <a:off x="0" y="980313"/>
            <a:ext cx="13746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b="1" baseline="30000" lang="en"/>
              <a:t>’</a:t>
            </a:r>
            <a:r>
              <a:rPr lang="en"/>
              <a:t>C</a:t>
            </a:r>
            <a:r>
              <a:rPr lang="en"/>
              <a:t>  to 45</a:t>
            </a:r>
            <a:r>
              <a:rPr b="1" baseline="30000" lang="en"/>
              <a:t>’</a:t>
            </a:r>
            <a:r>
              <a:rPr lang="en"/>
              <a:t>C</a:t>
            </a:r>
            <a:endParaRPr/>
          </a:p>
        </p:txBody>
      </p:sp>
      <p:cxnSp>
        <p:nvCxnSpPr>
          <p:cNvPr id="668" name="Google Shape;668;p68"/>
          <p:cNvCxnSpPr>
            <a:stCxn id="661" idx="0"/>
            <a:endCxn id="667" idx="2"/>
          </p:cNvCxnSpPr>
          <p:nvPr/>
        </p:nvCxnSpPr>
        <p:spPr>
          <a:xfrm rot="10800000">
            <a:off x="687338" y="1314575"/>
            <a:ext cx="138300" cy="1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68"/>
          <p:cNvCxnSpPr>
            <a:stCxn id="649" idx="3"/>
            <a:endCxn id="651" idx="2"/>
          </p:cNvCxnSpPr>
          <p:nvPr/>
        </p:nvCxnSpPr>
        <p:spPr>
          <a:xfrm>
            <a:off x="1799600" y="2558088"/>
            <a:ext cx="1710300" cy="11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68"/>
          <p:cNvCxnSpPr>
            <a:stCxn id="651" idx="2"/>
            <a:endCxn id="652" idx="0"/>
          </p:cNvCxnSpPr>
          <p:nvPr/>
        </p:nvCxnSpPr>
        <p:spPr>
          <a:xfrm rot="10800000">
            <a:off x="1756725" y="3355475"/>
            <a:ext cx="17532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68"/>
          <p:cNvCxnSpPr>
            <a:stCxn id="650" idx="3"/>
            <a:endCxn id="649" idx="3"/>
          </p:cNvCxnSpPr>
          <p:nvPr/>
        </p:nvCxnSpPr>
        <p:spPr>
          <a:xfrm flipH="1">
            <a:off x="1799625" y="2489875"/>
            <a:ext cx="1768500" cy="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68"/>
          <p:cNvCxnSpPr>
            <a:stCxn id="673" idx="0"/>
          </p:cNvCxnSpPr>
          <p:nvPr/>
        </p:nvCxnSpPr>
        <p:spPr>
          <a:xfrm>
            <a:off x="2193388" y="4095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68"/>
          <p:cNvCxnSpPr>
            <a:stCxn id="652" idx="0"/>
            <a:endCxn id="650" idx="3"/>
          </p:cNvCxnSpPr>
          <p:nvPr/>
        </p:nvCxnSpPr>
        <p:spPr>
          <a:xfrm flipH="1" rot="10800000">
            <a:off x="1756600" y="2489725"/>
            <a:ext cx="181140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68"/>
          <p:cNvCxnSpPr>
            <a:stCxn id="652" idx="0"/>
            <a:endCxn id="649" idx="3"/>
          </p:cNvCxnSpPr>
          <p:nvPr/>
        </p:nvCxnSpPr>
        <p:spPr>
          <a:xfrm flipH="1" rot="10800000">
            <a:off x="1756600" y="2558125"/>
            <a:ext cx="42900" cy="7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68"/>
          <p:cNvCxnSpPr>
            <a:stCxn id="650" idx="3"/>
            <a:endCxn id="651" idx="2"/>
          </p:cNvCxnSpPr>
          <p:nvPr/>
        </p:nvCxnSpPr>
        <p:spPr>
          <a:xfrm flipH="1">
            <a:off x="3509925" y="2489875"/>
            <a:ext cx="58200" cy="11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Google Shape;677;p68"/>
          <p:cNvSpPr/>
          <p:nvPr/>
        </p:nvSpPr>
        <p:spPr>
          <a:xfrm>
            <a:off x="6462550" y="2795525"/>
            <a:ext cx="1107300" cy="493200"/>
          </a:xfrm>
          <a:prstGeom prst="cube">
            <a:avLst>
              <a:gd fmla="val 25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sunny</a:t>
            </a:r>
            <a:endParaRPr/>
          </a:p>
        </p:txBody>
      </p:sp>
      <p:sp>
        <p:nvSpPr>
          <p:cNvPr id="678" name="Google Shape;678;p68"/>
          <p:cNvSpPr txBox="1"/>
          <p:nvPr/>
        </p:nvSpPr>
        <p:spPr>
          <a:xfrm>
            <a:off x="6197750" y="638725"/>
            <a:ext cx="28422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States  :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(sunny,rainy,cloudy,windy)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(Temperature in ‘C )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State Transition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(Probability of transition to / from a Hidden state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79" name="Google Shape;679;p68"/>
          <p:cNvSpPr/>
          <p:nvPr/>
        </p:nvSpPr>
        <p:spPr>
          <a:xfrm>
            <a:off x="6380050" y="4121475"/>
            <a:ext cx="902700" cy="493200"/>
          </a:xfrm>
          <a:prstGeom prst="cube">
            <a:avLst>
              <a:gd fmla="val 25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r>
              <a:rPr b="1" lang="en"/>
              <a:t>’</a:t>
            </a:r>
            <a:r>
              <a:rPr lang="en"/>
              <a:t>C</a:t>
            </a:r>
            <a:endParaRPr/>
          </a:p>
        </p:txBody>
      </p:sp>
      <p:sp>
        <p:nvSpPr>
          <p:cNvPr id="680" name="Google Shape;680;p68"/>
          <p:cNvSpPr txBox="1"/>
          <p:nvPr/>
        </p:nvSpPr>
        <p:spPr>
          <a:xfrm>
            <a:off x="6208100" y="3225475"/>
            <a:ext cx="2692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avg  temperature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Probability of an Observation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in a hidden state )</a:t>
            </a:r>
            <a:endParaRPr/>
          </a:p>
        </p:txBody>
      </p:sp>
      <p:sp>
        <p:nvSpPr>
          <p:cNvPr id="681" name="Google Shape;681;p68"/>
          <p:cNvSpPr txBox="1"/>
          <p:nvPr/>
        </p:nvSpPr>
        <p:spPr>
          <a:xfrm>
            <a:off x="2061525" y="2601600"/>
            <a:ext cx="1823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state transition based on previous state 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HMM, Most probable Hidden sequence: Vitterbi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87" name="Google Shape;68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975" y="1976875"/>
            <a:ext cx="5573650" cy="30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00" y="2187075"/>
            <a:ext cx="3471275" cy="28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69"/>
          <p:cNvSpPr txBox="1"/>
          <p:nvPr/>
        </p:nvSpPr>
        <p:spPr>
          <a:xfrm>
            <a:off x="471600" y="654750"/>
            <a:ext cx="81519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This algorithm generates a path , which is a sequence of states that generate the observations with where  is the number of possible observations in the observation space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9"/>
          <p:cNvSpPr txBox="1"/>
          <p:nvPr/>
        </p:nvSpPr>
        <p:spPr>
          <a:xfrm>
            <a:off x="1417700" y="1667750"/>
            <a:ext cx="8385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HMM</a:t>
            </a:r>
            <a:endParaRPr/>
          </a:p>
        </p:txBody>
      </p:sp>
      <p:sp>
        <p:nvSpPr>
          <p:cNvPr id="691" name="Google Shape;691;p69"/>
          <p:cNvSpPr txBox="1"/>
          <p:nvPr/>
        </p:nvSpPr>
        <p:spPr>
          <a:xfrm>
            <a:off x="6461925" y="1865500"/>
            <a:ext cx="873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Vitterbi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0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 Problems </a:t>
            </a:r>
            <a:endParaRPr/>
          </a:p>
        </p:txBody>
      </p:sp>
      <p:sp>
        <p:nvSpPr>
          <p:cNvPr id="697" name="Google Shape;697;p70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Obtain a most probable sequence ( vitterbi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Obtain transition Probability matrix amongst hidden states and emission Probability matrix given a bunch of sequences.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 Obtain Marginal Probability of independent random variable. 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Markov Process </a:t>
            </a:r>
            <a:endParaRPr/>
          </a:p>
        </p:txBody>
      </p:sp>
      <p:sp>
        <p:nvSpPr>
          <p:cNvPr id="703" name="Google Shape;703;p71"/>
          <p:cNvSpPr txBox="1"/>
          <p:nvPr>
            <p:ph idx="1" type="body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 Markov processes are stochastic processes in </a:t>
            </a:r>
            <a:r>
              <a:rPr i="1"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discrete or</a:t>
            </a:r>
            <a:r>
              <a:rPr lang="en">
                <a:uFill>
                  <a:noFill/>
                </a:uFill>
                <a:hlinkClick r:id="rId4"/>
              </a:rPr>
              <a:t> </a:t>
            </a:r>
            <a:r>
              <a:rPr i="1"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continuous time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that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  have the Markov property.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 Markov Property is that next value of the Markov Process depends on the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  current value, but it is conditionally independent of the previous values of the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  stochastic process. 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 The </a:t>
            </a:r>
            <a:r>
              <a:rPr b="1" i="1" lang="en">
                <a:solidFill>
                  <a:srgbClr val="222222"/>
                </a:solidFill>
                <a:highlight>
                  <a:srgbClr val="FFFFFF"/>
                </a:highlight>
              </a:rPr>
              <a:t>Brownian motion process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and the </a:t>
            </a:r>
            <a:r>
              <a:rPr b="1" i="1" lang="en">
                <a:solidFill>
                  <a:srgbClr val="222222"/>
                </a:solidFill>
                <a:highlight>
                  <a:srgbClr val="FFFFFF"/>
                </a:highlight>
              </a:rPr>
              <a:t>Poisson process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(in one dimension)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  are both examples of Markov processes</a:t>
            </a:r>
            <a:r>
              <a:rPr baseline="30000"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in 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continuous time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  </a:t>
            </a:r>
            <a:r>
              <a:rPr b="1" i="1" lang="en">
                <a:solidFill>
                  <a:srgbClr val="222222"/>
                </a:solidFill>
                <a:highlight>
                  <a:srgbClr val="FFFFFF"/>
                </a:highlight>
              </a:rPr>
              <a:t>R</a:t>
            </a:r>
            <a:r>
              <a:rPr b="1" i="1"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andom walks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on the integers and the </a:t>
            </a:r>
            <a:r>
              <a:rPr b="1" i="1"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gambler's ruin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problem are examples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   of Markov processes in discrete time.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 Markov process are the basis for a general stochastic simulation method known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as </a:t>
            </a:r>
            <a:r>
              <a:rPr b="1" i="1"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Markov chain Monte Carlo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which is used for simulating random objects with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specific probability distributions, and has found application in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Bayesian statistics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r>
              <a:rPr baseline="30000" lang="en">
                <a:solidFill>
                  <a:srgbClr val="222222"/>
                </a:solidFill>
                <a:highlight>
                  <a:srgbClr val="FFFFFF"/>
                </a:highlight>
              </a:rPr>
              <a:t>  </a:t>
            </a:r>
            <a:endParaRPr baseline="30000">
              <a:solidFill>
                <a:srgbClr val="0B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baseline="30000" sz="1400">
              <a:solidFill>
                <a:srgbClr val="0B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Probability, a measure of chance of an Event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04800" y="45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Probability is a measure of chances of an Event. It is a real number from (0,1)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associated with an Event . 0 for an impossible event . It is 1 for a certain event .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Axioms of Probability :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Probability value is in [0,1]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For instance :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Random Variable  A taking values = a1,a2,a0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P(A=a1)=0.5; P(A=a2)=0.5; P(A=a0)=0.0;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P(A=a1) +P(A=a2) + P(A=a0) =1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If values taken by Random Variable is </a:t>
            </a:r>
            <a:r>
              <a:rPr i="1" lang="en" sz="1400"/>
              <a:t>discrete</a:t>
            </a:r>
            <a:r>
              <a:rPr lang="en" sz="1400"/>
              <a:t> , it is called as </a:t>
            </a:r>
            <a:r>
              <a:rPr b="1" i="1" lang="en" sz="1400"/>
              <a:t>probability mass Function ( pmf )</a:t>
            </a:r>
            <a:endParaRPr b="1" i="1"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If values taken by Random Variate is </a:t>
            </a:r>
            <a:r>
              <a:rPr i="1" lang="en" sz="1400"/>
              <a:t>continuous</a:t>
            </a:r>
            <a:r>
              <a:rPr lang="en" sz="1400"/>
              <a:t> , it is called as </a:t>
            </a:r>
            <a:r>
              <a:rPr b="1" i="1" lang="en" sz="1400"/>
              <a:t>probability Density function ( pdf )</a:t>
            </a:r>
            <a:endParaRPr b="1"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</a:t>
            </a:r>
            <a:r>
              <a:rPr lang="en" sz="1400"/>
              <a:t>Sum of all Probability for all possible events is 1 or  ∑</a:t>
            </a:r>
            <a:r>
              <a:rPr baseline="-25000" lang="en" sz="1400"/>
              <a:t>i</a:t>
            </a:r>
            <a:r>
              <a:rPr lang="en" sz="1400"/>
              <a:t> P</a:t>
            </a:r>
            <a:r>
              <a:rPr b="1" baseline="-25000" lang="en" sz="1400"/>
              <a:t>i</a:t>
            </a:r>
            <a:r>
              <a:rPr lang="en" sz="1400"/>
              <a:t>= 1 (pmf)  or ∫ P</a:t>
            </a:r>
            <a:r>
              <a:rPr baseline="-25000" lang="en" sz="1400"/>
              <a:t>i </a:t>
            </a:r>
            <a:r>
              <a:rPr lang="en" sz="1400"/>
              <a:t> =1 (pdf)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Point-wise Probability value : P(A=a1)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Probability distribution: 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P(A) is distribution of  all possible point-wise values P( A = a</a:t>
            </a:r>
            <a:r>
              <a:rPr b="1" baseline="-25000" lang="en" sz="1400"/>
              <a:t>i </a:t>
            </a:r>
            <a:r>
              <a:rPr lang="en" sz="1400"/>
              <a:t>) by A in set S</a:t>
            </a:r>
            <a:r>
              <a:rPr b="1" baseline="-25000" lang="en" sz="1400"/>
              <a:t>A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7672925" y="34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{EEEDD5E8-44C8-4F1C-A905-BC03C4B594C2}</a:tableStyleId>
              </a:tblPr>
              <a:tblGrid>
                <a:gridCol w="483250"/>
                <a:gridCol w="912725"/>
              </a:tblGrid>
              <a:tr h="30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P(A=val)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100" y="928688"/>
            <a:ext cx="44958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Field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09" name="Google Shape;709;p72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Field: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/>
              <a:t>A random Field is a  </a:t>
            </a:r>
            <a:r>
              <a:rPr i="1" lang="en"/>
              <a:t>random function </a:t>
            </a:r>
            <a:r>
              <a:rPr lang="en"/>
              <a:t>over an arbitrary domain (usually a multi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dimensional space such as R</a:t>
            </a:r>
            <a:r>
              <a:rPr b="1" baseline="30000" lang="en"/>
              <a:t>n </a:t>
            </a:r>
            <a:r>
              <a:rPr b="1" baseline="-25000" lang="en"/>
              <a:t>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or some other domain).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 It is also sometimes thought of as a synonym for a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stochastic process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with some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 restriction on its index set.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 A random field is a generalization of a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stochastic process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where the underlying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parameter need no longer be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real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or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integer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valued  "time" but can instead take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values that are 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multidimensional </a:t>
            </a:r>
            <a:r>
              <a:rPr i="1"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vectors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or points on some </a:t>
            </a:r>
            <a:r>
              <a:rPr b="1" i="1"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manifold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(?).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* Markov property was originally for stochastic processes in continuous and discrete time, but the property has been adapted for other index sets such as n-dimensional Euclidean space, which results in collections of random variables known as </a:t>
            </a:r>
            <a:r>
              <a:rPr b="1" i="1" lang="en">
                <a:solidFill>
                  <a:srgbClr val="222222"/>
                </a:solidFill>
                <a:highlight>
                  <a:srgbClr val="FFFFFF"/>
                </a:highlight>
              </a:rPr>
              <a:t>Markov random fields.</a:t>
            </a:r>
            <a:endParaRPr b="1" baseline="30000" i="1">
              <a:solidFill>
                <a:srgbClr val="0B0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Conditional Random Field</a:t>
            </a:r>
            <a:endParaRPr/>
          </a:p>
        </p:txBody>
      </p:sp>
      <p:sp>
        <p:nvSpPr>
          <p:cNvPr id="715" name="Google Shape;715;p73"/>
          <p:cNvSpPr txBox="1"/>
          <p:nvPr>
            <p:ph idx="1" type="body"/>
          </p:nvPr>
        </p:nvSpPr>
        <p:spPr>
          <a:xfrm>
            <a:off x="311700" y="695275"/>
            <a:ext cx="8832300" cy="4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  </a:t>
            </a: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Conditional Random Field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 special case of Markov Random field wherein the graph satisfies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“ When we condition the graph on X globally i.e. when the values of random variables in X is fixed or given,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all the random variables in set Y follow the Markov property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p(Yᵤ/X,Yᵥ, u≠v) = p(Yᵤ/X,Yₓ, Yᵤ~Yₓ),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where Yᵤ~Yₓ signifies that Yᵤ and Yₓ are neighbors in the graph.”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 A variable’s neighboring nodes or variables are also called the </a:t>
            </a: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Markov Blanket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of that variable.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 CRFs is for sequence modeling.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 A CRF can take context into account  predicts sequences of labels for sequences of input samples.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 CRFs are a type of </a:t>
            </a:r>
            <a:r>
              <a:rPr i="1"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discriminative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undirected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probabilistic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graphical model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 They are used to encode known relationships between observations and construct consistent interpretations and are often used for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labeling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parsing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of sequential data such as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POS tagging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shallow parsing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3"/>
              </a:rPr>
              <a:t>named entity recognition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Topic Modelling</a:t>
            </a:r>
            <a:endParaRPr sz="2400"/>
          </a:p>
        </p:txBody>
      </p:sp>
      <p:sp>
        <p:nvSpPr>
          <p:cNvPr id="721" name="Google Shape;721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* Latent Symantic Indexing(LSI)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  = SVD + Topic Modelling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* Latent Symantic Analysis (LSA)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           = LSI on Documents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* Probabilistic Latent Symantic Analysis(PLSA)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           = LSA Following Bayesian Probability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* Latent Dirichlet Allocation (LDA)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           = PLSA with Dirichlet Priors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5"/>
          <p:cNvSpPr txBox="1"/>
          <p:nvPr>
            <p:ph type="title"/>
          </p:nvPr>
        </p:nvSpPr>
        <p:spPr>
          <a:xfrm>
            <a:off x="380100" y="-8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Dirichlet Allocation </a:t>
            </a:r>
            <a:endParaRPr/>
          </a:p>
        </p:txBody>
      </p:sp>
      <p:sp>
        <p:nvSpPr>
          <p:cNvPr id="727" name="Google Shape;727;p75"/>
          <p:cNvSpPr txBox="1"/>
          <p:nvPr>
            <p:ph idx="1" type="body"/>
          </p:nvPr>
        </p:nvSpPr>
        <p:spPr>
          <a:xfrm>
            <a:off x="311700" y="535075"/>
            <a:ext cx="85206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Dirichlet Allocation is a Topic Modelling technique for Document Clustering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uses Dirichlet Distribution ( generalisation of multinomial distribution) as a prior.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follows Numerical methods iteratively for estimation of 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Probability of Topic to Doc match using a 2D array of floats for topics vs Docs.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Probability of word to Topic match using a 2D array of floats for words to Topics.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Iteratively the Probability values of these two matrices are updated and matured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through optimisation using following  till  convergence 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* </a:t>
            </a:r>
            <a:r>
              <a:rPr lang="en"/>
              <a:t>Gibbs Sampling  (sequential , slow , asymptotically accurate 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* Expectation Maximization (partially distributable and faster, accurate)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* Online Variational Bayes ( fast and approximately 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728" name="Google Shape;728;p75"/>
          <p:cNvCxnSpPr>
            <a:stCxn id="729" idx="0"/>
          </p:cNvCxnSpPr>
          <p:nvPr/>
        </p:nvCxnSpPr>
        <p:spPr>
          <a:xfrm>
            <a:off x="2193388" y="4095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75"/>
          <p:cNvSpPr txBox="1"/>
          <p:nvPr/>
        </p:nvSpPr>
        <p:spPr>
          <a:xfrm>
            <a:off x="6197750" y="638725"/>
            <a:ext cx="28422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31" name="Google Shape;731;p75"/>
          <p:cNvSpPr txBox="1"/>
          <p:nvPr/>
        </p:nvSpPr>
        <p:spPr>
          <a:xfrm>
            <a:off x="6208100" y="3225475"/>
            <a:ext cx="2692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LDA and an</a:t>
            </a:r>
            <a:r>
              <a:rPr lang="en" sz="2400"/>
              <a:t> </a:t>
            </a:r>
            <a:r>
              <a:rPr lang="en" sz="2400"/>
              <a:t>Iteration</a:t>
            </a:r>
            <a:endParaRPr sz="2400"/>
          </a:p>
        </p:txBody>
      </p:sp>
      <p:sp>
        <p:nvSpPr>
          <p:cNvPr id="737" name="Google Shape;737;p76"/>
          <p:cNvSpPr txBox="1"/>
          <p:nvPr>
            <p:ph idx="1" type="body"/>
          </p:nvPr>
        </p:nvSpPr>
        <p:spPr>
          <a:xfrm>
            <a:off x="311700" y="610550"/>
            <a:ext cx="8520600" cy="4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matrices Topic to Doc and Word to Topic provides the Probability of matching for Topic to Doc and Word to Topic respectively.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.As number of docs increases matrix Topics to Doc increases 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As number of Topics increases , both matrices size increases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As vocabulary increases in corpus , matrix Word to Topic increases.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i="1" lang="en"/>
              <a:t>An iteration:  </a:t>
            </a:r>
            <a:r>
              <a:rPr lang="en"/>
              <a:t>Sampling via Gibbs Sampling or Expectation Maximization or Online Variational Bayes samples a part of corpus and updates  a part of matrices and other parts remain as before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Joint Probability Distribution </a:t>
            </a:r>
            <a:endParaRPr/>
          </a:p>
        </p:txBody>
      </p:sp>
      <p:pic>
        <p:nvPicPr>
          <p:cNvPr id="743" name="Google Shape;74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50" y="4081100"/>
            <a:ext cx="7230824" cy="8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749475"/>
            <a:ext cx="1722750" cy="37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210236"/>
            <a:ext cx="1660674" cy="437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2194998"/>
            <a:ext cx="1458090" cy="37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075" y="835000"/>
            <a:ext cx="1537867" cy="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" y="2587675"/>
            <a:ext cx="2564114" cy="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7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" y="3048000"/>
            <a:ext cx="2564125" cy="36630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7"/>
          <p:cNvSpPr txBox="1"/>
          <p:nvPr/>
        </p:nvSpPr>
        <p:spPr>
          <a:xfrm>
            <a:off x="3110800" y="734100"/>
            <a:ext cx="45909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weights  for K Topics for Docs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(Dirichlet Prior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weights of word w of V  (Vocabulary) for a Topic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(Dirichlet Prior)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 Word Distribution across K Topics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 Topic distribution for M docs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 Identity of Topic for word w in doc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 Identify of word w in doc 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Capitals are </a:t>
            </a:r>
            <a:r>
              <a:rPr b="1" i="1" lang="en"/>
              <a:t>vector forms</a:t>
            </a:r>
            <a:r>
              <a:rPr lang="en"/>
              <a:t> of Random Variable . 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LDA and Number Of Iterations</a:t>
            </a:r>
            <a:endParaRPr/>
          </a:p>
        </p:txBody>
      </p:sp>
      <p:sp>
        <p:nvSpPr>
          <p:cNvPr id="756" name="Google Shape;756;p78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 If number of iterations is increased , more parts of matrices are updated probabilistically. The probability of most of matrices maturing is higher.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same number of iterations, the probability of match will slide as number of topics is increased / or vocabulary is increased.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Thus, the number of iterations must be proportional to vocabulary of corpus , number of docs and number of topics.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K ∝  T*D*V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T-&gt; Num of Topics                 D -&gt; Num of Docs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V- &gt; vocabulary of Corpus    K -&gt; num of Iterations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Space and Types Of Models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Space is made of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A sample space 𝛀</a:t>
            </a:r>
            <a:r>
              <a:rPr lang="en"/>
              <a:t> which is set of all possible outcomes 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A set of events ℱ where each event is a set containing zero or more outcomes.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The assignment of probabilities to events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Types of modelling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Generative : They models Joint Probability Distribution and subsequently Conditional Probability Distribution is derived eg (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Discriminative : They models directly model Conditional Probability Distribution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Visualising Probability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533400" y="698925"/>
            <a:ext cx="46704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 A is “ commuting to work “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=  ‘bicycle’ ,’bike’ ,’car’, ‘public transport ‘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non-Rainy days :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P(A=’bicycle’) = 0.45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P(A=’bike’) = 0.4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P(A=’car’) = 0.05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P(A=’public transport’) = 0.1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Rainy days 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P(A=’bicycle’) = 0.1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P(A=’bike’) = 0.1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P(A=’car’) = 0.6                 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P(A=’public transport’) = 0.2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Above collection of Probabilities of Random Variable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all available values is called </a:t>
            </a:r>
            <a:r>
              <a:rPr b="1" i="1" lang="en"/>
              <a:t>Probability </a:t>
            </a:r>
            <a:endParaRPr b="1" i="1"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 </a:t>
            </a:r>
            <a:endParaRPr b="1" i="1"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Distribution</a:t>
            </a:r>
            <a:r>
              <a:rPr lang="en"/>
              <a:t> of A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5334000" y="1143000"/>
            <a:ext cx="3276600" cy="1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20178" l="36892" r="33310" t="44506"/>
          <a:stretch/>
        </p:blipFill>
        <p:spPr>
          <a:xfrm>
            <a:off x="5029200" y="381000"/>
            <a:ext cx="3810000" cy="22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21440" l="38311" r="34728" t="43244"/>
          <a:stretch/>
        </p:blipFill>
        <p:spPr>
          <a:xfrm>
            <a:off x="5029200" y="2667000"/>
            <a:ext cx="3810000" cy="243839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4876800" y="457200"/>
            <a:ext cx="228600" cy="259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8686800" y="381000"/>
            <a:ext cx="228600" cy="243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4724400" y="2590800"/>
            <a:ext cx="4038600" cy="22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: axioms and Probability Distribution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35500" y="695275"/>
            <a:ext cx="874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* Joint Probability (point wise) : P(A=a1,B=b1,  C=c1 , ….): The Probability of collection of Random Variables </a:t>
            </a:r>
            <a:r>
              <a:rPr b="1" i="1" lang="en" sz="1700"/>
              <a:t>simultaneously taking values </a:t>
            </a:r>
            <a:r>
              <a:rPr lang="en" sz="1700"/>
              <a:t>from their corresponding sets of applicable values.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* Joint Probability Distribution : Tabulation of all possible combinations of all possible values of all Random variables considered 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* </a:t>
            </a:r>
            <a:r>
              <a:rPr lang="en" sz="1700"/>
              <a:t>Conditional Probability</a:t>
            </a:r>
            <a:r>
              <a:rPr lang="en" sz="1700"/>
              <a:t> : P(A/B)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 = P(A∩B) / P(B) for any Events A,B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 = P(A)  for event A independent of B 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* P(A∩B) = P(A/B)P(B)  = P(B/A)P(A)   for any Events A,B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               = P(A)P(B)  for event A independent of B 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