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36" r:id="rId3"/>
    <p:sldId id="365" r:id="rId4"/>
    <p:sldId id="370" r:id="rId5"/>
    <p:sldId id="377" r:id="rId6"/>
    <p:sldId id="373" r:id="rId7"/>
    <p:sldId id="372" r:id="rId8"/>
    <p:sldId id="375" r:id="rId9"/>
    <p:sldId id="374" r:id="rId10"/>
    <p:sldId id="378" r:id="rId11"/>
    <p:sldId id="3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EB731A3-9BCA-4ECD-A017-E9D70433D7D8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8D0FC3E-F812-4F28-BD74-014524784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44732B-B92A-414E-B483-6A4FBE9D628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20839B-D8E3-4A2E-BEBC-A67E3869B0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38577B-8A50-4E96-9C9B-8E56FD70DCA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4113" y="693738"/>
            <a:ext cx="4552950" cy="3414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3613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DF50F-6EEB-40FF-94DE-6C94F020986E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09B70-D8D3-4346-9DD6-1FE5C4A9A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C78D5-61D2-449B-84C0-2F677044BF15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37E6C-8955-4DC9-BE00-678A39344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5B9CA-522B-45A4-B436-451D11DBD465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6D26F-B664-4771-9227-EEA364659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7158-C508-45E4-9D13-E30EAD752DCD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41D74-E5D4-43EE-8795-3F757E4E8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ACA7F-5E18-4DE5-8E03-6E7FF88B02FB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C9CE5-FDDE-415C-9CBC-7B8F8E2349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90EF1-6728-4F75-8161-B4F0AFEED025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CAE22-FE8F-4200-BD83-3254F5A0E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D1DA1-206B-4878-A1A8-4E577C902D08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77EF1-1277-47E9-BD8E-C6D30264F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E3A2-8016-484F-8847-D37438049D34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15B0B-457E-42F4-8E00-64AA765C6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C84C2-99AA-4B3A-8722-9D1033D75873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9D537-2B69-4F5F-8602-F4F021679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44AD2-0465-48CF-BAC5-259B46F32A06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729D-096E-41C6-A775-CEBBFEE62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3F97-80EC-4B2F-A803-DC21BB122B1F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7A016-5013-43B5-8212-F9931086A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91AC22-0D0C-42D8-BFA8-35D6603B4922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00930A-611D-4C20-BF72-6E2094553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1.xls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smtClean="0"/>
              <a:t>Of Images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62800" y="-76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Threshold= 0.5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391400" y="3810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153400" y="3810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6"/>
            <a:endCxn id="28" idx="2"/>
          </p:cNvCxnSpPr>
          <p:nvPr/>
        </p:nvCxnSpPr>
        <p:spPr>
          <a:xfrm>
            <a:off x="7772400" y="4038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96200" y="37338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0.88</a:t>
            </a:r>
            <a:endParaRPr lang="en-US" sz="12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38200" y="2057400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38200" y="3611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7467600" y="5486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8229600" y="5486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cxnSp>
        <p:nvCxnSpPr>
          <p:cNvPr id="35" name="Straight Connector 34"/>
          <p:cNvCxnSpPr>
            <a:stCxn id="33" idx="6"/>
            <a:endCxn id="34" idx="2"/>
          </p:cNvCxnSpPr>
          <p:nvPr/>
        </p:nvCxnSpPr>
        <p:spPr>
          <a:xfrm>
            <a:off x="7848600" y="5715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48601" y="5410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0.8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914400" y="52882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Oval 37"/>
          <p:cNvSpPr/>
          <p:nvPr/>
        </p:nvSpPr>
        <p:spPr>
          <a:xfrm>
            <a:off x="7391400" y="762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8153400" y="762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40" name="Straight Connector 39"/>
          <p:cNvCxnSpPr>
            <a:stCxn id="38" idx="6"/>
            <a:endCxn id="39" idx="2"/>
          </p:cNvCxnSpPr>
          <p:nvPr/>
        </p:nvCxnSpPr>
        <p:spPr>
          <a:xfrm>
            <a:off x="7772400" y="990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96200" y="6858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0.98</a:t>
            </a:r>
            <a:endParaRPr lang="en-US" sz="1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838200" y="7162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-457200" y="0"/>
            <a:ext cx="8229600" cy="457200"/>
          </a:xfrm>
        </p:spPr>
        <p:txBody>
          <a:bodyPr/>
          <a:lstStyle/>
          <a:p>
            <a:r>
              <a:rPr lang="en-US" sz="2800" dirty="0" smtClean="0"/>
              <a:t>Union Find Algorithm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315200" y="1295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and Member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315200" y="4278868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Members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91400" y="6031468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heads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467600" y="14478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and Member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trace the Head Array for every element till we find the Head ‘-1’ indicating that it is the head of the cluster.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A={E,B,C,D,A}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3429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657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4419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0.88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676400" y="3657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81200" y="3429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362200" y="3657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657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429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00400" y="3657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6600" y="3657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581400" y="3429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962400" y="3657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38600" y="3657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343400" y="3429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dirty="0" smtClean="0"/>
              <a:t>Produces a set of </a:t>
            </a:r>
            <a:r>
              <a:rPr lang="en-US" b="1" i="1" dirty="0" smtClean="0"/>
              <a:t>nested clusters </a:t>
            </a:r>
            <a:r>
              <a:rPr lang="en-US" dirty="0" smtClean="0"/>
              <a:t>organized as a hierarchical tree</a:t>
            </a:r>
          </a:p>
          <a:p>
            <a:pPr marL="292100" indent="-292100"/>
            <a:r>
              <a:rPr lang="en-US" dirty="0" smtClean="0"/>
              <a:t>Can be visualized as a </a:t>
            </a:r>
            <a:r>
              <a:rPr lang="en-US" b="1" dirty="0" err="1" smtClean="0">
                <a:solidFill>
                  <a:srgbClr val="FF0000"/>
                </a:solidFill>
              </a:rPr>
              <a:t>dendrogram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800100" lvl="1" indent="-342900"/>
            <a:r>
              <a:rPr lang="en-US" dirty="0" smtClean="0"/>
              <a:t>A tree-like diagram that records the sequences of merges or splits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316413"/>
            <a:ext cx="3459163" cy="2160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57800" y="4116388"/>
          <a:ext cx="2319338" cy="2360612"/>
        </p:xfrm>
        <a:graphic>
          <a:graphicData uri="http://schemas.openxmlformats.org/presentationml/2006/ole">
            <p:oleObj spid="_x0000_s1026" name="VISIO" r:id="rId5" imgW="3168720" imgH="3227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between two clusters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Single-link distance </a:t>
            </a:r>
            <a:r>
              <a:rPr lang="en-US" smtClean="0"/>
              <a:t>between clusters </a:t>
            </a:r>
            <a:r>
              <a:rPr lang="en-US" b="1" smtClean="0">
                <a:solidFill>
                  <a:schemeClr val="accent1"/>
                </a:solidFill>
              </a:rPr>
              <a:t>C</a:t>
            </a:r>
            <a:r>
              <a:rPr lang="en-US" b="1" baseline="-25000" smtClean="0">
                <a:solidFill>
                  <a:schemeClr val="accent1"/>
                </a:solidFill>
              </a:rPr>
              <a:t>i</a:t>
            </a:r>
            <a:r>
              <a:rPr lang="en-US" smtClean="0"/>
              <a:t> and </a:t>
            </a:r>
            <a:r>
              <a:rPr lang="en-US" b="1" smtClean="0">
                <a:solidFill>
                  <a:schemeClr val="accent1"/>
                </a:solidFill>
              </a:rPr>
              <a:t>C</a:t>
            </a:r>
            <a:r>
              <a:rPr lang="en-US" b="1" baseline="-25000" smtClean="0">
                <a:solidFill>
                  <a:schemeClr val="accent1"/>
                </a:solidFill>
              </a:rPr>
              <a:t>j</a:t>
            </a:r>
            <a:r>
              <a:rPr lang="en-US" baseline="-25000" smtClean="0"/>
              <a:t> </a:t>
            </a:r>
            <a:r>
              <a:rPr lang="en-US" smtClean="0"/>
              <a:t>is the </a:t>
            </a:r>
            <a:r>
              <a:rPr lang="en-US" b="1" i="1" smtClean="0"/>
              <a:t>minimum distance </a:t>
            </a:r>
            <a:r>
              <a:rPr lang="en-US" smtClean="0"/>
              <a:t>between any object in </a:t>
            </a:r>
            <a:r>
              <a:rPr lang="en-US" b="1" smtClean="0">
                <a:solidFill>
                  <a:schemeClr val="accent1"/>
                </a:solidFill>
              </a:rPr>
              <a:t>C</a:t>
            </a:r>
            <a:r>
              <a:rPr lang="en-US" b="1" baseline="-25000" smtClean="0">
                <a:solidFill>
                  <a:schemeClr val="accent1"/>
                </a:solidFill>
              </a:rPr>
              <a:t>i</a:t>
            </a:r>
            <a:r>
              <a:rPr lang="en-US" smtClean="0"/>
              <a:t> and any object in </a:t>
            </a:r>
            <a:r>
              <a:rPr lang="en-US" b="1" smtClean="0">
                <a:solidFill>
                  <a:schemeClr val="accent1"/>
                </a:solidFill>
              </a:rPr>
              <a:t>C</a:t>
            </a:r>
            <a:r>
              <a:rPr lang="en-US" b="1" baseline="-25000" smtClean="0">
                <a:solidFill>
                  <a:schemeClr val="accent1"/>
                </a:solidFill>
              </a:rPr>
              <a:t>j </a:t>
            </a:r>
          </a:p>
          <a:p>
            <a:endParaRPr lang="en-US" smtClean="0"/>
          </a:p>
          <a:p>
            <a:r>
              <a:rPr lang="en-US" smtClean="0"/>
              <a:t>The distance is </a:t>
            </a:r>
            <a:r>
              <a:rPr lang="en-US" b="1" smtClean="0"/>
              <a:t>defined by the two most similar objects</a:t>
            </a:r>
            <a:endParaRPr lang="en-US" b="1" baseline="-25000" smtClean="0"/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24000" y="5029200"/>
          <a:ext cx="6172200" cy="685800"/>
        </p:xfrm>
        <a:graphic>
          <a:graphicData uri="http://schemas.openxmlformats.org/presentationml/2006/ole">
            <p:oleObj spid="_x0000_s6146" name="Equation" r:id="rId3" imgW="256536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Single-link clustering: example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/>
            <a:r>
              <a:rPr lang="en-US" dirty="0" smtClean="0"/>
              <a:t>Given a correlation Matrix for the images, we perform the Single link clustering .</a:t>
            </a:r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/>
        </p:nvGraphicFramePr>
        <p:xfrm>
          <a:off x="304800" y="3505200"/>
          <a:ext cx="4648200" cy="2362200"/>
        </p:xfrm>
        <a:graphic>
          <a:graphicData uri="http://schemas.openxmlformats.org/presentationml/2006/ole">
            <p:oleObj spid="_x0000_s7170" name="Worksheet" r:id="rId4" imgW="2167200" imgH="957600" progId="Excel.Sheet.8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228975"/>
            <a:ext cx="2820988" cy="2562225"/>
            <a:chOff x="3616" y="2256"/>
            <a:chExt cx="1777" cy="1614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V="1">
              <a:off x="3696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3696" y="3221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163" y="3221"/>
              <a:ext cx="0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3976" y="2979"/>
              <a:ext cx="0" cy="2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3976" y="2899"/>
              <a:ext cx="0" cy="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4818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818" y="3060"/>
              <a:ext cx="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5285" y="3060"/>
              <a:ext cx="0" cy="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5098" y="2819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V="1">
              <a:off x="5098" y="2738"/>
              <a:ext cx="0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4444" y="2899"/>
              <a:ext cx="0" cy="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3976" y="2899"/>
              <a:ext cx="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4163" y="2578"/>
              <a:ext cx="0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>
              <a:off x="4163" y="2578"/>
              <a:ext cx="9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5098" y="2578"/>
              <a:ext cx="0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4631" y="2256"/>
              <a:ext cx="0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3616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1</a:t>
              </a:r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4083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2</a:t>
              </a:r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4364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3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4738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4</a:t>
              </a:r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5205" y="363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Pycluster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i="1" dirty="0" smtClean="0"/>
              <a:t> tree* </a:t>
            </a:r>
            <a:r>
              <a:rPr lang="en-US" i="1" dirty="0" err="1" smtClean="0"/>
              <a:t>treecluster</a:t>
            </a:r>
            <a:r>
              <a:rPr lang="en-US" i="1" dirty="0" smtClean="0"/>
              <a:t> (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nrows</a:t>
            </a:r>
            <a:r>
              <a:rPr lang="en-US" i="1" dirty="0" smtClean="0"/>
              <a:t>,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ncolumns</a:t>
            </a:r>
            <a:r>
              <a:rPr lang="en-US" i="1" dirty="0" smtClean="0"/>
              <a:t>, double** data, </a:t>
            </a:r>
            <a:r>
              <a:rPr lang="en-US" i="1" dirty="0" err="1" smtClean="0"/>
              <a:t>int</a:t>
            </a:r>
            <a:r>
              <a:rPr lang="en-US" i="1" dirty="0" smtClean="0"/>
              <a:t>** mask,</a:t>
            </a:r>
            <a:r>
              <a:rPr lang="en-US" i="1" dirty="0" smtClean="0"/>
              <a:t> double weight[], </a:t>
            </a:r>
            <a:r>
              <a:rPr lang="en-US" i="1" dirty="0" err="1" smtClean="0"/>
              <a:t>int</a:t>
            </a:r>
            <a:r>
              <a:rPr lang="en-US" i="1" dirty="0" smtClean="0"/>
              <a:t> transpose, char dist, char method, double** </a:t>
            </a:r>
            <a:r>
              <a:rPr lang="en-US" i="1" dirty="0" err="1" smtClean="0"/>
              <a:t>distmatrix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dirty="0" smtClean="0"/>
              <a:t>   Method-&gt; single(‘s’).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DistMatrix</a:t>
            </a:r>
            <a:r>
              <a:rPr lang="en-US" dirty="0" smtClean="0"/>
              <a:t>-&gt;Correlation coefficient Matrix.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err="1" smtClean="0"/>
              <a:t>clusterid</a:t>
            </a:r>
            <a:r>
              <a:rPr lang="en-US" i="1" dirty="0" smtClean="0"/>
              <a:t> = </a:t>
            </a:r>
            <a:r>
              <a:rPr lang="en-US" i="1" dirty="0" err="1" smtClean="0"/>
              <a:t>tree.cut</a:t>
            </a:r>
            <a:r>
              <a:rPr lang="en-US" i="1" dirty="0" smtClean="0"/>
              <a:t>(</a:t>
            </a:r>
            <a:r>
              <a:rPr lang="en-US" i="1" dirty="0" err="1" smtClean="0"/>
              <a:t>nclusters</a:t>
            </a:r>
            <a:r>
              <a:rPr lang="en-US" i="1" dirty="0" smtClean="0"/>
              <a:t>=1)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clusterid</a:t>
            </a:r>
            <a:r>
              <a:rPr lang="en-US" dirty="0" smtClean="0"/>
              <a:t>= Array of cluster-ids according to  the row elements of the </a:t>
            </a:r>
            <a:r>
              <a:rPr lang="en-US" dirty="0" err="1" smtClean="0"/>
              <a:t>DistMatrix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sz="3200" dirty="0" smtClean="0"/>
              <a:t>Union Find Algorithm- A Programming Exercise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Maximize the minimal correlation coefficient between the objects in a cluster.</a:t>
            </a:r>
          </a:p>
          <a:p>
            <a:r>
              <a:rPr lang="en-US" dirty="0" smtClean="0"/>
              <a:t>Threshold is used to set the minimum correlation coefficient between the objects. </a:t>
            </a:r>
          </a:p>
          <a:p>
            <a:r>
              <a:rPr lang="en-US" dirty="0" smtClean="0"/>
              <a:t>If the correlation between the objects in a pair is less than a threshold , the objects are split into two clusters if they are not a part of any before.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Union Find Algorithm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67600" y="2819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29600" y="2819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graphicFrame>
        <p:nvGraphicFramePr>
          <p:cNvPr id="644100" name="Object 2"/>
          <p:cNvGraphicFramePr>
            <a:graphicFrameLocks noChangeAspect="1"/>
          </p:cNvGraphicFramePr>
          <p:nvPr/>
        </p:nvGraphicFramePr>
        <p:xfrm>
          <a:off x="228600" y="1828800"/>
          <a:ext cx="4921250" cy="2498725"/>
        </p:xfrm>
        <a:graphic>
          <a:graphicData uri="http://schemas.openxmlformats.org/presentationml/2006/ole">
            <p:oleObj spid="_x0000_s77826" name="Worksheet" r:id="rId3" imgW="2293537" imgH="1013472" progId="Excel.Sheet.8">
              <p:embed/>
            </p:oleObj>
          </a:graphicData>
        </a:graphic>
      </p:graphicFrame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7848600" y="3048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4676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229600" y="22098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5" name="Straight Connector 24"/>
          <p:cNvCxnSpPr>
            <a:stCxn id="23" idx="6"/>
            <a:endCxn id="24" idx="2"/>
          </p:cNvCxnSpPr>
          <p:nvPr/>
        </p:nvCxnSpPr>
        <p:spPr>
          <a:xfrm>
            <a:off x="7848600" y="2438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467600" y="1600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8229600" y="1600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6"/>
            <a:endCxn id="27" idx="2"/>
          </p:cNvCxnSpPr>
          <p:nvPr/>
        </p:nvCxnSpPr>
        <p:spPr>
          <a:xfrm>
            <a:off x="7848600" y="1828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0010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010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010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52600" y="5486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505200" y="4876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Array or Union Array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848601" y="15240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772400" y="277100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0.65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848600" y="21336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5410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ember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" y="586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6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For every unique item A:</a:t>
            </a:r>
          </a:p>
          <a:p>
            <a:pPr>
              <a:buNone/>
            </a:pPr>
            <a:r>
              <a:rPr lang="en-US" sz="1600" dirty="0" smtClean="0"/>
              <a:t>    For </a:t>
            </a:r>
            <a:r>
              <a:rPr lang="en-US" sz="1600" dirty="0" smtClean="0"/>
              <a:t>every </a:t>
            </a:r>
            <a:r>
              <a:rPr lang="en-US" sz="1600" dirty="0" smtClean="0"/>
              <a:t>unique item B  with  obtained </a:t>
            </a:r>
            <a:r>
              <a:rPr lang="en-US" sz="1600" dirty="0" smtClean="0"/>
              <a:t>pair  with </a:t>
            </a:r>
            <a:r>
              <a:rPr lang="en-US" sz="1600" dirty="0" err="1" smtClean="0"/>
              <a:t>corr</a:t>
            </a:r>
            <a:r>
              <a:rPr lang="en-US" sz="1600" dirty="0" smtClean="0"/>
              <a:t>(A,B) &gt;threshold </a:t>
            </a:r>
          </a:p>
          <a:p>
            <a:pPr>
              <a:buNone/>
            </a:pPr>
            <a:r>
              <a:rPr lang="en-US" sz="1600" dirty="0" smtClean="0"/>
              <a:t>       if (A is new and B is new)</a:t>
            </a:r>
          </a:p>
          <a:p>
            <a:pPr>
              <a:buNone/>
            </a:pPr>
            <a:r>
              <a:rPr lang="en-US" sz="1600" dirty="0" smtClean="0"/>
              <a:t>  </a:t>
            </a:r>
            <a:r>
              <a:rPr lang="en-US" sz="1600" dirty="0" smtClean="0"/>
              <a:t> </a:t>
            </a:r>
            <a:r>
              <a:rPr lang="en-US" sz="1600" dirty="0" smtClean="0"/>
              <a:t>        </a:t>
            </a:r>
            <a:r>
              <a:rPr lang="en-US" sz="1600" dirty="0" smtClean="0"/>
              <a:t>   Assume </a:t>
            </a:r>
            <a:r>
              <a:rPr lang="en-US" sz="1600" dirty="0" smtClean="0"/>
              <a:t>A is head .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    Head{B</a:t>
            </a:r>
            <a:r>
              <a:rPr lang="en-US" sz="1600" dirty="0" smtClean="0"/>
              <a:t>}[0]=A. Head{B}[1]=corr.</a:t>
            </a:r>
          </a:p>
          <a:p>
            <a:pPr>
              <a:buNone/>
            </a:pPr>
            <a:r>
              <a:rPr lang="en-US" sz="1600" dirty="0" smtClean="0"/>
              <a:t>              </a:t>
            </a:r>
            <a:r>
              <a:rPr lang="en-US" sz="1600" dirty="0" smtClean="0"/>
              <a:t>Head{A</a:t>
            </a:r>
            <a:r>
              <a:rPr lang="en-US" sz="1600" dirty="0" smtClean="0"/>
              <a:t>}[0]=-1. Head{A}[1]=0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smtClean="0"/>
              <a:t>   if(A is new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smtClean="0"/>
              <a:t>       if(B is a member or Head)</a:t>
            </a:r>
          </a:p>
          <a:p>
            <a:pPr>
              <a:buNone/>
            </a:pPr>
            <a:r>
              <a:rPr lang="en-US" sz="1600" dirty="0" smtClean="0"/>
              <a:t>          Head{A}[0]=B;</a:t>
            </a:r>
          </a:p>
          <a:p>
            <a:pPr>
              <a:buNone/>
            </a:pPr>
            <a:r>
              <a:rPr lang="en-US" sz="1600" dirty="0" smtClean="0"/>
              <a:t>    if(A is a member}</a:t>
            </a:r>
          </a:p>
          <a:p>
            <a:pPr>
              <a:buNone/>
            </a:pPr>
            <a:r>
              <a:rPr lang="en-US" sz="1600" dirty="0" smtClean="0"/>
              <a:t>         if (B is a member)</a:t>
            </a:r>
          </a:p>
          <a:p>
            <a:pPr>
              <a:buNone/>
            </a:pPr>
            <a:r>
              <a:rPr lang="en-US" sz="1600" dirty="0" smtClean="0"/>
              <a:t>             compare their coefficients to their heads. associate both of them to the stronger ones.</a:t>
            </a:r>
          </a:p>
          <a:p>
            <a:pPr>
              <a:buNone/>
            </a:pPr>
            <a:r>
              <a:rPr lang="en-US" sz="1600" dirty="0" smtClean="0"/>
              <a:t>      </a:t>
            </a:r>
            <a:r>
              <a:rPr lang="en-US" sz="1600" dirty="0" smtClean="0"/>
              <a:t> </a:t>
            </a:r>
            <a:r>
              <a:rPr lang="en-US" sz="1600" dirty="0" smtClean="0"/>
              <a:t>  if(B is Head)</a:t>
            </a:r>
          </a:p>
          <a:p>
            <a:pPr>
              <a:buNone/>
            </a:pPr>
            <a:r>
              <a:rPr lang="en-US" sz="1600" dirty="0" smtClean="0"/>
              <a:t>             compare coefficients to A's Head . If its lesser then Head{A}[0]=B.</a:t>
            </a:r>
          </a:p>
          <a:p>
            <a:pPr>
              <a:buNone/>
            </a:pPr>
            <a:r>
              <a:rPr lang="en-US" sz="1600" dirty="0" smtClean="0"/>
              <a:t>    </a:t>
            </a:r>
            <a:r>
              <a:rPr lang="en-US" sz="1600" dirty="0" smtClean="0"/>
              <a:t> If </a:t>
            </a:r>
            <a:r>
              <a:rPr lang="en-US" sz="1600" dirty="0" smtClean="0"/>
              <a:t>the pair has coefficient lesser than the threshold and its not part of any cluster, then form clusters for that.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467600" y="914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229600" y="914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6"/>
            <a:endCxn id="8" idx="2"/>
          </p:cNvCxnSpPr>
          <p:nvPr/>
        </p:nvCxnSpPr>
        <p:spPr>
          <a:xfrm>
            <a:off x="7848600" y="114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914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848601" y="838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0.9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304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Threshold= 0.5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67600" y="2438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29600" y="2438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6"/>
            <a:endCxn id="14" idx="2"/>
          </p:cNvCxnSpPr>
          <p:nvPr/>
        </p:nvCxnSpPr>
        <p:spPr>
          <a:xfrm>
            <a:off x="7848600" y="2667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48601" y="2362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0.1</a:t>
            </a:r>
            <a:endParaRPr lang="en-US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14400" y="2392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7543800" y="3886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05800" y="38862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24" name="Straight Connector 23"/>
          <p:cNvCxnSpPr>
            <a:stCxn id="22" idx="6"/>
            <a:endCxn id="23" idx="2"/>
          </p:cNvCxnSpPr>
          <p:nvPr/>
        </p:nvCxnSpPr>
        <p:spPr>
          <a:xfrm>
            <a:off x="7924800" y="4114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600" y="38100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0.95</a:t>
            </a:r>
            <a:endParaRPr lang="en-US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990600" y="3840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-457200" y="0"/>
            <a:ext cx="8229600" cy="457200"/>
          </a:xfrm>
        </p:spPr>
        <p:txBody>
          <a:bodyPr/>
          <a:lstStyle/>
          <a:p>
            <a:r>
              <a:rPr lang="en-US" sz="2800" dirty="0" smtClean="0"/>
              <a:t>Union Find Algorithm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315200" y="1524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91400" y="305966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(&lt;threshold)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44995" y="44312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 and Member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543800" y="5334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305800" y="53340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38" name="Straight Connector 37"/>
          <p:cNvCxnSpPr>
            <a:stCxn id="36" idx="6"/>
            <a:endCxn id="37" idx="2"/>
          </p:cNvCxnSpPr>
          <p:nvPr/>
        </p:nvCxnSpPr>
        <p:spPr>
          <a:xfrm>
            <a:off x="7924800" y="5562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990600" y="52882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344995" y="5879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 and Member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513320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0.79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495</Words>
  <Application>Microsoft Office PowerPoint</Application>
  <PresentationFormat>On-screen Show (4:3)</PresentationFormat>
  <Paragraphs>234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Wingdings</vt:lpstr>
      <vt:lpstr>Office Theme</vt:lpstr>
      <vt:lpstr>VISIO</vt:lpstr>
      <vt:lpstr>Equation</vt:lpstr>
      <vt:lpstr>Worksheet</vt:lpstr>
      <vt:lpstr>Microsoft Office Excel 97-2003 Worksheet</vt:lpstr>
      <vt:lpstr>Clustering Of Images</vt:lpstr>
      <vt:lpstr>Hierarchical Clustering </vt:lpstr>
      <vt:lpstr>Distance between two clusters</vt:lpstr>
      <vt:lpstr>Single-link clustering: example </vt:lpstr>
      <vt:lpstr>Pycluster </vt:lpstr>
      <vt:lpstr>Union Find Algorithm- A Programming Exercise</vt:lpstr>
      <vt:lpstr>Union Find Algorithm</vt:lpstr>
      <vt:lpstr>Union Find Algorithm</vt:lpstr>
      <vt:lpstr>Union Find Algorithm</vt:lpstr>
      <vt:lpstr>Union Find Algorithm</vt:lpstr>
      <vt:lpstr>FIND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Evimaria</dc:creator>
  <cp:lastModifiedBy>Yogesh</cp:lastModifiedBy>
  <cp:revision>147</cp:revision>
  <dcterms:created xsi:type="dcterms:W3CDTF">2009-09-14T03:33:17Z</dcterms:created>
  <dcterms:modified xsi:type="dcterms:W3CDTF">2012-05-08T18:45:16Z</dcterms:modified>
</cp:coreProperties>
</file>