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32" r:id="rId2"/>
    <p:sldId id="331" r:id="rId3"/>
  </p:sldIdLst>
  <p:sldSz cx="9144000" cy="6858000" type="screen4x3"/>
  <p:notesSz cx="6769100" cy="9906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af Marco (gram)" initials="G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A64A6"/>
    <a:srgbClr val="009900"/>
    <a:srgbClr val="0078DB"/>
    <a:srgbClr val="CE003C"/>
    <a:srgbClr val="FF6600"/>
    <a:srgbClr val="006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73026" autoAdjust="0"/>
  </p:normalViewPr>
  <p:slideViewPr>
    <p:cSldViewPr>
      <p:cViewPr varScale="1">
        <p:scale>
          <a:sx n="30" d="100"/>
          <a:sy n="30" d="100"/>
        </p:scale>
        <p:origin x="1555" y="29"/>
      </p:cViewPr>
      <p:guideLst>
        <p:guide orient="horz" pos="2160"/>
        <p:guide pos="2880"/>
      </p:guideLst>
    </p:cSldViewPr>
  </p:slideViewPr>
  <p:notesTextViewPr>
    <p:cViewPr>
      <p:scale>
        <a:sx n="150" d="100"/>
        <a:sy n="150" d="100"/>
      </p:scale>
      <p:origin x="0" y="0"/>
    </p:cViewPr>
  </p:notesTextViewPr>
  <p:sorterViewPr>
    <p:cViewPr>
      <p:scale>
        <a:sx n="190" d="100"/>
        <a:sy n="190" d="100"/>
      </p:scale>
      <p:origin x="0" y="7620"/>
    </p:cViewPr>
  </p:sorterViewPr>
  <p:notesViewPr>
    <p:cSldViewPr>
      <p:cViewPr varScale="1">
        <p:scale>
          <a:sx n="66" d="100"/>
          <a:sy n="66" d="100"/>
        </p:scale>
        <p:origin x="0" y="0"/>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33276" cy="495299"/>
          </a:xfrm>
          <a:prstGeom prst="rect">
            <a:avLst/>
          </a:prstGeom>
        </p:spPr>
        <p:txBody>
          <a:bodyPr vert="horz" lIns="90111" tIns="45055" rIns="90111" bIns="45055" rtlCol="0"/>
          <a:lstStyle>
            <a:lvl1pPr algn="l">
              <a:defRPr sz="1200"/>
            </a:lvl1pPr>
          </a:lstStyle>
          <a:p>
            <a:pPr>
              <a:defRPr/>
            </a:pPr>
            <a:endParaRPr lang="de-DE"/>
          </a:p>
        </p:txBody>
      </p:sp>
      <p:sp>
        <p:nvSpPr>
          <p:cNvPr id="3" name="Datumsplatzhalter 2"/>
          <p:cNvSpPr>
            <a:spLocks noGrp="1"/>
          </p:cNvSpPr>
          <p:nvPr>
            <p:ph type="dt" sz="quarter" idx="1"/>
          </p:nvPr>
        </p:nvSpPr>
        <p:spPr>
          <a:xfrm>
            <a:off x="3834258" y="1"/>
            <a:ext cx="2933276" cy="495299"/>
          </a:xfrm>
          <a:prstGeom prst="rect">
            <a:avLst/>
          </a:prstGeom>
        </p:spPr>
        <p:txBody>
          <a:bodyPr vert="horz" lIns="90111" tIns="45055" rIns="90111" bIns="45055" rtlCol="0"/>
          <a:lstStyle>
            <a:lvl1pPr algn="r">
              <a:defRPr sz="1200"/>
            </a:lvl1pPr>
          </a:lstStyle>
          <a:p>
            <a:pPr>
              <a:defRPr/>
            </a:pPr>
            <a:fld id="{CB75B790-6460-4C99-8647-3F32B969BB4A}" type="datetimeFigureOut">
              <a:rPr lang="de-DE"/>
              <a:pPr>
                <a:defRPr/>
              </a:pPr>
              <a:t>08.11.2015</a:t>
            </a:fld>
            <a:endParaRPr lang="de-DE"/>
          </a:p>
        </p:txBody>
      </p:sp>
      <p:sp>
        <p:nvSpPr>
          <p:cNvPr id="4" name="Fußzeilenplatzhalter 3"/>
          <p:cNvSpPr>
            <a:spLocks noGrp="1"/>
          </p:cNvSpPr>
          <p:nvPr>
            <p:ph type="ftr" sz="quarter" idx="2"/>
          </p:nvPr>
        </p:nvSpPr>
        <p:spPr>
          <a:xfrm>
            <a:off x="1" y="9408982"/>
            <a:ext cx="2933276" cy="495299"/>
          </a:xfrm>
          <a:prstGeom prst="rect">
            <a:avLst/>
          </a:prstGeom>
        </p:spPr>
        <p:txBody>
          <a:bodyPr vert="horz" lIns="90111" tIns="45055" rIns="90111" bIns="45055"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34258" y="9408982"/>
            <a:ext cx="2933276" cy="495299"/>
          </a:xfrm>
          <a:prstGeom prst="rect">
            <a:avLst/>
          </a:prstGeom>
        </p:spPr>
        <p:txBody>
          <a:bodyPr vert="horz" lIns="90111" tIns="45055" rIns="90111" bIns="45055" rtlCol="0" anchor="b"/>
          <a:lstStyle>
            <a:lvl1pPr algn="r">
              <a:defRPr sz="1200"/>
            </a:lvl1pPr>
          </a:lstStyle>
          <a:p>
            <a:pPr>
              <a:defRPr/>
            </a:pPr>
            <a:fld id="{76A0D67A-0454-49F0-8830-2424555A92DD}" type="slidenum">
              <a:rPr lang="de-DE"/>
              <a:pPr>
                <a:defRPr/>
              </a:pPr>
              <a:t>‹Nr.›</a:t>
            </a:fld>
            <a:endParaRPr lang="de-DE"/>
          </a:p>
        </p:txBody>
      </p:sp>
    </p:spTree>
    <p:extLst>
      <p:ext uri="{BB962C8B-B14F-4D97-AF65-F5344CB8AC3E}">
        <p14:creationId xmlns:p14="http://schemas.microsoft.com/office/powerpoint/2010/main" val="895487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33276" cy="495535"/>
          </a:xfrm>
          <a:prstGeom prst="rect">
            <a:avLst/>
          </a:prstGeom>
        </p:spPr>
        <p:txBody>
          <a:bodyPr vert="horz" lIns="90111" tIns="45055" rIns="90111" bIns="45055" rtlCol="0"/>
          <a:lstStyle>
            <a:lvl1pPr algn="l">
              <a:defRPr sz="1200"/>
            </a:lvl1pPr>
          </a:lstStyle>
          <a:p>
            <a:endParaRPr lang="en-US"/>
          </a:p>
        </p:txBody>
      </p:sp>
      <p:sp>
        <p:nvSpPr>
          <p:cNvPr id="3" name="Datumsplatzhalter 2"/>
          <p:cNvSpPr>
            <a:spLocks noGrp="1"/>
          </p:cNvSpPr>
          <p:nvPr>
            <p:ph type="dt" idx="1"/>
          </p:nvPr>
        </p:nvSpPr>
        <p:spPr>
          <a:xfrm>
            <a:off x="3834258" y="0"/>
            <a:ext cx="2933276" cy="495535"/>
          </a:xfrm>
          <a:prstGeom prst="rect">
            <a:avLst/>
          </a:prstGeom>
        </p:spPr>
        <p:txBody>
          <a:bodyPr vert="horz" lIns="90111" tIns="45055" rIns="90111" bIns="45055" rtlCol="0"/>
          <a:lstStyle>
            <a:lvl1pPr algn="r">
              <a:defRPr sz="1200"/>
            </a:lvl1pPr>
          </a:lstStyle>
          <a:p>
            <a:fld id="{FC6F0DEC-581F-48F9-B590-149527B662B5}" type="datetimeFigureOut">
              <a:rPr lang="en-US" smtClean="0"/>
              <a:t>11/8/2015</a:t>
            </a:fld>
            <a:endParaRPr lang="en-US"/>
          </a:p>
        </p:txBody>
      </p:sp>
      <p:sp>
        <p:nvSpPr>
          <p:cNvPr id="4" name="Folienbildplatzhalter 3"/>
          <p:cNvSpPr>
            <a:spLocks noGrp="1" noRot="1" noChangeAspect="1"/>
          </p:cNvSpPr>
          <p:nvPr>
            <p:ph type="sldImg" idx="2"/>
          </p:nvPr>
        </p:nvSpPr>
        <p:spPr>
          <a:xfrm>
            <a:off x="906463" y="741363"/>
            <a:ext cx="4956175" cy="3717925"/>
          </a:xfrm>
          <a:prstGeom prst="rect">
            <a:avLst/>
          </a:prstGeom>
          <a:noFill/>
          <a:ln w="12700">
            <a:solidFill>
              <a:prstClr val="black"/>
            </a:solidFill>
          </a:ln>
        </p:spPr>
        <p:txBody>
          <a:bodyPr vert="horz" lIns="90111" tIns="45055" rIns="90111" bIns="45055" rtlCol="0" anchor="ctr"/>
          <a:lstStyle/>
          <a:p>
            <a:endParaRPr lang="en-US"/>
          </a:p>
        </p:txBody>
      </p:sp>
      <p:sp>
        <p:nvSpPr>
          <p:cNvPr id="5" name="Notizenplatzhalter 4"/>
          <p:cNvSpPr>
            <a:spLocks noGrp="1"/>
          </p:cNvSpPr>
          <p:nvPr>
            <p:ph type="body" sz="quarter" idx="3"/>
          </p:nvPr>
        </p:nvSpPr>
        <p:spPr>
          <a:xfrm>
            <a:off x="676910" y="4705233"/>
            <a:ext cx="5415280" cy="4458247"/>
          </a:xfrm>
          <a:prstGeom prst="rect">
            <a:avLst/>
          </a:prstGeom>
        </p:spPr>
        <p:txBody>
          <a:bodyPr vert="horz" lIns="90111" tIns="45055" rIns="90111" bIns="45055"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1" y="9408903"/>
            <a:ext cx="2933276" cy="495534"/>
          </a:xfrm>
          <a:prstGeom prst="rect">
            <a:avLst/>
          </a:prstGeom>
        </p:spPr>
        <p:txBody>
          <a:bodyPr vert="horz" lIns="90111" tIns="45055" rIns="90111" bIns="45055" rtlCol="0" anchor="b"/>
          <a:lstStyle>
            <a:lvl1pPr algn="l">
              <a:defRPr sz="1200"/>
            </a:lvl1pPr>
          </a:lstStyle>
          <a:p>
            <a:endParaRPr lang="en-US"/>
          </a:p>
        </p:txBody>
      </p:sp>
      <p:sp>
        <p:nvSpPr>
          <p:cNvPr id="7" name="Foliennummernplatzhalter 6"/>
          <p:cNvSpPr>
            <a:spLocks noGrp="1"/>
          </p:cNvSpPr>
          <p:nvPr>
            <p:ph type="sldNum" sz="quarter" idx="5"/>
          </p:nvPr>
        </p:nvSpPr>
        <p:spPr>
          <a:xfrm>
            <a:off x="3834258" y="9408903"/>
            <a:ext cx="2933276" cy="495534"/>
          </a:xfrm>
          <a:prstGeom prst="rect">
            <a:avLst/>
          </a:prstGeom>
        </p:spPr>
        <p:txBody>
          <a:bodyPr vert="horz" lIns="90111" tIns="45055" rIns="90111" bIns="45055" rtlCol="0" anchor="b"/>
          <a:lstStyle>
            <a:lvl1pPr algn="r">
              <a:defRPr sz="1200"/>
            </a:lvl1pPr>
          </a:lstStyle>
          <a:p>
            <a:fld id="{904225ED-1194-4651-9800-4F26C36499F4}" type="slidenum">
              <a:rPr lang="en-US" smtClean="0"/>
              <a:t>‹Nr.›</a:t>
            </a:fld>
            <a:endParaRPr lang="en-US"/>
          </a:p>
        </p:txBody>
      </p:sp>
    </p:spTree>
    <p:extLst>
      <p:ext uri="{BB962C8B-B14F-4D97-AF65-F5344CB8AC3E}">
        <p14:creationId xmlns:p14="http://schemas.microsoft.com/office/powerpoint/2010/main" val="92224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Im Zustand </a:t>
            </a:r>
            <a:r>
              <a:rPr lang="de-CH" dirty="0" err="1" smtClean="0"/>
              <a:t>idle</a:t>
            </a:r>
            <a:r>
              <a:rPr lang="de-CH" dirty="0" smtClean="0"/>
              <a:t> wartet die FSM bis gültige Daten (Data) vom UART kommen (</a:t>
            </a:r>
            <a:r>
              <a:rPr lang="de-CH" dirty="0" err="1" smtClean="0"/>
              <a:t>rx_valid</a:t>
            </a:r>
            <a:r>
              <a:rPr lang="de-CH" dirty="0" smtClean="0"/>
              <a:t>=1).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1200" dirty="0" err="1" smtClean="0"/>
              <a:t>If</a:t>
            </a:r>
            <a:r>
              <a:rPr lang="de-CH" sz="1200" dirty="0" smtClean="0"/>
              <a:t> </a:t>
            </a:r>
            <a:r>
              <a:rPr lang="de-CH" sz="1200" dirty="0" err="1" smtClean="0"/>
              <a:t>rx_valid</a:t>
            </a:r>
            <a:r>
              <a:rPr lang="de-CH" sz="1200" dirty="0" smtClean="0"/>
              <a:t>=1 AND </a:t>
            </a:r>
            <a:r>
              <a:rPr lang="de-CH" sz="1200" dirty="0" err="1" smtClean="0"/>
              <a:t>data</a:t>
            </a:r>
            <a:r>
              <a:rPr lang="de-CH" sz="1200" dirty="0" smtClean="0"/>
              <a:t>=100xxxxx</a:t>
            </a:r>
            <a:r>
              <a:rPr lang="de-CH" sz="1200" baseline="0" dirty="0" smtClean="0"/>
              <a:t> </a:t>
            </a:r>
            <a:r>
              <a:rPr lang="de-CH" dirty="0" smtClean="0"/>
              <a:t>Bei</a:t>
            </a:r>
            <a:r>
              <a:rPr lang="de-CH" baseline="0" dirty="0" smtClean="0"/>
              <a:t> einem gültigen Daten Signal und wenn diese Daten eine Note sind, geht die FSM in den Zustand Status über. Im Zustand Status wartet die FSM bis die MIDI Daten_1 (Note) kommen </a:t>
            </a:r>
            <a:r>
              <a:rPr lang="de-CH" dirty="0" smtClean="0"/>
              <a:t>(</a:t>
            </a:r>
            <a:r>
              <a:rPr lang="de-CH" dirty="0" err="1" smtClean="0"/>
              <a:t>rx_valid</a:t>
            </a:r>
            <a:r>
              <a:rPr lang="de-CH" dirty="0" smtClean="0"/>
              <a:t>=1)</a:t>
            </a:r>
            <a:r>
              <a:rPr lang="de-CH" baseline="0" dirty="0" smtClean="0"/>
              <a:t> und geht dann in den Zustand Note.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baseline="0" dirty="0" smtClean="0"/>
              <a:t>Im Zustand Note wartet die FSM bis die Daten_2 (</a:t>
            </a:r>
            <a:r>
              <a:rPr lang="de-CH" baseline="0" dirty="0" err="1" smtClean="0"/>
              <a:t>Velocity</a:t>
            </a:r>
            <a:r>
              <a:rPr lang="de-CH" baseline="0" dirty="0" smtClean="0"/>
              <a:t>) kommen und geht dann wieder in den Zustand </a:t>
            </a:r>
            <a:r>
              <a:rPr lang="de-CH" baseline="0" dirty="0" err="1" smtClean="0"/>
              <a:t>Idle</a:t>
            </a:r>
            <a:r>
              <a:rPr lang="de-CH"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baseline="0" dirty="0" smtClean="0"/>
              <a:t>Falls mehrere Tasten gleichzeitig gedrückt werden (Polyphonie) kann es vorkommen, dass Status Daten übersprungen werden und anstelle von Status gleich wieder Daten_1 (Note) gefolgt von Daten_2 (</a:t>
            </a:r>
            <a:r>
              <a:rPr lang="de-CH" baseline="0" dirty="0" err="1" smtClean="0"/>
              <a:t>Velocity</a:t>
            </a:r>
            <a:r>
              <a:rPr lang="de-CH" baseline="0" dirty="0" smtClean="0"/>
              <a:t>) übertragen werden. In diesem Fall geht die FSM von </a:t>
            </a:r>
            <a:r>
              <a:rPr lang="de-CH" baseline="0" dirty="0" err="1" smtClean="0"/>
              <a:t>Idle</a:t>
            </a:r>
            <a:r>
              <a:rPr lang="de-CH" baseline="0" dirty="0" smtClean="0"/>
              <a:t> gleich in den Zustand Note. Die Steuerlogik der FSM erkennt dass Sie diesen Übergang machen muss daran, dass </a:t>
            </a:r>
            <a:r>
              <a:rPr lang="de-CH" baseline="0" dirty="0" err="1" smtClean="0"/>
              <a:t>data</a:t>
            </a:r>
            <a:r>
              <a:rPr lang="de-CH" baseline="0" dirty="0" smtClean="0"/>
              <a:t> (7)=0 ist wenn </a:t>
            </a:r>
            <a:r>
              <a:rPr lang="de-CH" baseline="0" dirty="0" err="1" smtClean="0"/>
              <a:t>rx_valid</a:t>
            </a:r>
            <a:r>
              <a:rPr lang="de-CH" baseline="0" dirty="0" smtClean="0"/>
              <a:t>=1. Sonst wäre </a:t>
            </a:r>
            <a:r>
              <a:rPr lang="de-CH" baseline="0" dirty="0" err="1" smtClean="0"/>
              <a:t>data</a:t>
            </a:r>
            <a:r>
              <a:rPr lang="de-CH" baseline="0" dirty="0" smtClean="0"/>
              <a:t>(7)=1.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baseline="0" dirty="0" smtClean="0"/>
              <a:t>Zusätzlich zur FSM gibt es ein Register für die übertragene Note (Note-Register) und ein Register für das Bit, welches anzeigt, ob die Note gesetzt ist oder gelöscht (O-Register).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baseline="0" dirty="0" smtClean="0"/>
              <a:t>Das O-Register wird direkt von </a:t>
            </a:r>
            <a:r>
              <a:rPr lang="de-CH" baseline="0" dirty="0" err="1" smtClean="0"/>
              <a:t>data</a:t>
            </a:r>
            <a:r>
              <a:rPr lang="de-CH" baseline="0" dirty="0" smtClean="0"/>
              <a:t>(4) aktualisiert falls die FSM im Zustand </a:t>
            </a:r>
            <a:r>
              <a:rPr lang="de-CH" baseline="0" dirty="0" err="1" smtClean="0"/>
              <a:t>idle</a:t>
            </a:r>
            <a:r>
              <a:rPr lang="de-CH" baseline="0" dirty="0" smtClean="0"/>
              <a:t> ist und </a:t>
            </a:r>
            <a:r>
              <a:rPr lang="de-CH" sz="1200" dirty="0" smtClean="0"/>
              <a:t> </a:t>
            </a:r>
            <a:r>
              <a:rPr lang="de-CH" sz="1200" dirty="0" err="1" smtClean="0"/>
              <a:t>rx_valid</a:t>
            </a:r>
            <a:r>
              <a:rPr lang="de-CH" sz="1200" dirty="0" smtClean="0"/>
              <a:t>=1 und </a:t>
            </a:r>
            <a:r>
              <a:rPr lang="de-CH" sz="1200" dirty="0" err="1" smtClean="0"/>
              <a:t>data</a:t>
            </a:r>
            <a:r>
              <a:rPr lang="de-CH" sz="1200" dirty="0" smtClean="0"/>
              <a:t>=100xxxxx (Noten werden übertragen). Die</a:t>
            </a:r>
            <a:r>
              <a:rPr lang="de-CH" sz="1200" baseline="0" dirty="0" smtClean="0"/>
              <a:t> Midi </a:t>
            </a:r>
            <a:r>
              <a:rPr lang="de-CH" sz="1200" baseline="0" dirty="0" err="1" smtClean="0"/>
              <a:t>Spec</a:t>
            </a:r>
            <a:r>
              <a:rPr lang="de-CH" sz="1200" baseline="0" dirty="0" smtClean="0"/>
              <a:t> sieht noch vor, bei Polyphonie eine Note zu löschen, indem </a:t>
            </a:r>
            <a:r>
              <a:rPr lang="de-CH" sz="1200" baseline="0" dirty="0" err="1" smtClean="0"/>
              <a:t>Velocity</a:t>
            </a:r>
            <a:r>
              <a:rPr lang="de-CH" sz="1200" baseline="0" dirty="0" smtClean="0"/>
              <a:t> Daten=00000000 übertragen werden. Dies wird erreicht durch aktualisieren des O- Registers wenn</a:t>
            </a:r>
            <a:r>
              <a:rPr lang="de-CH" sz="1200" dirty="0" smtClean="0"/>
              <a:t> </a:t>
            </a:r>
            <a:r>
              <a:rPr lang="de-CH" sz="1200" dirty="0" err="1" smtClean="0"/>
              <a:t>state</a:t>
            </a:r>
            <a:r>
              <a:rPr lang="de-CH" sz="1200" dirty="0" smtClean="0"/>
              <a:t>=</a:t>
            </a:r>
            <a:r>
              <a:rPr lang="de-CH" sz="1200" dirty="0" err="1" smtClean="0"/>
              <a:t>note</a:t>
            </a:r>
            <a:r>
              <a:rPr lang="de-CH" sz="1200" dirty="0" smtClean="0"/>
              <a:t> und Data= 000000000</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1200" dirty="0" smtClean="0"/>
              <a:t>Die Logik braucht noch einen </a:t>
            </a:r>
            <a:r>
              <a:rPr lang="de-CH" sz="1200" dirty="0" err="1" smtClean="0"/>
              <a:t>note_valid</a:t>
            </a:r>
            <a:r>
              <a:rPr lang="de-CH" sz="1200" baseline="0" dirty="0" smtClean="0"/>
              <a:t> Ausgang, der für einen Puls lang aktiv wird, wenn eine Note im Note-Register oder O-Register aktualisiert werden. Die Gleichung der Logik dazu ist: </a:t>
            </a:r>
            <a:r>
              <a:rPr lang="de-CH" sz="1200" dirty="0" err="1" smtClean="0"/>
              <a:t>rx_valid</a:t>
            </a:r>
            <a:r>
              <a:rPr lang="de-CH" sz="1200" dirty="0" smtClean="0"/>
              <a:t>=1 AND ( </a:t>
            </a:r>
            <a:r>
              <a:rPr lang="de-CH" sz="1200" dirty="0" err="1" smtClean="0"/>
              <a:t>state</a:t>
            </a:r>
            <a:r>
              <a:rPr lang="de-CH" sz="1200" dirty="0" smtClean="0"/>
              <a:t>=</a:t>
            </a:r>
            <a:r>
              <a:rPr lang="de-CH" sz="1200" dirty="0" err="1" smtClean="0"/>
              <a:t>note</a:t>
            </a:r>
            <a:r>
              <a:rPr lang="de-CH" sz="1200" dirty="0" smtClean="0"/>
              <a: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200" b="1" dirty="0" smtClean="0"/>
              <a:t>Notiz: </a:t>
            </a:r>
            <a:r>
              <a:rPr lang="de-CH" sz="1200" dirty="0" smtClean="0"/>
              <a:t>Dies ist mein Konzept, programmiert</a:t>
            </a:r>
            <a:r>
              <a:rPr lang="de-CH" sz="1200" baseline="0" dirty="0" smtClean="0"/>
              <a:t> habe ich es noch nicht. Also keine Gewähr, dass nicht noch Fehler darin sind. Der nächste Schritt ist die Implementierung und die Prüfung des Konzepts</a:t>
            </a:r>
            <a:endParaRPr lang="de-CH" sz="12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CH" sz="12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CH" sz="12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CH" dirty="0"/>
          </a:p>
        </p:txBody>
      </p:sp>
      <p:sp>
        <p:nvSpPr>
          <p:cNvPr id="4" name="Foliennummernplatzhalter 3"/>
          <p:cNvSpPr>
            <a:spLocks noGrp="1"/>
          </p:cNvSpPr>
          <p:nvPr>
            <p:ph type="sldNum" sz="quarter" idx="10"/>
          </p:nvPr>
        </p:nvSpPr>
        <p:spPr/>
        <p:txBody>
          <a:bodyPr/>
          <a:lstStyle/>
          <a:p>
            <a:fld id="{904225ED-1194-4651-9800-4F26C36499F4}" type="slidenum">
              <a:rPr lang="en-US" smtClean="0"/>
              <a:t>1</a:t>
            </a:fld>
            <a:endParaRPr lang="en-US"/>
          </a:p>
        </p:txBody>
      </p:sp>
    </p:spTree>
    <p:extLst>
      <p:ext uri="{BB962C8B-B14F-4D97-AF65-F5344CB8AC3E}">
        <p14:creationId xmlns:p14="http://schemas.microsoft.com/office/powerpoint/2010/main" val="374723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64918" indent="-164918">
              <a:buFont typeface="Arial" panose="020B0604020202020204" pitchFamily="34" charset="0"/>
              <a:buChar char="•"/>
            </a:pPr>
            <a:r>
              <a:rPr lang="de-CH" dirty="0" smtClean="0"/>
              <a:t>Vom</a:t>
            </a:r>
            <a:r>
              <a:rPr lang="de-CH" baseline="0" dirty="0" smtClean="0"/>
              <a:t> Keyboard </a:t>
            </a:r>
            <a:r>
              <a:rPr lang="de-CH" baseline="0" dirty="0" err="1" smtClean="0"/>
              <a:t>Dekoder</a:t>
            </a:r>
            <a:r>
              <a:rPr lang="de-CH" baseline="0" dirty="0" smtClean="0"/>
              <a:t> wird eine Notennummer gesendet und ein </a:t>
            </a:r>
            <a:r>
              <a:rPr lang="de-CH" baseline="0" dirty="0" err="1" smtClean="0"/>
              <a:t>Flag</a:t>
            </a:r>
            <a:r>
              <a:rPr lang="de-CH" baseline="0" dirty="0" smtClean="0"/>
              <a:t>, ob die Note Gesetzt oder Gelöscht werden soll</a:t>
            </a:r>
          </a:p>
          <a:p>
            <a:pPr marL="164918" indent="-164918">
              <a:buFont typeface="Arial" panose="020B0604020202020204" pitchFamily="34" charset="0"/>
              <a:buChar char="•"/>
            </a:pPr>
            <a:r>
              <a:rPr lang="de-CH" baseline="0" dirty="0" smtClean="0"/>
              <a:t>In 10 DDS Noten Registern werden die Noten zugeordnet an 10 DDS gespeichert, mit der Information, ob in dem Register eine gesetzte Note steht und damit, ob die DDS ein- oder ausgeschaltet sein soll.</a:t>
            </a:r>
          </a:p>
          <a:p>
            <a:pPr marL="164918" indent="-164918">
              <a:buFont typeface="Arial" panose="020B0604020202020204" pitchFamily="34" charset="0"/>
              <a:buChar char="•"/>
            </a:pPr>
            <a:r>
              <a:rPr lang="de-CH" baseline="0" dirty="0" smtClean="0"/>
              <a:t>Ein Index Zähler steuert die </a:t>
            </a:r>
            <a:r>
              <a:rPr lang="de-CH" baseline="0" dirty="0" err="1" smtClean="0"/>
              <a:t>Mux</a:t>
            </a:r>
            <a:r>
              <a:rPr lang="de-CH" baseline="0" dirty="0" smtClean="0"/>
              <a:t> und </a:t>
            </a:r>
            <a:r>
              <a:rPr lang="de-CH" baseline="0" dirty="0" err="1" smtClean="0"/>
              <a:t>Demux</a:t>
            </a:r>
            <a:r>
              <a:rPr lang="de-CH" baseline="0" dirty="0" smtClean="0"/>
              <a:t> an und arbeitet sich durch die 10 DDS Noten Register durch. Der Indexzähler läuft einmal um, jedes Mal wenn vom Keyboard </a:t>
            </a:r>
            <a:r>
              <a:rPr lang="de-CH" baseline="0" dirty="0" err="1" smtClean="0"/>
              <a:t>Dekoder</a:t>
            </a:r>
            <a:r>
              <a:rPr lang="de-CH" baseline="0" dirty="0" smtClean="0"/>
              <a:t> eine neue Note gemeldet wird. </a:t>
            </a:r>
          </a:p>
          <a:p>
            <a:pPr marL="604698" lvl="1" indent="-164918">
              <a:buFont typeface="Arial" panose="020B0604020202020204" pitchFamily="34" charset="0"/>
              <a:buChar char="•"/>
            </a:pPr>
            <a:r>
              <a:rPr lang="de-CH" baseline="0" dirty="0" smtClean="0"/>
              <a:t>Wenn vom Keyboard eine gesetzte Note gemeldet wird, wird die Note im ersten DDS Noten Register mit gelöschtem </a:t>
            </a:r>
            <a:r>
              <a:rPr lang="de-CH" baseline="0" dirty="0" err="1" smtClean="0"/>
              <a:t>Flag</a:t>
            </a:r>
            <a:r>
              <a:rPr lang="de-CH" baseline="0" dirty="0" smtClean="0"/>
              <a:t> gespeichert und das </a:t>
            </a:r>
            <a:r>
              <a:rPr lang="de-CH" baseline="0" dirty="0" err="1" smtClean="0"/>
              <a:t>Flag</a:t>
            </a:r>
            <a:r>
              <a:rPr lang="de-CH" baseline="0" dirty="0" smtClean="0"/>
              <a:t> gesetzt</a:t>
            </a:r>
          </a:p>
          <a:p>
            <a:pPr marL="604698" lvl="1" indent="-164918">
              <a:buFont typeface="Arial" panose="020B0604020202020204" pitchFamily="34" charset="0"/>
              <a:buChar char="•"/>
            </a:pPr>
            <a:r>
              <a:rPr lang="de-CH" baseline="0" dirty="0" smtClean="0"/>
              <a:t>Wenn die Bestehende Note aus dem Register und der Neue Note übereinstimmen und vom </a:t>
            </a:r>
            <a:r>
              <a:rPr lang="de-CH" baseline="0" dirty="0" err="1" smtClean="0"/>
              <a:t>Kexboard</a:t>
            </a:r>
            <a:r>
              <a:rPr lang="de-CH" baseline="0" dirty="0" smtClean="0"/>
              <a:t> gemeldet wird, dass die Note gelöscht wird, wird das </a:t>
            </a:r>
            <a:r>
              <a:rPr lang="de-CH" baseline="0" dirty="0" err="1" smtClean="0"/>
              <a:t>Flag</a:t>
            </a:r>
            <a:r>
              <a:rPr lang="de-CH" baseline="0" dirty="0" smtClean="0"/>
              <a:t> gelöscht</a:t>
            </a:r>
          </a:p>
          <a:p>
            <a:pPr marL="604698" lvl="1" indent="-164918">
              <a:buFont typeface="Arial" panose="020B0604020202020204" pitchFamily="34" charset="0"/>
              <a:buChar char="•"/>
            </a:pPr>
            <a:r>
              <a:rPr lang="de-CH" baseline="0" dirty="0" smtClean="0"/>
              <a:t>Problematisch wird es, falls das Keyboard die gleiche Note mehrere Male hintereinander als gesetzt meldet. Dann würden </a:t>
            </a:r>
            <a:r>
              <a:rPr lang="de-CH" baseline="0" dirty="0" err="1" smtClean="0"/>
              <a:t>meherer</a:t>
            </a:r>
            <a:r>
              <a:rPr lang="de-CH" baseline="0" dirty="0" smtClean="0"/>
              <a:t> DDS mit der gleichen Note eingeschaltet. Dies könnte man verhindern, in dem man den Index Zähler zwei mal durchlaufen lässt. Im ersten durchlauf wird nur verglichen, ob eine gesetzte Note schon im Register steht. Falls ja, wird der zweit Durchlauf </a:t>
            </a:r>
            <a:r>
              <a:rPr lang="de-CH" baseline="0" dirty="0" err="1" smtClean="0"/>
              <a:t>ncht</a:t>
            </a:r>
            <a:r>
              <a:rPr lang="de-CH" baseline="0" dirty="0" smtClean="0"/>
              <a:t> durchgeführt. Falls nein, setzt der zweite Durchlauf dann die erst beste freie Stelle.</a:t>
            </a:r>
          </a:p>
          <a:p>
            <a:pPr marL="164918" indent="-164918">
              <a:buFont typeface="Arial" panose="020B0604020202020204" pitchFamily="34" charset="0"/>
              <a:buChar char="•"/>
            </a:pPr>
            <a:r>
              <a:rPr lang="de-CH" baseline="0" dirty="0" smtClean="0"/>
              <a:t>Die DDS Noten Register kann man als Array organisieren</a:t>
            </a:r>
          </a:p>
          <a:p>
            <a:pPr marL="164918" indent="-164918">
              <a:buFont typeface="Arial" panose="020B0604020202020204" pitchFamily="34" charset="0"/>
              <a:buChar char="•"/>
            </a:pPr>
            <a:r>
              <a:rPr lang="de-CH" baseline="0" dirty="0" smtClean="0"/>
              <a:t>Zwischen zwei gemeldeten Noten braucht es also bis zu 20 12.5 MHz Taktzyklen. Kommen die Keyboardmeldungen in kürzeren Abständen hat man ein Problem, ist aber unwahrscheinlich, da die Datenübertragungsrate des Keyboards gering ist.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baseline="0" dirty="0" smtClean="0"/>
              <a:t>Elegant wäre auch die kombinatorischen Blöcke: MUX, DEMUX, UPDATE MUX und Vergleicher in einen kombinatorischen Prozess zu packen. Der jetzt getaktet Indexzähler würde durch eine </a:t>
            </a:r>
            <a:r>
              <a:rPr lang="de-CH" baseline="0" dirty="0" err="1" smtClean="0"/>
              <a:t>ungetaktete</a:t>
            </a:r>
            <a:r>
              <a:rPr lang="de-CH" baseline="0" dirty="0" smtClean="0"/>
              <a:t> </a:t>
            </a:r>
            <a:r>
              <a:rPr lang="de-CH" baseline="0" dirty="0" err="1" smtClean="0"/>
              <a:t>For</a:t>
            </a:r>
            <a:r>
              <a:rPr lang="de-CH" baseline="0" dirty="0" smtClean="0"/>
              <a:t>-Loop ersetzt. Zwischenwerte speichert man in Variablen im Prozess. Der Synthesizer sollte dann eine kombinatorische Logik bilden, die aus dem Keyboard </a:t>
            </a:r>
            <a:r>
              <a:rPr lang="de-CH" baseline="0" dirty="0" err="1" smtClean="0"/>
              <a:t>Dekoder</a:t>
            </a:r>
            <a:r>
              <a:rPr lang="de-CH" baseline="0" dirty="0" smtClean="0"/>
              <a:t> </a:t>
            </a:r>
            <a:r>
              <a:rPr lang="de-CH" baseline="0" dirty="0" err="1" smtClean="0"/>
              <a:t>input</a:t>
            </a:r>
            <a:r>
              <a:rPr lang="de-CH" baseline="0" dirty="0" smtClean="0"/>
              <a:t> und den aktuellen 10 Werten im Noten Register, 10 Ausgänge erzeugt, die direkt an die D Eingänge der DDS Noten Register gelegt werden können.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200" b="1" dirty="0" smtClean="0"/>
              <a:t>Notiz: </a:t>
            </a:r>
            <a:r>
              <a:rPr lang="de-CH" sz="1200" dirty="0" smtClean="0"/>
              <a:t>Dies ist mein Konzept, programmiert</a:t>
            </a:r>
            <a:r>
              <a:rPr lang="de-CH" sz="1200" baseline="0" dirty="0" smtClean="0"/>
              <a:t> habe ich es noch nicht. Also keine Gewähr, dass nicht noch Fehler darin sind. Der nächste Schritt ist die </a:t>
            </a:r>
            <a:r>
              <a:rPr lang="de-CH" sz="1200" baseline="0" dirty="0" err="1" smtClean="0"/>
              <a:t>implementierung</a:t>
            </a:r>
            <a:r>
              <a:rPr lang="de-CH" sz="1200" baseline="0" dirty="0" smtClean="0"/>
              <a:t> und die Prüfung des Konzepts</a:t>
            </a:r>
            <a:endParaRPr lang="de-CH" sz="1200" dirty="0" smtClean="0"/>
          </a:p>
        </p:txBody>
      </p:sp>
      <p:sp>
        <p:nvSpPr>
          <p:cNvPr id="4" name="Foliennummernplatzhalter 3"/>
          <p:cNvSpPr>
            <a:spLocks noGrp="1"/>
          </p:cNvSpPr>
          <p:nvPr>
            <p:ph type="sldNum" sz="quarter" idx="10"/>
          </p:nvPr>
        </p:nvSpPr>
        <p:spPr/>
        <p:txBody>
          <a:bodyPr/>
          <a:lstStyle/>
          <a:p>
            <a:fld id="{904225ED-1194-4651-9800-4F26C36499F4}" type="slidenum">
              <a:rPr lang="en-US" smtClean="0"/>
              <a:t>2</a:t>
            </a:fld>
            <a:endParaRPr lang="en-US"/>
          </a:p>
        </p:txBody>
      </p:sp>
    </p:spTree>
    <p:extLst>
      <p:ext uri="{BB962C8B-B14F-4D97-AF65-F5344CB8AC3E}">
        <p14:creationId xmlns:p14="http://schemas.microsoft.com/office/powerpoint/2010/main" val="216239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sz="4000" baseline="0">
                <a:solidFill>
                  <a:srgbClr val="0064A6"/>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714348" y="3886200"/>
            <a:ext cx="7058052"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lvl1pPr>
              <a:defRPr/>
            </a:lvl1pPr>
          </a:lstStyle>
          <a:p>
            <a:pPr>
              <a:defRPr/>
            </a:pPr>
            <a:fld id="{B8EE40B6-8A27-4278-BCD2-7A1C665B653A}" type="datetime1">
              <a:rPr lang="de-DE" smtClean="0"/>
              <a:t>08.11.2015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BE3576EE-514B-435A-B9CC-B8ABA4783AA1}" type="slidenum">
              <a:rPr lang="de-DE"/>
              <a:pPr>
                <a:defRPr/>
              </a:pPr>
              <a:t>‹Nr.›</a:t>
            </a:fld>
            <a:endParaRPr lang="de-DE"/>
          </a:p>
        </p:txBody>
      </p:sp>
    </p:spTree>
    <p:extLst>
      <p:ext uri="{BB962C8B-B14F-4D97-AF65-F5344CB8AC3E}">
        <p14:creationId xmlns:p14="http://schemas.microsoft.com/office/powerpoint/2010/main" val="77821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A078A859-D82F-4257-9A99-ED73EC41704C}" type="datetime1">
              <a:rPr lang="de-DE" smtClean="0"/>
              <a:t>08.11.2015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7097C989-4922-447C-95EB-1CC3F8B6611C}" type="slidenum">
              <a:rPr lang="de-DE"/>
              <a:pPr>
                <a:defRPr/>
              </a:pPr>
              <a:t>‹Nr.›</a:t>
            </a:fld>
            <a:endParaRPr lang="de-DE"/>
          </a:p>
        </p:txBody>
      </p:sp>
    </p:spTree>
    <p:extLst>
      <p:ext uri="{BB962C8B-B14F-4D97-AF65-F5344CB8AC3E}">
        <p14:creationId xmlns:p14="http://schemas.microsoft.com/office/powerpoint/2010/main" val="297467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0022675C-9D24-40D4-965B-A743A3B52AA6}" type="datetime1">
              <a:rPr lang="de-DE" smtClean="0"/>
              <a:t>08.11.2015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9C9A962B-4BC1-487B-8F7E-A2D5401A2DFB}" type="slidenum">
              <a:rPr lang="de-DE"/>
              <a:pPr>
                <a:defRPr/>
              </a:pPr>
              <a:t>‹Nr.›</a:t>
            </a:fld>
            <a:endParaRPr lang="de-DE"/>
          </a:p>
        </p:txBody>
      </p:sp>
    </p:spTree>
    <p:extLst>
      <p:ext uri="{BB962C8B-B14F-4D97-AF65-F5344CB8AC3E}">
        <p14:creationId xmlns:p14="http://schemas.microsoft.com/office/powerpoint/2010/main" val="120393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575C1748-221F-43C8-A838-FE7FAEDD53DE}" type="datetime1">
              <a:rPr lang="de-DE" smtClean="0"/>
              <a:t>08.11.2015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E5CBC234-8F3A-4359-BD10-F300423D3EC2}" type="slidenum">
              <a:rPr lang="de-DE"/>
              <a:pPr>
                <a:defRPr/>
              </a:pPr>
              <a:t>‹Nr.›</a:t>
            </a:fld>
            <a:endParaRPr lang="de-DE"/>
          </a:p>
        </p:txBody>
      </p:sp>
    </p:spTree>
    <p:extLst>
      <p:ext uri="{BB962C8B-B14F-4D97-AF65-F5344CB8AC3E}">
        <p14:creationId xmlns:p14="http://schemas.microsoft.com/office/powerpoint/2010/main" val="279188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small" baseline="0"/>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a:lvl1pPr>
          </a:lstStyle>
          <a:p>
            <a:pPr>
              <a:defRPr/>
            </a:pPr>
            <a:fld id="{427232E2-D19D-4DB7-A9CB-B0B58127B23B}" type="datetime1">
              <a:rPr lang="de-DE" smtClean="0"/>
              <a:t>08.11.2015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BFFD8048-5B65-402D-8712-1DC27D380965}" type="slidenum">
              <a:rPr lang="de-DE"/>
              <a:pPr>
                <a:defRPr/>
              </a:pPr>
              <a:t>‹Nr.›</a:t>
            </a:fld>
            <a:endParaRPr lang="de-DE"/>
          </a:p>
        </p:txBody>
      </p:sp>
    </p:spTree>
    <p:extLst>
      <p:ext uri="{BB962C8B-B14F-4D97-AF65-F5344CB8AC3E}">
        <p14:creationId xmlns:p14="http://schemas.microsoft.com/office/powerpoint/2010/main" val="181893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pPr>
              <a:defRPr/>
            </a:pPr>
            <a:fld id="{2122FF30-77D8-4CC9-B527-312C33F03676}" type="datetime1">
              <a:rPr lang="de-DE" smtClean="0"/>
              <a:t>08.11.2015</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4467C7DD-E743-4813-AE19-B4181E036C7C}" type="slidenum">
              <a:rPr lang="de-DE"/>
              <a:pPr>
                <a:defRPr/>
              </a:pPr>
              <a:t>‹Nr.›</a:t>
            </a:fld>
            <a:endParaRPr lang="de-DE"/>
          </a:p>
        </p:txBody>
      </p:sp>
    </p:spTree>
    <p:extLst>
      <p:ext uri="{BB962C8B-B14F-4D97-AF65-F5344CB8AC3E}">
        <p14:creationId xmlns:p14="http://schemas.microsoft.com/office/powerpoint/2010/main" val="364477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pPr>
              <a:defRPr/>
            </a:pPr>
            <a:fld id="{B7FE68AE-D67F-4A78-B8D2-2BBFA2AAA4BA}" type="datetime1">
              <a:rPr lang="de-DE" smtClean="0"/>
              <a:t>08.11.2015</a:t>
            </a:fld>
            <a:endParaRPr lang="de-DE"/>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78213050-C4F0-40FB-BE77-2B3EA7204CDB}" type="slidenum">
              <a:rPr lang="de-DE"/>
              <a:pPr>
                <a:defRPr/>
              </a:pPr>
              <a:t>‹Nr.›</a:t>
            </a:fld>
            <a:endParaRPr lang="de-DE"/>
          </a:p>
        </p:txBody>
      </p:sp>
    </p:spTree>
    <p:extLst>
      <p:ext uri="{BB962C8B-B14F-4D97-AF65-F5344CB8AC3E}">
        <p14:creationId xmlns:p14="http://schemas.microsoft.com/office/powerpoint/2010/main" val="50898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Datumsplatzhalter 3"/>
          <p:cNvSpPr>
            <a:spLocks noGrp="1"/>
          </p:cNvSpPr>
          <p:nvPr>
            <p:ph type="dt" sz="half" idx="10"/>
          </p:nvPr>
        </p:nvSpPr>
        <p:spPr/>
        <p:txBody>
          <a:bodyPr/>
          <a:lstStyle>
            <a:lvl1pPr>
              <a:defRPr/>
            </a:lvl1pPr>
          </a:lstStyle>
          <a:p>
            <a:pPr>
              <a:defRPr/>
            </a:pPr>
            <a:fld id="{E53B613E-9AB5-44EE-BBAA-30B91201891B}" type="datetime1">
              <a:rPr lang="de-DE" smtClean="0"/>
              <a:t>08.11.2015</a:t>
            </a:fld>
            <a:endParaRPr lang="de-DE"/>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2CBDE967-CFCA-44EF-B888-CF49E667F07C}" type="slidenum">
              <a:rPr lang="de-DE"/>
              <a:pPr>
                <a:defRPr/>
              </a:pPr>
              <a:t>‹Nr.›</a:t>
            </a:fld>
            <a:endParaRPr lang="de-DE"/>
          </a:p>
        </p:txBody>
      </p:sp>
    </p:spTree>
    <p:extLst>
      <p:ext uri="{BB962C8B-B14F-4D97-AF65-F5344CB8AC3E}">
        <p14:creationId xmlns:p14="http://schemas.microsoft.com/office/powerpoint/2010/main" val="375834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ABDA202D-3252-4CF1-B5CD-E05ED8454DE4}" type="datetime1">
              <a:rPr lang="de-DE" smtClean="0"/>
              <a:t>08.11.2015</a:t>
            </a:fld>
            <a:endParaRPr lang="de-DE"/>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FF6056AB-5117-4641-9F7E-CEBEDAC9A1B6}" type="slidenum">
              <a:rPr lang="de-DE"/>
              <a:pPr>
                <a:defRPr/>
              </a:pPr>
              <a:t>‹Nr.›</a:t>
            </a:fld>
            <a:endParaRPr lang="de-DE"/>
          </a:p>
        </p:txBody>
      </p:sp>
    </p:spTree>
    <p:extLst>
      <p:ext uri="{BB962C8B-B14F-4D97-AF65-F5344CB8AC3E}">
        <p14:creationId xmlns:p14="http://schemas.microsoft.com/office/powerpoint/2010/main" val="326642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5972188" cy="727058"/>
          </a:xfrm>
        </p:spPr>
        <p:txBody>
          <a:bodyPr/>
          <a:lstStyle>
            <a:lvl1pPr algn="l">
              <a:defRPr sz="28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1500174"/>
            <a:ext cx="5111750" cy="4625989"/>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3"/>
          <p:cNvSpPr>
            <a:spLocks noGrp="1"/>
          </p:cNvSpPr>
          <p:nvPr>
            <p:ph type="dt" sz="half" idx="10"/>
          </p:nvPr>
        </p:nvSpPr>
        <p:spPr/>
        <p:txBody>
          <a:bodyPr/>
          <a:lstStyle>
            <a:lvl1pPr>
              <a:defRPr/>
            </a:lvl1pPr>
          </a:lstStyle>
          <a:p>
            <a:pPr>
              <a:defRPr/>
            </a:pPr>
            <a:fld id="{F4A7F5CA-A54C-4154-AB45-913CD9742A24}" type="datetime1">
              <a:rPr lang="de-DE" smtClean="0"/>
              <a:t>08.11.2015</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F9877397-EBB3-463B-818A-D1D35FD90531}" type="slidenum">
              <a:rPr lang="de-DE"/>
              <a:pPr>
                <a:defRPr/>
              </a:pPr>
              <a:t>‹Nr.›</a:t>
            </a:fld>
            <a:endParaRPr lang="de-DE"/>
          </a:p>
        </p:txBody>
      </p:sp>
    </p:spTree>
    <p:extLst>
      <p:ext uri="{BB962C8B-B14F-4D97-AF65-F5344CB8AC3E}">
        <p14:creationId xmlns:p14="http://schemas.microsoft.com/office/powerpoint/2010/main" val="90419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1357297"/>
            <a:ext cx="5486400" cy="337027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3"/>
          <p:cNvSpPr>
            <a:spLocks noGrp="1"/>
          </p:cNvSpPr>
          <p:nvPr>
            <p:ph type="dt" sz="half" idx="10"/>
          </p:nvPr>
        </p:nvSpPr>
        <p:spPr/>
        <p:txBody>
          <a:bodyPr/>
          <a:lstStyle>
            <a:lvl1pPr>
              <a:defRPr/>
            </a:lvl1pPr>
          </a:lstStyle>
          <a:p>
            <a:pPr>
              <a:defRPr/>
            </a:pPr>
            <a:fld id="{C610DAF6-E2F8-40E0-9DEA-ED9EB8C098A9}" type="datetime1">
              <a:rPr lang="de-DE" smtClean="0"/>
              <a:t>08.11.2015</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4C9DA372-13B6-4F90-BD77-85120734C210}" type="slidenum">
              <a:rPr lang="de-DE"/>
              <a:pPr>
                <a:defRPr/>
              </a:pPr>
              <a:t>‹Nr.›</a:t>
            </a:fld>
            <a:endParaRPr lang="de-DE"/>
          </a:p>
        </p:txBody>
      </p:sp>
    </p:spTree>
    <p:extLst>
      <p:ext uri="{BB962C8B-B14F-4D97-AF65-F5344CB8AC3E}">
        <p14:creationId xmlns:p14="http://schemas.microsoft.com/office/powerpoint/2010/main" val="285875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p:nvSpPr>
        <p:spPr>
          <a:xfrm>
            <a:off x="0" y="0"/>
            <a:ext cx="9144000" cy="12239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027" name="Titelplatzhalter 1"/>
          <p:cNvSpPr>
            <a:spLocks noGrp="1"/>
          </p:cNvSpPr>
          <p:nvPr>
            <p:ph type="title"/>
          </p:nvPr>
        </p:nvSpPr>
        <p:spPr bwMode="auto">
          <a:xfrm>
            <a:off x="457200" y="274638"/>
            <a:ext cx="62579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8"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8FE52D3-B7B6-4621-8894-A06B6E257DB2}" type="datetime1">
              <a:rPr lang="de-DE" smtClean="0"/>
              <a:t>08.11.2015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A46A68AD-1C0B-4B94-A3CA-3FF3CC86A955}" type="slidenum">
              <a:rPr lang="de-DE"/>
              <a:pPr>
                <a:defRPr/>
              </a:pPr>
              <a:t>‹Nr.›</a:t>
            </a:fld>
            <a:endParaRPr lang="de-DE"/>
          </a:p>
        </p:txBody>
      </p:sp>
      <p:sp>
        <p:nvSpPr>
          <p:cNvPr id="1032" name="Textfeld 8"/>
          <p:cNvSpPr txBox="1">
            <a:spLocks noChangeArrowheads="1"/>
          </p:cNvSpPr>
          <p:nvPr/>
        </p:nvSpPr>
        <p:spPr bwMode="auto">
          <a:xfrm>
            <a:off x="8001000" y="21431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e-CH" sz="1200" b="1">
                <a:cs typeface="Arial" charset="0"/>
              </a:rPr>
              <a:t>School of</a:t>
            </a:r>
            <a:br>
              <a:rPr lang="de-CH" sz="1200" b="1">
                <a:cs typeface="Arial" charset="0"/>
              </a:rPr>
            </a:br>
            <a:r>
              <a:rPr lang="de-CH" sz="1200" b="1">
                <a:cs typeface="Arial" charset="0"/>
              </a:rPr>
              <a:t>Engineering</a:t>
            </a:r>
            <a:endParaRPr lang="de-DE" sz="1200" b="1">
              <a:cs typeface="Arial" charset="0"/>
            </a:endParaRPr>
          </a:p>
        </p:txBody>
      </p:sp>
      <p:pic>
        <p:nvPicPr>
          <p:cNvPr id="1033" name="Grafik 9" descr="zhaw_sw.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929438" y="107950"/>
            <a:ext cx="9636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28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800" b="1">
          <a:solidFill>
            <a:schemeClr val="tx1"/>
          </a:solidFill>
          <a:latin typeface="Arial" charset="0"/>
          <a:cs typeface="Arial" charset="0"/>
        </a:defRPr>
      </a:lvl2pPr>
      <a:lvl3pPr algn="l" rtl="0" eaLnBrk="0" fontAlgn="base" hangingPunct="0">
        <a:spcBef>
          <a:spcPct val="0"/>
        </a:spcBef>
        <a:spcAft>
          <a:spcPct val="0"/>
        </a:spcAft>
        <a:defRPr sz="2800" b="1">
          <a:solidFill>
            <a:schemeClr val="tx1"/>
          </a:solidFill>
          <a:latin typeface="Arial" charset="0"/>
          <a:cs typeface="Arial" charset="0"/>
        </a:defRPr>
      </a:lvl3pPr>
      <a:lvl4pPr algn="l" rtl="0" eaLnBrk="0" fontAlgn="base" hangingPunct="0">
        <a:spcBef>
          <a:spcPct val="0"/>
        </a:spcBef>
        <a:spcAft>
          <a:spcPct val="0"/>
        </a:spcAft>
        <a:defRPr sz="2800" b="1">
          <a:solidFill>
            <a:schemeClr val="tx1"/>
          </a:solidFill>
          <a:latin typeface="Arial" charset="0"/>
          <a:cs typeface="Arial" charset="0"/>
        </a:defRPr>
      </a:lvl4pPr>
      <a:lvl5pPr algn="l" rtl="0" eaLnBrk="0" fontAlgn="base" hangingPunct="0">
        <a:spcBef>
          <a:spcPct val="0"/>
        </a:spcBef>
        <a:spcAft>
          <a:spcPct val="0"/>
        </a:spcAft>
        <a:defRPr sz="2800" b="1">
          <a:solidFill>
            <a:schemeClr val="tx1"/>
          </a:solidFill>
          <a:latin typeface="Arial" charset="0"/>
          <a:cs typeface="Arial" charset="0"/>
        </a:defRPr>
      </a:lvl5pPr>
      <a:lvl6pPr marL="457200" algn="l" rtl="0" eaLnBrk="1" fontAlgn="base" hangingPunct="1">
        <a:spcBef>
          <a:spcPct val="0"/>
        </a:spcBef>
        <a:spcAft>
          <a:spcPct val="0"/>
        </a:spcAft>
        <a:defRPr sz="2800">
          <a:solidFill>
            <a:schemeClr val="bg1"/>
          </a:solidFill>
          <a:latin typeface="Arial Rounded MT Bold" pitchFamily="34" charset="0"/>
        </a:defRPr>
      </a:lvl6pPr>
      <a:lvl7pPr marL="914400" algn="l" rtl="0" eaLnBrk="1" fontAlgn="base" hangingPunct="1">
        <a:spcBef>
          <a:spcPct val="0"/>
        </a:spcBef>
        <a:spcAft>
          <a:spcPct val="0"/>
        </a:spcAft>
        <a:defRPr sz="2800">
          <a:solidFill>
            <a:schemeClr val="bg1"/>
          </a:solidFill>
          <a:latin typeface="Arial Rounded MT Bold" pitchFamily="34" charset="0"/>
        </a:defRPr>
      </a:lvl7pPr>
      <a:lvl8pPr marL="1371600" algn="l" rtl="0" eaLnBrk="1" fontAlgn="base" hangingPunct="1">
        <a:spcBef>
          <a:spcPct val="0"/>
        </a:spcBef>
        <a:spcAft>
          <a:spcPct val="0"/>
        </a:spcAft>
        <a:defRPr sz="2800">
          <a:solidFill>
            <a:schemeClr val="bg1"/>
          </a:solidFill>
          <a:latin typeface="Arial Rounded MT Bold" pitchFamily="34" charset="0"/>
        </a:defRPr>
      </a:lvl8pPr>
      <a:lvl9pPr marL="1828800" algn="l" rtl="0" eaLnBrk="1" fontAlgn="base" hangingPunct="1">
        <a:spcBef>
          <a:spcPct val="0"/>
        </a:spcBef>
        <a:spcAft>
          <a:spcPct val="0"/>
        </a:spcAft>
        <a:defRPr sz="2800">
          <a:solidFill>
            <a:schemeClr val="bg1"/>
          </a:solidFill>
          <a:latin typeface="Arial Rounded MT Bold" pitchFamily="34" charset="0"/>
        </a:defRPr>
      </a:lvl9pPr>
    </p:titleStyle>
    <p:bodyStyle>
      <a:lvl1pPr marL="342900" indent="-342900" algn="l" rtl="0" eaLnBrk="0" fontAlgn="base" hangingPunct="0">
        <a:spcBef>
          <a:spcPct val="20000"/>
        </a:spcBef>
        <a:spcAft>
          <a:spcPct val="0"/>
        </a:spcAft>
        <a:buClr>
          <a:srgbClr val="0064A6"/>
        </a:buClr>
        <a:buSzPct val="100000"/>
        <a:buFont typeface="Arial" charset="0"/>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0064A6"/>
        </a:buClr>
        <a:buFont typeface="Arial"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0064A6"/>
        </a:buClr>
        <a:buFont typeface="Arial"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rgbClr val="0064A6"/>
        </a:buClr>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rgbClr val="0064A6"/>
        </a:buClr>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a:xfrm>
            <a:off x="5354679" y="4313662"/>
            <a:ext cx="315000" cy="495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p:cNvSpPr>
            <a:spLocks noGrp="1"/>
          </p:cNvSpPr>
          <p:nvPr>
            <p:ph type="title"/>
          </p:nvPr>
        </p:nvSpPr>
        <p:spPr/>
        <p:txBody>
          <a:bodyPr/>
          <a:lstStyle/>
          <a:p>
            <a:r>
              <a:rPr lang="de-CH" dirty="0" smtClean="0"/>
              <a:t>Keyboard </a:t>
            </a:r>
            <a:r>
              <a:rPr lang="de-CH" dirty="0" err="1" smtClean="0"/>
              <a:t>Dekoder</a:t>
            </a:r>
            <a:endParaRPr lang="de-CH" dirty="0"/>
          </a:p>
        </p:txBody>
      </p:sp>
      <p:sp>
        <p:nvSpPr>
          <p:cNvPr id="3" name="Foliennummernplatzhalter 2"/>
          <p:cNvSpPr>
            <a:spLocks noGrp="1"/>
          </p:cNvSpPr>
          <p:nvPr>
            <p:ph type="sldNum" sz="quarter" idx="12"/>
          </p:nvPr>
        </p:nvSpPr>
        <p:spPr/>
        <p:txBody>
          <a:bodyPr/>
          <a:lstStyle/>
          <a:p>
            <a:pPr>
              <a:defRPr/>
            </a:pPr>
            <a:fld id="{2CBDE967-CFCA-44EF-B888-CF49E667F07C}" type="slidenum">
              <a:rPr lang="de-DE" smtClean="0"/>
              <a:pPr>
                <a:defRPr/>
              </a:pPr>
              <a:t>1</a:t>
            </a:fld>
            <a:endParaRPr lang="de-DE"/>
          </a:p>
        </p:txBody>
      </p:sp>
      <p:sp>
        <p:nvSpPr>
          <p:cNvPr id="4" name="Ellipse 3"/>
          <p:cNvSpPr/>
          <p:nvPr/>
        </p:nvSpPr>
        <p:spPr>
          <a:xfrm>
            <a:off x="3942000" y="1449000"/>
            <a:ext cx="835660" cy="8356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smtClean="0">
                <a:solidFill>
                  <a:schemeClr val="tx1"/>
                </a:solidFill>
              </a:rPr>
              <a:t>Idle</a:t>
            </a:r>
            <a:endParaRPr lang="de-CH" dirty="0">
              <a:solidFill>
                <a:schemeClr val="tx1"/>
              </a:solidFill>
            </a:endParaRPr>
          </a:p>
        </p:txBody>
      </p:sp>
      <p:sp>
        <p:nvSpPr>
          <p:cNvPr id="7" name="Ellipse 6"/>
          <p:cNvSpPr/>
          <p:nvPr/>
        </p:nvSpPr>
        <p:spPr>
          <a:xfrm>
            <a:off x="4932000" y="2889000"/>
            <a:ext cx="835660" cy="8356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100" dirty="0" smtClean="0">
                <a:solidFill>
                  <a:schemeClr val="tx1"/>
                </a:solidFill>
              </a:rPr>
              <a:t>Status</a:t>
            </a:r>
            <a:endParaRPr lang="de-CH" sz="1100" dirty="0">
              <a:solidFill>
                <a:schemeClr val="tx1"/>
              </a:solidFill>
            </a:endParaRPr>
          </a:p>
        </p:txBody>
      </p:sp>
      <p:sp>
        <p:nvSpPr>
          <p:cNvPr id="8" name="Ellipse 7"/>
          <p:cNvSpPr/>
          <p:nvPr/>
        </p:nvSpPr>
        <p:spPr>
          <a:xfrm>
            <a:off x="2952000" y="2889000"/>
            <a:ext cx="835660" cy="8356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Note</a:t>
            </a:r>
            <a:endParaRPr lang="de-CH" sz="1400" dirty="0">
              <a:solidFill>
                <a:schemeClr val="tx1"/>
              </a:solidFill>
            </a:endParaRPr>
          </a:p>
        </p:txBody>
      </p:sp>
      <p:cxnSp>
        <p:nvCxnSpPr>
          <p:cNvPr id="10" name="Gerade Verbindung mit Pfeil 9"/>
          <p:cNvCxnSpPr/>
          <p:nvPr/>
        </p:nvCxnSpPr>
        <p:spPr>
          <a:xfrm>
            <a:off x="4662000" y="2284660"/>
            <a:ext cx="495000" cy="604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4942875" y="2279053"/>
            <a:ext cx="2073003" cy="246221"/>
          </a:xfrm>
          <a:prstGeom prst="rect">
            <a:avLst/>
          </a:prstGeom>
          <a:noFill/>
        </p:spPr>
        <p:txBody>
          <a:bodyPr wrap="none" rtlCol="0">
            <a:spAutoFit/>
          </a:bodyPr>
          <a:lstStyle/>
          <a:p>
            <a:r>
              <a:rPr lang="de-CH" sz="1000" dirty="0" err="1" smtClean="0"/>
              <a:t>If</a:t>
            </a:r>
            <a:r>
              <a:rPr lang="de-CH" sz="1000" dirty="0" smtClean="0"/>
              <a:t> </a:t>
            </a:r>
            <a:r>
              <a:rPr lang="de-CH" sz="1000" dirty="0" err="1" smtClean="0"/>
              <a:t>rx_valid</a:t>
            </a:r>
            <a:r>
              <a:rPr lang="de-CH" sz="1000" dirty="0" smtClean="0"/>
              <a:t>=1 AND </a:t>
            </a:r>
            <a:r>
              <a:rPr lang="de-CH" sz="1000" dirty="0" err="1" smtClean="0"/>
              <a:t>data</a:t>
            </a:r>
            <a:r>
              <a:rPr lang="de-CH" sz="1000" dirty="0" smtClean="0"/>
              <a:t>=100xxxxx</a:t>
            </a:r>
            <a:endParaRPr lang="de-CH" sz="1000" dirty="0"/>
          </a:p>
        </p:txBody>
      </p:sp>
      <p:cxnSp>
        <p:nvCxnSpPr>
          <p:cNvPr id="14" name="Gerade Verbindung mit Pfeil 13"/>
          <p:cNvCxnSpPr>
            <a:stCxn id="7" idx="2"/>
            <a:endCxn id="8" idx="6"/>
          </p:cNvCxnSpPr>
          <p:nvPr/>
        </p:nvCxnSpPr>
        <p:spPr>
          <a:xfrm flipH="1">
            <a:off x="3787660" y="3306830"/>
            <a:ext cx="11443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3739200" y="2293345"/>
            <a:ext cx="669563" cy="783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a:off x="3322662" y="2131705"/>
            <a:ext cx="652537" cy="752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866949" y="2281172"/>
            <a:ext cx="1909836" cy="415498"/>
          </a:xfrm>
          <a:prstGeom prst="rect">
            <a:avLst/>
          </a:prstGeom>
          <a:noFill/>
          <a:ln>
            <a:solidFill>
              <a:schemeClr val="bg1"/>
            </a:solidFill>
          </a:ln>
        </p:spPr>
        <p:txBody>
          <a:bodyPr wrap="square" rtlCol="0">
            <a:spAutoFit/>
          </a:bodyPr>
          <a:lstStyle/>
          <a:p>
            <a:r>
              <a:rPr lang="de-CH" sz="1050" dirty="0" err="1"/>
              <a:t>If</a:t>
            </a:r>
            <a:r>
              <a:rPr lang="de-CH" sz="1050" dirty="0"/>
              <a:t> </a:t>
            </a:r>
            <a:r>
              <a:rPr lang="de-CH" sz="1050" dirty="0" err="1"/>
              <a:t>rx_valid</a:t>
            </a:r>
            <a:r>
              <a:rPr lang="de-CH" sz="1050" dirty="0"/>
              <a:t>=1 AND </a:t>
            </a:r>
            <a:r>
              <a:rPr lang="de-CH" sz="1050" dirty="0" err="1" smtClean="0"/>
              <a:t>data</a:t>
            </a:r>
            <a:r>
              <a:rPr lang="de-CH" sz="1050" dirty="0" smtClean="0"/>
              <a:t>(7)=0</a:t>
            </a:r>
            <a:br>
              <a:rPr lang="de-CH" sz="1050" dirty="0" smtClean="0"/>
            </a:br>
            <a:r>
              <a:rPr lang="de-CH" sz="1050" dirty="0" smtClean="0"/>
              <a:t>(Polyphonie)</a:t>
            </a:r>
            <a:endParaRPr lang="de-CH" sz="1050" dirty="0"/>
          </a:p>
        </p:txBody>
      </p:sp>
      <p:sp>
        <p:nvSpPr>
          <p:cNvPr id="28" name="Rechteck 27"/>
          <p:cNvSpPr/>
          <p:nvPr/>
        </p:nvSpPr>
        <p:spPr>
          <a:xfrm>
            <a:off x="1611721" y="4374000"/>
            <a:ext cx="315000" cy="495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0" name="Gerader Verbinder 29"/>
          <p:cNvCxnSpPr>
            <a:stCxn id="28" idx="1"/>
          </p:cNvCxnSpPr>
          <p:nvPr/>
        </p:nvCxnSpPr>
        <p:spPr>
          <a:xfrm>
            <a:off x="1611721" y="4621500"/>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flipH="1">
            <a:off x="1611721" y="4696162"/>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Wolkenförmige Legende 31"/>
          <p:cNvSpPr/>
          <p:nvPr/>
        </p:nvSpPr>
        <p:spPr>
          <a:xfrm>
            <a:off x="4044634" y="5074874"/>
            <a:ext cx="638272" cy="279988"/>
          </a:xfrm>
          <a:prstGeom prst="cloudCallou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6" name="Rechteck 35"/>
          <p:cNvSpPr/>
          <p:nvPr/>
        </p:nvSpPr>
        <p:spPr>
          <a:xfrm>
            <a:off x="5292000" y="4408950"/>
            <a:ext cx="315000" cy="495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7" name="Gerader Verbinder 36"/>
          <p:cNvCxnSpPr>
            <a:stCxn id="36" idx="1"/>
          </p:cNvCxnSpPr>
          <p:nvPr/>
        </p:nvCxnSpPr>
        <p:spPr>
          <a:xfrm>
            <a:off x="5292000" y="4656450"/>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flipH="1">
            <a:off x="5292000" y="4731112"/>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uppieren 50"/>
          <p:cNvGrpSpPr/>
          <p:nvPr/>
        </p:nvGrpSpPr>
        <p:grpSpPr>
          <a:xfrm>
            <a:off x="4903300" y="4329000"/>
            <a:ext cx="180000" cy="405000"/>
            <a:chOff x="7002000" y="3891830"/>
            <a:chExt cx="315000" cy="752170"/>
          </a:xfrm>
        </p:grpSpPr>
        <p:cxnSp>
          <p:nvCxnSpPr>
            <p:cNvPr id="43" name="Gerader Verbinder 42"/>
            <p:cNvCxnSpPr/>
            <p:nvPr/>
          </p:nvCxnSpPr>
          <p:spPr>
            <a:xfrm>
              <a:off x="7002000" y="3891830"/>
              <a:ext cx="0" cy="75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p:cNvCxnSpPr/>
            <p:nvPr/>
          </p:nvCxnSpPr>
          <p:spPr>
            <a:xfrm>
              <a:off x="7002000" y="3891830"/>
              <a:ext cx="315000" cy="12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p:cNvCxnSpPr/>
            <p:nvPr/>
          </p:nvCxnSpPr>
          <p:spPr>
            <a:xfrm flipH="1">
              <a:off x="7009600" y="4524778"/>
              <a:ext cx="307400" cy="119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p:cNvCxnSpPr/>
            <p:nvPr/>
          </p:nvCxnSpPr>
          <p:spPr>
            <a:xfrm>
              <a:off x="7317000" y="4014000"/>
              <a:ext cx="0" cy="507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Gerader Verbinder 59"/>
          <p:cNvCxnSpPr/>
          <p:nvPr/>
        </p:nvCxnSpPr>
        <p:spPr>
          <a:xfrm>
            <a:off x="5083300" y="4509000"/>
            <a:ext cx="208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p:cNvCxnSpPr/>
          <p:nvPr/>
        </p:nvCxnSpPr>
        <p:spPr>
          <a:xfrm>
            <a:off x="5607000" y="4509000"/>
            <a:ext cx="22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a:off x="4777660" y="4194000"/>
            <a:ext cx="1054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p:cNvCxnSpPr/>
          <p:nvPr/>
        </p:nvCxnSpPr>
        <p:spPr>
          <a:xfrm flipV="1">
            <a:off x="5832000" y="4194000"/>
            <a:ext cx="0" cy="3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4777660" y="4408950"/>
            <a:ext cx="125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4777660" y="4194000"/>
            <a:ext cx="0" cy="214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a:off x="2412000" y="4656450"/>
            <a:ext cx="249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V="1">
            <a:off x="4977000" y="4059000"/>
            <a:ext cx="0" cy="27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447000" y="4059000"/>
            <a:ext cx="153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p:cNvSpPr/>
          <p:nvPr/>
        </p:nvSpPr>
        <p:spPr>
          <a:xfrm>
            <a:off x="5292000" y="5233499"/>
            <a:ext cx="315000" cy="495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80" name="Gerader Verbinder 79"/>
          <p:cNvCxnSpPr>
            <a:stCxn id="79" idx="1"/>
          </p:cNvCxnSpPr>
          <p:nvPr/>
        </p:nvCxnSpPr>
        <p:spPr>
          <a:xfrm>
            <a:off x="5292000" y="5480999"/>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flipH="1">
            <a:off x="5292000" y="5555661"/>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uppieren 81"/>
          <p:cNvGrpSpPr/>
          <p:nvPr/>
        </p:nvGrpSpPr>
        <p:grpSpPr>
          <a:xfrm>
            <a:off x="4903300" y="5153549"/>
            <a:ext cx="180000" cy="405000"/>
            <a:chOff x="7002000" y="3891830"/>
            <a:chExt cx="315000" cy="752170"/>
          </a:xfrm>
        </p:grpSpPr>
        <p:cxnSp>
          <p:nvCxnSpPr>
            <p:cNvPr id="83" name="Gerader Verbinder 82"/>
            <p:cNvCxnSpPr/>
            <p:nvPr/>
          </p:nvCxnSpPr>
          <p:spPr>
            <a:xfrm>
              <a:off x="7002000" y="3891830"/>
              <a:ext cx="0" cy="75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a:off x="7002000" y="3891830"/>
              <a:ext cx="315000" cy="12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Gerader Verbinder 84"/>
            <p:cNvCxnSpPr/>
            <p:nvPr/>
          </p:nvCxnSpPr>
          <p:spPr>
            <a:xfrm flipH="1">
              <a:off x="7009600" y="4524778"/>
              <a:ext cx="307400" cy="119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317000" y="4014000"/>
              <a:ext cx="0" cy="507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7" name="Gerader Verbinder 86"/>
          <p:cNvCxnSpPr/>
          <p:nvPr/>
        </p:nvCxnSpPr>
        <p:spPr>
          <a:xfrm>
            <a:off x="5083300" y="5333549"/>
            <a:ext cx="208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5607000" y="5333549"/>
            <a:ext cx="872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a:off x="4777660" y="5094000"/>
            <a:ext cx="1054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V="1">
            <a:off x="5832000" y="5094000"/>
            <a:ext cx="0" cy="239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p:cNvCxnSpPr/>
          <p:nvPr/>
        </p:nvCxnSpPr>
        <p:spPr>
          <a:xfrm flipH="1">
            <a:off x="4777660" y="5233499"/>
            <a:ext cx="125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4777660" y="5094000"/>
            <a:ext cx="0" cy="139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a:off x="117000" y="5480999"/>
            <a:ext cx="478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feld 95"/>
          <p:cNvSpPr txBox="1"/>
          <p:nvPr/>
        </p:nvSpPr>
        <p:spPr>
          <a:xfrm>
            <a:off x="2541371" y="4728340"/>
            <a:ext cx="2563522" cy="369332"/>
          </a:xfrm>
          <a:prstGeom prst="rect">
            <a:avLst/>
          </a:prstGeom>
          <a:noFill/>
        </p:spPr>
        <p:txBody>
          <a:bodyPr wrap="none" rtlCol="0">
            <a:spAutoFit/>
          </a:bodyPr>
          <a:lstStyle/>
          <a:p>
            <a:r>
              <a:rPr lang="de-CH" sz="900" dirty="0" err="1" smtClean="0"/>
              <a:t>If</a:t>
            </a:r>
            <a:r>
              <a:rPr lang="de-CH" sz="900" dirty="0" smtClean="0"/>
              <a:t> </a:t>
            </a:r>
            <a:r>
              <a:rPr lang="de-CH" sz="900" dirty="0" err="1" smtClean="0"/>
              <a:t>rx_valid</a:t>
            </a:r>
            <a:r>
              <a:rPr lang="de-CH" sz="900" dirty="0" smtClean="0"/>
              <a:t> AND </a:t>
            </a:r>
            <a:r>
              <a:rPr lang="de-CH" sz="900" dirty="0" err="1" smtClean="0"/>
              <a:t>state</a:t>
            </a:r>
            <a:r>
              <a:rPr lang="de-CH" sz="900" dirty="0" smtClean="0"/>
              <a:t>=</a:t>
            </a:r>
            <a:r>
              <a:rPr lang="de-CH" sz="900" dirty="0" err="1" smtClean="0"/>
              <a:t>idle</a:t>
            </a:r>
            <a:r>
              <a:rPr lang="de-CH" sz="900" dirty="0" smtClean="0"/>
              <a:t> AND </a:t>
            </a:r>
            <a:r>
              <a:rPr lang="de-CH" sz="900" dirty="0" err="1" smtClean="0"/>
              <a:t>data</a:t>
            </a:r>
            <a:r>
              <a:rPr lang="de-CH" sz="900" dirty="0" smtClean="0"/>
              <a:t>=100xxxxx</a:t>
            </a:r>
          </a:p>
          <a:p>
            <a:r>
              <a:rPr lang="de-CH" sz="900" dirty="0" smtClean="0"/>
              <a:t>OR </a:t>
            </a:r>
            <a:r>
              <a:rPr lang="de-CH" sz="900" dirty="0" err="1" smtClean="0"/>
              <a:t>state</a:t>
            </a:r>
            <a:r>
              <a:rPr lang="de-CH" sz="900" dirty="0" smtClean="0"/>
              <a:t>=</a:t>
            </a:r>
            <a:r>
              <a:rPr lang="de-CH" sz="900" dirty="0" err="1" smtClean="0"/>
              <a:t>note</a:t>
            </a:r>
            <a:r>
              <a:rPr lang="de-CH" sz="900" dirty="0" smtClean="0"/>
              <a:t> AND </a:t>
            </a:r>
            <a:r>
              <a:rPr lang="de-CH" sz="900" dirty="0" err="1" smtClean="0"/>
              <a:t>data</a:t>
            </a:r>
            <a:r>
              <a:rPr lang="de-CH" sz="900" dirty="0" smtClean="0"/>
              <a:t>= 000000000</a:t>
            </a:r>
            <a:endParaRPr lang="de-CH" sz="900" dirty="0"/>
          </a:p>
        </p:txBody>
      </p:sp>
      <p:sp>
        <p:nvSpPr>
          <p:cNvPr id="97" name="Rechteck 96"/>
          <p:cNvSpPr/>
          <p:nvPr/>
        </p:nvSpPr>
        <p:spPr>
          <a:xfrm>
            <a:off x="2689391" y="5306169"/>
            <a:ext cx="1935145" cy="507831"/>
          </a:xfrm>
          <a:prstGeom prst="rect">
            <a:avLst/>
          </a:prstGeom>
        </p:spPr>
        <p:txBody>
          <a:bodyPr wrap="none">
            <a:spAutoFit/>
          </a:bodyPr>
          <a:lstStyle/>
          <a:p>
            <a:r>
              <a:rPr lang="de-CH" sz="900" dirty="0" err="1"/>
              <a:t>d</a:t>
            </a:r>
            <a:r>
              <a:rPr lang="de-CH" sz="900" dirty="0" err="1" smtClean="0"/>
              <a:t>ata</a:t>
            </a:r>
            <a:r>
              <a:rPr lang="de-CH" sz="900" dirty="0" smtClean="0"/>
              <a:t>(4) OR</a:t>
            </a:r>
          </a:p>
          <a:p>
            <a:r>
              <a:rPr lang="de-CH" sz="900" dirty="0" err="1" smtClean="0"/>
              <a:t>state</a:t>
            </a:r>
            <a:r>
              <a:rPr lang="de-CH" sz="900" dirty="0" smtClean="0"/>
              <a:t>=</a:t>
            </a:r>
            <a:r>
              <a:rPr lang="de-CH" sz="900" dirty="0" err="1" smtClean="0"/>
              <a:t>note</a:t>
            </a:r>
            <a:r>
              <a:rPr lang="de-CH" sz="900" dirty="0" smtClean="0"/>
              <a:t> </a:t>
            </a:r>
            <a:r>
              <a:rPr lang="de-CH" sz="900" dirty="0"/>
              <a:t>AND </a:t>
            </a:r>
            <a:r>
              <a:rPr lang="de-CH" sz="900" dirty="0" err="1"/>
              <a:t>data</a:t>
            </a:r>
            <a:r>
              <a:rPr lang="de-CH" sz="900" dirty="0"/>
              <a:t>= 000000000</a:t>
            </a:r>
          </a:p>
          <a:p>
            <a:endParaRPr lang="de-CH" sz="900" dirty="0"/>
          </a:p>
        </p:txBody>
      </p:sp>
      <p:sp>
        <p:nvSpPr>
          <p:cNvPr id="98" name="Textfeld 97"/>
          <p:cNvSpPr txBox="1"/>
          <p:nvPr/>
        </p:nvSpPr>
        <p:spPr>
          <a:xfrm>
            <a:off x="3964043" y="3316877"/>
            <a:ext cx="821059" cy="246221"/>
          </a:xfrm>
          <a:prstGeom prst="rect">
            <a:avLst/>
          </a:prstGeom>
          <a:noFill/>
        </p:spPr>
        <p:txBody>
          <a:bodyPr wrap="none" rtlCol="0">
            <a:spAutoFit/>
          </a:bodyPr>
          <a:lstStyle/>
          <a:p>
            <a:r>
              <a:rPr lang="de-CH" sz="1000" dirty="0" err="1" smtClean="0"/>
              <a:t>Rx_valid</a:t>
            </a:r>
            <a:r>
              <a:rPr lang="de-CH" sz="1000" dirty="0" smtClean="0"/>
              <a:t>=1</a:t>
            </a:r>
            <a:endParaRPr lang="de-CH" sz="1000" dirty="0"/>
          </a:p>
        </p:txBody>
      </p:sp>
      <p:sp>
        <p:nvSpPr>
          <p:cNvPr id="99" name="Textfeld 98"/>
          <p:cNvSpPr txBox="1"/>
          <p:nvPr/>
        </p:nvSpPr>
        <p:spPr>
          <a:xfrm>
            <a:off x="4063931" y="2642779"/>
            <a:ext cx="821059" cy="246221"/>
          </a:xfrm>
          <a:prstGeom prst="rect">
            <a:avLst/>
          </a:prstGeom>
          <a:noFill/>
        </p:spPr>
        <p:txBody>
          <a:bodyPr wrap="none" rtlCol="0">
            <a:spAutoFit/>
          </a:bodyPr>
          <a:lstStyle/>
          <a:p>
            <a:r>
              <a:rPr lang="de-CH" sz="1000" dirty="0" err="1" smtClean="0"/>
              <a:t>Rx_valid</a:t>
            </a:r>
            <a:r>
              <a:rPr lang="de-CH" sz="1000" dirty="0" smtClean="0"/>
              <a:t>=1</a:t>
            </a:r>
            <a:endParaRPr lang="de-CH" sz="1000" dirty="0"/>
          </a:p>
        </p:txBody>
      </p:sp>
      <p:sp>
        <p:nvSpPr>
          <p:cNvPr id="100" name="Rechteck 99"/>
          <p:cNvSpPr/>
          <p:nvPr/>
        </p:nvSpPr>
        <p:spPr>
          <a:xfrm>
            <a:off x="6510867" y="4104000"/>
            <a:ext cx="249832" cy="110474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1" name="Rechteck 100"/>
          <p:cNvSpPr/>
          <p:nvPr/>
        </p:nvSpPr>
        <p:spPr>
          <a:xfrm>
            <a:off x="6507000" y="5210995"/>
            <a:ext cx="253698" cy="19800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chemeClr val="tx1"/>
                </a:solidFill>
              </a:rPr>
              <a:t>o</a:t>
            </a:r>
            <a:endParaRPr lang="de-CH" dirty="0">
              <a:solidFill>
                <a:schemeClr val="tx1"/>
              </a:solidFill>
            </a:endParaRPr>
          </a:p>
        </p:txBody>
      </p:sp>
      <p:sp>
        <p:nvSpPr>
          <p:cNvPr id="102" name="Textfeld 101"/>
          <p:cNvSpPr txBox="1"/>
          <p:nvPr/>
        </p:nvSpPr>
        <p:spPr>
          <a:xfrm rot="16200000">
            <a:off x="6352361" y="4555816"/>
            <a:ext cx="562975" cy="307777"/>
          </a:xfrm>
          <a:prstGeom prst="rect">
            <a:avLst/>
          </a:prstGeom>
          <a:noFill/>
        </p:spPr>
        <p:txBody>
          <a:bodyPr wrap="none" rtlCol="0">
            <a:spAutoFit/>
          </a:bodyPr>
          <a:lstStyle/>
          <a:p>
            <a:r>
              <a:rPr lang="de-CH" sz="1400" dirty="0" smtClean="0"/>
              <a:t>Note</a:t>
            </a:r>
            <a:endParaRPr lang="de-CH" dirty="0"/>
          </a:p>
        </p:txBody>
      </p:sp>
      <p:sp>
        <p:nvSpPr>
          <p:cNvPr id="104" name="Textfeld 103"/>
          <p:cNvSpPr txBox="1"/>
          <p:nvPr/>
        </p:nvSpPr>
        <p:spPr>
          <a:xfrm>
            <a:off x="2372028" y="4104000"/>
            <a:ext cx="2534668" cy="507831"/>
          </a:xfrm>
          <a:prstGeom prst="rect">
            <a:avLst/>
          </a:prstGeom>
          <a:noFill/>
        </p:spPr>
        <p:txBody>
          <a:bodyPr wrap="none" rtlCol="0">
            <a:spAutoFit/>
          </a:bodyPr>
          <a:lstStyle/>
          <a:p>
            <a:r>
              <a:rPr lang="de-CH" sz="900" dirty="0" err="1" smtClean="0"/>
              <a:t>If</a:t>
            </a:r>
            <a:r>
              <a:rPr lang="de-CH" sz="900" dirty="0" smtClean="0"/>
              <a:t> </a:t>
            </a:r>
            <a:r>
              <a:rPr lang="de-CH" sz="900" dirty="0" err="1" smtClean="0"/>
              <a:t>rx_valid</a:t>
            </a:r>
            <a:r>
              <a:rPr lang="de-CH" sz="900" dirty="0" smtClean="0"/>
              <a:t> AND </a:t>
            </a:r>
            <a:br>
              <a:rPr lang="de-CH" sz="900" dirty="0" smtClean="0"/>
            </a:br>
            <a:r>
              <a:rPr lang="de-CH" sz="900" dirty="0" smtClean="0"/>
              <a:t>(</a:t>
            </a:r>
            <a:r>
              <a:rPr lang="de-CH" sz="900" dirty="0" err="1" smtClean="0"/>
              <a:t>state</a:t>
            </a:r>
            <a:r>
              <a:rPr lang="de-CH" sz="900" dirty="0" smtClean="0"/>
              <a:t>=</a:t>
            </a:r>
            <a:r>
              <a:rPr lang="de-CH" sz="900" dirty="0" err="1" smtClean="0"/>
              <a:t>status</a:t>
            </a:r>
            <a:r>
              <a:rPr lang="de-CH" sz="900" dirty="0" smtClean="0"/>
              <a:t> OR (</a:t>
            </a:r>
            <a:r>
              <a:rPr lang="de-CH" sz="900" dirty="0" err="1" smtClean="0"/>
              <a:t>state</a:t>
            </a:r>
            <a:r>
              <a:rPr lang="de-CH" sz="900" dirty="0" smtClean="0"/>
              <a:t>=</a:t>
            </a:r>
            <a:r>
              <a:rPr lang="de-CH" sz="900" dirty="0" err="1" smtClean="0"/>
              <a:t>idle</a:t>
            </a:r>
            <a:r>
              <a:rPr lang="de-CH" sz="900" dirty="0" smtClean="0"/>
              <a:t> AND </a:t>
            </a:r>
            <a:r>
              <a:rPr lang="de-CH" sz="900" dirty="0" err="1" smtClean="0"/>
              <a:t>data</a:t>
            </a:r>
            <a:r>
              <a:rPr lang="de-CH" sz="900" dirty="0" smtClean="0"/>
              <a:t>(7)=0))</a:t>
            </a:r>
          </a:p>
          <a:p>
            <a:endParaRPr lang="de-CH" sz="900" dirty="0"/>
          </a:p>
        </p:txBody>
      </p:sp>
      <p:sp>
        <p:nvSpPr>
          <p:cNvPr id="105" name="Textfeld 104"/>
          <p:cNvSpPr txBox="1"/>
          <p:nvPr/>
        </p:nvSpPr>
        <p:spPr>
          <a:xfrm>
            <a:off x="4847963" y="4348284"/>
            <a:ext cx="255198" cy="400110"/>
          </a:xfrm>
          <a:prstGeom prst="rect">
            <a:avLst/>
          </a:prstGeom>
          <a:noFill/>
        </p:spPr>
        <p:txBody>
          <a:bodyPr wrap="none" rtlCol="0">
            <a:spAutoFit/>
          </a:bodyPr>
          <a:lstStyle/>
          <a:p>
            <a:r>
              <a:rPr lang="de-CH" sz="1000" dirty="0" smtClean="0"/>
              <a:t>0</a:t>
            </a:r>
            <a:br>
              <a:rPr lang="de-CH" sz="1000" dirty="0" smtClean="0"/>
            </a:br>
            <a:r>
              <a:rPr lang="de-CH" sz="1000" dirty="0" smtClean="0"/>
              <a:t>1</a:t>
            </a:r>
            <a:endParaRPr lang="de-CH" sz="1000" dirty="0"/>
          </a:p>
        </p:txBody>
      </p:sp>
      <p:sp>
        <p:nvSpPr>
          <p:cNvPr id="106" name="Rechteck 105"/>
          <p:cNvSpPr/>
          <p:nvPr/>
        </p:nvSpPr>
        <p:spPr>
          <a:xfrm>
            <a:off x="4550206" y="4453256"/>
            <a:ext cx="409086" cy="230832"/>
          </a:xfrm>
          <a:prstGeom prst="rect">
            <a:avLst/>
          </a:prstGeom>
        </p:spPr>
        <p:txBody>
          <a:bodyPr wrap="none">
            <a:spAutoFit/>
          </a:bodyPr>
          <a:lstStyle/>
          <a:p>
            <a:r>
              <a:rPr lang="de-CH" sz="900" dirty="0" err="1" smtClean="0"/>
              <a:t>data</a:t>
            </a:r>
            <a:endParaRPr lang="de-CH" sz="1000" dirty="0"/>
          </a:p>
        </p:txBody>
      </p:sp>
      <p:sp>
        <p:nvSpPr>
          <p:cNvPr id="107" name="Textfeld 106"/>
          <p:cNvSpPr txBox="1"/>
          <p:nvPr/>
        </p:nvSpPr>
        <p:spPr>
          <a:xfrm>
            <a:off x="3123995" y="6280719"/>
            <a:ext cx="1736373" cy="369332"/>
          </a:xfrm>
          <a:prstGeom prst="rect">
            <a:avLst/>
          </a:prstGeom>
          <a:noFill/>
        </p:spPr>
        <p:txBody>
          <a:bodyPr wrap="none" rtlCol="0">
            <a:spAutoFit/>
          </a:bodyPr>
          <a:lstStyle/>
          <a:p>
            <a:r>
              <a:rPr lang="de-CH" sz="900" dirty="0" err="1" smtClean="0"/>
              <a:t>If</a:t>
            </a:r>
            <a:r>
              <a:rPr lang="de-CH" sz="900" dirty="0" smtClean="0"/>
              <a:t> </a:t>
            </a:r>
            <a:r>
              <a:rPr lang="de-CH" sz="900" dirty="0" err="1" smtClean="0"/>
              <a:t>rx_valid</a:t>
            </a:r>
            <a:r>
              <a:rPr lang="de-CH" sz="900" dirty="0" smtClean="0"/>
              <a:t>=1 AND (</a:t>
            </a:r>
            <a:r>
              <a:rPr lang="de-CH" sz="900" dirty="0" err="1" smtClean="0"/>
              <a:t>state</a:t>
            </a:r>
            <a:r>
              <a:rPr lang="de-CH" sz="900" dirty="0" smtClean="0"/>
              <a:t>=</a:t>
            </a:r>
            <a:r>
              <a:rPr lang="de-CH" sz="900" dirty="0" err="1" smtClean="0"/>
              <a:t>note</a:t>
            </a:r>
            <a:r>
              <a:rPr lang="de-CH" sz="900" dirty="0"/>
              <a:t>)</a:t>
            </a:r>
            <a:endParaRPr lang="de-CH" sz="900" dirty="0" smtClean="0"/>
          </a:p>
          <a:p>
            <a:endParaRPr lang="de-CH" sz="900" dirty="0"/>
          </a:p>
        </p:txBody>
      </p:sp>
      <p:cxnSp>
        <p:nvCxnSpPr>
          <p:cNvPr id="111" name="Gerader Verbinder 110"/>
          <p:cNvCxnSpPr/>
          <p:nvPr/>
        </p:nvCxnSpPr>
        <p:spPr>
          <a:xfrm flipV="1">
            <a:off x="4251143" y="6055381"/>
            <a:ext cx="303303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p:cNvCxnSpPr/>
          <p:nvPr/>
        </p:nvCxnSpPr>
        <p:spPr>
          <a:xfrm>
            <a:off x="1913891" y="4464000"/>
            <a:ext cx="22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1084551" y="4149000"/>
            <a:ext cx="1054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Gerader Verbinder 120"/>
          <p:cNvCxnSpPr/>
          <p:nvPr/>
        </p:nvCxnSpPr>
        <p:spPr>
          <a:xfrm flipV="1">
            <a:off x="2138891" y="4149000"/>
            <a:ext cx="0" cy="3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Gerader Verbinder 121"/>
          <p:cNvCxnSpPr/>
          <p:nvPr/>
        </p:nvCxnSpPr>
        <p:spPr>
          <a:xfrm flipH="1">
            <a:off x="1084551" y="4363950"/>
            <a:ext cx="125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1084551" y="4149000"/>
            <a:ext cx="0" cy="214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Gerader Verbinder 124"/>
          <p:cNvCxnSpPr>
            <a:stCxn id="118" idx="2"/>
          </p:cNvCxnSpPr>
          <p:nvPr/>
        </p:nvCxnSpPr>
        <p:spPr>
          <a:xfrm flipV="1">
            <a:off x="1406290" y="4474618"/>
            <a:ext cx="20543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Wolkenförmige Legende 117"/>
          <p:cNvSpPr/>
          <p:nvPr/>
        </p:nvSpPr>
        <p:spPr>
          <a:xfrm>
            <a:off x="657000" y="4288167"/>
            <a:ext cx="749915" cy="372903"/>
          </a:xfrm>
          <a:prstGeom prst="cloudCallou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1" name="Gerader Verbinder 130"/>
          <p:cNvCxnSpPr/>
          <p:nvPr/>
        </p:nvCxnSpPr>
        <p:spPr>
          <a:xfrm>
            <a:off x="3942000" y="5035558"/>
            <a:ext cx="309143" cy="14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Gerader Verbinder 135"/>
          <p:cNvCxnSpPr/>
          <p:nvPr/>
        </p:nvCxnSpPr>
        <p:spPr>
          <a:xfrm>
            <a:off x="2412000" y="4656450"/>
            <a:ext cx="0" cy="824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Wolkenförmige Legende 136"/>
          <p:cNvSpPr/>
          <p:nvPr/>
        </p:nvSpPr>
        <p:spPr>
          <a:xfrm>
            <a:off x="3374388" y="3842577"/>
            <a:ext cx="638272" cy="372903"/>
          </a:xfrm>
          <a:prstGeom prst="cloudCallou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9" name="Gerader Verbinder 138"/>
          <p:cNvCxnSpPr/>
          <p:nvPr/>
        </p:nvCxnSpPr>
        <p:spPr>
          <a:xfrm>
            <a:off x="5832000" y="4509000"/>
            <a:ext cx="67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Gerader Verbinder 140"/>
          <p:cNvCxnSpPr/>
          <p:nvPr/>
        </p:nvCxnSpPr>
        <p:spPr>
          <a:xfrm>
            <a:off x="2138891" y="4149000"/>
            <a:ext cx="13081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Gerader Verbinder 142"/>
          <p:cNvCxnSpPr/>
          <p:nvPr/>
        </p:nvCxnSpPr>
        <p:spPr>
          <a:xfrm>
            <a:off x="2138891" y="4453256"/>
            <a:ext cx="0" cy="1592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r Verbinder 144"/>
          <p:cNvCxnSpPr/>
          <p:nvPr/>
        </p:nvCxnSpPr>
        <p:spPr>
          <a:xfrm>
            <a:off x="2138891" y="6045684"/>
            <a:ext cx="16842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Wolkenförmige Legende 107"/>
          <p:cNvSpPr/>
          <p:nvPr/>
        </p:nvSpPr>
        <p:spPr>
          <a:xfrm>
            <a:off x="3669677" y="5902153"/>
            <a:ext cx="749915" cy="372903"/>
          </a:xfrm>
          <a:prstGeom prst="cloudCallou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48" name="Gerader Verbinder 147"/>
          <p:cNvCxnSpPr/>
          <p:nvPr/>
        </p:nvCxnSpPr>
        <p:spPr>
          <a:xfrm flipH="1">
            <a:off x="3304526" y="4035110"/>
            <a:ext cx="190346" cy="19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V="1">
            <a:off x="3494872" y="6114670"/>
            <a:ext cx="328260" cy="182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H="1" flipV="1">
            <a:off x="471943" y="4603348"/>
            <a:ext cx="2723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a:off x="468161" y="4611831"/>
            <a:ext cx="0" cy="875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r Verbinder 156"/>
          <p:cNvCxnSpPr/>
          <p:nvPr/>
        </p:nvCxnSpPr>
        <p:spPr>
          <a:xfrm>
            <a:off x="117000" y="4348284"/>
            <a:ext cx="6272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feld 157"/>
          <p:cNvSpPr txBox="1"/>
          <p:nvPr/>
        </p:nvSpPr>
        <p:spPr>
          <a:xfrm>
            <a:off x="131038" y="4106581"/>
            <a:ext cx="582211" cy="230832"/>
          </a:xfrm>
          <a:prstGeom prst="rect">
            <a:avLst/>
          </a:prstGeom>
          <a:noFill/>
        </p:spPr>
        <p:txBody>
          <a:bodyPr wrap="none" rtlCol="0">
            <a:spAutoFit/>
          </a:bodyPr>
          <a:lstStyle/>
          <a:p>
            <a:r>
              <a:rPr lang="de-CH" sz="900" dirty="0" err="1"/>
              <a:t>r</a:t>
            </a:r>
            <a:r>
              <a:rPr lang="de-CH" sz="900" dirty="0" err="1" smtClean="0"/>
              <a:t>x_valid</a:t>
            </a:r>
            <a:endParaRPr lang="de-CH" sz="900" dirty="0"/>
          </a:p>
        </p:txBody>
      </p:sp>
      <p:sp>
        <p:nvSpPr>
          <p:cNvPr id="159" name="Textfeld 158"/>
          <p:cNvSpPr txBox="1"/>
          <p:nvPr/>
        </p:nvSpPr>
        <p:spPr>
          <a:xfrm>
            <a:off x="27769" y="5254618"/>
            <a:ext cx="409086" cy="230832"/>
          </a:xfrm>
          <a:prstGeom prst="rect">
            <a:avLst/>
          </a:prstGeom>
          <a:noFill/>
        </p:spPr>
        <p:txBody>
          <a:bodyPr wrap="none" rtlCol="0">
            <a:spAutoFit/>
          </a:bodyPr>
          <a:lstStyle/>
          <a:p>
            <a:r>
              <a:rPr lang="de-CH" sz="900" dirty="0" err="1" smtClean="0"/>
              <a:t>data</a:t>
            </a:r>
            <a:endParaRPr lang="de-CH" sz="900" dirty="0"/>
          </a:p>
        </p:txBody>
      </p:sp>
      <p:sp>
        <p:nvSpPr>
          <p:cNvPr id="160" name="Textfeld 159"/>
          <p:cNvSpPr txBox="1"/>
          <p:nvPr/>
        </p:nvSpPr>
        <p:spPr>
          <a:xfrm>
            <a:off x="1470107" y="3918168"/>
            <a:ext cx="434734" cy="230832"/>
          </a:xfrm>
          <a:prstGeom prst="rect">
            <a:avLst/>
          </a:prstGeom>
          <a:noFill/>
        </p:spPr>
        <p:txBody>
          <a:bodyPr wrap="none" rtlCol="0">
            <a:spAutoFit/>
          </a:bodyPr>
          <a:lstStyle/>
          <a:p>
            <a:r>
              <a:rPr lang="de-CH" sz="900" dirty="0" err="1" smtClean="0"/>
              <a:t>state</a:t>
            </a:r>
            <a:endParaRPr lang="de-CH" sz="900" dirty="0"/>
          </a:p>
        </p:txBody>
      </p:sp>
      <p:sp>
        <p:nvSpPr>
          <p:cNvPr id="170" name="Textfeld 169"/>
          <p:cNvSpPr txBox="1"/>
          <p:nvPr/>
        </p:nvSpPr>
        <p:spPr>
          <a:xfrm>
            <a:off x="5440500" y="1621143"/>
            <a:ext cx="821059" cy="246221"/>
          </a:xfrm>
          <a:prstGeom prst="rect">
            <a:avLst/>
          </a:prstGeom>
          <a:noFill/>
        </p:spPr>
        <p:txBody>
          <a:bodyPr wrap="none" rtlCol="0">
            <a:spAutoFit/>
          </a:bodyPr>
          <a:lstStyle/>
          <a:p>
            <a:r>
              <a:rPr lang="de-CH" sz="1000" dirty="0" err="1" smtClean="0"/>
              <a:t>Rx_valid</a:t>
            </a:r>
            <a:r>
              <a:rPr lang="de-CH" sz="1000" dirty="0" smtClean="0"/>
              <a:t>=0</a:t>
            </a:r>
            <a:endParaRPr lang="de-CH" sz="1000" dirty="0"/>
          </a:p>
        </p:txBody>
      </p:sp>
      <p:sp>
        <p:nvSpPr>
          <p:cNvPr id="171" name="Textfeld 170"/>
          <p:cNvSpPr txBox="1"/>
          <p:nvPr/>
        </p:nvSpPr>
        <p:spPr>
          <a:xfrm>
            <a:off x="5692766" y="3011147"/>
            <a:ext cx="821059" cy="246221"/>
          </a:xfrm>
          <a:prstGeom prst="rect">
            <a:avLst/>
          </a:prstGeom>
          <a:noFill/>
        </p:spPr>
        <p:txBody>
          <a:bodyPr wrap="none" rtlCol="0">
            <a:spAutoFit/>
          </a:bodyPr>
          <a:lstStyle/>
          <a:p>
            <a:r>
              <a:rPr lang="de-CH" sz="1000" dirty="0" err="1" smtClean="0"/>
              <a:t>Rx_valid</a:t>
            </a:r>
            <a:r>
              <a:rPr lang="de-CH" sz="1000" dirty="0" smtClean="0"/>
              <a:t>=0</a:t>
            </a:r>
            <a:endParaRPr lang="de-CH" sz="1000" dirty="0"/>
          </a:p>
        </p:txBody>
      </p:sp>
      <p:sp>
        <p:nvSpPr>
          <p:cNvPr id="175" name="Freihandform 174"/>
          <p:cNvSpPr/>
          <p:nvPr/>
        </p:nvSpPr>
        <p:spPr>
          <a:xfrm>
            <a:off x="4696045" y="1337767"/>
            <a:ext cx="711755" cy="644865"/>
          </a:xfrm>
          <a:custGeom>
            <a:avLst/>
            <a:gdLst>
              <a:gd name="connsiteX0" fmla="*/ 0 w 711755"/>
              <a:gd name="connsiteY0" fmla="*/ 254209 h 644865"/>
              <a:gd name="connsiteX1" fmla="*/ 190500 w 711755"/>
              <a:gd name="connsiteY1" fmla="*/ 111334 h 644865"/>
              <a:gd name="connsiteX2" fmla="*/ 619125 w 711755"/>
              <a:gd name="connsiteY2" fmla="*/ 25609 h 644865"/>
              <a:gd name="connsiteX3" fmla="*/ 666750 w 711755"/>
              <a:gd name="connsiteY3" fmla="*/ 587584 h 644865"/>
              <a:gd name="connsiteX4" fmla="*/ 85725 w 711755"/>
              <a:gd name="connsiteY4" fmla="*/ 597109 h 64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755" h="644865">
                <a:moveTo>
                  <a:pt x="0" y="254209"/>
                </a:moveTo>
                <a:cubicBezTo>
                  <a:pt x="43656" y="201821"/>
                  <a:pt x="87313" y="149434"/>
                  <a:pt x="190500" y="111334"/>
                </a:cubicBezTo>
                <a:cubicBezTo>
                  <a:pt x="293688" y="73234"/>
                  <a:pt x="539750" y="-53766"/>
                  <a:pt x="619125" y="25609"/>
                </a:cubicBezTo>
                <a:cubicBezTo>
                  <a:pt x="698500" y="104984"/>
                  <a:pt x="755650" y="492334"/>
                  <a:pt x="666750" y="587584"/>
                </a:cubicBezTo>
                <a:cubicBezTo>
                  <a:pt x="577850" y="682834"/>
                  <a:pt x="331787" y="639971"/>
                  <a:pt x="85725" y="597109"/>
                </a:cubicBezTo>
              </a:path>
            </a:pathLst>
          </a:custGeom>
          <a:noFill/>
          <a:ln w="31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6" name="Freihandform 175"/>
          <p:cNvSpPr/>
          <p:nvPr/>
        </p:nvSpPr>
        <p:spPr>
          <a:xfrm>
            <a:off x="5719500" y="2804579"/>
            <a:ext cx="711755" cy="644865"/>
          </a:xfrm>
          <a:custGeom>
            <a:avLst/>
            <a:gdLst>
              <a:gd name="connsiteX0" fmla="*/ 0 w 711755"/>
              <a:gd name="connsiteY0" fmla="*/ 254209 h 644865"/>
              <a:gd name="connsiteX1" fmla="*/ 190500 w 711755"/>
              <a:gd name="connsiteY1" fmla="*/ 111334 h 644865"/>
              <a:gd name="connsiteX2" fmla="*/ 619125 w 711755"/>
              <a:gd name="connsiteY2" fmla="*/ 25609 h 644865"/>
              <a:gd name="connsiteX3" fmla="*/ 666750 w 711755"/>
              <a:gd name="connsiteY3" fmla="*/ 587584 h 644865"/>
              <a:gd name="connsiteX4" fmla="*/ 85725 w 711755"/>
              <a:gd name="connsiteY4" fmla="*/ 597109 h 64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755" h="644865">
                <a:moveTo>
                  <a:pt x="0" y="254209"/>
                </a:moveTo>
                <a:cubicBezTo>
                  <a:pt x="43656" y="201821"/>
                  <a:pt x="87313" y="149434"/>
                  <a:pt x="190500" y="111334"/>
                </a:cubicBezTo>
                <a:cubicBezTo>
                  <a:pt x="293688" y="73234"/>
                  <a:pt x="539750" y="-53766"/>
                  <a:pt x="619125" y="25609"/>
                </a:cubicBezTo>
                <a:cubicBezTo>
                  <a:pt x="698500" y="104984"/>
                  <a:pt x="755650" y="492334"/>
                  <a:pt x="666750" y="587584"/>
                </a:cubicBezTo>
                <a:cubicBezTo>
                  <a:pt x="577850" y="682834"/>
                  <a:pt x="331787" y="639971"/>
                  <a:pt x="85725" y="597109"/>
                </a:cubicBezTo>
              </a:path>
            </a:pathLst>
          </a:custGeom>
          <a:noFill/>
          <a:ln w="31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7" name="Freihandform 176"/>
          <p:cNvSpPr/>
          <p:nvPr/>
        </p:nvSpPr>
        <p:spPr>
          <a:xfrm flipH="1">
            <a:off x="2321949" y="2804578"/>
            <a:ext cx="711755" cy="644865"/>
          </a:xfrm>
          <a:custGeom>
            <a:avLst/>
            <a:gdLst>
              <a:gd name="connsiteX0" fmla="*/ 0 w 711755"/>
              <a:gd name="connsiteY0" fmla="*/ 254209 h 644865"/>
              <a:gd name="connsiteX1" fmla="*/ 190500 w 711755"/>
              <a:gd name="connsiteY1" fmla="*/ 111334 h 644865"/>
              <a:gd name="connsiteX2" fmla="*/ 619125 w 711755"/>
              <a:gd name="connsiteY2" fmla="*/ 25609 h 644865"/>
              <a:gd name="connsiteX3" fmla="*/ 666750 w 711755"/>
              <a:gd name="connsiteY3" fmla="*/ 587584 h 644865"/>
              <a:gd name="connsiteX4" fmla="*/ 85725 w 711755"/>
              <a:gd name="connsiteY4" fmla="*/ 597109 h 64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755" h="644865">
                <a:moveTo>
                  <a:pt x="0" y="254209"/>
                </a:moveTo>
                <a:cubicBezTo>
                  <a:pt x="43656" y="201821"/>
                  <a:pt x="87313" y="149434"/>
                  <a:pt x="190500" y="111334"/>
                </a:cubicBezTo>
                <a:cubicBezTo>
                  <a:pt x="293688" y="73234"/>
                  <a:pt x="539750" y="-53766"/>
                  <a:pt x="619125" y="25609"/>
                </a:cubicBezTo>
                <a:cubicBezTo>
                  <a:pt x="698500" y="104984"/>
                  <a:pt x="755650" y="492334"/>
                  <a:pt x="666750" y="587584"/>
                </a:cubicBezTo>
                <a:cubicBezTo>
                  <a:pt x="577850" y="682834"/>
                  <a:pt x="331787" y="639971"/>
                  <a:pt x="85725" y="597109"/>
                </a:cubicBezTo>
              </a:path>
            </a:pathLst>
          </a:custGeom>
          <a:noFill/>
          <a:ln w="31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8" name="Textfeld 177"/>
          <p:cNvSpPr txBox="1"/>
          <p:nvPr/>
        </p:nvSpPr>
        <p:spPr>
          <a:xfrm>
            <a:off x="2229405" y="2993453"/>
            <a:ext cx="821059" cy="246221"/>
          </a:xfrm>
          <a:prstGeom prst="rect">
            <a:avLst/>
          </a:prstGeom>
          <a:noFill/>
        </p:spPr>
        <p:txBody>
          <a:bodyPr wrap="none" rtlCol="0">
            <a:spAutoFit/>
          </a:bodyPr>
          <a:lstStyle/>
          <a:p>
            <a:r>
              <a:rPr lang="de-CH" sz="1000" dirty="0" err="1" smtClean="0"/>
              <a:t>Rx_valid</a:t>
            </a:r>
            <a:r>
              <a:rPr lang="de-CH" sz="1000" dirty="0" smtClean="0"/>
              <a:t>=0</a:t>
            </a:r>
            <a:endParaRPr lang="de-CH" sz="1000" dirty="0"/>
          </a:p>
        </p:txBody>
      </p:sp>
      <p:sp>
        <p:nvSpPr>
          <p:cNvPr id="179" name="Textfeld 178"/>
          <p:cNvSpPr txBox="1"/>
          <p:nvPr/>
        </p:nvSpPr>
        <p:spPr>
          <a:xfrm>
            <a:off x="5069244" y="5688202"/>
            <a:ext cx="742511" cy="230832"/>
          </a:xfrm>
          <a:prstGeom prst="rect">
            <a:avLst/>
          </a:prstGeom>
          <a:noFill/>
        </p:spPr>
        <p:txBody>
          <a:bodyPr wrap="none" rtlCol="0">
            <a:spAutoFit/>
          </a:bodyPr>
          <a:lstStyle/>
          <a:p>
            <a:r>
              <a:rPr lang="de-CH" sz="900" dirty="0" smtClean="0"/>
              <a:t>O-Register</a:t>
            </a:r>
            <a:endParaRPr lang="de-CH" sz="900" dirty="0"/>
          </a:p>
        </p:txBody>
      </p:sp>
      <p:sp>
        <p:nvSpPr>
          <p:cNvPr id="180" name="Textfeld 179"/>
          <p:cNvSpPr txBox="1"/>
          <p:nvPr/>
        </p:nvSpPr>
        <p:spPr>
          <a:xfrm>
            <a:off x="5145147" y="3905039"/>
            <a:ext cx="896399" cy="230832"/>
          </a:xfrm>
          <a:prstGeom prst="rect">
            <a:avLst/>
          </a:prstGeom>
          <a:noFill/>
        </p:spPr>
        <p:txBody>
          <a:bodyPr wrap="none" rtlCol="0">
            <a:spAutoFit/>
          </a:bodyPr>
          <a:lstStyle/>
          <a:p>
            <a:r>
              <a:rPr lang="de-CH" sz="900" dirty="0" smtClean="0"/>
              <a:t>Note-Register</a:t>
            </a:r>
            <a:endParaRPr lang="de-CH" sz="900" dirty="0"/>
          </a:p>
        </p:txBody>
      </p:sp>
      <p:sp>
        <p:nvSpPr>
          <p:cNvPr id="181" name="Textfeld 180"/>
          <p:cNvSpPr txBox="1"/>
          <p:nvPr/>
        </p:nvSpPr>
        <p:spPr>
          <a:xfrm>
            <a:off x="6507000" y="5814000"/>
            <a:ext cx="729687" cy="230832"/>
          </a:xfrm>
          <a:prstGeom prst="rect">
            <a:avLst/>
          </a:prstGeom>
          <a:noFill/>
        </p:spPr>
        <p:txBody>
          <a:bodyPr wrap="none" rtlCol="0">
            <a:spAutoFit/>
          </a:bodyPr>
          <a:lstStyle/>
          <a:p>
            <a:r>
              <a:rPr lang="de-CH" sz="900" dirty="0" err="1" smtClean="0"/>
              <a:t>Note_valid</a:t>
            </a:r>
            <a:endParaRPr lang="de-CH" sz="900" dirty="0"/>
          </a:p>
        </p:txBody>
      </p:sp>
      <p:cxnSp>
        <p:nvCxnSpPr>
          <p:cNvPr id="183" name="Gerader Verbinder 182"/>
          <p:cNvCxnSpPr/>
          <p:nvPr/>
        </p:nvCxnSpPr>
        <p:spPr>
          <a:xfrm flipV="1">
            <a:off x="4977000" y="4991192"/>
            <a:ext cx="0" cy="188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Gerader Verbinder 184"/>
          <p:cNvCxnSpPr/>
          <p:nvPr/>
        </p:nvCxnSpPr>
        <p:spPr>
          <a:xfrm flipH="1">
            <a:off x="4662000" y="4991192"/>
            <a:ext cx="2972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Gerader Verbinder 186"/>
          <p:cNvCxnSpPr/>
          <p:nvPr/>
        </p:nvCxnSpPr>
        <p:spPr>
          <a:xfrm flipH="1">
            <a:off x="4550206" y="4991192"/>
            <a:ext cx="111794" cy="102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Gerader Verbinder 188"/>
          <p:cNvCxnSpPr>
            <a:stCxn id="32" idx="0"/>
          </p:cNvCxnSpPr>
          <p:nvPr/>
        </p:nvCxnSpPr>
        <p:spPr>
          <a:xfrm flipH="1">
            <a:off x="2138891" y="5214868"/>
            <a:ext cx="1907723" cy="4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Textfeld 190"/>
          <p:cNvSpPr txBox="1"/>
          <p:nvPr/>
        </p:nvSpPr>
        <p:spPr>
          <a:xfrm>
            <a:off x="4847292" y="5154801"/>
            <a:ext cx="255198" cy="400110"/>
          </a:xfrm>
          <a:prstGeom prst="rect">
            <a:avLst/>
          </a:prstGeom>
          <a:noFill/>
        </p:spPr>
        <p:txBody>
          <a:bodyPr wrap="none" rtlCol="0">
            <a:spAutoFit/>
          </a:bodyPr>
          <a:lstStyle/>
          <a:p>
            <a:r>
              <a:rPr lang="de-CH" sz="1000" dirty="0" smtClean="0"/>
              <a:t>0</a:t>
            </a:r>
            <a:br>
              <a:rPr lang="de-CH" sz="1000" dirty="0" smtClean="0"/>
            </a:br>
            <a:r>
              <a:rPr lang="de-CH" sz="1000" dirty="0" smtClean="0"/>
              <a:t>1</a:t>
            </a:r>
            <a:endParaRPr lang="de-CH" sz="1000" dirty="0"/>
          </a:p>
        </p:txBody>
      </p:sp>
    </p:spTree>
    <p:extLst>
      <p:ext uri="{BB962C8B-B14F-4D97-AF65-F5344CB8AC3E}">
        <p14:creationId xmlns:p14="http://schemas.microsoft.com/office/powerpoint/2010/main" val="3631920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Polyphonie Erweiterung</a:t>
            </a:r>
            <a:endParaRPr lang="de-CH" dirty="0"/>
          </a:p>
        </p:txBody>
      </p:sp>
      <p:sp>
        <p:nvSpPr>
          <p:cNvPr id="3" name="Foliennummernplatzhalter 2"/>
          <p:cNvSpPr>
            <a:spLocks noGrp="1"/>
          </p:cNvSpPr>
          <p:nvPr>
            <p:ph type="sldNum" sz="quarter" idx="12"/>
          </p:nvPr>
        </p:nvSpPr>
        <p:spPr/>
        <p:txBody>
          <a:bodyPr/>
          <a:lstStyle/>
          <a:p>
            <a:pPr>
              <a:defRPr/>
            </a:pPr>
            <a:fld id="{2CBDE967-CFCA-44EF-B888-CF49E667F07C}" type="slidenum">
              <a:rPr lang="de-DE" smtClean="0"/>
              <a:pPr>
                <a:defRPr/>
              </a:pPr>
              <a:t>2</a:t>
            </a:fld>
            <a:endParaRPr lang="de-DE"/>
          </a:p>
        </p:txBody>
      </p:sp>
      <p:sp>
        <p:nvSpPr>
          <p:cNvPr id="4" name="Rechteck 3"/>
          <p:cNvSpPr/>
          <p:nvPr/>
        </p:nvSpPr>
        <p:spPr>
          <a:xfrm>
            <a:off x="5526337" y="2574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5" name="Rechteck 4"/>
          <p:cNvSpPr/>
          <p:nvPr/>
        </p:nvSpPr>
        <p:spPr>
          <a:xfrm>
            <a:off x="5256337" y="2574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6" name="Rechteck 5"/>
          <p:cNvSpPr/>
          <p:nvPr/>
        </p:nvSpPr>
        <p:spPr>
          <a:xfrm>
            <a:off x="5526337" y="2844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7" name="Rechteck 6"/>
          <p:cNvSpPr/>
          <p:nvPr/>
        </p:nvSpPr>
        <p:spPr>
          <a:xfrm>
            <a:off x="5256337" y="2844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8" name="Rechteck 7"/>
          <p:cNvSpPr/>
          <p:nvPr/>
        </p:nvSpPr>
        <p:spPr>
          <a:xfrm>
            <a:off x="5526337" y="3114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9" name="Rechteck 8"/>
          <p:cNvSpPr/>
          <p:nvPr/>
        </p:nvSpPr>
        <p:spPr>
          <a:xfrm>
            <a:off x="5256337" y="3114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0" name="Rechteck 9"/>
          <p:cNvSpPr/>
          <p:nvPr/>
        </p:nvSpPr>
        <p:spPr>
          <a:xfrm>
            <a:off x="5526337" y="3372707"/>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1" name="Rechteck 10"/>
          <p:cNvSpPr/>
          <p:nvPr/>
        </p:nvSpPr>
        <p:spPr>
          <a:xfrm>
            <a:off x="5256337" y="3372707"/>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2" name="Rechteck 11"/>
          <p:cNvSpPr/>
          <p:nvPr/>
        </p:nvSpPr>
        <p:spPr>
          <a:xfrm>
            <a:off x="5526337" y="3609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3" name="Rechteck 12"/>
          <p:cNvSpPr/>
          <p:nvPr/>
        </p:nvSpPr>
        <p:spPr>
          <a:xfrm>
            <a:off x="5256337" y="3609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4" name="Rechteck 13"/>
          <p:cNvSpPr/>
          <p:nvPr/>
        </p:nvSpPr>
        <p:spPr>
          <a:xfrm>
            <a:off x="5526337" y="3879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5" name="Rechteck 14"/>
          <p:cNvSpPr/>
          <p:nvPr/>
        </p:nvSpPr>
        <p:spPr>
          <a:xfrm>
            <a:off x="5256337" y="3879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6" name="Rechteck 15"/>
          <p:cNvSpPr/>
          <p:nvPr/>
        </p:nvSpPr>
        <p:spPr>
          <a:xfrm>
            <a:off x="5526337" y="4149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7" name="Rechteck 16"/>
          <p:cNvSpPr/>
          <p:nvPr/>
        </p:nvSpPr>
        <p:spPr>
          <a:xfrm>
            <a:off x="5256337" y="4149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8" name="Rechteck 17"/>
          <p:cNvSpPr/>
          <p:nvPr/>
        </p:nvSpPr>
        <p:spPr>
          <a:xfrm>
            <a:off x="5526337" y="4407707"/>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9" name="Rechteck 18"/>
          <p:cNvSpPr/>
          <p:nvPr/>
        </p:nvSpPr>
        <p:spPr>
          <a:xfrm>
            <a:off x="5256337" y="4407707"/>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20" name="Rechteck 19"/>
          <p:cNvSpPr/>
          <p:nvPr/>
        </p:nvSpPr>
        <p:spPr>
          <a:xfrm>
            <a:off x="5526337" y="4655293"/>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21" name="Rechteck 20"/>
          <p:cNvSpPr/>
          <p:nvPr/>
        </p:nvSpPr>
        <p:spPr>
          <a:xfrm>
            <a:off x="5256337" y="4655293"/>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22" name="Rechteck 21"/>
          <p:cNvSpPr/>
          <p:nvPr/>
        </p:nvSpPr>
        <p:spPr>
          <a:xfrm>
            <a:off x="5526337" y="4914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23" name="Rechteck 22"/>
          <p:cNvSpPr/>
          <p:nvPr/>
        </p:nvSpPr>
        <p:spPr>
          <a:xfrm>
            <a:off x="5256337" y="4914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grpSp>
        <p:nvGrpSpPr>
          <p:cNvPr id="60" name="Gruppieren 59"/>
          <p:cNvGrpSpPr/>
          <p:nvPr/>
        </p:nvGrpSpPr>
        <p:grpSpPr>
          <a:xfrm>
            <a:off x="6512512" y="2574000"/>
            <a:ext cx="1038825" cy="2612021"/>
            <a:chOff x="5108175" y="2574000"/>
            <a:chExt cx="1038825" cy="2612021"/>
          </a:xfrm>
        </p:grpSpPr>
        <p:cxnSp>
          <p:nvCxnSpPr>
            <p:cNvPr id="25" name="Gerader Verbinder 24"/>
            <p:cNvCxnSpPr/>
            <p:nvPr/>
          </p:nvCxnSpPr>
          <p:spPr>
            <a:xfrm>
              <a:off x="5108175" y="270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5112000" y="297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5112000" y="324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112000" y="347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a:off x="5112000" y="401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a:off x="5112000" y="374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a:off x="5112000" y="428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5112000" y="450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5112000" y="477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5112000" y="504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flipH="1">
              <a:off x="5828175" y="2574000"/>
              <a:ext cx="3825" cy="261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p:nvCxnSpPr>
          <p:spPr>
            <a:xfrm>
              <a:off x="5833200" y="2574000"/>
              <a:ext cx="313800" cy="202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flipH="1">
              <a:off x="6141975" y="2776501"/>
              <a:ext cx="5025" cy="22070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p:cNvCxnSpPr/>
            <p:nvPr/>
          </p:nvCxnSpPr>
          <p:spPr>
            <a:xfrm flipH="1">
              <a:off x="5828175" y="4983520"/>
              <a:ext cx="313800" cy="202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Gerader Verbinder 50"/>
          <p:cNvCxnSpPr/>
          <p:nvPr/>
        </p:nvCxnSpPr>
        <p:spPr>
          <a:xfrm flipV="1">
            <a:off x="6696337" y="2259000"/>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7101337" y="2259000"/>
            <a:ext cx="0" cy="279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786337" y="2259000"/>
            <a:ext cx="0" cy="7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55"/>
          <p:cNvCxnSpPr/>
          <p:nvPr/>
        </p:nvCxnSpPr>
        <p:spPr>
          <a:xfrm flipV="1">
            <a:off x="6876337" y="2259000"/>
            <a:ext cx="0" cy="990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Geschweifte Klammer rechts 57"/>
          <p:cNvSpPr/>
          <p:nvPr/>
        </p:nvSpPr>
        <p:spPr>
          <a:xfrm rot="16200000">
            <a:off x="6769912" y="1855575"/>
            <a:ext cx="180000" cy="495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59" name="Textfeld 58"/>
          <p:cNvSpPr txBox="1"/>
          <p:nvPr/>
        </p:nvSpPr>
        <p:spPr>
          <a:xfrm>
            <a:off x="6715125" y="1652409"/>
            <a:ext cx="1220206" cy="369332"/>
          </a:xfrm>
          <a:prstGeom prst="rect">
            <a:avLst/>
          </a:prstGeom>
          <a:noFill/>
        </p:spPr>
        <p:txBody>
          <a:bodyPr wrap="none" rtlCol="0">
            <a:spAutoFit/>
          </a:bodyPr>
          <a:lstStyle/>
          <a:p>
            <a:r>
              <a:rPr lang="de-CH" sz="1400" dirty="0" smtClean="0"/>
              <a:t>Zu DDS</a:t>
            </a:r>
            <a:r>
              <a:rPr lang="de-CH" dirty="0" smtClean="0"/>
              <a:t> 0-9</a:t>
            </a:r>
            <a:endParaRPr lang="de-CH" dirty="0"/>
          </a:p>
        </p:txBody>
      </p:sp>
      <p:grpSp>
        <p:nvGrpSpPr>
          <p:cNvPr id="61" name="Gruppieren 60"/>
          <p:cNvGrpSpPr/>
          <p:nvPr/>
        </p:nvGrpSpPr>
        <p:grpSpPr>
          <a:xfrm rot="10800000">
            <a:off x="4198837" y="2574000"/>
            <a:ext cx="1035000" cy="2612021"/>
            <a:chOff x="5112000" y="2574000"/>
            <a:chExt cx="1035000" cy="2612021"/>
          </a:xfrm>
        </p:grpSpPr>
        <p:cxnSp>
          <p:nvCxnSpPr>
            <p:cNvPr id="62" name="Gerader Verbinder 61"/>
            <p:cNvCxnSpPr/>
            <p:nvPr/>
          </p:nvCxnSpPr>
          <p:spPr>
            <a:xfrm>
              <a:off x="5112000" y="270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r Verbinder 62"/>
            <p:cNvCxnSpPr/>
            <p:nvPr/>
          </p:nvCxnSpPr>
          <p:spPr>
            <a:xfrm>
              <a:off x="5112000" y="297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a:off x="5112000" y="324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a:off x="5112000" y="347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p:cNvCxnSpPr/>
            <p:nvPr/>
          </p:nvCxnSpPr>
          <p:spPr>
            <a:xfrm>
              <a:off x="5112000" y="401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r Verbinder 66"/>
            <p:cNvCxnSpPr/>
            <p:nvPr/>
          </p:nvCxnSpPr>
          <p:spPr>
            <a:xfrm>
              <a:off x="5112000" y="374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5112000" y="428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5112000" y="450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5112000" y="477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a:off x="5112000" y="504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828175" y="2574000"/>
              <a:ext cx="3825" cy="261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833200" y="2574000"/>
              <a:ext cx="313800" cy="202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6141975" y="2776501"/>
              <a:ext cx="5025" cy="22070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H="1">
              <a:off x="5828175" y="4983520"/>
              <a:ext cx="313800" cy="202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uppieren 85"/>
          <p:cNvGrpSpPr/>
          <p:nvPr/>
        </p:nvGrpSpPr>
        <p:grpSpPr>
          <a:xfrm>
            <a:off x="3681337" y="3609000"/>
            <a:ext cx="184786" cy="540000"/>
            <a:chOff x="2225782" y="3581100"/>
            <a:chExt cx="184786" cy="540000"/>
          </a:xfrm>
        </p:grpSpPr>
        <p:cxnSp>
          <p:nvCxnSpPr>
            <p:cNvPr id="77" name="Gerader Verbinder 76"/>
            <p:cNvCxnSpPr/>
            <p:nvPr/>
          </p:nvCxnSpPr>
          <p:spPr>
            <a:xfrm>
              <a:off x="2225782" y="3581100"/>
              <a:ext cx="0" cy="5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2225782" y="3581100"/>
              <a:ext cx="183824" cy="135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flipH="1">
              <a:off x="2226744" y="3986100"/>
              <a:ext cx="183824" cy="135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2409606" y="3716100"/>
              <a:ext cx="0" cy="27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H="1">
            <a:off x="3882636" y="3879000"/>
            <a:ext cx="31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546312" y="3744000"/>
            <a:ext cx="411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a:off x="7957537" y="3744000"/>
            <a:ext cx="0" cy="184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2187000" y="5589000"/>
            <a:ext cx="57705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V="1">
            <a:off x="2187000" y="4014000"/>
            <a:ext cx="0" cy="157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2187000" y="4014000"/>
            <a:ext cx="149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a:endCxn id="99" idx="3"/>
          </p:cNvCxnSpPr>
          <p:nvPr/>
        </p:nvCxnSpPr>
        <p:spPr>
          <a:xfrm flipH="1">
            <a:off x="1512000" y="3744000"/>
            <a:ext cx="2169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echteck 98"/>
          <p:cNvSpPr/>
          <p:nvPr/>
        </p:nvSpPr>
        <p:spPr>
          <a:xfrm>
            <a:off x="522000" y="3609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00" name="Rechteck 99"/>
          <p:cNvSpPr/>
          <p:nvPr/>
        </p:nvSpPr>
        <p:spPr>
          <a:xfrm>
            <a:off x="252000" y="3609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06" name="Gleichschenkliges Dreieck 105"/>
          <p:cNvSpPr/>
          <p:nvPr/>
        </p:nvSpPr>
        <p:spPr>
          <a:xfrm rot="5400000">
            <a:off x="2684136" y="3123093"/>
            <a:ext cx="500063" cy="376689"/>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08" name="Gerader Verbinder 107"/>
          <p:cNvCxnSpPr/>
          <p:nvPr/>
        </p:nvCxnSpPr>
        <p:spPr>
          <a:xfrm flipV="1">
            <a:off x="2187000" y="3204000"/>
            <a:ext cx="0" cy="810000"/>
          </a:xfrm>
          <a:prstGeom prst="line">
            <a:avLst/>
          </a:prstGeom>
          <a:ln>
            <a:solidFill>
              <a:schemeClr val="tx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flipV="1">
            <a:off x="2412000" y="3429000"/>
            <a:ext cx="0" cy="315000"/>
          </a:xfrm>
          <a:prstGeom prst="line">
            <a:avLst/>
          </a:prstGeom>
          <a:ln>
            <a:solidFill>
              <a:schemeClr val="tx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a:off x="2412000" y="3429000"/>
            <a:ext cx="3338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flipV="1">
            <a:off x="2187000" y="3204000"/>
            <a:ext cx="55882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Rechteck 115"/>
          <p:cNvSpPr/>
          <p:nvPr/>
        </p:nvSpPr>
        <p:spPr>
          <a:xfrm>
            <a:off x="691702" y="5084770"/>
            <a:ext cx="1013625" cy="5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chemeClr val="tx1"/>
                </a:solidFill>
              </a:rPr>
              <a:t>Index</a:t>
            </a:r>
          </a:p>
          <a:p>
            <a:pPr algn="ctr"/>
            <a:r>
              <a:rPr lang="de-CH" dirty="0" smtClean="0">
                <a:solidFill>
                  <a:schemeClr val="tx1"/>
                </a:solidFill>
              </a:rPr>
              <a:t>Zähler</a:t>
            </a:r>
            <a:endParaRPr lang="de-CH" dirty="0">
              <a:solidFill>
                <a:schemeClr val="tx1"/>
              </a:solidFill>
            </a:endParaRPr>
          </a:p>
        </p:txBody>
      </p:sp>
      <p:cxnSp>
        <p:nvCxnSpPr>
          <p:cNvPr id="118" name="Gerader Verbinder 117"/>
          <p:cNvCxnSpPr>
            <a:stCxn id="116" idx="3"/>
          </p:cNvCxnSpPr>
          <p:nvPr/>
        </p:nvCxnSpPr>
        <p:spPr>
          <a:xfrm flipV="1">
            <a:off x="1705327" y="5319000"/>
            <a:ext cx="5705772" cy="3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4355736" y="5066884"/>
            <a:ext cx="0" cy="263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Gerader Verbinder 121"/>
          <p:cNvCxnSpPr/>
          <p:nvPr/>
        </p:nvCxnSpPr>
        <p:spPr>
          <a:xfrm>
            <a:off x="7389412" y="5084770"/>
            <a:ext cx="0" cy="234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Gerader Verbinder 123"/>
          <p:cNvCxnSpPr>
            <a:stCxn id="106" idx="0"/>
          </p:cNvCxnSpPr>
          <p:nvPr/>
        </p:nvCxnSpPr>
        <p:spPr>
          <a:xfrm flipV="1">
            <a:off x="3122512" y="3311437"/>
            <a:ext cx="6507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H="1">
            <a:off x="3773249" y="3311437"/>
            <a:ext cx="1" cy="365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Textfeld 131"/>
          <p:cNvSpPr txBox="1"/>
          <p:nvPr/>
        </p:nvSpPr>
        <p:spPr>
          <a:xfrm>
            <a:off x="2508746" y="2471697"/>
            <a:ext cx="1080489" cy="523220"/>
          </a:xfrm>
          <a:prstGeom prst="rect">
            <a:avLst/>
          </a:prstGeom>
          <a:noFill/>
        </p:spPr>
        <p:txBody>
          <a:bodyPr wrap="none" rtlCol="0">
            <a:spAutoFit/>
          </a:bodyPr>
          <a:lstStyle/>
          <a:p>
            <a:pPr algn="ctr"/>
            <a:r>
              <a:rPr lang="de-CH" sz="1400" dirty="0" smtClean="0"/>
              <a:t>Vergleicher</a:t>
            </a:r>
            <a:br>
              <a:rPr lang="de-CH" sz="1400" dirty="0" smtClean="0"/>
            </a:br>
            <a:r>
              <a:rPr lang="de-CH" sz="1400" dirty="0" err="1" smtClean="0"/>
              <a:t>logik</a:t>
            </a:r>
            <a:endParaRPr lang="de-CH" sz="1400" dirty="0"/>
          </a:p>
        </p:txBody>
      </p:sp>
      <p:sp>
        <p:nvSpPr>
          <p:cNvPr id="135" name="Textfeld 134"/>
          <p:cNvSpPr txBox="1"/>
          <p:nvPr/>
        </p:nvSpPr>
        <p:spPr>
          <a:xfrm>
            <a:off x="169583" y="2979000"/>
            <a:ext cx="1841242" cy="523220"/>
          </a:xfrm>
          <a:prstGeom prst="rect">
            <a:avLst/>
          </a:prstGeom>
          <a:noFill/>
        </p:spPr>
        <p:txBody>
          <a:bodyPr wrap="square" rtlCol="0">
            <a:spAutoFit/>
          </a:bodyPr>
          <a:lstStyle/>
          <a:p>
            <a:r>
              <a:rPr lang="de-CH" sz="1400" dirty="0" smtClean="0"/>
              <a:t>Note vom</a:t>
            </a:r>
            <a:br>
              <a:rPr lang="de-CH" sz="1400" dirty="0" smtClean="0"/>
            </a:br>
            <a:r>
              <a:rPr lang="de-CH" sz="1400" dirty="0" smtClean="0"/>
              <a:t>Keyboard </a:t>
            </a:r>
            <a:r>
              <a:rPr lang="de-CH" sz="1400" dirty="0" err="1" smtClean="0"/>
              <a:t>Dekoder</a:t>
            </a:r>
            <a:endParaRPr lang="de-CH" sz="1400" dirty="0"/>
          </a:p>
        </p:txBody>
      </p:sp>
      <p:sp>
        <p:nvSpPr>
          <p:cNvPr id="136" name="Textfeld 135"/>
          <p:cNvSpPr txBox="1"/>
          <p:nvPr/>
        </p:nvSpPr>
        <p:spPr>
          <a:xfrm>
            <a:off x="283145" y="4149000"/>
            <a:ext cx="1906291" cy="307777"/>
          </a:xfrm>
          <a:prstGeom prst="rect">
            <a:avLst/>
          </a:prstGeom>
          <a:noFill/>
        </p:spPr>
        <p:txBody>
          <a:bodyPr wrap="none" rtlCol="0">
            <a:spAutoFit/>
          </a:bodyPr>
          <a:lstStyle/>
          <a:p>
            <a:r>
              <a:rPr lang="de-CH" sz="1400" dirty="0" smtClean="0"/>
              <a:t>Note gesetzt/gelöscht</a:t>
            </a:r>
            <a:endParaRPr lang="de-CH" sz="1400" dirty="0"/>
          </a:p>
        </p:txBody>
      </p:sp>
      <p:cxnSp>
        <p:nvCxnSpPr>
          <p:cNvPr id="138" name="Gerader Verbinder 137"/>
          <p:cNvCxnSpPr/>
          <p:nvPr/>
        </p:nvCxnSpPr>
        <p:spPr>
          <a:xfrm>
            <a:off x="396313" y="3879000"/>
            <a:ext cx="308549" cy="287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feld 138"/>
          <p:cNvSpPr txBox="1"/>
          <p:nvPr/>
        </p:nvSpPr>
        <p:spPr>
          <a:xfrm>
            <a:off x="4938241" y="2218622"/>
            <a:ext cx="1902696" cy="307777"/>
          </a:xfrm>
          <a:prstGeom prst="rect">
            <a:avLst/>
          </a:prstGeom>
          <a:noFill/>
        </p:spPr>
        <p:txBody>
          <a:bodyPr wrap="square" rtlCol="0">
            <a:spAutoFit/>
          </a:bodyPr>
          <a:lstStyle/>
          <a:p>
            <a:r>
              <a:rPr lang="de-CH" sz="1400" dirty="0" smtClean="0"/>
              <a:t>DDS Noten Register</a:t>
            </a:r>
            <a:endParaRPr lang="de-CH" sz="1400" dirty="0"/>
          </a:p>
        </p:txBody>
      </p:sp>
      <p:sp>
        <p:nvSpPr>
          <p:cNvPr id="142" name="Textfeld 141"/>
          <p:cNvSpPr txBox="1"/>
          <p:nvPr/>
        </p:nvSpPr>
        <p:spPr>
          <a:xfrm>
            <a:off x="3302239" y="4163758"/>
            <a:ext cx="761747" cy="523220"/>
          </a:xfrm>
          <a:prstGeom prst="rect">
            <a:avLst/>
          </a:prstGeom>
          <a:noFill/>
        </p:spPr>
        <p:txBody>
          <a:bodyPr wrap="none" rtlCol="0">
            <a:spAutoFit/>
          </a:bodyPr>
          <a:lstStyle/>
          <a:p>
            <a:pPr algn="ctr"/>
            <a:r>
              <a:rPr lang="de-CH" sz="1400" dirty="0" smtClean="0"/>
              <a:t>Update</a:t>
            </a:r>
            <a:br>
              <a:rPr lang="de-CH" sz="1400" dirty="0" smtClean="0"/>
            </a:br>
            <a:r>
              <a:rPr lang="de-CH" sz="1400" dirty="0" err="1" smtClean="0"/>
              <a:t>Mux</a:t>
            </a:r>
            <a:endParaRPr lang="de-CH" sz="1400" dirty="0"/>
          </a:p>
        </p:txBody>
      </p:sp>
      <p:sp>
        <p:nvSpPr>
          <p:cNvPr id="143" name="Textfeld 142"/>
          <p:cNvSpPr txBox="1"/>
          <p:nvPr/>
        </p:nvSpPr>
        <p:spPr>
          <a:xfrm>
            <a:off x="2257714" y="3782001"/>
            <a:ext cx="1369286" cy="276999"/>
          </a:xfrm>
          <a:prstGeom prst="rect">
            <a:avLst/>
          </a:prstGeom>
          <a:noFill/>
        </p:spPr>
        <p:txBody>
          <a:bodyPr wrap="none" rtlCol="0">
            <a:spAutoFit/>
          </a:bodyPr>
          <a:lstStyle/>
          <a:p>
            <a:r>
              <a:rPr lang="de-CH" sz="1200" dirty="0" smtClean="0"/>
              <a:t>Bestehende Note</a:t>
            </a:r>
            <a:endParaRPr lang="de-CH" sz="1200" dirty="0"/>
          </a:p>
        </p:txBody>
      </p:sp>
      <p:sp>
        <p:nvSpPr>
          <p:cNvPr id="144" name="Textfeld 143"/>
          <p:cNvSpPr txBox="1"/>
          <p:nvPr/>
        </p:nvSpPr>
        <p:spPr>
          <a:xfrm>
            <a:off x="2727000" y="3512001"/>
            <a:ext cx="917239" cy="276999"/>
          </a:xfrm>
          <a:prstGeom prst="rect">
            <a:avLst/>
          </a:prstGeom>
          <a:noFill/>
        </p:spPr>
        <p:txBody>
          <a:bodyPr wrap="none" rtlCol="0">
            <a:spAutoFit/>
          </a:bodyPr>
          <a:lstStyle/>
          <a:p>
            <a:r>
              <a:rPr lang="de-CH" sz="1200" dirty="0" smtClean="0"/>
              <a:t>Neue Note</a:t>
            </a:r>
            <a:endParaRPr lang="de-CH" sz="1200" dirty="0"/>
          </a:p>
        </p:txBody>
      </p:sp>
      <p:sp>
        <p:nvSpPr>
          <p:cNvPr id="145" name="Textfeld 144"/>
          <p:cNvSpPr txBox="1"/>
          <p:nvPr/>
        </p:nvSpPr>
        <p:spPr>
          <a:xfrm>
            <a:off x="3961113" y="2196977"/>
            <a:ext cx="752129" cy="307777"/>
          </a:xfrm>
          <a:prstGeom prst="rect">
            <a:avLst/>
          </a:prstGeom>
          <a:noFill/>
        </p:spPr>
        <p:txBody>
          <a:bodyPr wrap="none" rtlCol="0">
            <a:spAutoFit/>
          </a:bodyPr>
          <a:lstStyle/>
          <a:p>
            <a:r>
              <a:rPr lang="de-CH" sz="1400" dirty="0" err="1" smtClean="0"/>
              <a:t>Demux</a:t>
            </a:r>
            <a:endParaRPr lang="de-CH" sz="1400" dirty="0"/>
          </a:p>
        </p:txBody>
      </p:sp>
      <p:sp>
        <p:nvSpPr>
          <p:cNvPr id="146" name="Textfeld 145"/>
          <p:cNvSpPr txBox="1"/>
          <p:nvPr/>
        </p:nvSpPr>
        <p:spPr>
          <a:xfrm>
            <a:off x="7192013" y="2210398"/>
            <a:ext cx="522900" cy="307777"/>
          </a:xfrm>
          <a:prstGeom prst="rect">
            <a:avLst/>
          </a:prstGeom>
          <a:noFill/>
        </p:spPr>
        <p:txBody>
          <a:bodyPr wrap="none" rtlCol="0">
            <a:spAutoFit/>
          </a:bodyPr>
          <a:lstStyle/>
          <a:p>
            <a:r>
              <a:rPr lang="de-CH" sz="1400" dirty="0" err="1"/>
              <a:t>M</a:t>
            </a:r>
            <a:r>
              <a:rPr lang="de-CH" sz="1400" dirty="0" err="1" smtClean="0"/>
              <a:t>ux</a:t>
            </a:r>
            <a:endParaRPr lang="de-CH" sz="1400" dirty="0"/>
          </a:p>
        </p:txBody>
      </p:sp>
    </p:spTree>
    <p:extLst>
      <p:ext uri="{BB962C8B-B14F-4D97-AF65-F5344CB8AC3E}">
        <p14:creationId xmlns:p14="http://schemas.microsoft.com/office/powerpoint/2010/main" val="2220836343"/>
      </p:ext>
    </p:extLst>
  </p:cSld>
  <p:clrMapOvr>
    <a:masterClrMapping/>
  </p:clrMapOvr>
</p:sld>
</file>

<file path=ppt/theme/theme1.xml><?xml version="1.0" encoding="utf-8"?>
<a:theme xmlns:a="http://schemas.openxmlformats.org/drawingml/2006/main" name="ZHAW_SoE_grau_Arial">
  <a:themeElements>
    <a:clrScheme name="Telest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lest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841</Words>
  <Application>Microsoft Office PowerPoint</Application>
  <PresentationFormat>Bildschirmpräsentation (4:3)</PresentationFormat>
  <Paragraphs>86</Paragraphs>
  <Slides>2</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Arial Rounded MT Bold</vt:lpstr>
      <vt:lpstr>Calibri</vt:lpstr>
      <vt:lpstr>ZHAW_SoE_grau_Arial</vt:lpstr>
      <vt:lpstr>Keyboard Dekoder</vt:lpstr>
      <vt:lpstr>Polyphonie Erweiterung</vt:lpstr>
    </vt:vector>
  </TitlesOfParts>
  <Company>Zürcher Hochschule Winterthur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Claudia Kaspar Fehlmann</dc:creator>
  <cp:lastModifiedBy>katrin</cp:lastModifiedBy>
  <cp:revision>363</cp:revision>
  <cp:lastPrinted>2015-04-26T08:29:54Z</cp:lastPrinted>
  <dcterms:created xsi:type="dcterms:W3CDTF">2008-02-26T15:29:26Z</dcterms:created>
  <dcterms:modified xsi:type="dcterms:W3CDTF">2015-11-08T09:48:36Z</dcterms:modified>
</cp:coreProperties>
</file>