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8516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E08C676-4BB0-4071-8A0B-80C5CF8AA09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FCDB7C2-F091-4688-85EF-E08DAEF4B471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18CA08E-0D34-4875-A837-A0EBC45A309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6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6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31A7494-8422-4005-A09A-2FC8FAEFD80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572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17464"/>
            <a:ext cx="9144000" cy="740535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bg1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副标题</a:t>
            </a:r>
            <a:endParaRPr altLang="en-US" lang="zh-CN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title"/>
          </p:nvPr>
        </p:nvSpPr>
        <p:spPr>
          <a:xfrm>
            <a:off x="992747" y="532349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6" name="内容占位符 2"/>
          <p:cNvSpPr>
            <a:spLocks noGrp="1"/>
          </p:cNvSpPr>
          <p:nvPr>
            <p:ph idx="1"/>
          </p:nvPr>
        </p:nvSpPr>
        <p:spPr>
          <a:xfrm>
            <a:off x="992747" y="563496"/>
            <a:ext cx="10515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3153-5870-41FF-9096-348E08A9505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AFE1-DA40-40FD-AFEC-20DDF45B8FD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</p:sldLayoutIdLst>
  <p:timing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标题 1"/>
          <p:cNvSpPr>
            <a:spLocks noGrp="1"/>
          </p:cNvSpPr>
          <p:nvPr>
            <p:ph type="ctrTitle"/>
          </p:nvPr>
        </p:nvSpPr>
        <p:spPr>
          <a:xfrm>
            <a:off x="0" y="1475063"/>
            <a:ext cx="12192000" cy="1960471"/>
          </a:xfrm>
        </p:spPr>
        <p:txBody>
          <a:bodyPr anchor="ctr"/>
          <a:p>
            <a:r>
              <a:rPr altLang="zh-CN" lang="en-US" smtClean="0">
                <a:solidFill>
                  <a:schemeClr val="bg1"/>
                </a:solidFill>
              </a:rPr>
              <a:t>Gephi </a:t>
            </a:r>
            <a:r>
              <a:rPr altLang="en-US" lang="zh-CN" smtClean="0">
                <a:solidFill>
                  <a:schemeClr val="bg1"/>
                </a:solidFill>
              </a:rPr>
              <a:t>与 网络分析</a:t>
            </a:r>
            <a:endParaRPr altLang="en-US" lang="zh-CN">
              <a:solidFill>
                <a:schemeClr val="bg1"/>
              </a:solidFill>
            </a:endParaRPr>
          </a:p>
        </p:txBody>
      </p:sp>
      <p:sp>
        <p:nvSpPr>
          <p:cNvPr id="1048584" name="副标题 2"/>
          <p:cNvSpPr>
            <a:spLocks noGrp="1"/>
          </p:cNvSpPr>
          <p:nvPr>
            <p:ph type="subTitle" idx="1"/>
          </p:nvPr>
        </p:nvSpPr>
        <p:spPr>
          <a:xfrm>
            <a:off x="1524000" y="4547588"/>
            <a:ext cx="9144000" cy="1655762"/>
          </a:xfrm>
        </p:spPr>
        <p:txBody>
          <a:bodyPr>
            <a:normAutofit/>
          </a:bodyPr>
          <a:p>
            <a:r>
              <a:rPr altLang="zh-CN" sz="3200"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ooof</a:t>
            </a:r>
            <a:endParaRPr altLang="en-US" sz="3200"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 3"/>
          <p:cNvSpPr txBox="1"/>
          <p:nvPr/>
        </p:nvSpPr>
        <p:spPr>
          <a:xfrm>
            <a:off x="1776920" y="3170710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在动态环境中，关注以上所有问题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35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36" name="文本框 4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chemeClr val="bg1"/>
                </a:solidFill>
              </a:rPr>
              <a:t>5</a:t>
            </a:r>
            <a:r>
              <a:rPr altLang="zh-CN" sz="4000" lang="en-US" smtClean="0">
                <a:solidFill>
                  <a:schemeClr val="bg1"/>
                </a:solidFill>
              </a:rPr>
              <a:t>. </a:t>
            </a:r>
            <a:r>
              <a:rPr altLang="en-US" sz="4000" lang="zh-CN" smtClean="0">
                <a:solidFill>
                  <a:schemeClr val="bg1"/>
                </a:solidFill>
              </a:rPr>
              <a:t>动态网络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 3"/>
          <p:cNvSpPr txBox="1"/>
          <p:nvPr/>
        </p:nvSpPr>
        <p:spPr>
          <a:xfrm>
            <a:off x="1776920" y="3170710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41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42" name="文本框 4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 smtClean="0">
                <a:solidFill>
                  <a:schemeClr val="bg1"/>
                </a:solidFill>
              </a:rPr>
              <a:t>6. </a:t>
            </a:r>
            <a:r>
              <a:rPr altLang="en-US" sz="4000" lang="zh-CN" smtClean="0">
                <a:solidFill>
                  <a:schemeClr val="bg1"/>
                </a:solidFill>
              </a:rPr>
              <a:t>观察网络的模式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43" name="文本框 5"/>
          <p:cNvSpPr txBox="1"/>
          <p:nvPr/>
        </p:nvSpPr>
        <p:spPr>
          <a:xfrm>
            <a:off x="1929320" y="3323110"/>
            <a:ext cx="9974094" cy="15138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随机网络还是无尺度网络，是否符合幂律，成长模式等等。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 3"/>
          <p:cNvSpPr txBox="1"/>
          <p:nvPr/>
        </p:nvSpPr>
        <p:spPr>
          <a:xfrm>
            <a:off x="2529191" y="1750978"/>
            <a:ext cx="8968902" cy="802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 smtClean="0">
                <a:solidFill>
                  <a:schemeClr val="bg1"/>
                </a:solidFill>
              </a:rPr>
              <a:t>没有数据，就没有网络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48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 smtClean="0">
                <a:solidFill>
                  <a:schemeClr val="bg1"/>
                </a:solidFill>
              </a:rPr>
              <a:t>三、</a:t>
            </a:r>
            <a:r>
              <a:rPr altLang="zh-CN" sz="4000" lang="en-US" smtClean="0">
                <a:solidFill>
                  <a:schemeClr val="bg1"/>
                </a:solidFill>
              </a:rPr>
              <a:t>Gephi </a:t>
            </a:r>
            <a:r>
              <a:rPr altLang="en-US" sz="4000" lang="zh-CN" smtClean="0">
                <a:solidFill>
                  <a:schemeClr val="bg1"/>
                </a:solidFill>
              </a:rPr>
              <a:t>需要什么样的数据以及如何获取数据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49" name="文本框 4"/>
          <p:cNvSpPr txBox="1"/>
          <p:nvPr/>
        </p:nvSpPr>
        <p:spPr>
          <a:xfrm>
            <a:off x="2311940" y="2953965"/>
            <a:ext cx="8968902" cy="22250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zh-CN" sz="4000" lang="en-US" smtClean="0">
                <a:solidFill>
                  <a:schemeClr val="bg1"/>
                </a:solidFill>
              </a:rPr>
              <a:t>Gephi </a:t>
            </a:r>
            <a:r>
              <a:rPr altLang="en-US" sz="4000" lang="zh-CN" smtClean="0">
                <a:solidFill>
                  <a:schemeClr val="bg1"/>
                </a:solidFill>
              </a:rPr>
              <a:t>需要什么样的数据？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怎么得到这些数据？（开发数据、编程采集）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 3"/>
          <p:cNvSpPr txBox="1"/>
          <p:nvPr/>
        </p:nvSpPr>
        <p:spPr>
          <a:xfrm>
            <a:off x="603115" y="3073939"/>
            <a:ext cx="11070076" cy="1513839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zh-CN" sz="4000" lang="en-US" smtClean="0">
                <a:solidFill>
                  <a:schemeClr val="bg1"/>
                </a:solidFill>
              </a:rPr>
              <a:t>Gephi </a:t>
            </a:r>
            <a:r>
              <a:rPr altLang="en-US" sz="4000" lang="zh-CN" smtClean="0">
                <a:solidFill>
                  <a:schemeClr val="bg1"/>
                </a:solidFill>
              </a:rPr>
              <a:t>如何解决在网络分析中提出的问题？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如何使用 </a:t>
            </a:r>
            <a:r>
              <a:rPr altLang="zh-CN" sz="4000" lang="en-US" smtClean="0">
                <a:solidFill>
                  <a:schemeClr val="bg1"/>
                </a:solidFill>
              </a:rPr>
              <a:t>Gephi </a:t>
            </a:r>
            <a:r>
              <a:rPr altLang="en-US" sz="4000" lang="zh-CN" smtClean="0">
                <a:solidFill>
                  <a:schemeClr val="bg1"/>
                </a:solidFill>
              </a:rPr>
              <a:t>，也就是 </a:t>
            </a:r>
            <a:r>
              <a:rPr altLang="zh-CN" sz="4000" lang="en-US" smtClean="0">
                <a:solidFill>
                  <a:schemeClr val="bg1"/>
                </a:solidFill>
              </a:rPr>
              <a:t>Gephi </a:t>
            </a:r>
            <a:r>
              <a:rPr altLang="en-US" sz="4000" lang="zh-CN" smtClean="0">
                <a:solidFill>
                  <a:schemeClr val="bg1"/>
                </a:solidFill>
              </a:rPr>
              <a:t>的操作方法。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54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四</a:t>
            </a:r>
            <a:r>
              <a:rPr altLang="en-US" sz="4000" lang="zh-CN" smtClean="0">
                <a:solidFill>
                  <a:schemeClr val="bg1"/>
                </a:solidFill>
              </a:rPr>
              <a:t>、用 </a:t>
            </a:r>
            <a:r>
              <a:rPr altLang="zh-CN" sz="4000" lang="en-US" smtClean="0">
                <a:solidFill>
                  <a:schemeClr val="bg1"/>
                </a:solidFill>
              </a:rPr>
              <a:t>Gephi </a:t>
            </a:r>
            <a:r>
              <a:rPr altLang="en-US" sz="4000" lang="zh-CN">
                <a:solidFill>
                  <a:schemeClr val="bg1"/>
                </a:solidFill>
              </a:rPr>
              <a:t>进行</a:t>
            </a:r>
            <a:r>
              <a:rPr altLang="en-US" sz="4000" lang="zh-CN" smtClean="0">
                <a:solidFill>
                  <a:schemeClr val="bg1"/>
                </a:solidFill>
              </a:rPr>
              <a:t>网络分析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五</a:t>
            </a:r>
            <a:r>
              <a:rPr altLang="en-US" sz="4000" lang="zh-CN" smtClean="0">
                <a:solidFill>
                  <a:schemeClr val="bg1"/>
                </a:solidFill>
              </a:rPr>
              <a:t>、</a:t>
            </a:r>
            <a:r>
              <a:rPr altLang="en-US" sz="4000" lang="zh-CN" smtClean="0">
                <a:solidFill>
                  <a:schemeClr val="bg1"/>
                </a:solidFill>
              </a:rPr>
              <a:t>把你制作的网络图发布出去</a:t>
            </a:r>
            <a:r>
              <a:rPr altLang="zh-CN" sz="4000" lang="en-US" smtClean="0">
                <a:solidFill>
                  <a:schemeClr val="bg1"/>
                </a:solidFill>
              </a:rPr>
              <a:t> 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59" name="文本框 4"/>
          <p:cNvSpPr txBox="1"/>
          <p:nvPr/>
        </p:nvSpPr>
        <p:spPr>
          <a:xfrm>
            <a:off x="603115" y="2470826"/>
            <a:ext cx="10914434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发布方法介绍</a:t>
            </a:r>
            <a:br>
              <a:rPr altLang="en-US" sz="4000" lang="zh-CN">
                <a:solidFill>
                  <a:schemeClr val="bg1"/>
                </a:solidFill>
              </a:rPr>
            </a:br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微软海马图</a:t>
            </a:r>
            <a:br>
              <a:rPr altLang="en-US" sz="4000" lang="zh-CN">
                <a:solidFill>
                  <a:schemeClr val="bg1"/>
                </a:solidFill>
              </a:rPr>
            </a:br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D3 </a:t>
            </a:r>
            <a:r>
              <a:rPr altLang="en-US" sz="4000" lang="zh-CN">
                <a:solidFill>
                  <a:schemeClr val="bg1"/>
                </a:solidFill>
              </a:rPr>
              <a:t>插件支持的图</a:t>
            </a:r>
            <a:br>
              <a:rPr altLang="en-US" sz="4000" lang="zh-CN">
                <a:solidFill>
                  <a:schemeClr val="bg1"/>
                </a:solidFill>
              </a:rPr>
            </a:br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图片、</a:t>
            </a:r>
            <a:r>
              <a:rPr altLang="zh-CN" sz="4000" lang="en-US">
                <a:solidFill>
                  <a:schemeClr val="bg1"/>
                </a:solidFill>
              </a:rPr>
              <a:t>PDF 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0" y="1378857"/>
            <a:ext cx="12192000" cy="3468914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altLang="zh-CN" lang="en-US" smtClean="0"/>
              <a:t>END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 smtClean="0">
                <a:solidFill>
                  <a:schemeClr val="bg1"/>
                </a:solidFill>
              </a:rPr>
              <a:t>一</a:t>
            </a:r>
            <a:r>
              <a:rPr altLang="en-US" sz="4000" lang="zh-CN" smtClean="0">
                <a:solidFill>
                  <a:schemeClr val="bg1"/>
                </a:solidFill>
              </a:rPr>
              <a:t>、关于网络分析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588" name="文本框 4"/>
          <p:cNvSpPr txBox="1"/>
          <p:nvPr/>
        </p:nvSpPr>
        <p:spPr>
          <a:xfrm>
            <a:off x="1556426" y="2888054"/>
            <a:ext cx="10330774" cy="29362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什么是网络？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为什么要分析网络？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如何分析</a:t>
            </a:r>
            <a:r>
              <a:rPr altLang="en-US" sz="4000" lang="zh-CN" smtClean="0">
                <a:solidFill>
                  <a:schemeClr val="bg1"/>
                </a:solidFill>
              </a:rPr>
              <a:t>网络？（第二部分回答这个问题）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现在谁在分析网络？</a:t>
            </a:r>
            <a:endParaRPr altLang="zh-CN" sz="4000" lang="en-US" smtClean="0">
              <a:solidFill>
                <a:schemeClr val="bg1"/>
              </a:solidFill>
            </a:endParaRPr>
          </a:p>
        </p:txBody>
      </p:sp>
      <p:sp>
        <p:nvSpPr>
          <p:cNvPr id="1048589" name="文本框 5"/>
          <p:cNvSpPr txBox="1"/>
          <p:nvPr/>
        </p:nvSpPr>
        <p:spPr>
          <a:xfrm>
            <a:off x="1410510" y="1770436"/>
            <a:ext cx="9974094" cy="802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chemeClr val="bg1"/>
                </a:solidFill>
              </a:rPr>
              <a:t>0</a:t>
            </a:r>
            <a:r>
              <a:rPr altLang="zh-CN" sz="4000" lang="en-US" smtClean="0">
                <a:solidFill>
                  <a:schemeClr val="bg1"/>
                </a:solidFill>
              </a:rPr>
              <a:t>. </a:t>
            </a:r>
            <a:r>
              <a:rPr altLang="en-US" sz="4000" lang="zh-CN" smtClean="0">
                <a:solidFill>
                  <a:schemeClr val="bg1"/>
                </a:solidFill>
              </a:rPr>
              <a:t>基本问题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3"/>
          <p:cNvSpPr txBox="1"/>
          <p:nvPr/>
        </p:nvSpPr>
        <p:spPr>
          <a:xfrm>
            <a:off x="1300263" y="3171217"/>
            <a:ext cx="9883302" cy="22250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找出</a:t>
            </a:r>
            <a:r>
              <a:rPr altLang="en-US" sz="4000" lang="zh-CN">
                <a:solidFill>
                  <a:schemeClr val="bg1"/>
                </a:solidFill>
              </a:rPr>
              <a:t>微博中谁是 大 </a:t>
            </a:r>
            <a:r>
              <a:rPr altLang="zh-CN" sz="4000" lang="en-US">
                <a:solidFill>
                  <a:schemeClr val="bg1"/>
                </a:solidFill>
              </a:rPr>
              <a:t>V </a:t>
            </a:r>
            <a:r>
              <a:rPr altLang="en-US" sz="4000" lang="zh-CN" smtClean="0">
                <a:solidFill>
                  <a:schemeClr val="bg1"/>
                </a:solidFill>
              </a:rPr>
              <a:t>？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如何</a:t>
            </a:r>
            <a:r>
              <a:rPr altLang="en-US" sz="4000" lang="zh-CN">
                <a:solidFill>
                  <a:schemeClr val="bg1"/>
                </a:solidFill>
              </a:rPr>
              <a:t>影响你所处的网络</a:t>
            </a:r>
            <a:r>
              <a:rPr altLang="en-US" sz="4000" lang="zh-CN" smtClean="0">
                <a:solidFill>
                  <a:schemeClr val="bg1"/>
                </a:solidFill>
              </a:rPr>
              <a:t>？ 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如何在社会网络中选择发展路径？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594" name="文本框 5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 smtClean="0">
                <a:solidFill>
                  <a:schemeClr val="bg1"/>
                </a:solidFill>
              </a:rPr>
              <a:t>一</a:t>
            </a:r>
            <a:r>
              <a:rPr altLang="en-US" sz="4000" lang="zh-CN" smtClean="0">
                <a:solidFill>
                  <a:schemeClr val="bg1"/>
                </a:solidFill>
              </a:rPr>
              <a:t>、关于网络分析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595" name="文本框 6"/>
          <p:cNvSpPr txBox="1"/>
          <p:nvPr/>
        </p:nvSpPr>
        <p:spPr>
          <a:xfrm>
            <a:off x="1410510" y="1770436"/>
            <a:ext cx="9974094" cy="802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 smtClean="0">
                <a:solidFill>
                  <a:schemeClr val="bg1"/>
                </a:solidFill>
              </a:rPr>
              <a:t>1. </a:t>
            </a:r>
            <a:r>
              <a:rPr altLang="en-US" sz="4000" lang="zh-CN" smtClean="0">
                <a:solidFill>
                  <a:schemeClr val="bg1"/>
                </a:solidFill>
              </a:rPr>
              <a:t>网络分析的作用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文本框 3"/>
          <p:cNvSpPr txBox="1"/>
          <p:nvPr/>
        </p:nvSpPr>
        <p:spPr>
          <a:xfrm>
            <a:off x="1692615" y="3135553"/>
            <a:ext cx="996112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 smtClean="0">
                <a:solidFill>
                  <a:schemeClr val="bg1"/>
                </a:solidFill>
              </a:rPr>
              <a:t>网络</a:t>
            </a:r>
            <a:r>
              <a:rPr altLang="en-US" sz="4000" lang="zh-CN">
                <a:solidFill>
                  <a:schemeClr val="bg1"/>
                </a:solidFill>
              </a:rPr>
              <a:t>科学正兴起</a:t>
            </a:r>
            <a:r>
              <a:rPr altLang="en-US" sz="4000" lang="zh-CN" smtClean="0">
                <a:solidFill>
                  <a:schemeClr val="bg1"/>
                </a:solidFill>
              </a:rPr>
              <a:t>，网络分析正</a:t>
            </a:r>
            <a:r>
              <a:rPr altLang="en-US" sz="4000" lang="zh-CN">
                <a:solidFill>
                  <a:schemeClr val="bg1"/>
                </a:solidFill>
              </a:rPr>
              <a:t>生逢其时，所以就有了很多可以做的事情，来增进人们了解世界、了解社会的方法</a:t>
            </a:r>
            <a:r>
              <a:rPr altLang="en-US" sz="4000" lang="zh-CN" smtClean="0">
                <a:solidFill>
                  <a:schemeClr val="bg1"/>
                </a:solidFill>
              </a:rPr>
              <a:t>。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00" name="文本框 5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 smtClean="0">
                <a:solidFill>
                  <a:schemeClr val="bg1"/>
                </a:solidFill>
              </a:rPr>
              <a:t>一</a:t>
            </a:r>
            <a:r>
              <a:rPr altLang="en-US" sz="4000" lang="zh-CN" smtClean="0">
                <a:solidFill>
                  <a:schemeClr val="bg1"/>
                </a:solidFill>
              </a:rPr>
              <a:t>、关于网络分析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01" name="文本框 6"/>
          <p:cNvSpPr txBox="1"/>
          <p:nvPr/>
        </p:nvSpPr>
        <p:spPr>
          <a:xfrm>
            <a:off x="1410510" y="1770436"/>
            <a:ext cx="9974094" cy="802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 smtClean="0">
                <a:solidFill>
                  <a:schemeClr val="bg1"/>
                </a:solidFill>
              </a:rPr>
              <a:t>2. </a:t>
            </a:r>
            <a:r>
              <a:rPr altLang="en-US" sz="4000" lang="zh-CN">
                <a:solidFill>
                  <a:schemeClr val="bg1"/>
                </a:solidFill>
              </a:rPr>
              <a:t>小结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 3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chemeClr val="bg1"/>
                </a:solidFill>
              </a:rPr>
              <a:t>0</a:t>
            </a:r>
            <a:r>
              <a:rPr altLang="zh-CN" sz="4000" lang="en-US" smtClean="0">
                <a:solidFill>
                  <a:schemeClr val="bg1"/>
                </a:solidFill>
              </a:rPr>
              <a:t>. </a:t>
            </a:r>
            <a:r>
              <a:rPr altLang="en-US" sz="4000" lang="zh-CN" smtClean="0">
                <a:solidFill>
                  <a:schemeClr val="bg1"/>
                </a:solidFill>
              </a:rPr>
              <a:t>网络的基本（整体）特性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06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07" name="文本框 4"/>
          <p:cNvSpPr txBox="1"/>
          <p:nvPr/>
        </p:nvSpPr>
        <p:spPr>
          <a:xfrm>
            <a:off x="1410510" y="3170710"/>
            <a:ext cx="9974094" cy="29362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有向</a:t>
            </a:r>
            <a:r>
              <a:rPr altLang="zh-CN" sz="4000" lang="en-US" smtClean="0">
                <a:solidFill>
                  <a:schemeClr val="bg1"/>
                </a:solidFill>
              </a:rPr>
              <a:t>/</a:t>
            </a:r>
            <a:r>
              <a:rPr altLang="en-US" sz="4000" lang="zh-CN" smtClean="0">
                <a:solidFill>
                  <a:schemeClr val="bg1"/>
                </a:solidFill>
              </a:rPr>
              <a:t>无向图 ， 有权</a:t>
            </a:r>
            <a:r>
              <a:rPr altLang="zh-CN" sz="4000" lang="en-US" smtClean="0">
                <a:solidFill>
                  <a:schemeClr val="bg1"/>
                </a:solidFill>
              </a:rPr>
              <a:t>/</a:t>
            </a:r>
            <a:r>
              <a:rPr altLang="en-US" sz="4000" lang="zh-CN" smtClean="0">
                <a:solidFill>
                  <a:schemeClr val="bg1"/>
                </a:solidFill>
              </a:rPr>
              <a:t>无权图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图密度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>
                <a:solidFill>
                  <a:schemeClr val="bg1"/>
                </a:solidFill>
              </a:rPr>
              <a:t>随机</a:t>
            </a:r>
            <a:r>
              <a:rPr altLang="en-US" sz="4000" lang="zh-CN" smtClean="0">
                <a:solidFill>
                  <a:schemeClr val="bg1"/>
                </a:solidFill>
              </a:rPr>
              <a:t>图与无尺度图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 3"/>
          <p:cNvSpPr txBox="1"/>
          <p:nvPr/>
        </p:nvSpPr>
        <p:spPr>
          <a:xfrm>
            <a:off x="1601822" y="3015573"/>
            <a:ext cx="9974094" cy="36474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 smtClean="0">
                <a:solidFill>
                  <a:schemeClr val="bg1"/>
                </a:solidFill>
              </a:rPr>
              <a:t>网络布局，最直观的了解网络的</a:t>
            </a:r>
            <a:r>
              <a:rPr altLang="en-US" sz="4000" lang="zh-CN" smtClean="0">
                <a:solidFill>
                  <a:schemeClr val="bg1"/>
                </a:solidFill>
              </a:rPr>
              <a:t>方式</a:t>
            </a:r>
            <a:endParaRPr altLang="zh-CN" sz="4000" lang="en-US" smtClean="0">
              <a:solidFill>
                <a:schemeClr val="bg1"/>
              </a:solidFill>
            </a:endParaRPr>
          </a:p>
          <a:p>
            <a:pPr indent="-571500" marL="571500">
              <a:buFont typeface="Arial" panose="020B0604020202020204" pitchFamily="34" charset="0"/>
              <a:buChar char="•"/>
            </a:pPr>
            <a:r>
              <a:rPr altLang="en-US" sz="4000" lang="zh-CN">
                <a:solidFill>
                  <a:schemeClr val="bg1"/>
                </a:solidFill>
              </a:rPr>
              <a:t>网络美学：网络分析不仅是理性的，也需要感性认识。解决如何使网络更好看（清楚与美丽）的问题。</a:t>
            </a:r>
          </a:p>
          <a:p>
            <a:pPr indent="-571500" marL="571500">
              <a:buFont typeface="Arial" panose="020B0604020202020204" pitchFamily="34" charset="0"/>
              <a:buChar char="•"/>
            </a:pP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12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13" name="文本框 4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chemeClr val="bg1"/>
                </a:solidFill>
              </a:rPr>
              <a:t>1</a:t>
            </a:r>
            <a:r>
              <a:rPr altLang="zh-CN" sz="4000" lang="en-US" smtClean="0">
                <a:solidFill>
                  <a:schemeClr val="bg1"/>
                </a:solidFill>
              </a:rPr>
              <a:t>. </a:t>
            </a:r>
            <a:r>
              <a:rPr altLang="en-US" sz="4000" lang="zh-CN" smtClean="0">
                <a:solidFill>
                  <a:schemeClr val="bg1"/>
                </a:solidFill>
              </a:rPr>
              <a:t>网络布局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3"/>
          <p:cNvSpPr txBox="1"/>
          <p:nvPr/>
        </p:nvSpPr>
        <p:spPr>
          <a:xfrm>
            <a:off x="1410510" y="3042523"/>
            <a:ext cx="9974094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度的了解</a:t>
            </a:r>
            <a:br>
              <a:rPr altLang="en-US" sz="4000" lang="zh-CN">
                <a:solidFill>
                  <a:schemeClr val="bg1"/>
                </a:solidFill>
              </a:rPr>
            </a:br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如何测量度</a:t>
            </a:r>
            <a:br>
              <a:rPr altLang="en-US" sz="4000" lang="zh-CN">
                <a:solidFill>
                  <a:schemeClr val="bg1"/>
                </a:solidFill>
              </a:rPr>
            </a:br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四种中心度的统计原理及测量方法</a:t>
            </a:r>
            <a:br>
              <a:rPr altLang="en-US" sz="4000" lang="zh-CN">
                <a:solidFill>
                  <a:schemeClr val="bg1"/>
                </a:solidFill>
              </a:rPr>
            </a:br>
            <a:r>
              <a:rPr altLang="en-US" sz="4000" lang="zh-CN">
                <a:solidFill>
                  <a:schemeClr val="bg1"/>
                </a:solidFill>
              </a:rPr>
              <a:t>    </a:t>
            </a:r>
            <a:r>
              <a:rPr altLang="zh-CN" sz="4000" lang="en-US">
                <a:solidFill>
                  <a:schemeClr val="bg1"/>
                </a:solidFill>
              </a:rPr>
              <a:t>- </a:t>
            </a:r>
            <a:r>
              <a:rPr altLang="en-US" sz="4000" lang="zh-CN">
                <a:solidFill>
                  <a:schemeClr val="bg1"/>
                </a:solidFill>
              </a:rPr>
              <a:t>结合 </a:t>
            </a:r>
            <a:r>
              <a:rPr altLang="zh-CN" sz="4000" lang="en-US">
                <a:solidFill>
                  <a:schemeClr val="bg1"/>
                </a:solidFill>
              </a:rPr>
              <a:t>Gephi </a:t>
            </a:r>
            <a:r>
              <a:rPr altLang="zh-CN" sz="4000" lang="en-US">
                <a:solidFill>
                  <a:schemeClr val="bg1"/>
                </a:solidFill>
              </a:rPr>
              <a:t> </a:t>
            </a:r>
            <a:r>
              <a:rPr altLang="en-US" sz="4000" lang="zh-CN">
                <a:solidFill>
                  <a:schemeClr val="bg1"/>
                </a:solidFill>
              </a:rPr>
              <a:t>网络中的四种中心性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18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19" name="文本框 4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 smtClean="0">
                <a:solidFill>
                  <a:schemeClr val="bg1"/>
                </a:solidFill>
              </a:rPr>
              <a:t>2. </a:t>
            </a:r>
            <a:r>
              <a:rPr altLang="en-US" sz="4000" lang="zh-CN" smtClean="0">
                <a:solidFill>
                  <a:schemeClr val="bg1"/>
                </a:solidFill>
              </a:rPr>
              <a:t>网络的中心性（度）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24" name="文本框 4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chemeClr val="bg1"/>
                </a:solidFill>
              </a:rPr>
              <a:t>3</a:t>
            </a:r>
            <a:r>
              <a:rPr altLang="zh-CN" sz="4000" lang="en-US" smtClean="0">
                <a:solidFill>
                  <a:schemeClr val="bg1"/>
                </a:solidFill>
              </a:rPr>
              <a:t>. </a:t>
            </a:r>
            <a:r>
              <a:rPr altLang="en-US" sz="4000" lang="zh-CN" smtClean="0">
                <a:solidFill>
                  <a:schemeClr val="bg1"/>
                </a:solidFill>
              </a:rPr>
              <a:t>小团体</a:t>
            </a:r>
            <a:r>
              <a:rPr altLang="zh-CN" sz="4000" lang="en-US" smtClean="0">
                <a:solidFill>
                  <a:schemeClr val="bg1"/>
                </a:solidFill>
              </a:rPr>
              <a:t>/</a:t>
            </a:r>
            <a:r>
              <a:rPr altLang="en-US" sz="4000" lang="zh-CN" smtClean="0">
                <a:solidFill>
                  <a:schemeClr val="bg1"/>
                </a:solidFill>
              </a:rPr>
              <a:t>群组</a:t>
            </a:r>
            <a:r>
              <a:rPr altLang="zh-CN" sz="4000" lang="en-US" smtClean="0">
                <a:solidFill>
                  <a:schemeClr val="bg1"/>
                </a:solidFill>
              </a:rPr>
              <a:t>/</a:t>
            </a:r>
            <a:r>
              <a:rPr altLang="en-US" sz="4000" lang="zh-CN" smtClean="0">
                <a:solidFill>
                  <a:schemeClr val="bg1"/>
                </a:solidFill>
              </a:rPr>
              <a:t>聚类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 3"/>
          <p:cNvSpPr txBox="1"/>
          <p:nvPr/>
        </p:nvSpPr>
        <p:spPr>
          <a:xfrm>
            <a:off x="1271081" y="3015574"/>
            <a:ext cx="9974094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/>
            </a:r>
            <a:br>
              <a:rPr altLang="en-US" sz="4000" lang="zh-CN">
                <a:solidFill>
                  <a:schemeClr val="bg1"/>
                </a:solidFill>
              </a:rPr>
            </a:b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29" name="文本框 2"/>
          <p:cNvSpPr txBox="1"/>
          <p:nvPr/>
        </p:nvSpPr>
        <p:spPr>
          <a:xfrm>
            <a:off x="603115" y="405319"/>
            <a:ext cx="1158888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bg1"/>
                </a:solidFill>
              </a:rPr>
              <a:t>二</a:t>
            </a:r>
            <a:r>
              <a:rPr altLang="en-US" sz="4000" lang="zh-CN" smtClean="0">
                <a:solidFill>
                  <a:schemeClr val="bg1"/>
                </a:solidFill>
              </a:rPr>
              <a:t>、网络分析关注的问题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  <p:sp>
        <p:nvSpPr>
          <p:cNvPr id="1048630" name="文本框 4"/>
          <p:cNvSpPr txBox="1"/>
          <p:nvPr/>
        </p:nvSpPr>
        <p:spPr>
          <a:xfrm>
            <a:off x="1410510" y="1964986"/>
            <a:ext cx="9974094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4000" lang="en-US" smtClean="0">
                <a:solidFill>
                  <a:schemeClr val="bg1"/>
                </a:solidFill>
              </a:rPr>
              <a:t>4. </a:t>
            </a:r>
            <a:r>
              <a:rPr altLang="en-US" sz="4000" lang="zh-CN" smtClean="0">
                <a:solidFill>
                  <a:schemeClr val="bg1"/>
                </a:solidFill>
              </a:rPr>
              <a:t>路径问题</a:t>
            </a:r>
            <a:endParaRPr altLang="en-US" sz="4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用 Gephi 解读16国32媒</dc:title>
  <dc:creator>yong liu</dc:creator>
  <cp:lastModifiedBy>yong liu</cp:lastModifiedBy>
  <dcterms:created xsi:type="dcterms:W3CDTF">2016-07-24T11:58:34Z</dcterms:created>
  <dcterms:modified xsi:type="dcterms:W3CDTF">2016-08-10T03:16:22Z</dcterms:modified>
</cp:coreProperties>
</file>