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5165" autoAdjust="0"/>
  </p:normalViewPr>
  <p:slideViewPr>
    <p:cSldViewPr snapToGrid="0">
      <p:cViewPr varScale="1">
        <p:scale>
          <a:sx n="62" d="100"/>
          <a:sy n="62" d="100"/>
        </p:scale>
        <p:origin x="10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671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8C676-4BB0-4071-8A0B-80C5CF8AA091}" type="datetimeFigureOut">
              <a:rPr lang="zh-CN" altLang="en-US" smtClean="0"/>
              <a:t>2016/8/22</a:t>
            </a:fld>
            <a:endParaRPr lang="zh-CN" altLang="en-US"/>
          </a:p>
        </p:txBody>
      </p:sp>
      <p:sp>
        <p:nvSpPr>
          <p:cNvPr id="1048672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673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DB7C2-F091-4688-85EF-E08DAEF4B4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665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8CA08E-0D34-4875-A837-A0EBC45A309C}" type="datetimeFigureOut">
              <a:rPr lang="zh-CN" altLang="en-US" smtClean="0"/>
              <a:t>2016/8/22</a:t>
            </a:fld>
            <a:endParaRPr lang="zh-CN" altLang="en-US"/>
          </a:p>
        </p:txBody>
      </p:sp>
      <p:sp>
        <p:nvSpPr>
          <p:cNvPr id="1048666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8667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668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669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1A7494-8422-4005-A09A-2FC8FAEFD8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9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A7494-8422-4005-A09A-2FC8FAEFD800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4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4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A7494-8422-4005-A09A-2FC8FAEFD800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5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5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A7494-8422-4005-A09A-2FC8FAEFD800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5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5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A7494-8422-4005-A09A-2FC8FAEFD800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6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6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A7494-8422-4005-A09A-2FC8FAEFD800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9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A7494-8422-4005-A09A-2FC8FAEFD800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A7494-8422-4005-A09A-2FC8FAEFD800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A7494-8422-4005-A09A-2FC8FAEFD800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1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A7494-8422-4005-A09A-2FC8FAEFD800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2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2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A7494-8422-4005-A09A-2FC8FAEFD800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2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2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A7494-8422-4005-A09A-2FC8FAEFD800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2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3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A7494-8422-4005-A09A-2FC8FAEFD800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8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3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A7494-8422-4005-A09A-2FC8FAEFD800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55722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582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6117464"/>
            <a:ext cx="9144000" cy="74053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标题 1"/>
          <p:cNvSpPr>
            <a:spLocks noGrp="1"/>
          </p:cNvSpPr>
          <p:nvPr>
            <p:ph type="title"/>
          </p:nvPr>
        </p:nvSpPr>
        <p:spPr>
          <a:xfrm>
            <a:off x="992747" y="5323491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586" name="内容占位符 2"/>
          <p:cNvSpPr>
            <a:spLocks noGrp="1"/>
          </p:cNvSpPr>
          <p:nvPr>
            <p:ph idx="1"/>
          </p:nvPr>
        </p:nvSpPr>
        <p:spPr>
          <a:xfrm>
            <a:off x="992747" y="563496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A3153-5870-41FF-9096-348E08A9505F}" type="datetimeFigureOut">
              <a:rPr lang="zh-CN" altLang="en-US" smtClean="0"/>
              <a:t>2016/8/22</a:t>
            </a:fld>
            <a:endParaRPr lang="zh-CN" altLang="en-US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7AFE1-DA40-40FD-AFEC-20DDF45B8F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标题 1"/>
          <p:cNvSpPr>
            <a:spLocks noGrp="1"/>
          </p:cNvSpPr>
          <p:nvPr>
            <p:ph type="ctrTitle"/>
          </p:nvPr>
        </p:nvSpPr>
        <p:spPr>
          <a:xfrm>
            <a:off x="0" y="1475063"/>
            <a:ext cx="12192000" cy="1960471"/>
          </a:xfrm>
        </p:spPr>
        <p:txBody>
          <a:bodyPr anchor="ctr"/>
          <a:lstStyle/>
          <a:p>
            <a:r>
              <a:rPr lang="en-US" altLang="zh-CN" smtClean="0">
                <a:solidFill>
                  <a:schemeClr val="bg1"/>
                </a:solidFill>
              </a:rPr>
              <a:t>Gephi </a:t>
            </a:r>
            <a:r>
              <a:rPr lang="zh-CN" altLang="en-US" smtClean="0">
                <a:solidFill>
                  <a:schemeClr val="bg1"/>
                </a:solidFill>
              </a:rPr>
              <a:t>与 网络分析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48584" name="副标题 2"/>
          <p:cNvSpPr>
            <a:spLocks noGrp="1"/>
          </p:cNvSpPr>
          <p:nvPr>
            <p:ph type="subTitle" idx="1"/>
          </p:nvPr>
        </p:nvSpPr>
        <p:spPr>
          <a:xfrm>
            <a:off x="1524000" y="4547588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sz="3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ooof</a:t>
            </a:r>
            <a:endParaRPr lang="zh-CN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文本框 3"/>
          <p:cNvSpPr txBox="1"/>
          <p:nvPr/>
        </p:nvSpPr>
        <p:spPr>
          <a:xfrm>
            <a:off x="1776920" y="3170710"/>
            <a:ext cx="9974094" cy="80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4000" smtClean="0">
                <a:solidFill>
                  <a:schemeClr val="bg1"/>
                </a:solidFill>
              </a:rPr>
              <a:t>在动态环境中，关注以上所有问题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1048635" name="文本框 2"/>
          <p:cNvSpPr txBox="1"/>
          <p:nvPr/>
        </p:nvSpPr>
        <p:spPr>
          <a:xfrm>
            <a:off x="603115" y="405319"/>
            <a:ext cx="11588884" cy="80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chemeClr val="bg1"/>
                </a:solidFill>
              </a:rPr>
              <a:t>二</a:t>
            </a:r>
            <a:r>
              <a:rPr lang="zh-CN" altLang="en-US" sz="4000" smtClean="0">
                <a:solidFill>
                  <a:schemeClr val="bg1"/>
                </a:solidFill>
              </a:rPr>
              <a:t>、网络分析关注的问题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1048636" name="文本框 4"/>
          <p:cNvSpPr txBox="1"/>
          <p:nvPr/>
        </p:nvSpPr>
        <p:spPr>
          <a:xfrm>
            <a:off x="1410510" y="1964986"/>
            <a:ext cx="9974094" cy="80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>
                <a:solidFill>
                  <a:schemeClr val="bg1"/>
                </a:solidFill>
              </a:rPr>
              <a:t>5</a:t>
            </a:r>
            <a:r>
              <a:rPr lang="en-US" altLang="zh-CN" sz="4000" smtClean="0">
                <a:solidFill>
                  <a:schemeClr val="bg1"/>
                </a:solidFill>
              </a:rPr>
              <a:t>. </a:t>
            </a:r>
            <a:r>
              <a:rPr lang="zh-CN" altLang="en-US" sz="4000" smtClean="0">
                <a:solidFill>
                  <a:schemeClr val="bg1"/>
                </a:solidFill>
              </a:rPr>
              <a:t>动态网络</a:t>
            </a:r>
            <a:endParaRPr lang="zh-CN" altLang="en-US" sz="4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文本框 3"/>
          <p:cNvSpPr txBox="1"/>
          <p:nvPr/>
        </p:nvSpPr>
        <p:spPr>
          <a:xfrm>
            <a:off x="1776920" y="3170710"/>
            <a:ext cx="9974094" cy="80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1048641" name="文本框 2"/>
          <p:cNvSpPr txBox="1"/>
          <p:nvPr/>
        </p:nvSpPr>
        <p:spPr>
          <a:xfrm>
            <a:off x="603115" y="405319"/>
            <a:ext cx="11588884" cy="80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chemeClr val="bg1"/>
                </a:solidFill>
              </a:rPr>
              <a:t>二</a:t>
            </a:r>
            <a:r>
              <a:rPr lang="zh-CN" altLang="en-US" sz="4000" smtClean="0">
                <a:solidFill>
                  <a:schemeClr val="bg1"/>
                </a:solidFill>
              </a:rPr>
              <a:t>、网络分析关注的问题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1048642" name="文本框 4"/>
          <p:cNvSpPr txBox="1"/>
          <p:nvPr/>
        </p:nvSpPr>
        <p:spPr>
          <a:xfrm>
            <a:off x="1410510" y="1964986"/>
            <a:ext cx="9974094" cy="80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smtClean="0">
                <a:solidFill>
                  <a:schemeClr val="bg1"/>
                </a:solidFill>
              </a:rPr>
              <a:t>6. </a:t>
            </a:r>
            <a:r>
              <a:rPr lang="zh-CN" altLang="en-US" sz="4000" smtClean="0">
                <a:solidFill>
                  <a:schemeClr val="bg1"/>
                </a:solidFill>
              </a:rPr>
              <a:t>观察网络的模式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1048643" name="文本框 5"/>
          <p:cNvSpPr txBox="1"/>
          <p:nvPr/>
        </p:nvSpPr>
        <p:spPr>
          <a:xfrm>
            <a:off x="1929320" y="3323110"/>
            <a:ext cx="9974094" cy="1513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4000" smtClean="0">
                <a:solidFill>
                  <a:schemeClr val="bg1"/>
                </a:solidFill>
              </a:rPr>
              <a:t>随机网络还是无尺度网络，是否符合幂律，成长模式等等。</a:t>
            </a:r>
            <a:endParaRPr lang="zh-CN" altLang="en-US" sz="4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文本框 3"/>
          <p:cNvSpPr txBox="1"/>
          <p:nvPr/>
        </p:nvSpPr>
        <p:spPr>
          <a:xfrm>
            <a:off x="2529191" y="1750978"/>
            <a:ext cx="8968902" cy="802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smtClean="0">
                <a:solidFill>
                  <a:schemeClr val="bg1"/>
                </a:solidFill>
              </a:rPr>
              <a:t>没有数据，就没有网络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1048648" name="文本框 2"/>
          <p:cNvSpPr txBox="1"/>
          <p:nvPr/>
        </p:nvSpPr>
        <p:spPr>
          <a:xfrm>
            <a:off x="603115" y="405319"/>
            <a:ext cx="11588884" cy="80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smtClean="0">
                <a:solidFill>
                  <a:schemeClr val="bg1"/>
                </a:solidFill>
              </a:rPr>
              <a:t>三、</a:t>
            </a:r>
            <a:r>
              <a:rPr lang="en-US" altLang="zh-CN" sz="4000" smtClean="0">
                <a:solidFill>
                  <a:schemeClr val="bg1"/>
                </a:solidFill>
              </a:rPr>
              <a:t>Gephi </a:t>
            </a:r>
            <a:r>
              <a:rPr lang="zh-CN" altLang="en-US" sz="4000" smtClean="0">
                <a:solidFill>
                  <a:schemeClr val="bg1"/>
                </a:solidFill>
              </a:rPr>
              <a:t>需要什么样的数据以及如何获取数据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1048649" name="文本框 4"/>
          <p:cNvSpPr txBox="1"/>
          <p:nvPr/>
        </p:nvSpPr>
        <p:spPr>
          <a:xfrm>
            <a:off x="2311940" y="2953965"/>
            <a:ext cx="8968902" cy="2225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4000" smtClean="0">
                <a:solidFill>
                  <a:schemeClr val="bg1"/>
                </a:solidFill>
              </a:rPr>
              <a:t>Gephi </a:t>
            </a:r>
            <a:r>
              <a:rPr lang="zh-CN" altLang="en-US" sz="4000" smtClean="0">
                <a:solidFill>
                  <a:schemeClr val="bg1"/>
                </a:solidFill>
              </a:rPr>
              <a:t>需要什么样的数据？</a:t>
            </a:r>
            <a:endParaRPr lang="en-US" altLang="zh-CN" sz="4000" smtClean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4000" smtClean="0">
                <a:solidFill>
                  <a:schemeClr val="bg1"/>
                </a:solidFill>
              </a:rPr>
              <a:t>怎么得到这些数据？（开发数据、编程采集）</a:t>
            </a:r>
            <a:endParaRPr lang="zh-CN" altLang="en-US" sz="4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文本框 3"/>
          <p:cNvSpPr txBox="1"/>
          <p:nvPr/>
        </p:nvSpPr>
        <p:spPr>
          <a:xfrm>
            <a:off x="603115" y="3073939"/>
            <a:ext cx="11070076" cy="1513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4000" smtClean="0">
                <a:solidFill>
                  <a:schemeClr val="bg1"/>
                </a:solidFill>
              </a:rPr>
              <a:t>Gephi </a:t>
            </a:r>
            <a:r>
              <a:rPr lang="zh-CN" altLang="en-US" sz="4000" smtClean="0">
                <a:solidFill>
                  <a:schemeClr val="bg1"/>
                </a:solidFill>
              </a:rPr>
              <a:t>如何解决在网络分析中提出的问题？</a:t>
            </a:r>
            <a:endParaRPr lang="en-US" altLang="zh-CN" sz="4000" smtClean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4000" smtClean="0">
                <a:solidFill>
                  <a:schemeClr val="bg1"/>
                </a:solidFill>
              </a:rPr>
              <a:t>如何使用 </a:t>
            </a:r>
            <a:r>
              <a:rPr lang="en-US" altLang="zh-CN" sz="4000" smtClean="0">
                <a:solidFill>
                  <a:schemeClr val="bg1"/>
                </a:solidFill>
              </a:rPr>
              <a:t>Gephi </a:t>
            </a:r>
            <a:r>
              <a:rPr lang="zh-CN" altLang="en-US" sz="4000" smtClean="0">
                <a:solidFill>
                  <a:schemeClr val="bg1"/>
                </a:solidFill>
              </a:rPr>
              <a:t>，也就是 </a:t>
            </a:r>
            <a:r>
              <a:rPr lang="en-US" altLang="zh-CN" sz="4000" smtClean="0">
                <a:solidFill>
                  <a:schemeClr val="bg1"/>
                </a:solidFill>
              </a:rPr>
              <a:t>Gephi </a:t>
            </a:r>
            <a:r>
              <a:rPr lang="zh-CN" altLang="en-US" sz="4000" smtClean="0">
                <a:solidFill>
                  <a:schemeClr val="bg1"/>
                </a:solidFill>
              </a:rPr>
              <a:t>的操作方法。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1048654" name="文本框 2"/>
          <p:cNvSpPr txBox="1"/>
          <p:nvPr/>
        </p:nvSpPr>
        <p:spPr>
          <a:xfrm>
            <a:off x="603115" y="405319"/>
            <a:ext cx="11588884" cy="80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chemeClr val="bg1"/>
                </a:solidFill>
              </a:rPr>
              <a:t>四</a:t>
            </a:r>
            <a:r>
              <a:rPr lang="zh-CN" altLang="en-US" sz="4000" smtClean="0">
                <a:solidFill>
                  <a:schemeClr val="bg1"/>
                </a:solidFill>
              </a:rPr>
              <a:t>、用 </a:t>
            </a:r>
            <a:r>
              <a:rPr lang="en-US" altLang="zh-CN" sz="4000" smtClean="0">
                <a:solidFill>
                  <a:schemeClr val="bg1"/>
                </a:solidFill>
              </a:rPr>
              <a:t>Gephi </a:t>
            </a:r>
            <a:r>
              <a:rPr lang="zh-CN" altLang="en-US" sz="4000">
                <a:solidFill>
                  <a:schemeClr val="bg1"/>
                </a:solidFill>
              </a:rPr>
              <a:t>进行</a:t>
            </a:r>
            <a:r>
              <a:rPr lang="zh-CN" altLang="en-US" sz="4000" smtClean="0">
                <a:solidFill>
                  <a:schemeClr val="bg1"/>
                </a:solidFill>
              </a:rPr>
              <a:t>网络分析</a:t>
            </a:r>
            <a:endParaRPr lang="zh-CN" altLang="en-US" sz="4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文本框 2"/>
          <p:cNvSpPr txBox="1"/>
          <p:nvPr/>
        </p:nvSpPr>
        <p:spPr>
          <a:xfrm>
            <a:off x="603115" y="405319"/>
            <a:ext cx="11588884" cy="80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chemeClr val="bg1"/>
                </a:solidFill>
              </a:rPr>
              <a:t>五</a:t>
            </a:r>
            <a:r>
              <a:rPr lang="zh-CN" altLang="en-US" sz="4000" smtClean="0">
                <a:solidFill>
                  <a:schemeClr val="bg1"/>
                </a:solidFill>
              </a:rPr>
              <a:t>、把你制作的网络图发布出去</a:t>
            </a:r>
            <a:r>
              <a:rPr lang="en-US" altLang="zh-CN" sz="4000" smtClean="0">
                <a:solidFill>
                  <a:schemeClr val="bg1"/>
                </a:solidFill>
              </a:rPr>
              <a:t> 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1048659" name="文本框 4"/>
          <p:cNvSpPr txBox="1"/>
          <p:nvPr/>
        </p:nvSpPr>
        <p:spPr>
          <a:xfrm>
            <a:off x="603115" y="2470826"/>
            <a:ext cx="10914434" cy="293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chemeClr val="bg1"/>
                </a:solidFill>
              </a:rPr>
              <a:t>    </a:t>
            </a:r>
            <a:r>
              <a:rPr lang="en-US" altLang="zh-CN" sz="4000">
                <a:solidFill>
                  <a:schemeClr val="bg1"/>
                </a:solidFill>
              </a:rPr>
              <a:t>- </a:t>
            </a:r>
            <a:r>
              <a:rPr lang="zh-CN" altLang="en-US" sz="4000">
                <a:solidFill>
                  <a:schemeClr val="bg1"/>
                </a:solidFill>
              </a:rPr>
              <a:t>发布方法介绍</a:t>
            </a:r>
            <a:br>
              <a:rPr lang="zh-CN" altLang="en-US" sz="4000">
                <a:solidFill>
                  <a:schemeClr val="bg1"/>
                </a:solidFill>
              </a:rPr>
            </a:br>
            <a:r>
              <a:rPr lang="zh-CN" altLang="en-US" sz="4000">
                <a:solidFill>
                  <a:schemeClr val="bg1"/>
                </a:solidFill>
              </a:rPr>
              <a:t>    </a:t>
            </a:r>
            <a:r>
              <a:rPr lang="en-US" altLang="zh-CN" sz="4000">
                <a:solidFill>
                  <a:schemeClr val="bg1"/>
                </a:solidFill>
              </a:rPr>
              <a:t>- </a:t>
            </a:r>
            <a:r>
              <a:rPr lang="zh-CN" altLang="en-US" sz="4000">
                <a:solidFill>
                  <a:schemeClr val="bg1"/>
                </a:solidFill>
              </a:rPr>
              <a:t>微软海马图</a:t>
            </a:r>
            <a:br>
              <a:rPr lang="zh-CN" altLang="en-US" sz="4000">
                <a:solidFill>
                  <a:schemeClr val="bg1"/>
                </a:solidFill>
              </a:rPr>
            </a:br>
            <a:r>
              <a:rPr lang="zh-CN" altLang="en-US" sz="4000">
                <a:solidFill>
                  <a:schemeClr val="bg1"/>
                </a:solidFill>
              </a:rPr>
              <a:t>    </a:t>
            </a:r>
            <a:r>
              <a:rPr lang="en-US" altLang="zh-CN" sz="4000">
                <a:solidFill>
                  <a:schemeClr val="bg1"/>
                </a:solidFill>
              </a:rPr>
              <a:t>- D3 </a:t>
            </a:r>
            <a:r>
              <a:rPr lang="zh-CN" altLang="en-US" sz="4000">
                <a:solidFill>
                  <a:schemeClr val="bg1"/>
                </a:solidFill>
              </a:rPr>
              <a:t>插件支持的图</a:t>
            </a:r>
            <a:br>
              <a:rPr lang="zh-CN" altLang="en-US" sz="4000">
                <a:solidFill>
                  <a:schemeClr val="bg1"/>
                </a:solidFill>
              </a:rPr>
            </a:br>
            <a:r>
              <a:rPr lang="zh-CN" altLang="en-US" sz="4000">
                <a:solidFill>
                  <a:schemeClr val="bg1"/>
                </a:solidFill>
              </a:rPr>
              <a:t>    </a:t>
            </a:r>
            <a:r>
              <a:rPr lang="en-US" altLang="zh-CN" sz="4000">
                <a:solidFill>
                  <a:schemeClr val="bg1"/>
                </a:solidFill>
              </a:rPr>
              <a:t>- </a:t>
            </a:r>
            <a:r>
              <a:rPr lang="zh-CN" altLang="en-US" sz="4000">
                <a:solidFill>
                  <a:schemeClr val="bg1"/>
                </a:solidFill>
              </a:rPr>
              <a:t>图片、</a:t>
            </a:r>
            <a:r>
              <a:rPr lang="en-US" altLang="zh-CN" sz="4000">
                <a:solidFill>
                  <a:schemeClr val="bg1"/>
                </a:solidFill>
              </a:rPr>
              <a:t>PDF </a:t>
            </a:r>
            <a:endParaRPr lang="zh-CN" altLang="en-US" sz="4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标题 1"/>
          <p:cNvSpPr>
            <a:spLocks noGrp="1"/>
          </p:cNvSpPr>
          <p:nvPr>
            <p:ph type="title"/>
          </p:nvPr>
        </p:nvSpPr>
        <p:spPr>
          <a:xfrm>
            <a:off x="0" y="1378857"/>
            <a:ext cx="12192000" cy="3468914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mtClean="0"/>
              <a:t>END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文本框 2"/>
          <p:cNvSpPr txBox="1"/>
          <p:nvPr/>
        </p:nvSpPr>
        <p:spPr>
          <a:xfrm>
            <a:off x="603115" y="405319"/>
            <a:ext cx="11588884" cy="80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smtClean="0">
                <a:solidFill>
                  <a:schemeClr val="bg1"/>
                </a:solidFill>
              </a:rPr>
              <a:t>一、关于网络分析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1048588" name="文本框 4"/>
          <p:cNvSpPr txBox="1"/>
          <p:nvPr/>
        </p:nvSpPr>
        <p:spPr>
          <a:xfrm>
            <a:off x="1556426" y="2888054"/>
            <a:ext cx="1033077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4000" smtClean="0">
                <a:solidFill>
                  <a:schemeClr val="bg1"/>
                </a:solidFill>
              </a:rPr>
              <a:t>什么是网络</a:t>
            </a:r>
            <a:r>
              <a:rPr lang="zh-CN" altLang="en-US" sz="4000" smtClean="0">
                <a:solidFill>
                  <a:schemeClr val="bg1"/>
                </a:solidFill>
              </a:rPr>
              <a:t>？</a:t>
            </a:r>
            <a:r>
              <a:rPr lang="en-US" altLang="zh-CN" sz="4000" smtClean="0">
                <a:solidFill>
                  <a:schemeClr val="bg1"/>
                </a:solidFill>
              </a:rPr>
              <a:t>//</a:t>
            </a:r>
            <a:r>
              <a:rPr lang="zh-CN" altLang="en-US" sz="4000" smtClean="0">
                <a:solidFill>
                  <a:schemeClr val="bg1"/>
                </a:solidFill>
              </a:rPr>
              <a:t>物质在空间中的结构？</a:t>
            </a:r>
            <a:endParaRPr lang="en-US" altLang="zh-CN" sz="4000" smtClean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4000" smtClean="0">
                <a:solidFill>
                  <a:schemeClr val="bg1"/>
                </a:solidFill>
              </a:rPr>
              <a:t>为什么要分析网络？</a:t>
            </a:r>
            <a:endParaRPr lang="en-US" altLang="zh-CN" sz="4000" smtClean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4000" smtClean="0">
                <a:solidFill>
                  <a:schemeClr val="bg1"/>
                </a:solidFill>
              </a:rPr>
              <a:t>如何分析网络？（第二部分回答这个问题）</a:t>
            </a:r>
            <a:endParaRPr lang="en-US" altLang="zh-CN" sz="4000" smtClean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4000" smtClean="0">
                <a:solidFill>
                  <a:schemeClr val="bg1"/>
                </a:solidFill>
              </a:rPr>
              <a:t>现在谁在分析网络？</a:t>
            </a:r>
            <a:endParaRPr lang="en-US" altLang="zh-CN" sz="4000" smtClean="0">
              <a:solidFill>
                <a:schemeClr val="bg1"/>
              </a:solidFill>
            </a:endParaRPr>
          </a:p>
        </p:txBody>
      </p:sp>
      <p:sp>
        <p:nvSpPr>
          <p:cNvPr id="1048589" name="文本框 5"/>
          <p:cNvSpPr txBox="1"/>
          <p:nvPr/>
        </p:nvSpPr>
        <p:spPr>
          <a:xfrm>
            <a:off x="1410510" y="1770436"/>
            <a:ext cx="9974094" cy="802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>
                <a:solidFill>
                  <a:schemeClr val="bg1"/>
                </a:solidFill>
              </a:rPr>
              <a:t>0</a:t>
            </a:r>
            <a:r>
              <a:rPr lang="en-US" altLang="zh-CN" sz="4000" smtClean="0">
                <a:solidFill>
                  <a:schemeClr val="bg1"/>
                </a:solidFill>
              </a:rPr>
              <a:t>. </a:t>
            </a:r>
            <a:r>
              <a:rPr lang="zh-CN" altLang="en-US" sz="4000" smtClean="0">
                <a:solidFill>
                  <a:schemeClr val="bg1"/>
                </a:solidFill>
              </a:rPr>
              <a:t>基本问题</a:t>
            </a:r>
            <a:endParaRPr lang="zh-CN" altLang="en-US" sz="4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文本框 3"/>
          <p:cNvSpPr txBox="1"/>
          <p:nvPr/>
        </p:nvSpPr>
        <p:spPr>
          <a:xfrm>
            <a:off x="1300263" y="3171217"/>
            <a:ext cx="9883302" cy="2225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4000" smtClean="0">
                <a:solidFill>
                  <a:schemeClr val="bg1"/>
                </a:solidFill>
              </a:rPr>
              <a:t>找出</a:t>
            </a:r>
            <a:r>
              <a:rPr lang="zh-CN" altLang="en-US" sz="4000">
                <a:solidFill>
                  <a:schemeClr val="bg1"/>
                </a:solidFill>
              </a:rPr>
              <a:t>微博中谁是 大 </a:t>
            </a:r>
            <a:r>
              <a:rPr lang="en-US" altLang="zh-CN" sz="4000">
                <a:solidFill>
                  <a:schemeClr val="bg1"/>
                </a:solidFill>
              </a:rPr>
              <a:t>V </a:t>
            </a:r>
            <a:r>
              <a:rPr lang="zh-CN" altLang="en-US" sz="4000" smtClean="0">
                <a:solidFill>
                  <a:schemeClr val="bg1"/>
                </a:solidFill>
              </a:rPr>
              <a:t>？</a:t>
            </a:r>
            <a:endParaRPr lang="en-US" altLang="zh-CN" sz="4000" smtClean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4000" smtClean="0">
                <a:solidFill>
                  <a:schemeClr val="bg1"/>
                </a:solidFill>
              </a:rPr>
              <a:t>如何</a:t>
            </a:r>
            <a:r>
              <a:rPr lang="zh-CN" altLang="en-US" sz="4000">
                <a:solidFill>
                  <a:schemeClr val="bg1"/>
                </a:solidFill>
              </a:rPr>
              <a:t>影响你所处的网络</a:t>
            </a:r>
            <a:r>
              <a:rPr lang="zh-CN" altLang="en-US" sz="4000" smtClean="0">
                <a:solidFill>
                  <a:schemeClr val="bg1"/>
                </a:solidFill>
              </a:rPr>
              <a:t>？ </a:t>
            </a:r>
            <a:endParaRPr lang="en-US" altLang="zh-CN" sz="4000" smtClean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4000" smtClean="0">
                <a:solidFill>
                  <a:schemeClr val="bg1"/>
                </a:solidFill>
              </a:rPr>
              <a:t>如何在社会网络中选择发展路径？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1048594" name="文本框 5"/>
          <p:cNvSpPr txBox="1"/>
          <p:nvPr/>
        </p:nvSpPr>
        <p:spPr>
          <a:xfrm>
            <a:off x="603115" y="405319"/>
            <a:ext cx="11588884" cy="80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smtClean="0">
                <a:solidFill>
                  <a:schemeClr val="bg1"/>
                </a:solidFill>
              </a:rPr>
              <a:t>一、关于网络分析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1048595" name="文本框 6"/>
          <p:cNvSpPr txBox="1"/>
          <p:nvPr/>
        </p:nvSpPr>
        <p:spPr>
          <a:xfrm>
            <a:off x="1410510" y="1770436"/>
            <a:ext cx="9974094" cy="802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smtClean="0">
                <a:solidFill>
                  <a:schemeClr val="bg1"/>
                </a:solidFill>
              </a:rPr>
              <a:t>1. </a:t>
            </a:r>
            <a:r>
              <a:rPr lang="zh-CN" altLang="en-US" sz="4000" smtClean="0">
                <a:solidFill>
                  <a:schemeClr val="bg1"/>
                </a:solidFill>
              </a:rPr>
              <a:t>网络分析的作用</a:t>
            </a:r>
            <a:endParaRPr lang="zh-CN" altLang="en-US" sz="4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文本框 3"/>
          <p:cNvSpPr txBox="1"/>
          <p:nvPr/>
        </p:nvSpPr>
        <p:spPr>
          <a:xfrm>
            <a:off x="1692615" y="3135553"/>
            <a:ext cx="9961122" cy="2225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smtClean="0">
                <a:solidFill>
                  <a:schemeClr val="bg1"/>
                </a:solidFill>
              </a:rPr>
              <a:t>网络</a:t>
            </a:r>
            <a:r>
              <a:rPr lang="zh-CN" altLang="en-US" sz="4000">
                <a:solidFill>
                  <a:schemeClr val="bg1"/>
                </a:solidFill>
              </a:rPr>
              <a:t>科学正兴起</a:t>
            </a:r>
            <a:r>
              <a:rPr lang="zh-CN" altLang="en-US" sz="4000" smtClean="0">
                <a:solidFill>
                  <a:schemeClr val="bg1"/>
                </a:solidFill>
              </a:rPr>
              <a:t>，网络分析正</a:t>
            </a:r>
            <a:r>
              <a:rPr lang="zh-CN" altLang="en-US" sz="4000">
                <a:solidFill>
                  <a:schemeClr val="bg1"/>
                </a:solidFill>
              </a:rPr>
              <a:t>生逢其时，所以就有了很多可以做的事情，来增进人们了解世界、了解社会的方法</a:t>
            </a:r>
            <a:r>
              <a:rPr lang="zh-CN" altLang="en-US" sz="4000" smtClean="0">
                <a:solidFill>
                  <a:schemeClr val="bg1"/>
                </a:solidFill>
              </a:rPr>
              <a:t>。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1048600" name="文本框 5"/>
          <p:cNvSpPr txBox="1"/>
          <p:nvPr/>
        </p:nvSpPr>
        <p:spPr>
          <a:xfrm>
            <a:off x="603115" y="405319"/>
            <a:ext cx="11588884" cy="80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smtClean="0">
                <a:solidFill>
                  <a:schemeClr val="bg1"/>
                </a:solidFill>
              </a:rPr>
              <a:t>一、关于网络分析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1048601" name="文本框 6"/>
          <p:cNvSpPr txBox="1"/>
          <p:nvPr/>
        </p:nvSpPr>
        <p:spPr>
          <a:xfrm>
            <a:off x="1410510" y="1770436"/>
            <a:ext cx="9974094" cy="802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smtClean="0">
                <a:solidFill>
                  <a:schemeClr val="bg1"/>
                </a:solidFill>
              </a:rPr>
              <a:t>2. </a:t>
            </a:r>
            <a:r>
              <a:rPr lang="zh-CN" altLang="en-US" sz="4000">
                <a:solidFill>
                  <a:schemeClr val="bg1"/>
                </a:solidFill>
              </a:rPr>
              <a:t>小结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文本框 3"/>
          <p:cNvSpPr txBox="1"/>
          <p:nvPr/>
        </p:nvSpPr>
        <p:spPr>
          <a:xfrm>
            <a:off x="1410510" y="1964986"/>
            <a:ext cx="9974094" cy="80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>
                <a:solidFill>
                  <a:schemeClr val="bg1"/>
                </a:solidFill>
              </a:rPr>
              <a:t>0</a:t>
            </a:r>
            <a:r>
              <a:rPr lang="en-US" altLang="zh-CN" sz="4000" smtClean="0">
                <a:solidFill>
                  <a:schemeClr val="bg1"/>
                </a:solidFill>
              </a:rPr>
              <a:t>. </a:t>
            </a:r>
            <a:r>
              <a:rPr lang="zh-CN" altLang="en-US" sz="4000" smtClean="0">
                <a:solidFill>
                  <a:schemeClr val="bg1"/>
                </a:solidFill>
              </a:rPr>
              <a:t>网络的基本（整体）特性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1048606" name="文本框 2"/>
          <p:cNvSpPr txBox="1"/>
          <p:nvPr/>
        </p:nvSpPr>
        <p:spPr>
          <a:xfrm>
            <a:off x="603115" y="405319"/>
            <a:ext cx="11588884" cy="80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chemeClr val="bg1"/>
                </a:solidFill>
              </a:rPr>
              <a:t>二</a:t>
            </a:r>
            <a:r>
              <a:rPr lang="zh-CN" altLang="en-US" sz="4000" smtClean="0">
                <a:solidFill>
                  <a:schemeClr val="bg1"/>
                </a:solidFill>
              </a:rPr>
              <a:t>、网络分析关注的问题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1048607" name="文本框 4"/>
          <p:cNvSpPr txBox="1"/>
          <p:nvPr/>
        </p:nvSpPr>
        <p:spPr>
          <a:xfrm>
            <a:off x="1410510" y="3170710"/>
            <a:ext cx="9974094" cy="293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4000" smtClean="0">
                <a:solidFill>
                  <a:schemeClr val="bg1"/>
                </a:solidFill>
              </a:rPr>
              <a:t>有向</a:t>
            </a:r>
            <a:r>
              <a:rPr lang="en-US" altLang="zh-CN" sz="4000" smtClean="0">
                <a:solidFill>
                  <a:schemeClr val="bg1"/>
                </a:solidFill>
              </a:rPr>
              <a:t>/</a:t>
            </a:r>
            <a:r>
              <a:rPr lang="zh-CN" altLang="en-US" sz="4000" smtClean="0">
                <a:solidFill>
                  <a:schemeClr val="bg1"/>
                </a:solidFill>
              </a:rPr>
              <a:t>无向图 ， 有权</a:t>
            </a:r>
            <a:r>
              <a:rPr lang="en-US" altLang="zh-CN" sz="4000" smtClean="0">
                <a:solidFill>
                  <a:schemeClr val="bg1"/>
                </a:solidFill>
              </a:rPr>
              <a:t>/</a:t>
            </a:r>
            <a:r>
              <a:rPr lang="zh-CN" altLang="en-US" sz="4000" smtClean="0">
                <a:solidFill>
                  <a:schemeClr val="bg1"/>
                </a:solidFill>
              </a:rPr>
              <a:t>无权图</a:t>
            </a:r>
            <a:endParaRPr lang="en-US" altLang="zh-CN" sz="4000" smtClean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4000" smtClean="0">
                <a:solidFill>
                  <a:schemeClr val="bg1"/>
                </a:solidFill>
              </a:rPr>
              <a:t>图密度</a:t>
            </a:r>
            <a:endParaRPr lang="en-US" altLang="zh-CN" sz="4000" smtClean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4000">
                <a:solidFill>
                  <a:schemeClr val="bg1"/>
                </a:solidFill>
              </a:rPr>
              <a:t>随机</a:t>
            </a:r>
            <a:r>
              <a:rPr lang="zh-CN" altLang="en-US" sz="4000" smtClean="0">
                <a:solidFill>
                  <a:schemeClr val="bg1"/>
                </a:solidFill>
              </a:rPr>
              <a:t>图与无尺度图</a:t>
            </a:r>
            <a:endParaRPr lang="en-US" altLang="zh-CN" sz="4000" smtClean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zh-CN" altLang="en-US" sz="4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文本框 3"/>
          <p:cNvSpPr txBox="1"/>
          <p:nvPr/>
        </p:nvSpPr>
        <p:spPr>
          <a:xfrm>
            <a:off x="1601822" y="3015573"/>
            <a:ext cx="9974094" cy="3647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4000" smtClean="0">
                <a:solidFill>
                  <a:schemeClr val="bg1"/>
                </a:solidFill>
              </a:rPr>
              <a:t>网络布局，最直观的了解网络的方式</a:t>
            </a:r>
            <a:endParaRPr lang="en-US" altLang="zh-CN" sz="4000" smtClean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4000">
                <a:solidFill>
                  <a:schemeClr val="bg1"/>
                </a:solidFill>
              </a:rPr>
              <a:t>网络美学：网络分析不仅是理性的，也需要感性认识。解决如何使网络更好看（清楚与美丽）的问题。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1048612" name="文本框 2"/>
          <p:cNvSpPr txBox="1"/>
          <p:nvPr/>
        </p:nvSpPr>
        <p:spPr>
          <a:xfrm>
            <a:off x="603115" y="405319"/>
            <a:ext cx="11588884" cy="80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chemeClr val="bg1"/>
                </a:solidFill>
              </a:rPr>
              <a:t>二</a:t>
            </a:r>
            <a:r>
              <a:rPr lang="zh-CN" altLang="en-US" sz="4000" smtClean="0">
                <a:solidFill>
                  <a:schemeClr val="bg1"/>
                </a:solidFill>
              </a:rPr>
              <a:t>、网络分析关注的问题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1048613" name="文本框 4"/>
          <p:cNvSpPr txBox="1"/>
          <p:nvPr/>
        </p:nvSpPr>
        <p:spPr>
          <a:xfrm>
            <a:off x="1410510" y="1964986"/>
            <a:ext cx="9974094" cy="80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>
                <a:solidFill>
                  <a:schemeClr val="bg1"/>
                </a:solidFill>
              </a:rPr>
              <a:t>1</a:t>
            </a:r>
            <a:r>
              <a:rPr lang="en-US" altLang="zh-CN" sz="4000" smtClean="0">
                <a:solidFill>
                  <a:schemeClr val="bg1"/>
                </a:solidFill>
              </a:rPr>
              <a:t>. </a:t>
            </a:r>
            <a:r>
              <a:rPr lang="zh-CN" altLang="en-US" sz="4000" smtClean="0">
                <a:solidFill>
                  <a:schemeClr val="bg1"/>
                </a:solidFill>
              </a:rPr>
              <a:t>网络布局</a:t>
            </a:r>
            <a:endParaRPr lang="zh-CN" altLang="en-US" sz="4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文本框 3"/>
          <p:cNvSpPr txBox="1"/>
          <p:nvPr/>
        </p:nvSpPr>
        <p:spPr>
          <a:xfrm>
            <a:off x="1410510" y="3042523"/>
            <a:ext cx="9974094" cy="293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chemeClr val="bg1"/>
                </a:solidFill>
              </a:rPr>
              <a:t>    </a:t>
            </a:r>
            <a:r>
              <a:rPr lang="en-US" altLang="zh-CN" sz="4000">
                <a:solidFill>
                  <a:schemeClr val="bg1"/>
                </a:solidFill>
              </a:rPr>
              <a:t>- </a:t>
            </a:r>
            <a:r>
              <a:rPr lang="zh-CN" altLang="en-US" sz="4000">
                <a:solidFill>
                  <a:schemeClr val="bg1"/>
                </a:solidFill>
              </a:rPr>
              <a:t>度的了解</a:t>
            </a:r>
            <a:br>
              <a:rPr lang="zh-CN" altLang="en-US" sz="4000">
                <a:solidFill>
                  <a:schemeClr val="bg1"/>
                </a:solidFill>
              </a:rPr>
            </a:br>
            <a:r>
              <a:rPr lang="zh-CN" altLang="en-US" sz="4000">
                <a:solidFill>
                  <a:schemeClr val="bg1"/>
                </a:solidFill>
              </a:rPr>
              <a:t>    </a:t>
            </a:r>
            <a:r>
              <a:rPr lang="en-US" altLang="zh-CN" sz="4000">
                <a:solidFill>
                  <a:schemeClr val="bg1"/>
                </a:solidFill>
              </a:rPr>
              <a:t>- </a:t>
            </a:r>
            <a:r>
              <a:rPr lang="zh-CN" altLang="en-US" sz="4000">
                <a:solidFill>
                  <a:schemeClr val="bg1"/>
                </a:solidFill>
              </a:rPr>
              <a:t>如何测量度</a:t>
            </a:r>
            <a:br>
              <a:rPr lang="zh-CN" altLang="en-US" sz="4000">
                <a:solidFill>
                  <a:schemeClr val="bg1"/>
                </a:solidFill>
              </a:rPr>
            </a:br>
            <a:r>
              <a:rPr lang="zh-CN" altLang="en-US" sz="4000">
                <a:solidFill>
                  <a:schemeClr val="bg1"/>
                </a:solidFill>
              </a:rPr>
              <a:t>    </a:t>
            </a:r>
            <a:r>
              <a:rPr lang="en-US" altLang="zh-CN" sz="4000">
                <a:solidFill>
                  <a:schemeClr val="bg1"/>
                </a:solidFill>
              </a:rPr>
              <a:t>- </a:t>
            </a:r>
            <a:r>
              <a:rPr lang="zh-CN" altLang="en-US" sz="4000">
                <a:solidFill>
                  <a:schemeClr val="bg1"/>
                </a:solidFill>
              </a:rPr>
              <a:t>四种中心度的统计原理及测量方法</a:t>
            </a:r>
            <a:br>
              <a:rPr lang="zh-CN" altLang="en-US" sz="4000">
                <a:solidFill>
                  <a:schemeClr val="bg1"/>
                </a:solidFill>
              </a:rPr>
            </a:br>
            <a:r>
              <a:rPr lang="zh-CN" altLang="en-US" sz="4000">
                <a:solidFill>
                  <a:schemeClr val="bg1"/>
                </a:solidFill>
              </a:rPr>
              <a:t>    </a:t>
            </a:r>
            <a:r>
              <a:rPr lang="en-US" altLang="zh-CN" sz="4000">
                <a:solidFill>
                  <a:schemeClr val="bg1"/>
                </a:solidFill>
              </a:rPr>
              <a:t>- </a:t>
            </a:r>
            <a:r>
              <a:rPr lang="zh-CN" altLang="en-US" sz="4000">
                <a:solidFill>
                  <a:schemeClr val="bg1"/>
                </a:solidFill>
              </a:rPr>
              <a:t>结合 </a:t>
            </a:r>
            <a:r>
              <a:rPr lang="en-US" altLang="zh-CN" sz="4000">
                <a:solidFill>
                  <a:schemeClr val="bg1"/>
                </a:solidFill>
              </a:rPr>
              <a:t>Gephi  </a:t>
            </a:r>
            <a:r>
              <a:rPr lang="zh-CN" altLang="en-US" sz="4000">
                <a:solidFill>
                  <a:schemeClr val="bg1"/>
                </a:solidFill>
              </a:rPr>
              <a:t>网络中的四种中心性</a:t>
            </a:r>
          </a:p>
        </p:txBody>
      </p:sp>
      <p:sp>
        <p:nvSpPr>
          <p:cNvPr id="1048618" name="文本框 2"/>
          <p:cNvSpPr txBox="1"/>
          <p:nvPr/>
        </p:nvSpPr>
        <p:spPr>
          <a:xfrm>
            <a:off x="603115" y="405319"/>
            <a:ext cx="11588884" cy="80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chemeClr val="bg1"/>
                </a:solidFill>
              </a:rPr>
              <a:t>二</a:t>
            </a:r>
            <a:r>
              <a:rPr lang="zh-CN" altLang="en-US" sz="4000" smtClean="0">
                <a:solidFill>
                  <a:schemeClr val="bg1"/>
                </a:solidFill>
              </a:rPr>
              <a:t>、网络分析关注的问题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1048619" name="文本框 4"/>
          <p:cNvSpPr txBox="1"/>
          <p:nvPr/>
        </p:nvSpPr>
        <p:spPr>
          <a:xfrm>
            <a:off x="1410510" y="1964986"/>
            <a:ext cx="9974094" cy="80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smtClean="0">
                <a:solidFill>
                  <a:schemeClr val="bg1"/>
                </a:solidFill>
              </a:rPr>
              <a:t>2. </a:t>
            </a:r>
            <a:r>
              <a:rPr lang="zh-CN" altLang="en-US" sz="4000" smtClean="0">
                <a:solidFill>
                  <a:schemeClr val="bg1"/>
                </a:solidFill>
              </a:rPr>
              <a:t>网络的中心性（度）</a:t>
            </a:r>
            <a:endParaRPr lang="zh-CN" altLang="en-US" sz="4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文本框 2"/>
          <p:cNvSpPr txBox="1"/>
          <p:nvPr/>
        </p:nvSpPr>
        <p:spPr>
          <a:xfrm>
            <a:off x="603115" y="405319"/>
            <a:ext cx="11588884" cy="80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chemeClr val="bg1"/>
                </a:solidFill>
              </a:rPr>
              <a:t>二</a:t>
            </a:r>
            <a:r>
              <a:rPr lang="zh-CN" altLang="en-US" sz="4000" smtClean="0">
                <a:solidFill>
                  <a:schemeClr val="bg1"/>
                </a:solidFill>
              </a:rPr>
              <a:t>、网络分析关注的问题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1048624" name="文本框 4"/>
          <p:cNvSpPr txBox="1"/>
          <p:nvPr/>
        </p:nvSpPr>
        <p:spPr>
          <a:xfrm>
            <a:off x="1410510" y="1964986"/>
            <a:ext cx="9974094" cy="80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>
                <a:solidFill>
                  <a:schemeClr val="bg1"/>
                </a:solidFill>
              </a:rPr>
              <a:t>3</a:t>
            </a:r>
            <a:r>
              <a:rPr lang="en-US" altLang="zh-CN" sz="4000" smtClean="0">
                <a:solidFill>
                  <a:schemeClr val="bg1"/>
                </a:solidFill>
              </a:rPr>
              <a:t>. </a:t>
            </a:r>
            <a:r>
              <a:rPr lang="zh-CN" altLang="en-US" sz="4000" smtClean="0">
                <a:solidFill>
                  <a:schemeClr val="bg1"/>
                </a:solidFill>
              </a:rPr>
              <a:t>小团体</a:t>
            </a:r>
            <a:r>
              <a:rPr lang="en-US" altLang="zh-CN" sz="4000" smtClean="0">
                <a:solidFill>
                  <a:schemeClr val="bg1"/>
                </a:solidFill>
              </a:rPr>
              <a:t>/</a:t>
            </a:r>
            <a:r>
              <a:rPr lang="zh-CN" altLang="en-US" sz="4000" smtClean="0">
                <a:solidFill>
                  <a:schemeClr val="bg1"/>
                </a:solidFill>
              </a:rPr>
              <a:t>群组</a:t>
            </a:r>
            <a:r>
              <a:rPr lang="en-US" altLang="zh-CN" sz="4000" smtClean="0">
                <a:solidFill>
                  <a:schemeClr val="bg1"/>
                </a:solidFill>
              </a:rPr>
              <a:t>/</a:t>
            </a:r>
            <a:r>
              <a:rPr lang="zh-CN" altLang="en-US" sz="4000" smtClean="0">
                <a:solidFill>
                  <a:schemeClr val="bg1"/>
                </a:solidFill>
              </a:rPr>
              <a:t>聚类</a:t>
            </a:r>
            <a:endParaRPr lang="zh-CN" altLang="en-US" sz="4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文本框 3"/>
          <p:cNvSpPr txBox="1"/>
          <p:nvPr/>
        </p:nvSpPr>
        <p:spPr>
          <a:xfrm>
            <a:off x="1271081" y="3015574"/>
            <a:ext cx="9974094" cy="1513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chemeClr val="bg1"/>
                </a:solidFill>
              </a:rPr>
              <a:t/>
            </a:r>
            <a:br>
              <a:rPr lang="zh-CN" altLang="en-US" sz="4000">
                <a:solidFill>
                  <a:schemeClr val="bg1"/>
                </a:solidFill>
              </a:rPr>
            </a:b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1048629" name="文本框 2"/>
          <p:cNvSpPr txBox="1"/>
          <p:nvPr/>
        </p:nvSpPr>
        <p:spPr>
          <a:xfrm>
            <a:off x="603115" y="405319"/>
            <a:ext cx="11588884" cy="80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chemeClr val="bg1"/>
                </a:solidFill>
              </a:rPr>
              <a:t>二</a:t>
            </a:r>
            <a:r>
              <a:rPr lang="zh-CN" altLang="en-US" sz="4000" smtClean="0">
                <a:solidFill>
                  <a:schemeClr val="bg1"/>
                </a:solidFill>
              </a:rPr>
              <a:t>、网络分析关注的问题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1048630" name="文本框 4"/>
          <p:cNvSpPr txBox="1"/>
          <p:nvPr/>
        </p:nvSpPr>
        <p:spPr>
          <a:xfrm>
            <a:off x="1410510" y="1964986"/>
            <a:ext cx="9974094" cy="80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smtClean="0">
                <a:solidFill>
                  <a:schemeClr val="bg1"/>
                </a:solidFill>
              </a:rPr>
              <a:t>4. </a:t>
            </a:r>
            <a:r>
              <a:rPr lang="zh-CN" altLang="en-US" sz="4000" smtClean="0">
                <a:solidFill>
                  <a:schemeClr val="bg1"/>
                </a:solidFill>
              </a:rPr>
              <a:t>路径问题</a:t>
            </a:r>
            <a:endParaRPr lang="zh-CN" altLang="en-US" sz="4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370</Words>
  <Application>Microsoft Office PowerPoint</Application>
  <PresentationFormat>宽屏</PresentationFormat>
  <Paragraphs>62</Paragraphs>
  <Slides>15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Gephi 与 网络分析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END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用 Gephi 解读16国32媒</dc:title>
  <dc:creator>yong liu</dc:creator>
  <cp:lastModifiedBy>yong liu</cp:lastModifiedBy>
  <cp:revision>1</cp:revision>
  <dcterms:created xsi:type="dcterms:W3CDTF">2016-07-24T11:58:34Z</dcterms:created>
  <dcterms:modified xsi:type="dcterms:W3CDTF">2016-08-21T22:54:27Z</dcterms:modified>
</cp:coreProperties>
</file>