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285" r:id="rId6"/>
    <p:sldId id="275" r:id="rId7"/>
    <p:sldId id="287" r:id="rId8"/>
    <p:sldId id="286" r:id="rId9"/>
    <p:sldId id="276" r:id="rId10"/>
    <p:sldId id="263" r:id="rId11"/>
    <p:sldId id="272" r:id="rId12"/>
    <p:sldId id="265" r:id="rId13"/>
    <p:sldId id="282" r:id="rId14"/>
    <p:sldId id="281" r:id="rId15"/>
    <p:sldId id="283" r:id="rId16"/>
    <p:sldId id="271" r:id="rId17"/>
    <p:sldId id="266" r:id="rId18"/>
    <p:sldId id="278" r:id="rId19"/>
    <p:sldId id="279" r:id="rId20"/>
    <p:sldId id="296" r:id="rId21"/>
    <p:sldId id="280" r:id="rId22"/>
    <p:sldId id="294" r:id="rId23"/>
    <p:sldId id="295" r:id="rId24"/>
    <p:sldId id="270" r:id="rId25"/>
    <p:sldId id="293" r:id="rId26"/>
    <p:sldId id="288" r:id="rId27"/>
    <p:sldId id="290" r:id="rId28"/>
    <p:sldId id="289" r:id="rId29"/>
    <p:sldId id="291"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4660"/>
  </p:normalViewPr>
  <p:slideViewPr>
    <p:cSldViewPr snapToGrid="0">
      <p:cViewPr varScale="1">
        <p:scale>
          <a:sx n="89" d="100"/>
          <a:sy n="89"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7AFC9CA-BC25-AA3C-2768-3A7E824EEAE5}"/>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xmlns=""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1A309F-94DE-293D-E0E4-782EBA5A1609}"/>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xmlns=""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04284B-BCE6-A5C8-7739-4DDA8C1C205A}"/>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xmlns=""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07D0833-DED5-263D-D4D7-2DD28FB031B3}"/>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xmlns=""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8CF8989-545D-8EA5-BF36-EA1D5870253B}"/>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xmlns=""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DD6FF17-BAFA-C0FE-E8B4-A8ED0EBF5E8F}"/>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6" name="Footer Placeholder 5">
            <a:extLst>
              <a:ext uri="{FF2B5EF4-FFF2-40B4-BE49-F238E27FC236}">
                <a16:creationId xmlns:a16="http://schemas.microsoft.com/office/drawing/2014/main" xmlns=""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4455DA4-D5DE-29A5-F8F4-75AB8AD8CADA}"/>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8" name="Footer Placeholder 7">
            <a:extLst>
              <a:ext uri="{FF2B5EF4-FFF2-40B4-BE49-F238E27FC236}">
                <a16:creationId xmlns:a16="http://schemas.microsoft.com/office/drawing/2014/main" xmlns=""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67D62DC-9D8B-9ED5-1866-5BC183A44A55}"/>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4" name="Footer Placeholder 3">
            <a:extLst>
              <a:ext uri="{FF2B5EF4-FFF2-40B4-BE49-F238E27FC236}">
                <a16:creationId xmlns:a16="http://schemas.microsoft.com/office/drawing/2014/main" xmlns=""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04DBE64-6118-9AFD-0616-BC6CB26C4BF3}"/>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3" name="Footer Placeholder 2">
            <a:extLst>
              <a:ext uri="{FF2B5EF4-FFF2-40B4-BE49-F238E27FC236}">
                <a16:creationId xmlns:a16="http://schemas.microsoft.com/office/drawing/2014/main" xmlns=""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5D746A-CD00-7802-5968-DE12C324EB96}"/>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6" name="Footer Placeholder 5">
            <a:extLst>
              <a:ext uri="{FF2B5EF4-FFF2-40B4-BE49-F238E27FC236}">
                <a16:creationId xmlns:a16="http://schemas.microsoft.com/office/drawing/2014/main" xmlns=""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2F1DFD0-FCAB-7EBC-65ED-C95698A1ACF2}"/>
              </a:ext>
            </a:extLst>
          </p:cNvPr>
          <p:cNvSpPr>
            <a:spLocks noGrp="1"/>
          </p:cNvSpPr>
          <p:nvPr>
            <p:ph type="dt" sz="half" idx="10"/>
          </p:nvPr>
        </p:nvSpPr>
        <p:spPr/>
        <p:txBody>
          <a:bodyPr/>
          <a:lstStyle/>
          <a:p>
            <a:fld id="{6D3052E0-193B-4471-BAD0-B156ECCE0645}" type="datetimeFigureOut">
              <a:rPr lang="en-IN" smtClean="0"/>
              <a:t>10-05-2023</a:t>
            </a:fld>
            <a:endParaRPr lang="en-IN"/>
          </a:p>
        </p:txBody>
      </p:sp>
      <p:sp>
        <p:nvSpPr>
          <p:cNvPr id="6" name="Footer Placeholder 5">
            <a:extLst>
              <a:ext uri="{FF2B5EF4-FFF2-40B4-BE49-F238E27FC236}">
                <a16:creationId xmlns:a16="http://schemas.microsoft.com/office/drawing/2014/main" xmlns=""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10-05-2023</a:t>
            </a:fld>
            <a:endParaRPr lang="en-IN"/>
          </a:p>
        </p:txBody>
      </p:sp>
      <p:sp>
        <p:nvSpPr>
          <p:cNvPr id="5" name="Footer Placeholder 4">
            <a:extLst>
              <a:ext uri="{FF2B5EF4-FFF2-40B4-BE49-F238E27FC236}">
                <a16:creationId xmlns:a16="http://schemas.microsoft.com/office/drawing/2014/main" xmlns=""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1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1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docs.docker.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kubernetes.io/docs/home/" TargetMode="External"/><Relationship Id="rId5" Type="http://schemas.openxmlformats.org/officeDocument/2006/relationships/hyperlink" Target="https://docs.oracle.com/en/java/javase/16/security/java-cryptography-architecture-jca-reference-guide.html" TargetMode="External"/><Relationship Id="rId10" Type="http://schemas.openxmlformats.org/officeDocument/2006/relationships/hyperlink" Target="https://docs.oracle.com/en/java/javase/index.html" TargetMode="External"/><Relationship Id="rId4" Type="http://schemas.openxmlformats.org/officeDocument/2006/relationships/hyperlink" Target="https://spring.io/projects/spring-boot" TargetMode="External"/><Relationship Id="rId9" Type="http://schemas.openxmlformats.org/officeDocument/2006/relationships/hyperlink" Target="https://junit.org/junit5/docs/current/user-guid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xmlns="" id="{513506B1-3967-6BD4-A69D-6500BA86F120}"/>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xmlns=""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Capstone</a:t>
            </a:r>
            <a:r>
              <a:rPr lang="en-IN" sz="2800" dirty="0">
                <a:latin typeface="Times New Roman" panose="02020603050405020304" pitchFamily="18" charset="0"/>
                <a:ea typeface="Arial" panose="020B0604020202020204" pitchFamily="34" charset="0"/>
              </a:rPr>
              <a:t> </a:t>
            </a:r>
            <a:r>
              <a:rPr lang="en-IN" sz="2800" b="1" dirty="0">
                <a:latin typeface="Times New Roman" panose="02020603050405020304" pitchFamily="18" charset="0"/>
                <a:ea typeface="Arial" panose="020B0604020202020204" pitchFamily="34" charset="0"/>
              </a:rPr>
              <a:t>Project</a:t>
            </a:r>
            <a:r>
              <a:rPr lang="en-IN" sz="2800" dirty="0">
                <a:latin typeface="Times New Roman" panose="02020603050405020304" pitchFamily="18" charset="0"/>
                <a:ea typeface="Arial" panose="020B0604020202020204" pitchFamily="34" charset="0"/>
              </a:rPr>
              <a:t>”</a:t>
            </a:r>
            <a:endParaRPr lang="en-IN" sz="1200" dirty="0">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xmlns="" id="{4E67A2AC-00F6-985A-C661-784C2AA22DB5}"/>
              </a:ext>
            </a:extLst>
          </p:cNvPr>
          <p:cNvSpPr txBox="1">
            <a:spLocks noGrp="1" noRot="1" noMove="1" noResize="1" noEditPoints="1" noAdjustHandles="1" noChangeArrowheads="1" noChangeShapeType="1"/>
          </p:cNvSpPr>
          <p:nvPr/>
        </p:nvSpPr>
        <p:spPr>
          <a:xfrm>
            <a:off x="833120" y="4111045"/>
            <a:ext cx="6197600" cy="2003625"/>
          </a:xfrm>
          <a:prstGeom prst="rect">
            <a:avLst/>
          </a:prstGeom>
          <a:solidFill>
            <a:schemeClr val="accent6">
              <a:lumMod val="40000"/>
              <a:lumOff val="60000"/>
            </a:schemeClr>
          </a:solid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a:t>
            </a:r>
            <a:r>
              <a:rPr lang="en-IN" sz="1800" b="1" dirty="0" smtClean="0">
                <a:effectLst/>
                <a:latin typeface="Times New Roman" panose="02020603050405020304" pitchFamily="18" charset="0"/>
                <a:ea typeface="Arial" panose="020B0604020202020204" pitchFamily="34" charset="0"/>
              </a:rPr>
              <a:t>by: </a:t>
            </a:r>
            <a:r>
              <a:rPr lang="en-IN" sz="1800" b="1" dirty="0" smtClean="0">
                <a:solidFill>
                  <a:srgbClr val="0070C0"/>
                </a:solidFill>
                <a:effectLst/>
                <a:latin typeface="Times New Roman" panose="02020603050405020304" pitchFamily="18" charset="0"/>
                <a:ea typeface="Arial" panose="020B0604020202020204" pitchFamily="34" charset="0"/>
              </a:rPr>
              <a:t>Tushar Bhosale</a:t>
            </a:r>
            <a:endParaRPr lang="en-IN" sz="1050" b="1" dirty="0">
              <a:solidFill>
                <a:srgbClr val="0070C0"/>
              </a:solidFill>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a:t>
            </a:r>
            <a:r>
              <a:rPr lang="en-IN" b="1" dirty="0">
                <a:solidFill>
                  <a:srgbClr val="0070C0"/>
                </a:solidFill>
                <a:latin typeface="Times New Roman" panose="02020603050405020304" pitchFamily="18" charset="0"/>
              </a:rPr>
              <a:t> </a:t>
            </a:r>
            <a:r>
              <a:rPr lang="en-IN" b="1" dirty="0" smtClean="0">
                <a:solidFill>
                  <a:srgbClr val="0070C0"/>
                </a:solidFill>
                <a:latin typeface="Times New Roman" panose="02020603050405020304" pitchFamily="18" charset="0"/>
              </a:rPr>
              <a:t>Individual</a:t>
            </a:r>
            <a:r>
              <a:rPr lang="en-IN" sz="1800" b="1" dirty="0" smtClean="0">
                <a:effectLst/>
                <a:latin typeface="Times New Roman" panose="02020603050405020304" pitchFamily="18" charset="0"/>
                <a:ea typeface="Arial" panose="020B0604020202020204" pitchFamily="34" charset="0"/>
              </a:rPr>
              <a:t>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a:t>
            </a:r>
            <a:r>
              <a:rPr lang="en-IN" sz="1800" b="1" dirty="0" smtClean="0">
                <a:effectLst/>
                <a:latin typeface="Times New Roman" panose="02020603050405020304" pitchFamily="18" charset="0"/>
                <a:ea typeface="Arial" panose="020B0604020202020204" pitchFamily="34" charset="0"/>
              </a:rPr>
              <a:t>: </a:t>
            </a:r>
            <a:r>
              <a:rPr lang="en-IN" b="1" dirty="0" smtClean="0">
                <a:solidFill>
                  <a:srgbClr val="0070C0"/>
                </a:solidFill>
                <a:latin typeface="Times New Roman" panose="02020603050405020304" pitchFamily="18" charset="0"/>
                <a:ea typeface="Arial" panose="020B0604020202020204" pitchFamily="34" charset="0"/>
              </a:rPr>
              <a:t>Batch 1</a:t>
            </a:r>
            <a:endParaRPr lang="en-IN" sz="1050" dirty="0">
              <a:solidFill>
                <a:srgbClr val="0070C0"/>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smtClean="0">
                <a:solidFill>
                  <a:srgbClr val="0070C0"/>
                </a:solidFill>
                <a:effectLst/>
                <a:latin typeface="Times New Roman" panose="02020603050405020304" pitchFamily="18" charset="0"/>
                <a:ea typeface="Arial" panose="020B0604020202020204" pitchFamily="34" charset="0"/>
              </a:rPr>
              <a:t>tushbhosale8@gmail.com</a:t>
            </a:r>
            <a:endParaRPr lang="en-IN" sz="1050" dirty="0">
              <a:solidFill>
                <a:srgbClr val="0070C0"/>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800" b="1" dirty="0" smtClean="0">
                <a:effectLst/>
                <a:latin typeface="Times New Roman" panose="02020603050405020304" pitchFamily="18" charset="0"/>
                <a:ea typeface="Arial" panose="020B0604020202020204" pitchFamily="34" charset="0"/>
              </a:rPr>
              <a:t>: </a:t>
            </a:r>
            <a:r>
              <a:rPr lang="en-IN" sz="1800" b="1" dirty="0" smtClean="0">
                <a:solidFill>
                  <a:srgbClr val="0070C0"/>
                </a:solidFill>
                <a:effectLst/>
                <a:latin typeface="Times New Roman" panose="02020603050405020304" pitchFamily="18" charset="0"/>
                <a:ea typeface="Arial" panose="020B0604020202020204" pitchFamily="34" charset="0"/>
              </a:rPr>
              <a:t>API development program</a:t>
            </a:r>
            <a:endParaRPr lang="en-IN" sz="1050" dirty="0">
              <a:solidFill>
                <a:srgbClr val="0070C0"/>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smtClean="0">
                <a:solidFill>
                  <a:schemeClr val="accent1">
                    <a:lumMod val="75000"/>
                  </a:schemeClr>
                </a:solidFill>
                <a:latin typeface="Times New Roman" panose="02020603050405020304" pitchFamily="18" charset="0"/>
                <a:ea typeface="Arial" panose="020B0604020202020204" pitchFamily="34" charset="0"/>
              </a:rPr>
              <a:t>10</a:t>
            </a:r>
            <a:r>
              <a:rPr lang="en-IN" sz="1800" b="1" dirty="0" smtClean="0">
                <a:solidFill>
                  <a:schemeClr val="accent1">
                    <a:lumMod val="75000"/>
                  </a:schemeClr>
                </a:solidFill>
                <a:effectLst/>
                <a:latin typeface="Times New Roman" panose="02020603050405020304" pitchFamily="18" charset="0"/>
                <a:ea typeface="Arial" panose="020B0604020202020204" pitchFamily="34" charset="0"/>
              </a:rPr>
              <a:t>/05/2023</a:t>
            </a:r>
            <a:endParaRPr lang="en-IN" sz="1050" dirty="0">
              <a:solidFill>
                <a:schemeClr val="accent1">
                  <a:lumMod val="75000"/>
                </a:schemeClr>
              </a:solidFill>
              <a:effectLst/>
              <a:latin typeface="Arial" panose="020B0604020202020204" pitchFamily="34" charset="0"/>
              <a:ea typeface="Arial" panose="020B0604020202020204" pitchFamily="34" charset="0"/>
            </a:endParaRPr>
          </a:p>
        </p:txBody>
      </p:sp>
      <p:sp>
        <p:nvSpPr>
          <p:cNvPr id="2" name="TextBox 1"/>
          <p:cNvSpPr txBox="1"/>
          <p:nvPr/>
        </p:nvSpPr>
        <p:spPr>
          <a:xfrm>
            <a:off x="2959190" y="3091369"/>
            <a:ext cx="6589924" cy="584775"/>
          </a:xfrm>
          <a:prstGeom prst="rect">
            <a:avLst/>
          </a:prstGeom>
          <a:noFill/>
        </p:spPr>
        <p:txBody>
          <a:bodyPr wrap="square" rtlCol="0">
            <a:spAutoFit/>
          </a:bodyPr>
          <a:lstStyle/>
          <a:p>
            <a:pPr algn="ctr"/>
            <a:r>
              <a:rPr lang="en-US" sz="3200" b="1" dirty="0" smtClean="0">
                <a:solidFill>
                  <a:schemeClr val="accent1">
                    <a:lumMod val="75000"/>
                  </a:schemeClr>
                </a:solidFill>
                <a:latin typeface="Bahnschrift SemiBold SemiConden" panose="020B0502040204020203" pitchFamily="34" charset="0"/>
              </a:rPr>
              <a:t>“EMPLOYEE MANAGEMENT SYSTEM”</a:t>
            </a:r>
            <a:endParaRPr lang="en-US" sz="3200" b="1" dirty="0">
              <a:solidFill>
                <a:schemeClr val="accent1">
                  <a:lumMod val="75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155810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90" y="1104161"/>
            <a:ext cx="11146420" cy="5376441"/>
          </a:xfrm>
          <a:prstGeom prst="rect">
            <a:avLst/>
          </a:prstGeom>
        </p:spPr>
      </p:pic>
      <p:sp>
        <p:nvSpPr>
          <p:cNvPr id="7" name="Rectangle 6"/>
          <p:cNvSpPr/>
          <p:nvPr/>
        </p:nvSpPr>
        <p:spPr>
          <a:xfrm>
            <a:off x="4487670" y="6519156"/>
            <a:ext cx="2911860" cy="307777"/>
          </a:xfrm>
          <a:prstGeom prst="rect">
            <a:avLst/>
          </a:prstGeom>
          <a:solidFill>
            <a:schemeClr val="accent2">
              <a:lumMod val="75000"/>
            </a:schemeClr>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50" dirty="0" smtClean="0">
                <a:ln w="0"/>
                <a:solidFill>
                  <a:schemeClr val="bg2"/>
                </a:solidFill>
                <a:effectLst>
                  <a:innerShdw blurRad="63500" dist="50800" dir="13500000">
                    <a:srgbClr val="000000">
                      <a:alpha val="50000"/>
                    </a:srgbClr>
                  </a:innerShdw>
                </a:effectLst>
              </a:rPr>
              <a:t>Fig. </a:t>
            </a:r>
            <a:r>
              <a:rPr lang="en-US" sz="1400" b="1" spc="50" dirty="0" smtClean="0">
                <a:ln w="0"/>
                <a:solidFill>
                  <a:schemeClr val="bg2"/>
                </a:solidFill>
                <a:effectLst>
                  <a:innerShdw blurRad="63500" dist="50800" dir="13500000">
                    <a:srgbClr val="000000">
                      <a:alpha val="50000"/>
                    </a:srgbClr>
                  </a:innerShdw>
                </a:effectLst>
              </a:rPr>
              <a:t>My SQL Database </a:t>
            </a:r>
            <a:endParaRPr lang="en-US" sz="1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928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Rectangle 8"/>
          <p:cNvSpPr/>
          <p:nvPr/>
        </p:nvSpPr>
        <p:spPr>
          <a:xfrm>
            <a:off x="781746" y="2493034"/>
            <a:ext cx="10027152" cy="2585323"/>
          </a:xfrm>
          <a:prstGeom prst="rect">
            <a:avLst/>
          </a:prstGeom>
        </p:spPr>
        <p:txBody>
          <a:bodyPr wrap="square">
            <a:spAutoFit/>
          </a:bodyPr>
          <a:lstStyle/>
          <a:p>
            <a:pPr>
              <a:buFont typeface="+mj-lt"/>
              <a:buAutoNum type="arabicPeriod"/>
            </a:pPr>
            <a:r>
              <a:rPr lang="en-US" dirty="0">
                <a:solidFill>
                  <a:schemeClr val="tx1">
                    <a:lumMod val="95000"/>
                    <a:lumOff val="5000"/>
                  </a:schemeClr>
                </a:solidFill>
                <a:latin typeface="Söhne"/>
              </a:rPr>
              <a:t>Programming languages and frameworks: </a:t>
            </a:r>
            <a:r>
              <a:rPr lang="en-US" dirty="0" smtClean="0">
                <a:solidFill>
                  <a:schemeClr val="tx1">
                    <a:lumMod val="95000"/>
                    <a:lumOff val="5000"/>
                  </a:schemeClr>
                </a:solidFill>
                <a:latin typeface="Söhne"/>
              </a:rPr>
              <a:t>the </a:t>
            </a:r>
            <a:r>
              <a:rPr lang="en-US" dirty="0">
                <a:solidFill>
                  <a:schemeClr val="tx1">
                    <a:lumMod val="95000"/>
                    <a:lumOff val="5000"/>
                  </a:schemeClr>
                </a:solidFill>
                <a:latin typeface="Söhne"/>
              </a:rPr>
              <a:t>system is built using Java and Spring Boot</a:t>
            </a:r>
            <a:r>
              <a:rPr lang="en-US" dirty="0" smtClean="0">
                <a:solidFill>
                  <a:schemeClr val="tx1">
                    <a:lumMod val="95000"/>
                    <a:lumOff val="5000"/>
                  </a:schemeClr>
                </a:solidFill>
                <a:latin typeface="Söhne"/>
              </a:rPr>
              <a:t>.</a:t>
            </a:r>
          </a:p>
          <a:p>
            <a:pPr>
              <a:buFont typeface="+mj-lt"/>
              <a:buAutoNum type="arabicPeriod"/>
            </a:pPr>
            <a:endParaRPr lang="en-US" dirty="0">
              <a:solidFill>
                <a:schemeClr val="tx1">
                  <a:lumMod val="95000"/>
                  <a:lumOff val="5000"/>
                </a:schemeClr>
              </a:solidFill>
              <a:latin typeface="Söhne"/>
            </a:endParaRPr>
          </a:p>
          <a:p>
            <a:pPr>
              <a:buFont typeface="+mj-lt"/>
              <a:buAutoNum type="arabicPeriod"/>
            </a:pPr>
            <a:r>
              <a:rPr lang="en-US" dirty="0">
                <a:solidFill>
                  <a:schemeClr val="tx1">
                    <a:lumMod val="95000"/>
                    <a:lumOff val="5000"/>
                  </a:schemeClr>
                </a:solidFill>
                <a:latin typeface="Söhne"/>
              </a:rPr>
              <a:t>Database design: </a:t>
            </a:r>
            <a:r>
              <a:rPr lang="en-US" dirty="0" smtClean="0">
                <a:solidFill>
                  <a:schemeClr val="tx1">
                    <a:lumMod val="95000"/>
                    <a:lumOff val="5000"/>
                  </a:schemeClr>
                </a:solidFill>
                <a:latin typeface="Söhne"/>
              </a:rPr>
              <a:t>SQL queries..</a:t>
            </a:r>
          </a:p>
          <a:p>
            <a:pPr>
              <a:buFont typeface="+mj-lt"/>
              <a:buAutoNum type="arabicPeriod"/>
            </a:pPr>
            <a:endParaRPr lang="en-US" dirty="0">
              <a:solidFill>
                <a:schemeClr val="tx1">
                  <a:lumMod val="95000"/>
                  <a:lumOff val="5000"/>
                </a:schemeClr>
              </a:solidFill>
              <a:latin typeface="Söhne"/>
            </a:endParaRPr>
          </a:p>
          <a:p>
            <a:pPr>
              <a:buFont typeface="+mj-lt"/>
              <a:buAutoNum type="arabicPeriod"/>
            </a:pPr>
            <a:r>
              <a:rPr lang="en-US" dirty="0">
                <a:solidFill>
                  <a:schemeClr val="tx1">
                    <a:lumMod val="95000"/>
                    <a:lumOff val="5000"/>
                  </a:schemeClr>
                </a:solidFill>
                <a:latin typeface="Söhne"/>
              </a:rPr>
              <a:t>API development: </a:t>
            </a:r>
            <a:r>
              <a:rPr lang="en-US" dirty="0" smtClean="0">
                <a:solidFill>
                  <a:schemeClr val="tx1">
                    <a:lumMod val="95000"/>
                    <a:lumOff val="5000"/>
                  </a:schemeClr>
                </a:solidFill>
                <a:latin typeface="Söhne"/>
              </a:rPr>
              <a:t>including </a:t>
            </a:r>
            <a:r>
              <a:rPr lang="en-US" dirty="0">
                <a:solidFill>
                  <a:schemeClr val="tx1">
                    <a:lumMod val="95000"/>
                    <a:lumOff val="5000"/>
                  </a:schemeClr>
                </a:solidFill>
                <a:latin typeface="Söhne"/>
              </a:rPr>
              <a:t>the REST API endpoints, request and response </a:t>
            </a:r>
            <a:r>
              <a:rPr lang="en-US" dirty="0" smtClean="0">
                <a:solidFill>
                  <a:schemeClr val="tx1">
                    <a:lumMod val="95000"/>
                    <a:lumOff val="5000"/>
                  </a:schemeClr>
                </a:solidFill>
                <a:latin typeface="Söhne"/>
              </a:rPr>
              <a:t>structures .</a:t>
            </a:r>
          </a:p>
          <a:p>
            <a:pPr>
              <a:buFont typeface="+mj-lt"/>
              <a:buAutoNum type="arabicPeriod"/>
            </a:pPr>
            <a:endParaRPr lang="en-US" dirty="0" smtClean="0">
              <a:solidFill>
                <a:schemeClr val="tx1">
                  <a:lumMod val="95000"/>
                  <a:lumOff val="5000"/>
                </a:schemeClr>
              </a:solidFill>
              <a:latin typeface="Söhne"/>
            </a:endParaRPr>
          </a:p>
          <a:p>
            <a:pPr>
              <a:buFont typeface="+mj-lt"/>
              <a:buAutoNum type="arabicPeriod"/>
            </a:pPr>
            <a:r>
              <a:rPr lang="en-US" dirty="0" smtClean="0">
                <a:solidFill>
                  <a:schemeClr val="tx1">
                    <a:lumMod val="95000"/>
                    <a:lumOff val="5000"/>
                  </a:schemeClr>
                </a:solidFill>
                <a:latin typeface="Söhne"/>
              </a:rPr>
              <a:t>Testing: unit </a:t>
            </a:r>
            <a:r>
              <a:rPr lang="en-US" dirty="0">
                <a:solidFill>
                  <a:schemeClr val="tx1">
                    <a:lumMod val="95000"/>
                    <a:lumOff val="5000"/>
                  </a:schemeClr>
                </a:solidFill>
                <a:latin typeface="Söhne"/>
              </a:rPr>
              <a:t>testing, integration </a:t>
            </a:r>
            <a:r>
              <a:rPr lang="en-US" dirty="0" smtClean="0">
                <a:solidFill>
                  <a:schemeClr val="tx1">
                    <a:lumMod val="95000"/>
                    <a:lumOff val="5000"/>
                  </a:schemeClr>
                </a:solidFill>
                <a:latin typeface="Söhne"/>
              </a:rPr>
              <a:t>testing. the </a:t>
            </a:r>
            <a:r>
              <a:rPr lang="en-US" dirty="0">
                <a:solidFill>
                  <a:schemeClr val="tx1">
                    <a:lumMod val="95000"/>
                    <a:lumOff val="5000"/>
                  </a:schemeClr>
                </a:solidFill>
                <a:latin typeface="Söhne"/>
              </a:rPr>
              <a:t>testing frameworks and tools used, such as JUnit </a:t>
            </a:r>
            <a:r>
              <a:rPr lang="en-US" dirty="0" smtClean="0">
                <a:solidFill>
                  <a:schemeClr val="tx1">
                    <a:lumMod val="95000"/>
                    <a:lumOff val="5000"/>
                  </a:schemeClr>
                </a:solidFill>
                <a:latin typeface="Söhne"/>
              </a:rPr>
              <a:t>.</a:t>
            </a:r>
          </a:p>
          <a:p>
            <a:pPr>
              <a:buFont typeface="+mj-lt"/>
              <a:buAutoNum type="arabicPeriod"/>
            </a:pPr>
            <a:endParaRPr lang="en-US" dirty="0">
              <a:solidFill>
                <a:schemeClr val="tx1">
                  <a:lumMod val="95000"/>
                  <a:lumOff val="5000"/>
                </a:schemeClr>
              </a:solidFill>
              <a:latin typeface="Söhne"/>
            </a:endParaRPr>
          </a:p>
          <a:p>
            <a:pPr>
              <a:buFont typeface="+mj-lt"/>
              <a:buAutoNum type="arabicPeriod"/>
            </a:pPr>
            <a:r>
              <a:rPr lang="en-US" dirty="0">
                <a:solidFill>
                  <a:schemeClr val="tx1">
                    <a:lumMod val="95000"/>
                    <a:lumOff val="5000"/>
                  </a:schemeClr>
                </a:solidFill>
                <a:latin typeface="Söhne"/>
              </a:rPr>
              <a:t>Challenges and solutions</a:t>
            </a:r>
            <a:r>
              <a:rPr lang="en-US" dirty="0" smtClean="0">
                <a:solidFill>
                  <a:schemeClr val="tx1">
                    <a:lumMod val="95000"/>
                    <a:lumOff val="5000"/>
                  </a:schemeClr>
                </a:solidFill>
                <a:latin typeface="Söhne"/>
              </a:rPr>
              <a:t>: mentioning </a:t>
            </a:r>
            <a:r>
              <a:rPr lang="en-US" dirty="0">
                <a:solidFill>
                  <a:schemeClr val="tx1">
                    <a:lumMod val="95000"/>
                    <a:lumOff val="5000"/>
                  </a:schemeClr>
                </a:solidFill>
                <a:latin typeface="Söhne"/>
              </a:rPr>
              <a:t>issues related to performance, security, </a:t>
            </a:r>
            <a:r>
              <a:rPr lang="en-US" dirty="0" smtClean="0">
                <a:solidFill>
                  <a:schemeClr val="tx1">
                    <a:lumMod val="95000"/>
                    <a:lumOff val="5000"/>
                  </a:schemeClr>
                </a:solidFill>
                <a:latin typeface="Söhne"/>
              </a:rPr>
              <a:t>and deployment.</a:t>
            </a:r>
            <a:endParaRPr lang="en-US" b="0"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890073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pic>
        <p:nvPicPr>
          <p:cNvPr id="9" name="Picture 8"/>
          <p:cNvPicPr>
            <a:picLocks noChangeAspect="1"/>
          </p:cNvPicPr>
          <p:nvPr/>
        </p:nvPicPr>
        <p:blipFill>
          <a:blip r:embed="rId4"/>
          <a:stretch>
            <a:fillRect/>
          </a:stretch>
        </p:blipFill>
        <p:spPr>
          <a:xfrm>
            <a:off x="622540" y="1524410"/>
            <a:ext cx="10946920" cy="4694253"/>
          </a:xfrm>
          <a:prstGeom prst="rect">
            <a:avLst/>
          </a:prstGeom>
        </p:spPr>
      </p:pic>
      <p:sp>
        <p:nvSpPr>
          <p:cNvPr id="7" name="Rectangle 6"/>
          <p:cNvSpPr/>
          <p:nvPr/>
        </p:nvSpPr>
        <p:spPr>
          <a:xfrm>
            <a:off x="4603255" y="6374283"/>
            <a:ext cx="2985489" cy="307777"/>
          </a:xfrm>
          <a:prstGeom prst="rect">
            <a:avLst/>
          </a:prstGeom>
          <a:solidFill>
            <a:schemeClr val="accent2">
              <a:lumMod val="75000"/>
            </a:schemeClr>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50" dirty="0" smtClean="0">
                <a:ln w="0"/>
                <a:solidFill>
                  <a:schemeClr val="bg2"/>
                </a:solidFill>
                <a:effectLst>
                  <a:innerShdw blurRad="63500" dist="50800" dir="13500000">
                    <a:srgbClr val="000000">
                      <a:alpha val="50000"/>
                    </a:srgbClr>
                  </a:innerShdw>
                </a:effectLst>
              </a:rPr>
              <a:t>Fig. </a:t>
            </a:r>
            <a:r>
              <a:rPr lang="en-US" sz="1400" b="1" spc="50" dirty="0" smtClean="0">
                <a:ln w="0"/>
                <a:solidFill>
                  <a:schemeClr val="bg2"/>
                </a:solidFill>
                <a:effectLst>
                  <a:innerShdw blurRad="63500" dist="50800" dir="13500000">
                    <a:srgbClr val="000000">
                      <a:alpha val="50000"/>
                    </a:srgbClr>
                  </a:innerShdw>
                </a:effectLst>
              </a:rPr>
              <a:t>Deployment Cycle</a:t>
            </a:r>
            <a:r>
              <a:rPr lang="en-US" sz="1400" b="1" cap="none" spc="50" dirty="0" smtClean="0">
                <a:ln w="0"/>
                <a:solidFill>
                  <a:schemeClr val="bg2"/>
                </a:solidFill>
                <a:effectLst>
                  <a:innerShdw blurRad="63500" dist="50800" dir="13500000">
                    <a:srgbClr val="000000">
                      <a:alpha val="50000"/>
                    </a:srgbClr>
                  </a:innerShdw>
                </a:effectLst>
              </a:rPr>
              <a:t> Diagram</a:t>
            </a:r>
            <a:endParaRPr lang="en-US" sz="1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984528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pic>
        <p:nvPicPr>
          <p:cNvPr id="2" name="Picture 1"/>
          <p:cNvPicPr>
            <a:picLocks noChangeAspect="1"/>
          </p:cNvPicPr>
          <p:nvPr/>
        </p:nvPicPr>
        <p:blipFill>
          <a:blip r:embed="rId4"/>
          <a:stretch>
            <a:fillRect/>
          </a:stretch>
        </p:blipFill>
        <p:spPr>
          <a:xfrm>
            <a:off x="439918" y="1406106"/>
            <a:ext cx="10878321" cy="4623758"/>
          </a:xfrm>
          <a:prstGeom prst="rect">
            <a:avLst/>
          </a:prstGeom>
        </p:spPr>
      </p:pic>
      <p:sp>
        <p:nvSpPr>
          <p:cNvPr id="7" name="Rectangle 6"/>
          <p:cNvSpPr/>
          <p:nvPr/>
        </p:nvSpPr>
        <p:spPr>
          <a:xfrm>
            <a:off x="4546146" y="6314452"/>
            <a:ext cx="2665864" cy="307777"/>
          </a:xfrm>
          <a:prstGeom prst="rect">
            <a:avLst/>
          </a:prstGeom>
          <a:solidFill>
            <a:schemeClr val="accent2">
              <a:lumMod val="75000"/>
            </a:schemeClr>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50" dirty="0" smtClean="0">
                <a:ln w="0"/>
                <a:solidFill>
                  <a:schemeClr val="bg2"/>
                </a:solidFill>
                <a:effectLst>
                  <a:innerShdw blurRad="63500" dist="50800" dir="13500000">
                    <a:srgbClr val="000000">
                      <a:alpha val="50000"/>
                    </a:srgbClr>
                  </a:innerShdw>
                </a:effectLst>
              </a:rPr>
              <a:t>Fig. </a:t>
            </a:r>
            <a:r>
              <a:rPr lang="en-US" sz="1400" b="1" spc="50" dirty="0" smtClean="0">
                <a:ln w="0"/>
                <a:solidFill>
                  <a:schemeClr val="bg2"/>
                </a:solidFill>
                <a:effectLst>
                  <a:innerShdw blurRad="63500" dist="50800" dir="13500000">
                    <a:srgbClr val="000000">
                      <a:alpha val="50000"/>
                    </a:srgbClr>
                  </a:innerShdw>
                </a:effectLst>
              </a:rPr>
              <a:t>Images Pods</a:t>
            </a:r>
            <a:r>
              <a:rPr lang="en-US" sz="1400" b="1" cap="none" spc="50" dirty="0" smtClean="0">
                <a:ln w="0"/>
                <a:solidFill>
                  <a:schemeClr val="bg2"/>
                </a:solidFill>
                <a:effectLst>
                  <a:innerShdw blurRad="63500" dist="50800" dir="13500000">
                    <a:srgbClr val="000000">
                      <a:alpha val="50000"/>
                    </a:srgbClr>
                  </a:innerShdw>
                </a:effectLst>
              </a:rPr>
              <a:t> Diagram</a:t>
            </a:r>
            <a:endParaRPr lang="en-US" sz="1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59336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xmlns="" id="{7A00B694-CE8C-1B3C-6470-234A7FE34C41}"/>
              </a:ext>
            </a:extLst>
          </p:cNvPr>
          <p:cNvSpPr txBox="1"/>
          <p:nvPr/>
        </p:nvSpPr>
        <p:spPr>
          <a:xfrm>
            <a:off x="4215130" y="813741"/>
            <a:ext cx="5026660" cy="410882"/>
          </a:xfrm>
          <a:prstGeom prst="rect">
            <a:avLst/>
          </a:prstGeom>
          <a:noFill/>
        </p:spPr>
        <p:txBody>
          <a:bodyPr wrap="square">
            <a:spAutoFit/>
          </a:bodyPr>
          <a:lstStyle/>
          <a:p>
            <a:pPr algn="just">
              <a:lnSpc>
                <a:spcPct val="115000"/>
              </a:lnSpc>
            </a:pPr>
            <a:r>
              <a:rPr lang="en-IN" sz="1800" dirty="0" smtClean="0">
                <a:effectLst/>
                <a:latin typeface="Times New Roman" panose="02020603050405020304" pitchFamily="18" charset="0"/>
                <a:ea typeface="Arial" panose="020B0604020202020204" pitchFamily="34" charset="0"/>
              </a:rPr>
              <a:t>Junit Jenkins dashboard, console,</a:t>
            </a:r>
            <a:endParaRPr lang="en-IN" sz="1400" dirty="0">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46" y="1248706"/>
            <a:ext cx="5878091" cy="558897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238545"/>
            <a:ext cx="6001554" cy="5609293"/>
          </a:xfrm>
          <a:prstGeom prst="rect">
            <a:avLst/>
          </a:prstGeom>
        </p:spPr>
      </p:pic>
    </p:spTree>
    <p:extLst>
      <p:ext uri="{BB962C8B-B14F-4D97-AF65-F5344CB8AC3E}">
        <p14:creationId xmlns:p14="http://schemas.microsoft.com/office/powerpoint/2010/main" val="3548760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9" name="Rectangle 8"/>
          <p:cNvSpPr/>
          <p:nvPr/>
        </p:nvSpPr>
        <p:spPr>
          <a:xfrm>
            <a:off x="903617" y="1842770"/>
            <a:ext cx="10384766" cy="3139321"/>
          </a:xfrm>
          <a:prstGeom prst="rect">
            <a:avLst/>
          </a:prstGeom>
        </p:spPr>
        <p:txBody>
          <a:bodyPr wrap="square">
            <a:spAutoFit/>
          </a:bodyPr>
          <a:lstStyle/>
          <a:p>
            <a:pPr marL="285750" indent="-285750">
              <a:buFont typeface="Arial" panose="020B0604020202020204" pitchFamily="34" charset="0"/>
              <a:buChar char="•"/>
            </a:pPr>
            <a:r>
              <a:rPr lang="en-US" dirty="0"/>
              <a:t>Created two </a:t>
            </a:r>
            <a:r>
              <a:rPr lang="en-US" dirty="0" smtClean="0"/>
              <a:t>micro services: </a:t>
            </a:r>
            <a:r>
              <a:rPr lang="en-US" dirty="0"/>
              <a:t>Employee Management System and Employee Management System- </a:t>
            </a:r>
            <a:r>
              <a:rPr lang="en-US" dirty="0" smtClean="0"/>
              <a:t>Client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Used Spring Boot framework and MySQL </a:t>
            </a:r>
            <a:r>
              <a:rPr lang="en-US" dirty="0" smtClean="0"/>
              <a:t>database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Encrypted and decrypted DateOfBirth between </a:t>
            </a:r>
            <a:r>
              <a:rPr lang="en-US" dirty="0" smtClean="0"/>
              <a:t>micro services</a:t>
            </a:r>
          </a:p>
          <a:p>
            <a:endParaRPr lang="en-US" dirty="0"/>
          </a:p>
          <a:p>
            <a:pPr marL="285750" indent="-285750">
              <a:buFont typeface="Arial" panose="020B0604020202020204" pitchFamily="34" charset="0"/>
              <a:buChar char="•"/>
            </a:pPr>
            <a:r>
              <a:rPr lang="en-US" dirty="0"/>
              <a:t>Employed HTTPS for secure communication and Jenkins for continuous </a:t>
            </a:r>
            <a:r>
              <a:rPr lang="en-US" dirty="0" smtClean="0"/>
              <a:t>integration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Deployed Employee micro services </a:t>
            </a:r>
            <a:r>
              <a:rPr lang="en-US" dirty="0"/>
              <a:t>with Kubernetes and </a:t>
            </a:r>
            <a:r>
              <a:rPr lang="en-US" dirty="0" smtClean="0"/>
              <a:t>Docker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Conducted Unit Testing, Integration Testing, and Performance </a:t>
            </a:r>
            <a:r>
              <a:rPr lang="en-US" dirty="0" smtClean="0"/>
              <a:t>Testing</a:t>
            </a:r>
            <a:endParaRPr lang="en-US" dirty="0"/>
          </a:p>
        </p:txBody>
      </p:sp>
    </p:spTree>
    <p:extLst>
      <p:ext uri="{BB962C8B-B14F-4D97-AF65-F5344CB8AC3E}">
        <p14:creationId xmlns:p14="http://schemas.microsoft.com/office/powerpoint/2010/main" val="609165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15624"/>
            <a:ext cx="6030410" cy="585100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2697" y="1024250"/>
            <a:ext cx="6034268" cy="5851002"/>
          </a:xfrm>
          <a:prstGeom prst="rect">
            <a:avLst/>
          </a:prstGeom>
        </p:spPr>
      </p:pic>
    </p:spTree>
    <p:extLst>
      <p:ext uri="{BB962C8B-B14F-4D97-AF65-F5344CB8AC3E}">
        <p14:creationId xmlns:p14="http://schemas.microsoft.com/office/powerpoint/2010/main" val="524776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9808" y="949125"/>
            <a:ext cx="7938431" cy="2870522"/>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124" y="4029226"/>
            <a:ext cx="8796760" cy="2828774"/>
          </a:xfrm>
          <a:prstGeom prst="rect">
            <a:avLst/>
          </a:prstGeo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453" y="1040363"/>
            <a:ext cx="9945488" cy="1533739"/>
          </a:xfrm>
          <a:prstGeom prst="rect">
            <a:avLst/>
          </a:prstGeom>
        </p:spPr>
      </p:pic>
      <p:pic>
        <p:nvPicPr>
          <p:cNvPr id="2" name="Picture 1"/>
          <p:cNvPicPr>
            <a:picLocks noChangeAspect="1"/>
          </p:cNvPicPr>
          <p:nvPr/>
        </p:nvPicPr>
        <p:blipFill>
          <a:blip r:embed="rId6"/>
          <a:stretch>
            <a:fillRect/>
          </a:stretch>
        </p:blipFill>
        <p:spPr>
          <a:xfrm>
            <a:off x="1120456" y="2747600"/>
            <a:ext cx="9295482" cy="4103102"/>
          </a:xfrm>
          <a:prstGeom prst="rect">
            <a:avLst/>
          </a:prstGeom>
        </p:spPr>
      </p:pic>
    </p:spTree>
    <p:extLst>
      <p:ext uri="{BB962C8B-B14F-4D97-AF65-F5344CB8AC3E}">
        <p14:creationId xmlns:p14="http://schemas.microsoft.com/office/powerpoint/2010/main" val="29371342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3" name="Picture 2"/>
          <p:cNvPicPr>
            <a:picLocks noChangeAspect="1"/>
          </p:cNvPicPr>
          <p:nvPr/>
        </p:nvPicPr>
        <p:blipFill>
          <a:blip r:embed="rId5"/>
          <a:stretch>
            <a:fillRect/>
          </a:stretch>
        </p:blipFill>
        <p:spPr>
          <a:xfrm>
            <a:off x="1560347" y="1515221"/>
            <a:ext cx="9071305" cy="5049481"/>
          </a:xfrm>
          <a:prstGeom prst="rect">
            <a:avLst/>
          </a:prstGeom>
        </p:spPr>
      </p:pic>
    </p:spTree>
    <p:extLst>
      <p:ext uri="{BB962C8B-B14F-4D97-AF65-F5344CB8AC3E}">
        <p14:creationId xmlns:p14="http://schemas.microsoft.com/office/powerpoint/2010/main" val="2013114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xmlns=""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smtClean="0">
                <a:latin typeface="Times New Roman" panose="02020603050405020304" pitchFamily="18" charset="0"/>
              </a:rPr>
              <a:t>Back-end </a:t>
            </a:r>
            <a:r>
              <a:rPr lang="en-IN" b="1" dirty="0">
                <a:latin typeface="Times New Roman" panose="02020603050405020304" pitchFamily="18" charset="0"/>
              </a:rPr>
              <a:t>Development </a:t>
            </a:r>
          </a:p>
          <a:p>
            <a:pPr marL="342900" lvl="0" indent="-342900">
              <a:buSzPts val="1400"/>
              <a:buFont typeface="+mj-lt"/>
              <a:buAutoNum type="arabicPeriod"/>
            </a:pPr>
            <a:r>
              <a:rPr lang="en-IN" b="1" dirty="0" smtClean="0">
                <a:latin typeface="Times New Roman" panose="02020603050405020304" pitchFamily="18" charset="0"/>
              </a:rPr>
              <a:t>Testing</a:t>
            </a:r>
            <a:endParaRPr lang="en-IN" b="1" dirty="0">
              <a:latin typeface="Times New Roman" panose="02020603050405020304" pitchFamily="18" charset="0"/>
            </a:endParaRP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2" name="Picture 1"/>
          <p:cNvPicPr>
            <a:picLocks noChangeAspect="1"/>
          </p:cNvPicPr>
          <p:nvPr/>
        </p:nvPicPr>
        <p:blipFill>
          <a:blip r:embed="rId5"/>
          <a:stretch>
            <a:fillRect/>
          </a:stretch>
        </p:blipFill>
        <p:spPr>
          <a:xfrm>
            <a:off x="1552755" y="1388853"/>
            <a:ext cx="8609162" cy="4382219"/>
          </a:xfrm>
          <a:prstGeom prst="rect">
            <a:avLst/>
          </a:prstGeom>
        </p:spPr>
      </p:pic>
    </p:spTree>
    <p:extLst>
      <p:ext uri="{BB962C8B-B14F-4D97-AF65-F5344CB8AC3E}">
        <p14:creationId xmlns:p14="http://schemas.microsoft.com/office/powerpoint/2010/main" val="32811166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pic>
        <p:nvPicPr>
          <p:cNvPr id="9" name="Picture 8"/>
          <p:cNvPicPr>
            <a:picLocks noChangeAspect="1"/>
          </p:cNvPicPr>
          <p:nvPr/>
        </p:nvPicPr>
        <p:blipFill>
          <a:blip r:embed="rId5"/>
          <a:stretch>
            <a:fillRect/>
          </a:stretch>
        </p:blipFill>
        <p:spPr>
          <a:xfrm>
            <a:off x="782013" y="1182238"/>
            <a:ext cx="10627973" cy="5360388"/>
          </a:xfrm>
          <a:prstGeom prst="rect">
            <a:avLst/>
          </a:prstGeom>
        </p:spPr>
      </p:pic>
    </p:spTree>
    <p:extLst>
      <p:ext uri="{BB962C8B-B14F-4D97-AF65-F5344CB8AC3E}">
        <p14:creationId xmlns:p14="http://schemas.microsoft.com/office/powerpoint/2010/main" val="13119804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xmlns="" id="{B4E07FE1-E878-E386-9DF4-34E931415690}"/>
              </a:ext>
            </a:extLst>
          </p:cNvPr>
          <p:cNvSpPr txBox="1"/>
          <p:nvPr/>
        </p:nvSpPr>
        <p:spPr>
          <a:xfrm>
            <a:off x="1199237" y="1332241"/>
            <a:ext cx="9787555" cy="4616648"/>
          </a:xfrm>
          <a:prstGeom prst="rect">
            <a:avLst/>
          </a:prstGeom>
          <a:noFill/>
        </p:spPr>
        <p:txBody>
          <a:bodyPr wrap="square">
            <a:spAutoFit/>
          </a:bodyPr>
          <a:lstStyle/>
          <a:p>
            <a:pPr marL="285750" indent="-285750">
              <a:buFont typeface="Arial" panose="020B0604020202020204" pitchFamily="34" charset="0"/>
              <a:buChar char="•"/>
            </a:pPr>
            <a:r>
              <a:rPr lang="en-US" sz="1400" dirty="0"/>
              <a:t>Objectives of Employee Management System project achieved within </a:t>
            </a:r>
            <a:r>
              <a:rPr lang="en-US" sz="1400" dirty="0" smtClean="0"/>
              <a:t>scope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Back-end system developed using Spring Boot and Java</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Integrated </a:t>
            </a:r>
            <a:r>
              <a:rPr lang="en-US" sz="1400" dirty="0"/>
              <a:t>with a MySQL database and encrypted sensitive data</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Implemented </a:t>
            </a:r>
            <a:r>
              <a:rPr lang="en-US" sz="1400" dirty="0"/>
              <a:t>RESTful API architecture for secure communication over HTTPS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Integrated </a:t>
            </a:r>
            <a:r>
              <a:rPr lang="en-US" sz="1400" dirty="0"/>
              <a:t>with Kubernetes for deployment and scaling</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Challenges </a:t>
            </a:r>
            <a:r>
              <a:rPr lang="en-US" sz="1400" dirty="0"/>
              <a:t>related to performance and security addressed using caching, query optimization, and latest security standards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Lessons </a:t>
            </a:r>
            <a:r>
              <a:rPr lang="en-US" sz="1400" dirty="0"/>
              <a:t>learned include using design patterns and best practices, monitoring and optimizing system performance and security</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Future </a:t>
            </a:r>
            <a:r>
              <a:rPr lang="en-US" sz="1400" dirty="0"/>
              <a:t>plans include adding support for multiple languages, enhanced reporting, and user management</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Focus </a:t>
            </a:r>
            <a:r>
              <a:rPr lang="en-US" sz="1400" dirty="0"/>
              <a:t>on improving system performance and scalability for increasing user loads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Employee </a:t>
            </a:r>
            <a:r>
              <a:rPr lang="en-US" sz="1400" dirty="0"/>
              <a:t>Management System provides secure and scalable solution for managing employee data</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Project </a:t>
            </a:r>
            <a:r>
              <a:rPr lang="en-US" sz="1400" dirty="0"/>
              <a:t>a great success with potential for future work and improvement.</a:t>
            </a:r>
          </a:p>
        </p:txBody>
      </p:sp>
    </p:spTree>
    <p:extLst>
      <p:ext uri="{BB962C8B-B14F-4D97-AF65-F5344CB8AC3E}">
        <p14:creationId xmlns:p14="http://schemas.microsoft.com/office/powerpoint/2010/main" val="576539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Future Work</a:t>
            </a:r>
            <a:endParaRPr lang="en-IN" sz="2400" b="1" dirty="0">
              <a:solidFill>
                <a:schemeClr val="bg1"/>
              </a:solidFill>
              <a:latin typeface="Times New Roman" panose="02020603050405020304" pitchFamily="18" charset="0"/>
            </a:endParaRPr>
          </a:p>
        </p:txBody>
      </p:sp>
      <p:sp>
        <p:nvSpPr>
          <p:cNvPr id="10" name="TextBox 9">
            <a:extLst>
              <a:ext uri="{FF2B5EF4-FFF2-40B4-BE49-F238E27FC236}">
                <a16:creationId xmlns:a16="http://schemas.microsoft.com/office/drawing/2014/main" xmlns="" id="{61206C2F-BDF5-071B-EC7C-A93066E34658}"/>
              </a:ext>
            </a:extLst>
          </p:cNvPr>
          <p:cNvSpPr txBox="1"/>
          <p:nvPr/>
        </p:nvSpPr>
        <p:spPr>
          <a:xfrm>
            <a:off x="490220" y="2031134"/>
            <a:ext cx="11431486" cy="3323987"/>
          </a:xfrm>
          <a:prstGeom prst="rect">
            <a:avLst/>
          </a:prstGeom>
          <a:noFill/>
        </p:spPr>
        <p:txBody>
          <a:bodyPr wrap="square">
            <a:spAutoFit/>
          </a:bodyPr>
          <a:lstStyle/>
          <a:p>
            <a:pPr marL="285750" indent="-285750">
              <a:buFont typeface="Arial" panose="020B0604020202020204" pitchFamily="34" charset="0"/>
              <a:buChar char="•"/>
            </a:pPr>
            <a:r>
              <a:rPr lang="en-US" sz="1400" dirty="0" smtClean="0"/>
              <a:t>Potential </a:t>
            </a:r>
            <a:r>
              <a:rPr lang="en-US" sz="1400" dirty="0"/>
              <a:t>areas for future work to enhance Employee Management System functionality, performance, and security</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Additional </a:t>
            </a:r>
            <a:r>
              <a:rPr lang="en-US" sz="1400" dirty="0"/>
              <a:t>features: support for multiple languages, enhanced reporting, user management</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Performance </a:t>
            </a:r>
            <a:r>
              <a:rPr lang="en-US" sz="1400" dirty="0"/>
              <a:t>and scalability: load balancing mechanisms, caching mechanisms, upgrading hardware resources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Security </a:t>
            </a:r>
            <a:r>
              <a:rPr lang="en-US" sz="1400" dirty="0"/>
              <a:t>enhancements: multi-factor authentication, security audits, advanced encryption methods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Integration </a:t>
            </a:r>
            <a:r>
              <a:rPr lang="en-US" sz="1400" dirty="0"/>
              <a:t>with other systems: HR management systems, payroll systems, attendance tracking systems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User </a:t>
            </a:r>
            <a:r>
              <a:rPr lang="en-US" sz="1400" dirty="0"/>
              <a:t>feedback: gather feedback to identify areas for improvement and ensure the system meets their needs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Technology </a:t>
            </a:r>
            <a:r>
              <a:rPr lang="en-US" sz="1400" dirty="0"/>
              <a:t>upgrades: upgrading to newer versions of Spring Boot, using a different database, exploring new programming languages and frameworks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Testing </a:t>
            </a:r>
            <a:r>
              <a:rPr lang="en-US" sz="1400" dirty="0"/>
              <a:t>and quality assurance: implementing automated testing, conducting more comprehensive testing to identify and resolve issues quickly.</a:t>
            </a:r>
          </a:p>
        </p:txBody>
      </p:sp>
    </p:spTree>
    <p:extLst>
      <p:ext uri="{BB962C8B-B14F-4D97-AF65-F5344CB8AC3E}">
        <p14:creationId xmlns:p14="http://schemas.microsoft.com/office/powerpoint/2010/main" val="510545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err="1" smtClean="0">
                <a:solidFill>
                  <a:schemeClr val="bg1"/>
                </a:solidFill>
                <a:latin typeface="Times New Roman" panose="02020603050405020304" pitchFamily="18" charset="0"/>
              </a:rPr>
              <a:t>Referance</a:t>
            </a: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xmlns="" id="{1A521886-A1DC-C1EC-6392-5263384F6C69}"/>
              </a:ext>
            </a:extLst>
          </p:cNvPr>
          <p:cNvSpPr txBox="1"/>
          <p:nvPr/>
        </p:nvSpPr>
        <p:spPr>
          <a:xfrm>
            <a:off x="490219" y="1349647"/>
            <a:ext cx="10128897" cy="3970318"/>
          </a:xfrm>
          <a:prstGeom prst="rect">
            <a:avLst/>
          </a:prstGeom>
          <a:noFill/>
        </p:spPr>
        <p:txBody>
          <a:bodyPr wrap="square">
            <a:spAutoFit/>
          </a:bodyPr>
          <a:lstStyle/>
          <a:p>
            <a:r>
              <a:rPr lang="fr-FR" dirty="0" err="1"/>
              <a:t>Spring</a:t>
            </a:r>
            <a:r>
              <a:rPr lang="fr-FR" dirty="0"/>
              <a:t> Boot documentation: </a:t>
            </a:r>
            <a:r>
              <a:rPr lang="fr-FR" u="sng" dirty="0">
                <a:hlinkClick r:id="rId4"/>
              </a:rPr>
              <a:t>https://</a:t>
            </a:r>
            <a:r>
              <a:rPr lang="fr-FR" u="sng" dirty="0" smtClean="0">
                <a:hlinkClick r:id="rId4"/>
              </a:rPr>
              <a:t>spring.io/projects/spring-boot</a:t>
            </a:r>
            <a:endParaRPr lang="fr-FR" u="sng" dirty="0" smtClean="0"/>
          </a:p>
          <a:p>
            <a:endParaRPr lang="fr-FR" dirty="0"/>
          </a:p>
          <a:p>
            <a:r>
              <a:rPr lang="fr-FR" dirty="0"/>
              <a:t>Java </a:t>
            </a:r>
            <a:r>
              <a:rPr lang="fr-FR" dirty="0" err="1"/>
              <a:t>Cryptography</a:t>
            </a:r>
            <a:r>
              <a:rPr lang="fr-FR" dirty="0"/>
              <a:t> Architecture (JCA) documentation: </a:t>
            </a:r>
            <a:r>
              <a:rPr lang="fr-FR" u="sng" dirty="0">
                <a:hlinkClick r:id="rId5"/>
              </a:rPr>
              <a:t>https://</a:t>
            </a:r>
            <a:r>
              <a:rPr lang="fr-FR" u="sng" dirty="0" smtClean="0">
                <a:hlinkClick r:id="rId5"/>
              </a:rPr>
              <a:t>docs.oracle.com/en/java/javase/16/security/java-cryptography-architecture-jca-reference-guide.html</a:t>
            </a:r>
            <a:endParaRPr lang="fr-FR" u="sng" dirty="0" smtClean="0"/>
          </a:p>
          <a:p>
            <a:endParaRPr lang="fr-FR" dirty="0"/>
          </a:p>
          <a:p>
            <a:r>
              <a:rPr lang="fr-FR" dirty="0" err="1"/>
              <a:t>Kubernetes</a:t>
            </a:r>
            <a:r>
              <a:rPr lang="fr-FR" dirty="0"/>
              <a:t> documentation: </a:t>
            </a:r>
            <a:r>
              <a:rPr lang="fr-FR" u="sng" dirty="0">
                <a:hlinkClick r:id="rId6"/>
              </a:rPr>
              <a:t>https://kubernetes.io/docs/home/</a:t>
            </a:r>
            <a:endParaRPr lang="fr-FR" dirty="0"/>
          </a:p>
          <a:p>
            <a:r>
              <a:rPr lang="fr-FR" dirty="0"/>
              <a:t>Docker documentation: </a:t>
            </a:r>
            <a:r>
              <a:rPr lang="fr-FR" u="sng" dirty="0">
                <a:hlinkClick r:id="rId7"/>
              </a:rPr>
              <a:t>https://docs.docker.com</a:t>
            </a:r>
            <a:r>
              <a:rPr lang="fr-FR" u="sng" dirty="0" smtClean="0">
                <a:hlinkClick r:id="rId7"/>
              </a:rPr>
              <a:t>/</a:t>
            </a:r>
            <a:endParaRPr lang="fr-FR" u="sng" dirty="0" smtClean="0"/>
          </a:p>
          <a:p>
            <a:endParaRPr lang="fr-FR" dirty="0"/>
          </a:p>
          <a:p>
            <a:r>
              <a:rPr lang="fr-FR" dirty="0"/>
              <a:t>Jenkins documentation: </a:t>
            </a:r>
            <a:r>
              <a:rPr lang="fr-FR" u="sng" dirty="0">
                <a:hlinkClick r:id="rId8"/>
              </a:rPr>
              <a:t>https://www.jenkins.io/doc</a:t>
            </a:r>
            <a:r>
              <a:rPr lang="fr-FR" u="sng" dirty="0" smtClean="0">
                <a:hlinkClick r:id="rId8"/>
              </a:rPr>
              <a:t>/</a:t>
            </a:r>
            <a:endParaRPr lang="fr-FR" u="sng" dirty="0" smtClean="0"/>
          </a:p>
          <a:p>
            <a:endParaRPr lang="fr-FR" dirty="0"/>
          </a:p>
          <a:p>
            <a:r>
              <a:rPr lang="fr-FR" dirty="0" err="1"/>
              <a:t>JUnit</a:t>
            </a:r>
            <a:r>
              <a:rPr lang="fr-FR" dirty="0"/>
              <a:t> documentation: </a:t>
            </a:r>
            <a:r>
              <a:rPr lang="fr-FR" u="sng" dirty="0">
                <a:hlinkClick r:id="rId9"/>
              </a:rPr>
              <a:t>https://junit.org/junit5/docs/current/user-guide</a:t>
            </a:r>
            <a:r>
              <a:rPr lang="fr-FR" u="sng" dirty="0" smtClean="0">
                <a:hlinkClick r:id="rId9"/>
              </a:rPr>
              <a:t>/</a:t>
            </a:r>
            <a:endParaRPr lang="fr-FR" u="sng" dirty="0" smtClean="0"/>
          </a:p>
          <a:p>
            <a:endParaRPr lang="fr-FR" dirty="0"/>
          </a:p>
          <a:p>
            <a:r>
              <a:rPr lang="fr-FR" dirty="0" smtClean="0"/>
              <a:t>Oracle </a:t>
            </a:r>
            <a:r>
              <a:rPr lang="fr-FR" dirty="0"/>
              <a:t>Java SE documentation: </a:t>
            </a:r>
            <a:r>
              <a:rPr lang="fr-FR" u="sng" dirty="0">
                <a:hlinkClick r:id="rId10"/>
              </a:rPr>
              <a:t>https://docs.oracle.com/en/java/javase/index.html</a:t>
            </a:r>
            <a:endParaRPr lang="fr-FR" dirty="0"/>
          </a:p>
        </p:txBody>
      </p:sp>
    </p:spTree>
    <p:extLst>
      <p:ext uri="{BB962C8B-B14F-4D97-AF65-F5344CB8AC3E}">
        <p14:creationId xmlns:p14="http://schemas.microsoft.com/office/powerpoint/2010/main" val="2714149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Appendices</a:t>
            </a:r>
            <a:endParaRPr lang="en-IN" sz="2400" b="1" dirty="0">
              <a:solidFill>
                <a:schemeClr val="bg1"/>
              </a:solidFill>
              <a:latin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217505" y="1701478"/>
            <a:ext cx="5268651" cy="4972110"/>
          </a:xfrm>
          <a:prstGeom prst="rect">
            <a:avLst/>
          </a:prstGeom>
        </p:spPr>
      </p:pic>
      <p:pic>
        <p:nvPicPr>
          <p:cNvPr id="7" name="Picture 6"/>
          <p:cNvPicPr>
            <a:picLocks noChangeAspect="1"/>
          </p:cNvPicPr>
          <p:nvPr/>
        </p:nvPicPr>
        <p:blipFill>
          <a:blip r:embed="rId5"/>
          <a:stretch>
            <a:fillRect/>
          </a:stretch>
        </p:blipFill>
        <p:spPr>
          <a:xfrm>
            <a:off x="6000507" y="1821083"/>
            <a:ext cx="5677141" cy="2590800"/>
          </a:xfrm>
          <a:prstGeom prst="rect">
            <a:avLst/>
          </a:prstGeom>
        </p:spPr>
      </p:pic>
      <p:sp>
        <p:nvSpPr>
          <p:cNvPr id="9" name="Rectangle 8"/>
          <p:cNvSpPr/>
          <p:nvPr/>
        </p:nvSpPr>
        <p:spPr>
          <a:xfrm>
            <a:off x="1199237" y="1250713"/>
            <a:ext cx="2911860" cy="307777"/>
          </a:xfrm>
          <a:prstGeom prst="rect">
            <a:avLst/>
          </a:prstGeom>
          <a:solidFill>
            <a:schemeClr val="accent2">
              <a:lumMod val="75000"/>
            </a:schemeClr>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50" dirty="0" smtClean="0">
                <a:ln w="0"/>
                <a:solidFill>
                  <a:schemeClr val="bg2"/>
                </a:solidFill>
                <a:effectLst>
                  <a:innerShdw blurRad="63500" dist="50800" dir="13500000">
                    <a:srgbClr val="000000">
                      <a:alpha val="50000"/>
                    </a:srgbClr>
                  </a:innerShdw>
                </a:effectLst>
              </a:rPr>
              <a:t>Fig. </a:t>
            </a:r>
            <a:r>
              <a:rPr lang="en-US" sz="1400" b="1" spc="50" dirty="0" smtClean="0">
                <a:ln w="0"/>
                <a:solidFill>
                  <a:schemeClr val="bg2"/>
                </a:solidFill>
                <a:effectLst>
                  <a:innerShdw blurRad="63500" dist="50800" dir="13500000">
                    <a:srgbClr val="000000">
                      <a:alpha val="50000"/>
                    </a:srgbClr>
                  </a:innerShdw>
                </a:effectLst>
              </a:rPr>
              <a:t>Deployment .Yml File </a:t>
            </a:r>
            <a:endParaRPr lang="en-US" sz="1600" b="1" cap="none" spc="50" dirty="0">
              <a:ln w="0"/>
              <a:solidFill>
                <a:schemeClr val="bg2"/>
              </a:solidFill>
              <a:effectLst>
                <a:innerShdw blurRad="63500" dist="50800" dir="13500000">
                  <a:srgbClr val="000000">
                    <a:alpha val="50000"/>
                  </a:srgbClr>
                </a:innerShdw>
              </a:effectLst>
            </a:endParaRPr>
          </a:p>
        </p:txBody>
      </p:sp>
      <p:sp>
        <p:nvSpPr>
          <p:cNvPr id="10" name="Rectangle 9"/>
          <p:cNvSpPr/>
          <p:nvPr/>
        </p:nvSpPr>
        <p:spPr>
          <a:xfrm>
            <a:off x="7383147" y="4817678"/>
            <a:ext cx="2911860" cy="307777"/>
          </a:xfrm>
          <a:prstGeom prst="rect">
            <a:avLst/>
          </a:prstGeom>
          <a:solidFill>
            <a:schemeClr val="accent2">
              <a:lumMod val="75000"/>
            </a:schemeClr>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rPr>
              <a:t>Fig. </a:t>
            </a:r>
            <a:r>
              <a:rPr lang="en-US" sz="1400" b="1" spc="50" dirty="0" smtClean="0">
                <a:ln w="0"/>
                <a:solidFill>
                  <a:schemeClr val="bg2"/>
                </a:solidFill>
                <a:effectLst>
                  <a:innerShdw blurRad="63500" dist="50800" dir="13500000">
                    <a:srgbClr val="000000">
                      <a:alpha val="50000"/>
                    </a:srgbClr>
                  </a:innerShdw>
                </a:effectLst>
              </a:rPr>
              <a:t>Service .Yml </a:t>
            </a:r>
            <a:r>
              <a:rPr lang="en-US" sz="1400" b="1" spc="50" dirty="0">
                <a:ln w="0"/>
                <a:solidFill>
                  <a:schemeClr val="bg2"/>
                </a:solidFill>
                <a:effectLst>
                  <a:innerShdw blurRad="63500" dist="50800" dir="13500000">
                    <a:srgbClr val="000000">
                      <a:alpha val="50000"/>
                    </a:srgbClr>
                  </a:innerShdw>
                </a:effectLst>
              </a:rPr>
              <a:t>File </a:t>
            </a:r>
            <a:endParaRPr lang="en-US" sz="16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691548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Appendices</a:t>
            </a:r>
            <a:endParaRPr lang="en-IN" sz="2400" b="1" dirty="0">
              <a:solidFill>
                <a:schemeClr val="bg1"/>
              </a:solidFill>
              <a:latin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15" y="1250713"/>
            <a:ext cx="11007524" cy="5445362"/>
          </a:xfrm>
          <a:prstGeom prst="rect">
            <a:avLst/>
          </a:prstGeom>
        </p:spPr>
      </p:pic>
    </p:spTree>
    <p:extLst>
      <p:ext uri="{BB962C8B-B14F-4D97-AF65-F5344CB8AC3E}">
        <p14:creationId xmlns:p14="http://schemas.microsoft.com/office/powerpoint/2010/main" val="3162860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Appendices</a:t>
            </a:r>
            <a:endParaRPr lang="en-IN" sz="2400" b="1" dirty="0">
              <a:solidFill>
                <a:schemeClr val="bg1"/>
              </a:solidFill>
              <a:latin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42" y="1400536"/>
            <a:ext cx="11017297" cy="5298713"/>
          </a:xfrm>
          <a:prstGeom prst="rect">
            <a:avLst/>
          </a:prstGeom>
        </p:spPr>
      </p:pic>
    </p:spTree>
    <p:extLst>
      <p:ext uri="{BB962C8B-B14F-4D97-AF65-F5344CB8AC3E}">
        <p14:creationId xmlns:p14="http://schemas.microsoft.com/office/powerpoint/2010/main" val="3328569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Appendices</a:t>
            </a:r>
            <a:endParaRPr lang="en-IN" sz="2400" b="1" dirty="0">
              <a:solidFill>
                <a:schemeClr val="bg1"/>
              </a:solidFill>
              <a:latin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05" y="1197589"/>
            <a:ext cx="11100734" cy="5511186"/>
          </a:xfrm>
          <a:prstGeom prst="rect">
            <a:avLst/>
          </a:prstGeom>
        </p:spPr>
      </p:pic>
    </p:spTree>
    <p:extLst>
      <p:ext uri="{BB962C8B-B14F-4D97-AF65-F5344CB8AC3E}">
        <p14:creationId xmlns:p14="http://schemas.microsoft.com/office/powerpoint/2010/main" val="1749140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Appendices</a:t>
            </a:r>
            <a:endParaRPr lang="en-IN" sz="2400" b="1" dirty="0">
              <a:solidFill>
                <a:schemeClr val="bg1"/>
              </a:solidFill>
              <a:latin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05" y="1250712"/>
            <a:ext cx="11100734" cy="5607287"/>
          </a:xfrm>
          <a:prstGeom prst="rect">
            <a:avLst/>
          </a:prstGeom>
        </p:spPr>
      </p:pic>
    </p:spTree>
    <p:extLst>
      <p:ext uri="{BB962C8B-B14F-4D97-AF65-F5344CB8AC3E}">
        <p14:creationId xmlns:p14="http://schemas.microsoft.com/office/powerpoint/2010/main" val="2929334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xmlns="" id="{4EA6B4E1-DB62-ABC8-9376-891CD4ACDF4E}"/>
              </a:ext>
            </a:extLst>
          </p:cNvPr>
          <p:cNvSpPr txBox="1"/>
          <p:nvPr/>
        </p:nvSpPr>
        <p:spPr>
          <a:xfrm>
            <a:off x="1149864" y="2311879"/>
            <a:ext cx="9892271" cy="1508105"/>
          </a:xfrm>
          <a:prstGeom prst="rect">
            <a:avLst/>
          </a:prstGeom>
          <a:noFill/>
        </p:spPr>
        <p:txBody>
          <a:bodyPr wrap="square">
            <a:spAutoFit/>
          </a:bodyPr>
          <a:lstStyle/>
          <a:p>
            <a:pPr algn="just">
              <a:lnSpc>
                <a:spcPct val="115000"/>
              </a:lnSpc>
            </a:pPr>
            <a:r>
              <a:rPr lang="en-IN" sz="2000" dirty="0" smtClean="0">
                <a:effectLst/>
                <a:latin typeface="Bahnschrift SemiLight SemiConde" panose="020B0502040204020203" pitchFamily="34" charset="0"/>
                <a:ea typeface="Arial" panose="020B0604020202020204" pitchFamily="34" charset="0"/>
              </a:rPr>
              <a:t>The Project simply demands for Employee details like Employee Name, Date of birth and Employee ID When we provide  the employee ID to the application .The project also make sure that the date of birth is displayed in Encrypted format and only Client can access the date . </a:t>
            </a:r>
            <a:r>
              <a:rPr lang="en-IN" sz="2000" dirty="0" smtClean="0">
                <a:latin typeface="Bahnschrift SemiLight SemiConde" panose="020B0502040204020203" pitchFamily="34" charset="0"/>
                <a:ea typeface="Arial" panose="020B0604020202020204" pitchFamily="34" charset="0"/>
              </a:rPr>
              <a:t>The application also make sure of request security by secure protocol</a:t>
            </a:r>
            <a:endParaRPr lang="en-IN" sz="2000" dirty="0">
              <a:effectLst/>
              <a:latin typeface="Bahnschrift SemiLight SemiConde" panose="020B0502040204020203" pitchFamily="34" charset="0"/>
              <a:ea typeface="Arial" panose="020B0604020202020204" pitchFamily="34" charset="0"/>
            </a:endParaRPr>
          </a:p>
        </p:txBody>
      </p:sp>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rPr>
              <a:t>Appendices</a:t>
            </a:r>
            <a:endParaRPr lang="en-IN" sz="2400" b="1" dirty="0">
              <a:solidFill>
                <a:schemeClr val="bg1"/>
              </a:solidFill>
              <a:latin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04" y="1250712"/>
            <a:ext cx="11100735" cy="5450241"/>
          </a:xfrm>
          <a:prstGeom prst="rect">
            <a:avLst/>
          </a:prstGeom>
        </p:spPr>
      </p:pic>
    </p:spTree>
    <p:extLst>
      <p:ext uri="{BB962C8B-B14F-4D97-AF65-F5344CB8AC3E}">
        <p14:creationId xmlns:p14="http://schemas.microsoft.com/office/powerpoint/2010/main" val="1054330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xmlns="" id="{9E6CB871-F71A-0AA9-2DC6-C9AA195CBD29}"/>
              </a:ext>
            </a:extLst>
          </p:cNvPr>
          <p:cNvSpPr txBox="1"/>
          <p:nvPr/>
        </p:nvSpPr>
        <p:spPr>
          <a:xfrm>
            <a:off x="1366729" y="1631065"/>
            <a:ext cx="9857547" cy="3477875"/>
          </a:xfrm>
          <a:prstGeom prst="rect">
            <a:avLst/>
          </a:prstGeom>
          <a:noFill/>
        </p:spPr>
        <p:txBody>
          <a:bodyPr wrap="square">
            <a:spAutoFit/>
          </a:bodyPr>
          <a:lstStyle/>
          <a:p>
            <a:pPr marL="342900" indent="-342900">
              <a:buFont typeface="Arial" panose="020B0604020202020204" pitchFamily="34" charset="0"/>
              <a:buChar char="•"/>
            </a:pPr>
            <a:r>
              <a:rPr lang="en-US" sz="2000" dirty="0"/>
              <a:t>Problem statement: Web-based employee management system needed for efficient HR personnel management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Objectives: User-friendly interface, data security, scalability and flexibility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Scope: System to allow viewing and searching of employee information based on criteria</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Target audience: HR departments in organizations of all sizes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Benefits: Increased efficiency, improved accuracy, and reduced workload for HR personnel.</a:t>
            </a:r>
          </a:p>
        </p:txBody>
      </p:sp>
    </p:spTree>
    <p:extLst>
      <p:ext uri="{BB962C8B-B14F-4D97-AF65-F5344CB8AC3E}">
        <p14:creationId xmlns:p14="http://schemas.microsoft.com/office/powerpoint/2010/main" val="394837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xmlns="" id="{F71EEDC0-3CC6-66B5-D744-43E72A9CA66B}"/>
              </a:ext>
            </a:extLst>
          </p:cNvPr>
          <p:cNvSpPr txBox="1"/>
          <p:nvPr/>
        </p:nvSpPr>
        <p:spPr>
          <a:xfrm>
            <a:off x="570038" y="2250324"/>
            <a:ext cx="11051923" cy="2585323"/>
          </a:xfrm>
          <a:prstGeom prst="rect">
            <a:avLst/>
          </a:prstGeom>
          <a:noFill/>
        </p:spPr>
        <p:txBody>
          <a:bodyPr wrap="square">
            <a:spAutoFit/>
          </a:bodyPr>
          <a:lstStyle/>
          <a:p>
            <a:pPr marL="285750" indent="-285750">
              <a:buFont typeface="Arial" panose="020B0604020202020204" pitchFamily="34" charset="0"/>
              <a:buChar char="•"/>
            </a:pPr>
            <a:r>
              <a:rPr lang="en-US" dirty="0"/>
              <a:t>High-level architecture: Overview of components, layers, and modules. </a:t>
            </a:r>
            <a:r>
              <a:rPr lang="en-US" dirty="0" smtClean="0"/>
              <a:t>class</a:t>
            </a:r>
            <a:r>
              <a:rPr lang="en-US" dirty="0" smtClean="0"/>
              <a:t> </a:t>
            </a:r>
            <a:r>
              <a:rPr lang="en-US" dirty="0"/>
              <a:t>diagrams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Technologies </a:t>
            </a:r>
            <a:r>
              <a:rPr lang="en-US" dirty="0"/>
              <a:t>used: System built using Spring Boot, Java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storage: Application uses </a:t>
            </a:r>
            <a:r>
              <a:rPr lang="en-US" dirty="0" err="1"/>
              <a:t>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Security: Authentication and authorization mechanisms, data encryption methods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Integration: System integrated with client systems using REST API.</a:t>
            </a:r>
          </a:p>
        </p:txBody>
      </p:sp>
    </p:spTree>
    <p:extLst>
      <p:ext uri="{BB962C8B-B14F-4D97-AF65-F5344CB8AC3E}">
        <p14:creationId xmlns:p14="http://schemas.microsoft.com/office/powerpoint/2010/main" val="2180151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2"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Rounded Rectangle 2"/>
          <p:cNvSpPr/>
          <p:nvPr/>
        </p:nvSpPr>
        <p:spPr>
          <a:xfrm>
            <a:off x="1394261" y="2152341"/>
            <a:ext cx="2607861" cy="1138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551795" y="2599057"/>
            <a:ext cx="2292791" cy="537313"/>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
          <p:cNvSpPr>
            <a:spLocks noChangeArrowheads="1"/>
          </p:cNvSpPr>
          <p:nvPr/>
        </p:nvSpPr>
        <p:spPr bwMode="auto">
          <a:xfrm rot="10800000" flipV="1">
            <a:off x="1979151" y="2294785"/>
            <a:ext cx="145306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EmployeeController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2"/>
          <p:cNvSpPr>
            <a:spLocks noChangeArrowheads="1"/>
          </p:cNvSpPr>
          <p:nvPr/>
        </p:nvSpPr>
        <p:spPr bwMode="auto">
          <a:xfrm>
            <a:off x="1828700" y="2794335"/>
            <a:ext cx="194384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GET /employee/{employeeID}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ounded Rectangle 20"/>
          <p:cNvSpPr/>
          <p:nvPr/>
        </p:nvSpPr>
        <p:spPr>
          <a:xfrm>
            <a:off x="4416026" y="2152341"/>
            <a:ext cx="2607861" cy="1138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422806" y="2155445"/>
            <a:ext cx="2607861" cy="1138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599090" y="2623333"/>
            <a:ext cx="2292791" cy="537313"/>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589645" y="2629664"/>
            <a:ext cx="2292791" cy="537313"/>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
          <p:cNvSpPr>
            <a:spLocks noChangeArrowheads="1"/>
          </p:cNvSpPr>
          <p:nvPr/>
        </p:nvSpPr>
        <p:spPr bwMode="auto">
          <a:xfrm>
            <a:off x="5151309" y="2298059"/>
            <a:ext cx="11954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EmployeeService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6"/>
          <p:cNvSpPr>
            <a:spLocks noChangeArrowheads="1"/>
          </p:cNvSpPr>
          <p:nvPr/>
        </p:nvSpPr>
        <p:spPr bwMode="auto">
          <a:xfrm>
            <a:off x="4680841" y="2786314"/>
            <a:ext cx="21292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getByEmployeeId(</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int</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employeeId)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7"/>
          <p:cNvSpPr>
            <a:spLocks noChangeArrowheads="1"/>
          </p:cNvSpPr>
          <p:nvPr/>
        </p:nvSpPr>
        <p:spPr bwMode="auto">
          <a:xfrm>
            <a:off x="8102175" y="2298059"/>
            <a:ext cx="167734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EmployeeRepository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8"/>
          <p:cNvSpPr>
            <a:spLocks noChangeArrowheads="1"/>
          </p:cNvSpPr>
          <p:nvPr/>
        </p:nvSpPr>
        <p:spPr bwMode="auto">
          <a:xfrm>
            <a:off x="7668424" y="2789859"/>
            <a:ext cx="218097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JpaRepository&lt;Employee, Integer&gt;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ounded Rectangle 31"/>
          <p:cNvSpPr/>
          <p:nvPr/>
        </p:nvSpPr>
        <p:spPr>
          <a:xfrm>
            <a:off x="2827828" y="3804900"/>
            <a:ext cx="2607861" cy="1138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2985364" y="4261702"/>
            <a:ext cx="2292791" cy="537313"/>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9"/>
          <p:cNvSpPr>
            <a:spLocks noChangeArrowheads="1"/>
          </p:cNvSpPr>
          <p:nvPr/>
        </p:nvSpPr>
        <p:spPr bwMode="auto">
          <a:xfrm>
            <a:off x="3611359" y="3909594"/>
            <a:ext cx="11954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EmployeeDTO</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0"/>
          <p:cNvSpPr>
            <a:spLocks noChangeArrowheads="1"/>
          </p:cNvSpPr>
          <p:nvPr/>
        </p:nvSpPr>
        <p:spPr bwMode="auto">
          <a:xfrm>
            <a:off x="3437957" y="4262527"/>
            <a:ext cx="15669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employeeId: 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employeeName: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dateOfBirth: String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ounded Rectangle 35"/>
          <p:cNvSpPr/>
          <p:nvPr/>
        </p:nvSpPr>
        <p:spPr>
          <a:xfrm>
            <a:off x="5755399" y="3478629"/>
            <a:ext cx="3454432" cy="1884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p:cNvSpPr>
            <a:spLocks noChangeArrowheads="1"/>
          </p:cNvSpPr>
          <p:nvPr/>
        </p:nvSpPr>
        <p:spPr bwMode="auto">
          <a:xfrm>
            <a:off x="6696852" y="3631638"/>
            <a:ext cx="1571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GlobalExceptionHandler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 name="Rounded Rectangle 37"/>
          <p:cNvSpPr/>
          <p:nvPr/>
        </p:nvSpPr>
        <p:spPr>
          <a:xfrm>
            <a:off x="5960146" y="4030716"/>
            <a:ext cx="3044935" cy="557879"/>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6045818" y="4679257"/>
            <a:ext cx="2846583" cy="528194"/>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2"/>
          <p:cNvSpPr>
            <a:spLocks noChangeArrowheads="1"/>
          </p:cNvSpPr>
          <p:nvPr/>
        </p:nvSpPr>
        <p:spPr bwMode="auto">
          <a:xfrm>
            <a:off x="5948599" y="4091762"/>
            <a:ext cx="3261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handleEmployeeIDException(</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EmployeeIDException</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ex)</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 name="Rectangle 13"/>
          <p:cNvSpPr>
            <a:spLocks noChangeArrowheads="1"/>
          </p:cNvSpPr>
          <p:nvPr/>
        </p:nvSpPr>
        <p:spPr bwMode="auto">
          <a:xfrm>
            <a:off x="6107346" y="4820243"/>
            <a:ext cx="30754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exceptionHandler(</a:t>
            </a:r>
            <a:r>
              <a:rPr kumimoji="0" lang="en-US" altLang="en-US" sz="1000" b="0" i="0" u="none" strike="noStrike" cap="none" normalizeH="0" baseline="0" dirty="0" err="1" smtClean="0">
                <a:ln>
                  <a:noFill/>
                </a:ln>
                <a:solidFill>
                  <a:schemeClr val="tx1"/>
                </a:solidFill>
                <a:effectLst/>
                <a:latin typeface="Arial Unicode MS" panose="020B0604020202020204" pitchFamily="34" charset="-128"/>
              </a:rPr>
              <a:t>EmployeeIDException</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 exp)</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 name="Left-Right Arrow 46"/>
          <p:cNvSpPr/>
          <p:nvPr/>
        </p:nvSpPr>
        <p:spPr>
          <a:xfrm>
            <a:off x="4055186" y="2669606"/>
            <a:ext cx="287346" cy="10134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eft-Right Arrow 47"/>
          <p:cNvSpPr/>
          <p:nvPr/>
        </p:nvSpPr>
        <p:spPr>
          <a:xfrm>
            <a:off x="7075207" y="2684965"/>
            <a:ext cx="287346" cy="10134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092628" y="1128551"/>
            <a:ext cx="5477942" cy="400110"/>
          </a:xfrm>
          <a:prstGeom prst="rect">
            <a:avLst/>
          </a:prstGeom>
          <a:solidFill>
            <a:schemeClr val="accent2">
              <a:lumMod val="75000"/>
            </a:schemeClr>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000" b="1" cap="none" spc="50" dirty="0" smtClean="0">
                <a:ln w="0"/>
                <a:solidFill>
                  <a:schemeClr val="bg2"/>
                </a:solidFill>
                <a:effectLst>
                  <a:innerShdw blurRad="63500" dist="50800" dir="13500000">
                    <a:srgbClr val="000000">
                      <a:alpha val="50000"/>
                    </a:srgbClr>
                  </a:innerShdw>
                </a:effectLst>
              </a:rPr>
              <a:t>Fig. Architectural Block </a:t>
            </a:r>
            <a:r>
              <a:rPr lang="en-US" b="1" cap="none" spc="50" dirty="0" smtClean="0">
                <a:ln w="0"/>
                <a:solidFill>
                  <a:schemeClr val="bg2"/>
                </a:solidFill>
                <a:effectLst>
                  <a:innerShdw blurRad="63500" dist="50800" dir="13500000">
                    <a:srgbClr val="000000">
                      <a:alpha val="50000"/>
                    </a:srgbClr>
                  </a:innerShdw>
                </a:effectLst>
              </a:rPr>
              <a:t>Diagram</a:t>
            </a:r>
            <a:endParaRPr lang="en-US" sz="2000" b="1" cap="none" spc="50" dirty="0">
              <a:ln w="0"/>
              <a:solidFill>
                <a:schemeClr val="bg2"/>
              </a:solidFill>
              <a:effectLst>
                <a:innerShdw blurRad="63500" dist="50800" dir="13500000">
                  <a:srgbClr val="000000">
                    <a:alpha val="50000"/>
                  </a:srgbClr>
                </a:innerShdw>
              </a:effectLst>
            </a:endParaRPr>
          </a:p>
        </p:txBody>
      </p:sp>
      <p:sp>
        <p:nvSpPr>
          <p:cNvPr id="9" name="Rounded Rectangle 8"/>
          <p:cNvSpPr/>
          <p:nvPr/>
        </p:nvSpPr>
        <p:spPr>
          <a:xfrm>
            <a:off x="647700" y="1863779"/>
            <a:ext cx="10067925" cy="40607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357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9146" y="1741790"/>
            <a:ext cx="4185969" cy="4706636"/>
          </a:xfrm>
          <a:prstGeom prst="rect">
            <a:avLst/>
          </a:prstGeom>
        </p:spPr>
      </p:pic>
      <p:sp>
        <p:nvSpPr>
          <p:cNvPr id="7" name="Rectangle 6"/>
          <p:cNvSpPr/>
          <p:nvPr/>
        </p:nvSpPr>
        <p:spPr>
          <a:xfrm>
            <a:off x="2404113" y="1533525"/>
            <a:ext cx="6416037" cy="5210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54753" y="1035630"/>
            <a:ext cx="1927047" cy="307777"/>
          </a:xfrm>
          <a:prstGeom prst="rect">
            <a:avLst/>
          </a:prstGeom>
          <a:solidFill>
            <a:schemeClr val="accent2">
              <a:lumMod val="75000"/>
            </a:schemeClr>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50" dirty="0" smtClean="0">
                <a:ln w="0"/>
                <a:solidFill>
                  <a:schemeClr val="bg2"/>
                </a:solidFill>
                <a:effectLst>
                  <a:innerShdw blurRad="63500" dist="50800" dir="13500000">
                    <a:srgbClr val="000000">
                      <a:alpha val="50000"/>
                    </a:srgbClr>
                  </a:innerShdw>
                </a:effectLst>
              </a:rPr>
              <a:t>Fig. </a:t>
            </a:r>
            <a:r>
              <a:rPr lang="en-US" sz="1400" b="1" spc="50" dirty="0" smtClean="0">
                <a:ln w="0"/>
                <a:solidFill>
                  <a:schemeClr val="bg2"/>
                </a:solidFill>
                <a:effectLst>
                  <a:innerShdw blurRad="63500" dist="50800" dir="13500000">
                    <a:srgbClr val="000000">
                      <a:alpha val="50000"/>
                    </a:srgbClr>
                  </a:innerShdw>
                </a:effectLst>
              </a:rPr>
              <a:t>Class</a:t>
            </a:r>
            <a:r>
              <a:rPr lang="en-US" sz="1400" b="1" cap="none" spc="50" dirty="0" smtClean="0">
                <a:ln w="0"/>
                <a:solidFill>
                  <a:schemeClr val="bg2"/>
                </a:solidFill>
                <a:effectLst>
                  <a:innerShdw blurRad="63500" dist="50800" dir="13500000">
                    <a:srgbClr val="000000">
                      <a:alpha val="50000"/>
                    </a:srgbClr>
                  </a:innerShdw>
                </a:effectLst>
              </a:rPr>
              <a:t> Diagram</a:t>
            </a:r>
            <a:endParaRPr lang="en-US" sz="1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854902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1" name="TextBox 10"/>
          <p:cNvSpPr txBox="1"/>
          <p:nvPr/>
        </p:nvSpPr>
        <p:spPr>
          <a:xfrm>
            <a:off x="845554" y="1142328"/>
            <a:ext cx="1011900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EmployeeService: Implements </a:t>
            </a:r>
            <a:r>
              <a:rPr lang="en-US" dirty="0" err="1"/>
              <a:t>IEmployeeService</a:t>
            </a:r>
            <a:r>
              <a:rPr lang="en-US" dirty="0"/>
              <a:t>, depends on EmployeeRepository for retrieving Employee entities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IEmployeeService</a:t>
            </a:r>
            <a:r>
              <a:rPr lang="en-US" dirty="0"/>
              <a:t>: Defines the contract for EmployeeService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EmployeeRepository: Extends JpaRepository for Employee entity, provides methods for manipulating Employee entities in the database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Employee: Entity class representing an </a:t>
            </a:r>
            <a:r>
              <a:rPr lang="en-US" dirty="0" smtClean="0"/>
              <a:t>employee.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EmployeeController: Controller class handling HTTP requests for /employee endpoint, depends on </a:t>
            </a:r>
            <a:r>
              <a:rPr lang="en-US" dirty="0" err="1"/>
              <a:t>IEmployeeService</a:t>
            </a:r>
            <a:r>
              <a:rPr lang="en-US" dirty="0"/>
              <a:t> to retrieve Employee entities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EmployeeDTO: DTO class representing an employee, with one-to-one mapping with Employee entity.</a:t>
            </a:r>
          </a:p>
        </p:txBody>
      </p:sp>
    </p:spTree>
    <p:extLst>
      <p:ext uri="{BB962C8B-B14F-4D97-AF65-F5344CB8AC3E}">
        <p14:creationId xmlns:p14="http://schemas.microsoft.com/office/powerpoint/2010/main" val="379418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xmlns=""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xmlns=""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p:cNvSpPr txBox="1"/>
          <p:nvPr/>
        </p:nvSpPr>
        <p:spPr>
          <a:xfrm>
            <a:off x="2894983" y="2795804"/>
            <a:ext cx="5846581" cy="2862322"/>
          </a:xfrm>
          <a:prstGeom prst="rect">
            <a:avLst/>
          </a:prstGeom>
          <a:noFill/>
        </p:spPr>
        <p:txBody>
          <a:bodyPr wrap="square" rtlCol="0">
            <a:spAutoFit/>
          </a:bodyPr>
          <a:lstStyle/>
          <a:p>
            <a:r>
              <a:rPr lang="en-US" dirty="0"/>
              <a:t>CREATE TABLE Employee (    employeeId INT PRIMARY KEY,    employeeName VARCHAR(255),    dateOfBirth </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
        <p:nvSpPr>
          <p:cNvPr id="9" name="Rectangle 2"/>
          <p:cNvSpPr>
            <a:spLocks noChangeArrowheads="1"/>
          </p:cNvSpPr>
          <p:nvPr/>
        </p:nvSpPr>
        <p:spPr bwMode="auto">
          <a:xfrm>
            <a:off x="2602301" y="3684879"/>
            <a:ext cx="69873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table has three columns: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employeeId</a:t>
            </a:r>
            <a:r>
              <a:rPr kumimoji="0" lang="en-US" altLang="en-US" sz="12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employeeName</a:t>
            </a:r>
            <a:r>
              <a:rPr kumimoji="0" lang="en-US" altLang="en-US" sz="12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rPr>
              <a:t>and</a:t>
            </a:r>
            <a:r>
              <a:rPr kumimoji="0" lang="en-US" altLang="en-US" sz="12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dateOfBirth</a:t>
            </a:r>
            <a:r>
              <a:rPr kumimoji="0" lang="en-US" altLang="en-US" b="0" i="0" u="none" strike="noStrike" cap="none" normalizeH="0" baseline="0" dirty="0" smtClean="0">
                <a:ln>
                  <a:noFill/>
                </a:ln>
                <a:solidFill>
                  <a:schemeClr val="tx1"/>
                </a:solidFill>
                <a:effectLst/>
              </a:rPr>
              <a:t>. The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employeeId</a:t>
            </a:r>
            <a:r>
              <a:rPr kumimoji="0" lang="en-US" altLang="en-US" sz="12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rPr>
              <a:t>column is the primary key of the table.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4739005" y="2322164"/>
            <a:ext cx="1927047" cy="307777"/>
          </a:xfrm>
          <a:prstGeom prst="rect">
            <a:avLst/>
          </a:prstGeom>
          <a:solidFill>
            <a:schemeClr val="accent2">
              <a:lumMod val="75000"/>
            </a:schemeClr>
          </a:solidFill>
          <a:ln>
            <a:solidFill>
              <a:schemeClr val="accent4">
                <a:lumMod val="50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400" b="1" cap="none" spc="50" dirty="0" smtClean="0">
                <a:ln w="0"/>
                <a:solidFill>
                  <a:schemeClr val="bg2"/>
                </a:solidFill>
                <a:effectLst>
                  <a:innerShdw blurRad="63500" dist="50800" dir="13500000">
                    <a:srgbClr val="000000">
                      <a:alpha val="50000"/>
                    </a:srgbClr>
                  </a:innerShdw>
                </a:effectLst>
              </a:rPr>
              <a:t> </a:t>
            </a:r>
            <a:r>
              <a:rPr lang="en-US" sz="1400" b="1" spc="50" dirty="0" smtClean="0">
                <a:ln w="0"/>
                <a:solidFill>
                  <a:schemeClr val="bg2"/>
                </a:solidFill>
                <a:effectLst>
                  <a:innerShdw blurRad="63500" dist="50800" dir="13500000">
                    <a:srgbClr val="000000">
                      <a:alpha val="50000"/>
                    </a:srgbClr>
                  </a:innerShdw>
                </a:effectLst>
              </a:rPr>
              <a:t>Database Schema</a:t>
            </a:r>
            <a:endParaRPr lang="en-US" sz="1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819761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2379</TotalTime>
  <Words>883</Words>
  <Application>Microsoft Office PowerPoint</Application>
  <PresentationFormat>Widescreen</PresentationFormat>
  <Paragraphs>176</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 Unicode MS</vt:lpstr>
      <vt:lpstr>Arial</vt:lpstr>
      <vt:lpstr>Bahnschrift SemiBold SemiConden</vt:lpstr>
      <vt:lpstr>Bahnschrift SemiLight SemiConde</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Microsoft account</cp:lastModifiedBy>
  <cp:revision>58</cp:revision>
  <dcterms:created xsi:type="dcterms:W3CDTF">2023-04-15T11:22:40Z</dcterms:created>
  <dcterms:modified xsi:type="dcterms:W3CDTF">2023-05-10T10:59:49Z</dcterms:modified>
</cp:coreProperties>
</file>