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3" r:id="rId7"/>
    <p:sldId id="272" r:id="rId8"/>
    <p:sldId id="265" r:id="rId9"/>
    <p:sldId id="271" r:id="rId10"/>
    <p:sldId id="266" r:id="rId11"/>
    <p:sldId id="267"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79" d="100"/>
          <a:sy n="79" d="100"/>
        </p:scale>
        <p:origin x="11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6" name="Footer Placeholder 5">
            <a:extLst>
              <a:ext uri="{FF2B5EF4-FFF2-40B4-BE49-F238E27FC236}">
                <a16:creationId xmlns=""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8" name="Footer Placeholder 7">
            <a:extLst>
              <a:ext uri="{FF2B5EF4-FFF2-40B4-BE49-F238E27FC236}">
                <a16:creationId xmlns=""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4" name="Footer Placeholder 3">
            <a:extLst>
              <a:ext uri="{FF2B5EF4-FFF2-40B4-BE49-F238E27FC236}">
                <a16:creationId xmlns=""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3" name="Footer Placeholder 2">
            <a:extLst>
              <a:ext uri="{FF2B5EF4-FFF2-40B4-BE49-F238E27FC236}">
                <a16:creationId xmlns=""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6" name="Footer Placeholder 5">
            <a:extLst>
              <a:ext uri="{FF2B5EF4-FFF2-40B4-BE49-F238E27FC236}">
                <a16:creationId xmlns=""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6" name="Footer Placeholder 5">
            <a:extLst>
              <a:ext uri="{FF2B5EF4-FFF2-40B4-BE49-F238E27FC236}">
                <a16:creationId xmlns=""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28-04-2023</a:t>
            </a:fld>
            <a:endParaRPr lang="en-IN"/>
          </a:p>
        </p:txBody>
      </p:sp>
      <p:sp>
        <p:nvSpPr>
          <p:cNvPr id="5" name="Footer Placeholder 4">
            <a:extLst>
              <a:ext uri="{FF2B5EF4-FFF2-40B4-BE49-F238E27FC236}">
                <a16:creationId xmlns=""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jenkins.io/doc/" TargetMode="External"/><Relationship Id="rId3" Type="http://schemas.openxmlformats.org/officeDocument/2006/relationships/image" Target="../media/image3.png"/><Relationship Id="rId7" Type="http://schemas.openxmlformats.org/officeDocument/2006/relationships/hyperlink" Target="https://docs.docker.com/"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kubernetes.io/docs/home/" TargetMode="External"/><Relationship Id="rId5" Type="http://schemas.openxmlformats.org/officeDocument/2006/relationships/hyperlink" Target="https://docs.oracle.com/en/java/javase/16/security/java-cryptography-architecture-jca-reference-guide.html" TargetMode="External"/><Relationship Id="rId10" Type="http://schemas.openxmlformats.org/officeDocument/2006/relationships/hyperlink" Target="https://docs.oracle.com/en/java/javase/index.html" TargetMode="External"/><Relationship Id="rId4" Type="http://schemas.openxmlformats.org/officeDocument/2006/relationships/hyperlink" Target="https://spring.io/projects/spring-boot" TargetMode="External"/><Relationship Id="rId9" Type="http://schemas.openxmlformats.org/officeDocument/2006/relationships/hyperlink" Target="https://junit.org/junit5/docs/current/user-guid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547650"/>
          </a:xfrm>
          <a:prstGeom prst="rect">
            <a:avLst/>
          </a:prstGeom>
          <a:noFill/>
        </p:spPr>
        <p:txBody>
          <a:bodyPr wrap="square">
            <a:spAutoFit/>
          </a:bodyPr>
          <a:lstStyle/>
          <a:p>
            <a:pPr algn="ctr">
              <a:lnSpc>
                <a:spcPct val="115000"/>
              </a:lnSpc>
            </a:pPr>
            <a:r>
              <a:rPr lang="en-IN" sz="2800" dirty="0">
                <a:effectLst/>
                <a:latin typeface="Times New Roman" panose="02020603050405020304" pitchFamily="18" charset="0"/>
                <a:ea typeface="Arial" panose="020B0604020202020204" pitchFamily="34" charset="0"/>
              </a:rPr>
              <a:t>“</a:t>
            </a:r>
            <a:r>
              <a:rPr lang="en-IN" sz="2800" b="1" dirty="0">
                <a:latin typeface="Times New Roman" panose="02020603050405020304" pitchFamily="18" charset="0"/>
              </a:rPr>
              <a:t>Capstone</a:t>
            </a:r>
            <a:r>
              <a:rPr lang="en-IN" sz="2800" dirty="0">
                <a:effectLst/>
                <a:latin typeface="Times New Roman" panose="02020603050405020304" pitchFamily="18" charset="0"/>
                <a:ea typeface="Arial" panose="020B0604020202020204" pitchFamily="34" charset="0"/>
              </a:rPr>
              <a:t> </a:t>
            </a:r>
            <a:r>
              <a:rPr lang="en-IN" sz="2800" b="1" dirty="0">
                <a:effectLst/>
                <a:latin typeface="Times New Roman" panose="02020603050405020304" pitchFamily="18" charset="0"/>
                <a:ea typeface="Arial" panose="020B0604020202020204" pitchFamily="34" charset="0"/>
              </a:rPr>
              <a:t>Project</a:t>
            </a:r>
            <a:r>
              <a:rPr lang="en-IN" sz="2800" dirty="0">
                <a:effectLst/>
                <a:latin typeface="Times New Roman" panose="02020603050405020304" pitchFamily="18" charset="0"/>
                <a:ea typeface="Arial" panose="020B0604020202020204" pitchFamily="34" charset="0"/>
              </a:rPr>
              <a:t>”</a:t>
            </a:r>
            <a:endParaRPr lang="en-IN" sz="12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2322174"/>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by:</a:t>
            </a:r>
            <a:endParaRPr lang="en-IN" sz="1050" b="1"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 </a:t>
            </a:r>
            <a:r>
              <a:rPr lang="en-IN" b="1" dirty="0" smtClean="0">
                <a:latin typeface="Times New Roman" panose="02020603050405020304" pitchFamily="18" charset="0"/>
              </a:rPr>
              <a:t>Individual</a:t>
            </a:r>
            <a:endParaRPr lang="en-IN" b="1" dirty="0">
              <a:latin typeface="Times New Roman" panose="02020603050405020304" pitchFamily="18" charset="0"/>
            </a:endParaRPr>
          </a:p>
          <a:p>
            <a:pPr>
              <a:lnSpc>
                <a:spcPct val="115000"/>
              </a:lnSpc>
            </a:pPr>
            <a:r>
              <a:rPr lang="en-IN" sz="1800" b="1" dirty="0">
                <a:effectLst/>
                <a:latin typeface="Times New Roman" panose="02020603050405020304" pitchFamily="18" charset="0"/>
                <a:ea typeface="Arial" panose="020B0604020202020204" pitchFamily="34" charset="0"/>
              </a:rPr>
              <a:t>Name:	</a:t>
            </a:r>
            <a:r>
              <a:rPr lang="en-IN" sz="1800" b="1" dirty="0" smtClean="0">
                <a:effectLst/>
                <a:latin typeface="Times New Roman" panose="02020603050405020304" pitchFamily="18" charset="0"/>
                <a:ea typeface="Arial" panose="020B0604020202020204" pitchFamily="34" charset="0"/>
              </a:rPr>
              <a:t>Tushar </a:t>
            </a:r>
            <a:r>
              <a:rPr lang="en-IN" sz="1800" b="1" dirty="0" err="1" smtClean="0">
                <a:effectLst/>
                <a:latin typeface="Times New Roman" panose="02020603050405020304" pitchFamily="18" charset="0"/>
                <a:ea typeface="Arial" panose="020B0604020202020204" pitchFamily="34" charset="0"/>
              </a:rPr>
              <a:t>Bhosale</a:t>
            </a:r>
            <a:r>
              <a:rPr lang="en-IN" sz="1800" b="1" dirty="0" smtClean="0">
                <a:effectLst/>
                <a:latin typeface="Times New Roman" panose="02020603050405020304" pitchFamily="18" charset="0"/>
                <a:ea typeface="Arial" panose="020B0604020202020204" pitchFamily="34" charset="0"/>
              </a:rPr>
              <a:t>	</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Batch </a:t>
            </a:r>
            <a:r>
              <a:rPr lang="en-IN" sz="1800" b="1" dirty="0" smtClean="0">
                <a:effectLst/>
                <a:latin typeface="Times New Roman" panose="02020603050405020304" pitchFamily="18" charset="0"/>
                <a:ea typeface="Arial" panose="020B0604020202020204" pitchFamily="34" charset="0"/>
              </a:rPr>
              <a:t>: </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LMS Id : </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Program </a:t>
            </a:r>
            <a:r>
              <a:rPr lang="en-IN" sz="1800" b="1" dirty="0" smtClean="0">
                <a:effectLst/>
                <a:latin typeface="Times New Roman" panose="02020603050405020304" pitchFamily="18" charset="0"/>
                <a:ea typeface="Arial" panose="020B0604020202020204" pitchFamily="34" charset="0"/>
              </a:rPr>
              <a:t>: API development program</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a:t>
            </a:r>
            <a:r>
              <a:rPr lang="en-IN" sz="1800" b="1" dirty="0" smtClean="0">
                <a:effectLst/>
                <a:latin typeface="Times New Roman" panose="02020603050405020304" pitchFamily="18" charset="0"/>
                <a:ea typeface="Arial" panose="020B0604020202020204" pitchFamily="34" charset="0"/>
              </a:rPr>
              <a:t>17/11/1999</a:t>
            </a:r>
            <a:endParaRPr lang="en-IN" sz="105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581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79808" y="949125"/>
            <a:ext cx="7938431" cy="2870522"/>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9124" y="4029226"/>
            <a:ext cx="8796760" cy="2828774"/>
          </a:xfrm>
          <a:prstGeom prst="rect">
            <a:avLst/>
          </a:prstGeom>
        </p:spPr>
      </p:pic>
    </p:spTree>
    <p:extLst>
      <p:ext uri="{BB962C8B-B14F-4D97-AF65-F5344CB8AC3E}">
        <p14:creationId xmlns:p14="http://schemas.microsoft.com/office/powerpoint/2010/main" val="29474581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 xmlns:a16="http://schemas.microsoft.com/office/drawing/2014/main" id="{B4E07FE1-E878-E386-9DF4-34E931415690}"/>
              </a:ext>
            </a:extLst>
          </p:cNvPr>
          <p:cNvSpPr txBox="1"/>
          <p:nvPr/>
        </p:nvSpPr>
        <p:spPr>
          <a:xfrm>
            <a:off x="217505" y="1065541"/>
            <a:ext cx="11440112" cy="5632311"/>
          </a:xfrm>
          <a:prstGeom prst="rect">
            <a:avLst/>
          </a:prstGeom>
          <a:noFill/>
        </p:spPr>
        <p:txBody>
          <a:bodyPr wrap="square">
            <a:spAutoFit/>
          </a:bodyPr>
          <a:lstStyle/>
          <a:p>
            <a:r>
              <a:rPr lang="en-US" dirty="0"/>
              <a:t>In conclusion, the Employee Management System project was a success, achieving all of its objectives within the project's scope. We developed a robust back-end system using Spring Boot and Java, integrated with a MySQL database and encrypted sensitive data such as the date of birth. We implemented a RESTful API architecture, ensuring secure communication over HTTPS, and integrated the system with Kubernetes for deployment and scaling</a:t>
            </a:r>
            <a:r>
              <a:rPr lang="en-US" dirty="0" smtClean="0"/>
              <a:t>.</a:t>
            </a:r>
          </a:p>
          <a:p>
            <a:endParaRPr lang="en-US" dirty="0"/>
          </a:p>
          <a:p>
            <a:r>
              <a:rPr lang="en-US" dirty="0"/>
              <a:t>During the development process, we encountered some challenges related to performance and security. We addressed these challenges by implementing caching mechanisms, optimizing database queries, and using the latest security standards and encryption methods</a:t>
            </a:r>
            <a:r>
              <a:rPr lang="en-US" dirty="0" smtClean="0"/>
              <a:t>.</a:t>
            </a:r>
          </a:p>
          <a:p>
            <a:endParaRPr lang="en-US" dirty="0"/>
          </a:p>
          <a:p>
            <a:r>
              <a:rPr lang="en-US" dirty="0"/>
              <a:t>We learned many valuable lessons from this project, such as the importance of using design patterns and best practices for system architecture, and the need to continuously monitor and optimize system performance and security. These lessons can be applied to future projects to ensure their success</a:t>
            </a:r>
            <a:r>
              <a:rPr lang="en-US" dirty="0" smtClean="0"/>
              <a:t>.</a:t>
            </a:r>
          </a:p>
          <a:p>
            <a:endParaRPr lang="en-US" dirty="0"/>
          </a:p>
          <a:p>
            <a:r>
              <a:rPr lang="en-US" dirty="0"/>
              <a:t>In the future, we plan to add more features to the Employee Management System, such as support for multiple languages, enhanced reporting, and user management. We will also focus on improving system performance and scalability to handle increasing user loads</a:t>
            </a:r>
            <a:r>
              <a:rPr lang="en-US" dirty="0" smtClean="0"/>
              <a:t>.</a:t>
            </a:r>
          </a:p>
          <a:p>
            <a:endParaRPr lang="en-US" dirty="0"/>
          </a:p>
          <a:p>
            <a:r>
              <a:rPr lang="en-US" dirty="0"/>
              <a:t>Overall, the Employee Management System project has been a great success, providing a secure and scalable solution for managing employee data. We are proud of what we have achieved and are excited about the potential for future work and improvement.</a:t>
            </a:r>
          </a:p>
        </p:txBody>
      </p:sp>
    </p:spTree>
    <p:extLst>
      <p:ext uri="{BB962C8B-B14F-4D97-AF65-F5344CB8AC3E}">
        <p14:creationId xmlns:p14="http://schemas.microsoft.com/office/powerpoint/2010/main" val="984102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smtClean="0">
                <a:solidFill>
                  <a:schemeClr val="bg1"/>
                </a:solidFill>
                <a:latin typeface="Times New Roman" panose="02020603050405020304" pitchFamily="18" charset="0"/>
              </a:rPr>
              <a:t>Future Work</a:t>
            </a:r>
            <a:endParaRPr lang="en-IN" sz="2400" b="1" dirty="0">
              <a:solidFill>
                <a:schemeClr val="bg1"/>
              </a:solidFill>
              <a:latin typeface="Times New Roman" panose="02020603050405020304" pitchFamily="18" charset="0"/>
            </a:endParaRPr>
          </a:p>
        </p:txBody>
      </p:sp>
      <p:sp>
        <p:nvSpPr>
          <p:cNvPr id="10" name="TextBox 9">
            <a:extLst>
              <a:ext uri="{FF2B5EF4-FFF2-40B4-BE49-F238E27FC236}">
                <a16:creationId xmlns="" xmlns:a16="http://schemas.microsoft.com/office/drawing/2014/main" id="{61206C2F-BDF5-071B-EC7C-A93066E34658}"/>
              </a:ext>
            </a:extLst>
          </p:cNvPr>
          <p:cNvSpPr txBox="1"/>
          <p:nvPr/>
        </p:nvSpPr>
        <p:spPr>
          <a:xfrm>
            <a:off x="490220" y="1349647"/>
            <a:ext cx="11431486" cy="5478423"/>
          </a:xfrm>
          <a:prstGeom prst="rect">
            <a:avLst/>
          </a:prstGeom>
          <a:noFill/>
        </p:spPr>
        <p:txBody>
          <a:bodyPr wrap="square">
            <a:spAutoFit/>
          </a:bodyPr>
          <a:lstStyle/>
          <a:p>
            <a:r>
              <a:rPr lang="en-US" sz="1400" dirty="0"/>
              <a:t>While the Employee Management System project has been successful in achieving its objectives, there are still opportunities for future work to enhance the system's functionality, performance, and security. Some of the potential areas for future work include</a:t>
            </a:r>
            <a:r>
              <a:rPr lang="en-US" sz="1400" dirty="0" smtClean="0"/>
              <a:t>:</a:t>
            </a:r>
          </a:p>
          <a:p>
            <a:endParaRPr lang="en-US" sz="1400" dirty="0"/>
          </a:p>
          <a:p>
            <a:r>
              <a:rPr lang="en-US" sz="1400" dirty="0"/>
              <a:t>Additional Features: In the future, we could add support for multiple languages to make the system more accessible to a wider range of users. We could also enhance the reporting capabilities to provide more detailed insights into employee data, and implement user management to enable different levels of access for different users</a:t>
            </a:r>
            <a:r>
              <a:rPr lang="en-US" sz="1400" dirty="0" smtClean="0"/>
              <a:t>.</a:t>
            </a:r>
          </a:p>
          <a:p>
            <a:endParaRPr lang="en-US" sz="1400" dirty="0"/>
          </a:p>
          <a:p>
            <a:r>
              <a:rPr lang="en-US" sz="1400" dirty="0"/>
              <a:t>Performance and Scalability: As the number of users and the amount of employee data grows, we will need to focus on optimizing the system's performance and scalability. This could involve implementing load balancing mechanisms, using caching mechanisms to reduce database queries, or upgrading hardware resources</a:t>
            </a:r>
            <a:r>
              <a:rPr lang="en-US" sz="1400" dirty="0" smtClean="0"/>
              <a:t>.</a:t>
            </a:r>
          </a:p>
          <a:p>
            <a:endParaRPr lang="en-US" sz="1400" dirty="0"/>
          </a:p>
          <a:p>
            <a:r>
              <a:rPr lang="en-US" sz="1400" dirty="0"/>
              <a:t>Security Enhancements: We will continue to monitor and enhance the system's security to protect sensitive employee data. Some potential enhancements could include implementing multi-factor authentication, regularly conducting security audits, or using more advanced encryption methods</a:t>
            </a:r>
            <a:r>
              <a:rPr lang="en-US" sz="1400" dirty="0" smtClean="0"/>
              <a:t>.</a:t>
            </a:r>
          </a:p>
          <a:p>
            <a:endParaRPr lang="en-US" sz="1400" dirty="0"/>
          </a:p>
          <a:p>
            <a:r>
              <a:rPr lang="en-US" sz="1400" dirty="0"/>
              <a:t>Integration with other systems: To enhance the system's functionality and provide a more seamless user experience, we could integrate the system with other HR management systems, payroll systems, or attendance tracking systems</a:t>
            </a:r>
            <a:r>
              <a:rPr lang="en-US" sz="1400" dirty="0" smtClean="0"/>
              <a:t>.</a:t>
            </a:r>
          </a:p>
          <a:p>
            <a:endParaRPr lang="en-US" sz="1400" dirty="0"/>
          </a:p>
          <a:p>
            <a:r>
              <a:rPr lang="en-US" sz="1400" dirty="0"/>
              <a:t>User Feedback: We will continue to gather feedback from users and stakeholders to identify areas for improvement and to ensure that the system meets their needs. Based on this feedback, we may make changes to the system's design or functionality</a:t>
            </a:r>
            <a:r>
              <a:rPr lang="en-US" sz="1400" dirty="0" smtClean="0"/>
              <a:t>.</a:t>
            </a:r>
          </a:p>
          <a:p>
            <a:endParaRPr lang="en-US" sz="1400" dirty="0"/>
          </a:p>
          <a:p>
            <a:r>
              <a:rPr lang="en-US" sz="1400" dirty="0"/>
              <a:t>Technology Upgrades: As new technologies and frameworks become available, we may explore the potential for upgrading the system's technologies. This could involve upgrading to newer versions of Spring Boot, using a different database, or exploring new programming languages and frameworks</a:t>
            </a:r>
            <a:r>
              <a:rPr lang="en-US" sz="1400" dirty="0" smtClean="0"/>
              <a:t>.</a:t>
            </a:r>
          </a:p>
          <a:p>
            <a:endParaRPr lang="en-US" sz="1400" dirty="0"/>
          </a:p>
          <a:p>
            <a:r>
              <a:rPr lang="en-US" sz="1400" dirty="0"/>
              <a:t>Testing and Quality Assurance: We will continue to focus on testing and quality assurance to ensure that the system is reliable, secure, and bug-free. This could involve implementing automated testing or conducting more comprehensive testing to identify and resolve issues more quickly.</a:t>
            </a:r>
          </a:p>
        </p:txBody>
      </p:sp>
    </p:spTree>
    <p:extLst>
      <p:ext uri="{BB962C8B-B14F-4D97-AF65-F5344CB8AC3E}">
        <p14:creationId xmlns:p14="http://schemas.microsoft.com/office/powerpoint/2010/main" val="1694362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err="1" smtClean="0">
                <a:solidFill>
                  <a:schemeClr val="bg1"/>
                </a:solidFill>
                <a:latin typeface="Times New Roman" panose="02020603050405020304" pitchFamily="18" charset="0"/>
              </a:rPr>
              <a:t>Referance</a:t>
            </a:r>
            <a:endParaRPr lang="en-IN" sz="2400" b="1" dirty="0">
              <a:solidFill>
                <a:schemeClr val="bg1"/>
              </a:solidFill>
              <a:latin typeface="Times New Roman" panose="02020603050405020304" pitchFamily="18" charset="0"/>
            </a:endParaRPr>
          </a:p>
        </p:txBody>
      </p:sp>
      <p:sp>
        <p:nvSpPr>
          <p:cNvPr id="7" name="TextBox 6">
            <a:extLst>
              <a:ext uri="{FF2B5EF4-FFF2-40B4-BE49-F238E27FC236}">
                <a16:creationId xmlns="" xmlns:a16="http://schemas.microsoft.com/office/drawing/2014/main" id="{1A521886-A1DC-C1EC-6392-5263384F6C69}"/>
              </a:ext>
            </a:extLst>
          </p:cNvPr>
          <p:cNvSpPr txBox="1"/>
          <p:nvPr/>
        </p:nvSpPr>
        <p:spPr>
          <a:xfrm>
            <a:off x="490219" y="1349647"/>
            <a:ext cx="10128897" cy="3970318"/>
          </a:xfrm>
          <a:prstGeom prst="rect">
            <a:avLst/>
          </a:prstGeom>
          <a:noFill/>
        </p:spPr>
        <p:txBody>
          <a:bodyPr wrap="square">
            <a:spAutoFit/>
          </a:bodyPr>
          <a:lstStyle/>
          <a:p>
            <a:r>
              <a:rPr lang="fr-FR" dirty="0" err="1"/>
              <a:t>Spring</a:t>
            </a:r>
            <a:r>
              <a:rPr lang="fr-FR" dirty="0"/>
              <a:t> Boot documentation: </a:t>
            </a:r>
            <a:r>
              <a:rPr lang="fr-FR" u="sng" dirty="0">
                <a:hlinkClick r:id="rId4"/>
              </a:rPr>
              <a:t>https://</a:t>
            </a:r>
            <a:r>
              <a:rPr lang="fr-FR" u="sng" dirty="0" smtClean="0">
                <a:hlinkClick r:id="rId4"/>
              </a:rPr>
              <a:t>spring.io/projects/spring-boot</a:t>
            </a:r>
            <a:endParaRPr lang="fr-FR" u="sng" dirty="0" smtClean="0"/>
          </a:p>
          <a:p>
            <a:endParaRPr lang="fr-FR" dirty="0"/>
          </a:p>
          <a:p>
            <a:r>
              <a:rPr lang="fr-FR" dirty="0"/>
              <a:t>Java </a:t>
            </a:r>
            <a:r>
              <a:rPr lang="fr-FR" dirty="0" err="1"/>
              <a:t>Cryptography</a:t>
            </a:r>
            <a:r>
              <a:rPr lang="fr-FR" dirty="0"/>
              <a:t> Architecture (JCA) documentation: </a:t>
            </a:r>
            <a:r>
              <a:rPr lang="fr-FR" u="sng" dirty="0">
                <a:hlinkClick r:id="rId5"/>
              </a:rPr>
              <a:t>https://</a:t>
            </a:r>
            <a:r>
              <a:rPr lang="fr-FR" u="sng" dirty="0" smtClean="0">
                <a:hlinkClick r:id="rId5"/>
              </a:rPr>
              <a:t>docs.oracle.com/en/java/javase/16/security/java-cryptography-architecture-jca-reference-guide.html</a:t>
            </a:r>
            <a:endParaRPr lang="fr-FR" u="sng" dirty="0" smtClean="0"/>
          </a:p>
          <a:p>
            <a:endParaRPr lang="fr-FR" dirty="0"/>
          </a:p>
          <a:p>
            <a:r>
              <a:rPr lang="fr-FR" dirty="0" err="1"/>
              <a:t>Kubernetes</a:t>
            </a:r>
            <a:r>
              <a:rPr lang="fr-FR" dirty="0"/>
              <a:t> documentation: </a:t>
            </a:r>
            <a:r>
              <a:rPr lang="fr-FR" u="sng" dirty="0">
                <a:hlinkClick r:id="rId6"/>
              </a:rPr>
              <a:t>https://kubernetes.io/docs/home/</a:t>
            </a:r>
            <a:endParaRPr lang="fr-FR" dirty="0"/>
          </a:p>
          <a:p>
            <a:r>
              <a:rPr lang="fr-FR" dirty="0"/>
              <a:t>Docker documentation: </a:t>
            </a:r>
            <a:r>
              <a:rPr lang="fr-FR" u="sng" dirty="0">
                <a:hlinkClick r:id="rId7"/>
              </a:rPr>
              <a:t>https://docs.docker.com</a:t>
            </a:r>
            <a:r>
              <a:rPr lang="fr-FR" u="sng" dirty="0" smtClean="0">
                <a:hlinkClick r:id="rId7"/>
              </a:rPr>
              <a:t>/</a:t>
            </a:r>
            <a:endParaRPr lang="fr-FR" u="sng" dirty="0" smtClean="0"/>
          </a:p>
          <a:p>
            <a:endParaRPr lang="fr-FR" dirty="0"/>
          </a:p>
          <a:p>
            <a:r>
              <a:rPr lang="fr-FR" dirty="0"/>
              <a:t>Jenkins documentation: </a:t>
            </a:r>
            <a:r>
              <a:rPr lang="fr-FR" u="sng" dirty="0">
                <a:hlinkClick r:id="rId8"/>
              </a:rPr>
              <a:t>https://www.jenkins.io/doc</a:t>
            </a:r>
            <a:r>
              <a:rPr lang="fr-FR" u="sng" dirty="0" smtClean="0">
                <a:hlinkClick r:id="rId8"/>
              </a:rPr>
              <a:t>/</a:t>
            </a:r>
            <a:endParaRPr lang="fr-FR" u="sng" dirty="0" smtClean="0"/>
          </a:p>
          <a:p>
            <a:endParaRPr lang="fr-FR" dirty="0"/>
          </a:p>
          <a:p>
            <a:r>
              <a:rPr lang="fr-FR" dirty="0" err="1"/>
              <a:t>JUnit</a:t>
            </a:r>
            <a:r>
              <a:rPr lang="fr-FR" dirty="0"/>
              <a:t> documentation: </a:t>
            </a:r>
            <a:r>
              <a:rPr lang="fr-FR" u="sng" dirty="0">
                <a:hlinkClick r:id="rId9"/>
              </a:rPr>
              <a:t>https://junit.org/junit5/docs/current/user-guide</a:t>
            </a:r>
            <a:r>
              <a:rPr lang="fr-FR" u="sng" dirty="0" smtClean="0">
                <a:hlinkClick r:id="rId9"/>
              </a:rPr>
              <a:t>/</a:t>
            </a:r>
            <a:endParaRPr lang="fr-FR" u="sng" dirty="0" smtClean="0"/>
          </a:p>
          <a:p>
            <a:endParaRPr lang="fr-FR" dirty="0"/>
          </a:p>
          <a:p>
            <a:r>
              <a:rPr lang="fr-FR" smtClean="0"/>
              <a:t>Oracle </a:t>
            </a:r>
            <a:r>
              <a:rPr lang="fr-FR" dirty="0"/>
              <a:t>Java SE documentation: </a:t>
            </a:r>
            <a:r>
              <a:rPr lang="fr-FR" u="sng" dirty="0">
                <a:hlinkClick r:id="rId10"/>
              </a:rPr>
              <a:t>https://docs.oracle.com/en/java/javase/index.html</a:t>
            </a:r>
            <a:endParaRPr lang="fr-FR" dirty="0"/>
          </a:p>
        </p:txBody>
      </p:sp>
    </p:spTree>
    <p:extLst>
      <p:ext uri="{BB962C8B-B14F-4D97-AF65-F5344CB8AC3E}">
        <p14:creationId xmlns:p14="http://schemas.microsoft.com/office/powerpoint/2010/main" val="2714149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3711785"/>
          </a:xfrm>
          <a:prstGeom prst="rect">
            <a:avLst/>
          </a:prstGeom>
          <a:noFill/>
        </p:spPr>
        <p:txBody>
          <a:bodyPr wrap="square">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Architecture Design </a:t>
            </a:r>
          </a:p>
          <a:p>
            <a:pPr marL="342900" lvl="0" indent="-342900">
              <a:buSzPts val="1400"/>
              <a:buFont typeface="+mj-lt"/>
              <a:buAutoNum type="arabicPeriod"/>
            </a:pPr>
            <a:r>
              <a:rPr lang="en-IN" b="1" dirty="0" smtClean="0">
                <a:latin typeface="Times New Roman" panose="02020603050405020304" pitchFamily="18" charset="0"/>
              </a:rPr>
              <a:t>Back-end </a:t>
            </a:r>
            <a:r>
              <a:rPr lang="en-IN" b="1" dirty="0">
                <a:latin typeface="Times New Roman" panose="02020603050405020304" pitchFamily="18" charset="0"/>
              </a:rPr>
              <a:t>Development </a:t>
            </a:r>
          </a:p>
          <a:p>
            <a:pPr marL="342900" lvl="0" indent="-342900">
              <a:buSzPts val="1400"/>
              <a:buFont typeface="+mj-lt"/>
              <a:buAutoNum type="arabicPeriod"/>
            </a:pPr>
            <a:r>
              <a:rPr lang="en-IN" b="1" dirty="0" smtClean="0">
                <a:latin typeface="Times New Roman" panose="02020603050405020304" pitchFamily="18" charset="0"/>
              </a:rPr>
              <a:t>Testing</a:t>
            </a:r>
            <a:endParaRPr lang="en-IN" b="1" dirty="0">
              <a:latin typeface="Times New Roman" panose="02020603050405020304" pitchFamily="18" charset="0"/>
            </a:endParaRPr>
          </a:p>
          <a:p>
            <a:pPr marL="342900" lvl="0" indent="-342900">
              <a:buSzPts val="1400"/>
              <a:buFont typeface="+mj-lt"/>
              <a:buAutoNum type="arabicPeriod"/>
            </a:pPr>
            <a:r>
              <a:rPr lang="en-IN" b="1" dirty="0">
                <a:latin typeface="Times New Roman" panose="02020603050405020304" pitchFamily="18" charset="0"/>
              </a:rPr>
              <a:t>Deployment</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Appendices</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0702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 xmlns:a16="http://schemas.microsoft.com/office/drawing/2014/main" id="{4EA6B4E1-DB62-ABC8-9376-891CD4ACDF4E}"/>
              </a:ext>
            </a:extLst>
          </p:cNvPr>
          <p:cNvSpPr txBox="1"/>
          <p:nvPr/>
        </p:nvSpPr>
        <p:spPr>
          <a:xfrm>
            <a:off x="1149864" y="2311879"/>
            <a:ext cx="9892271" cy="1508105"/>
          </a:xfrm>
          <a:prstGeom prst="rect">
            <a:avLst/>
          </a:prstGeom>
          <a:noFill/>
        </p:spPr>
        <p:txBody>
          <a:bodyPr wrap="square">
            <a:spAutoFit/>
          </a:bodyPr>
          <a:lstStyle/>
          <a:p>
            <a:pPr algn="just">
              <a:lnSpc>
                <a:spcPct val="115000"/>
              </a:lnSpc>
            </a:pPr>
            <a:r>
              <a:rPr lang="en-IN" sz="2000" dirty="0" smtClean="0">
                <a:effectLst/>
                <a:latin typeface="Bahnschrift SemiLight SemiConde" panose="020B0502040204020203" pitchFamily="34" charset="0"/>
                <a:ea typeface="Arial" panose="020B0604020202020204" pitchFamily="34" charset="0"/>
              </a:rPr>
              <a:t>The Project simply demands for Employee details like Employee Name, Date of birth and Employee ID When we provide  the employee ID to the application .The project also make sure that the date of birth is displayed in Encrypted format and only Client can access the date . </a:t>
            </a:r>
            <a:r>
              <a:rPr lang="en-IN" sz="2000" dirty="0" smtClean="0">
                <a:latin typeface="Bahnschrift SemiLight SemiConde" panose="020B0502040204020203" pitchFamily="34" charset="0"/>
                <a:ea typeface="Arial" panose="020B0604020202020204" pitchFamily="34" charset="0"/>
              </a:rPr>
              <a:t>The application also make sure of request security by secure protocol</a:t>
            </a:r>
            <a:endParaRPr lang="en-IN" sz="2000" dirty="0">
              <a:effectLst/>
              <a:latin typeface="Bahnschrift SemiLight SemiConde" panose="020B0502040204020203" pitchFamily="34" charset="0"/>
              <a:ea typeface="Arial" panose="020B0604020202020204" pitchFamily="34" charset="0"/>
            </a:endParaRPr>
          </a:p>
        </p:txBody>
      </p:sp>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306629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 xmlns:a16="http://schemas.microsoft.com/office/drawing/2014/main" id="{9E6CB871-F71A-0AA9-2DC6-C9AA195CBD29}"/>
              </a:ext>
            </a:extLst>
          </p:cNvPr>
          <p:cNvSpPr txBox="1"/>
          <p:nvPr/>
        </p:nvSpPr>
        <p:spPr>
          <a:xfrm>
            <a:off x="944035" y="1536174"/>
            <a:ext cx="9857547" cy="3785652"/>
          </a:xfrm>
          <a:prstGeom prst="rect">
            <a:avLst/>
          </a:prstGeom>
          <a:noFill/>
        </p:spPr>
        <p:txBody>
          <a:bodyPr wrap="square">
            <a:spAutoFit/>
          </a:bodyPr>
          <a:lstStyle/>
          <a:p>
            <a:r>
              <a:rPr lang="en-US" sz="2000" dirty="0"/>
              <a:t>Problem statement: </a:t>
            </a:r>
            <a:r>
              <a:rPr lang="en-US" sz="2000" dirty="0" smtClean="0"/>
              <a:t>the </a:t>
            </a:r>
            <a:r>
              <a:rPr lang="en-US" sz="2000" dirty="0"/>
              <a:t>project aims to provide a web-based employee management system that allows organizations to efficiently manage their employees' information</a:t>
            </a:r>
            <a:r>
              <a:rPr lang="en-US" sz="2000" dirty="0" smtClean="0"/>
              <a:t>.</a:t>
            </a:r>
          </a:p>
          <a:p>
            <a:endParaRPr lang="en-US" sz="2000" dirty="0"/>
          </a:p>
          <a:p>
            <a:r>
              <a:rPr lang="en-US" sz="2000" dirty="0"/>
              <a:t>Objectives: </a:t>
            </a:r>
            <a:r>
              <a:rPr lang="en-US" sz="2000" dirty="0" smtClean="0"/>
              <a:t>providing </a:t>
            </a:r>
            <a:r>
              <a:rPr lang="en-US" sz="2000" dirty="0"/>
              <a:t>a user-friendly interface for managing employee information, ensuring the security of the data, and making the system scalable and flexible</a:t>
            </a:r>
            <a:r>
              <a:rPr lang="en-US" sz="2000" dirty="0" smtClean="0"/>
              <a:t>.</a:t>
            </a:r>
          </a:p>
          <a:p>
            <a:endParaRPr lang="en-US" sz="2000" dirty="0"/>
          </a:p>
          <a:p>
            <a:r>
              <a:rPr lang="en-US" sz="2000" dirty="0"/>
              <a:t>Scope</a:t>
            </a:r>
            <a:r>
              <a:rPr lang="en-US" sz="2000" dirty="0" smtClean="0"/>
              <a:t>: the </a:t>
            </a:r>
            <a:r>
              <a:rPr lang="en-US" sz="2000" dirty="0"/>
              <a:t>system will allow users to </a:t>
            </a:r>
            <a:r>
              <a:rPr lang="en-US" sz="2000" dirty="0" smtClean="0"/>
              <a:t>view employee information search </a:t>
            </a:r>
            <a:r>
              <a:rPr lang="en-US" sz="2000" dirty="0"/>
              <a:t>for employees based </a:t>
            </a:r>
            <a:r>
              <a:rPr lang="en-US" sz="2000" dirty="0" smtClean="0"/>
              <a:t>on criteria.</a:t>
            </a:r>
          </a:p>
          <a:p>
            <a:endParaRPr lang="en-US" sz="2000" dirty="0"/>
          </a:p>
          <a:p>
            <a:r>
              <a:rPr lang="en-US" sz="2000" dirty="0"/>
              <a:t>Target audience: </a:t>
            </a:r>
            <a:r>
              <a:rPr lang="en-US" sz="2000" dirty="0" smtClean="0"/>
              <a:t>the </a:t>
            </a:r>
            <a:r>
              <a:rPr lang="en-US" sz="2000" dirty="0"/>
              <a:t>system can be targeted at HR departments in organizations of all sizes</a:t>
            </a:r>
            <a:r>
              <a:rPr lang="en-US" sz="2000" dirty="0" smtClean="0"/>
              <a:t>.</a:t>
            </a:r>
          </a:p>
          <a:p>
            <a:endParaRPr lang="en-US" sz="2000" dirty="0"/>
          </a:p>
          <a:p>
            <a:r>
              <a:rPr lang="en-US" sz="2000" dirty="0"/>
              <a:t>Benefits: </a:t>
            </a:r>
            <a:r>
              <a:rPr lang="en-US" sz="2000" dirty="0" smtClean="0"/>
              <a:t>increased </a:t>
            </a:r>
            <a:r>
              <a:rPr lang="en-US" sz="2000" dirty="0"/>
              <a:t>efficiency, improved accuracy, and reduced workload for HR personnel.</a:t>
            </a:r>
          </a:p>
        </p:txBody>
      </p:sp>
    </p:spTree>
    <p:extLst>
      <p:ext uri="{BB962C8B-B14F-4D97-AF65-F5344CB8AC3E}">
        <p14:creationId xmlns:p14="http://schemas.microsoft.com/office/powerpoint/2010/main" val="407802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 xmlns:a16="http://schemas.microsoft.com/office/drawing/2014/main" id="{F71EEDC0-3CC6-66B5-D744-43E72A9CA66B}"/>
              </a:ext>
            </a:extLst>
          </p:cNvPr>
          <p:cNvSpPr txBox="1"/>
          <p:nvPr/>
        </p:nvSpPr>
        <p:spPr>
          <a:xfrm>
            <a:off x="570038" y="2250324"/>
            <a:ext cx="11051923" cy="3139321"/>
          </a:xfrm>
          <a:prstGeom prst="rect">
            <a:avLst/>
          </a:prstGeom>
          <a:noFill/>
        </p:spPr>
        <p:txBody>
          <a:bodyPr wrap="square">
            <a:spAutoFit/>
          </a:bodyPr>
          <a:lstStyle/>
          <a:p>
            <a:r>
              <a:rPr lang="en-US" dirty="0"/>
              <a:t>High-level architecture: Provide an overview of the high-level architecture of the system, including the components, layers, and modules. You can use diagrams to explain the architecture</a:t>
            </a:r>
            <a:r>
              <a:rPr lang="en-US" dirty="0" smtClean="0"/>
              <a:t>.</a:t>
            </a:r>
          </a:p>
          <a:p>
            <a:endParaRPr lang="en-US" dirty="0"/>
          </a:p>
          <a:p>
            <a:r>
              <a:rPr lang="en-US" dirty="0"/>
              <a:t>Technologies </a:t>
            </a:r>
            <a:r>
              <a:rPr lang="en-US" dirty="0" smtClean="0"/>
              <a:t>used:  </a:t>
            </a:r>
            <a:r>
              <a:rPr lang="en-US" dirty="0"/>
              <a:t>the system is built using Spring Boot, Java, and Hibernate</a:t>
            </a:r>
            <a:r>
              <a:rPr lang="en-US" dirty="0" smtClean="0"/>
              <a:t>.</a:t>
            </a:r>
          </a:p>
          <a:p>
            <a:endParaRPr lang="en-US" dirty="0"/>
          </a:p>
          <a:p>
            <a:r>
              <a:rPr lang="en-US" dirty="0" smtClean="0"/>
              <a:t>Data storage: The application uses </a:t>
            </a:r>
            <a:r>
              <a:rPr lang="en-US" dirty="0" err="1" smtClean="0"/>
              <a:t>MySql</a:t>
            </a:r>
            <a:endParaRPr lang="en-US" dirty="0" smtClean="0"/>
          </a:p>
          <a:p>
            <a:endParaRPr lang="en-US" dirty="0"/>
          </a:p>
          <a:p>
            <a:r>
              <a:rPr lang="en-US" dirty="0"/>
              <a:t>Security: </a:t>
            </a:r>
            <a:r>
              <a:rPr lang="en-US" dirty="0" smtClean="0"/>
              <a:t> the </a:t>
            </a:r>
            <a:r>
              <a:rPr lang="en-US" dirty="0"/>
              <a:t>authentication and authorization mechanisms used, and the data encryption methods</a:t>
            </a:r>
            <a:r>
              <a:rPr lang="en-US" dirty="0" smtClean="0"/>
              <a:t>.</a:t>
            </a:r>
          </a:p>
          <a:p>
            <a:endParaRPr lang="en-US" dirty="0"/>
          </a:p>
          <a:p>
            <a:r>
              <a:rPr lang="en-US" dirty="0"/>
              <a:t>Integration with other systems: If the system is integrated with </a:t>
            </a:r>
            <a:r>
              <a:rPr lang="en-US" dirty="0" smtClean="0"/>
              <a:t>client </a:t>
            </a:r>
            <a:r>
              <a:rPr lang="en-US" dirty="0"/>
              <a:t>systems, </a:t>
            </a:r>
            <a:r>
              <a:rPr lang="en-US" dirty="0" smtClean="0"/>
              <a:t>using  </a:t>
            </a:r>
            <a:r>
              <a:rPr lang="en-US" dirty="0"/>
              <a:t>REST </a:t>
            </a:r>
            <a:r>
              <a:rPr lang="en-US" dirty="0" smtClean="0"/>
              <a:t>API </a:t>
            </a:r>
          </a:p>
          <a:p>
            <a:endParaRPr lang="en-US" dirty="0"/>
          </a:p>
        </p:txBody>
      </p:sp>
    </p:spTree>
    <p:extLst>
      <p:ext uri="{BB962C8B-B14F-4D97-AF65-F5344CB8AC3E}">
        <p14:creationId xmlns:p14="http://schemas.microsoft.com/office/powerpoint/2010/main" val="503207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666" y="1377386"/>
            <a:ext cx="11146420" cy="5376441"/>
          </a:xfrm>
          <a:prstGeom prst="rect">
            <a:avLst/>
          </a:prstGeom>
        </p:spPr>
      </p:pic>
    </p:spTree>
    <p:extLst>
      <p:ext uri="{BB962C8B-B14F-4D97-AF65-F5344CB8AC3E}">
        <p14:creationId xmlns:p14="http://schemas.microsoft.com/office/powerpoint/2010/main" val="4192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Rectangle 8"/>
          <p:cNvSpPr/>
          <p:nvPr/>
        </p:nvSpPr>
        <p:spPr>
          <a:xfrm>
            <a:off x="615351" y="2153158"/>
            <a:ext cx="10789152" cy="3139321"/>
          </a:xfrm>
          <a:prstGeom prst="rect">
            <a:avLst/>
          </a:prstGeom>
        </p:spPr>
        <p:txBody>
          <a:bodyPr wrap="square">
            <a:spAutoFit/>
          </a:bodyPr>
          <a:lstStyle/>
          <a:p>
            <a:pPr>
              <a:buFont typeface="+mj-lt"/>
              <a:buAutoNum type="arabicPeriod"/>
            </a:pPr>
            <a:r>
              <a:rPr lang="en-US" dirty="0">
                <a:solidFill>
                  <a:schemeClr val="tx1">
                    <a:lumMod val="95000"/>
                    <a:lumOff val="5000"/>
                  </a:schemeClr>
                </a:solidFill>
                <a:latin typeface="Söhne"/>
              </a:rPr>
              <a:t>Programming languages and frameworks: </a:t>
            </a:r>
            <a:r>
              <a:rPr lang="en-US" dirty="0" smtClean="0">
                <a:solidFill>
                  <a:schemeClr val="tx1">
                    <a:lumMod val="95000"/>
                    <a:lumOff val="5000"/>
                  </a:schemeClr>
                </a:solidFill>
                <a:latin typeface="Söhne"/>
              </a:rPr>
              <a:t>the </a:t>
            </a:r>
            <a:r>
              <a:rPr lang="en-US" dirty="0">
                <a:solidFill>
                  <a:schemeClr val="tx1">
                    <a:lumMod val="95000"/>
                    <a:lumOff val="5000"/>
                  </a:schemeClr>
                </a:solidFill>
                <a:latin typeface="Söhne"/>
              </a:rPr>
              <a:t>system is built using Java and Spring Boot</a:t>
            </a:r>
            <a:r>
              <a:rPr lang="en-US" dirty="0" smtClean="0">
                <a:solidFill>
                  <a:schemeClr val="tx1">
                    <a:lumMod val="95000"/>
                    <a:lumOff val="5000"/>
                  </a:schemeClr>
                </a:solidFill>
                <a:latin typeface="Söhne"/>
              </a:rPr>
              <a:t>.</a:t>
            </a:r>
          </a:p>
          <a:p>
            <a:pPr>
              <a:buFont typeface="+mj-lt"/>
              <a:buAutoNum type="arabicPeriod"/>
            </a:pPr>
            <a:endParaRPr lang="en-US" dirty="0">
              <a:solidFill>
                <a:schemeClr val="tx1">
                  <a:lumMod val="95000"/>
                  <a:lumOff val="5000"/>
                </a:schemeClr>
              </a:solidFill>
              <a:latin typeface="Söhne"/>
            </a:endParaRPr>
          </a:p>
          <a:p>
            <a:pPr>
              <a:buFont typeface="+mj-lt"/>
              <a:buAutoNum type="arabicPeriod"/>
            </a:pPr>
            <a:r>
              <a:rPr lang="en-US" dirty="0">
                <a:solidFill>
                  <a:schemeClr val="tx1">
                    <a:lumMod val="95000"/>
                    <a:lumOff val="5000"/>
                  </a:schemeClr>
                </a:solidFill>
                <a:latin typeface="Söhne"/>
              </a:rPr>
              <a:t>Database design: </a:t>
            </a:r>
            <a:r>
              <a:rPr lang="en-US" dirty="0" smtClean="0">
                <a:solidFill>
                  <a:schemeClr val="tx1">
                    <a:lumMod val="95000"/>
                    <a:lumOff val="5000"/>
                  </a:schemeClr>
                </a:solidFill>
                <a:latin typeface="Söhne"/>
              </a:rPr>
              <a:t>examples </a:t>
            </a:r>
            <a:r>
              <a:rPr lang="en-US" dirty="0">
                <a:solidFill>
                  <a:schemeClr val="tx1">
                    <a:lumMod val="95000"/>
                    <a:lumOff val="5000"/>
                  </a:schemeClr>
                </a:solidFill>
                <a:latin typeface="Söhne"/>
              </a:rPr>
              <a:t>of the code, including the SQL queries, and the ORM (Object-Relational Mapping) code</a:t>
            </a:r>
            <a:r>
              <a:rPr lang="en-US" dirty="0" smtClean="0">
                <a:solidFill>
                  <a:schemeClr val="tx1">
                    <a:lumMod val="95000"/>
                    <a:lumOff val="5000"/>
                  </a:schemeClr>
                </a:solidFill>
                <a:latin typeface="Söhne"/>
              </a:rPr>
              <a:t>.</a:t>
            </a:r>
          </a:p>
          <a:p>
            <a:pPr>
              <a:buFont typeface="+mj-lt"/>
              <a:buAutoNum type="arabicPeriod"/>
            </a:pPr>
            <a:endParaRPr lang="en-US" dirty="0">
              <a:solidFill>
                <a:schemeClr val="tx1">
                  <a:lumMod val="95000"/>
                  <a:lumOff val="5000"/>
                </a:schemeClr>
              </a:solidFill>
              <a:latin typeface="Söhne"/>
            </a:endParaRPr>
          </a:p>
          <a:p>
            <a:pPr>
              <a:buFont typeface="+mj-lt"/>
              <a:buAutoNum type="arabicPeriod"/>
            </a:pPr>
            <a:r>
              <a:rPr lang="en-US" dirty="0">
                <a:solidFill>
                  <a:schemeClr val="tx1">
                    <a:lumMod val="95000"/>
                    <a:lumOff val="5000"/>
                  </a:schemeClr>
                </a:solidFill>
                <a:latin typeface="Söhne"/>
              </a:rPr>
              <a:t>API development: </a:t>
            </a:r>
            <a:r>
              <a:rPr lang="en-US" dirty="0" smtClean="0">
                <a:solidFill>
                  <a:schemeClr val="tx1">
                    <a:lumMod val="95000"/>
                    <a:lumOff val="5000"/>
                  </a:schemeClr>
                </a:solidFill>
                <a:latin typeface="Söhne"/>
              </a:rPr>
              <a:t>examples </a:t>
            </a:r>
            <a:r>
              <a:rPr lang="en-US" dirty="0">
                <a:solidFill>
                  <a:schemeClr val="tx1">
                    <a:lumMod val="95000"/>
                    <a:lumOff val="5000"/>
                  </a:schemeClr>
                </a:solidFill>
                <a:latin typeface="Söhne"/>
              </a:rPr>
              <a:t>of the code, including the REST API endpoints, request and response </a:t>
            </a:r>
            <a:r>
              <a:rPr lang="en-US" dirty="0" smtClean="0">
                <a:solidFill>
                  <a:schemeClr val="tx1">
                    <a:lumMod val="95000"/>
                    <a:lumOff val="5000"/>
                  </a:schemeClr>
                </a:solidFill>
                <a:latin typeface="Söhne"/>
              </a:rPr>
              <a:t>structures </a:t>
            </a:r>
          </a:p>
          <a:p>
            <a:pPr>
              <a:buFont typeface="+mj-lt"/>
              <a:buAutoNum type="arabicPeriod"/>
            </a:pPr>
            <a:endParaRPr lang="en-US" dirty="0" smtClean="0">
              <a:solidFill>
                <a:schemeClr val="tx1">
                  <a:lumMod val="95000"/>
                  <a:lumOff val="5000"/>
                </a:schemeClr>
              </a:solidFill>
              <a:latin typeface="Söhne"/>
            </a:endParaRPr>
          </a:p>
          <a:p>
            <a:pPr>
              <a:buFont typeface="+mj-lt"/>
              <a:buAutoNum type="arabicPeriod"/>
            </a:pPr>
            <a:r>
              <a:rPr lang="en-US" dirty="0" smtClean="0">
                <a:solidFill>
                  <a:schemeClr val="tx1">
                    <a:lumMod val="95000"/>
                    <a:lumOff val="5000"/>
                  </a:schemeClr>
                </a:solidFill>
                <a:latin typeface="Söhne"/>
              </a:rPr>
              <a:t>Testing: unit </a:t>
            </a:r>
            <a:r>
              <a:rPr lang="en-US" dirty="0">
                <a:solidFill>
                  <a:schemeClr val="tx1">
                    <a:lumMod val="95000"/>
                    <a:lumOff val="5000"/>
                  </a:schemeClr>
                </a:solidFill>
                <a:latin typeface="Söhne"/>
              </a:rPr>
              <a:t>testing, integration </a:t>
            </a:r>
            <a:r>
              <a:rPr lang="en-US" dirty="0" smtClean="0">
                <a:solidFill>
                  <a:schemeClr val="tx1">
                    <a:lumMod val="95000"/>
                    <a:lumOff val="5000"/>
                  </a:schemeClr>
                </a:solidFill>
                <a:latin typeface="Söhne"/>
              </a:rPr>
              <a:t>testing. the </a:t>
            </a:r>
            <a:r>
              <a:rPr lang="en-US" dirty="0">
                <a:solidFill>
                  <a:schemeClr val="tx1">
                    <a:lumMod val="95000"/>
                    <a:lumOff val="5000"/>
                  </a:schemeClr>
                </a:solidFill>
                <a:latin typeface="Söhne"/>
              </a:rPr>
              <a:t>testing frameworks and tools used, such as JUnit </a:t>
            </a:r>
            <a:r>
              <a:rPr lang="en-US" dirty="0" smtClean="0">
                <a:solidFill>
                  <a:schemeClr val="tx1">
                    <a:lumMod val="95000"/>
                    <a:lumOff val="5000"/>
                  </a:schemeClr>
                </a:solidFill>
                <a:latin typeface="Söhne"/>
              </a:rPr>
              <a:t>.</a:t>
            </a:r>
          </a:p>
          <a:p>
            <a:pPr>
              <a:buFont typeface="+mj-lt"/>
              <a:buAutoNum type="arabicPeriod"/>
            </a:pPr>
            <a:endParaRPr lang="en-US" dirty="0">
              <a:solidFill>
                <a:schemeClr val="tx1">
                  <a:lumMod val="95000"/>
                  <a:lumOff val="5000"/>
                </a:schemeClr>
              </a:solidFill>
              <a:latin typeface="Söhne"/>
            </a:endParaRPr>
          </a:p>
          <a:p>
            <a:pPr>
              <a:buFont typeface="+mj-lt"/>
              <a:buAutoNum type="arabicPeriod"/>
            </a:pPr>
            <a:r>
              <a:rPr lang="en-US" dirty="0">
                <a:solidFill>
                  <a:schemeClr val="tx1">
                    <a:lumMod val="95000"/>
                    <a:lumOff val="5000"/>
                  </a:schemeClr>
                </a:solidFill>
                <a:latin typeface="Söhne"/>
              </a:rPr>
              <a:t>Challenges and solutions</a:t>
            </a:r>
            <a:r>
              <a:rPr lang="en-US" dirty="0" smtClean="0">
                <a:solidFill>
                  <a:schemeClr val="tx1">
                    <a:lumMod val="95000"/>
                    <a:lumOff val="5000"/>
                  </a:schemeClr>
                </a:solidFill>
                <a:latin typeface="Söhne"/>
              </a:rPr>
              <a:t>: mentioning </a:t>
            </a:r>
            <a:r>
              <a:rPr lang="en-US" dirty="0">
                <a:solidFill>
                  <a:schemeClr val="tx1">
                    <a:lumMod val="95000"/>
                    <a:lumOff val="5000"/>
                  </a:schemeClr>
                </a:solidFill>
                <a:latin typeface="Söhne"/>
              </a:rPr>
              <a:t>issues related to performance, security, </a:t>
            </a:r>
            <a:r>
              <a:rPr lang="en-US" dirty="0" smtClean="0">
                <a:solidFill>
                  <a:schemeClr val="tx1">
                    <a:lumMod val="95000"/>
                    <a:lumOff val="5000"/>
                  </a:schemeClr>
                </a:solidFill>
                <a:latin typeface="Söhne"/>
              </a:rPr>
              <a:t>and deployment.</a:t>
            </a:r>
            <a:endParaRPr lang="en-US" b="0" i="0" dirty="0">
              <a:solidFill>
                <a:schemeClr val="tx1">
                  <a:lumMod val="95000"/>
                  <a:lumOff val="5000"/>
                </a:schemeClr>
              </a:solidFill>
              <a:effectLst/>
              <a:latin typeface="Söhne"/>
            </a:endParaRPr>
          </a:p>
        </p:txBody>
      </p:sp>
    </p:spTree>
    <p:extLst>
      <p:ext uri="{BB962C8B-B14F-4D97-AF65-F5344CB8AC3E}">
        <p14:creationId xmlns:p14="http://schemas.microsoft.com/office/powerpoint/2010/main" val="890073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7" name="TextBox 6">
            <a:extLst>
              <a:ext uri="{FF2B5EF4-FFF2-40B4-BE49-F238E27FC236}">
                <a16:creationId xmlns="" xmlns:a16="http://schemas.microsoft.com/office/drawing/2014/main" id="{7A00B694-CE8C-1B3C-6470-234A7FE34C41}"/>
              </a:ext>
            </a:extLst>
          </p:cNvPr>
          <p:cNvSpPr txBox="1"/>
          <p:nvPr/>
        </p:nvSpPr>
        <p:spPr>
          <a:xfrm>
            <a:off x="4215130" y="813741"/>
            <a:ext cx="5026660" cy="410882"/>
          </a:xfrm>
          <a:prstGeom prst="rect">
            <a:avLst/>
          </a:prstGeom>
          <a:noFill/>
        </p:spPr>
        <p:txBody>
          <a:bodyPr wrap="square">
            <a:spAutoFit/>
          </a:bodyPr>
          <a:lstStyle/>
          <a:p>
            <a:pPr algn="just">
              <a:lnSpc>
                <a:spcPct val="115000"/>
              </a:lnSpc>
            </a:pPr>
            <a:r>
              <a:rPr lang="en-IN" sz="1800" dirty="0" smtClean="0">
                <a:effectLst/>
                <a:latin typeface="Times New Roman" panose="02020603050405020304" pitchFamily="18" charset="0"/>
                <a:ea typeface="Arial" panose="020B0604020202020204" pitchFamily="34" charset="0"/>
              </a:rPr>
              <a:t>Junit Jenkins </a:t>
            </a:r>
            <a:r>
              <a:rPr lang="en-IN" sz="1800" dirty="0" smtClean="0">
                <a:effectLst/>
                <a:latin typeface="Times New Roman" panose="02020603050405020304" pitchFamily="18" charset="0"/>
                <a:ea typeface="Arial" panose="020B0604020202020204" pitchFamily="34" charset="0"/>
              </a:rPr>
              <a:t>dashboard, console</a:t>
            </a:r>
            <a:r>
              <a:rPr lang="en-IN" sz="1800" dirty="0" smtClean="0">
                <a:effectLst/>
                <a:latin typeface="Times New Roman" panose="02020603050405020304" pitchFamily="18" charset="0"/>
                <a:ea typeface="Arial" panose="020B0604020202020204" pitchFamily="34" charset="0"/>
              </a:rPr>
              <a:t>,</a:t>
            </a:r>
            <a:endParaRPr lang="en-IN" sz="1400" dirty="0">
              <a:effectLst/>
              <a:latin typeface="Arial" panose="020B0604020202020204" pitchFamily="34" charset="0"/>
              <a:ea typeface="Arial" panose="020B060402020202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46" y="1248706"/>
            <a:ext cx="5878091" cy="5588973"/>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238545"/>
            <a:ext cx="6001554" cy="5609293"/>
          </a:xfrm>
          <a:prstGeom prst="rect">
            <a:avLst/>
          </a:prstGeom>
        </p:spPr>
      </p:pic>
    </p:spTree>
    <p:extLst>
      <p:ext uri="{BB962C8B-B14F-4D97-AF65-F5344CB8AC3E}">
        <p14:creationId xmlns:p14="http://schemas.microsoft.com/office/powerpoint/2010/main" val="3984528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06998"/>
            <a:ext cx="6030410" cy="5851002"/>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4071" y="1006998"/>
            <a:ext cx="6034268" cy="5851002"/>
          </a:xfrm>
          <a:prstGeom prst="rect">
            <a:avLst/>
          </a:prstGeom>
        </p:spPr>
      </p:pic>
    </p:spTree>
    <p:extLst>
      <p:ext uri="{BB962C8B-B14F-4D97-AF65-F5344CB8AC3E}">
        <p14:creationId xmlns:p14="http://schemas.microsoft.com/office/powerpoint/2010/main" val="524776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532</TotalTime>
  <Words>1049</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Bahnschrift SemiLight SemiConde</vt:lpstr>
      <vt:lpstr>Calibri</vt:lpstr>
      <vt:lpstr>Calibri Light</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Microsoft account</cp:lastModifiedBy>
  <cp:revision>14</cp:revision>
  <dcterms:created xsi:type="dcterms:W3CDTF">2023-04-15T11:22:40Z</dcterms:created>
  <dcterms:modified xsi:type="dcterms:W3CDTF">2023-04-28T07:58:36Z</dcterms:modified>
</cp:coreProperties>
</file>