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2"/>
  </p:notesMasterIdLst>
  <p:sldIdLst>
    <p:sldId id="256" r:id="rId2"/>
    <p:sldId id="282" r:id="rId3"/>
    <p:sldId id="258" r:id="rId4"/>
    <p:sldId id="259" r:id="rId5"/>
    <p:sldId id="265" r:id="rId6"/>
    <p:sldId id="260" r:id="rId7"/>
    <p:sldId id="266" r:id="rId8"/>
    <p:sldId id="261" r:id="rId9"/>
    <p:sldId id="267" r:id="rId10"/>
    <p:sldId id="262" r:id="rId11"/>
    <p:sldId id="268" r:id="rId12"/>
    <p:sldId id="263" r:id="rId13"/>
    <p:sldId id="269" r:id="rId14"/>
    <p:sldId id="276" r:id="rId15"/>
    <p:sldId id="277" r:id="rId16"/>
    <p:sldId id="278" r:id="rId17"/>
    <p:sldId id="279" r:id="rId18"/>
    <p:sldId id="280" r:id="rId19"/>
    <p:sldId id="281"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94" autoAdjust="0"/>
  </p:normalViewPr>
  <p:slideViewPr>
    <p:cSldViewPr snapToGrid="0">
      <p:cViewPr varScale="1">
        <p:scale>
          <a:sx n="85" d="100"/>
          <a:sy n="85"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43AA3-F2EA-4BB1-8248-E05BB8DFD323}" type="datetimeFigureOut">
              <a:rPr lang="en-IN" smtClean="0"/>
              <a:t>30-07-2021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A072A-7D42-4253-B80D-99196D30E13A}" type="slidenum">
              <a:rPr lang="en-IN" smtClean="0"/>
              <a:t>‹#›</a:t>
            </a:fld>
            <a:endParaRPr lang="en-IN"/>
          </a:p>
        </p:txBody>
      </p:sp>
    </p:spTree>
    <p:extLst>
      <p:ext uri="{BB962C8B-B14F-4D97-AF65-F5344CB8AC3E}">
        <p14:creationId xmlns:p14="http://schemas.microsoft.com/office/powerpoint/2010/main" val="4181879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BA072A-7D42-4253-B80D-99196D30E13A}" type="slidenum">
              <a:rPr lang="en-IN" smtClean="0"/>
              <a:t>7</a:t>
            </a:fld>
            <a:endParaRPr lang="en-IN"/>
          </a:p>
        </p:txBody>
      </p:sp>
    </p:spTree>
    <p:extLst>
      <p:ext uri="{BB962C8B-B14F-4D97-AF65-F5344CB8AC3E}">
        <p14:creationId xmlns:p14="http://schemas.microsoft.com/office/powerpoint/2010/main" val="3179811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104574-35A0-4B90-81F5-FF263A8AB61E}" type="datetimeFigureOut">
              <a:rPr lang="en-IN" smtClean="0"/>
              <a:t>30-07-2021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9E61D963-4B7D-4BB1-B21E-AF353E318BD3}" type="slidenum">
              <a:rPr lang="en-IN" smtClean="0"/>
              <a:t>‹#›</a:t>
            </a:fld>
            <a:endParaRPr lang="en-IN"/>
          </a:p>
        </p:txBody>
      </p:sp>
    </p:spTree>
    <p:extLst>
      <p:ext uri="{BB962C8B-B14F-4D97-AF65-F5344CB8AC3E}">
        <p14:creationId xmlns:p14="http://schemas.microsoft.com/office/powerpoint/2010/main" val="8626000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04574-35A0-4B90-81F5-FF263A8AB61E}"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61D963-4B7D-4BB1-B21E-AF353E318BD3}" type="slidenum">
              <a:rPr lang="en-IN" smtClean="0"/>
              <a:t>‹#›</a:t>
            </a:fld>
            <a:endParaRPr lang="en-IN"/>
          </a:p>
        </p:txBody>
      </p:sp>
    </p:spTree>
    <p:extLst>
      <p:ext uri="{BB962C8B-B14F-4D97-AF65-F5344CB8AC3E}">
        <p14:creationId xmlns:p14="http://schemas.microsoft.com/office/powerpoint/2010/main" val="1071730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A104574-35A0-4B90-81F5-FF263A8AB61E}" type="datetimeFigureOut">
              <a:rPr lang="en-IN" smtClean="0"/>
              <a:t>30-07-2021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E61D963-4B7D-4BB1-B21E-AF353E318BD3}" type="slidenum">
              <a:rPr lang="en-IN" smtClean="0"/>
              <a:t>‹#›</a:t>
            </a:fld>
            <a:endParaRPr lang="en-IN"/>
          </a:p>
        </p:txBody>
      </p:sp>
    </p:spTree>
    <p:extLst>
      <p:ext uri="{BB962C8B-B14F-4D97-AF65-F5344CB8AC3E}">
        <p14:creationId xmlns:p14="http://schemas.microsoft.com/office/powerpoint/2010/main" val="38595643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A104574-35A0-4B90-81F5-FF263A8AB61E}" type="datetimeFigureOut">
              <a:rPr lang="en-IN" smtClean="0"/>
              <a:t>30-07-2021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E61D963-4B7D-4BB1-B21E-AF353E318BD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968263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A104574-35A0-4B90-81F5-FF263A8AB61E}" type="datetimeFigureOut">
              <a:rPr lang="en-IN" smtClean="0"/>
              <a:t>30-07-2021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E61D963-4B7D-4BB1-B21E-AF353E318BD3}" type="slidenum">
              <a:rPr lang="en-IN" smtClean="0"/>
              <a:t>‹#›</a:t>
            </a:fld>
            <a:endParaRPr lang="en-IN"/>
          </a:p>
        </p:txBody>
      </p:sp>
    </p:spTree>
    <p:extLst>
      <p:ext uri="{BB962C8B-B14F-4D97-AF65-F5344CB8AC3E}">
        <p14:creationId xmlns:p14="http://schemas.microsoft.com/office/powerpoint/2010/main" val="40167184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A104574-35A0-4B90-81F5-FF263A8AB61E}" type="datetimeFigureOut">
              <a:rPr lang="en-IN" smtClean="0"/>
              <a:t>30-07-2021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61D963-4B7D-4BB1-B21E-AF353E318BD3}" type="slidenum">
              <a:rPr lang="en-IN" smtClean="0"/>
              <a:t>‹#›</a:t>
            </a:fld>
            <a:endParaRPr lang="en-IN"/>
          </a:p>
        </p:txBody>
      </p:sp>
    </p:spTree>
    <p:extLst>
      <p:ext uri="{BB962C8B-B14F-4D97-AF65-F5344CB8AC3E}">
        <p14:creationId xmlns:p14="http://schemas.microsoft.com/office/powerpoint/2010/main" val="763249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A104574-35A0-4B90-81F5-FF263A8AB61E}" type="datetimeFigureOut">
              <a:rPr lang="en-IN" smtClean="0"/>
              <a:t>30-07-2021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61D963-4B7D-4BB1-B21E-AF353E318BD3}" type="slidenum">
              <a:rPr lang="en-IN" smtClean="0"/>
              <a:t>‹#›</a:t>
            </a:fld>
            <a:endParaRPr lang="en-IN"/>
          </a:p>
        </p:txBody>
      </p:sp>
    </p:spTree>
    <p:extLst>
      <p:ext uri="{BB962C8B-B14F-4D97-AF65-F5344CB8AC3E}">
        <p14:creationId xmlns:p14="http://schemas.microsoft.com/office/powerpoint/2010/main" val="33916839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04574-35A0-4B90-81F5-FF263A8AB61E}"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61D963-4B7D-4BB1-B21E-AF353E318BD3}" type="slidenum">
              <a:rPr lang="en-IN" smtClean="0"/>
              <a:t>‹#›</a:t>
            </a:fld>
            <a:endParaRPr lang="en-IN"/>
          </a:p>
        </p:txBody>
      </p:sp>
    </p:spTree>
    <p:extLst>
      <p:ext uri="{BB962C8B-B14F-4D97-AF65-F5344CB8AC3E}">
        <p14:creationId xmlns:p14="http://schemas.microsoft.com/office/powerpoint/2010/main" val="36168223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A104574-35A0-4B90-81F5-FF263A8AB61E}" type="datetimeFigureOut">
              <a:rPr lang="en-IN" smtClean="0"/>
              <a:t>30-07-2021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E61D963-4B7D-4BB1-B21E-AF353E318BD3}" type="slidenum">
              <a:rPr lang="en-IN" smtClean="0"/>
              <a:t>‹#›</a:t>
            </a:fld>
            <a:endParaRPr lang="en-IN"/>
          </a:p>
        </p:txBody>
      </p:sp>
    </p:spTree>
    <p:extLst>
      <p:ext uri="{BB962C8B-B14F-4D97-AF65-F5344CB8AC3E}">
        <p14:creationId xmlns:p14="http://schemas.microsoft.com/office/powerpoint/2010/main" val="20422435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04574-35A0-4B90-81F5-FF263A8AB61E}"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61D963-4B7D-4BB1-B21E-AF353E318BD3}" type="slidenum">
              <a:rPr lang="en-IN" smtClean="0"/>
              <a:t>‹#›</a:t>
            </a:fld>
            <a:endParaRPr lang="en-IN"/>
          </a:p>
        </p:txBody>
      </p:sp>
    </p:spTree>
    <p:extLst>
      <p:ext uri="{BB962C8B-B14F-4D97-AF65-F5344CB8AC3E}">
        <p14:creationId xmlns:p14="http://schemas.microsoft.com/office/powerpoint/2010/main" val="6004467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A104574-35A0-4B90-81F5-FF263A8AB61E}" type="datetimeFigureOut">
              <a:rPr lang="en-IN" smtClean="0"/>
              <a:t>30-07-2021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E61D963-4B7D-4BB1-B21E-AF353E318BD3}" type="slidenum">
              <a:rPr lang="en-IN" smtClean="0"/>
              <a:t>‹#›</a:t>
            </a:fld>
            <a:endParaRPr lang="en-IN"/>
          </a:p>
        </p:txBody>
      </p:sp>
    </p:spTree>
    <p:extLst>
      <p:ext uri="{BB962C8B-B14F-4D97-AF65-F5344CB8AC3E}">
        <p14:creationId xmlns:p14="http://schemas.microsoft.com/office/powerpoint/2010/main" val="36423758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104574-35A0-4B90-81F5-FF263A8AB61E}"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61D963-4B7D-4BB1-B21E-AF353E318BD3}" type="slidenum">
              <a:rPr lang="en-IN" smtClean="0"/>
              <a:t>‹#›</a:t>
            </a:fld>
            <a:endParaRPr lang="en-IN"/>
          </a:p>
        </p:txBody>
      </p:sp>
    </p:spTree>
    <p:extLst>
      <p:ext uri="{BB962C8B-B14F-4D97-AF65-F5344CB8AC3E}">
        <p14:creationId xmlns:p14="http://schemas.microsoft.com/office/powerpoint/2010/main" val="18654676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04574-35A0-4B90-81F5-FF263A8AB61E}" type="datetimeFigureOut">
              <a:rPr lang="en-IN" smtClean="0"/>
              <a:t>30-07-2021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61D963-4B7D-4BB1-B21E-AF353E318BD3}" type="slidenum">
              <a:rPr lang="en-IN" smtClean="0"/>
              <a:t>‹#›</a:t>
            </a:fld>
            <a:endParaRPr lang="en-IN"/>
          </a:p>
        </p:txBody>
      </p:sp>
    </p:spTree>
    <p:extLst>
      <p:ext uri="{BB962C8B-B14F-4D97-AF65-F5344CB8AC3E}">
        <p14:creationId xmlns:p14="http://schemas.microsoft.com/office/powerpoint/2010/main" val="27365953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104574-35A0-4B90-81F5-FF263A8AB61E}" type="datetimeFigureOut">
              <a:rPr lang="en-IN" smtClean="0"/>
              <a:t>30-07-2021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61D963-4B7D-4BB1-B21E-AF353E318BD3}" type="slidenum">
              <a:rPr lang="en-IN" smtClean="0"/>
              <a:t>‹#›</a:t>
            </a:fld>
            <a:endParaRPr lang="en-IN"/>
          </a:p>
        </p:txBody>
      </p:sp>
    </p:spTree>
    <p:extLst>
      <p:ext uri="{BB962C8B-B14F-4D97-AF65-F5344CB8AC3E}">
        <p14:creationId xmlns:p14="http://schemas.microsoft.com/office/powerpoint/2010/main" val="17590467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04574-35A0-4B90-81F5-FF263A8AB61E}" type="datetimeFigureOut">
              <a:rPr lang="en-IN" smtClean="0"/>
              <a:t>30-07-2021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61D963-4B7D-4BB1-B21E-AF353E318BD3}" type="slidenum">
              <a:rPr lang="en-IN" smtClean="0"/>
              <a:t>‹#›</a:t>
            </a:fld>
            <a:endParaRPr lang="en-IN"/>
          </a:p>
        </p:txBody>
      </p:sp>
    </p:spTree>
    <p:extLst>
      <p:ext uri="{BB962C8B-B14F-4D97-AF65-F5344CB8AC3E}">
        <p14:creationId xmlns:p14="http://schemas.microsoft.com/office/powerpoint/2010/main" val="9462071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04574-35A0-4B90-81F5-FF263A8AB61E}"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61D963-4B7D-4BB1-B21E-AF353E318BD3}" type="slidenum">
              <a:rPr lang="en-IN" smtClean="0"/>
              <a:t>‹#›</a:t>
            </a:fld>
            <a:endParaRPr lang="en-IN"/>
          </a:p>
        </p:txBody>
      </p:sp>
    </p:spTree>
    <p:extLst>
      <p:ext uri="{BB962C8B-B14F-4D97-AF65-F5344CB8AC3E}">
        <p14:creationId xmlns:p14="http://schemas.microsoft.com/office/powerpoint/2010/main" val="1643339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04574-35A0-4B90-81F5-FF263A8AB61E}"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61D963-4B7D-4BB1-B21E-AF353E318BD3}" type="slidenum">
              <a:rPr lang="en-IN" smtClean="0"/>
              <a:t>‹#›</a:t>
            </a:fld>
            <a:endParaRPr lang="en-IN"/>
          </a:p>
        </p:txBody>
      </p:sp>
    </p:spTree>
    <p:extLst>
      <p:ext uri="{BB962C8B-B14F-4D97-AF65-F5344CB8AC3E}">
        <p14:creationId xmlns:p14="http://schemas.microsoft.com/office/powerpoint/2010/main" val="39674116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104574-35A0-4B90-81F5-FF263A8AB61E}" type="datetimeFigureOut">
              <a:rPr lang="en-IN" smtClean="0"/>
              <a:t>30-07-2021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61D963-4B7D-4BB1-B21E-AF353E318BD3}" type="slidenum">
              <a:rPr lang="en-IN" smtClean="0"/>
              <a:t>‹#›</a:t>
            </a:fld>
            <a:endParaRPr lang="en-IN"/>
          </a:p>
        </p:txBody>
      </p:sp>
    </p:spTree>
    <p:extLst>
      <p:ext uri="{BB962C8B-B14F-4D97-AF65-F5344CB8AC3E}">
        <p14:creationId xmlns:p14="http://schemas.microsoft.com/office/powerpoint/2010/main" val="417708416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60BBD7-C1A6-48DE-8AD0-D78A7701C0B8}"/>
              </a:ext>
            </a:extLst>
          </p:cNvPr>
          <p:cNvSpPr>
            <a:spLocks noGrp="1"/>
          </p:cNvSpPr>
          <p:nvPr>
            <p:ph type="ctrTitle"/>
          </p:nvPr>
        </p:nvSpPr>
        <p:spPr/>
        <p:txBody>
          <a:bodyPr/>
          <a:lstStyle/>
          <a:p>
            <a:r>
              <a:rPr lang="en-US" b="1" u="sng" dirty="0">
                <a:solidFill>
                  <a:srgbClr val="FFC000"/>
                </a:solidFill>
              </a:rPr>
              <a:t>INTERNSHIP SUMMARY</a:t>
            </a:r>
            <a:endParaRPr lang="en-IN" b="1" u="sng" dirty="0">
              <a:solidFill>
                <a:srgbClr val="FFC000"/>
              </a:solidFill>
            </a:endParaRPr>
          </a:p>
        </p:txBody>
      </p:sp>
      <p:pic>
        <p:nvPicPr>
          <p:cNvPr id="10242" name="Picture 2">
            <a:extLst>
              <a:ext uri="{FF2B5EF4-FFF2-40B4-BE49-F238E27FC236}">
                <a16:creationId xmlns="" xmlns:a16="http://schemas.microsoft.com/office/drawing/2014/main" id="{EE7A5B11-0BF9-4FDC-82D3-2BE781A22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151" y="935318"/>
            <a:ext cx="4557697" cy="14821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94846" y="4204447"/>
            <a:ext cx="5477435" cy="584775"/>
          </a:xfrm>
          <a:prstGeom prst="rect">
            <a:avLst/>
          </a:prstGeom>
          <a:noFill/>
        </p:spPr>
        <p:txBody>
          <a:bodyPr wrap="square" rtlCol="0">
            <a:spAutoFit/>
          </a:bodyPr>
          <a:lstStyle/>
          <a:p>
            <a:r>
              <a:rPr lang="en-US" sz="3200" dirty="0" smtClean="0"/>
              <a:t>4 WEEK (28 June – 23 July)</a:t>
            </a:r>
            <a:endParaRPr lang="en-IN" sz="3200" dirty="0"/>
          </a:p>
        </p:txBody>
      </p:sp>
    </p:spTree>
    <p:extLst>
      <p:ext uri="{BB962C8B-B14F-4D97-AF65-F5344CB8AC3E}">
        <p14:creationId xmlns:p14="http://schemas.microsoft.com/office/powerpoint/2010/main" val="22050967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F67052-9500-48AB-9FA5-F74E1ACB15CF}"/>
              </a:ext>
            </a:extLst>
          </p:cNvPr>
          <p:cNvSpPr>
            <a:spLocks noGrp="1"/>
          </p:cNvSpPr>
          <p:nvPr>
            <p:ph type="title"/>
          </p:nvPr>
        </p:nvSpPr>
        <p:spPr>
          <a:xfrm>
            <a:off x="4141694" y="165390"/>
            <a:ext cx="3378616" cy="970450"/>
          </a:xfrm>
        </p:spPr>
        <p:txBody>
          <a:bodyPr/>
          <a:lstStyle/>
          <a:p>
            <a:r>
              <a:rPr lang="en-US" b="1" u="sng" dirty="0">
                <a:solidFill>
                  <a:srgbClr val="FFC000"/>
                </a:solidFill>
              </a:rPr>
              <a:t>WEEK 3 TASK</a:t>
            </a:r>
            <a:endParaRPr lang="en-IN" b="1" u="sng" dirty="0">
              <a:solidFill>
                <a:srgbClr val="FFC000"/>
              </a:solidFill>
            </a:endParaRPr>
          </a:p>
        </p:txBody>
      </p:sp>
      <p:sp>
        <p:nvSpPr>
          <p:cNvPr id="3" name="Content Placeholder 2">
            <a:extLst>
              <a:ext uri="{FF2B5EF4-FFF2-40B4-BE49-F238E27FC236}">
                <a16:creationId xmlns="" xmlns:a16="http://schemas.microsoft.com/office/drawing/2014/main" id="{EB63F72A-F98E-4689-BE89-920CA7F6ACC6}"/>
              </a:ext>
            </a:extLst>
          </p:cNvPr>
          <p:cNvSpPr>
            <a:spLocks noGrp="1"/>
          </p:cNvSpPr>
          <p:nvPr>
            <p:ph idx="1"/>
          </p:nvPr>
        </p:nvSpPr>
        <p:spPr>
          <a:xfrm>
            <a:off x="924443" y="1225487"/>
            <a:ext cx="10353762" cy="5377476"/>
          </a:xfrm>
        </p:spPr>
        <p:txBody>
          <a:bodyPr>
            <a:normAutofit/>
          </a:bodyPr>
          <a:lstStyle/>
          <a:p>
            <a:pPr marL="36900" indent="0">
              <a:buNone/>
            </a:pPr>
            <a:r>
              <a:rPr lang="en-US" dirty="0"/>
              <a:t>For third week, </a:t>
            </a:r>
            <a:r>
              <a:rPr lang="en-US" dirty="0"/>
              <a:t>I asked my </a:t>
            </a:r>
            <a:r>
              <a:rPr lang="en-US" dirty="0" smtClean="0"/>
              <a:t>team to </a:t>
            </a:r>
            <a:r>
              <a:rPr lang="en-US" dirty="0"/>
              <a:t>go through the Dataset Namely “</a:t>
            </a:r>
            <a:r>
              <a:rPr lang="en-US" b="1" dirty="0"/>
              <a:t>Housing data Report</a:t>
            </a:r>
            <a:r>
              <a:rPr lang="en-US" dirty="0" smtClean="0"/>
              <a:t>”.</a:t>
            </a:r>
            <a:endParaRPr lang="en-US" dirty="0"/>
          </a:p>
          <a:p>
            <a:r>
              <a:rPr lang="en-US" dirty="0"/>
              <a:t>Download the data from the zip file.</a:t>
            </a:r>
          </a:p>
          <a:p>
            <a:r>
              <a:rPr lang="en-US" dirty="0"/>
              <a:t>Perform basic pipelining tasks such as cleaning and formatting.</a:t>
            </a:r>
          </a:p>
          <a:p>
            <a:r>
              <a:rPr lang="en-IN" dirty="0"/>
              <a:t>Convert CSV to Excel, Adjust Column Width, Freeze Panes, Sort Data – Oldest to Newest, Remove Duplicates, Count Blank, Find Extreme Values &amp; </a:t>
            </a:r>
            <a:r>
              <a:rPr lang="en-US" dirty="0"/>
              <a:t>Split data into test and train</a:t>
            </a:r>
            <a:r>
              <a:rPr lang="en-IN" dirty="0"/>
              <a:t>.</a:t>
            </a:r>
          </a:p>
          <a:p>
            <a:r>
              <a:rPr lang="en-US" dirty="0"/>
              <a:t>Split data into test and train</a:t>
            </a:r>
            <a:r>
              <a:rPr lang="en-IN" dirty="0"/>
              <a:t>.</a:t>
            </a:r>
          </a:p>
          <a:p>
            <a:r>
              <a:rPr lang="en-US" dirty="0"/>
              <a:t>Use the various algorithm to make a prediction on price of house</a:t>
            </a:r>
            <a:r>
              <a:rPr lang="en-IN" dirty="0"/>
              <a:t>.</a:t>
            </a:r>
          </a:p>
          <a:p>
            <a:r>
              <a:rPr lang="en-IN" dirty="0"/>
              <a:t>Measure Performance and Validation.</a:t>
            </a:r>
          </a:p>
          <a:p>
            <a:r>
              <a:rPr lang="en-US" dirty="0"/>
              <a:t>Test your model with the test data</a:t>
            </a:r>
            <a:r>
              <a:rPr lang="en-IN" dirty="0"/>
              <a:t>.</a:t>
            </a:r>
          </a:p>
          <a:p>
            <a:pPr marL="36900" indent="0">
              <a:buNone/>
            </a:pPr>
            <a:r>
              <a:rPr lang="en-US" dirty="0"/>
              <a:t>Tools &amp; Libraries You may need: </a:t>
            </a:r>
            <a:r>
              <a:rPr lang="en-IN" dirty="0"/>
              <a:t>Python, Excel, Matplotlib, pandas, Scikit-Learn, </a:t>
            </a:r>
            <a:r>
              <a:rPr lang="en-IN" dirty="0" err="1"/>
              <a:t>Jupyter</a:t>
            </a:r>
            <a:r>
              <a:rPr lang="en-IN" dirty="0"/>
              <a:t> Notebook.</a:t>
            </a:r>
          </a:p>
        </p:txBody>
      </p:sp>
    </p:spTree>
    <p:extLst>
      <p:ext uri="{BB962C8B-B14F-4D97-AF65-F5344CB8AC3E}">
        <p14:creationId xmlns:p14="http://schemas.microsoft.com/office/powerpoint/2010/main" val="17793360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7C318A-E69A-4F45-9004-C387D8644AF8}"/>
              </a:ext>
            </a:extLst>
          </p:cNvPr>
          <p:cNvSpPr>
            <a:spLocks noGrp="1"/>
          </p:cNvSpPr>
          <p:nvPr>
            <p:ph type="title"/>
          </p:nvPr>
        </p:nvSpPr>
        <p:spPr>
          <a:xfrm>
            <a:off x="1589314" y="717014"/>
            <a:ext cx="8610600" cy="1293028"/>
          </a:xfrm>
        </p:spPr>
        <p:txBody>
          <a:bodyPr/>
          <a:lstStyle/>
          <a:p>
            <a:r>
              <a:rPr lang="en-IN" b="1" dirty="0" smtClean="0">
                <a:solidFill>
                  <a:srgbClr val="FFC000"/>
                </a:solidFill>
              </a:rPr>
              <a:t>TAKEAWAYS FROM WEEK 3 TASK</a:t>
            </a:r>
            <a:endParaRPr lang="en-IN" b="1" dirty="0">
              <a:solidFill>
                <a:srgbClr val="FFC000"/>
              </a:solidFill>
            </a:endParaRPr>
          </a:p>
        </p:txBody>
      </p:sp>
      <p:sp>
        <p:nvSpPr>
          <p:cNvPr id="3" name="Content Placeholder 2">
            <a:extLst>
              <a:ext uri="{FF2B5EF4-FFF2-40B4-BE49-F238E27FC236}">
                <a16:creationId xmlns="" xmlns:a16="http://schemas.microsoft.com/office/drawing/2014/main" id="{3C009EC1-7BAB-4577-ABE6-D48D2D19BA5F}"/>
              </a:ext>
            </a:extLst>
          </p:cNvPr>
          <p:cNvSpPr>
            <a:spLocks noGrp="1"/>
          </p:cNvSpPr>
          <p:nvPr>
            <p:ph idx="1"/>
          </p:nvPr>
        </p:nvSpPr>
        <p:spPr>
          <a:xfrm>
            <a:off x="913795" y="2010042"/>
            <a:ext cx="4980819" cy="4058751"/>
          </a:xfrm>
        </p:spPr>
        <p:txBody>
          <a:bodyPr>
            <a:normAutofit lnSpcReduction="10000"/>
          </a:bodyPr>
          <a:lstStyle/>
          <a:p>
            <a:pPr algn="just"/>
            <a:r>
              <a:rPr lang="en-IN" dirty="0"/>
              <a:t>Without proper data visualisation, a set of data often is useless. The first step is always to find relations between the parameters involved.</a:t>
            </a:r>
          </a:p>
          <a:p>
            <a:pPr algn="just"/>
            <a:r>
              <a:rPr lang="en-IN" i="1" dirty="0"/>
              <a:t>train_test_split </a:t>
            </a:r>
            <a:r>
              <a:rPr lang="en-IN" dirty="0"/>
              <a:t>from </a:t>
            </a:r>
            <a:r>
              <a:rPr lang="en-IN" i="1" dirty="0"/>
              <a:t>sklearn.model_selection </a:t>
            </a:r>
            <a:r>
              <a:rPr lang="en-IN" dirty="0"/>
              <a:t>can be used to split data into test and train.</a:t>
            </a:r>
          </a:p>
          <a:p>
            <a:pPr algn="just"/>
            <a:r>
              <a:rPr lang="en-US" dirty="0"/>
              <a:t>In this dataset, 13 parameters are features and 1 is the label.</a:t>
            </a:r>
          </a:p>
          <a:p>
            <a:pPr algn="just"/>
            <a:r>
              <a:rPr lang="en-US" dirty="0"/>
              <a:t>Different models can be used to predict the price.</a:t>
            </a:r>
          </a:p>
          <a:p>
            <a:pPr algn="just"/>
            <a:endParaRPr lang="en-US" dirty="0"/>
          </a:p>
        </p:txBody>
      </p:sp>
      <p:pic>
        <p:nvPicPr>
          <p:cNvPr id="5" name="Picture 4">
            <a:extLst>
              <a:ext uri="{FF2B5EF4-FFF2-40B4-BE49-F238E27FC236}">
                <a16:creationId xmlns="" xmlns:a16="http://schemas.microsoft.com/office/drawing/2014/main" id="{33B62BF2-DC75-4333-9C6C-F77CDBB8934D}"/>
              </a:ext>
            </a:extLst>
          </p:cNvPr>
          <p:cNvPicPr>
            <a:picLocks noChangeAspect="1"/>
          </p:cNvPicPr>
          <p:nvPr/>
        </p:nvPicPr>
        <p:blipFill>
          <a:blip r:embed="rId2"/>
          <a:stretch>
            <a:fillRect/>
          </a:stretch>
        </p:blipFill>
        <p:spPr>
          <a:xfrm>
            <a:off x="6200158" y="2173332"/>
            <a:ext cx="5374420" cy="2872198"/>
          </a:xfrm>
          <a:prstGeom prst="rect">
            <a:avLst/>
          </a:prstGeom>
        </p:spPr>
      </p:pic>
    </p:spTree>
    <p:extLst>
      <p:ext uri="{BB962C8B-B14F-4D97-AF65-F5344CB8AC3E}">
        <p14:creationId xmlns:p14="http://schemas.microsoft.com/office/powerpoint/2010/main" val="16394700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98A0EA-5B3E-4C3E-A540-D9D6142F22F3}"/>
              </a:ext>
            </a:extLst>
          </p:cNvPr>
          <p:cNvSpPr>
            <a:spLocks noGrp="1"/>
          </p:cNvSpPr>
          <p:nvPr>
            <p:ph type="title"/>
          </p:nvPr>
        </p:nvSpPr>
        <p:spPr>
          <a:xfrm>
            <a:off x="4365811" y="298382"/>
            <a:ext cx="3441369" cy="970450"/>
          </a:xfrm>
        </p:spPr>
        <p:txBody>
          <a:bodyPr/>
          <a:lstStyle/>
          <a:p>
            <a:r>
              <a:rPr lang="en-US" b="1" u="sng" dirty="0">
                <a:solidFill>
                  <a:srgbClr val="FFC000"/>
                </a:solidFill>
              </a:rPr>
              <a:t>WEEK 4 TASK</a:t>
            </a:r>
            <a:endParaRPr lang="en-IN" b="1" u="sng" dirty="0">
              <a:solidFill>
                <a:srgbClr val="FFC000"/>
              </a:solidFill>
            </a:endParaRPr>
          </a:p>
        </p:txBody>
      </p:sp>
      <p:sp>
        <p:nvSpPr>
          <p:cNvPr id="3" name="Content Placeholder 2">
            <a:extLst>
              <a:ext uri="{FF2B5EF4-FFF2-40B4-BE49-F238E27FC236}">
                <a16:creationId xmlns="" xmlns:a16="http://schemas.microsoft.com/office/drawing/2014/main" id="{1254A4DA-20EE-4130-94B0-E3CFCA1C857B}"/>
              </a:ext>
            </a:extLst>
          </p:cNvPr>
          <p:cNvSpPr>
            <a:spLocks noGrp="1"/>
          </p:cNvSpPr>
          <p:nvPr>
            <p:ph idx="1"/>
          </p:nvPr>
        </p:nvSpPr>
        <p:spPr>
          <a:xfrm>
            <a:off x="913795" y="2079057"/>
            <a:ext cx="5438879" cy="4272733"/>
          </a:xfrm>
        </p:spPr>
        <p:txBody>
          <a:bodyPr>
            <a:normAutofit fontScale="92500" lnSpcReduction="10000"/>
          </a:bodyPr>
          <a:lstStyle/>
          <a:p>
            <a:r>
              <a:rPr lang="en-IN" dirty="0"/>
              <a:t>Download the dataset.</a:t>
            </a:r>
          </a:p>
          <a:p>
            <a:r>
              <a:rPr lang="en-US" dirty="0"/>
              <a:t>The data has been split into two groups: </a:t>
            </a:r>
            <a:r>
              <a:rPr lang="en-IN" dirty="0"/>
              <a:t>training set (train.csv) &amp; test set (test.csv).</a:t>
            </a:r>
            <a:endParaRPr lang="en-US" dirty="0"/>
          </a:p>
          <a:p>
            <a:r>
              <a:rPr lang="en-US" dirty="0"/>
              <a:t>Perform basic pipelining tasks such as cleaning and formatting.</a:t>
            </a:r>
          </a:p>
          <a:p>
            <a:r>
              <a:rPr lang="en-US" dirty="0"/>
              <a:t>Use the various algorithm to make a prediction of survival on the Titanic.</a:t>
            </a:r>
          </a:p>
          <a:p>
            <a:r>
              <a:rPr lang="en-IN" dirty="0"/>
              <a:t>Measure Performance and Validation</a:t>
            </a:r>
            <a:r>
              <a:rPr lang="en-US" dirty="0"/>
              <a:t>.</a:t>
            </a:r>
          </a:p>
          <a:p>
            <a:r>
              <a:rPr lang="en-US" dirty="0"/>
              <a:t>Test your model with the test data.</a:t>
            </a:r>
          </a:p>
          <a:p>
            <a:pPr marL="36900" indent="0">
              <a:buNone/>
            </a:pPr>
            <a:r>
              <a:rPr lang="en-US" dirty="0"/>
              <a:t>Tools &amp; Libraries You may need:</a:t>
            </a:r>
          </a:p>
          <a:p>
            <a:r>
              <a:rPr lang="en-IN" dirty="0"/>
              <a:t>Python, Excel, Matplotlib, pandas, Scikit-Learn, </a:t>
            </a:r>
            <a:r>
              <a:rPr lang="en-IN" dirty="0" err="1"/>
              <a:t>Jupyter</a:t>
            </a:r>
            <a:r>
              <a:rPr lang="en-IN" dirty="0"/>
              <a:t> Notebook.</a:t>
            </a:r>
          </a:p>
        </p:txBody>
      </p:sp>
      <p:pic>
        <p:nvPicPr>
          <p:cNvPr id="9218" name="Picture 2" descr="Sinking of the Titanic - Wikipedia">
            <a:extLst>
              <a:ext uri="{FF2B5EF4-FFF2-40B4-BE49-F238E27FC236}">
                <a16:creationId xmlns="" xmlns:a16="http://schemas.microsoft.com/office/drawing/2014/main" id="{5DAD158B-8B35-4C85-8E6B-99A1219CC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686" y="2392334"/>
            <a:ext cx="5242350" cy="35877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66740379-D08B-4730-B433-B8CCA73A35DF}"/>
              </a:ext>
            </a:extLst>
          </p:cNvPr>
          <p:cNvSpPr txBox="1"/>
          <p:nvPr/>
        </p:nvSpPr>
        <p:spPr>
          <a:xfrm>
            <a:off x="913795" y="1320167"/>
            <a:ext cx="10694272" cy="969496"/>
          </a:xfrm>
          <a:prstGeom prst="rect">
            <a:avLst/>
          </a:prstGeom>
          <a:noFill/>
        </p:spPr>
        <p:txBody>
          <a:bodyPr wrap="square" rtlCol="0">
            <a:spAutoFit/>
          </a:bodyPr>
          <a:lstStyle/>
          <a:p>
            <a:r>
              <a:rPr lang="en-US" sz="1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 fourth week, </a:t>
            </a:r>
            <a:r>
              <a:rPr lang="en-US" sz="2000" dirty="0"/>
              <a:t>I asked my team </a:t>
            </a:r>
            <a:r>
              <a:rPr lang="en-US" sz="19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to </a:t>
            </a:r>
            <a:r>
              <a:rPr lang="en-US" sz="1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go through the Dataset Namely “</a:t>
            </a:r>
            <a:r>
              <a:rPr lang="en-US" sz="19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Titanic - Machine Learning from Disaster</a:t>
            </a:r>
            <a:r>
              <a:rPr lang="en-US" sz="1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endParaRPr lang="en-IN" dirty="0"/>
          </a:p>
        </p:txBody>
      </p:sp>
    </p:spTree>
    <p:extLst>
      <p:ext uri="{BB962C8B-B14F-4D97-AF65-F5344CB8AC3E}">
        <p14:creationId xmlns:p14="http://schemas.microsoft.com/office/powerpoint/2010/main" val="38491400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7C318A-E69A-4F45-9004-C387D8644AF8}"/>
              </a:ext>
            </a:extLst>
          </p:cNvPr>
          <p:cNvSpPr>
            <a:spLocks noGrp="1"/>
          </p:cNvSpPr>
          <p:nvPr>
            <p:ph type="title"/>
          </p:nvPr>
        </p:nvSpPr>
        <p:spPr>
          <a:xfrm>
            <a:off x="1299883" y="537395"/>
            <a:ext cx="8610600" cy="1293028"/>
          </a:xfrm>
        </p:spPr>
        <p:txBody>
          <a:bodyPr/>
          <a:lstStyle/>
          <a:p>
            <a:r>
              <a:rPr lang="en-IN" b="1" dirty="0">
                <a:solidFill>
                  <a:srgbClr val="FFC000"/>
                </a:solidFill>
              </a:rPr>
              <a:t>TAKEAWAYS FROM WEEK 4 TASK</a:t>
            </a:r>
          </a:p>
        </p:txBody>
      </p:sp>
      <p:sp>
        <p:nvSpPr>
          <p:cNvPr id="3" name="Content Placeholder 2">
            <a:extLst>
              <a:ext uri="{FF2B5EF4-FFF2-40B4-BE49-F238E27FC236}">
                <a16:creationId xmlns="" xmlns:a16="http://schemas.microsoft.com/office/drawing/2014/main" id="{3C009EC1-7BAB-4577-ABE6-D48D2D19BA5F}"/>
              </a:ext>
            </a:extLst>
          </p:cNvPr>
          <p:cNvSpPr>
            <a:spLocks noGrp="1"/>
          </p:cNvSpPr>
          <p:nvPr>
            <p:ph idx="1"/>
          </p:nvPr>
        </p:nvSpPr>
        <p:spPr>
          <a:xfrm>
            <a:off x="913795" y="1830423"/>
            <a:ext cx="5748262" cy="4537715"/>
          </a:xfrm>
        </p:spPr>
        <p:txBody>
          <a:bodyPr>
            <a:normAutofit fontScale="92500" lnSpcReduction="10000"/>
          </a:bodyPr>
          <a:lstStyle/>
          <a:p>
            <a:pPr algn="just"/>
            <a:r>
              <a:rPr lang="en-IN" dirty="0"/>
              <a:t>The dataset is already divided into test and train. So, they need to be called separately at the right time in the code.</a:t>
            </a:r>
          </a:p>
          <a:p>
            <a:pPr algn="just"/>
            <a:r>
              <a:rPr lang="en-US" dirty="0" smtClean="0"/>
              <a:t>After </a:t>
            </a:r>
            <a:r>
              <a:rPr lang="en-US" dirty="0"/>
              <a:t>cleaning and proper visualization, the important features can be selected.</a:t>
            </a:r>
          </a:p>
          <a:p>
            <a:pPr algn="just"/>
            <a:r>
              <a:rPr lang="en-US" dirty="0"/>
              <a:t>Models like </a:t>
            </a:r>
            <a:r>
              <a:rPr lang="en-US" i="1" dirty="0"/>
              <a:t>LogisticRegression, KNeighboursClassifier </a:t>
            </a:r>
            <a:r>
              <a:rPr lang="en-US" dirty="0"/>
              <a:t>and</a:t>
            </a:r>
            <a:r>
              <a:rPr lang="en-US" i="1" dirty="0"/>
              <a:t> DecisionTreeClassifier </a:t>
            </a:r>
            <a:r>
              <a:rPr lang="en-US" dirty="0"/>
              <a:t>can be used from </a:t>
            </a:r>
            <a:r>
              <a:rPr lang="en-US" i="1" dirty="0"/>
              <a:t>sklearn</a:t>
            </a:r>
            <a:r>
              <a:rPr lang="en-US" dirty="0"/>
              <a:t> for the same.</a:t>
            </a:r>
          </a:p>
          <a:p>
            <a:pPr algn="just"/>
            <a:r>
              <a:rPr lang="en-US" dirty="0"/>
              <a:t>Confusion matrix can be generated by using </a:t>
            </a:r>
            <a:r>
              <a:rPr lang="en-IN" i="1" dirty="0"/>
              <a:t>confusion_matrix</a:t>
            </a:r>
            <a:r>
              <a:rPr lang="en-US" i="1" dirty="0"/>
              <a:t> </a:t>
            </a:r>
            <a:r>
              <a:rPr lang="en-US" dirty="0"/>
              <a:t>from </a:t>
            </a:r>
            <a:r>
              <a:rPr lang="en-US" i="1" dirty="0"/>
              <a:t>s</a:t>
            </a:r>
            <a:r>
              <a:rPr lang="en-IN" i="1" dirty="0"/>
              <a:t>klearn.metrics </a:t>
            </a:r>
            <a:r>
              <a:rPr lang="en-IN" dirty="0"/>
              <a:t>to get a good idea on the performance of the models.</a:t>
            </a:r>
          </a:p>
          <a:p>
            <a:pPr algn="just"/>
            <a:r>
              <a:rPr lang="en-IN" dirty="0"/>
              <a:t>From the confusion matrix, testing accuracy can be derived using the formula (TP + TN) / (TP + TN + FN + FP)</a:t>
            </a:r>
            <a:endParaRPr lang="en-US" dirty="0"/>
          </a:p>
        </p:txBody>
      </p:sp>
      <p:pic>
        <p:nvPicPr>
          <p:cNvPr id="4098" name="Picture 2" descr="Confusion Matrix for Your Multi-Class Machine Learning Model | by Joydwip  Mohajon | Towards Data Science">
            <a:extLst>
              <a:ext uri="{FF2B5EF4-FFF2-40B4-BE49-F238E27FC236}">
                <a16:creationId xmlns="" xmlns:a16="http://schemas.microsoft.com/office/drawing/2014/main" id="{B41FC9BE-270F-4B18-8177-6A67094BB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196192"/>
            <a:ext cx="47625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8739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693" y="1559641"/>
            <a:ext cx="11672048" cy="1938992"/>
          </a:xfrm>
          <a:prstGeom prst="rect">
            <a:avLst/>
          </a:prstGeom>
          <a:noFill/>
        </p:spPr>
        <p:txBody>
          <a:bodyPr wrap="square" rtlCol="0">
            <a:spAutoFit/>
          </a:bodyPr>
          <a:lstStyle/>
          <a:p>
            <a:r>
              <a:rPr lang="en-IN" sz="4000" b="1" dirty="0" smtClean="0">
                <a:solidFill>
                  <a:srgbClr val="FFC000"/>
                </a:solidFill>
              </a:rPr>
              <a:t>DISEASE </a:t>
            </a:r>
            <a:r>
              <a:rPr lang="en-IN" sz="4000" b="1" dirty="0" smtClean="0">
                <a:solidFill>
                  <a:srgbClr val="FFC000"/>
                </a:solidFill>
              </a:rPr>
              <a:t>PREDICTION BASED </a:t>
            </a:r>
            <a:r>
              <a:rPr lang="en-IN" sz="4000" b="1" dirty="0" smtClean="0">
                <a:solidFill>
                  <a:srgbClr val="FFC000"/>
                </a:solidFill>
              </a:rPr>
              <a:t>ON SYMPTOMS– </a:t>
            </a:r>
          </a:p>
          <a:p>
            <a:r>
              <a:rPr lang="en-IN" sz="4000" b="1" dirty="0" smtClean="0">
                <a:solidFill>
                  <a:srgbClr val="FFC000"/>
                </a:solidFill>
              </a:rPr>
              <a:t>A </a:t>
            </a:r>
            <a:r>
              <a:rPr lang="en-IN" sz="4000" b="1" dirty="0">
                <a:solidFill>
                  <a:srgbClr val="FFC000"/>
                </a:solidFill>
              </a:rPr>
              <a:t> </a:t>
            </a:r>
            <a:r>
              <a:rPr lang="en-IN" sz="4000" b="1" dirty="0" smtClean="0">
                <a:solidFill>
                  <a:srgbClr val="FFC000"/>
                </a:solidFill>
              </a:rPr>
              <a:t>MACHINE </a:t>
            </a:r>
            <a:r>
              <a:rPr lang="en-IN" sz="4000" b="1" dirty="0" smtClean="0">
                <a:solidFill>
                  <a:srgbClr val="FFC000"/>
                </a:solidFill>
              </a:rPr>
              <a:t>LEARNING </a:t>
            </a:r>
            <a:r>
              <a:rPr lang="en-IN" sz="4000" b="1" dirty="0" smtClean="0">
                <a:solidFill>
                  <a:srgbClr val="FFC000"/>
                </a:solidFill>
              </a:rPr>
              <a:t>PROJECT</a:t>
            </a:r>
          </a:p>
          <a:p>
            <a:endParaRPr lang="en-IN" sz="4000" b="1" dirty="0">
              <a:solidFill>
                <a:srgbClr val="FFC000"/>
              </a:solidFill>
            </a:endParaRPr>
          </a:p>
        </p:txBody>
      </p:sp>
      <p:pic>
        <p:nvPicPr>
          <p:cNvPr id="12" name="Content Placeholder 11"/>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750424" y="3323502"/>
            <a:ext cx="5441576" cy="3534498"/>
          </a:xfrm>
        </p:spPr>
      </p:pic>
      <p:sp>
        <p:nvSpPr>
          <p:cNvPr id="13" name="TextBox 12"/>
          <p:cNvSpPr txBox="1"/>
          <p:nvPr/>
        </p:nvSpPr>
        <p:spPr>
          <a:xfrm>
            <a:off x="430305" y="4900070"/>
            <a:ext cx="4909998" cy="369332"/>
          </a:xfrm>
          <a:prstGeom prst="rect">
            <a:avLst/>
          </a:prstGeom>
          <a:noFill/>
        </p:spPr>
        <p:txBody>
          <a:bodyPr wrap="none" rtlCol="0">
            <a:spAutoFit/>
          </a:bodyPr>
          <a:lstStyle/>
          <a:p>
            <a:r>
              <a:rPr lang="en-IN" dirty="0" smtClean="0"/>
              <a:t>-Presented by UPENDRA GUPTA and TEAM</a:t>
            </a:r>
            <a:endParaRPr lang="en-IN" dirty="0"/>
          </a:p>
        </p:txBody>
      </p:sp>
    </p:spTree>
    <p:extLst>
      <p:ext uri="{BB962C8B-B14F-4D97-AF65-F5344CB8AC3E}">
        <p14:creationId xmlns:p14="http://schemas.microsoft.com/office/powerpoint/2010/main" val="16591262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6118" y="1298592"/>
            <a:ext cx="10264588" cy="5909310"/>
          </a:xfrm>
          <a:prstGeom prst="rect">
            <a:avLst/>
          </a:prstGeom>
        </p:spPr>
        <p:txBody>
          <a:bodyPr wrap="square">
            <a:spAutoFit/>
          </a:bodyPr>
          <a:lstStyle/>
          <a:p>
            <a:endParaRPr lang="en-US" dirty="0" smtClean="0"/>
          </a:p>
          <a:p>
            <a:r>
              <a:rPr lang="en-US" dirty="0" smtClean="0"/>
              <a:t>In </a:t>
            </a:r>
            <a:r>
              <a:rPr lang="en-US" dirty="0"/>
              <a:t>today's scenario, the whole world is suffering from a pandemic. It’s not  safe for anyone to go to hospital. We want to provide a platform where when a person enters his/her name and the 5 symptoms a person is observing in his/herself example like a person enters symptoms like losing weight , </a:t>
            </a:r>
            <a:r>
              <a:rPr lang="en-US" dirty="0" smtClean="0"/>
              <a:t>doziness, </a:t>
            </a:r>
            <a:r>
              <a:rPr lang="en-US" dirty="0"/>
              <a:t>extra urination , thirsty, blurry vision then the person may be suffering from Diabetes. Further whole will be saved in the database whenever a person visits again the database can help to predict the disease</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 objective of this project is to build  a platform for users where they can </a:t>
            </a:r>
            <a:r>
              <a:rPr lang="en-US" dirty="0" smtClean="0"/>
              <a:t>analyze </a:t>
            </a:r>
            <a:r>
              <a:rPr lang="en-US" dirty="0" smtClean="0"/>
              <a:t>themselves just by mentioning </a:t>
            </a:r>
            <a:r>
              <a:rPr lang="en-US" dirty="0"/>
              <a:t>u</a:t>
            </a:r>
            <a:r>
              <a:rPr lang="en-US" dirty="0" smtClean="0"/>
              <a:t>tmost five symptoms they are </a:t>
            </a:r>
            <a:r>
              <a:rPr lang="en-US" dirty="0" smtClean="0"/>
              <a:t>observing </a:t>
            </a:r>
            <a:r>
              <a:rPr lang="en-US" dirty="0" smtClean="0"/>
              <a:t>without going to any hospital or without reaching any doctor. </a:t>
            </a:r>
          </a:p>
          <a:p>
            <a:endParaRPr lang="en-US" dirty="0"/>
          </a:p>
          <a:p>
            <a:endParaRPr lang="en-US" dirty="0"/>
          </a:p>
          <a:p>
            <a:endParaRPr lang="en-US" dirty="0"/>
          </a:p>
        </p:txBody>
      </p:sp>
      <p:sp>
        <p:nvSpPr>
          <p:cNvPr id="4" name="Rectangle 3"/>
          <p:cNvSpPr/>
          <p:nvPr/>
        </p:nvSpPr>
        <p:spPr>
          <a:xfrm>
            <a:off x="3236279" y="529151"/>
            <a:ext cx="5069786" cy="769441"/>
          </a:xfrm>
          <a:prstGeom prst="rect">
            <a:avLst/>
          </a:prstGeom>
        </p:spPr>
        <p:txBody>
          <a:bodyPr wrap="none">
            <a:spAutoFit/>
          </a:bodyPr>
          <a:lstStyle/>
          <a:p>
            <a:pPr algn="ctr"/>
            <a:r>
              <a:rPr lang="en-IN" sz="4400" b="1" u="sng" dirty="0" smtClean="0">
                <a:solidFill>
                  <a:srgbClr val="FFC000"/>
                </a:solidFill>
              </a:rPr>
              <a:t> INTRODUCTION</a:t>
            </a:r>
            <a:endParaRPr lang="en-IN" sz="4400" b="1" u="sng" dirty="0">
              <a:solidFill>
                <a:srgbClr val="FFC000"/>
              </a:solidFill>
            </a:endParaRPr>
          </a:p>
        </p:txBody>
      </p:sp>
      <p:sp>
        <p:nvSpPr>
          <p:cNvPr id="5" name="TextBox 4"/>
          <p:cNvSpPr txBox="1"/>
          <p:nvPr/>
        </p:nvSpPr>
        <p:spPr>
          <a:xfrm>
            <a:off x="4715435" y="3523128"/>
            <a:ext cx="2111475" cy="769441"/>
          </a:xfrm>
          <a:prstGeom prst="rect">
            <a:avLst/>
          </a:prstGeom>
          <a:noFill/>
        </p:spPr>
        <p:txBody>
          <a:bodyPr wrap="none" rtlCol="0">
            <a:spAutoFit/>
          </a:bodyPr>
          <a:lstStyle/>
          <a:p>
            <a:pPr algn="ctr"/>
            <a:r>
              <a:rPr lang="en-IN" sz="4400" b="1" u="sng" dirty="0" smtClean="0">
                <a:solidFill>
                  <a:srgbClr val="FFC000"/>
                </a:solidFill>
              </a:rPr>
              <a:t>SCOPE</a:t>
            </a:r>
            <a:endParaRPr lang="en-IN" sz="4400" b="1" u="sng" dirty="0">
              <a:solidFill>
                <a:srgbClr val="FFC000"/>
              </a:solidFill>
            </a:endParaRPr>
          </a:p>
        </p:txBody>
      </p:sp>
    </p:spTree>
    <p:extLst>
      <p:ext uri="{BB962C8B-B14F-4D97-AF65-F5344CB8AC3E}">
        <p14:creationId xmlns:p14="http://schemas.microsoft.com/office/powerpoint/2010/main" val="27409633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6306" y="493058"/>
            <a:ext cx="6802311" cy="769441"/>
          </a:xfrm>
          <a:prstGeom prst="rect">
            <a:avLst/>
          </a:prstGeom>
          <a:noFill/>
        </p:spPr>
        <p:txBody>
          <a:bodyPr wrap="none" rtlCol="0">
            <a:spAutoFit/>
          </a:bodyPr>
          <a:lstStyle/>
          <a:p>
            <a:pPr algn="ctr"/>
            <a:r>
              <a:rPr lang="en-IN" sz="4400" b="1" u="sng" dirty="0" smtClean="0">
                <a:solidFill>
                  <a:srgbClr val="FFC000"/>
                </a:solidFill>
              </a:rPr>
              <a:t>METHODOLOGY USED</a:t>
            </a:r>
            <a:endParaRPr lang="en-IN" sz="4400" b="1" u="sng" dirty="0">
              <a:solidFill>
                <a:srgbClr val="FFC000"/>
              </a:solidFill>
            </a:endParaRPr>
          </a:p>
        </p:txBody>
      </p:sp>
      <p:sp>
        <p:nvSpPr>
          <p:cNvPr id="3" name="Rectangle 2"/>
          <p:cNvSpPr/>
          <p:nvPr/>
        </p:nvSpPr>
        <p:spPr>
          <a:xfrm>
            <a:off x="1237130" y="1473858"/>
            <a:ext cx="9941858" cy="2031325"/>
          </a:xfrm>
          <a:prstGeom prst="rect">
            <a:avLst/>
          </a:prstGeom>
        </p:spPr>
        <p:txBody>
          <a:bodyPr wrap="square">
            <a:spAutoFit/>
          </a:bodyPr>
          <a:lstStyle/>
          <a:p>
            <a:r>
              <a:rPr lang="en-US" dirty="0"/>
              <a:t>Using the method based approach, the project's core problem modules were divided into four distinct sections for identifying/ monitoring the appropriate input values to determine the end result of our project as a whole. These functions were separate testing models that we trained and tuned to determine the best result to determine and work on our new input data for real world problems. The core objective of using this kind of methodology is to deprecate any kind of complexity and keep the workflow as simplistic as possible. This way each model can stand on its own without any influence from others</a:t>
            </a:r>
            <a:endParaRPr lang="en-IN" dirty="0"/>
          </a:p>
        </p:txBody>
      </p:sp>
      <p:sp>
        <p:nvSpPr>
          <p:cNvPr id="4" name="Rectangle 3"/>
          <p:cNvSpPr/>
          <p:nvPr/>
        </p:nvSpPr>
        <p:spPr>
          <a:xfrm>
            <a:off x="1237130" y="3937338"/>
            <a:ext cx="6096000" cy="2031325"/>
          </a:xfrm>
          <a:prstGeom prst="rect">
            <a:avLst/>
          </a:prstGeom>
        </p:spPr>
        <p:txBody>
          <a:bodyPr>
            <a:spAutoFit/>
          </a:bodyPr>
          <a:lstStyle/>
          <a:p>
            <a:r>
              <a:rPr lang="en-IN" dirty="0"/>
              <a:t>These four methods/models are → </a:t>
            </a:r>
          </a:p>
          <a:p>
            <a:endParaRPr lang="en-IN" dirty="0"/>
          </a:p>
          <a:p>
            <a:r>
              <a:rPr lang="en-IN" dirty="0"/>
              <a:t>●	</a:t>
            </a:r>
            <a:r>
              <a:rPr lang="en-IN" dirty="0" err="1"/>
              <a:t>NaiveBayes</a:t>
            </a:r>
            <a:r>
              <a:rPr lang="en-IN" dirty="0"/>
              <a:t>()</a:t>
            </a:r>
          </a:p>
          <a:p>
            <a:r>
              <a:rPr lang="en-IN" dirty="0"/>
              <a:t>●	KNN()</a:t>
            </a:r>
          </a:p>
          <a:p>
            <a:r>
              <a:rPr lang="en-IN" dirty="0"/>
              <a:t>●	</a:t>
            </a:r>
            <a:r>
              <a:rPr lang="en-IN" dirty="0" err="1"/>
              <a:t>randomforest</a:t>
            </a:r>
            <a:r>
              <a:rPr lang="en-IN" dirty="0"/>
              <a:t>()</a:t>
            </a:r>
          </a:p>
          <a:p>
            <a:r>
              <a:rPr lang="en-IN" dirty="0"/>
              <a:t>●	</a:t>
            </a:r>
            <a:r>
              <a:rPr lang="en-IN" dirty="0" err="1"/>
              <a:t>DecisionTree</a:t>
            </a:r>
            <a:r>
              <a:rPr lang="en-IN" dirty="0"/>
              <a:t>()</a:t>
            </a:r>
          </a:p>
          <a:p>
            <a:endParaRPr lang="en-IN" dirty="0"/>
          </a:p>
        </p:txBody>
      </p:sp>
    </p:spTree>
    <p:extLst>
      <p:ext uri="{BB962C8B-B14F-4D97-AF65-F5344CB8AC3E}">
        <p14:creationId xmlns:p14="http://schemas.microsoft.com/office/powerpoint/2010/main" val="12120725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1975" y="674691"/>
            <a:ext cx="7333129" cy="4524315"/>
          </a:xfrm>
          <a:prstGeom prst="rect">
            <a:avLst/>
          </a:prstGeom>
        </p:spPr>
        <p:txBody>
          <a:bodyPr wrap="square">
            <a:spAutoFit/>
          </a:bodyPr>
          <a:lstStyle/>
          <a:p>
            <a:r>
              <a:rPr lang="en-US" dirty="0"/>
              <a:t>Apart from the </a:t>
            </a:r>
            <a:r>
              <a:rPr lang="en-US" dirty="0" err="1"/>
              <a:t>the</a:t>
            </a:r>
            <a:r>
              <a:rPr lang="en-US" dirty="0"/>
              <a:t> four major model functions and number of </a:t>
            </a:r>
            <a:r>
              <a:rPr lang="en-US" dirty="0" err="1"/>
              <a:t>util</a:t>
            </a:r>
            <a:r>
              <a:rPr lang="en-US" dirty="0"/>
              <a:t> functions are added as a means to increase code reusability, robustness, and overall efficiency of the project as a whole. These methods help in various visualizations and work as simple </a:t>
            </a:r>
            <a:r>
              <a:rPr lang="en-US" dirty="0" err="1"/>
              <a:t>util</a:t>
            </a:r>
            <a:r>
              <a:rPr lang="en-US" dirty="0"/>
              <a:t> functionalities like dialog confirmations or error message display boxes.</a:t>
            </a:r>
          </a:p>
          <a:p>
            <a:endParaRPr lang="en-US" dirty="0"/>
          </a:p>
          <a:p>
            <a:r>
              <a:rPr lang="en-US" dirty="0"/>
              <a:t>These methods are →</a:t>
            </a:r>
          </a:p>
          <a:p>
            <a:endParaRPr lang="en-US" dirty="0"/>
          </a:p>
          <a:p>
            <a:r>
              <a:rPr lang="en-US" dirty="0"/>
              <a:t>●	scatter plot(</a:t>
            </a:r>
            <a:r>
              <a:rPr lang="en-US" dirty="0" err="1"/>
              <a:t>disea</a:t>
            </a:r>
            <a:r>
              <a:rPr lang="en-US" dirty="0"/>
              <a:t>)</a:t>
            </a:r>
          </a:p>
          <a:p>
            <a:r>
              <a:rPr lang="en-US" dirty="0"/>
              <a:t>●	</a:t>
            </a:r>
            <a:r>
              <a:rPr lang="en-US" dirty="0" err="1"/>
              <a:t>plotScatterMatrix</a:t>
            </a:r>
            <a:r>
              <a:rPr lang="en-US" dirty="0"/>
              <a:t>(df1, </a:t>
            </a:r>
            <a:r>
              <a:rPr lang="en-US" dirty="0" err="1"/>
              <a:t>plotSize</a:t>
            </a:r>
            <a:r>
              <a:rPr lang="en-US" dirty="0"/>
              <a:t>, </a:t>
            </a:r>
            <a:r>
              <a:rPr lang="en-US" dirty="0" err="1"/>
              <a:t>textSize</a:t>
            </a:r>
            <a:r>
              <a:rPr lang="en-US" dirty="0"/>
              <a:t>)</a:t>
            </a:r>
          </a:p>
          <a:p>
            <a:r>
              <a:rPr lang="en-US" dirty="0"/>
              <a:t>●	</a:t>
            </a:r>
            <a:r>
              <a:rPr lang="en-US" dirty="0" err="1"/>
              <a:t>plotPerColumnDistribution</a:t>
            </a:r>
            <a:r>
              <a:rPr lang="en-US" dirty="0"/>
              <a:t>(df1, </a:t>
            </a:r>
            <a:r>
              <a:rPr lang="en-US" dirty="0" err="1"/>
              <a:t>nGraphShown</a:t>
            </a:r>
            <a:r>
              <a:rPr lang="en-US" dirty="0"/>
              <a:t>, </a:t>
            </a:r>
            <a:r>
              <a:rPr lang="en-US" dirty="0" smtClean="0"/>
              <a:t>   </a:t>
            </a:r>
            <a:r>
              <a:rPr lang="en-US" dirty="0" err="1" smtClean="0"/>
              <a:t>nGraphPerRow</a:t>
            </a:r>
            <a:r>
              <a:rPr lang="en-US" dirty="0"/>
              <a:t>)</a:t>
            </a:r>
          </a:p>
          <a:p>
            <a:r>
              <a:rPr lang="en-US" dirty="0"/>
              <a:t>●	Reset()</a:t>
            </a:r>
          </a:p>
          <a:p>
            <a:r>
              <a:rPr lang="en-US" dirty="0"/>
              <a:t>●	help()</a:t>
            </a:r>
          </a:p>
          <a:p>
            <a:r>
              <a:rPr lang="en-US" dirty="0"/>
              <a:t>●	about()</a:t>
            </a:r>
          </a:p>
          <a:p>
            <a:r>
              <a:rPr lang="en-US" dirty="0"/>
              <a:t>●	</a:t>
            </a:r>
            <a:r>
              <a:rPr lang="en-US" dirty="0" err="1"/>
              <a:t>quitApp</a:t>
            </a:r>
            <a:r>
              <a:rPr lang="en-US" dirty="0"/>
              <a:t>()</a:t>
            </a:r>
          </a:p>
          <a:p>
            <a:r>
              <a:rPr lang="en-US" dirty="0"/>
              <a:t> </a:t>
            </a:r>
          </a:p>
        </p:txBody>
      </p:sp>
      <p:pic>
        <p:nvPicPr>
          <p:cNvPr id="7" name="Content Placeholder 6"/>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173506" y="4421830"/>
            <a:ext cx="2376488" cy="2065337"/>
          </a:xfrm>
        </p:spPr>
      </p:pic>
      <p:pic>
        <p:nvPicPr>
          <p:cNvPr id="12" name="Content Placeholder 11"/>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9713913" y="4367213"/>
            <a:ext cx="2478087" cy="2065337"/>
          </a:xfrm>
        </p:spPr>
      </p:pic>
      <p:sp>
        <p:nvSpPr>
          <p:cNvPr id="16" name="Right Arrow 15"/>
          <p:cNvSpPr/>
          <p:nvPr/>
        </p:nvSpPr>
        <p:spPr>
          <a:xfrm>
            <a:off x="5888318" y="5199004"/>
            <a:ext cx="3487271" cy="510988"/>
          </a:xfrm>
          <a:prstGeom prst="rightArrow">
            <a:avLst/>
          </a:prstGeom>
          <a:solidFill>
            <a:srgbClr val="FFFF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524591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1789" y="197224"/>
            <a:ext cx="5278176" cy="769441"/>
          </a:xfrm>
          <a:prstGeom prst="rect">
            <a:avLst/>
          </a:prstGeom>
          <a:noFill/>
        </p:spPr>
        <p:txBody>
          <a:bodyPr wrap="none" rtlCol="0">
            <a:spAutoFit/>
          </a:bodyPr>
          <a:lstStyle/>
          <a:p>
            <a:r>
              <a:rPr lang="en-IN" sz="4400" b="1" u="sng" dirty="0" smtClean="0">
                <a:solidFill>
                  <a:srgbClr val="FFC000"/>
                </a:solidFill>
              </a:rPr>
              <a:t>PROJECT DESIGN</a:t>
            </a:r>
            <a:endParaRPr lang="en-IN" sz="4400" b="1" u="sng" dirty="0">
              <a:solidFill>
                <a:srgbClr val="FFC000"/>
              </a:solidFill>
            </a:endParaRPr>
          </a:p>
        </p:txBody>
      </p:sp>
      <p:pic>
        <p:nvPicPr>
          <p:cNvPr id="3" name="Picture 2"/>
          <p:cNvPicPr>
            <a:picLocks noChangeAspect="1"/>
          </p:cNvPicPr>
          <p:nvPr/>
        </p:nvPicPr>
        <p:blipFill>
          <a:blip r:embed="rId2"/>
          <a:stretch>
            <a:fillRect/>
          </a:stretch>
        </p:blipFill>
        <p:spPr>
          <a:xfrm>
            <a:off x="5432612" y="1461247"/>
            <a:ext cx="6631678" cy="5196945"/>
          </a:xfrm>
          <a:prstGeom prst="rect">
            <a:avLst/>
          </a:prstGeom>
        </p:spPr>
      </p:pic>
      <p:sp>
        <p:nvSpPr>
          <p:cNvPr id="4" name="TextBox 3"/>
          <p:cNvSpPr txBox="1"/>
          <p:nvPr/>
        </p:nvSpPr>
        <p:spPr>
          <a:xfrm>
            <a:off x="340658" y="1302880"/>
            <a:ext cx="5912709" cy="5355312"/>
          </a:xfrm>
          <a:prstGeom prst="rect">
            <a:avLst/>
          </a:prstGeom>
          <a:noFill/>
        </p:spPr>
        <p:txBody>
          <a:bodyPr wrap="none" rtlCol="0">
            <a:spAutoFit/>
          </a:bodyPr>
          <a:lstStyle/>
          <a:p>
            <a:r>
              <a:rPr lang="en-IN" dirty="0" smtClean="0"/>
              <a:t>Block diagram:</a:t>
            </a:r>
          </a:p>
          <a:p>
            <a:endParaRPr lang="en-IN" dirty="0"/>
          </a:p>
          <a:p>
            <a:r>
              <a:rPr lang="en-IN" dirty="0" smtClean="0"/>
              <a:t>This block diagram gives us a quick </a:t>
            </a:r>
          </a:p>
          <a:p>
            <a:r>
              <a:rPr lang="en-IN" dirty="0"/>
              <a:t>r</a:t>
            </a:r>
            <a:r>
              <a:rPr lang="en-IN" dirty="0" smtClean="0"/>
              <a:t>eference  of our program that is how it </a:t>
            </a:r>
          </a:p>
          <a:p>
            <a:r>
              <a:rPr lang="en-IN" dirty="0" smtClean="0"/>
              <a:t>Actually works.</a:t>
            </a:r>
          </a:p>
          <a:p>
            <a:r>
              <a:rPr lang="en-IN" dirty="0" smtClean="0"/>
              <a:t>First the user will start the application </a:t>
            </a:r>
          </a:p>
          <a:p>
            <a:r>
              <a:rPr lang="en-IN" dirty="0"/>
              <a:t>a</a:t>
            </a:r>
            <a:r>
              <a:rPr lang="en-IN" dirty="0" smtClean="0"/>
              <a:t>nd will enter his/her name . Once he/she</a:t>
            </a:r>
          </a:p>
          <a:p>
            <a:r>
              <a:rPr lang="en-IN" dirty="0"/>
              <a:t>e</a:t>
            </a:r>
            <a:r>
              <a:rPr lang="en-IN" dirty="0" smtClean="0"/>
              <a:t>nter his/her name, will need to select 5 </a:t>
            </a:r>
          </a:p>
          <a:p>
            <a:r>
              <a:rPr lang="en-IN" dirty="0"/>
              <a:t>s</a:t>
            </a:r>
            <a:r>
              <a:rPr lang="en-IN" dirty="0" smtClean="0"/>
              <a:t>ymptoms that he she is facing , then after </a:t>
            </a:r>
          </a:p>
          <a:p>
            <a:r>
              <a:rPr lang="en-IN" dirty="0" smtClean="0"/>
              <a:t>when he/she went to check prediction the </a:t>
            </a:r>
          </a:p>
          <a:p>
            <a:r>
              <a:rPr lang="en-IN" dirty="0" smtClean="0"/>
              <a:t>very first prediction that is the prediction 1 </a:t>
            </a:r>
          </a:p>
          <a:p>
            <a:r>
              <a:rPr lang="en-IN" dirty="0"/>
              <a:t>w</a:t>
            </a:r>
            <a:r>
              <a:rPr lang="en-IN" dirty="0" smtClean="0"/>
              <a:t>ill show the predicted result of disease based </a:t>
            </a:r>
          </a:p>
          <a:p>
            <a:r>
              <a:rPr lang="en-IN" dirty="0" smtClean="0"/>
              <a:t>on the algorithm applied on first prediction </a:t>
            </a:r>
          </a:p>
          <a:p>
            <a:r>
              <a:rPr lang="en-IN" dirty="0"/>
              <a:t>box </a:t>
            </a:r>
            <a:r>
              <a:rPr lang="en-IN" dirty="0" smtClean="0"/>
              <a:t>i.e., Decision </a:t>
            </a:r>
            <a:r>
              <a:rPr lang="en-IN" dirty="0"/>
              <a:t>Tree in </a:t>
            </a:r>
            <a:r>
              <a:rPr lang="en-IN" dirty="0" smtClean="0"/>
              <a:t>our case. So,</a:t>
            </a:r>
          </a:p>
          <a:p>
            <a:r>
              <a:rPr lang="en-IN" dirty="0" smtClean="0"/>
              <a:t>prediction 1 will predict the result based on</a:t>
            </a:r>
          </a:p>
          <a:p>
            <a:r>
              <a:rPr lang="en-IN" dirty="0" smtClean="0"/>
              <a:t>Decision Tree algorithm similarly prediction </a:t>
            </a:r>
          </a:p>
          <a:p>
            <a:r>
              <a:rPr lang="en-IN" dirty="0" smtClean="0"/>
              <a:t>2,3 ,4 will predict the values based on Random Forest, </a:t>
            </a:r>
          </a:p>
          <a:p>
            <a:r>
              <a:rPr lang="en-IN" dirty="0" smtClean="0"/>
              <a:t>Naïve Bayes, KNN respectively. After the user get satisfied </a:t>
            </a:r>
          </a:p>
          <a:p>
            <a:r>
              <a:rPr lang="en-IN" dirty="0"/>
              <a:t>c</a:t>
            </a:r>
            <a:r>
              <a:rPr lang="en-IN" dirty="0" smtClean="0"/>
              <a:t>an exit the application through exit command.</a:t>
            </a:r>
          </a:p>
        </p:txBody>
      </p:sp>
    </p:spTree>
    <p:extLst>
      <p:ext uri="{BB962C8B-B14F-4D97-AF65-F5344CB8AC3E}">
        <p14:creationId xmlns:p14="http://schemas.microsoft.com/office/powerpoint/2010/main" val="23471017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82470" y="197223"/>
            <a:ext cx="5377745" cy="970450"/>
          </a:xfrm>
        </p:spPr>
        <p:txBody>
          <a:bodyPr>
            <a:normAutofit/>
          </a:bodyPr>
          <a:lstStyle/>
          <a:p>
            <a:r>
              <a:rPr lang="en-IN" sz="4400" b="1" u="sng" dirty="0" smtClean="0">
                <a:solidFill>
                  <a:srgbClr val="FFC000"/>
                </a:solidFill>
              </a:rPr>
              <a:t>FINAL PROJECT GUI</a:t>
            </a:r>
            <a:endParaRPr lang="en-IN" sz="4400" b="1" u="sng" dirty="0">
              <a:solidFill>
                <a:srgbClr val="FFC000"/>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047" y="1507845"/>
            <a:ext cx="8633012" cy="5053922"/>
          </a:xfrm>
        </p:spPr>
      </p:pic>
    </p:spTree>
    <p:extLst>
      <p:ext uri="{BB962C8B-B14F-4D97-AF65-F5344CB8AC3E}">
        <p14:creationId xmlns:p14="http://schemas.microsoft.com/office/powerpoint/2010/main" val="39906281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10585"/>
            <a:ext cx="4554071" cy="1293028"/>
          </a:xfrm>
        </p:spPr>
        <p:txBody>
          <a:bodyPr/>
          <a:lstStyle/>
          <a:p>
            <a:pPr algn="l"/>
            <a:r>
              <a:rPr lang="en-US" dirty="0" smtClean="0"/>
              <a:t>Team Members</a:t>
            </a:r>
            <a:endParaRPr lang="en-IN" dirty="0"/>
          </a:p>
        </p:txBody>
      </p:sp>
      <p:sp>
        <p:nvSpPr>
          <p:cNvPr id="3" name="Content Placeholder 2"/>
          <p:cNvSpPr>
            <a:spLocks noGrp="1"/>
          </p:cNvSpPr>
          <p:nvPr>
            <p:ph idx="1"/>
          </p:nvPr>
        </p:nvSpPr>
        <p:spPr/>
        <p:txBody>
          <a:bodyPr>
            <a:normAutofit/>
          </a:bodyPr>
          <a:lstStyle/>
          <a:p>
            <a:r>
              <a:rPr lang="en-IN" dirty="0" smtClean="0"/>
              <a:t> Upendra </a:t>
            </a:r>
            <a:r>
              <a:rPr lang="en-IN" dirty="0"/>
              <a:t>Gupta </a:t>
            </a:r>
            <a:r>
              <a:rPr lang="en-IN" dirty="0" smtClean="0"/>
              <a:t>(Team leader)</a:t>
            </a:r>
            <a:endParaRPr lang="en-IN" dirty="0"/>
          </a:p>
          <a:p>
            <a:r>
              <a:rPr lang="en-IN" dirty="0" smtClean="0"/>
              <a:t> </a:t>
            </a:r>
            <a:r>
              <a:rPr lang="en-IN" dirty="0" err="1"/>
              <a:t>Aneesha</a:t>
            </a:r>
            <a:r>
              <a:rPr lang="en-IN" dirty="0"/>
              <a:t> </a:t>
            </a:r>
            <a:r>
              <a:rPr lang="en-IN" dirty="0" err="1" smtClean="0"/>
              <a:t>Sengupta</a:t>
            </a:r>
            <a:endParaRPr lang="en-IN" dirty="0" smtClean="0"/>
          </a:p>
          <a:p>
            <a:r>
              <a:rPr lang="en-IN" dirty="0"/>
              <a:t> </a:t>
            </a:r>
            <a:r>
              <a:rPr lang="en-IN" dirty="0" err="1" smtClean="0"/>
              <a:t>Madhuri</a:t>
            </a:r>
            <a:endParaRPr lang="en-IN" dirty="0" smtClean="0"/>
          </a:p>
          <a:p>
            <a:r>
              <a:rPr lang="en-IN" dirty="0" err="1" smtClean="0"/>
              <a:t>Earavelly</a:t>
            </a:r>
            <a:r>
              <a:rPr lang="en-IN" dirty="0" smtClean="0"/>
              <a:t> </a:t>
            </a:r>
            <a:r>
              <a:rPr lang="en-IN" dirty="0" err="1"/>
              <a:t>Sriharshitha</a:t>
            </a:r>
            <a:endParaRPr lang="en-IN" dirty="0"/>
          </a:p>
          <a:p>
            <a:r>
              <a:rPr lang="en-IN" dirty="0" smtClean="0"/>
              <a:t> </a:t>
            </a:r>
            <a:r>
              <a:rPr lang="en-IN" dirty="0" err="1"/>
              <a:t>Prateek</a:t>
            </a:r>
            <a:r>
              <a:rPr lang="en-IN" dirty="0"/>
              <a:t> </a:t>
            </a:r>
            <a:r>
              <a:rPr lang="en-IN" dirty="0" smtClean="0"/>
              <a:t>Singh </a:t>
            </a:r>
          </a:p>
          <a:p>
            <a:r>
              <a:rPr lang="en-IN" dirty="0" smtClean="0"/>
              <a:t> </a:t>
            </a:r>
            <a:r>
              <a:rPr lang="en-IN" dirty="0" err="1"/>
              <a:t>Vasvi</a:t>
            </a:r>
            <a:r>
              <a:rPr lang="en-IN" dirty="0"/>
              <a:t> Agarwal </a:t>
            </a:r>
            <a:r>
              <a:rPr lang="en-IN" dirty="0" smtClean="0"/>
              <a:t>  </a:t>
            </a:r>
          </a:p>
          <a:p>
            <a:r>
              <a:rPr lang="en-IN" dirty="0" smtClean="0"/>
              <a:t> </a:t>
            </a:r>
            <a:r>
              <a:rPr lang="en-IN" dirty="0"/>
              <a:t>Nikita </a:t>
            </a:r>
            <a:r>
              <a:rPr lang="en-IN" dirty="0" err="1" smtClean="0"/>
              <a:t>Verma</a:t>
            </a:r>
            <a:r>
              <a:rPr lang="en-IN" dirty="0" smtClean="0"/>
              <a:t> </a:t>
            </a:r>
          </a:p>
        </p:txBody>
      </p:sp>
    </p:spTree>
    <p:extLst>
      <p:ext uri="{BB962C8B-B14F-4D97-AF65-F5344CB8AC3E}">
        <p14:creationId xmlns:p14="http://schemas.microsoft.com/office/powerpoint/2010/main" val="20726198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3482" y="2698375"/>
            <a:ext cx="5441577" cy="1323439"/>
          </a:xfrm>
          <a:prstGeom prst="rect">
            <a:avLst/>
          </a:prstGeom>
          <a:noFill/>
        </p:spPr>
        <p:txBody>
          <a:bodyPr wrap="square" rtlCol="0">
            <a:spAutoFit/>
          </a:bodyPr>
          <a:lstStyle/>
          <a:p>
            <a:r>
              <a:rPr lang="en-US" sz="8000" dirty="0" smtClean="0">
                <a:latin typeface="Brush Script MT" panose="03060802040406070304" pitchFamily="66" charset="0"/>
              </a:rPr>
              <a:t>THANK YOU</a:t>
            </a:r>
            <a:endParaRPr lang="en-IN" sz="8000" dirty="0">
              <a:latin typeface="Brush Script MT" panose="03060802040406070304" pitchFamily="66" charset="0"/>
            </a:endParaRPr>
          </a:p>
        </p:txBody>
      </p:sp>
    </p:spTree>
    <p:extLst>
      <p:ext uri="{BB962C8B-B14F-4D97-AF65-F5344CB8AC3E}">
        <p14:creationId xmlns:p14="http://schemas.microsoft.com/office/powerpoint/2010/main" val="11064254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CFDD30-1770-4630-93B2-7EC0904B6927}"/>
              </a:ext>
            </a:extLst>
          </p:cNvPr>
          <p:cNvSpPr>
            <a:spLocks noGrp="1"/>
          </p:cNvSpPr>
          <p:nvPr>
            <p:ph type="title"/>
          </p:nvPr>
        </p:nvSpPr>
        <p:spPr>
          <a:xfrm>
            <a:off x="4350123" y="620938"/>
            <a:ext cx="3491753" cy="1293028"/>
          </a:xfrm>
        </p:spPr>
        <p:txBody>
          <a:bodyPr/>
          <a:lstStyle/>
          <a:p>
            <a:r>
              <a:rPr lang="en-US" b="1" u="sng" dirty="0" smtClean="0">
                <a:solidFill>
                  <a:srgbClr val="FFC000"/>
                </a:solidFill>
              </a:rPr>
              <a:t>MY</a:t>
            </a:r>
            <a:r>
              <a:rPr lang="en-US" b="1" u="sng" dirty="0" smtClean="0">
                <a:solidFill>
                  <a:srgbClr val="FFC000"/>
                </a:solidFill>
              </a:rPr>
              <a:t> </a:t>
            </a:r>
            <a:r>
              <a:rPr lang="en-US" b="1" u="sng" dirty="0">
                <a:solidFill>
                  <a:srgbClr val="FFC000"/>
                </a:solidFill>
              </a:rPr>
              <a:t>PROJECT</a:t>
            </a:r>
            <a:endParaRPr lang="en-IN" b="1" u="sng" dirty="0">
              <a:solidFill>
                <a:srgbClr val="FFC000"/>
              </a:solidFill>
            </a:endParaRPr>
          </a:p>
        </p:txBody>
      </p:sp>
      <p:sp>
        <p:nvSpPr>
          <p:cNvPr id="3" name="Content Placeholder 2">
            <a:extLst>
              <a:ext uri="{FF2B5EF4-FFF2-40B4-BE49-F238E27FC236}">
                <a16:creationId xmlns="" xmlns:a16="http://schemas.microsoft.com/office/drawing/2014/main" id="{013215AB-3FA4-459B-AA2A-CBE03BB3140B}"/>
              </a:ext>
            </a:extLst>
          </p:cNvPr>
          <p:cNvSpPr>
            <a:spLocks noGrp="1"/>
          </p:cNvSpPr>
          <p:nvPr>
            <p:ph idx="1"/>
          </p:nvPr>
        </p:nvSpPr>
        <p:spPr/>
        <p:txBody>
          <a:bodyPr>
            <a:normAutofit/>
          </a:bodyPr>
          <a:lstStyle/>
          <a:p>
            <a:pPr marL="55880" marR="8255" indent="-6350" algn="just" rtl="0">
              <a:spcBef>
                <a:spcPts val="0"/>
              </a:spcBef>
              <a:spcAft>
                <a:spcPts val="995"/>
              </a:spcAft>
            </a:pPr>
            <a:r>
              <a:rPr lang="en-US" sz="1800" b="0" i="0" u="none" strike="noStrike" dirty="0">
                <a:solidFill>
                  <a:schemeClr val="tx1"/>
                </a:solidFill>
                <a:effectLst/>
                <a:latin typeface="Times New Roman" panose="02020603050405020304" pitchFamily="18" charset="0"/>
              </a:rPr>
              <a:t>Software training is one of the requirements to be fulfilled in order to obtain the Bachelor’s degree in technology. Each student needs to do software training in a recognized company of their respective domain. The students are required to do training for a duration of 1 months which is intended for their exposure to the software industry in the field of Artificial Intelligence. A well planned, properly executed and evaluated software training helps a lot in developing a professional attitude. It develops an awareness of software approach to problem solving, based on a broad understanding of processes. Besides, software training builds self confidence among students and lets students know technical knowledge and professionalism.</a:t>
            </a:r>
          </a:p>
          <a:p>
            <a:pPr marL="55880" marR="8255" indent="-6350" algn="just" rtl="0">
              <a:spcBef>
                <a:spcPts val="0"/>
              </a:spcBef>
              <a:spcAft>
                <a:spcPts val="995"/>
              </a:spcAft>
            </a:pPr>
            <a:r>
              <a:rPr lang="en-US" sz="1800" b="0" i="0" u="none" strike="noStrike" dirty="0">
                <a:solidFill>
                  <a:schemeClr val="tx1"/>
                </a:solidFill>
                <a:effectLst/>
                <a:latin typeface="Times New Roman" panose="02020603050405020304" pitchFamily="18" charset="0"/>
              </a:rPr>
              <a:t>Various efforts and processes involved in designing a component under the field of AI were studied and understood during the </a:t>
            </a:r>
            <a:r>
              <a:rPr lang="en-US" sz="1800" b="0" i="0" u="none" strike="noStrike" dirty="0" err="1" smtClean="0">
                <a:solidFill>
                  <a:schemeClr val="tx1"/>
                </a:solidFill>
                <a:effectLst/>
                <a:latin typeface="Times New Roman" panose="02020603050405020304" pitchFamily="18" charset="0"/>
              </a:rPr>
              <a:t>internshiP</a:t>
            </a:r>
            <a:r>
              <a:rPr lang="en-US" sz="1800" b="0" i="0" u="none" strike="noStrike" dirty="0" smtClean="0">
                <a:solidFill>
                  <a:schemeClr val="tx1"/>
                </a:solidFill>
                <a:effectLst/>
                <a:latin typeface="Times New Roman" panose="02020603050405020304" pitchFamily="18" charset="0"/>
              </a:rPr>
              <a:t>.</a:t>
            </a:r>
            <a:endParaRPr lang="en-US" sz="1800" b="0" i="0" u="none" strike="noStrike" dirty="0">
              <a:solidFill>
                <a:schemeClr val="tx1"/>
              </a:solidFill>
              <a:effectLst/>
              <a:latin typeface="Times New Roman" panose="02020603050405020304" pitchFamily="18" charset="0"/>
            </a:endParaRPr>
          </a:p>
          <a:p>
            <a:pPr marL="55880" marR="8255" indent="-6350" algn="just" rtl="0">
              <a:spcBef>
                <a:spcPts val="0"/>
              </a:spcBef>
              <a:spcAft>
                <a:spcPts val="995"/>
              </a:spcAft>
            </a:pPr>
            <a:r>
              <a:rPr lang="en-US" sz="1800" b="0" i="0" u="none" strike="noStrike" dirty="0">
                <a:solidFill>
                  <a:schemeClr val="tx1"/>
                </a:solidFill>
                <a:effectLst/>
                <a:latin typeface="Times New Roman" panose="02020603050405020304" pitchFamily="18" charset="0"/>
              </a:rPr>
              <a:t>It helped </a:t>
            </a:r>
            <a:r>
              <a:rPr lang="en-US" sz="1800" dirty="0" smtClean="0">
                <a:solidFill>
                  <a:schemeClr val="tx1"/>
                </a:solidFill>
                <a:effectLst/>
                <a:latin typeface="Times New Roman" panose="02020603050405020304" pitchFamily="18" charset="0"/>
              </a:rPr>
              <a:t>me</a:t>
            </a:r>
            <a:r>
              <a:rPr lang="en-US" sz="1800" b="0" i="0" u="none" strike="noStrike" dirty="0" smtClean="0">
                <a:solidFill>
                  <a:schemeClr val="tx1"/>
                </a:solidFill>
                <a:effectLst/>
                <a:latin typeface="Times New Roman" panose="02020603050405020304" pitchFamily="18" charset="0"/>
              </a:rPr>
              <a:t> </a:t>
            </a:r>
            <a:r>
              <a:rPr lang="en-US" sz="1800" b="0" i="0" u="none" strike="noStrike" dirty="0">
                <a:solidFill>
                  <a:schemeClr val="tx1"/>
                </a:solidFill>
                <a:effectLst/>
                <a:latin typeface="Times New Roman" panose="02020603050405020304" pitchFamily="18" charset="0"/>
              </a:rPr>
              <a:t>in </a:t>
            </a:r>
            <a:r>
              <a:rPr lang="en-US" sz="1800" b="0" i="0" u="none" strike="noStrike" dirty="0" smtClean="0">
                <a:solidFill>
                  <a:schemeClr val="tx1"/>
                </a:solidFill>
                <a:effectLst/>
                <a:latin typeface="Times New Roman" panose="02020603050405020304" pitchFamily="18" charset="0"/>
              </a:rPr>
              <a:t>improving my </a:t>
            </a:r>
            <a:r>
              <a:rPr lang="en-US" sz="1800" b="0" i="0" u="none" strike="noStrike" dirty="0">
                <a:solidFill>
                  <a:schemeClr val="tx1"/>
                </a:solidFill>
                <a:effectLst/>
                <a:latin typeface="Times New Roman" panose="02020603050405020304" pitchFamily="18" charset="0"/>
              </a:rPr>
              <a:t>technical, interpersonal and communication skills, both oral and written. Overall, it has been a great experience to have industrial training in such a reputed firm and we believe that it will help </a:t>
            </a:r>
            <a:r>
              <a:rPr lang="en-US" sz="1800" dirty="0" smtClean="0">
                <a:solidFill>
                  <a:schemeClr val="tx1"/>
                </a:solidFill>
                <a:effectLst/>
                <a:latin typeface="Times New Roman" panose="02020603050405020304" pitchFamily="18" charset="0"/>
              </a:rPr>
              <a:t>me</a:t>
            </a:r>
            <a:r>
              <a:rPr lang="en-US" sz="1800" b="0" i="0" u="none" strike="noStrike" dirty="0" smtClean="0">
                <a:solidFill>
                  <a:schemeClr val="tx1"/>
                </a:solidFill>
                <a:effectLst/>
                <a:latin typeface="Times New Roman" panose="02020603050405020304" pitchFamily="18" charset="0"/>
              </a:rPr>
              <a:t> </a:t>
            </a:r>
            <a:r>
              <a:rPr lang="en-US" sz="1800" b="0" i="0" u="none" strike="noStrike" dirty="0">
                <a:solidFill>
                  <a:schemeClr val="tx1"/>
                </a:solidFill>
                <a:effectLst/>
                <a:latin typeface="Times New Roman" panose="02020603050405020304" pitchFamily="18" charset="0"/>
              </a:rPr>
              <a:t>in building a successful career. </a:t>
            </a:r>
            <a:endParaRPr lang="en-IN" dirty="0">
              <a:solidFill>
                <a:schemeClr val="tx1"/>
              </a:solidFill>
            </a:endParaRPr>
          </a:p>
        </p:txBody>
      </p:sp>
    </p:spTree>
    <p:extLst>
      <p:ext uri="{BB962C8B-B14F-4D97-AF65-F5344CB8AC3E}">
        <p14:creationId xmlns:p14="http://schemas.microsoft.com/office/powerpoint/2010/main" val="30555060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7AAFC6-40A6-4E74-854E-A77B838539C9}"/>
              </a:ext>
            </a:extLst>
          </p:cNvPr>
          <p:cNvSpPr>
            <a:spLocks noGrp="1"/>
          </p:cNvSpPr>
          <p:nvPr>
            <p:ph type="title"/>
          </p:nvPr>
        </p:nvSpPr>
        <p:spPr>
          <a:xfrm>
            <a:off x="4159623" y="296913"/>
            <a:ext cx="3222812" cy="1293028"/>
          </a:xfrm>
        </p:spPr>
        <p:txBody>
          <a:bodyPr/>
          <a:lstStyle/>
          <a:p>
            <a:r>
              <a:rPr lang="en-US" b="1" u="sng" dirty="0">
                <a:solidFill>
                  <a:srgbClr val="FFC000"/>
                </a:solidFill>
              </a:rPr>
              <a:t>WEEK 1 TASK</a:t>
            </a:r>
            <a:endParaRPr lang="en-IN" b="1" u="sng" dirty="0">
              <a:solidFill>
                <a:srgbClr val="FFC000"/>
              </a:solidFill>
            </a:endParaRPr>
          </a:p>
        </p:txBody>
      </p:sp>
      <p:sp>
        <p:nvSpPr>
          <p:cNvPr id="3" name="Content Placeholder 2">
            <a:extLst>
              <a:ext uri="{FF2B5EF4-FFF2-40B4-BE49-F238E27FC236}">
                <a16:creationId xmlns="" xmlns:a16="http://schemas.microsoft.com/office/drawing/2014/main" id="{A6D184A2-8DD7-43B1-90EB-F9906D8BF110}"/>
              </a:ext>
            </a:extLst>
          </p:cNvPr>
          <p:cNvSpPr>
            <a:spLocks noGrp="1"/>
          </p:cNvSpPr>
          <p:nvPr>
            <p:ph idx="1"/>
          </p:nvPr>
        </p:nvSpPr>
        <p:spPr>
          <a:xfrm>
            <a:off x="913795" y="1645366"/>
            <a:ext cx="5757593" cy="4058751"/>
          </a:xfrm>
        </p:spPr>
        <p:txBody>
          <a:bodyPr>
            <a:normAutofit/>
          </a:bodyPr>
          <a:lstStyle/>
          <a:p>
            <a:pPr marL="36900" indent="0" algn="just">
              <a:buNone/>
            </a:pPr>
            <a:r>
              <a:rPr lang="en-US" dirty="0"/>
              <a:t>For the first week, </a:t>
            </a:r>
            <a:r>
              <a:rPr lang="en-US" dirty="0"/>
              <a:t>I</a:t>
            </a:r>
            <a:r>
              <a:rPr lang="en-US" dirty="0" smtClean="0"/>
              <a:t> asked my team to </a:t>
            </a:r>
            <a:r>
              <a:rPr lang="en-US" dirty="0"/>
              <a:t>go through the basics of all the tools and libraries required for ML.</a:t>
            </a:r>
          </a:p>
          <a:p>
            <a:pPr marL="36900" indent="0" algn="just">
              <a:buNone/>
            </a:pPr>
            <a:endParaRPr lang="en-US" dirty="0"/>
          </a:p>
          <a:p>
            <a:pPr marL="36900" indent="0" algn="just">
              <a:buNone/>
            </a:pPr>
            <a:r>
              <a:rPr lang="en-IN" b="1" u="sng" dirty="0" smtClean="0"/>
              <a:t>Assigned</a:t>
            </a:r>
            <a:r>
              <a:rPr lang="en-IN" b="1" u="sng" dirty="0" smtClean="0"/>
              <a:t> </a:t>
            </a:r>
            <a:r>
              <a:rPr lang="en-IN" b="1" u="sng" dirty="0"/>
              <a:t>tasks:</a:t>
            </a:r>
          </a:p>
          <a:p>
            <a:pPr algn="just"/>
            <a:r>
              <a:rPr lang="en-IN" dirty="0"/>
              <a:t>Install Python, Matplotlib, Pandas, </a:t>
            </a:r>
            <a:r>
              <a:rPr lang="en-IN" dirty="0" err="1"/>
              <a:t>Numpy</a:t>
            </a:r>
            <a:r>
              <a:rPr lang="en-IN" dirty="0"/>
              <a:t>, Scikit-Learn, </a:t>
            </a:r>
            <a:r>
              <a:rPr lang="en-IN" dirty="0" err="1" smtClean="0"/>
              <a:t>Jupyter</a:t>
            </a:r>
            <a:r>
              <a:rPr lang="en-IN" dirty="0" smtClean="0"/>
              <a:t> Notebook</a:t>
            </a:r>
            <a:r>
              <a:rPr lang="en-IN" dirty="0"/>
              <a:t>.</a:t>
            </a:r>
          </a:p>
          <a:p>
            <a:pPr algn="just"/>
            <a:r>
              <a:rPr lang="en-US" dirty="0"/>
              <a:t>Write some small python codes on </a:t>
            </a:r>
            <a:r>
              <a:rPr lang="en-US" dirty="0" err="1"/>
              <a:t>jupyter</a:t>
            </a:r>
            <a:r>
              <a:rPr lang="en-US" dirty="0"/>
              <a:t> notebook, try to use </a:t>
            </a:r>
            <a:r>
              <a:rPr lang="en-US" i="1" dirty="0" err="1"/>
              <a:t>Numpy</a:t>
            </a:r>
            <a:r>
              <a:rPr lang="en-US" dirty="0"/>
              <a:t> and plot some graph using matplotlib.</a:t>
            </a:r>
            <a:endParaRPr lang="en-US" b="1" u="sng" dirty="0"/>
          </a:p>
          <a:p>
            <a:pPr marL="36900" indent="0">
              <a:buNone/>
            </a:pPr>
            <a:endParaRPr lang="en-IN" b="1" u="sng" dirty="0"/>
          </a:p>
        </p:txBody>
      </p:sp>
      <p:pic>
        <p:nvPicPr>
          <p:cNvPr id="5122" name="Picture 2" descr="The Python Logo | Python Software Foundation">
            <a:extLst>
              <a:ext uri="{FF2B5EF4-FFF2-40B4-BE49-F238E27FC236}">
                <a16:creationId xmlns="" xmlns:a16="http://schemas.microsoft.com/office/drawing/2014/main" id="{7173642E-2DBC-4113-852A-47EF43754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3347" y="1645366"/>
            <a:ext cx="4404210" cy="133885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ython machine learning libraries - Data Science Central">
            <a:extLst>
              <a:ext uri="{FF2B5EF4-FFF2-40B4-BE49-F238E27FC236}">
                <a16:creationId xmlns="" xmlns:a16="http://schemas.microsoft.com/office/drawing/2014/main" id="{357E69D4-7AB0-4400-A3C0-05C71DDC7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347" y="2984224"/>
            <a:ext cx="4400032" cy="149553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Jupyter, logo Free Icon of Vector Logo">
            <a:extLst>
              <a:ext uri="{FF2B5EF4-FFF2-40B4-BE49-F238E27FC236}">
                <a16:creationId xmlns="" xmlns:a16="http://schemas.microsoft.com/office/drawing/2014/main" id="{D939A66B-E830-419F-8831-F55F262AA4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3347" y="4479763"/>
            <a:ext cx="4400032" cy="1495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9091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7C318A-E69A-4F45-9004-C387D8644AF8}"/>
              </a:ext>
            </a:extLst>
          </p:cNvPr>
          <p:cNvSpPr>
            <a:spLocks noGrp="1"/>
          </p:cNvSpPr>
          <p:nvPr>
            <p:ph type="title"/>
          </p:nvPr>
        </p:nvSpPr>
        <p:spPr>
          <a:xfrm>
            <a:off x="1356699" y="717014"/>
            <a:ext cx="8610600" cy="1293028"/>
          </a:xfrm>
        </p:spPr>
        <p:txBody>
          <a:bodyPr/>
          <a:lstStyle/>
          <a:p>
            <a:r>
              <a:rPr lang="en-IN" b="1" dirty="0">
                <a:solidFill>
                  <a:srgbClr val="FFC000"/>
                </a:solidFill>
              </a:rPr>
              <a:t>TAKEAWAYS FROM WEEK 1 TASK </a:t>
            </a:r>
          </a:p>
        </p:txBody>
      </p:sp>
      <p:sp>
        <p:nvSpPr>
          <p:cNvPr id="3" name="Content Placeholder 2">
            <a:extLst>
              <a:ext uri="{FF2B5EF4-FFF2-40B4-BE49-F238E27FC236}">
                <a16:creationId xmlns="" xmlns:a16="http://schemas.microsoft.com/office/drawing/2014/main" id="{3C009EC1-7BAB-4577-ABE6-D48D2D19BA5F}"/>
              </a:ext>
            </a:extLst>
          </p:cNvPr>
          <p:cNvSpPr>
            <a:spLocks noGrp="1"/>
          </p:cNvSpPr>
          <p:nvPr>
            <p:ph idx="1"/>
          </p:nvPr>
        </p:nvSpPr>
        <p:spPr>
          <a:xfrm>
            <a:off x="913795" y="2010042"/>
            <a:ext cx="7168848" cy="4058751"/>
          </a:xfrm>
        </p:spPr>
        <p:txBody>
          <a:bodyPr>
            <a:normAutofit/>
          </a:bodyPr>
          <a:lstStyle/>
          <a:p>
            <a:pPr algn="just"/>
            <a:r>
              <a:rPr lang="en-IN" dirty="0"/>
              <a:t>Python is high-level language that facilitates data analysis and visualisation among other things like machine learning and application development.</a:t>
            </a:r>
          </a:p>
          <a:p>
            <a:pPr algn="just"/>
            <a:r>
              <a:rPr lang="en-IN" i="1" dirty="0"/>
              <a:t>Matplotlib</a:t>
            </a:r>
            <a:r>
              <a:rPr lang="en-IN" dirty="0"/>
              <a:t> </a:t>
            </a:r>
            <a:r>
              <a:rPr lang="en-US" dirty="0"/>
              <a:t>is a plotting library and </a:t>
            </a:r>
            <a:r>
              <a:rPr lang="en-US" i="1" dirty="0"/>
              <a:t>NumPy</a:t>
            </a:r>
            <a:r>
              <a:rPr lang="en-US" dirty="0"/>
              <a:t> is especially </a:t>
            </a:r>
            <a:r>
              <a:rPr lang="en-US" dirty="0">
                <a:effectLst>
                  <a:outerShdw blurRad="38100" dist="38100" dir="2700000" algn="tl">
                    <a:srgbClr val="000000">
                      <a:alpha val="43137"/>
                    </a:srgbClr>
                  </a:outerShdw>
                </a:effectLst>
              </a:rPr>
              <a:t>for</a:t>
            </a:r>
            <a:r>
              <a:rPr lang="en-US" dirty="0"/>
              <a:t> numerical mathematics.</a:t>
            </a:r>
          </a:p>
          <a:p>
            <a:pPr algn="just"/>
            <a:r>
              <a:rPr lang="en-US" i="1" dirty="0"/>
              <a:t>Pandas</a:t>
            </a:r>
            <a:r>
              <a:rPr lang="en-US" dirty="0"/>
              <a:t> is a library that helps in data manipulation and analysis.</a:t>
            </a:r>
          </a:p>
          <a:p>
            <a:pPr algn="just"/>
            <a:r>
              <a:rPr lang="en-US" i="1" dirty="0"/>
              <a:t>Scikit-learn</a:t>
            </a:r>
            <a:r>
              <a:rPr lang="en-US" dirty="0"/>
              <a:t> is a very useful tool that features many tools for machine learning and statistical modelling – for </a:t>
            </a:r>
            <a:r>
              <a:rPr lang="en-US" dirty="0" err="1"/>
              <a:t>eg.</a:t>
            </a:r>
            <a:r>
              <a:rPr lang="en-US" dirty="0"/>
              <a:t> Regression, clustering, etc.</a:t>
            </a:r>
          </a:p>
          <a:p>
            <a:endParaRPr lang="en-IN" dirty="0"/>
          </a:p>
        </p:txBody>
      </p:sp>
      <p:pic>
        <p:nvPicPr>
          <p:cNvPr id="1028" name="Picture 4">
            <a:extLst>
              <a:ext uri="{FF2B5EF4-FFF2-40B4-BE49-F238E27FC236}">
                <a16:creationId xmlns="" xmlns:a16="http://schemas.microsoft.com/office/drawing/2014/main" id="{DF0AA4D7-DBE1-4651-B295-B0E004BFD4C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690" t="5333" r="42398" b="19157"/>
          <a:stretch/>
        </p:blipFill>
        <p:spPr bwMode="auto">
          <a:xfrm>
            <a:off x="8268101" y="2146435"/>
            <a:ext cx="3398396" cy="357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6604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4B33D-8FA4-4FA0-82F9-DBD7A4C5848A}"/>
              </a:ext>
            </a:extLst>
          </p:cNvPr>
          <p:cNvSpPr>
            <a:spLocks noGrp="1"/>
          </p:cNvSpPr>
          <p:nvPr>
            <p:ph type="title"/>
          </p:nvPr>
        </p:nvSpPr>
        <p:spPr>
          <a:xfrm>
            <a:off x="3639670" y="402497"/>
            <a:ext cx="4059933" cy="970450"/>
          </a:xfrm>
        </p:spPr>
        <p:txBody>
          <a:bodyPr/>
          <a:lstStyle/>
          <a:p>
            <a:r>
              <a:rPr lang="en-US" b="1" u="sng" dirty="0">
                <a:solidFill>
                  <a:srgbClr val="FFC000"/>
                </a:solidFill>
              </a:rPr>
              <a:t>WEEK 2 TASK </a:t>
            </a:r>
            <a:r>
              <a:rPr lang="en-US" b="1" dirty="0" smtClean="0">
                <a:solidFill>
                  <a:srgbClr val="FFC000"/>
                </a:solidFill>
              </a:rPr>
              <a:t> -</a:t>
            </a:r>
            <a:r>
              <a:rPr lang="en-US" b="1" u="sng" dirty="0" smtClean="0">
                <a:solidFill>
                  <a:srgbClr val="FFC000"/>
                </a:solidFill>
              </a:rPr>
              <a:t>1</a:t>
            </a:r>
            <a:endParaRPr lang="en-IN" b="1" u="sng" dirty="0">
              <a:solidFill>
                <a:srgbClr val="FFC000"/>
              </a:solidFill>
            </a:endParaRPr>
          </a:p>
        </p:txBody>
      </p:sp>
      <p:sp>
        <p:nvSpPr>
          <p:cNvPr id="3" name="Content Placeholder 2">
            <a:extLst>
              <a:ext uri="{FF2B5EF4-FFF2-40B4-BE49-F238E27FC236}">
                <a16:creationId xmlns="" xmlns:a16="http://schemas.microsoft.com/office/drawing/2014/main" id="{8215758B-7D09-4DE7-BC66-93CD86DAEE86}"/>
              </a:ext>
            </a:extLst>
          </p:cNvPr>
          <p:cNvSpPr>
            <a:spLocks noGrp="1"/>
          </p:cNvSpPr>
          <p:nvPr>
            <p:ph idx="1"/>
          </p:nvPr>
        </p:nvSpPr>
        <p:spPr>
          <a:xfrm>
            <a:off x="913795" y="1483359"/>
            <a:ext cx="6933250" cy="4882099"/>
          </a:xfrm>
        </p:spPr>
        <p:txBody>
          <a:bodyPr>
            <a:normAutofit fontScale="92500" lnSpcReduction="10000"/>
          </a:bodyPr>
          <a:lstStyle/>
          <a:p>
            <a:pPr marL="36900" indent="0">
              <a:buNone/>
            </a:pPr>
            <a:r>
              <a:rPr lang="en-US" dirty="0"/>
              <a:t>For second week, </a:t>
            </a:r>
            <a:r>
              <a:rPr lang="en-US" dirty="0"/>
              <a:t>I asked my team to </a:t>
            </a:r>
            <a:r>
              <a:rPr lang="en-US" dirty="0"/>
              <a:t>complete two tasks. </a:t>
            </a:r>
          </a:p>
          <a:p>
            <a:pPr marL="36900" indent="0">
              <a:buNone/>
            </a:pPr>
            <a:r>
              <a:rPr lang="en-US" dirty="0"/>
              <a:t>Go through the Dataset Namely “</a:t>
            </a:r>
            <a:r>
              <a:rPr lang="en-US" b="1" dirty="0"/>
              <a:t>Covid Report</a:t>
            </a:r>
            <a:r>
              <a:rPr lang="en-US" dirty="0"/>
              <a:t>”. This dataset </a:t>
            </a:r>
            <a:r>
              <a:rPr lang="en-US" dirty="0" smtClean="0"/>
              <a:t>was</a:t>
            </a:r>
            <a:r>
              <a:rPr lang="en-US" dirty="0" smtClean="0"/>
              <a:t> </a:t>
            </a:r>
            <a:r>
              <a:rPr lang="en-US" dirty="0"/>
              <a:t>originally from www.kaggle.com. </a:t>
            </a:r>
          </a:p>
          <a:p>
            <a:pPr marL="36900" indent="0">
              <a:buNone/>
            </a:pPr>
            <a:r>
              <a:rPr lang="en-US" dirty="0"/>
              <a:t>Download the data from the zip file.</a:t>
            </a:r>
          </a:p>
          <a:p>
            <a:r>
              <a:rPr lang="en-IN" dirty="0"/>
              <a:t>Convert CSV to Excel.</a:t>
            </a:r>
          </a:p>
          <a:p>
            <a:r>
              <a:rPr lang="en-IN" dirty="0"/>
              <a:t>Adjust Column Width.</a:t>
            </a:r>
          </a:p>
          <a:p>
            <a:r>
              <a:rPr lang="en-IN" dirty="0"/>
              <a:t>Freeze Panes.</a:t>
            </a:r>
          </a:p>
          <a:p>
            <a:r>
              <a:rPr lang="en-IN" dirty="0"/>
              <a:t>Sort Data – Oldest to Newest.</a:t>
            </a:r>
          </a:p>
          <a:p>
            <a:r>
              <a:rPr lang="en-IN" dirty="0"/>
              <a:t>Remove Duplicates.</a:t>
            </a:r>
          </a:p>
          <a:p>
            <a:r>
              <a:rPr lang="en-IN" dirty="0"/>
              <a:t>Count Blank.</a:t>
            </a:r>
          </a:p>
          <a:p>
            <a:r>
              <a:rPr lang="en-IN" dirty="0"/>
              <a:t>Find Extreme Values.</a:t>
            </a:r>
          </a:p>
          <a:p>
            <a:pPr marL="36900" indent="0">
              <a:buNone/>
            </a:pPr>
            <a:r>
              <a:rPr lang="en-US" dirty="0"/>
              <a:t>Tools &amp; </a:t>
            </a:r>
            <a:r>
              <a:rPr lang="en-US" dirty="0" smtClean="0"/>
              <a:t>Libraries </a:t>
            </a:r>
            <a:r>
              <a:rPr lang="en-US" dirty="0"/>
              <a:t>may need: </a:t>
            </a:r>
            <a:r>
              <a:rPr lang="en-IN" dirty="0"/>
              <a:t>Excel.</a:t>
            </a:r>
          </a:p>
          <a:p>
            <a:endParaRPr lang="en-IN" dirty="0"/>
          </a:p>
          <a:p>
            <a:endParaRPr lang="en-IN" dirty="0"/>
          </a:p>
        </p:txBody>
      </p:sp>
      <p:pic>
        <p:nvPicPr>
          <p:cNvPr id="6146" name="Picture 2" descr="Covid: India sees world&amp;#39;s highest daily cases amid oxygen shortage - BBC  News">
            <a:extLst>
              <a:ext uri="{FF2B5EF4-FFF2-40B4-BE49-F238E27FC236}">
                <a16:creationId xmlns="" xmlns:a16="http://schemas.microsoft.com/office/drawing/2014/main" id="{12C0BCAC-C123-4D54-BE88-DA1C7F160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8793" y="2462603"/>
            <a:ext cx="5609996" cy="390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462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7C318A-E69A-4F45-9004-C387D8644AF8}"/>
              </a:ext>
            </a:extLst>
          </p:cNvPr>
          <p:cNvSpPr>
            <a:spLocks noGrp="1"/>
          </p:cNvSpPr>
          <p:nvPr>
            <p:ph type="title"/>
          </p:nvPr>
        </p:nvSpPr>
        <p:spPr>
          <a:xfrm>
            <a:off x="125062" y="956687"/>
            <a:ext cx="10353762" cy="970450"/>
          </a:xfrm>
        </p:spPr>
        <p:txBody>
          <a:bodyPr/>
          <a:lstStyle/>
          <a:p>
            <a:r>
              <a:rPr lang="en-IN" b="1" dirty="0">
                <a:solidFill>
                  <a:srgbClr val="FFC000"/>
                </a:solidFill>
              </a:rPr>
              <a:t>TAKEAWAYS FROM WEEK 2 TASK </a:t>
            </a:r>
            <a:r>
              <a:rPr lang="en-IN" b="1" dirty="0" smtClean="0">
                <a:solidFill>
                  <a:srgbClr val="FFC000"/>
                </a:solidFill>
              </a:rPr>
              <a:t> -1</a:t>
            </a:r>
            <a:endParaRPr lang="en-IN" b="1" dirty="0">
              <a:solidFill>
                <a:srgbClr val="FFC000"/>
              </a:solidFill>
            </a:endParaRPr>
          </a:p>
        </p:txBody>
      </p:sp>
      <p:sp>
        <p:nvSpPr>
          <p:cNvPr id="3" name="Content Placeholder 2">
            <a:extLst>
              <a:ext uri="{FF2B5EF4-FFF2-40B4-BE49-F238E27FC236}">
                <a16:creationId xmlns="" xmlns:a16="http://schemas.microsoft.com/office/drawing/2014/main" id="{3C009EC1-7BAB-4577-ABE6-D48D2D19BA5F}"/>
              </a:ext>
            </a:extLst>
          </p:cNvPr>
          <p:cNvSpPr>
            <a:spLocks noGrp="1"/>
          </p:cNvSpPr>
          <p:nvPr>
            <p:ph idx="1"/>
          </p:nvPr>
        </p:nvSpPr>
        <p:spPr>
          <a:xfrm>
            <a:off x="919119" y="2320591"/>
            <a:ext cx="4382824" cy="3530993"/>
          </a:xfrm>
        </p:spPr>
        <p:txBody>
          <a:bodyPr>
            <a:normAutofit fontScale="92500" lnSpcReduction="10000"/>
          </a:bodyPr>
          <a:lstStyle/>
          <a:p>
            <a:pPr algn="just"/>
            <a:r>
              <a:rPr lang="en-IN" dirty="0"/>
              <a:t>Excel is an important tool that can be used to perform data cleaning and visualisation.</a:t>
            </a:r>
          </a:p>
          <a:p>
            <a:pPr algn="just"/>
            <a:r>
              <a:rPr lang="en-US" dirty="0"/>
              <a:t>Dadra and Nagar Haveli and Daman and Diu is seen to have the least death ratio due to covid where as Punjab has the highest death ratio. (according to the data set)</a:t>
            </a:r>
          </a:p>
          <a:p>
            <a:pPr algn="just"/>
            <a:r>
              <a:rPr lang="en-US" dirty="0"/>
              <a:t>It is recommended to remove outliers in a dataset before performing further operations.</a:t>
            </a:r>
          </a:p>
          <a:p>
            <a:endParaRPr lang="en-IN" dirty="0"/>
          </a:p>
        </p:txBody>
      </p:sp>
      <p:pic>
        <p:nvPicPr>
          <p:cNvPr id="5" name="Picture 4">
            <a:extLst>
              <a:ext uri="{FF2B5EF4-FFF2-40B4-BE49-F238E27FC236}">
                <a16:creationId xmlns="" xmlns:a16="http://schemas.microsoft.com/office/drawing/2014/main" id="{9F3655B9-DAB4-4350-AD84-0E2BBC0DAF1E}"/>
              </a:ext>
            </a:extLst>
          </p:cNvPr>
          <p:cNvPicPr>
            <a:picLocks noChangeAspect="1"/>
          </p:cNvPicPr>
          <p:nvPr/>
        </p:nvPicPr>
        <p:blipFill rotWithShape="1">
          <a:blip r:embed="rId3"/>
          <a:srcRect l="8197"/>
          <a:stretch/>
        </p:blipFill>
        <p:spPr>
          <a:xfrm>
            <a:off x="5571291" y="2320591"/>
            <a:ext cx="6390953" cy="2907016"/>
          </a:xfrm>
          <a:prstGeom prst="rect">
            <a:avLst/>
          </a:prstGeom>
        </p:spPr>
      </p:pic>
    </p:spTree>
    <p:extLst>
      <p:ext uri="{BB962C8B-B14F-4D97-AF65-F5344CB8AC3E}">
        <p14:creationId xmlns:p14="http://schemas.microsoft.com/office/powerpoint/2010/main" val="25178413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710738-6906-4A0E-9351-5431417AB90C}"/>
              </a:ext>
            </a:extLst>
          </p:cNvPr>
          <p:cNvSpPr>
            <a:spLocks noGrp="1"/>
          </p:cNvSpPr>
          <p:nvPr>
            <p:ph type="title"/>
          </p:nvPr>
        </p:nvSpPr>
        <p:spPr>
          <a:xfrm>
            <a:off x="3971365" y="439421"/>
            <a:ext cx="4146176" cy="1293028"/>
          </a:xfrm>
        </p:spPr>
        <p:txBody>
          <a:bodyPr/>
          <a:lstStyle/>
          <a:p>
            <a:r>
              <a:rPr lang="en-US" b="1" u="sng" dirty="0">
                <a:solidFill>
                  <a:srgbClr val="FFC000"/>
                </a:solidFill>
              </a:rPr>
              <a:t>WEEK 2 </a:t>
            </a:r>
            <a:r>
              <a:rPr lang="en-US" b="1" u="sng" dirty="0" smtClean="0">
                <a:solidFill>
                  <a:srgbClr val="FFC000"/>
                </a:solidFill>
              </a:rPr>
              <a:t>TASK</a:t>
            </a:r>
            <a:r>
              <a:rPr lang="en-US" b="1" dirty="0" smtClean="0">
                <a:solidFill>
                  <a:srgbClr val="FFC000"/>
                </a:solidFill>
              </a:rPr>
              <a:t> -</a:t>
            </a:r>
            <a:r>
              <a:rPr lang="en-US" b="1" u="sng" dirty="0" smtClean="0">
                <a:solidFill>
                  <a:srgbClr val="FFC000"/>
                </a:solidFill>
              </a:rPr>
              <a:t>2</a:t>
            </a:r>
            <a:endParaRPr lang="en-IN" b="1" u="sng" dirty="0">
              <a:solidFill>
                <a:srgbClr val="FFC000"/>
              </a:solidFill>
            </a:endParaRPr>
          </a:p>
        </p:txBody>
      </p:sp>
      <p:sp>
        <p:nvSpPr>
          <p:cNvPr id="3" name="Content Placeholder 2">
            <a:extLst>
              <a:ext uri="{FF2B5EF4-FFF2-40B4-BE49-F238E27FC236}">
                <a16:creationId xmlns="" xmlns:a16="http://schemas.microsoft.com/office/drawing/2014/main" id="{52843806-B0C1-4C49-9921-3E468524BCDC}"/>
              </a:ext>
            </a:extLst>
          </p:cNvPr>
          <p:cNvSpPr>
            <a:spLocks noGrp="1"/>
          </p:cNvSpPr>
          <p:nvPr>
            <p:ph idx="1"/>
          </p:nvPr>
        </p:nvSpPr>
        <p:spPr>
          <a:xfrm>
            <a:off x="913794" y="1732449"/>
            <a:ext cx="10424766" cy="4798980"/>
          </a:xfrm>
        </p:spPr>
        <p:txBody>
          <a:bodyPr>
            <a:normAutofit/>
          </a:bodyPr>
          <a:lstStyle/>
          <a:p>
            <a:pPr marL="36900" indent="0" algn="just">
              <a:buNone/>
            </a:pPr>
            <a:r>
              <a:rPr lang="en-US" dirty="0"/>
              <a:t>Go through the Dataset Namely “</a:t>
            </a:r>
            <a:r>
              <a:rPr lang="en-US" b="1" dirty="0"/>
              <a:t>IRIS dataset</a:t>
            </a:r>
            <a:r>
              <a:rPr lang="en-US" dirty="0"/>
              <a:t>”. This dataset is originally from </a:t>
            </a:r>
            <a:r>
              <a:rPr lang="en-US" dirty="0" smtClean="0">
                <a:hlinkClick r:id="rId2"/>
              </a:rPr>
              <a:t>www.kaggle.com</a:t>
            </a:r>
            <a:r>
              <a:rPr lang="en-US" dirty="0" smtClean="0"/>
              <a:t>. Can </a:t>
            </a:r>
            <a:r>
              <a:rPr lang="en-US" dirty="0"/>
              <a:t>also access the iris dataset from scikit-learn datasets module.</a:t>
            </a:r>
          </a:p>
          <a:p>
            <a:pPr marL="36900" indent="0" algn="just">
              <a:buNone/>
            </a:pPr>
            <a:r>
              <a:rPr lang="en-US" dirty="0"/>
              <a:t>Perform basic pipelining tasks such as cleaning and formatting.</a:t>
            </a:r>
          </a:p>
          <a:p>
            <a:pPr algn="just"/>
            <a:r>
              <a:rPr lang="en-US" dirty="0"/>
              <a:t>Split data into test and train.</a:t>
            </a:r>
          </a:p>
          <a:p>
            <a:pPr algn="just"/>
            <a:r>
              <a:rPr lang="en-US" dirty="0"/>
              <a:t>Use the K Nearest </a:t>
            </a:r>
            <a:r>
              <a:rPr lang="en-US" dirty="0" smtClean="0"/>
              <a:t>Neighbors </a:t>
            </a:r>
            <a:r>
              <a:rPr lang="en-US" dirty="0"/>
              <a:t>algorithm to make a prediction on the 'quality' column of the dataset.</a:t>
            </a:r>
          </a:p>
          <a:p>
            <a:pPr algn="just"/>
            <a:r>
              <a:rPr lang="en-IN" dirty="0"/>
              <a:t>Measure Performance and Validation</a:t>
            </a:r>
            <a:r>
              <a:rPr lang="en-US" dirty="0"/>
              <a:t>.</a:t>
            </a:r>
          </a:p>
          <a:p>
            <a:pPr algn="just"/>
            <a:r>
              <a:rPr lang="en-US" dirty="0"/>
              <a:t>Test your model with the test data.</a:t>
            </a:r>
          </a:p>
          <a:p>
            <a:pPr marL="36900" indent="0" algn="just">
              <a:buNone/>
            </a:pPr>
            <a:r>
              <a:rPr lang="en-US" dirty="0"/>
              <a:t>Tools &amp; Libraries You may need:</a:t>
            </a:r>
          </a:p>
          <a:p>
            <a:pPr algn="just"/>
            <a:r>
              <a:rPr lang="en-US" dirty="0"/>
              <a:t>Python, </a:t>
            </a:r>
            <a:r>
              <a:rPr lang="en-IN" dirty="0"/>
              <a:t>Matplotlib, pandas, Scikit-Learn, </a:t>
            </a:r>
            <a:r>
              <a:rPr lang="en-IN" dirty="0" err="1"/>
              <a:t>Jupyter</a:t>
            </a:r>
            <a:r>
              <a:rPr lang="en-IN" dirty="0"/>
              <a:t> Notebook.</a:t>
            </a:r>
            <a:endParaRPr lang="en-US" dirty="0"/>
          </a:p>
          <a:p>
            <a:pPr algn="just"/>
            <a:endParaRPr lang="en-IN" dirty="0"/>
          </a:p>
        </p:txBody>
      </p:sp>
    </p:spTree>
    <p:extLst>
      <p:ext uri="{BB962C8B-B14F-4D97-AF65-F5344CB8AC3E}">
        <p14:creationId xmlns:p14="http://schemas.microsoft.com/office/powerpoint/2010/main" val="14611437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7C318A-E69A-4F45-9004-C387D8644AF8}"/>
              </a:ext>
            </a:extLst>
          </p:cNvPr>
          <p:cNvSpPr>
            <a:spLocks noGrp="1"/>
          </p:cNvSpPr>
          <p:nvPr>
            <p:ph type="title"/>
          </p:nvPr>
        </p:nvSpPr>
        <p:spPr>
          <a:xfrm>
            <a:off x="1685364" y="717014"/>
            <a:ext cx="8610600" cy="1293028"/>
          </a:xfrm>
        </p:spPr>
        <p:txBody>
          <a:bodyPr/>
          <a:lstStyle/>
          <a:p>
            <a:r>
              <a:rPr lang="en-IN" b="1" dirty="0">
                <a:solidFill>
                  <a:srgbClr val="FFC000"/>
                </a:solidFill>
              </a:rPr>
              <a:t>TAKEAWAYS FROM WEEK 2 TASK 2</a:t>
            </a:r>
          </a:p>
        </p:txBody>
      </p:sp>
      <p:sp>
        <p:nvSpPr>
          <p:cNvPr id="3" name="Content Placeholder 2">
            <a:extLst>
              <a:ext uri="{FF2B5EF4-FFF2-40B4-BE49-F238E27FC236}">
                <a16:creationId xmlns="" xmlns:a16="http://schemas.microsoft.com/office/drawing/2014/main" id="{3C009EC1-7BAB-4577-ABE6-D48D2D19BA5F}"/>
              </a:ext>
            </a:extLst>
          </p:cNvPr>
          <p:cNvSpPr>
            <a:spLocks noGrp="1"/>
          </p:cNvSpPr>
          <p:nvPr>
            <p:ph idx="1"/>
          </p:nvPr>
        </p:nvSpPr>
        <p:spPr>
          <a:xfrm>
            <a:off x="913795" y="2010042"/>
            <a:ext cx="6646334" cy="4058751"/>
          </a:xfrm>
        </p:spPr>
        <p:txBody>
          <a:bodyPr>
            <a:normAutofit lnSpcReduction="10000"/>
          </a:bodyPr>
          <a:lstStyle/>
          <a:p>
            <a:pPr algn="just"/>
            <a:r>
              <a:rPr lang="en-IN" dirty="0"/>
              <a:t>The dataset can be taken from </a:t>
            </a:r>
            <a:r>
              <a:rPr lang="en-IN" i="1" dirty="0"/>
              <a:t>Kaggle.com </a:t>
            </a:r>
            <a:r>
              <a:rPr lang="en-IN" dirty="0"/>
              <a:t>or</a:t>
            </a:r>
            <a:r>
              <a:rPr lang="en-IN" i="1" dirty="0"/>
              <a:t> scikit-learn </a:t>
            </a:r>
            <a:r>
              <a:rPr lang="en-IN" dirty="0"/>
              <a:t>directly.</a:t>
            </a:r>
          </a:p>
          <a:p>
            <a:pPr algn="just"/>
            <a:r>
              <a:rPr lang="en-IN" i="1" dirty="0"/>
              <a:t>train_test_split </a:t>
            </a:r>
            <a:r>
              <a:rPr lang="en-IN" dirty="0"/>
              <a:t>from </a:t>
            </a:r>
            <a:r>
              <a:rPr lang="en-IN" i="1" dirty="0"/>
              <a:t>sklearn.model_selection </a:t>
            </a:r>
            <a:r>
              <a:rPr lang="en-IN" dirty="0"/>
              <a:t>can be used to split data into test and train.</a:t>
            </a:r>
          </a:p>
          <a:p>
            <a:pPr algn="just"/>
            <a:r>
              <a:rPr lang="en-US" dirty="0"/>
              <a:t>K-NN algorithm assumes the similarity between the new case/data and available cases and put the new case into the category that is most similar to the available categories. </a:t>
            </a:r>
          </a:p>
          <a:p>
            <a:pPr algn="just"/>
            <a:r>
              <a:rPr lang="en-US" i="1" dirty="0"/>
              <a:t>KNeighboursClassifier</a:t>
            </a:r>
            <a:r>
              <a:rPr lang="en-US" dirty="0"/>
              <a:t> can be used from </a:t>
            </a:r>
            <a:r>
              <a:rPr lang="en-US" dirty="0" err="1"/>
              <a:t>sklearn.neighbours</a:t>
            </a:r>
            <a:r>
              <a:rPr lang="en-US" dirty="0"/>
              <a:t> for the same.</a:t>
            </a:r>
          </a:p>
          <a:p>
            <a:pPr algn="just"/>
            <a:r>
              <a:rPr lang="en-US" dirty="0"/>
              <a:t>This model gives a score of 0.966</a:t>
            </a:r>
            <a:endParaRPr lang="en-IN" dirty="0"/>
          </a:p>
        </p:txBody>
      </p:sp>
      <p:pic>
        <p:nvPicPr>
          <p:cNvPr id="2050" name="Picture 2" descr="What is a KNN (K-Nearest Neighbors)? - Unite.AI">
            <a:extLst>
              <a:ext uri="{FF2B5EF4-FFF2-40B4-BE49-F238E27FC236}">
                <a16:creationId xmlns="" xmlns:a16="http://schemas.microsoft.com/office/drawing/2014/main" id="{D4FA8CC9-C2AB-4A4A-B03D-360CD1383D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2017"/>
          <a:stretch/>
        </p:blipFill>
        <p:spPr bwMode="auto">
          <a:xfrm>
            <a:off x="7843793" y="2108016"/>
            <a:ext cx="3716833" cy="3704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7618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966</TotalTime>
  <Words>1410</Words>
  <Application>Microsoft Office PowerPoint</Application>
  <PresentationFormat>Widescreen</PresentationFormat>
  <Paragraphs>147</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Brush Script MT</vt:lpstr>
      <vt:lpstr>Calibri</vt:lpstr>
      <vt:lpstr>Century Gothic</vt:lpstr>
      <vt:lpstr>Times New Roman</vt:lpstr>
      <vt:lpstr>Vapor Trail</vt:lpstr>
      <vt:lpstr>INTERNSHIP SUMMARY</vt:lpstr>
      <vt:lpstr>Team Members</vt:lpstr>
      <vt:lpstr>MY PROJECT</vt:lpstr>
      <vt:lpstr>WEEK 1 TASK</vt:lpstr>
      <vt:lpstr>TAKEAWAYS FROM WEEK 1 TASK </vt:lpstr>
      <vt:lpstr>WEEK 2 TASK  -1</vt:lpstr>
      <vt:lpstr>TAKEAWAYS FROM WEEK 2 TASK  -1</vt:lpstr>
      <vt:lpstr>WEEK 2 TASK -2</vt:lpstr>
      <vt:lpstr>TAKEAWAYS FROM WEEK 2 TASK 2</vt:lpstr>
      <vt:lpstr>WEEK 3 TASK</vt:lpstr>
      <vt:lpstr>TAKEAWAYS FROM WEEK 3 TASK</vt:lpstr>
      <vt:lpstr>WEEK 4 TASK</vt:lpstr>
      <vt:lpstr>TAKEAWAYS FROM WEEK 4 TASK</vt:lpstr>
      <vt:lpstr>PowerPoint Presentation</vt:lpstr>
      <vt:lpstr>PowerPoint Presentation</vt:lpstr>
      <vt:lpstr>PowerPoint Presentation</vt:lpstr>
      <vt:lpstr>PowerPoint Presentation</vt:lpstr>
      <vt:lpstr>PowerPoint Presentation</vt:lpstr>
      <vt:lpstr>FINAL PROJECT GUI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Earavelly Sriharshitha</dc:creator>
  <cp:lastModifiedBy>Microsoft account</cp:lastModifiedBy>
  <cp:revision>50</cp:revision>
  <dcterms:created xsi:type="dcterms:W3CDTF">2021-07-25T05:20:22Z</dcterms:created>
  <dcterms:modified xsi:type="dcterms:W3CDTF">2021-07-30T15:50:43Z</dcterms:modified>
</cp:coreProperties>
</file>