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8229600" cx="12801600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432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8275" y="0"/>
            <a:ext cx="30432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796925" y="698500"/>
            <a:ext cx="54292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21187"/>
            <a:ext cx="5619750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42375"/>
            <a:ext cx="30432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8275" y="8842375"/>
            <a:ext cx="30432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01675" y="4421187"/>
            <a:ext cx="5619750" cy="41894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796925" y="698500"/>
            <a:ext cx="54292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796925" y="698500"/>
            <a:ext cx="54292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01675" y="4421187"/>
            <a:ext cx="5619750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0" name="Shape 170"/>
          <p:cNvSpPr txBox="1"/>
          <p:nvPr/>
        </p:nvSpPr>
        <p:spPr>
          <a:xfrm>
            <a:off x="3978275" y="8842375"/>
            <a:ext cx="30432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01675" y="4421187"/>
            <a:ext cx="5619750" cy="41894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796925" y="698500"/>
            <a:ext cx="54292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796925" y="698500"/>
            <a:ext cx="5429100" cy="3490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01675" y="4421187"/>
            <a:ext cx="5619900" cy="41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978275" y="8842375"/>
            <a:ext cx="3043200" cy="4650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701675" y="4421187"/>
            <a:ext cx="5619750" cy="41894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796925" y="698500"/>
            <a:ext cx="54292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442278" y="560070"/>
            <a:ext cx="949452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6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1189038" y="3659506"/>
            <a:ext cx="8747760" cy="2834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ct val="64999"/>
              <a:buFont typeface="Noto Sans Symbols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08050" marR="0" rtl="0" algn="l">
              <a:spcBef>
                <a:spcPts val="6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1937" lvl="2" marL="1296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3525" lvl="3" marL="16827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1783" lvl="4" marL="2100263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3669" lvl="5" marL="2701749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7621" lvl="6" marL="3302602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574" lvl="7" marL="3903454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526" lvl="8" marL="4504306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011238" y="5288281"/>
            <a:ext cx="10881360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26415"/>
              <a:buNone/>
              <a:defRPr b="1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011238" y="3488056"/>
            <a:ext cx="10881360" cy="1800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104999"/>
              <a:buFont typeface="Noto Sans Symbols"/>
              <a:buNone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51" lvl="1" marL="60085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99166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03" lvl="2" marL="1201704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57" lvl="3" marL="1802557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8333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8" lvl="4" marL="2403409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115555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3004261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115555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012" lvl="6" marL="3605113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115555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66" lvl="7" marL="4205966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115555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217" lvl="8" marL="4806818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115555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39762" y="146050"/>
            <a:ext cx="1056163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39762" y="2063750"/>
            <a:ext cx="11522075" cy="5292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5908" lvl="0" marL="449263" marR="0" rtl="0" algn="l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08050" marR="0" rtl="0" algn="l">
              <a:spcBef>
                <a:spcPts val="6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1937" lvl="2" marL="1296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3525" lvl="3" marL="16827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1783" lvl="4" marL="2100263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3669" lvl="5" marL="2701749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7621" lvl="6" marL="3302602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574" lvl="7" marL="3903454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526" lvl="8" marL="4504306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39762" y="146050"/>
            <a:ext cx="1056163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40080" y="2063116"/>
            <a:ext cx="5654040" cy="52939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84797" lvl="0" marL="449263" marR="0" rtl="0" algn="l"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310" lvl="1" marL="90805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718" lvl="2" marL="1296988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3050" lvl="3" marL="16827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1943" lvl="4" marL="2100263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3828" lvl="5" marL="2701749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781" lvl="6" marL="330260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1733" lvl="7" marL="3903454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5686" lvl="8" marL="4504306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507480" y="2063116"/>
            <a:ext cx="5654040" cy="52939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84797" lvl="0" marL="449263" marR="0" rtl="0" algn="l"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310" lvl="1" marL="90805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718" lvl="2" marL="1296988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3050" lvl="3" marL="16827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1943" lvl="4" marL="2100263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3828" lvl="5" marL="2701749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781" lvl="6" marL="330260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1733" lvl="7" marL="3903454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5686" lvl="8" marL="4504306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 rot="5400000">
            <a:off x="7116128" y="2311718"/>
            <a:ext cx="7210424" cy="2880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rot="5400000">
            <a:off x="1248728" y="-461962"/>
            <a:ext cx="7210424" cy="842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5908" lvl="0" marL="449263" marR="0" rtl="0" algn="l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08050" marR="0" rtl="0" algn="l">
              <a:spcBef>
                <a:spcPts val="6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1937" lvl="2" marL="1296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3525" lvl="3" marL="16827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1783" lvl="4" marL="2100263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3669" lvl="5" marL="2701749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7621" lvl="6" marL="3302602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574" lvl="7" marL="3903454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526" lvl="8" marL="4504306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39762" y="146050"/>
            <a:ext cx="1056163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 rot="5400000">
            <a:off x="3754437" y="-1050925"/>
            <a:ext cx="5292725" cy="1152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5908" lvl="0" marL="449263" marR="0" rtl="0" algn="l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08050" marR="0" rtl="0" algn="l">
              <a:spcBef>
                <a:spcPts val="6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1937" lvl="2" marL="1296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3525" lvl="3" marL="16827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1783" lvl="4" marL="2100263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3669" lvl="5" marL="2701749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7621" lvl="6" marL="3302602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574" lvl="7" marL="3903454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526" lvl="8" marL="4504306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509203" y="5760720"/>
            <a:ext cx="7680960" cy="680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53846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>
            <a:off x="2509203" y="735330"/>
            <a:ext cx="76809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ct val="33333"/>
              <a:buFont typeface="Noto Sans Symbols"/>
              <a:buNone/>
              <a:defRPr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51" lvl="1" marL="600852" marR="0" rtl="0" algn="l">
              <a:spcBef>
                <a:spcPts val="740"/>
              </a:spcBef>
              <a:spcAft>
                <a:spcPts val="0"/>
              </a:spcAft>
              <a:buClr>
                <a:schemeClr val="accent2"/>
              </a:buClr>
              <a:buSzPct val="37837"/>
              <a:buFont typeface="Noto Sans Symbols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03" lvl="2" marL="1201704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4375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57" lvl="3" marL="1802557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3846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8" lvl="4" marL="2403409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53846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3004261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53846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012" lvl="6" marL="3605113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53846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66" lvl="7" marL="4205966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53846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217" lvl="8" marL="4806818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53846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509203" y="6440806"/>
            <a:ext cx="7680960" cy="965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51666"/>
              <a:buFont typeface="Noto Sans Symbols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51" lvl="1" marL="60085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4875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03" lvl="2" marL="1201704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61538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57" lvl="3" marL="1802557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625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8" lvl="4" marL="2403409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3004261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012" lvl="6" marL="3605113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66" lvl="7" marL="4205966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217" lvl="8" marL="4806818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40081" y="327660"/>
            <a:ext cx="4211638" cy="1394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53846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005070" y="327660"/>
            <a:ext cx="7156450" cy="7023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62572" lvl="0" marL="449263" marR="0" rtl="0" algn="l"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085" lvl="1" marL="908050" marR="0" rtl="0" algn="l">
              <a:spcBef>
                <a:spcPts val="7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3048" lvl="2" marL="1296988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3525" lvl="3" marL="16827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1783" lvl="4" marL="2100263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3669" lvl="5" marL="2701749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7621" lvl="6" marL="3302602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574" lvl="7" marL="3903454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526" lvl="8" marL="4504306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40081" y="1722120"/>
            <a:ext cx="4211638" cy="5629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51666"/>
              <a:buFont typeface="Noto Sans Symbols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51" lvl="1" marL="60085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4875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03" lvl="2" marL="1201704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61538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57" lvl="3" marL="1802557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625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8" lvl="4" marL="2403409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3004261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012" lvl="6" marL="3605113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66" lvl="7" marL="4205966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217" lvl="8" marL="4806818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ct val="173333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39762" y="146050"/>
            <a:ext cx="1056163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40080" y="329566"/>
            <a:ext cx="11521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40080" y="1842136"/>
            <a:ext cx="5656263" cy="7677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85312"/>
              <a:buFont typeface="Noto Sans Symbols"/>
              <a:buNone/>
              <a:def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51" lvl="1" marL="600852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1538"/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03" lvl="2" marL="1201704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57" lvl="3" marL="1802557" marR="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9285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8" lvl="4" marL="2403409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3004261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012" lvl="6" marL="3605113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66" lvl="7" marL="4205966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217" lvl="8" marL="4806818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640080" y="2609850"/>
            <a:ext cx="5656263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7022" lvl="0" marL="449263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980" lvl="1" marL="90805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8607" lvl="2" marL="1296988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7337" lvl="3" marL="1682750" marR="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183" lvl="4" marL="2100263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069" lvl="5" marL="2701749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3021" lvl="6" marL="3302602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6974" lvl="7" marL="3903454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926" lvl="8" marL="4504306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6503036" y="1842136"/>
            <a:ext cx="5658485" cy="7677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85312"/>
              <a:buFont typeface="Noto Sans Symbols"/>
              <a:buNone/>
              <a:def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51" lvl="1" marL="600852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1538"/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03" lvl="2" marL="1201704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57" lvl="3" marL="1802557" marR="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9285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8" lvl="4" marL="2403409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3004261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012" lvl="6" marL="3605113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66" lvl="7" marL="4205966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217" lvl="8" marL="4806818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99047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4" type="body"/>
          </p:nvPr>
        </p:nvSpPr>
        <p:spPr>
          <a:xfrm>
            <a:off x="6503036" y="2609850"/>
            <a:ext cx="5658485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7022" lvl="0" marL="449263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980" lvl="1" marL="90805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8607" lvl="2" marL="1296988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7337" lvl="3" marL="1682750" marR="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183" lvl="4" marL="2100263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069" lvl="5" marL="2701749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3021" lvl="6" marL="3302602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6974" lvl="7" marL="3903454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926" lvl="8" marL="4504306" marR="0" rtl="0" algn="l"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10240962" y="1279525"/>
            <a:ext cx="0" cy="5395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490200" y="3590925"/>
            <a:ext cx="1873250" cy="2627312"/>
            <a:chOff x="7467600" y="2992437"/>
            <a:chExt cx="1338262" cy="2189162"/>
          </a:xfrm>
        </p:grpSpPr>
        <p:sp>
          <p:nvSpPr>
            <p:cNvPr id="12" name="Shape 12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7751762" y="2992437"/>
              <a:ext cx="200025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7751762" y="3276600"/>
              <a:ext cx="200025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20087" y="3276600"/>
              <a:ext cx="200025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7751762" y="3560762"/>
              <a:ext cx="200025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20087" y="3560762"/>
              <a:ext cx="200025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7751762" y="3843337"/>
              <a:ext cx="200025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20087" y="3843337"/>
              <a:ext cx="200025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751762" y="4127500"/>
              <a:ext cx="200025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20087" y="4127500"/>
              <a:ext cx="200025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751762" y="4411662"/>
              <a:ext cx="200025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20087" y="4411662"/>
              <a:ext cx="200025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7751762" y="4695825"/>
              <a:ext cx="200025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20087" y="4695825"/>
              <a:ext cx="200025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7751762" y="4979987"/>
              <a:ext cx="200025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20087" y="4979987"/>
              <a:ext cx="200025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Shape 43"/>
          <p:cNvCxnSpPr/>
          <p:nvPr/>
        </p:nvCxnSpPr>
        <p:spPr>
          <a:xfrm>
            <a:off x="427037" y="3382962"/>
            <a:ext cx="115204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639762" y="146050"/>
            <a:ext cx="1056163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39762" y="2063750"/>
            <a:ext cx="11522075" cy="5292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5908" lvl="0" marL="449263" marR="0" rtl="0" algn="l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b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08050" marR="0" rtl="0" algn="l">
              <a:spcBef>
                <a:spcPts val="6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1937" lvl="2" marL="1296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3525" lvl="3" marL="16827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1783" lvl="4" marL="2100263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3669" lvl="5" marL="2701749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7621" lvl="6" marL="3302602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574" lvl="7" marL="3903454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526" lvl="8" marL="4504306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11147425" y="182562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x="639762" y="146050"/>
            <a:ext cx="1056163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51" lvl="5" marL="600852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903" lvl="6" marL="1201704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57" lvl="7" marL="1802557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08" lvl="8" marL="2403409" marR="0" rtl="0" algn="l">
              <a:spcBef>
                <a:spcPts val="0"/>
              </a:spcBef>
              <a:spcAft>
                <a:spcPts val="0"/>
              </a:spcAft>
              <a:buSzPct val="27450"/>
              <a:buNone/>
              <a:defRPr b="1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9762" y="2063750"/>
            <a:ext cx="11522075" cy="5292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5908" lvl="0" marL="449263" marR="0" rtl="0" algn="l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b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08050" marR="0" rtl="0" algn="l">
              <a:spcBef>
                <a:spcPts val="6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1937" lvl="2" marL="1296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3525" lvl="3" marL="16827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1783" lvl="4" marL="2100263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3669" lvl="5" marL="2701749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7621" lvl="6" marL="3302602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574" lvl="7" marL="3903454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526" lvl="8" marL="4504306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397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373562" y="7497762"/>
            <a:ext cx="40544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875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0211" lvl="3" marL="1801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3086" lvl="4" marL="2401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5961" lvl="5" marL="300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1712" lvl="6" marL="420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30337" lvl="7" marL="6002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001836" lvl="8" marL="8402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9174162" y="7497762"/>
            <a:ext cx="29876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62" name="Shape 62"/>
          <p:cNvGrpSpPr/>
          <p:nvPr/>
        </p:nvGrpSpPr>
        <p:grpSpPr>
          <a:xfrm>
            <a:off x="11414125" y="182562"/>
            <a:ext cx="1109662" cy="1554162"/>
            <a:chOff x="8153400" y="1524000"/>
            <a:chExt cx="838200" cy="1371600"/>
          </a:xfrm>
        </p:grpSpPr>
        <p:sp>
          <p:nvSpPr>
            <p:cNvPr id="63" name="Shape 63"/>
            <p:cNvSpPr/>
            <p:nvPr/>
          </p:nvSpPr>
          <p:spPr>
            <a:xfrm>
              <a:off x="81534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8331200" y="1524000"/>
              <a:ext cx="125412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8509000" y="1524000"/>
              <a:ext cx="12065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8153400" y="1701800"/>
              <a:ext cx="127000" cy="12223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8331200" y="1701800"/>
              <a:ext cx="125412" cy="12223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8509000" y="1701800"/>
              <a:ext cx="120650" cy="12223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8686800" y="1701800"/>
              <a:ext cx="115887" cy="122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8153400" y="1879600"/>
              <a:ext cx="127000" cy="11588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8331200" y="1879600"/>
              <a:ext cx="125412" cy="11588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8509000" y="1879600"/>
              <a:ext cx="120650" cy="1158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86800" y="1879600"/>
              <a:ext cx="115887" cy="1158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8864600" y="1879600"/>
              <a:ext cx="127000" cy="1158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8153400" y="2057400"/>
              <a:ext cx="127000" cy="1254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8331200" y="2057400"/>
              <a:ext cx="125412" cy="1254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8509000" y="2057400"/>
              <a:ext cx="120650" cy="1254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8686800" y="2057400"/>
              <a:ext cx="115887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8153400" y="2235200"/>
              <a:ext cx="127000" cy="1254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8331200" y="2235200"/>
              <a:ext cx="125412" cy="1254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8509000" y="2235200"/>
              <a:ext cx="120650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686800" y="2235200"/>
              <a:ext cx="115887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8864600" y="2235200"/>
              <a:ext cx="127000" cy="1254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8153400" y="2413000"/>
              <a:ext cx="127000" cy="1254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331200" y="2413000"/>
              <a:ext cx="125412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8509000" y="2413000"/>
              <a:ext cx="120650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8686800" y="2413000"/>
              <a:ext cx="115887" cy="1254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8153400" y="2590800"/>
              <a:ext cx="127000" cy="1190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331200" y="2590800"/>
              <a:ext cx="125412" cy="1190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8509000" y="2590800"/>
              <a:ext cx="120650" cy="11906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8686800" y="2590800"/>
              <a:ext cx="115887" cy="11906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8331200" y="2768600"/>
              <a:ext cx="125412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8686800" y="2768600"/>
              <a:ext cx="115887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subTitle"/>
          </p:nvPr>
        </p:nvSpPr>
        <p:spPr>
          <a:xfrm>
            <a:off x="960425" y="3657600"/>
            <a:ext cx="8961300" cy="25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666666"/>
                </a:solidFill>
              </a:rPr>
              <a:t>The Internet of Things:  Big Data Processing and Analytics</a:t>
            </a:r>
            <a:br>
              <a:rPr b="1" lang="en-US" sz="1400">
                <a:solidFill>
                  <a:srgbClr val="666666"/>
                </a:solidFill>
              </a:rPr>
            </a:br>
            <a:r>
              <a:rPr b="1" lang="en-US" sz="1200">
                <a:solidFill>
                  <a:srgbClr val="351C75"/>
                </a:solidFill>
              </a:rPr>
              <a:t>Instructor:  Hinkmond Wong</a:t>
            </a:r>
          </a:p>
          <a:p>
            <a:pPr lv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51C75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1" lang="en-US" sz="2600"/>
              <a:t>Sheetal Gangakhedkar</a:t>
            </a:r>
          </a:p>
          <a:p>
            <a:pPr indent="0" lvl="0" marL="0" marR="0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1" lang="en-US" sz="1800"/>
              <a:t>November 21, 2017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0" y="4572000"/>
            <a:ext cx="854075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075" lIns="120150" rIns="120150" wrap="square" tIns="60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854075" y="7589837"/>
            <a:ext cx="51196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075" lIns="120150" rIns="120150" wrap="square" tIns="60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6492875"/>
            <a:ext cx="5359400" cy="1138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63550" y="2419175"/>
            <a:ext cx="107979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075" lIns="120150" rIns="120150" wrap="square" tIns="6007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-US" sz="3200">
                <a:solidFill>
                  <a:schemeClr val="dk2"/>
                </a:solidFill>
              </a:rPr>
              <a:t>Weather Station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351C75"/>
                </a:solidFill>
              </a:rPr>
              <a:t>Processing Data in Kafka with Spark Structured Streaming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950" y="369250"/>
            <a:ext cx="4061090" cy="2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39762" y="146050"/>
            <a:ext cx="1056163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60075" lIns="120150" rIns="120150" wrap="square" tIns="60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Architecture</a:t>
            </a:r>
          </a:p>
        </p:txBody>
      </p:sp>
      <p:pic>
        <p:nvPicPr>
          <p:cNvPr descr="Extension Logo.JPG"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62" y="7286625"/>
            <a:ext cx="3840162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639750" y="1974500"/>
            <a:ext cx="109428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75" y="2100263"/>
            <a:ext cx="115252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39762" y="146050"/>
            <a:ext cx="1056163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60075" lIns="120150" rIns="120150" wrap="square" tIns="60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Objectives</a:t>
            </a:r>
          </a:p>
        </p:txBody>
      </p:sp>
      <p:pic>
        <p:nvPicPr>
          <p:cNvPr descr="Extension Logo.JPG"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62" y="7286625"/>
            <a:ext cx="3840162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" type="body"/>
          </p:nvPr>
        </p:nvSpPr>
        <p:spPr>
          <a:xfrm>
            <a:off x="639762" y="2063750"/>
            <a:ext cx="10942637" cy="5292725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Analyze temperature and wind-speed sensor “weather station” data sent hourly. The objective is to analyze this streaming data and generate reports, that includes the following statistics: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/>
              <a:t>Average, Min, and Max daily temperatures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/>
              <a:t>Average, Min, and Max weekly temperatures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/>
              <a:t>Average, Min, and Max temperatures for the full batch of data received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/>
              <a:t>Average, Min, and Max daily wind-speeds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/>
              <a:t>Average, Min, and Max weekly wind-speeds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2400"/>
              <a:t>Average, Min, and Max wind-speeds for the full batch of data received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8761D"/>
                </a:solidFill>
              </a:rPr>
              <a:t>NOTE: End with demo of Databrick PySpark Notebook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39762" y="146050"/>
            <a:ext cx="10561500" cy="155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IoT Message Format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99000" y="2111600"/>
            <a:ext cx="6585900" cy="55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729F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"guid"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"0-ZZZ12345678-01A"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"destination"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"0-AAA12345678"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"location"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AD7FA8"/>
                </a:solidFill>
                <a:latin typeface="Courier New"/>
                <a:ea typeface="Courier New"/>
                <a:cs typeface="Courier New"/>
                <a:sym typeface="Courier New"/>
              </a:rPr>
              <a:t>37.312125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AD7FA8"/>
                </a:solidFill>
                <a:latin typeface="Courier New"/>
                <a:ea typeface="Courier New"/>
                <a:cs typeface="Courier New"/>
                <a:sym typeface="Courier New"/>
              </a:rPr>
              <a:t>-121.757265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"eventTime"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"2017-11-01T22:55:52.928972Z"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"payload"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"format"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"urn:example:sensor:temp"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"temperature"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AD7FA8"/>
                </a:solidFill>
                <a:latin typeface="Courier New"/>
                <a:ea typeface="Courier New"/>
                <a:cs typeface="Courier New"/>
                <a:sym typeface="Courier New"/>
              </a:rPr>
              <a:t>53.5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"windspeed"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AD7FA8"/>
                </a:solidFill>
                <a:latin typeface="Courier New"/>
                <a:ea typeface="Courier New"/>
                <a:cs typeface="Courier New"/>
                <a:sym typeface="Courier New"/>
              </a:rPr>
              <a:t>1.9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729F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384900" y="2343925"/>
            <a:ext cx="44745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IoT Simulator Usage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generate hourly temperature &amp; wind-speed data for last 24 hrs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./iotsimulator.py 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generate hourly temperature &amp; wind-speed data for last 10000 hrs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./iotsimulator.py 10000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39762" y="146050"/>
            <a:ext cx="10561637" cy="1225550"/>
          </a:xfrm>
          <a:prstGeom prst="rect">
            <a:avLst/>
          </a:prstGeom>
          <a:noFill/>
          <a:ln>
            <a:noFill/>
          </a:ln>
        </p:spPr>
        <p:txBody>
          <a:bodyPr anchorCtr="0" anchor="b" bIns="60075" lIns="120150" rIns="120150" wrap="square" tIns="60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Results</a:t>
            </a:r>
          </a:p>
        </p:txBody>
      </p:sp>
      <p:pic>
        <p:nvPicPr>
          <p:cNvPr descr="Extension Logo.JPG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62" y="7286625"/>
            <a:ext cx="3840162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" type="body"/>
          </p:nvPr>
        </p:nvSpPr>
        <p:spPr>
          <a:xfrm>
            <a:off x="639750" y="1468451"/>
            <a:ext cx="10942500" cy="5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075" lIns="120150" rIns="120150" wrap="square" tIns="6007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Show Weekly IoT Sensor Stats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+----------------+---------------------+-----------------------------+-------------------------------------+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   guid       | window | min(temp)| max(temp)| avg(temp)| min(windspeed)| max(windspeed)| avg(windspeed)|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+----------------+---------------------+-----------------------------+-------------------------------------+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|0-ZZZ12345678-01A|[2017-11-16 00:00...|   44.3   |   65.0   |   50.75   |   0.1   |   10.9  |   5.789     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+----------------+---------------------+-----------------------------+-----------------------------+-------+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Show Daily IoT Sensor Stats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+----------------+---------------------+-----------------------------+-------------------------------------+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   guid       | window | min(temp)| max(temp)| avg(temp)| min(windspeed)| max(windspeed)| avg(windspeed)|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+----------------+---------------------+-----------------------------+-------------------------------------+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|0-ZZZ12345678-01A|[2017-11-16 00:00...|   45.2   |   64.4   |    53.47  |   1.3   |  10.9   |  4.922      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|0-ZZZ12345678-01A|[2017-11-17 00:00...|   45.4   |   57.6   |    49.99  |   0.3   |  10.8   |  5.637      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|0-ZZZ12345678-01A|[2017-11-18 00:00...|   44.3   |   63.6   |    51.61  |   0.2   |  10.8   |  6.312      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|0-ZZZ12345678-01A|[2017-11-19 00:00...|   44.7   |   65.0   |    50.84  |   0.1   |  10.9   |  5.245      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|0-ZZZ12345678-01A|[2017-11-20 00:00...|   45.0   |   59.8   |    49.19  |   0.8   |  10.2   |  6.415      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+----------------+---------------------+-----------------------------+-------------------------------------+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Show SUMMARY of IoT Sensor temperature data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+-------+-----------------+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|summary|      temperature|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+-------+-----------------+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count|              100|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 mean|            50.75|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stddev|4.797168777813462|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  min|             44.3|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  max|             65.0|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+-------+-----------------+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Show SUMMARY of IoT Sensor windspeed data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+-------+------------------+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|summary|         windspeed|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+-------+------------------+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count|               100|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 mean| 5.789000000000002|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stddev|3.4867684961084726|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  min|               0.1|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|    max|              10.9|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+-------+------------------+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