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5" r:id="rId1"/>
  </p:sldMasterIdLst>
  <p:notesMasterIdLst>
    <p:notesMasterId r:id="rId39"/>
  </p:notesMasterIdLst>
  <p:handoutMasterIdLst>
    <p:handoutMasterId r:id="rId40"/>
  </p:handoutMasterIdLst>
  <p:sldIdLst>
    <p:sldId id="330" r:id="rId2"/>
    <p:sldId id="332" r:id="rId3"/>
    <p:sldId id="333" r:id="rId4"/>
    <p:sldId id="360" r:id="rId5"/>
    <p:sldId id="348" r:id="rId6"/>
    <p:sldId id="349" r:id="rId7"/>
    <p:sldId id="352" r:id="rId8"/>
    <p:sldId id="353" r:id="rId9"/>
    <p:sldId id="382" r:id="rId10"/>
    <p:sldId id="380" r:id="rId11"/>
    <p:sldId id="392" r:id="rId12"/>
    <p:sldId id="391" r:id="rId13"/>
    <p:sldId id="368" r:id="rId14"/>
    <p:sldId id="369" r:id="rId15"/>
    <p:sldId id="356" r:id="rId16"/>
    <p:sldId id="370" r:id="rId17"/>
    <p:sldId id="357" r:id="rId18"/>
    <p:sldId id="379" r:id="rId19"/>
    <p:sldId id="378" r:id="rId20"/>
    <p:sldId id="363" r:id="rId21"/>
    <p:sldId id="365" r:id="rId22"/>
    <p:sldId id="366" r:id="rId23"/>
    <p:sldId id="384" r:id="rId24"/>
    <p:sldId id="372" r:id="rId25"/>
    <p:sldId id="373" r:id="rId26"/>
    <p:sldId id="383" r:id="rId27"/>
    <p:sldId id="385" r:id="rId28"/>
    <p:sldId id="374" r:id="rId29"/>
    <p:sldId id="386" r:id="rId30"/>
    <p:sldId id="387" r:id="rId31"/>
    <p:sldId id="388" r:id="rId32"/>
    <p:sldId id="389" r:id="rId33"/>
    <p:sldId id="390" r:id="rId34"/>
    <p:sldId id="376" r:id="rId35"/>
    <p:sldId id="361" r:id="rId36"/>
    <p:sldId id="362" r:id="rId37"/>
    <p:sldId id="331" r:id="rId38"/>
  </p:sldIdLst>
  <p:sldSz cx="9144000" cy="6858000" type="screen4x3"/>
  <p:notesSz cx="6669088" cy="9926638"/>
  <p:custDataLst>
    <p:tags r:id="rId41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7664"/>
    <a:srgbClr val="9746F8"/>
    <a:srgbClr val="143C8C"/>
    <a:srgbClr val="EB1455"/>
    <a:srgbClr val="CC0057"/>
    <a:srgbClr val="D9EDF1"/>
    <a:srgbClr val="8C8C0A"/>
    <a:srgbClr val="FF6D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94517" autoAdjust="0"/>
  </p:normalViewPr>
  <p:slideViewPr>
    <p:cSldViewPr snapToGrid="0"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fld id="{B2A479DB-35C8-4DE4-ADCD-711C4F5128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pPr>
              <a:defRPr/>
            </a:pPr>
            <a:fld id="{06BE5167-13D0-4306-B714-CB2038B5E8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8B398-68D6-4F1D-8DE5-DF2D549D413D}" type="slidenum">
              <a:rPr lang="en-GB"/>
              <a:pPr/>
              <a:t>37</a:t>
            </a:fld>
            <a:endParaRPr lang="en-GB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NXP_logo_RGB_ppt_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363" y="296863"/>
            <a:ext cx="5710237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8438" y="3406775"/>
            <a:ext cx="7250112" cy="11128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8438" y="4865688"/>
            <a:ext cx="6323012" cy="1752600"/>
          </a:xfrm>
        </p:spPr>
        <p:txBody>
          <a:bodyPr/>
          <a:lstStyle>
            <a:lvl1pPr marL="0" indent="0">
              <a:spcBef>
                <a:spcPct val="15000"/>
              </a:spcBef>
              <a:buFont typeface="Arial" charset="0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7BBBE-3E90-43CC-B2AC-5C6C0712936D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E9B12-FA5D-4391-B8C2-6E91044B1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74638"/>
            <a:ext cx="2071688" cy="5311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350" y="274638"/>
            <a:ext cx="6064250" cy="5311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21E9C-7582-49E3-B047-BDDB60DA5E42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14F5E-11AA-4410-8B1C-8DE2726C3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4C3A-6F4F-421C-8683-A04BA75A1F0E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80D75-C3F6-42C1-B641-33793AC1D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4EDDE-7E58-437D-AB9C-38B2C3B03A83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74CE-52F0-4D70-A34B-0B8E3BCB0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350" y="1311275"/>
            <a:ext cx="4067175" cy="4275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311275"/>
            <a:ext cx="4068763" cy="4275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DF3C4-04CD-4EFA-AF69-DE37DBA115EC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5EFD5-7DC7-445A-A931-36A7FCDB4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753ED-8154-4A94-881A-C478415EB575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6C53-E373-4E49-B159-AF85EB736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2C37D-744A-47ED-B657-86AC1AC18C42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B32F0-3BB5-4083-B463-3F8D9E7D1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CACB1-2980-42E5-8A29-4AC5044979EC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CEE2D-15AA-43AC-AE37-4FFAB3611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9056A-8CC4-4ED7-A45C-691DADBF4BC3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9826-9E0C-452C-877C-392ABCE3A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86178-32E6-4BCA-BD8D-75B76C82782B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FAC7D-81B9-483A-8EEF-CD406871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4800" y="6542088"/>
            <a:ext cx="21336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CAB057-A976-41D2-983E-2D237FCA07CB}" type="datetime4">
              <a:rPr lang="en-US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0425" y="6542088"/>
            <a:ext cx="28956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Subject / Department / Author - 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7350" y="274638"/>
            <a:ext cx="8288338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311275"/>
            <a:ext cx="8288338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5899C0-3A2B-436B-A2B4-AEF154C20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Lin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42025"/>
            <a:ext cx="9144000" cy="4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slide_NXP"/>
          <p:cNvPicPr>
            <a:picLocks noChangeAspect="1" noChangeArrowheads="1"/>
          </p:cNvPicPr>
          <p:nvPr/>
        </p:nvPicPr>
        <p:blipFill>
          <a:blip r:embed="rId15" cstate="print"/>
          <a:srcRect t="26924" r="79437" b="13460"/>
          <a:stretch>
            <a:fillRect/>
          </a:stretch>
        </p:blipFill>
        <p:spPr bwMode="auto">
          <a:xfrm>
            <a:off x="171450" y="6243638"/>
            <a:ext cx="14160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2201" name="Text Box 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34163" y="6394450"/>
            <a:ext cx="18415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defRPr/>
            </a:pPr>
            <a:r>
              <a:rPr lang="nl-NL" sz="1000" noProof="1"/>
              <a:t>PUBLIC</a:t>
            </a:r>
            <a:endParaRPr lang="en-US" sz="10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9pPr>
    </p:titleStyle>
    <p:bodyStyle>
      <a:lvl1pPr marL="254000" indent="-254000" algn="l" rtl="0" eaLnBrk="1" fontAlgn="base" hangingPunct="1">
        <a:lnSpc>
          <a:spcPct val="105000"/>
        </a:lnSpc>
        <a:spcBef>
          <a:spcPct val="45000"/>
        </a:spcBef>
        <a:spcAft>
          <a:spcPct val="0"/>
        </a:spcAft>
        <a:buClr>
          <a:srgbClr val="FAB400"/>
        </a:buClr>
        <a:buSzPct val="75000"/>
        <a:buFont typeface="Arial" charset="0"/>
        <a:buBlip>
          <a:blip r:embed="rId16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2pPr>
      <a:lvl3pPr marL="1168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3pPr>
      <a:lvl4pPr marL="1625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rgbClr val="000000"/>
          </a:solidFill>
          <a:latin typeface="+mn-lt"/>
        </a:defRPr>
      </a:lvl4pPr>
      <a:lvl5pPr marL="20828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5pPr>
      <a:lvl6pPr marL="2540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6pPr>
      <a:lvl7pPr marL="2997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7pPr>
      <a:lvl8pPr marL="3454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8pPr>
      <a:lvl9pPr marL="3911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ePM</a:t>
            </a:r>
            <a:r>
              <a:rPr lang="en-US" altLang="zh-TW" dirty="0" smtClean="0"/>
              <a:t> User Manual</a:t>
            </a:r>
            <a:endParaRPr lang="en-US" sz="2000" dirty="0" smtClean="0"/>
          </a:p>
        </p:txBody>
      </p:sp>
      <p:sp>
        <p:nvSpPr>
          <p:cNvPr id="5123" name="Rectangle 1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Alan Kuo</a:t>
            </a:r>
          </a:p>
          <a:p>
            <a:r>
              <a:rPr lang="en-US" dirty="0" smtClean="0"/>
              <a:t>User manual and Training material</a:t>
            </a:r>
          </a:p>
          <a:p>
            <a:r>
              <a:rPr lang="en-US" dirty="0" smtClean="0"/>
              <a:t>Oct. 22, 2013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ACS</a:t>
            </a:r>
            <a:r>
              <a:rPr lang="zh-TW" altLang="en-US" dirty="0" smtClean="0">
                <a:ea typeface="新細明體" pitchFamily="18" charset="-120"/>
              </a:rPr>
              <a:t>機台管理</a:t>
            </a:r>
            <a:r>
              <a:rPr lang="en-US" altLang="zh-TW" dirty="0" smtClean="0">
                <a:ea typeface="新細明體" pitchFamily="18" charset="-120"/>
              </a:rPr>
              <a:t>(2)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 descr="2013-11-22_0959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30432"/>
            <a:ext cx="9144000" cy="419713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06002" y="2373032"/>
            <a:ext cx="2855398" cy="255454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導覽列上的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ACS_Manage</a:t>
            </a:r>
            <a:r>
              <a:rPr lang="zh-TW" altLang="en-US" sz="1600" dirty="0" smtClean="0"/>
              <a:t>，管理在</a:t>
            </a:r>
            <a:r>
              <a:rPr lang="en-US" altLang="zh-TW" sz="1600" dirty="0" smtClean="0"/>
              <a:t>ACS</a:t>
            </a:r>
            <a:r>
              <a:rPr lang="zh-TW" altLang="en-US" sz="1600" dirty="0" smtClean="0"/>
              <a:t>系統上產生</a:t>
            </a:r>
            <a:r>
              <a:rPr lang="en-US" altLang="zh-TW" sz="1600" dirty="0" smtClean="0"/>
              <a:t>Menu</a:t>
            </a:r>
            <a:r>
              <a:rPr lang="zh-TW" altLang="en-US" sz="1600" dirty="0" smtClean="0"/>
              <a:t>右側選單連結關係，在這裡新增一筆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Tester</a:t>
            </a:r>
            <a:r>
              <a:rPr lang="zh-TW" altLang="en-US" sz="1600" dirty="0" smtClean="0"/>
              <a:t>、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Location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DocNumber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、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isSealing</a:t>
            </a:r>
            <a:r>
              <a:rPr lang="zh-TW" altLang="en-US" sz="1600" dirty="0" smtClean="0"/>
              <a:t>，則可以直接在</a:t>
            </a:r>
            <a:r>
              <a:rPr lang="en-US" altLang="zh-TW" sz="1600" dirty="0" smtClean="0"/>
              <a:t>ACS</a:t>
            </a:r>
            <a:r>
              <a:rPr lang="zh-TW" altLang="en-US" sz="1600" dirty="0" smtClean="0"/>
              <a:t>看到結果，不用再透過</a:t>
            </a:r>
            <a:r>
              <a:rPr lang="en-US" altLang="zh-TW" sz="1600" dirty="0" smtClean="0"/>
              <a:t>IT</a:t>
            </a:r>
            <a:r>
              <a:rPr lang="zh-TW" altLang="en-US" sz="1600" dirty="0" smtClean="0"/>
              <a:t>人員修改系統。</a:t>
            </a:r>
            <a:endParaRPr lang="en-US" altLang="zh-TW" sz="1600" dirty="0" smtClean="0"/>
          </a:p>
          <a:p>
            <a:r>
              <a:rPr lang="zh-TW" altLang="en-US" sz="1600" dirty="0" smtClean="0"/>
              <a:t>另外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isSealling</a:t>
            </a:r>
            <a:r>
              <a:rPr lang="zh-TW" altLang="en-US" sz="1600" dirty="0" smtClean="0"/>
              <a:t>是封機狀態，若封機狀態為</a:t>
            </a:r>
            <a:r>
              <a:rPr lang="en-US" altLang="zh-TW" sz="1600" dirty="0" smtClean="0"/>
              <a:t>yes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weekly reporting</a:t>
            </a:r>
            <a:r>
              <a:rPr lang="zh-TW" altLang="en-US" sz="1600" dirty="0" smtClean="0"/>
              <a:t>會特別註明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CS_Manag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3628" y="1887628"/>
            <a:ext cx="2657143" cy="1457143"/>
          </a:xfrm>
          <a:prstGeom prst="rect">
            <a:avLst/>
          </a:prstGeom>
        </p:spPr>
      </p:pic>
      <p:pic>
        <p:nvPicPr>
          <p:cNvPr id="9" name="Picture 8" descr="ACS_Man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6885" y="4446628"/>
            <a:ext cx="6371429" cy="6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ACS</a:t>
            </a:r>
            <a:r>
              <a:rPr lang="zh-TW" altLang="en-US" dirty="0" smtClean="0">
                <a:ea typeface="新細明體" pitchFamily="18" charset="-120"/>
              </a:rPr>
              <a:t>機台管理</a:t>
            </a:r>
            <a:r>
              <a:rPr lang="en-US" altLang="zh-TW" dirty="0" smtClean="0">
                <a:ea typeface="新細明體" pitchFamily="18" charset="-120"/>
              </a:rPr>
              <a:t>(3)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807498" y="4347222"/>
            <a:ext cx="6749002" cy="8851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8702" y="3541432"/>
            <a:ext cx="2677598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當頁修改，增加效率。</a:t>
            </a:r>
            <a:endParaRPr lang="en-US" altLang="zh-TW" sz="1600" dirty="0" smtClean="0"/>
          </a:p>
        </p:txBody>
      </p:sp>
      <p:cxnSp>
        <p:nvCxnSpPr>
          <p:cNvPr id="31" name="Straight Arrow Connector 30"/>
          <p:cNvCxnSpPr>
            <a:stCxn id="29" idx="1"/>
            <a:endCxn id="28" idx="0"/>
          </p:cNvCxnSpPr>
          <p:nvPr/>
        </p:nvCxnSpPr>
        <p:spPr bwMode="auto">
          <a:xfrm flipH="1">
            <a:off x="4181999" y="3710709"/>
            <a:ext cx="366703" cy="6365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845598" y="1756422"/>
            <a:ext cx="2939002" cy="16090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6002" y="1496733"/>
            <a:ext cx="2931598" cy="58477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參考</a:t>
            </a:r>
            <a:r>
              <a:rPr lang="en-US" altLang="zh-TW" sz="1600" dirty="0" smtClean="0"/>
              <a:t>ACS</a:t>
            </a:r>
            <a:r>
              <a:rPr lang="zh-TW" altLang="en-US" sz="1600" dirty="0" smtClean="0"/>
              <a:t>資料，在</a:t>
            </a:r>
            <a:r>
              <a:rPr lang="en-US" altLang="zh-TW" sz="1600" dirty="0" err="1" smtClean="0"/>
              <a:t>ePM</a:t>
            </a:r>
            <a:r>
              <a:rPr lang="zh-TW" altLang="en-US" sz="1600" dirty="0" smtClean="0"/>
              <a:t>產生一筆新機台紀錄。</a:t>
            </a:r>
            <a:endParaRPr lang="en-US" altLang="zh-TW" sz="1600" dirty="0" smtClean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3762900" y="1789121"/>
            <a:ext cx="773102" cy="767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ACS</a:t>
            </a:r>
            <a:r>
              <a:rPr lang="zh-TW" altLang="en-US" dirty="0" smtClean="0">
                <a:ea typeface="新細明體" pitchFamily="18" charset="-120"/>
              </a:rPr>
              <a:t>機台管理</a:t>
            </a:r>
            <a:r>
              <a:rPr lang="en-US" altLang="zh-TW" dirty="0" smtClean="0">
                <a:ea typeface="新細明體" pitchFamily="18" charset="-120"/>
              </a:rPr>
              <a:t>(4)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Picture 8" descr="Sheet_Category_ACS_Bin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3410"/>
            <a:ext cx="9144000" cy="43711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4602" y="2639732"/>
            <a:ext cx="4379398" cy="1569660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在每個</a:t>
            </a:r>
            <a:r>
              <a:rPr lang="en-US" altLang="zh-TW" sz="1600" dirty="0" err="1" smtClean="0"/>
              <a:t>Sheet_Category</a:t>
            </a:r>
            <a:r>
              <a:rPr lang="zh-TW" altLang="en-US" sz="1600" dirty="0" smtClean="0"/>
              <a:t>有個</a:t>
            </a:r>
            <a:r>
              <a:rPr lang="en-US" altLang="zh-TW" sz="1600" dirty="0" smtClean="0"/>
              <a:t>Bind</a:t>
            </a:r>
            <a:r>
              <a:rPr lang="zh-TW" altLang="en-US" sz="1600" dirty="0" smtClean="0"/>
              <a:t>按鈕連結</a:t>
            </a:r>
            <a:r>
              <a:rPr lang="en-US" altLang="zh-TW" sz="1600" dirty="0" err="1" smtClean="0"/>
              <a:t>ACS_Manage</a:t>
            </a:r>
            <a:r>
              <a:rPr lang="zh-TW" altLang="en-US" sz="1600" dirty="0" smtClean="0"/>
              <a:t>，管理在</a:t>
            </a:r>
            <a:r>
              <a:rPr lang="en-US" altLang="zh-TW" sz="1600" dirty="0" smtClean="0"/>
              <a:t>ACS</a:t>
            </a:r>
            <a:r>
              <a:rPr lang="zh-TW" altLang="en-US" sz="1600" dirty="0" smtClean="0"/>
              <a:t>系統上產生</a:t>
            </a:r>
            <a:r>
              <a:rPr lang="en-US" altLang="zh-TW" sz="1600" dirty="0" smtClean="0"/>
              <a:t>Menu</a:t>
            </a:r>
            <a:r>
              <a:rPr lang="zh-TW" altLang="en-US" sz="1600" dirty="0" smtClean="0"/>
              <a:t>右側選單連結關係，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Occupied</a:t>
            </a:r>
            <a:r>
              <a:rPr lang="zh-TW" altLang="en-US" sz="1600" dirty="0" smtClean="0"/>
              <a:t>：已被其他</a:t>
            </a:r>
            <a:r>
              <a:rPr lang="en-US" altLang="zh-TW" sz="1600" dirty="0" err="1" smtClean="0"/>
              <a:t>Sheet_Category</a:t>
            </a:r>
            <a:r>
              <a:rPr lang="zh-TW" altLang="en-US" sz="1600" dirty="0" smtClean="0"/>
              <a:t>選取。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r>
              <a:rPr lang="zh-TW" altLang="en-US" sz="1600" dirty="0" smtClean="0"/>
              <a:t>：已經選取。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Available</a:t>
            </a:r>
            <a:r>
              <a:rPr lang="zh-TW" altLang="en-US" sz="1600" dirty="0" smtClean="0"/>
              <a:t>：尚未做連結的機台。</a:t>
            </a:r>
            <a:endParaRPr lang="en-US" altLang="zh-TW" sz="1600" dirty="0" smtClean="0"/>
          </a:p>
        </p:txBody>
      </p:sp>
      <p:sp>
        <p:nvSpPr>
          <p:cNvPr id="24" name="Down Arrow 23"/>
          <p:cNvSpPr/>
          <p:nvPr/>
        </p:nvSpPr>
        <p:spPr bwMode="auto">
          <a:xfrm>
            <a:off x="5544721" y="1985146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13" descr="Sheet_Categor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30300"/>
            <a:ext cx="9144000" cy="7192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8763000" y="1168400"/>
            <a:ext cx="393700" cy="711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350" y="1546652"/>
            <a:ext cx="8288338" cy="38043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</a:t>
            </a:r>
            <a:r>
              <a:rPr lang="zh-TW" altLang="en-US" dirty="0" smtClean="0">
                <a:ea typeface="新細明體" pitchFamily="18" charset="-120"/>
              </a:rPr>
              <a:t>歷史表單操作</a:t>
            </a:r>
            <a:r>
              <a:rPr lang="en-US" altLang="zh-TW" dirty="0" smtClean="0">
                <a:ea typeface="新細明體" pitchFamily="18" charset="-120"/>
              </a:rPr>
              <a:t>(1)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587265" y="3950690"/>
            <a:ext cx="1022144" cy="14503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9729" y="2477526"/>
            <a:ext cx="3914271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登入角色為</a:t>
            </a:r>
            <a:r>
              <a:rPr lang="en-US" altLang="zh-TW" sz="1600" dirty="0" smtClean="0"/>
              <a:t>supervisor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administrator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r>
              <a:rPr lang="zh-TW" altLang="en-US" sz="1600" dirty="0" smtClean="0"/>
              <a:t>則可以看到圈選動作按鈕</a:t>
            </a:r>
            <a:r>
              <a:rPr lang="zh-TW" altLang="en-US" sz="1600" dirty="0"/>
              <a:t>，由左至</a:t>
            </a:r>
            <a:r>
              <a:rPr lang="zh-TW" altLang="en-US" sz="1600" dirty="0" smtClean="0"/>
              <a:t>右依序為</a:t>
            </a:r>
            <a:r>
              <a:rPr lang="en-US" altLang="zh-TW" sz="1600" dirty="0" smtClean="0"/>
              <a:t>【</a:t>
            </a:r>
            <a:r>
              <a:rPr lang="zh-TW" altLang="en-US" sz="1600" dirty="0" smtClean="0"/>
              <a:t>修改紀錄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【</a:t>
            </a:r>
            <a:r>
              <a:rPr lang="zh-TW" altLang="en-US" sz="1600" dirty="0" smtClean="0"/>
              <a:t>修改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【Memo】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【</a:t>
            </a:r>
            <a:r>
              <a:rPr lang="zh-TW" altLang="en-US" sz="1600" dirty="0" smtClean="0"/>
              <a:t>刪除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cxnSp>
        <p:nvCxnSpPr>
          <p:cNvPr id="13" name="Straight Arrow Connector 12"/>
          <p:cNvCxnSpPr>
            <a:stCxn id="11" idx="2"/>
            <a:endCxn id="9" idx="0"/>
          </p:cNvCxnSpPr>
          <p:nvPr/>
        </p:nvCxnSpPr>
        <p:spPr bwMode="auto">
          <a:xfrm flipH="1">
            <a:off x="6098337" y="3554744"/>
            <a:ext cx="1088528" cy="3959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77732" y="2346919"/>
            <a:ext cx="1346568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/>
              <a:t>檢索</a:t>
            </a:r>
            <a:r>
              <a:rPr lang="zh-TW" altLang="en-US" sz="1600" dirty="0" smtClean="0"/>
              <a:t>功能。</a:t>
            </a:r>
            <a:endParaRPr lang="en-US" altLang="zh-TW" sz="1600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493084" y="2922237"/>
            <a:ext cx="3342315" cy="4686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 bwMode="auto">
          <a:xfrm flipH="1">
            <a:off x="2164242" y="2685473"/>
            <a:ext cx="1086774" cy="2367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4520465" y="3379190"/>
            <a:ext cx="356335" cy="15230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6328" y="5106426"/>
            <a:ext cx="3914271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對應</a:t>
            </a:r>
            <a:r>
              <a:rPr lang="en-US" altLang="zh-TW" sz="1600" dirty="0" smtClean="0"/>
              <a:t>ACS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Machine_Owner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cxnSp>
        <p:nvCxnSpPr>
          <p:cNvPr id="28" name="Straight Arrow Connector 27"/>
          <p:cNvCxnSpPr>
            <a:stCxn id="27" idx="0"/>
            <a:endCxn id="26" idx="2"/>
          </p:cNvCxnSpPr>
          <p:nvPr/>
        </p:nvCxnSpPr>
        <p:spPr bwMode="auto">
          <a:xfrm flipV="1">
            <a:off x="4113464" y="4902200"/>
            <a:ext cx="585169" cy="2042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</a:t>
            </a:r>
            <a:r>
              <a:rPr lang="zh-TW" altLang="en-US" dirty="0" smtClean="0">
                <a:ea typeface="新細明體" pitchFamily="18" charset="-120"/>
              </a:rPr>
              <a:t>歷史表單操作</a:t>
            </a:r>
            <a:r>
              <a:rPr lang="en-US" altLang="zh-TW" dirty="0" smtClean="0">
                <a:ea typeface="新細明體" pitchFamily="18" charset="-120"/>
              </a:rPr>
              <a:t>(2)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pic>
        <p:nvPicPr>
          <p:cNvPr id="7" name="Content Placeholder 6" descr="2013-08-13_17125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5847" y="1915889"/>
            <a:ext cx="1533333" cy="4380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975591" y="2087724"/>
            <a:ext cx="380255" cy="2914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1" name="Picture 10" descr="2013-08-13_1717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3603" y="3411770"/>
            <a:ext cx="5038096" cy="1295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1197845" y="3115551"/>
            <a:ext cx="5619565" cy="181992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16" idx="3"/>
            <a:endCxn id="8" idx="1"/>
          </p:cNvCxnSpPr>
          <p:nvPr/>
        </p:nvCxnSpPr>
        <p:spPr bwMode="auto">
          <a:xfrm>
            <a:off x="2539023" y="1896009"/>
            <a:ext cx="436568" cy="3374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3288" y="1726732"/>
            <a:ext cx="1615735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檢視修改紀錄。</a:t>
            </a:r>
            <a:endParaRPr lang="en-US" altLang="zh-TW" sz="1600" dirty="0" smtClean="0"/>
          </a:p>
        </p:txBody>
      </p:sp>
      <p:sp>
        <p:nvSpPr>
          <p:cNvPr id="19" name="Down Arrow 18"/>
          <p:cNvSpPr/>
          <p:nvPr/>
        </p:nvSpPr>
        <p:spPr bwMode="auto">
          <a:xfrm>
            <a:off x="2938509" y="2441366"/>
            <a:ext cx="426128" cy="60368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st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7518" y="768719"/>
            <a:ext cx="6295531" cy="6089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</a:t>
            </a:r>
            <a:r>
              <a:rPr lang="zh-TW" altLang="en-US" dirty="0" smtClean="0">
                <a:ea typeface="新細明體" pitchFamily="18" charset="-120"/>
              </a:rPr>
              <a:t>歷史表單操作</a:t>
            </a:r>
            <a:r>
              <a:rPr lang="en-US" altLang="zh-TW" dirty="0" smtClean="0">
                <a:ea typeface="新細明體" pitchFamily="18" charset="-120"/>
              </a:rPr>
              <a:t>(3)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87102" y="2131732"/>
            <a:ext cx="1242497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修改表單。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9019" y="2009800"/>
            <a:ext cx="1504762" cy="4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</a:t>
            </a:r>
            <a:r>
              <a:rPr lang="zh-TW" altLang="en-US" dirty="0" smtClean="0">
                <a:ea typeface="新細明體" pitchFamily="18" charset="-120"/>
              </a:rPr>
              <a:t>歷史表單操作</a:t>
            </a:r>
            <a:r>
              <a:rPr lang="en-US" altLang="zh-TW" dirty="0" smtClean="0">
                <a:ea typeface="新細明體" pitchFamily="18" charset="-120"/>
              </a:rPr>
              <a:t>(4)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682687" y="1942966"/>
            <a:ext cx="397313" cy="47003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10" idx="3"/>
            <a:endCxn id="8" idx="1"/>
          </p:cNvCxnSpPr>
          <p:nvPr/>
        </p:nvCxnSpPr>
        <p:spPr bwMode="auto">
          <a:xfrm>
            <a:off x="3728604" y="1750440"/>
            <a:ext cx="954083" cy="4275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5022" y="1211831"/>
            <a:ext cx="2423582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/>
              <a:t>【Memo】</a:t>
            </a:r>
            <a:r>
              <a:rPr lang="zh-TW" altLang="en-US" sz="1600" dirty="0" smtClean="0"/>
              <a:t>功能可以備註設備修改、參數修改、填寫錯誤</a:t>
            </a:r>
            <a:r>
              <a:rPr lang="zh-TW" altLang="en-US" sz="1600" dirty="0"/>
              <a:t>，完成更新之後記錄修改人及更新時間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sp>
        <p:nvSpPr>
          <p:cNvPr id="19" name="Down Arrow 18"/>
          <p:cNvSpPr/>
          <p:nvPr/>
        </p:nvSpPr>
        <p:spPr bwMode="auto">
          <a:xfrm>
            <a:off x="4643021" y="2645546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653378" y="4236128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7" name="Picture 16" descr="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20034"/>
            <a:ext cx="9144000" cy="849731"/>
          </a:xfrm>
          <a:prstGeom prst="rect">
            <a:avLst/>
          </a:prstGeom>
        </p:spPr>
      </p:pic>
      <p:pic>
        <p:nvPicPr>
          <p:cNvPr id="21" name="Picture 20" descr="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10649"/>
            <a:ext cx="9144000" cy="3895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歷史表單操作</a:t>
            </a:r>
            <a:r>
              <a:rPr lang="en-US" altLang="zh-TW" dirty="0" smtClean="0">
                <a:ea typeface="新細明體" pitchFamily="18" charset="-120"/>
              </a:rPr>
              <a:t>(5)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Content Placeholder 6" descr="2013-08-13_1712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82916" y="1924764"/>
            <a:ext cx="1533333" cy="4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4962087" y="2069967"/>
            <a:ext cx="380255" cy="2914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12" idx="3"/>
            <a:endCxn id="10" idx="1"/>
          </p:cNvCxnSpPr>
          <p:nvPr/>
        </p:nvCxnSpPr>
        <p:spPr bwMode="auto">
          <a:xfrm>
            <a:off x="4477904" y="1546208"/>
            <a:ext cx="484183" cy="6694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4322" y="1376931"/>
            <a:ext cx="2423582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/>
              <a:t>【</a:t>
            </a:r>
            <a:r>
              <a:rPr lang="zh-TW" altLang="en-US" sz="1600" dirty="0" smtClean="0"/>
              <a:t>刪除</a:t>
            </a:r>
            <a:r>
              <a:rPr lang="en-US" altLang="zh-TW" sz="1600" dirty="0" smtClean="0"/>
              <a:t>】</a:t>
            </a:r>
            <a:r>
              <a:rPr lang="zh-TW" altLang="en-US" sz="1600" dirty="0" smtClean="0"/>
              <a:t>重複確認。</a:t>
            </a:r>
            <a:endParaRPr lang="en-US" altLang="zh-TW" sz="1600" dirty="0" smtClean="0"/>
          </a:p>
        </p:txBody>
      </p:sp>
      <p:sp>
        <p:nvSpPr>
          <p:cNvPr id="13" name="Down Arrow 12"/>
          <p:cNvSpPr/>
          <p:nvPr/>
        </p:nvSpPr>
        <p:spPr bwMode="auto">
          <a:xfrm>
            <a:off x="4541421" y="2645546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13" descr="List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3752" y="3356062"/>
            <a:ext cx="3438095" cy="13904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heet_Category_pre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866" y="2171700"/>
            <a:ext cx="7066667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預覽表單</a:t>
            </a:r>
            <a:br>
              <a:rPr lang="zh-TW" altLang="en-US" dirty="0" smtClean="0">
                <a:ea typeface="新細明體" pitchFamily="18" charset="-120"/>
              </a:rPr>
            </a:b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 descr="Sheet_Categor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92200"/>
            <a:ext cx="9144000" cy="7192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734300" y="1092200"/>
            <a:ext cx="431800" cy="711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 bwMode="auto">
          <a:xfrm flipH="1">
            <a:off x="7919501" y="1803400"/>
            <a:ext cx="30699" cy="3283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95002" y="2119033"/>
            <a:ext cx="2448998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每種</a:t>
            </a:r>
            <a:r>
              <a:rPr lang="en-US" altLang="zh-TW" sz="1600" dirty="0" err="1" smtClean="0"/>
              <a:t>sheet_Category</a:t>
            </a:r>
            <a:r>
              <a:rPr lang="zh-TW" altLang="en-US" sz="1600" dirty="0" smtClean="0"/>
              <a:t>可</a:t>
            </a:r>
            <a:r>
              <a:rPr lang="en-US" altLang="zh-TW" sz="1600" dirty="0" smtClean="0"/>
              <a:t>Preview</a:t>
            </a:r>
            <a:r>
              <a:rPr lang="zh-TW" altLang="en-US" sz="1600" dirty="0" smtClean="0"/>
              <a:t>目前設計好的表單。</a:t>
            </a:r>
            <a:endParaRPr lang="en-US" altLang="zh-TW" sz="1600" dirty="0" smtClean="0"/>
          </a:p>
        </p:txBody>
      </p:sp>
      <p:sp>
        <p:nvSpPr>
          <p:cNvPr id="13" name="Down Arrow 12"/>
          <p:cNvSpPr/>
          <p:nvPr/>
        </p:nvSpPr>
        <p:spPr bwMode="auto">
          <a:xfrm>
            <a:off x="4173121" y="1858146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Copy</a:t>
            </a:r>
            <a:r>
              <a:rPr lang="zh-TW" altLang="en-US" dirty="0" smtClean="0">
                <a:ea typeface="新細明體" pitchFamily="18" charset="-120"/>
              </a:rPr>
              <a:t>現有表單</a:t>
            </a:r>
            <a:br>
              <a:rPr lang="zh-TW" altLang="en-US" dirty="0" smtClean="0">
                <a:ea typeface="新細明體" pitchFamily="18" charset="-120"/>
              </a:rPr>
            </a:b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 descr="Sheet_Category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33500"/>
            <a:ext cx="9144000" cy="7192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8051800" y="1371600"/>
            <a:ext cx="431800" cy="711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 bwMode="auto">
          <a:xfrm flipH="1">
            <a:off x="7919501" y="2082800"/>
            <a:ext cx="348199" cy="3283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95002" y="2411133"/>
            <a:ext cx="2448998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每種</a:t>
            </a:r>
            <a:r>
              <a:rPr lang="en-US" altLang="zh-TW" sz="1600" dirty="0" err="1" smtClean="0"/>
              <a:t>sheet_Category</a:t>
            </a:r>
            <a:r>
              <a:rPr lang="zh-TW" altLang="en-US" sz="1600" dirty="0" smtClean="0"/>
              <a:t>可</a:t>
            </a:r>
            <a:r>
              <a:rPr lang="en-US" altLang="zh-TW" sz="1600" dirty="0" smtClean="0"/>
              <a:t>Copy</a:t>
            </a:r>
            <a:r>
              <a:rPr lang="zh-TW" altLang="en-US" sz="1600" dirty="0" smtClean="0"/>
              <a:t>現有的</a:t>
            </a:r>
            <a:r>
              <a:rPr lang="en-US" altLang="zh-TW" sz="1600" dirty="0" smtClean="0"/>
              <a:t>Item</a:t>
            </a:r>
            <a:r>
              <a:rPr lang="zh-TW" altLang="en-US" sz="1600" dirty="0" smtClean="0"/>
              <a:t>重建一新</a:t>
            </a:r>
            <a:r>
              <a:rPr lang="en-US" altLang="zh-TW" sz="1600" dirty="0" smtClean="0"/>
              <a:t>Sheet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Category</a:t>
            </a:r>
            <a:r>
              <a:rPr lang="zh-TW" altLang="en-US" sz="1600" dirty="0" smtClean="0"/>
              <a:t>並重新命名為</a:t>
            </a:r>
            <a:r>
              <a:rPr lang="en-US" altLang="zh-TW" sz="1600" dirty="0" smtClean="0"/>
              <a:t>_(2)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sp>
        <p:nvSpPr>
          <p:cNvPr id="13" name="Down Arrow 12"/>
          <p:cNvSpPr/>
          <p:nvPr/>
        </p:nvSpPr>
        <p:spPr bwMode="auto">
          <a:xfrm>
            <a:off x="4198521" y="2480446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5" name="Picture 14" descr="Sheet_Category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8928" y="3176676"/>
            <a:ext cx="3925330" cy="16112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12700" y="1498600"/>
            <a:ext cx="2159000" cy="330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系統範圍</a:t>
            </a:r>
            <a:endParaRPr lang="en-US" altLang="zh-TW" dirty="0" smtClean="0">
              <a:ea typeface="新細明體" pitchFamily="18" charset="-120"/>
            </a:endParaRPr>
          </a:p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User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Supervisor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Administrator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30431"/>
            <a:ext cx="9144000" cy="4439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設定</a:t>
            </a:r>
            <a:r>
              <a:rPr lang="en-US" altLang="zh-TW" dirty="0" smtClean="0">
                <a:ea typeface="新細明體" pitchFamily="18" charset="-120"/>
              </a:rPr>
              <a:t>Item(1)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45498" y="2962141"/>
            <a:ext cx="4899989" cy="47651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5827" y="2410774"/>
            <a:ext cx="1420427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項目檢索功能</a:t>
            </a:r>
            <a:endParaRPr lang="en-US" altLang="zh-TW" sz="1600" dirty="0" smtClean="0"/>
          </a:p>
        </p:txBody>
      </p:sp>
      <p:cxnSp>
        <p:nvCxnSpPr>
          <p:cNvPr id="31" name="Straight Arrow Connector 30"/>
          <p:cNvCxnSpPr>
            <a:stCxn id="29" idx="2"/>
            <a:endCxn id="28" idx="0"/>
          </p:cNvCxnSpPr>
          <p:nvPr/>
        </p:nvCxnSpPr>
        <p:spPr bwMode="auto">
          <a:xfrm flipH="1">
            <a:off x="2495493" y="2749328"/>
            <a:ext cx="320548" cy="2128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heet_Categor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59258"/>
            <a:ext cx="9144000" cy="71928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8445500" y="1371600"/>
            <a:ext cx="431800" cy="711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>
            <a:stCxn id="19" idx="2"/>
            <a:endCxn id="21" idx="0"/>
          </p:cNvCxnSpPr>
          <p:nvPr/>
        </p:nvCxnSpPr>
        <p:spPr bwMode="auto">
          <a:xfrm flipH="1">
            <a:off x="7906622" y="2082800"/>
            <a:ext cx="754778" cy="2510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2123" y="2333859"/>
            <a:ext cx="2448998" cy="58477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每種</a:t>
            </a:r>
            <a:r>
              <a:rPr lang="en-US" altLang="zh-TW" sz="1600" dirty="0" err="1" smtClean="0"/>
              <a:t>sheet_Category</a:t>
            </a:r>
            <a:r>
              <a:rPr lang="zh-TW" altLang="en-US" sz="1600" dirty="0" smtClean="0"/>
              <a:t>可設計專屬的表單項目功能。</a:t>
            </a:r>
            <a:endParaRPr lang="en-US" altLang="zh-TW" sz="1600" dirty="0" smtClean="0"/>
          </a:p>
        </p:txBody>
      </p:sp>
      <p:sp>
        <p:nvSpPr>
          <p:cNvPr id="30" name="Down Arrow 29"/>
          <p:cNvSpPr/>
          <p:nvPr/>
        </p:nvSpPr>
        <p:spPr bwMode="auto">
          <a:xfrm>
            <a:off x="5411818" y="2304792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33" y="1624252"/>
            <a:ext cx="5933334" cy="383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設定</a:t>
            </a:r>
            <a:r>
              <a:rPr lang="en-US" altLang="zh-TW" dirty="0" smtClean="0">
                <a:ea typeface="新細明體" pitchFamily="18" charset="-120"/>
              </a:rPr>
              <a:t>Item(2)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86270" y="1457280"/>
            <a:ext cx="3365629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可設定不同的項目類型分為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TextBox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文字輸入框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、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RadioBox</a:t>
            </a:r>
            <a:r>
              <a:rPr lang="en-US" altLang="zh-TW" sz="1600" dirty="0" smtClean="0"/>
              <a:t>(Yes/No)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528" y="1614714"/>
            <a:ext cx="5857143" cy="3628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設定</a:t>
            </a:r>
            <a:r>
              <a:rPr lang="en-US" altLang="zh-TW" dirty="0" smtClean="0">
                <a:ea typeface="新細明體" pitchFamily="18" charset="-120"/>
              </a:rPr>
              <a:t>Item(3)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32527" y="1860354"/>
            <a:ext cx="4191000" cy="2501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62596" y="1271362"/>
            <a:ext cx="3388798" cy="1569660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若</a:t>
            </a:r>
            <a:r>
              <a:rPr lang="en-US" altLang="zh-TW" sz="1600" dirty="0" err="1" smtClean="0"/>
              <a:t>DataType</a:t>
            </a:r>
            <a:r>
              <a:rPr lang="zh-TW" altLang="en-US" sz="1600" dirty="0" smtClean="0"/>
              <a:t>選為</a:t>
            </a:r>
            <a:r>
              <a:rPr lang="en-US" altLang="zh-TW" sz="1600" dirty="0" err="1" smtClean="0"/>
              <a:t>TextBox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文字輸入框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，可分為是否為數字型態，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若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IsNumeric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選為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Yes</a:t>
            </a:r>
            <a:r>
              <a:rPr lang="zh-TW" altLang="en-US" sz="1600" dirty="0" smtClean="0"/>
              <a:t>，則會檢查輸入值是否為數字，並可設定</a:t>
            </a:r>
            <a:r>
              <a:rPr lang="en-US" altLang="zh-TW" sz="1600" dirty="0" err="1" smtClean="0"/>
              <a:t>MaxLimit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MinLimit</a:t>
            </a:r>
            <a:r>
              <a:rPr lang="zh-TW" altLang="en-US" sz="1600" dirty="0" smtClean="0"/>
              <a:t>檢查輸入數值的最大數值及最小數值。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228" y="1395609"/>
            <a:ext cx="6916411" cy="3722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設定</a:t>
            </a:r>
            <a:r>
              <a:rPr lang="en-US" altLang="zh-TW" dirty="0" smtClean="0">
                <a:ea typeface="新細明體" pitchFamily="18" charset="-120"/>
              </a:rPr>
              <a:t>Item(4)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7963"/>
            <a:ext cx="2133600" cy="160337"/>
          </a:xfrm>
        </p:spPr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225" y="6570663"/>
            <a:ext cx="2895600" cy="1603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Subject / Department / Author -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563" y="6337300"/>
            <a:ext cx="401637" cy="276207"/>
          </a:xfrm>
        </p:spPr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83534" y="1371161"/>
            <a:ext cx="3388798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若</a:t>
            </a:r>
            <a:r>
              <a:rPr lang="en-US" altLang="zh-TW" sz="1600" dirty="0" err="1" smtClean="0"/>
              <a:t>DataType</a:t>
            </a:r>
            <a:r>
              <a:rPr lang="zh-TW" altLang="en-US" sz="1600" dirty="0" smtClean="0"/>
              <a:t>選為</a:t>
            </a:r>
            <a:r>
              <a:rPr lang="en-US" altLang="zh-TW" sz="1600" dirty="0" err="1" smtClean="0"/>
              <a:t>TextBox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文字輸入框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，可分為是否為數字型態，</a:t>
            </a:r>
            <a:endParaRPr lang="en-US" altLang="zh-TW" sz="1600" dirty="0" smtClean="0"/>
          </a:p>
          <a:p>
            <a:r>
              <a:rPr lang="zh-TW" altLang="en-US" sz="1600" b="1" dirty="0" smtClean="0">
                <a:solidFill>
                  <a:srgbClr val="FF0000"/>
                </a:solidFill>
              </a:rPr>
              <a:t>若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IsNumberic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選為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No</a:t>
            </a:r>
            <a:r>
              <a:rPr lang="zh-TW" altLang="en-US" sz="1600" dirty="0" smtClean="0"/>
              <a:t>，則表示為一般文字輸入框。</a:t>
            </a:r>
            <a:endParaRPr lang="en-US" altLang="zh-TW" sz="1600" dirty="0" smtClean="0"/>
          </a:p>
        </p:txBody>
      </p:sp>
      <p:sp>
        <p:nvSpPr>
          <p:cNvPr id="20" name="Rectangle 19"/>
          <p:cNvSpPr/>
          <p:nvPr/>
        </p:nvSpPr>
        <p:spPr bwMode="auto">
          <a:xfrm>
            <a:off x="433230" y="1732254"/>
            <a:ext cx="4191000" cy="2501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175" y="1411466"/>
            <a:ext cx="7111621" cy="3503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設定</a:t>
            </a:r>
            <a:r>
              <a:rPr lang="en-US" altLang="zh-TW" dirty="0" smtClean="0">
                <a:ea typeface="新細明體" pitchFamily="18" charset="-120"/>
              </a:rPr>
              <a:t>Item(5)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535189" y="1422108"/>
            <a:ext cx="3797300" cy="3136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66761" y="1533043"/>
            <a:ext cx="3274498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RadioBottoun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預設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正常狀況為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Yes</a:t>
            </a:r>
            <a:r>
              <a:rPr lang="zh-TW" altLang="en-US" sz="1600" dirty="0" smtClean="0"/>
              <a:t>，若</a:t>
            </a:r>
            <a:r>
              <a:rPr lang="en-US" altLang="zh-TW" sz="1600" dirty="0" smtClean="0"/>
              <a:t>User</a:t>
            </a:r>
            <a:r>
              <a:rPr lang="zh-TW" altLang="en-US" sz="1600" dirty="0" smtClean="0"/>
              <a:t>點選</a:t>
            </a:r>
            <a:r>
              <a:rPr lang="en-US" altLang="zh-TW" sz="1600" dirty="0" smtClean="0"/>
              <a:t>No</a:t>
            </a:r>
            <a:r>
              <a:rPr lang="zh-TW" altLang="en-US" sz="1600" dirty="0" smtClean="0"/>
              <a:t>則系統會將此視為不正常狀況。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0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614" y="1317804"/>
            <a:ext cx="7469634" cy="3685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設定</a:t>
            </a:r>
            <a:r>
              <a:rPr lang="en-US" altLang="zh-TW" dirty="0" smtClean="0">
                <a:ea typeface="新細明體" pitchFamily="18" charset="-120"/>
              </a:rPr>
              <a:t>Item(6)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279400" y="1686125"/>
            <a:ext cx="3924300" cy="2501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7700" y="1244600"/>
            <a:ext cx="4686300" cy="230832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兩種資料型態都有</a:t>
            </a:r>
            <a:r>
              <a:rPr lang="en-US" altLang="zh-TW" sz="1600" dirty="0" err="1" smtClean="0"/>
              <a:t>IsUrgent</a:t>
            </a:r>
            <a:r>
              <a:rPr lang="zh-TW" altLang="en-US" sz="1600" dirty="0" smtClean="0"/>
              <a:t>選項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zh-TW" altLang="en-US" sz="1600" b="1" dirty="0" smtClean="0">
                <a:solidFill>
                  <a:srgbClr val="FF0000"/>
                </a:solidFill>
              </a:rPr>
              <a:t>若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IsUrgent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選為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Yes</a:t>
            </a:r>
            <a:r>
              <a:rPr lang="zh-TW" altLang="en-US" sz="1600" dirty="0" smtClean="0"/>
              <a:t>，在表單送出時，會檢查是否有不符合</a:t>
            </a:r>
            <a:r>
              <a:rPr lang="en-US" altLang="zh-TW" sz="1600" dirty="0" smtClean="0"/>
              <a:t>Spec</a:t>
            </a:r>
            <a:r>
              <a:rPr lang="zh-TW" altLang="en-US" sz="1600" dirty="0" smtClean="0"/>
              <a:t>的欄位，如有異常則跳出警告視窗，不可儲存。</a:t>
            </a:r>
            <a:endParaRPr lang="en-US" altLang="zh-TW" sz="16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zh-TW" altLang="en-US" sz="1600" b="1" dirty="0" smtClean="0">
                <a:solidFill>
                  <a:srgbClr val="FF0000"/>
                </a:solidFill>
              </a:rPr>
              <a:t>若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IsUrgent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選為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No</a:t>
            </a:r>
            <a:r>
              <a:rPr lang="zh-TW" altLang="en-US" sz="1600" dirty="0" smtClean="0"/>
              <a:t>，在表單送出時，亦會檢查是否有不符合</a:t>
            </a:r>
            <a:r>
              <a:rPr lang="en-US" altLang="zh-TW" sz="1600" dirty="0" smtClean="0"/>
              <a:t>Spec</a:t>
            </a:r>
            <a:r>
              <a:rPr lang="zh-TW" altLang="en-US" sz="1600" dirty="0" smtClean="0"/>
              <a:t>的欄位，如有異常仍可儲存，但系統會視為</a:t>
            </a:r>
            <a:r>
              <a:rPr lang="en-US" altLang="zh-TW" sz="1600" dirty="0" smtClean="0"/>
              <a:t>Abnormal</a:t>
            </a:r>
            <a:r>
              <a:rPr lang="zh-TW" altLang="en-US" sz="1600" dirty="0" smtClean="0"/>
              <a:t>狀況，發信通知該</a:t>
            </a:r>
            <a:r>
              <a:rPr lang="en-US" altLang="zh-TW" sz="1600" dirty="0" smtClean="0"/>
              <a:t>Sheet Category</a:t>
            </a:r>
            <a:r>
              <a:rPr lang="zh-TW" altLang="en-US" sz="1600" dirty="0" smtClean="0"/>
              <a:t>負責工程師，告知異常狀態視為有風險的機台。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975" y="1739901"/>
            <a:ext cx="6695317" cy="3616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300038"/>
            <a:ext cx="8288338" cy="898525"/>
          </a:xfrm>
        </p:spPr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設定</a:t>
            </a:r>
            <a:r>
              <a:rPr lang="en-US" altLang="zh-TW" dirty="0" smtClean="0">
                <a:ea typeface="新細明體" pitchFamily="18" charset="-120"/>
              </a:rPr>
              <a:t>Item(7)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Subject / Department / Author -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73500" y="2260600"/>
            <a:ext cx="5194300" cy="304698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判斷是否為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週</a:t>
            </a:r>
            <a:r>
              <a:rPr lang="zh-TW" altLang="en-US" sz="1600" dirty="0" smtClean="0">
                <a:solidFill>
                  <a:srgbClr val="002060"/>
                </a:solidFill>
              </a:rPr>
              <a:t>循環</a:t>
            </a:r>
            <a:r>
              <a:rPr lang="zh-TW" altLang="en-US" sz="1600" dirty="0" smtClean="0">
                <a:solidFill>
                  <a:srgbClr val="002060"/>
                </a:solidFill>
              </a:rPr>
              <a:t>項目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（週／月循環僅能擇一）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zh-TW" altLang="en-US" sz="1600" b="1" dirty="0" smtClean="0">
                <a:solidFill>
                  <a:srgbClr val="FF0000"/>
                </a:solidFill>
              </a:rPr>
              <a:t>若選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Yes</a:t>
            </a:r>
            <a:r>
              <a:rPr lang="zh-TW" altLang="en-US" sz="1600" dirty="0" smtClean="0">
                <a:solidFill>
                  <a:schemeClr val="tx1"/>
                </a:solidFill>
              </a:rPr>
              <a:t>，</a:t>
            </a:r>
            <a:r>
              <a:rPr lang="zh-TW" altLang="en-US" sz="1600" dirty="0" smtClean="0"/>
              <a:t>則表示此檢查項目不是頻繁檢查項目，此時就需要填寫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起始週別</a:t>
            </a:r>
            <a:r>
              <a:rPr lang="zh-TW" altLang="en-US" sz="1600" dirty="0" smtClean="0"/>
              <a:t>、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循環規則</a:t>
            </a:r>
            <a:r>
              <a:rPr lang="zh-TW" altLang="en-US" sz="1600" dirty="0" smtClean="0">
                <a:solidFill>
                  <a:schemeClr val="tx1"/>
                </a:solidFill>
              </a:rPr>
              <a:t>，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TW" sz="1600" dirty="0" smtClean="0"/>
              <a:t>	ex</a:t>
            </a:r>
            <a:r>
              <a:rPr lang="en-US" altLang="zh-TW" sz="1600" dirty="0" smtClean="0"/>
              <a:t>. </a:t>
            </a:r>
            <a:r>
              <a:rPr lang="zh-TW" altLang="en-US" sz="1600" dirty="0" smtClean="0"/>
              <a:t>假設是從當年度</a:t>
            </a:r>
            <a:r>
              <a:rPr lang="en-US" altLang="zh-TW" sz="1600" dirty="0" smtClean="0"/>
              <a:t>1301</a:t>
            </a:r>
            <a:r>
              <a:rPr lang="zh-TW" altLang="en-US" sz="1600" dirty="0" smtClean="0"/>
              <a:t>週開始循環，則</a:t>
            </a:r>
            <a:r>
              <a:rPr lang="en-US" altLang="zh-TW" sz="1600" dirty="0" err="1" smtClean="0"/>
              <a:t>StartWeek</a:t>
            </a:r>
            <a:r>
              <a:rPr lang="zh-TW" altLang="en-US" sz="1600" dirty="0" smtClean="0"/>
              <a:t> 填入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（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填入後兩碼</a:t>
            </a:r>
            <a:r>
              <a:rPr lang="zh-TW" altLang="en-US" sz="1600" dirty="0" smtClean="0"/>
              <a:t>），</a:t>
            </a:r>
            <a:r>
              <a:rPr lang="en-US" altLang="zh-TW" sz="1600" dirty="0" smtClean="0"/>
              <a:t>Frequency</a:t>
            </a:r>
            <a:r>
              <a:rPr lang="zh-TW" altLang="en-US" sz="1600" dirty="0" smtClean="0"/>
              <a:t> 為</a:t>
            </a:r>
            <a:r>
              <a:rPr lang="en-US" altLang="zh-TW" sz="1600" dirty="0" smtClean="0"/>
              <a:t>3</a:t>
            </a:r>
            <a:r>
              <a:rPr lang="zh-TW" altLang="en-US" sz="1600" dirty="0" smtClean="0"/>
              <a:t>，表示該</a:t>
            </a:r>
            <a:r>
              <a:rPr lang="en-US" altLang="zh-TW" sz="1600" dirty="0" smtClean="0"/>
              <a:t>item</a:t>
            </a:r>
            <a:r>
              <a:rPr lang="zh-TW" altLang="en-US" sz="1600" dirty="0" smtClean="0"/>
              <a:t>會在</a:t>
            </a:r>
            <a:r>
              <a:rPr lang="en-US" altLang="zh-TW" sz="1600" b="1" dirty="0" smtClean="0"/>
              <a:t>1301</a:t>
            </a:r>
            <a:r>
              <a:rPr lang="zh-TW" altLang="en-US" sz="1600" dirty="0" smtClean="0"/>
              <a:t>週、</a:t>
            </a:r>
            <a:r>
              <a:rPr lang="en-US" altLang="zh-TW" sz="1600" b="1" dirty="0" smtClean="0"/>
              <a:t>1304</a:t>
            </a:r>
            <a:r>
              <a:rPr lang="zh-TW" altLang="en-US" sz="1600" dirty="0" smtClean="0"/>
              <a:t>週、</a:t>
            </a:r>
            <a:r>
              <a:rPr lang="en-US" altLang="zh-TW" sz="1600" b="1" dirty="0" smtClean="0"/>
              <a:t>1307</a:t>
            </a:r>
            <a:r>
              <a:rPr lang="zh-TW" altLang="en-US" sz="1600" dirty="0" smtClean="0"/>
              <a:t>週 出現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342900" indent="-342900"/>
            <a:r>
              <a:rPr lang="en-US" altLang="zh-TW" sz="1600" dirty="0" smtClean="0"/>
              <a:t>	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判斷公式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pPr marL="342900" indent="-342900"/>
            <a:r>
              <a:rPr lang="en-US" altLang="zh-TW" sz="1600" dirty="0" smtClean="0"/>
              <a:t>	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now_Week</a:t>
            </a:r>
            <a:r>
              <a:rPr lang="en-US" altLang="zh-TW" sz="1600" dirty="0" smtClean="0"/>
              <a:t> – start Week) / Week Frequency</a:t>
            </a:r>
          </a:p>
          <a:p>
            <a:pPr marL="342900" indent="-342900"/>
            <a:r>
              <a:rPr lang="en-US" altLang="zh-TW" sz="1600" dirty="0" smtClean="0"/>
              <a:t>	</a:t>
            </a:r>
            <a:r>
              <a:rPr lang="zh-TW" altLang="en-US" sz="1600" dirty="0" smtClean="0"/>
              <a:t>餘數不為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，表示該項目隱藏</a:t>
            </a:r>
            <a:endParaRPr lang="en-US" altLang="zh-TW" sz="1600" dirty="0" smtClean="0"/>
          </a:p>
          <a:p>
            <a:pPr marL="342900" indent="-342900"/>
            <a:r>
              <a:rPr lang="zh-TW" altLang="en-US" sz="1600" dirty="0" smtClean="0"/>
              <a:t> 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餘數為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，表示該項目顯示</a:t>
            </a:r>
            <a:endParaRPr lang="en-US" altLang="zh-TW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1600" b="1" dirty="0" smtClean="0">
                <a:solidFill>
                  <a:srgbClr val="FF0000"/>
                </a:solidFill>
              </a:rPr>
              <a:t>若選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No</a:t>
            </a:r>
            <a:r>
              <a:rPr lang="zh-TW" altLang="en-US" sz="1600" dirty="0" smtClean="0"/>
              <a:t>，</a:t>
            </a:r>
            <a:r>
              <a:rPr lang="zh-TW" altLang="en-US" sz="1600" dirty="0" smtClean="0">
                <a:solidFill>
                  <a:schemeClr val="tx1"/>
                </a:solidFill>
              </a:rPr>
              <a:t>則表示此檢查項目為每個禮拜都需填寫</a:t>
            </a:r>
            <a:r>
              <a:rPr lang="zh-TW" altLang="en-US" sz="1600" dirty="0" smtClean="0"/>
              <a:t>。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endParaRPr lang="en-US" altLang="zh-TW" sz="1600" b="1" dirty="0" smtClean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3700" y="3429000"/>
            <a:ext cx="3073400" cy="8763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613" y="1403547"/>
            <a:ext cx="7409169" cy="4019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設定</a:t>
            </a:r>
            <a:r>
              <a:rPr lang="en-US" altLang="zh-TW" dirty="0" smtClean="0">
                <a:ea typeface="新細明體" pitchFamily="18" charset="-120"/>
              </a:rPr>
              <a:t>Item(8)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242552" y="4220042"/>
            <a:ext cx="4050047" cy="92345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70300" y="2781300"/>
            <a:ext cx="5156200" cy="304698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判斷是否</a:t>
            </a:r>
            <a:r>
              <a:rPr lang="zh-TW" altLang="en-US" sz="1600" dirty="0" smtClean="0">
                <a:solidFill>
                  <a:schemeClr val="tx1"/>
                </a:solidFill>
              </a:rPr>
              <a:t>為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月</a:t>
            </a:r>
            <a:r>
              <a:rPr lang="zh-TW" altLang="en-US" sz="1600" dirty="0" smtClean="0">
                <a:solidFill>
                  <a:srgbClr val="002060"/>
                </a:solidFill>
              </a:rPr>
              <a:t>循環</a:t>
            </a:r>
            <a:r>
              <a:rPr lang="zh-TW" altLang="en-US" sz="1600" dirty="0" smtClean="0">
                <a:solidFill>
                  <a:srgbClr val="002060"/>
                </a:solidFill>
              </a:rPr>
              <a:t>項目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（週／月循環僅能擇一）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zh-TW" altLang="en-US" sz="1600" b="1" dirty="0" smtClean="0">
                <a:solidFill>
                  <a:srgbClr val="FF0000"/>
                </a:solidFill>
              </a:rPr>
              <a:t>若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選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Yes</a:t>
            </a:r>
            <a:r>
              <a:rPr lang="zh-TW" altLang="en-US" sz="1600" dirty="0" smtClean="0">
                <a:solidFill>
                  <a:schemeClr val="tx1"/>
                </a:solidFill>
              </a:rPr>
              <a:t>，</a:t>
            </a:r>
            <a:r>
              <a:rPr lang="zh-TW" altLang="en-US" sz="1600" dirty="0" smtClean="0"/>
              <a:t>則表示此檢查項目不是頻繁檢查項目，此時就需要填寫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起始月別</a:t>
            </a:r>
            <a:r>
              <a:rPr lang="zh-TW" altLang="en-US" sz="1600" dirty="0" smtClean="0"/>
              <a:t>、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循環規則</a:t>
            </a:r>
            <a:r>
              <a:rPr lang="zh-TW" altLang="en-US" sz="1600" dirty="0" smtClean="0">
                <a:solidFill>
                  <a:schemeClr val="tx1"/>
                </a:solidFill>
              </a:rPr>
              <a:t>。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zh-TW" sz="1600" dirty="0" smtClean="0"/>
              <a:t>	ex. </a:t>
            </a:r>
            <a:r>
              <a:rPr lang="zh-TW" altLang="en-US" sz="1600" dirty="0" smtClean="0"/>
              <a:t>假設是從當年度一月開始循環，則</a:t>
            </a:r>
            <a:r>
              <a:rPr lang="en-US" altLang="zh-TW" sz="1600" dirty="0" err="1" smtClean="0"/>
              <a:t>StartMonth</a:t>
            </a:r>
            <a:r>
              <a:rPr lang="zh-TW" altLang="en-US" sz="1600" dirty="0" smtClean="0"/>
              <a:t> 填入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（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表示一月</a:t>
            </a:r>
            <a:r>
              <a:rPr lang="zh-TW" altLang="en-US" sz="1600" dirty="0" smtClean="0"/>
              <a:t>），</a:t>
            </a:r>
            <a:r>
              <a:rPr lang="en-US" altLang="zh-TW" sz="1600" dirty="0" smtClean="0"/>
              <a:t>Frequency</a:t>
            </a:r>
            <a:r>
              <a:rPr lang="zh-TW" altLang="en-US" sz="1600" dirty="0" smtClean="0"/>
              <a:t> 為</a:t>
            </a:r>
            <a:r>
              <a:rPr lang="en-US" altLang="zh-TW" sz="1600" dirty="0" smtClean="0"/>
              <a:t>3</a:t>
            </a:r>
            <a:r>
              <a:rPr lang="zh-TW" altLang="en-US" sz="1600" dirty="0" smtClean="0"/>
              <a:t>，表示該</a:t>
            </a:r>
            <a:r>
              <a:rPr lang="en-US" altLang="zh-TW" sz="1600" dirty="0" smtClean="0"/>
              <a:t>item</a:t>
            </a:r>
            <a:r>
              <a:rPr lang="zh-TW" altLang="en-US" sz="1600" dirty="0" smtClean="0"/>
              <a:t>會在</a:t>
            </a:r>
            <a:r>
              <a:rPr lang="zh-TW" altLang="en-US" sz="1600" b="1" dirty="0" smtClean="0"/>
              <a:t>一月</a:t>
            </a:r>
            <a:r>
              <a:rPr lang="zh-TW" altLang="en-US" sz="1600" dirty="0" smtClean="0"/>
              <a:t>、</a:t>
            </a:r>
            <a:r>
              <a:rPr lang="zh-TW" altLang="en-US" sz="1600" b="1" dirty="0" smtClean="0"/>
              <a:t>四月</a:t>
            </a:r>
            <a:r>
              <a:rPr lang="zh-TW" altLang="en-US" sz="1600" dirty="0" smtClean="0"/>
              <a:t>、</a:t>
            </a:r>
            <a:r>
              <a:rPr lang="zh-TW" altLang="en-US" sz="1600" b="1" dirty="0" smtClean="0"/>
              <a:t>七月</a:t>
            </a:r>
            <a:r>
              <a:rPr lang="zh-TW" altLang="en-US" sz="1600" dirty="0" smtClean="0"/>
              <a:t> 的第一週出現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342900" indent="-342900"/>
            <a:r>
              <a:rPr lang="en-US" altLang="zh-TW" sz="1600" b="1" dirty="0" smtClean="0">
                <a:solidFill>
                  <a:srgbClr val="0070C0"/>
                </a:solidFill>
              </a:rPr>
              <a:t>	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判斷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公式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pPr marL="342900" indent="-342900"/>
            <a:r>
              <a:rPr lang="en-US" altLang="zh-TW" sz="1600" dirty="0" smtClean="0"/>
              <a:t>	(</a:t>
            </a:r>
            <a:r>
              <a:rPr lang="en-US" altLang="zh-TW" sz="1600" dirty="0" err="1" smtClean="0"/>
              <a:t>now_Month</a:t>
            </a:r>
            <a:r>
              <a:rPr lang="en-US" altLang="zh-TW" sz="1600" dirty="0" smtClean="0"/>
              <a:t> – </a:t>
            </a:r>
            <a:r>
              <a:rPr lang="en-US" altLang="zh-TW" sz="1600" dirty="0" smtClean="0"/>
              <a:t>start </a:t>
            </a:r>
            <a:r>
              <a:rPr lang="en-US" altLang="zh-TW" sz="1600" dirty="0" smtClean="0"/>
              <a:t>Month) </a:t>
            </a:r>
            <a:r>
              <a:rPr lang="en-US" altLang="zh-TW" sz="1600" dirty="0" smtClean="0"/>
              <a:t>/ </a:t>
            </a:r>
            <a:r>
              <a:rPr lang="en-US" altLang="zh-TW" sz="1600" dirty="0" smtClean="0"/>
              <a:t>Month </a:t>
            </a:r>
            <a:r>
              <a:rPr lang="en-US" altLang="zh-TW" sz="1600" dirty="0" smtClean="0"/>
              <a:t>Frequency</a:t>
            </a:r>
          </a:p>
          <a:p>
            <a:pPr marL="342900" indent="-342900"/>
            <a:r>
              <a:rPr lang="en-US" altLang="zh-TW" sz="1600" dirty="0" smtClean="0"/>
              <a:t>	</a:t>
            </a:r>
            <a:r>
              <a:rPr lang="zh-TW" altLang="en-US" sz="1600" dirty="0" smtClean="0"/>
              <a:t>餘數不為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，表示該項目隱藏</a:t>
            </a:r>
            <a:endParaRPr lang="en-US" altLang="zh-TW" sz="1600" dirty="0" smtClean="0"/>
          </a:p>
          <a:p>
            <a:pPr marL="342900" indent="-342900"/>
            <a:r>
              <a:rPr lang="zh-TW" altLang="en-US" sz="1600" dirty="0" smtClean="0"/>
              <a:t> </a:t>
            </a:r>
            <a:r>
              <a:rPr lang="en-US" altLang="zh-TW" sz="1600" dirty="0" smtClean="0"/>
              <a:t>	</a:t>
            </a:r>
            <a:r>
              <a:rPr lang="zh-TW" altLang="en-US" sz="1600" dirty="0" smtClean="0"/>
              <a:t>餘數為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，表示該項目顯示</a:t>
            </a:r>
            <a:endParaRPr lang="en-US" altLang="zh-TW" sz="1600" dirty="0" smtClean="0"/>
          </a:p>
          <a:p>
            <a:pPr marL="342900" indent="-342900"/>
            <a:endParaRPr lang="en-US" altLang="zh-TW" sz="16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zh-TW" altLang="en-US" sz="1600" b="1" dirty="0" smtClean="0">
                <a:solidFill>
                  <a:srgbClr val="FF0000"/>
                </a:solidFill>
              </a:rPr>
              <a:t>若選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No</a:t>
            </a:r>
            <a:r>
              <a:rPr lang="zh-TW" altLang="en-US" sz="1600" dirty="0" smtClean="0"/>
              <a:t>，</a:t>
            </a:r>
            <a:r>
              <a:rPr lang="zh-TW" altLang="en-US" sz="1600" dirty="0" smtClean="0">
                <a:solidFill>
                  <a:schemeClr val="tx1"/>
                </a:solidFill>
              </a:rPr>
              <a:t>則表示此檢查項目為每個月都需填寫</a:t>
            </a:r>
            <a:r>
              <a:rPr lang="zh-TW" altLang="en-US" sz="1600" dirty="0" smtClean="0"/>
              <a:t>。</a:t>
            </a:r>
            <a:endParaRPr lang="en-US" altLang="zh-TW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32394"/>
            <a:ext cx="9144000" cy="340210"/>
          </a:xfrm>
          <a:prstGeom prst="rect">
            <a:avLst/>
          </a:prstGeom>
        </p:spPr>
      </p:pic>
      <p:pic>
        <p:nvPicPr>
          <p:cNvPr id="17" name="Picture 16" descr="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25328"/>
            <a:ext cx="8628572" cy="428571"/>
          </a:xfrm>
          <a:prstGeom prst="rect">
            <a:avLst/>
          </a:prstGeom>
        </p:spPr>
      </p:pic>
      <p:pic>
        <p:nvPicPr>
          <p:cNvPr id="13" name="Picture 12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218531"/>
            <a:ext cx="9144000" cy="498231"/>
          </a:xfrm>
          <a:prstGeom prst="rect">
            <a:avLst/>
          </a:prstGeom>
        </p:spPr>
      </p:pic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324349"/>
            <a:ext cx="8619048" cy="6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設定</a:t>
            </a:r>
            <a:r>
              <a:rPr lang="en-US" altLang="zh-TW" dirty="0" smtClean="0">
                <a:ea typeface="新細明體" pitchFamily="18" charset="-120"/>
              </a:rPr>
              <a:t>Item(9)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280295" y="4419494"/>
            <a:ext cx="1046228" cy="44872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30497" y="1378040"/>
            <a:ext cx="2427891" cy="58477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修改模式中會因為欄位設定不同呈現相異的畫面。</a:t>
            </a:r>
            <a:endParaRPr lang="en-US" altLang="zh-TW" sz="1600" dirty="0" smtClean="0"/>
          </a:p>
        </p:txBody>
      </p:sp>
      <p:sp>
        <p:nvSpPr>
          <p:cNvPr id="20" name="Rectangle 19"/>
          <p:cNvSpPr/>
          <p:nvPr/>
        </p:nvSpPr>
        <p:spPr bwMode="auto">
          <a:xfrm>
            <a:off x="6987862" y="2294480"/>
            <a:ext cx="649310" cy="69342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91036" y="5280336"/>
            <a:ext cx="839276" cy="41212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50097" y="3193856"/>
            <a:ext cx="3046927" cy="60327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50983" y="5318974"/>
            <a:ext cx="2482404" cy="4121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571" y="909762"/>
            <a:ext cx="6342858" cy="199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匯入</a:t>
            </a:r>
            <a:r>
              <a:rPr lang="en-US" altLang="zh-TW" dirty="0" smtClean="0">
                <a:ea typeface="新細明體" pitchFamily="18" charset="-120"/>
              </a:rPr>
              <a:t>Item(1)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3000" y="2032000"/>
            <a:ext cx="1168400" cy="3429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1223" y="1660759"/>
            <a:ext cx="1522077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下載匯入範本</a:t>
            </a:r>
            <a:endParaRPr lang="en-US" altLang="zh-TW" sz="1600" dirty="0" smtClean="0"/>
          </a:p>
        </p:txBody>
      </p:sp>
      <p:sp>
        <p:nvSpPr>
          <p:cNvPr id="30" name="Down Arrow 29"/>
          <p:cNvSpPr/>
          <p:nvPr/>
        </p:nvSpPr>
        <p:spPr bwMode="auto">
          <a:xfrm>
            <a:off x="4040218" y="2584192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7" name="Picture 1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3547" y="3152943"/>
            <a:ext cx="3961905" cy="2685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系統範圍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ea typeface="新細明體" pitchFamily="18" charset="-120"/>
              </a:rPr>
              <a:t>應用在 </a:t>
            </a:r>
            <a:r>
              <a:rPr lang="en-US" altLang="zh-TW" dirty="0" smtClean="0">
                <a:ea typeface="新細明體" pitchFamily="18" charset="-120"/>
              </a:rPr>
              <a:t>APK </a:t>
            </a:r>
            <a:r>
              <a:rPr lang="zh-TW" altLang="en-US" dirty="0" smtClean="0">
                <a:ea typeface="新細明體" pitchFamily="18" charset="-120"/>
              </a:rPr>
              <a:t>的部門</a:t>
            </a:r>
            <a:endParaRPr lang="en-US" altLang="zh-TW" dirty="0" smtClean="0">
              <a:ea typeface="新細明體" pitchFamily="18" charset="-120"/>
            </a:endParaRPr>
          </a:p>
          <a:p>
            <a:r>
              <a:rPr lang="en-US" dirty="0" smtClean="0"/>
              <a:t>ABE-CHEMICAL</a:t>
            </a:r>
          </a:p>
          <a:p>
            <a:r>
              <a:rPr lang="en-US" dirty="0" smtClean="0"/>
              <a:t>ABE-MOLDING </a:t>
            </a:r>
          </a:p>
          <a:p>
            <a:r>
              <a:rPr lang="en-US" dirty="0" smtClean="0"/>
              <a:t>ABE-SINGULATION</a:t>
            </a:r>
          </a:p>
          <a:p>
            <a:r>
              <a:rPr lang="en-US" dirty="0" smtClean="0"/>
              <a:t>AFE-DB</a:t>
            </a:r>
          </a:p>
          <a:p>
            <a:r>
              <a:rPr lang="en-US" dirty="0" smtClean="0"/>
              <a:t>AFE-WB</a:t>
            </a:r>
          </a:p>
          <a:p>
            <a:r>
              <a:rPr lang="en-US" dirty="0" smtClean="0"/>
              <a:t>PA-PACKAGE SAW</a:t>
            </a:r>
          </a:p>
          <a:p>
            <a:r>
              <a:rPr lang="en-US" dirty="0" smtClean="0"/>
              <a:t>PA-PRE-ASSEMBLY</a:t>
            </a:r>
          </a:p>
          <a:p>
            <a:r>
              <a:rPr lang="en-US" dirty="0" smtClean="0"/>
              <a:t>WTF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380" y="1290904"/>
            <a:ext cx="8695239" cy="4276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匯入</a:t>
            </a:r>
            <a:r>
              <a:rPr lang="en-US" altLang="zh-TW" dirty="0" smtClean="0">
                <a:ea typeface="新細明體" pitchFamily="18" charset="-120"/>
              </a:rPr>
              <a:t>Item(2)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520700" y="1549400"/>
            <a:ext cx="673100" cy="774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4323" y="2232259"/>
            <a:ext cx="4316077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匯入資料請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從第三列開始填</a:t>
            </a:r>
            <a:r>
              <a:rPr lang="zh-TW" altLang="en-US" sz="1600" dirty="0" smtClean="0"/>
              <a:t>，第一筆為範例。</a:t>
            </a:r>
            <a:endParaRPr lang="en-US" altLang="zh-TW" sz="1600" dirty="0" smtClean="0"/>
          </a:p>
          <a:p>
            <a:r>
              <a:rPr lang="zh-TW" altLang="en-US" sz="1600" dirty="0" smtClean="0"/>
              <a:t>第一格</a:t>
            </a:r>
            <a:r>
              <a:rPr lang="en-US" altLang="zh-TW" sz="1600" dirty="0" err="1" smtClean="0"/>
              <a:t>dataType</a:t>
            </a:r>
            <a:r>
              <a:rPr lang="zh-TW" altLang="en-US" sz="1600" dirty="0" smtClean="0"/>
              <a:t>，若為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文字輸入框</a:t>
            </a:r>
            <a:r>
              <a:rPr lang="zh-TW" altLang="en-US" sz="1600" dirty="0" smtClean="0"/>
              <a:t>填入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r>
              <a:rPr lang="zh-TW" altLang="en-US" sz="1600" dirty="0" smtClean="0"/>
              <a:t>；</a:t>
            </a:r>
            <a:endParaRPr lang="en-US" altLang="zh-TW" sz="1600" dirty="0" smtClean="0"/>
          </a:p>
          <a:p>
            <a:r>
              <a:rPr lang="zh-TW" altLang="en-US" sz="1600" dirty="0" smtClean="0"/>
              <a:t>若為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Yes/No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選項</a:t>
            </a:r>
            <a:r>
              <a:rPr lang="zh-TW" altLang="en-US" sz="1600" dirty="0" smtClean="0"/>
              <a:t>，則填入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380" y="1049628"/>
            <a:ext cx="7695239" cy="46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匯入</a:t>
            </a:r>
            <a:r>
              <a:rPr lang="en-US" altLang="zh-TW" dirty="0" smtClean="0">
                <a:ea typeface="新細明體" pitchFamily="18" charset="-120"/>
              </a:rPr>
              <a:t>Item (3)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406400" y="2628900"/>
            <a:ext cx="1320800" cy="5461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4323" y="2016359"/>
            <a:ext cx="4316077" cy="58477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因為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中文編碼問題</a:t>
            </a:r>
            <a:r>
              <a:rPr lang="zh-TW" altLang="en-US" sz="1600" dirty="0" smtClean="0">
                <a:solidFill>
                  <a:schemeClr val="tx1"/>
                </a:solidFill>
              </a:rPr>
              <a:t>不選擇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直接存檔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(Save)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，</a:t>
            </a:r>
            <a:r>
              <a:rPr lang="zh-TW" altLang="en-US" sz="1600" dirty="0" smtClean="0">
                <a:solidFill>
                  <a:schemeClr val="tx1"/>
                </a:solidFill>
              </a:rPr>
              <a:t>改為選擇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另存新檔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(Save as)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，</a:t>
            </a:r>
            <a:r>
              <a:rPr lang="zh-TW" altLang="en-US" sz="1600" dirty="0" smtClean="0">
                <a:solidFill>
                  <a:schemeClr val="tx1"/>
                </a:solidFill>
              </a:rPr>
              <a:t>否則會造成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亂碼</a:t>
            </a:r>
            <a:endParaRPr lang="en-US" altLang="zh-TW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095" y="1143285"/>
            <a:ext cx="6523810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匯入</a:t>
            </a:r>
            <a:r>
              <a:rPr lang="en-US" altLang="zh-TW" dirty="0" smtClean="0">
                <a:ea typeface="新細明體" pitchFamily="18" charset="-120"/>
              </a:rPr>
              <a:t>Item(4)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05723" y="2930759"/>
            <a:ext cx="3452477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檔名可以自己設定，檔案類型選為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CSV(Comma delimited)</a:t>
            </a:r>
            <a:r>
              <a:rPr lang="zh-TW" altLang="en-US" sz="1600" dirty="0" smtClean="0">
                <a:solidFill>
                  <a:schemeClr val="tx1"/>
                </a:solidFill>
              </a:rPr>
              <a:t>才符合匯入檔案格式。點擊</a:t>
            </a:r>
            <a:r>
              <a:rPr lang="en-US" altLang="zh-TW" sz="1600" dirty="0" smtClean="0">
                <a:solidFill>
                  <a:schemeClr val="tx1"/>
                </a:solidFill>
              </a:rPr>
              <a:t>Save</a:t>
            </a:r>
            <a:r>
              <a:rPr lang="zh-TW" altLang="en-US" sz="1600" dirty="0" smtClean="0">
                <a:solidFill>
                  <a:schemeClr val="tx1"/>
                </a:solidFill>
              </a:rPr>
              <a:t>之後，會出現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提醒視窗</a:t>
            </a:r>
            <a:r>
              <a:rPr lang="zh-TW" altLang="en-US" sz="1600" dirty="0" smtClean="0">
                <a:solidFill>
                  <a:schemeClr val="tx1"/>
                </a:solidFill>
              </a:rPr>
              <a:t>，請繼續選擇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816100" y="4267200"/>
            <a:ext cx="5918200" cy="6096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7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895" y="1100228"/>
            <a:ext cx="6323810" cy="1457143"/>
          </a:xfrm>
          <a:prstGeom prst="rect">
            <a:avLst/>
          </a:prstGeom>
        </p:spPr>
      </p:pic>
      <p:pic>
        <p:nvPicPr>
          <p:cNvPr id="13" name="Picture 12" descr="8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43390"/>
            <a:ext cx="8676191" cy="26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</a:t>
            </a:r>
            <a:r>
              <a:rPr lang="zh-TW" altLang="en-US" dirty="0" smtClean="0">
                <a:ea typeface="新細明體" pitchFamily="18" charset="-120"/>
              </a:rPr>
              <a:t>匯入</a:t>
            </a:r>
            <a:r>
              <a:rPr lang="en-US" altLang="zh-TW" dirty="0" smtClean="0">
                <a:ea typeface="新細明體" pitchFamily="18" charset="-120"/>
              </a:rPr>
              <a:t>Item(5)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612900" y="1917700"/>
            <a:ext cx="2692400" cy="279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2323" y="1698859"/>
            <a:ext cx="1903077" cy="58477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選擇要匯入的檔案再按下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14" name="Down Arrow 13"/>
          <p:cNvSpPr/>
          <p:nvPr/>
        </p:nvSpPr>
        <p:spPr bwMode="auto">
          <a:xfrm>
            <a:off x="3316318" y="2431792"/>
            <a:ext cx="417251" cy="51490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Mail Set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" name="Content Placeholder 6" descr="2013-08-13_11405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0544" y="1595371"/>
            <a:ext cx="6704194" cy="4275138"/>
          </a:xfrm>
        </p:spPr>
      </p:pic>
      <p:sp>
        <p:nvSpPr>
          <p:cNvPr id="10" name="Rectangle 9"/>
          <p:cNvSpPr/>
          <p:nvPr/>
        </p:nvSpPr>
        <p:spPr bwMode="auto">
          <a:xfrm>
            <a:off x="1191179" y="1935344"/>
            <a:ext cx="5467073" cy="27520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67" y="1291738"/>
            <a:ext cx="2317067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可切換不同部門頁籤。</a:t>
            </a:r>
            <a:endParaRPr lang="en-US" altLang="zh-TW" sz="1600" dirty="0" smtClean="0"/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 bwMode="auto">
          <a:xfrm>
            <a:off x="3626501" y="1630292"/>
            <a:ext cx="298215" cy="3050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95997" y="4561121"/>
            <a:ext cx="3027003" cy="1323439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選擇進入檢查表的預覽模式，可以設定各自的緊急連絡人，並只需設定一次，則可以讓此</a:t>
            </a:r>
            <a:r>
              <a:rPr lang="en-US" altLang="zh-TW" sz="1600" dirty="0" smtClean="0"/>
              <a:t>Sheet Category</a:t>
            </a:r>
            <a:r>
              <a:rPr lang="zh-TW" altLang="en-US" sz="1600" dirty="0" smtClean="0"/>
              <a:t>所屬機台共用同一份聯絡人清單。</a:t>
            </a:r>
            <a:endParaRPr lang="en-US" altLang="zh-TW" sz="1600" dirty="0" smtClean="0"/>
          </a:p>
        </p:txBody>
      </p:sp>
      <p:pic>
        <p:nvPicPr>
          <p:cNvPr id="14" name="Picture 13" descr="2013-08-13_1747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933" y="943330"/>
            <a:ext cx="2552381" cy="390476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6445173" y="1393803"/>
            <a:ext cx="355107" cy="46163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74861" y="914407"/>
            <a:ext cx="946856" cy="41725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Role_Manag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1243410"/>
            <a:ext cx="9144001" cy="4371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(Administrator) – </a:t>
            </a:r>
            <a:r>
              <a:rPr lang="zh-TW" altLang="en-US" dirty="0" smtClean="0">
                <a:ea typeface="新細明體" pitchFamily="18" charset="-120"/>
              </a:rPr>
              <a:t>使用者權限</a:t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210086" y="1693205"/>
            <a:ext cx="3435684" cy="3293209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角色權限控管頁面，基本檢索功能　，人事資料來源</a:t>
            </a:r>
            <a:endParaRPr lang="en-US" altLang="zh-TW" sz="1600" dirty="0" smtClean="0"/>
          </a:p>
          <a:p>
            <a:r>
              <a:rPr lang="en-US" altLang="zh-TW" sz="1600" dirty="0" smtClean="0"/>
              <a:t>AUTO=</a:t>
            </a:r>
          </a:p>
          <a:p>
            <a:r>
              <a:rPr lang="en-US" altLang="zh-TW" sz="1600" dirty="0" smtClean="0"/>
              <a:t>(DESCRIPTION =</a:t>
            </a:r>
          </a:p>
          <a:p>
            <a:r>
              <a:rPr lang="en-US" altLang="zh-TW" sz="1600" dirty="0" smtClean="0"/>
              <a:t>    (ADDRESS_LIST =</a:t>
            </a:r>
          </a:p>
          <a:p>
            <a:r>
              <a:rPr lang="en-US" altLang="zh-TW" sz="1600" dirty="0" smtClean="0"/>
              <a:t>      (ADDRESS = (PROTOCOL = TCP)(HOST = NTSERVER08.tw-khh01.nxp.com)(PORT = 1521))</a:t>
            </a:r>
          </a:p>
          <a:p>
            <a:r>
              <a:rPr lang="en-US" altLang="zh-TW" sz="1600" dirty="0" smtClean="0"/>
              <a:t>    )</a:t>
            </a:r>
          </a:p>
          <a:p>
            <a:r>
              <a:rPr lang="en-US" altLang="zh-TW" sz="1600" dirty="0" smtClean="0"/>
              <a:t>    (CONNECT_DATA =</a:t>
            </a:r>
          </a:p>
          <a:p>
            <a:r>
              <a:rPr lang="en-US" altLang="zh-TW" sz="1600" dirty="0" smtClean="0"/>
              <a:t>      (SERVICE_NAME = auto)</a:t>
            </a:r>
          </a:p>
          <a:p>
            <a:r>
              <a:rPr lang="en-US" altLang="zh-TW" sz="1600" dirty="0" smtClean="0"/>
              <a:t>    )</a:t>
            </a:r>
          </a:p>
          <a:p>
            <a:r>
              <a:rPr lang="en-US" altLang="zh-TW" sz="1600" dirty="0" smtClean="0"/>
              <a:t> 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(Administrator)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6586" y="2175805"/>
            <a:ext cx="3435684" cy="58477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角色分為三種</a:t>
            </a:r>
            <a:endParaRPr lang="en-US" altLang="zh-TW" sz="1600" dirty="0" smtClean="0"/>
          </a:p>
          <a:p>
            <a:r>
              <a:rPr lang="en-US" altLang="zh-TW" sz="1600" dirty="0" smtClean="0"/>
              <a:t>administrator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supervisor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user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pic>
        <p:nvPicPr>
          <p:cNvPr id="10" name="Picture 9" descr="Role_Manag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696" y="3044880"/>
            <a:ext cx="7665804" cy="12731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69113"/>
            <a:chOff x="0" y="7"/>
            <a:chExt cx="5760" cy="4320"/>
          </a:xfrm>
        </p:grpSpPr>
        <p:sp>
          <p:nvSpPr>
            <p:cNvPr id="312323" name="Rectangle 3"/>
            <p:cNvSpPr>
              <a:spLocks noChangeArrowheads="1"/>
            </p:cNvSpPr>
            <p:nvPr/>
          </p:nvSpPr>
          <p:spPr bwMode="auto">
            <a:xfrm>
              <a:off x="0" y="7"/>
              <a:ext cx="5760" cy="4320"/>
            </a:xfrm>
            <a:prstGeom prst="rect">
              <a:avLst/>
            </a:prstGeom>
            <a:solidFill>
              <a:srgbClr val="F9B5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4" name="Rectangle 4"/>
            <p:cNvSpPr>
              <a:spLocks noChangeArrowheads="1"/>
            </p:cNvSpPr>
            <p:nvPr/>
          </p:nvSpPr>
          <p:spPr bwMode="auto">
            <a:xfrm>
              <a:off x="4164" y="7"/>
              <a:ext cx="1596" cy="4320"/>
            </a:xfrm>
            <a:prstGeom prst="rect">
              <a:avLst/>
            </a:prstGeom>
            <a:solidFill>
              <a:srgbClr val="C9D2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5" name="Rectangle 5"/>
            <p:cNvSpPr>
              <a:spLocks noChangeArrowheads="1"/>
            </p:cNvSpPr>
            <p:nvPr/>
          </p:nvSpPr>
          <p:spPr bwMode="auto">
            <a:xfrm>
              <a:off x="2020" y="7"/>
              <a:ext cx="1585" cy="4320"/>
            </a:xfrm>
            <a:prstGeom prst="rect">
              <a:avLst/>
            </a:prstGeom>
            <a:solidFill>
              <a:srgbClr val="7BB1D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6" name="Rectangle 6"/>
            <p:cNvSpPr>
              <a:spLocks noChangeArrowheads="1"/>
            </p:cNvSpPr>
            <p:nvPr/>
          </p:nvSpPr>
          <p:spPr bwMode="auto">
            <a:xfrm>
              <a:off x="1725" y="7"/>
              <a:ext cx="441" cy="4320"/>
            </a:xfrm>
            <a:prstGeom prst="rect">
              <a:avLst/>
            </a:prstGeom>
            <a:solidFill>
              <a:srgbClr val="7B803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>
              <a:off x="3488" y="7"/>
              <a:ext cx="793" cy="4320"/>
            </a:xfrm>
            <a:prstGeom prst="rect">
              <a:avLst/>
            </a:prstGeom>
            <a:solidFill>
              <a:srgbClr val="587F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2013-10-23_0936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7417" y="1311274"/>
            <a:ext cx="8296207" cy="4530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(User) </a:t>
            </a:r>
            <a:br>
              <a:rPr lang="en-US" altLang="zh-TW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3523" y="2338138"/>
            <a:ext cx="3000646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開啟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AACSui</a:t>
            </a:r>
            <a:r>
              <a:rPr lang="zh-TW" altLang="en-US" sz="1600" dirty="0" smtClean="0"/>
              <a:t>，並在有搭載</a:t>
            </a:r>
            <a:endParaRPr lang="en-US" altLang="zh-TW" sz="1600" dirty="0" smtClean="0"/>
          </a:p>
          <a:p>
            <a:r>
              <a:rPr lang="en-US" altLang="zh-TW" sz="1600" b="1" dirty="0" err="1" smtClean="0">
                <a:solidFill>
                  <a:srgbClr val="FF0000"/>
                </a:solidFill>
              </a:rPr>
              <a:t>ePM</a:t>
            </a:r>
            <a:r>
              <a:rPr lang="zh-TW" altLang="en-US" sz="1600" dirty="0" smtClean="0"/>
              <a:t>系統的機台按下右鍵，則會出現左側畫面選單。</a:t>
            </a:r>
            <a:endParaRPr lang="en-US" altLang="zh-TW" sz="160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2291439" y="3271298"/>
            <a:ext cx="1213761" cy="41170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8" idx="1"/>
            <a:endCxn id="9" idx="3"/>
          </p:cNvCxnSpPr>
          <p:nvPr/>
        </p:nvCxnSpPr>
        <p:spPr bwMode="auto">
          <a:xfrm flipH="1">
            <a:off x="3505200" y="2753637"/>
            <a:ext cx="648323" cy="7235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7492"/>
            <a:ext cx="9144000" cy="4783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(User)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92486" y="1096305"/>
            <a:ext cx="3117814" cy="584775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ePM</a:t>
            </a:r>
            <a:r>
              <a:rPr lang="zh-TW" altLang="en-US" sz="1600" dirty="0" smtClean="0"/>
              <a:t>登入畫面，從</a:t>
            </a:r>
            <a:r>
              <a:rPr lang="en-US" altLang="zh-TW" sz="1600" dirty="0" smtClean="0"/>
              <a:t>ACS</a:t>
            </a:r>
            <a:r>
              <a:rPr lang="zh-TW" altLang="en-US" sz="1600" dirty="0" smtClean="0"/>
              <a:t>系統做連結。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i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1152" y="1592471"/>
            <a:ext cx="5638096" cy="33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(User)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124998" y="2645422"/>
            <a:ext cx="5174202" cy="21932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4902" y="1445933"/>
            <a:ext cx="2537898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/>
              <a:t>Demo</a:t>
            </a:r>
            <a:r>
              <a:rPr lang="zh-TW" altLang="en-US" sz="1600" dirty="0" smtClean="0"/>
              <a:t>，可選取</a:t>
            </a:r>
            <a:r>
              <a:rPr lang="en-US" altLang="zh-TW" sz="1600" dirty="0" err="1" smtClean="0"/>
              <a:t>ePM</a:t>
            </a:r>
            <a:r>
              <a:rPr lang="zh-TW" altLang="en-US" sz="1600" dirty="0" smtClean="0"/>
              <a:t>建置的</a:t>
            </a:r>
            <a:r>
              <a:rPr lang="en-US" altLang="zh-TW" sz="1600" dirty="0" err="1" smtClean="0"/>
              <a:t>Sheet_Category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endParaRPr lang="en-US" altLang="zh-TW" sz="1600" dirty="0" smtClean="0"/>
          </a:p>
        </p:txBody>
      </p:sp>
      <p:cxnSp>
        <p:nvCxnSpPr>
          <p:cNvPr id="31" name="Straight Arrow Connector 30"/>
          <p:cNvCxnSpPr>
            <a:stCxn id="28" idx="0"/>
            <a:endCxn id="29" idx="2"/>
          </p:cNvCxnSpPr>
          <p:nvPr/>
        </p:nvCxnSpPr>
        <p:spPr bwMode="auto">
          <a:xfrm flipV="1">
            <a:off x="3712099" y="2276930"/>
            <a:ext cx="911752" cy="3684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i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2952" y="1762333"/>
            <a:ext cx="6038096" cy="33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(User)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340898" y="3242322"/>
            <a:ext cx="3586702" cy="14693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72402" y="1725332"/>
            <a:ext cx="2372798" cy="830997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smtClean="0"/>
              <a:t>Demo</a:t>
            </a:r>
            <a:r>
              <a:rPr lang="zh-TW" altLang="en-US" sz="1600" dirty="0" smtClean="0"/>
              <a:t>，根據選取的</a:t>
            </a:r>
            <a:r>
              <a:rPr lang="en-US" altLang="zh-TW" sz="1600" dirty="0" err="1" smtClean="0"/>
              <a:t>Sheet_Category</a:t>
            </a:r>
            <a:r>
              <a:rPr lang="zh-TW" altLang="en-US" sz="1600" dirty="0" smtClean="0"/>
              <a:t>產生對應的</a:t>
            </a:r>
            <a:r>
              <a:rPr lang="en-US" altLang="zh-TW" sz="1600" dirty="0" smtClean="0"/>
              <a:t>Tester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 bwMode="auto">
          <a:xfrm flipH="1">
            <a:off x="3134249" y="2565400"/>
            <a:ext cx="523351" cy="67692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eet_valu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3410"/>
            <a:ext cx="9144000" cy="4371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(User)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80502" y="2398432"/>
            <a:ext cx="3096698" cy="1077218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根據</a:t>
            </a:r>
            <a:r>
              <a:rPr lang="en-US" altLang="zh-TW" sz="1600" dirty="0" smtClean="0"/>
              <a:t>ACS</a:t>
            </a:r>
            <a:r>
              <a:rPr lang="zh-TW" altLang="en-US" sz="1600" dirty="0" smtClean="0"/>
              <a:t>點選的機台，直接對應到設計過的表單，並帶出該機台的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機台號碼</a:t>
            </a:r>
            <a:r>
              <a:rPr lang="zh-TW" altLang="en-US" sz="1600" dirty="0" smtClean="0"/>
              <a:t>、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機台位置</a:t>
            </a:r>
            <a:r>
              <a:rPr lang="zh-TW" altLang="en-US" sz="1600" dirty="0" smtClean="0"/>
              <a:t>、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當天週別</a:t>
            </a:r>
            <a:r>
              <a:rPr lang="zh-TW" altLang="en-US" sz="1600" dirty="0" smtClean="0"/>
              <a:t>、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登入人員薪號</a:t>
            </a:r>
            <a:r>
              <a:rPr lang="zh-TW" altLang="en-US" sz="1600" dirty="0" smtClean="0"/>
              <a:t>，填值紀錄</a:t>
            </a:r>
            <a:r>
              <a:rPr lang="en-US" altLang="zh-TW" sz="1600" dirty="0" smtClean="0"/>
              <a:t>.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901699"/>
            <a:ext cx="7975600" cy="5570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系統畫面</a:t>
            </a:r>
            <a:r>
              <a:rPr lang="en-US" altLang="zh-TW" dirty="0" smtClean="0">
                <a:ea typeface="新細明體" pitchFamily="18" charset="-120"/>
              </a:rPr>
              <a:t>(Supervisor) – ACS</a:t>
            </a:r>
            <a:r>
              <a:rPr lang="zh-TW" altLang="en-US" dirty="0" smtClean="0">
                <a:ea typeface="新細明體" pitchFamily="18" charset="-120"/>
              </a:rPr>
              <a:t>機台管理</a:t>
            </a:r>
            <a:r>
              <a:rPr lang="en-US" altLang="zh-TW" dirty="0" smtClean="0">
                <a:ea typeface="新細明體" pitchFamily="18" charset="-120"/>
              </a:rPr>
              <a:t>(1) </a:t>
            </a:r>
            <a:r>
              <a:rPr lang="zh-TW" altLang="en-US" dirty="0" smtClean="0">
                <a:ea typeface="新細明體" pitchFamily="18" charset="-120"/>
              </a:rPr>
              <a:t/>
            </a:r>
            <a:br>
              <a:rPr lang="zh-TW" altLang="en-US" dirty="0" smtClean="0">
                <a:ea typeface="新細明體" pitchFamily="18" charset="-12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84C3A-6F4F-421C-8683-A04BA75A1F0E}" type="datetime4">
              <a:rPr lang="en-US" smtClean="0"/>
              <a:pPr>
                <a:defRPr/>
              </a:pPr>
              <a:t>January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Subject / Department / Author 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80D75-C3F6-42C1-B641-33793AC1D0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340100" y="3556000"/>
            <a:ext cx="647700" cy="2159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77202" y="3122333"/>
            <a:ext cx="1801298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機台名稱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Tester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cxnSp>
        <p:nvCxnSpPr>
          <p:cNvPr id="24" name="Straight Arrow Connector 23"/>
          <p:cNvCxnSpPr>
            <a:stCxn id="23" idx="1"/>
            <a:endCxn id="22" idx="0"/>
          </p:cNvCxnSpPr>
          <p:nvPr/>
        </p:nvCxnSpPr>
        <p:spPr bwMode="auto">
          <a:xfrm flipH="1">
            <a:off x="3663950" y="3291610"/>
            <a:ext cx="313252" cy="2643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3175000" y="2603500"/>
            <a:ext cx="647700" cy="2159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702" y="2131733"/>
            <a:ext cx="2093398" cy="338554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機台位置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Location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</p:txBody>
      </p:sp>
      <p:cxnSp>
        <p:nvCxnSpPr>
          <p:cNvPr id="32" name="Straight Arrow Connector 31"/>
          <p:cNvCxnSpPr>
            <a:stCxn id="30" idx="1"/>
            <a:endCxn id="27" idx="0"/>
          </p:cNvCxnSpPr>
          <p:nvPr/>
        </p:nvCxnSpPr>
        <p:spPr bwMode="auto">
          <a:xfrm flipH="1">
            <a:off x="3498850" y="2301010"/>
            <a:ext cx="287852" cy="3024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  <p:tag name="WMTOOLS" val="&lt;WMTools ver=&quot;1.0&quot;&gt;&lt;Timings time=&quot;8-9-2006 13:30:50&quot;&gt;&lt;Slide id=&quot;330&quot; dur=&quot;1.406&quot;/&gt;&lt;/Timings&gt;&lt;/WMTools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AddInfoFont"/>
  <p:tag name="FONTSETCLASSNAME" val="FontSet1"/>
  <p:tag name="COLORS" val="-2;-2;-2;-2;SlideFooterFontColor"/>
  <p:tag name="COLORSETCLASSNAME" val="ColorSet1"/>
  <p:tag name="SCRIPT" val="1"/>
  <p:tag name="FIELDS" val="ADDINFO;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AdditonalInformations"/>
  <p:tag name="SHAPECLASSPROTECTIONTYPE" val="47"/>
</p:tagLst>
</file>

<file path=ppt/theme/theme1.xml><?xml version="1.0" encoding="utf-8"?>
<a:theme xmlns:a="http://schemas.openxmlformats.org/drawingml/2006/main" name="NXP_PowerPoint_template_PUBLIC">
  <a:themeElements>
    <a:clrScheme name="NXP color template">
      <a:dk1>
        <a:srgbClr val="000000"/>
      </a:dk1>
      <a:lt1>
        <a:srgbClr val="FFFFFF"/>
      </a:lt1>
      <a:dk2>
        <a:srgbClr val="D9EDF1"/>
      </a:dk2>
      <a:lt2>
        <a:srgbClr val="A7A9AC"/>
      </a:lt2>
      <a:accent1>
        <a:srgbClr val="88DBFC"/>
      </a:accent1>
      <a:accent2>
        <a:srgbClr val="B7F000"/>
      </a:accent2>
      <a:accent3>
        <a:srgbClr val="FFAD3F"/>
      </a:accent3>
      <a:accent4>
        <a:srgbClr val="00B4B0"/>
      </a:accent4>
      <a:accent5>
        <a:srgbClr val="8C8C0A"/>
      </a:accent5>
      <a:accent6>
        <a:srgbClr val="CC0057"/>
      </a:accent6>
      <a:hlink>
        <a:srgbClr val="FFAD3F"/>
      </a:hlink>
      <a:folHlink>
        <a:srgbClr val="00B4B0"/>
      </a:folHlink>
    </a:clrScheme>
    <a:fontScheme name="NXP template_4_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XP template_4_3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88DBFC"/>
        </a:accent1>
        <a:accent2>
          <a:srgbClr val="B7F000"/>
        </a:accent2>
        <a:accent3>
          <a:srgbClr val="FFFFFF"/>
        </a:accent3>
        <a:accent4>
          <a:srgbClr val="000000"/>
        </a:accent4>
        <a:accent5>
          <a:srgbClr val="C3EAFD"/>
        </a:accent5>
        <a:accent6>
          <a:srgbClr val="A6D900"/>
        </a:accent6>
        <a:hlink>
          <a:srgbClr val="FFAD3F"/>
        </a:hlink>
        <a:folHlink>
          <a:srgbClr val="00B4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NXP_PowerPoint_template_PUBLIC</Template>
  <TotalTime>0</TotalTime>
  <Words>1464</Words>
  <Application>Microsoft Office PowerPoint</Application>
  <PresentationFormat>On-screen Show (4:3)</PresentationFormat>
  <Paragraphs>234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新細明體</vt:lpstr>
      <vt:lpstr>Wingdings</vt:lpstr>
      <vt:lpstr>NXP_PowerPoint_template_PUBLIC</vt:lpstr>
      <vt:lpstr>ePM User Manual</vt:lpstr>
      <vt:lpstr>Contents </vt:lpstr>
      <vt:lpstr>系統範圍</vt:lpstr>
      <vt:lpstr>系統畫面(User)  </vt:lpstr>
      <vt:lpstr>系統畫面(User) </vt:lpstr>
      <vt:lpstr>系統畫面(User) </vt:lpstr>
      <vt:lpstr>系統畫面(User) </vt:lpstr>
      <vt:lpstr>系統畫面(User) </vt:lpstr>
      <vt:lpstr>系統畫面(Supervisor) – ACS機台管理(1)  </vt:lpstr>
      <vt:lpstr>系統畫面(Supervisor) – ACS機台管理(2)  </vt:lpstr>
      <vt:lpstr>系統畫面(Supervisor) – ACS機台管理(3)  </vt:lpstr>
      <vt:lpstr>系統畫面(Supervisor) – ACS機台管理(4) </vt:lpstr>
      <vt:lpstr>系統畫面(Supervisor) –歷史表單操作(1) </vt:lpstr>
      <vt:lpstr>系統畫面(Supervisor) –歷史表單操作(2)  </vt:lpstr>
      <vt:lpstr>系統畫面(Supervisor) –歷史表單操作(3)  </vt:lpstr>
      <vt:lpstr>系統畫面(Supervisor) –歷史表單操作(4)</vt:lpstr>
      <vt:lpstr>系統畫面(Supervisor) – 歷史表單操作(5)  </vt:lpstr>
      <vt:lpstr>系統畫面(Supervisor) – 預覽表單  </vt:lpstr>
      <vt:lpstr>系統畫面(Supervisor) – Copy現有表單  </vt:lpstr>
      <vt:lpstr>系統畫面(Supervisor) – 設定Item(1)  </vt:lpstr>
      <vt:lpstr>系統畫面(Supervisor) – 設定Item(2)  </vt:lpstr>
      <vt:lpstr>系統畫面(Supervisor) – 設定Item(3)  </vt:lpstr>
      <vt:lpstr>系統畫面(Supervisor) – 設定Item(4)  </vt:lpstr>
      <vt:lpstr>系統畫面(Supervisor) – 設定Item(5)  </vt:lpstr>
      <vt:lpstr>系統畫面(Supervisor) – 設定Item(6)  </vt:lpstr>
      <vt:lpstr>系統畫面(Supervisor) – 設定Item(7)  </vt:lpstr>
      <vt:lpstr>系統畫面(Supervisor) – 設定Item(8)  </vt:lpstr>
      <vt:lpstr>系統畫面(Supervisor) – 設定Item(9)  </vt:lpstr>
      <vt:lpstr>系統畫面(Supervisor) – 匯入Item(1) </vt:lpstr>
      <vt:lpstr>系統畫面(Supervisor) – 匯入Item(2)  </vt:lpstr>
      <vt:lpstr>系統畫面(Supervisor) – 匯入Item (3) </vt:lpstr>
      <vt:lpstr>系統畫面(Supervisor) – 匯入Item(4)  </vt:lpstr>
      <vt:lpstr>系統畫面(Supervisor) – 匯入Item(5)  </vt:lpstr>
      <vt:lpstr>系統畫面(Supervisor) – Mail Set </vt:lpstr>
      <vt:lpstr>系統畫面(Administrator) – 使用者權限 </vt:lpstr>
      <vt:lpstr>系統畫面(Administrator) </vt:lpstr>
      <vt:lpstr>Slide 37</vt:lpstr>
    </vt:vector>
  </TitlesOfParts>
  <Company>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Start-up check list 操作手冊</dc:title>
  <dc:creator>nxp66187</dc:creator>
  <cp:lastModifiedBy>nxp66187</cp:lastModifiedBy>
  <cp:revision>81</cp:revision>
  <dcterms:created xsi:type="dcterms:W3CDTF">2013-08-13T07:17:15Z</dcterms:created>
  <dcterms:modified xsi:type="dcterms:W3CDTF">2014-01-06T09:03:07Z</dcterms:modified>
</cp:coreProperties>
</file>