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6948" y="8629133"/>
            <a:ext cx="352424" cy="3524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341985"/>
            <a:ext cx="8001046" cy="7937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26139" y="0"/>
            <a:ext cx="6661859" cy="58998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51657" y="0"/>
            <a:ext cx="5236341" cy="55945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921370"/>
            <a:ext cx="3926204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1716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07" y="3523203"/>
            <a:ext cx="6923405" cy="61880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1725930">
              <a:lnSpc>
                <a:spcPts val="3529"/>
              </a:lnSpc>
              <a:spcBef>
                <a:spcPts val="225"/>
              </a:spcBef>
            </a:pPr>
            <a:r>
              <a:rPr sz="2950" spc="140" dirty="0">
                <a:solidFill>
                  <a:srgbClr val="FFFFFF"/>
                </a:solidFill>
                <a:latin typeface="Verdana"/>
                <a:cs typeface="Verdana"/>
              </a:rPr>
              <a:t>Sustainable</a:t>
            </a:r>
            <a:r>
              <a:rPr sz="29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20" dirty="0">
                <a:solidFill>
                  <a:srgbClr val="FFFFFF"/>
                </a:solidFill>
                <a:latin typeface="Verdana"/>
                <a:cs typeface="Verdana"/>
              </a:rPr>
              <a:t>Development </a:t>
            </a:r>
            <a:r>
              <a:rPr sz="2950" spc="-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Verdana"/>
                <a:cs typeface="Verdana"/>
              </a:rPr>
              <a:t>Goal </a:t>
            </a:r>
            <a:r>
              <a:rPr sz="2950" spc="-9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950" spc="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50" spc="-55" dirty="0">
                <a:solidFill>
                  <a:srgbClr val="FFFFFF"/>
                </a:solidFill>
                <a:latin typeface="Verdana"/>
                <a:cs typeface="Verdana"/>
              </a:rPr>
              <a:t>2030 </a:t>
            </a:r>
            <a:r>
              <a:rPr sz="295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Verdana"/>
                <a:cs typeface="Verdana"/>
              </a:rPr>
              <a:t>Agenda</a:t>
            </a:r>
            <a:endParaRPr sz="2950">
              <a:latin typeface="Verdana"/>
              <a:cs typeface="Verdana"/>
            </a:endParaRPr>
          </a:p>
          <a:p>
            <a:pPr marL="12700" marR="259079">
              <a:lnSpc>
                <a:spcPts val="2010"/>
              </a:lnSpc>
              <a:spcBef>
                <a:spcPts val="3765"/>
              </a:spcBef>
            </a:pPr>
            <a:r>
              <a:rPr sz="1700" spc="-6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“ensure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healthy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lives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promoting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well-being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1700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Tahoma"/>
                <a:cs typeface="Tahoma"/>
              </a:rPr>
              <a:t>ages”.</a:t>
            </a:r>
            <a:endParaRPr sz="1700">
              <a:latin typeface="Tahoma"/>
              <a:cs typeface="Tahoma"/>
            </a:endParaRPr>
          </a:p>
          <a:p>
            <a:pPr marL="12700" marR="3070860">
              <a:lnSpc>
                <a:spcPts val="2010"/>
              </a:lnSpc>
              <a:spcBef>
                <a:spcPts val="1995"/>
              </a:spcBef>
            </a:pP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associated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targets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aim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to reduce </a:t>
            </a:r>
            <a:r>
              <a:rPr sz="1700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global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maternal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mortality </a:t>
            </a:r>
            <a:r>
              <a:rPr sz="1700" spc="30" dirty="0">
                <a:solidFill>
                  <a:srgbClr val="FFFFFF"/>
                </a:solidFill>
                <a:latin typeface="Tahoma"/>
                <a:cs typeface="Tahoma"/>
              </a:rPr>
              <a:t>ratio; </a:t>
            </a: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17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preventable</a:t>
            </a:r>
            <a:r>
              <a:rPr sz="17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deaths</a:t>
            </a:r>
            <a:r>
              <a:rPr sz="17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newborns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children; </a:t>
            </a:r>
            <a:r>
              <a:rPr sz="1700" spc="95" dirty="0">
                <a:solidFill>
                  <a:srgbClr val="FFFFFF"/>
                </a:solidFill>
                <a:latin typeface="Tahoma"/>
                <a:cs typeface="Tahoma"/>
              </a:rPr>
              <a:t>end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epidemics of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ahoma"/>
                <a:cs typeface="Tahoma"/>
              </a:rPr>
              <a:t>AIDS,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tuberculosis,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malaria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sz="1700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communicable </a:t>
            </a: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diseases;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reduce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mortality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non-communicable </a:t>
            </a:r>
            <a:r>
              <a:rPr sz="17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diseases.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ts val="2010"/>
              </a:lnSpc>
              <a:spcBef>
                <a:spcPts val="1970"/>
              </a:spcBef>
            </a:pPr>
            <a:r>
              <a:rPr sz="1700" spc="3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strengthen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the prevention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treatment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substance </a:t>
            </a: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abuse;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halve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deaths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injuries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road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Tahoma"/>
                <a:cs typeface="Tahoma"/>
              </a:rPr>
              <a:t>accidents; </a:t>
            </a:r>
            <a:r>
              <a:rPr sz="1700" spc="-5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ensure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universal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access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sexual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reproductive </a:t>
            </a:r>
            <a:r>
              <a:rPr sz="1700" spc="50" dirty="0">
                <a:solidFill>
                  <a:srgbClr val="FFFFFF"/>
                </a:solidFill>
                <a:latin typeface="Tahoma"/>
                <a:cs typeface="Tahoma"/>
              </a:rPr>
              <a:t>health-care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Tahoma"/>
                <a:cs typeface="Tahoma"/>
              </a:rPr>
              <a:t>services;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ahoma"/>
                <a:cs typeface="Tahoma"/>
              </a:rPr>
              <a:t>achieve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universal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Tahoma"/>
                <a:cs typeface="Tahoma"/>
              </a:rPr>
              <a:t>coverage;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reduce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ahoma"/>
                <a:cs typeface="Tahoma"/>
              </a:rPr>
              <a:t>number </a:t>
            </a:r>
            <a:r>
              <a:rPr sz="1700" spc="-5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ahoma"/>
                <a:cs typeface="Tahoma"/>
              </a:rPr>
              <a:t>deaths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ahoma"/>
                <a:cs typeface="Tahoma"/>
              </a:rPr>
              <a:t>illnesses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ahoma"/>
                <a:cs typeface="Tahoma"/>
              </a:rPr>
              <a:t>hazardous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chemicals</a:t>
            </a:r>
            <a:r>
              <a:rPr sz="17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Tahoma"/>
                <a:cs typeface="Tahoma"/>
              </a:rPr>
              <a:t>pollution.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6083157"/>
            <a:ext cx="2247899" cy="2247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69699" y="5125260"/>
            <a:ext cx="8606155" cy="4163695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6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Cookie</a:t>
            </a:r>
            <a:r>
              <a:rPr sz="65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Army</a:t>
            </a:r>
            <a:endParaRPr sz="6500">
              <a:latin typeface="Lucida Sans Unicode"/>
              <a:cs typeface="Lucida Sans Unicode"/>
            </a:endParaRPr>
          </a:p>
          <a:p>
            <a:pPr marL="1870075">
              <a:lnSpc>
                <a:spcPct val="100000"/>
              </a:lnSpc>
              <a:spcBef>
                <a:spcPts val="1120"/>
              </a:spcBef>
            </a:pPr>
            <a:r>
              <a:rPr sz="31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presents</a:t>
            </a:r>
            <a:endParaRPr sz="3150">
              <a:latin typeface="Lucida Sans Unicode"/>
              <a:cs typeface="Lucida Sans Unicode"/>
            </a:endParaRPr>
          </a:p>
          <a:p>
            <a:pPr marL="74295">
              <a:lnSpc>
                <a:spcPct val="100000"/>
              </a:lnSpc>
              <a:spcBef>
                <a:spcPts val="3130"/>
              </a:spcBef>
            </a:pPr>
            <a:r>
              <a:rPr sz="12050" b="1" spc="8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50" b="1" spc="3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50" b="1" spc="1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50" b="1" spc="10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50" b="1" spc="-10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50" b="1" spc="-36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50" b="1" spc="7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50" b="1" spc="7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50" b="1" spc="84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50" b="1" spc="15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673" y="1200256"/>
            <a:ext cx="13627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20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96344"/>
            <a:ext cx="8090534" cy="8291195"/>
            <a:chOff x="0" y="1996344"/>
            <a:chExt cx="8090534" cy="82911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3500"/>
              <a:ext cx="5273762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373" y="1996344"/>
              <a:ext cx="6302640" cy="6299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7079" y="2262034"/>
              <a:ext cx="952499" cy="952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92208" y="2195423"/>
            <a:ext cx="6206490" cy="17265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sz="5600" b="1" spc="130" dirty="0">
                <a:latin typeface="Tahoma"/>
                <a:cs typeface="Tahoma"/>
              </a:rPr>
              <a:t>W</a:t>
            </a:r>
            <a:r>
              <a:rPr sz="5600" b="1" spc="180" dirty="0">
                <a:latin typeface="Tahoma"/>
                <a:cs typeface="Tahoma"/>
              </a:rPr>
              <a:t>h</a:t>
            </a:r>
            <a:r>
              <a:rPr sz="5600" b="1" spc="445" dirty="0">
                <a:latin typeface="Tahoma"/>
                <a:cs typeface="Tahoma"/>
              </a:rPr>
              <a:t>a</a:t>
            </a:r>
            <a:r>
              <a:rPr sz="5600" b="1" spc="-55" dirty="0">
                <a:latin typeface="Tahoma"/>
                <a:cs typeface="Tahoma"/>
              </a:rPr>
              <a:t>t</a:t>
            </a:r>
            <a:r>
              <a:rPr sz="5600" b="1" spc="-455" dirty="0">
                <a:latin typeface="Tahoma"/>
                <a:cs typeface="Tahoma"/>
              </a:rPr>
              <a:t> </a:t>
            </a:r>
            <a:r>
              <a:rPr sz="5600" b="1" spc="-140" dirty="0">
                <a:latin typeface="Tahoma"/>
                <a:cs typeface="Tahoma"/>
              </a:rPr>
              <a:t>w</a:t>
            </a:r>
            <a:r>
              <a:rPr sz="5600" b="1" spc="120" dirty="0">
                <a:latin typeface="Tahoma"/>
                <a:cs typeface="Tahoma"/>
              </a:rPr>
              <a:t>e</a:t>
            </a:r>
            <a:r>
              <a:rPr sz="5600" b="1" spc="-455" dirty="0">
                <a:latin typeface="Tahoma"/>
                <a:cs typeface="Tahoma"/>
              </a:rPr>
              <a:t> </a:t>
            </a:r>
            <a:r>
              <a:rPr sz="5600" b="1" spc="445" dirty="0">
                <a:latin typeface="Tahoma"/>
                <a:cs typeface="Tahoma"/>
              </a:rPr>
              <a:t>a</a:t>
            </a:r>
            <a:r>
              <a:rPr sz="5600" b="1" spc="-40" dirty="0">
                <a:latin typeface="Tahoma"/>
                <a:cs typeface="Tahoma"/>
              </a:rPr>
              <a:t>r</a:t>
            </a:r>
            <a:r>
              <a:rPr sz="5600" b="1" spc="80" dirty="0">
                <a:latin typeface="Tahoma"/>
                <a:cs typeface="Tahoma"/>
              </a:rPr>
              <a:t>e  </a:t>
            </a:r>
            <a:r>
              <a:rPr sz="5600" b="1" spc="-60" dirty="0">
                <a:latin typeface="Tahoma"/>
                <a:cs typeface="Tahoma"/>
              </a:rPr>
              <a:t>t</a:t>
            </a:r>
            <a:r>
              <a:rPr sz="5600" b="1" spc="-40" dirty="0">
                <a:latin typeface="Tahoma"/>
                <a:cs typeface="Tahoma"/>
              </a:rPr>
              <a:t>r</a:t>
            </a:r>
            <a:r>
              <a:rPr sz="5600" b="1" spc="310" dirty="0">
                <a:latin typeface="Tahoma"/>
                <a:cs typeface="Tahoma"/>
              </a:rPr>
              <a:t>y</a:t>
            </a:r>
            <a:r>
              <a:rPr sz="5600" b="1" spc="-45" dirty="0">
                <a:latin typeface="Tahoma"/>
                <a:cs typeface="Tahoma"/>
              </a:rPr>
              <a:t>i</a:t>
            </a:r>
            <a:r>
              <a:rPr sz="5600" b="1" spc="180" dirty="0">
                <a:latin typeface="Tahoma"/>
                <a:cs typeface="Tahoma"/>
              </a:rPr>
              <a:t>n</a:t>
            </a:r>
            <a:r>
              <a:rPr sz="5600" b="1" spc="275" dirty="0">
                <a:latin typeface="Tahoma"/>
                <a:cs typeface="Tahoma"/>
              </a:rPr>
              <a:t>g</a:t>
            </a:r>
            <a:r>
              <a:rPr sz="5600" b="1" spc="-455" dirty="0">
                <a:latin typeface="Tahoma"/>
                <a:cs typeface="Tahoma"/>
              </a:rPr>
              <a:t> </a:t>
            </a:r>
            <a:r>
              <a:rPr sz="5600" b="1" spc="-60" dirty="0">
                <a:latin typeface="Tahoma"/>
                <a:cs typeface="Tahoma"/>
              </a:rPr>
              <a:t>t</a:t>
            </a:r>
            <a:r>
              <a:rPr sz="5600" b="1" spc="110" dirty="0">
                <a:latin typeface="Tahoma"/>
                <a:cs typeface="Tahoma"/>
              </a:rPr>
              <a:t>o</a:t>
            </a:r>
            <a:r>
              <a:rPr sz="5600" b="1" spc="-455" dirty="0">
                <a:latin typeface="Tahoma"/>
                <a:cs typeface="Tahoma"/>
              </a:rPr>
              <a:t> </a:t>
            </a:r>
            <a:r>
              <a:rPr sz="5600" b="1" spc="445" dirty="0">
                <a:latin typeface="Tahoma"/>
                <a:cs typeface="Tahoma"/>
              </a:rPr>
              <a:t>a</a:t>
            </a:r>
            <a:r>
              <a:rPr sz="5600" b="1" spc="425" dirty="0">
                <a:latin typeface="Tahoma"/>
                <a:cs typeface="Tahoma"/>
              </a:rPr>
              <a:t>c</a:t>
            </a:r>
            <a:r>
              <a:rPr sz="5600" b="1" spc="180" dirty="0">
                <a:latin typeface="Tahoma"/>
                <a:cs typeface="Tahoma"/>
              </a:rPr>
              <a:t>h</a:t>
            </a:r>
            <a:r>
              <a:rPr sz="5600" b="1" spc="114" dirty="0">
                <a:latin typeface="Tahoma"/>
                <a:cs typeface="Tahoma"/>
              </a:rPr>
              <a:t>e</a:t>
            </a:r>
            <a:r>
              <a:rPr sz="5600" b="1" spc="-45" dirty="0">
                <a:latin typeface="Tahoma"/>
                <a:cs typeface="Tahoma"/>
              </a:rPr>
              <a:t>i</a:t>
            </a:r>
            <a:r>
              <a:rPr sz="5600" b="1" spc="260" dirty="0">
                <a:latin typeface="Tahoma"/>
                <a:cs typeface="Tahoma"/>
              </a:rPr>
              <a:t>v</a:t>
            </a:r>
            <a:r>
              <a:rPr sz="5600" b="1" spc="120" dirty="0">
                <a:latin typeface="Tahoma"/>
                <a:cs typeface="Tahoma"/>
              </a:rPr>
              <a:t>e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2208" y="4799885"/>
            <a:ext cx="6430645" cy="460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14" dirty="0">
                <a:solidFill>
                  <a:srgbClr val="171616"/>
                </a:solidFill>
                <a:latin typeface="Tahoma"/>
                <a:cs typeface="Tahoma"/>
              </a:rPr>
              <a:t>Most </a:t>
            </a:r>
            <a:r>
              <a:rPr sz="2000" spc="105" dirty="0">
                <a:solidFill>
                  <a:srgbClr val="171616"/>
                </a:solidFill>
                <a:latin typeface="Tahoma"/>
                <a:cs typeface="Tahoma"/>
              </a:rPr>
              <a:t>women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receive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good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quality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health-care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during </a:t>
            </a:r>
            <a:r>
              <a:rPr sz="2000" spc="-6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171616"/>
                </a:solidFill>
                <a:latin typeface="Tahoma"/>
                <a:cs typeface="Tahoma"/>
              </a:rPr>
              <a:t>pregnancy,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but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sadly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only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fraction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of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receive </a:t>
            </a:r>
            <a:r>
              <a:rPr sz="2000" spc="-6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post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616"/>
                </a:solidFill>
                <a:latin typeface="Tahoma"/>
                <a:cs typeface="Tahoma"/>
              </a:rPr>
              <a:t>partum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171616"/>
                </a:solidFill>
                <a:latin typeface="Tahoma"/>
                <a:cs typeface="Tahoma"/>
              </a:rPr>
              <a:t>care.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There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is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not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171616"/>
                </a:solidFill>
                <a:latin typeface="Tahoma"/>
                <a:cs typeface="Tahoma"/>
              </a:rPr>
              <a:t>much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616"/>
                </a:solidFill>
                <a:latin typeface="Tahoma"/>
                <a:cs typeface="Tahoma"/>
              </a:rPr>
              <a:t>awareness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about </a:t>
            </a:r>
            <a:r>
              <a:rPr sz="2000" spc="-6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171616"/>
                </a:solidFill>
                <a:latin typeface="Tahoma"/>
                <a:cs typeface="Tahoma"/>
              </a:rPr>
              <a:t>it.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00">
              <a:latin typeface="Tahoma"/>
              <a:cs typeface="Tahoma"/>
            </a:endParaRPr>
          </a:p>
          <a:p>
            <a:pPr marL="12700" marR="192405">
              <a:lnSpc>
                <a:spcPct val="115599"/>
              </a:lnSpc>
            </a:pPr>
            <a:r>
              <a:rPr sz="2000" spc="65" dirty="0">
                <a:solidFill>
                  <a:srgbClr val="171616"/>
                </a:solidFill>
                <a:latin typeface="Tahoma"/>
                <a:cs typeface="Tahoma"/>
              </a:rPr>
              <a:t>Majority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of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are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forced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by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today's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171616"/>
                </a:solidFill>
                <a:latin typeface="Tahoma"/>
                <a:cs typeface="Tahoma"/>
              </a:rPr>
              <a:t>fast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moving </a:t>
            </a:r>
            <a:r>
              <a:rPr sz="2000" spc="-6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world</a:t>
            </a:r>
            <a:r>
              <a:rPr sz="2000" spc="-11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171616"/>
                </a:solidFill>
                <a:latin typeface="Tahoma"/>
                <a:cs typeface="Tahoma"/>
              </a:rPr>
              <a:t>get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back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out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171616"/>
                </a:solidFill>
                <a:latin typeface="Tahoma"/>
                <a:cs typeface="Tahoma"/>
              </a:rPr>
              <a:t>there,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before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they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are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able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take</a:t>
            </a:r>
            <a:r>
              <a:rPr sz="2000" spc="-11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616"/>
                </a:solidFill>
                <a:latin typeface="Tahoma"/>
                <a:cs typeface="Tahoma"/>
              </a:rPr>
              <a:t>proper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rest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171616"/>
                </a:solidFill>
                <a:latin typeface="Tahoma"/>
                <a:cs typeface="Tahoma"/>
              </a:rPr>
              <a:t>recover.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ahoma"/>
              <a:cs typeface="Tahoma"/>
            </a:endParaRPr>
          </a:p>
          <a:p>
            <a:pPr marL="12700" marR="217170">
              <a:lnSpc>
                <a:spcPct val="115599"/>
              </a:lnSpc>
              <a:spcBef>
                <a:spcPts val="5"/>
              </a:spcBef>
            </a:pP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We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are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here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impart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616"/>
                </a:solidFill>
                <a:latin typeface="Tahoma"/>
                <a:cs typeface="Tahoma"/>
              </a:rPr>
              <a:t>knowledge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about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171616"/>
                </a:solidFill>
                <a:latin typeface="Tahoma"/>
                <a:cs typeface="Tahoma"/>
              </a:rPr>
              <a:t>this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171616"/>
                </a:solidFill>
                <a:latin typeface="Tahoma"/>
                <a:cs typeface="Tahoma"/>
              </a:rPr>
              <a:t>topic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as </a:t>
            </a:r>
            <a:r>
              <a:rPr sz="2000" spc="-6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well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as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help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identify</a:t>
            </a:r>
            <a:r>
              <a:rPr sz="20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seek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treatment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for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FF5757"/>
                </a:solidFill>
                <a:latin typeface="Arial"/>
                <a:cs typeface="Arial"/>
              </a:rPr>
              <a:t>post </a:t>
            </a:r>
            <a:r>
              <a:rPr sz="2000" b="1" spc="120" dirty="0">
                <a:solidFill>
                  <a:srgbClr val="FF5757"/>
                </a:solidFill>
                <a:latin typeface="Arial"/>
                <a:cs typeface="Arial"/>
              </a:rPr>
              <a:t>partum </a:t>
            </a:r>
            <a:r>
              <a:rPr sz="2000" b="1" spc="20" dirty="0">
                <a:solidFill>
                  <a:srgbClr val="FF5757"/>
                </a:solidFill>
                <a:latin typeface="Arial"/>
                <a:cs typeface="Arial"/>
              </a:rPr>
              <a:t>depression </a:t>
            </a:r>
            <a:r>
              <a:rPr sz="2000" b="1" spc="-25" dirty="0">
                <a:solidFill>
                  <a:srgbClr val="FF5757"/>
                </a:solidFill>
                <a:latin typeface="Arial"/>
                <a:cs typeface="Arial"/>
              </a:rPr>
              <a:t>(PPD) </a:t>
            </a:r>
            <a:r>
              <a:rPr sz="2000" spc="70" dirty="0">
                <a:solidFill>
                  <a:srgbClr val="171616"/>
                </a:solidFill>
                <a:latin typeface="Tahoma"/>
                <a:cs typeface="Tahoma"/>
              </a:rPr>
              <a:t>which </a:t>
            </a:r>
            <a:r>
              <a:rPr sz="2000" spc="85" dirty="0">
                <a:solidFill>
                  <a:srgbClr val="171616"/>
                </a:solidFill>
                <a:latin typeface="Tahoma"/>
                <a:cs typeface="Tahoma"/>
              </a:rPr>
              <a:t>happens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sz="2000" spc="8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171616"/>
                </a:solidFill>
                <a:latin typeface="Tahoma"/>
                <a:cs typeface="Tahoma"/>
              </a:rPr>
              <a:t>every</a:t>
            </a:r>
            <a:r>
              <a:rPr sz="2000" spc="-11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1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171616"/>
                </a:solidFill>
                <a:latin typeface="Tahoma"/>
                <a:cs typeface="Tahoma"/>
              </a:rPr>
              <a:t>in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7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171616"/>
                </a:solidFill>
                <a:latin typeface="Tahoma"/>
                <a:cs typeface="Tahoma"/>
              </a:rPr>
              <a:t>after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171616"/>
                </a:solidFill>
                <a:latin typeface="Tahoma"/>
                <a:cs typeface="Tahoma"/>
              </a:rPr>
              <a:t>giving</a:t>
            </a:r>
            <a:r>
              <a:rPr sz="20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171616"/>
                </a:solidFill>
                <a:latin typeface="Tahoma"/>
                <a:cs typeface="Tahoma"/>
              </a:rPr>
              <a:t>birth.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74673" y="1200257"/>
            <a:ext cx="13627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Verdana"/>
                <a:cs typeface="Verdana"/>
              </a:rPr>
              <a:t>B</a:t>
            </a:r>
            <a:r>
              <a:rPr sz="1700" spc="-175" dirty="0">
                <a:latin typeface="Verdana"/>
                <a:cs typeface="Verdana"/>
              </a:rPr>
              <a:t>I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204" dirty="0">
                <a:latin typeface="Verdana"/>
                <a:cs typeface="Verdana"/>
              </a:rPr>
              <a:t>-</a:t>
            </a:r>
            <a:r>
              <a:rPr sz="1700" spc="-25" dirty="0">
                <a:latin typeface="Verdana"/>
                <a:cs typeface="Verdana"/>
              </a:rPr>
              <a:t>B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spc="85" dirty="0">
                <a:latin typeface="Verdana"/>
                <a:cs typeface="Verdana"/>
              </a:rPr>
              <a:t>X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3</a:t>
            </a:r>
            <a:r>
              <a:rPr sz="1700" spc="-190" dirty="0">
                <a:latin typeface="Verdana"/>
                <a:cs typeface="Verdana"/>
              </a:rPr>
              <a:t>.</a:t>
            </a:r>
            <a:r>
              <a:rPr sz="1700" spc="25" dirty="0"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7884" y="0"/>
            <a:ext cx="11231245" cy="5596890"/>
            <a:chOff x="6847884" y="0"/>
            <a:chExt cx="11231245" cy="5596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2105" y="0"/>
              <a:ext cx="6305544" cy="314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3935" y="1028701"/>
              <a:ext cx="4567886" cy="45678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1412" y="1028701"/>
              <a:ext cx="4567886" cy="45678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884" y="3851482"/>
              <a:ext cx="1295399" cy="1295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3333" y="3509291"/>
              <a:ext cx="1295399" cy="1295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62184" y="6608240"/>
            <a:ext cx="2998470" cy="292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075">
              <a:lnSpc>
                <a:spcPct val="115599"/>
              </a:lnSpc>
              <a:spcBef>
                <a:spcPts val="100"/>
              </a:spcBef>
            </a:pP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40" dirty="0">
                <a:solidFill>
                  <a:srgbClr val="F56E1A"/>
                </a:solidFill>
                <a:latin typeface="Tahoma"/>
                <a:cs typeface="Tahoma"/>
              </a:rPr>
              <a:t>M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P</a:t>
            </a:r>
            <a:r>
              <a:rPr sz="2000" b="1" spc="95" dirty="0">
                <a:solidFill>
                  <a:srgbClr val="F56E1A"/>
                </a:solidFill>
                <a:latin typeface="Tahoma"/>
                <a:cs typeface="Tahoma"/>
              </a:rPr>
              <a:t>A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R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T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56E1A"/>
                </a:solidFill>
                <a:latin typeface="Tahoma"/>
                <a:cs typeface="Tahoma"/>
              </a:rPr>
              <a:t>K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N</a:t>
            </a:r>
            <a:r>
              <a:rPr sz="2000" b="1" spc="25" dirty="0">
                <a:solidFill>
                  <a:srgbClr val="F56E1A"/>
                </a:solidFill>
                <a:latin typeface="Tahoma"/>
                <a:cs typeface="Tahoma"/>
              </a:rPr>
              <a:t>O</a:t>
            </a:r>
            <a:r>
              <a:rPr sz="2000" b="1" spc="40" dirty="0">
                <a:solidFill>
                  <a:srgbClr val="F56E1A"/>
                </a:solidFill>
                <a:latin typeface="Tahoma"/>
                <a:cs typeface="Tahoma"/>
              </a:rPr>
              <a:t>W</a:t>
            </a:r>
            <a:r>
              <a:rPr sz="2000" b="1" spc="-200" dirty="0">
                <a:solidFill>
                  <a:srgbClr val="F56E1A"/>
                </a:solidFill>
                <a:latin typeface="Tahoma"/>
                <a:cs typeface="Tahoma"/>
              </a:rPr>
              <a:t>L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70" dirty="0">
                <a:solidFill>
                  <a:srgbClr val="F56E1A"/>
                </a:solidFill>
                <a:latin typeface="Tahoma"/>
                <a:cs typeface="Tahoma"/>
              </a:rPr>
              <a:t>D</a:t>
            </a:r>
            <a:r>
              <a:rPr sz="2000" b="1" spc="25" dirty="0">
                <a:solidFill>
                  <a:srgbClr val="F56E1A"/>
                </a:solidFill>
                <a:latin typeface="Tahoma"/>
                <a:cs typeface="Tahoma"/>
              </a:rPr>
              <a:t>G</a:t>
            </a:r>
            <a:r>
              <a:rPr sz="2000" b="1" spc="-100" dirty="0">
                <a:solidFill>
                  <a:srgbClr val="F56E1A"/>
                </a:solidFill>
                <a:latin typeface="Tahoma"/>
                <a:cs typeface="Tahoma"/>
              </a:rPr>
              <a:t>E  </a:t>
            </a:r>
            <a:r>
              <a:rPr sz="2000" b="1" spc="95" dirty="0">
                <a:solidFill>
                  <a:srgbClr val="F56E1A"/>
                </a:solidFill>
                <a:latin typeface="Tahoma"/>
                <a:cs typeface="Tahoma"/>
              </a:rPr>
              <a:t>A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N</a:t>
            </a:r>
            <a:r>
              <a:rPr sz="2000" b="1" spc="-65" dirty="0">
                <a:solidFill>
                  <a:srgbClr val="F56E1A"/>
                </a:solidFill>
                <a:latin typeface="Tahoma"/>
                <a:cs typeface="Tahoma"/>
              </a:rPr>
              <a:t>D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F56E1A"/>
                </a:solidFill>
                <a:latin typeface="Tahoma"/>
                <a:cs typeface="Tahoma"/>
              </a:rPr>
              <a:t>Q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U</a:t>
            </a: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-55" dirty="0">
                <a:solidFill>
                  <a:srgbClr val="F56E1A"/>
                </a:solidFill>
                <a:latin typeface="Tahoma"/>
                <a:cs typeface="Tahoma"/>
              </a:rPr>
              <a:t>Z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2065"/>
              </a:spcBef>
            </a:pP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Educate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the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masses</a:t>
            </a:r>
            <a:r>
              <a:rPr sz="1600" spc="-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about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post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partum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care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problems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that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are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faced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by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women. </a:t>
            </a:r>
            <a:r>
              <a:rPr sz="1600" spc="80" dirty="0">
                <a:solidFill>
                  <a:srgbClr val="171616"/>
                </a:solidFill>
                <a:latin typeface="Tahoma"/>
                <a:cs typeface="Tahoma"/>
              </a:rPr>
              <a:t>Women </a:t>
            </a:r>
            <a:r>
              <a:rPr sz="1600" spc="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will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171616"/>
                </a:solidFill>
                <a:latin typeface="Tahoma"/>
                <a:cs typeface="Tahoma"/>
              </a:rPr>
              <a:t>be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able</a:t>
            </a:r>
            <a:r>
              <a:rPr sz="1600" spc="-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to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take</a:t>
            </a:r>
            <a:r>
              <a:rPr sz="1600" spc="-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short</a:t>
            </a:r>
            <a:r>
              <a:rPr sz="1600" spc="-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quiz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check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whether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they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maybe </a:t>
            </a:r>
            <a:r>
              <a:rPr sz="1600" spc="7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experiencing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signs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of </a:t>
            </a:r>
            <a:r>
              <a:rPr sz="1600" spc="35" dirty="0">
                <a:solidFill>
                  <a:srgbClr val="171616"/>
                </a:solidFill>
                <a:latin typeface="Tahoma"/>
                <a:cs typeface="Tahoma"/>
              </a:rPr>
              <a:t>post-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partum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depression.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7103" y="7575618"/>
            <a:ext cx="299275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Create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a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general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discussion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171616"/>
                </a:solidFill>
                <a:latin typeface="Tahoma"/>
                <a:cs typeface="Tahoma"/>
              </a:rPr>
              <a:t>forum</a:t>
            </a:r>
            <a:r>
              <a:rPr sz="1600" spc="-10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where</a:t>
            </a:r>
            <a:r>
              <a:rPr sz="1600" spc="-10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can</a:t>
            </a:r>
            <a:r>
              <a:rPr sz="1600" spc="-10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share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their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experiences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</a:t>
            </a:r>
            <a:r>
              <a:rPr sz="1600" spc="-9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help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guide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others.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7103" y="6706741"/>
            <a:ext cx="25615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56E1A"/>
                </a:solidFill>
                <a:latin typeface="Tahoma"/>
                <a:cs typeface="Tahoma"/>
              </a:rPr>
              <a:t>D</a:t>
            </a: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S</a:t>
            </a:r>
            <a:r>
              <a:rPr sz="2000" b="1" spc="180" dirty="0">
                <a:solidFill>
                  <a:srgbClr val="F56E1A"/>
                </a:solidFill>
                <a:latin typeface="Tahoma"/>
                <a:cs typeface="Tahoma"/>
              </a:rPr>
              <a:t>C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U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SS</a:t>
            </a: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25" dirty="0">
                <a:solidFill>
                  <a:srgbClr val="F56E1A"/>
                </a:solidFill>
                <a:latin typeface="Tahoma"/>
                <a:cs typeface="Tahoma"/>
              </a:rPr>
              <a:t>O</a:t>
            </a:r>
            <a:r>
              <a:rPr sz="2000" b="1" spc="-40" dirty="0">
                <a:solidFill>
                  <a:srgbClr val="F56E1A"/>
                </a:solidFill>
                <a:latin typeface="Tahoma"/>
                <a:cs typeface="Tahoma"/>
              </a:rPr>
              <a:t>N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F</a:t>
            </a:r>
            <a:r>
              <a:rPr sz="2000" b="1" spc="25" dirty="0">
                <a:solidFill>
                  <a:srgbClr val="F56E1A"/>
                </a:solidFill>
                <a:latin typeface="Tahoma"/>
                <a:cs typeface="Tahoma"/>
              </a:rPr>
              <a:t>O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R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U</a:t>
            </a:r>
            <a:r>
              <a:rPr sz="2000" b="1" spc="45" dirty="0">
                <a:solidFill>
                  <a:srgbClr val="F56E1A"/>
                </a:solidFill>
                <a:latin typeface="Tahoma"/>
                <a:cs typeface="Tahoma"/>
              </a:rPr>
              <a:t>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6262" y="7575618"/>
            <a:ext cx="260858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70" dirty="0">
                <a:solidFill>
                  <a:srgbClr val="171616"/>
                </a:solidFill>
                <a:latin typeface="Tahoma"/>
                <a:cs typeface="Tahoma"/>
              </a:rPr>
              <a:t>Help</a:t>
            </a:r>
            <a:r>
              <a:rPr sz="1600" spc="-11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create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diet-plan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171616"/>
                </a:solidFill>
                <a:latin typeface="Tahoma"/>
                <a:cs typeface="Tahoma"/>
              </a:rPr>
              <a:t>suggest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171616"/>
                </a:solidFill>
                <a:latin typeface="Tahoma"/>
                <a:cs typeface="Tahoma"/>
              </a:rPr>
              <a:t>lifestyle</a:t>
            </a:r>
            <a:r>
              <a:rPr sz="1600" spc="-10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changes</a:t>
            </a:r>
            <a:r>
              <a:rPr sz="1600" spc="-10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help </a:t>
            </a:r>
            <a:r>
              <a:rPr sz="1600" spc="80" dirty="0">
                <a:solidFill>
                  <a:srgbClr val="171616"/>
                </a:solidFill>
                <a:latin typeface="Tahoma"/>
                <a:cs typeface="Tahoma"/>
              </a:rPr>
              <a:t>women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recover </a:t>
            </a:r>
            <a:r>
              <a:rPr sz="1600" spc="85" dirty="0">
                <a:solidFill>
                  <a:srgbClr val="171616"/>
                </a:solidFill>
                <a:latin typeface="Tahoma"/>
                <a:cs typeface="Tahoma"/>
              </a:rPr>
              <a:t>from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171616"/>
                </a:solidFill>
                <a:latin typeface="Tahoma"/>
                <a:cs typeface="Tahoma"/>
              </a:rPr>
              <a:t>post-partum</a:t>
            </a:r>
            <a:r>
              <a:rPr sz="1600" spc="-8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171616"/>
                </a:solidFill>
                <a:latin typeface="Tahoma"/>
                <a:cs typeface="Tahoma"/>
              </a:rPr>
              <a:t>depression.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79328" y="6706741"/>
            <a:ext cx="2463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0" dirty="0">
                <a:solidFill>
                  <a:srgbClr val="F56E1A"/>
                </a:solidFill>
                <a:latin typeface="Tahoma"/>
                <a:cs typeface="Tahoma"/>
              </a:rPr>
              <a:t>L</a:t>
            </a: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F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S</a:t>
            </a:r>
            <a:r>
              <a:rPr sz="2000" b="1" spc="-50" dirty="0">
                <a:solidFill>
                  <a:srgbClr val="F56E1A"/>
                </a:solidFill>
                <a:latin typeface="Tahoma"/>
                <a:cs typeface="Tahoma"/>
              </a:rPr>
              <a:t>T</a:t>
            </a:r>
            <a:r>
              <a:rPr sz="2000" b="1" spc="-5" dirty="0">
                <a:solidFill>
                  <a:srgbClr val="F56E1A"/>
                </a:solidFill>
                <a:latin typeface="Tahoma"/>
                <a:cs typeface="Tahoma"/>
              </a:rPr>
              <a:t>Y</a:t>
            </a:r>
            <a:r>
              <a:rPr sz="2000" b="1" spc="-200" dirty="0">
                <a:solidFill>
                  <a:srgbClr val="F56E1A"/>
                </a:solidFill>
                <a:latin typeface="Tahoma"/>
                <a:cs typeface="Tahoma"/>
              </a:rPr>
              <a:t>L</a:t>
            </a:r>
            <a:r>
              <a:rPr sz="2000" b="1" spc="-150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56E1A"/>
                </a:solidFill>
                <a:latin typeface="Tahoma"/>
                <a:cs typeface="Tahoma"/>
              </a:rPr>
              <a:t>T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R</a:t>
            </a:r>
            <a:r>
              <a:rPr sz="2000" b="1" spc="95" dirty="0">
                <a:solidFill>
                  <a:srgbClr val="F56E1A"/>
                </a:solidFill>
                <a:latin typeface="Tahoma"/>
                <a:cs typeface="Tahoma"/>
              </a:rPr>
              <a:t>A</a:t>
            </a:r>
            <a:r>
              <a:rPr sz="2000" b="1" spc="180" dirty="0">
                <a:solidFill>
                  <a:srgbClr val="F56E1A"/>
                </a:solidFill>
                <a:latin typeface="Tahoma"/>
                <a:cs typeface="Tahoma"/>
              </a:rPr>
              <a:t>C</a:t>
            </a:r>
            <a:r>
              <a:rPr sz="2000" b="1" spc="-5" dirty="0">
                <a:solidFill>
                  <a:srgbClr val="F56E1A"/>
                </a:solidFill>
                <a:latin typeface="Tahoma"/>
                <a:cs typeface="Tahoma"/>
              </a:rPr>
              <a:t>K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150" dirty="0">
                <a:solidFill>
                  <a:srgbClr val="F56E1A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62457" y="6608240"/>
            <a:ext cx="298132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9595">
              <a:lnSpc>
                <a:spcPct val="115599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290" dirty="0">
                <a:solidFill>
                  <a:srgbClr val="F56E1A"/>
                </a:solidFill>
                <a:latin typeface="Tahoma"/>
                <a:cs typeface="Tahoma"/>
              </a:rPr>
              <a:t>-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RE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S</a:t>
            </a:r>
            <a:r>
              <a:rPr sz="2000" b="1" spc="25" dirty="0">
                <a:solidFill>
                  <a:srgbClr val="F56E1A"/>
                </a:solidFill>
                <a:latin typeface="Tahoma"/>
                <a:cs typeface="Tahoma"/>
              </a:rPr>
              <a:t>O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U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R</a:t>
            </a:r>
            <a:r>
              <a:rPr sz="2000" b="1" spc="180" dirty="0">
                <a:solidFill>
                  <a:srgbClr val="F56E1A"/>
                </a:solidFill>
                <a:latin typeface="Tahoma"/>
                <a:cs typeface="Tahoma"/>
              </a:rPr>
              <a:t>C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40" dirty="0">
                <a:solidFill>
                  <a:srgbClr val="F56E1A"/>
                </a:solidFill>
                <a:latin typeface="Tahoma"/>
                <a:cs typeface="Tahoma"/>
              </a:rPr>
              <a:t>S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95" dirty="0">
                <a:solidFill>
                  <a:srgbClr val="F56E1A"/>
                </a:solidFill>
                <a:latin typeface="Tahoma"/>
                <a:cs typeface="Tahoma"/>
              </a:rPr>
              <a:t>A</a:t>
            </a:r>
            <a:r>
              <a:rPr sz="2000" b="1" spc="-45" dirty="0">
                <a:solidFill>
                  <a:srgbClr val="F56E1A"/>
                </a:solidFill>
                <a:latin typeface="Tahoma"/>
                <a:cs typeface="Tahoma"/>
              </a:rPr>
              <a:t>N</a:t>
            </a:r>
            <a:r>
              <a:rPr sz="2000" b="1" spc="-40" dirty="0">
                <a:solidFill>
                  <a:srgbClr val="F56E1A"/>
                </a:solidFill>
                <a:latin typeface="Tahoma"/>
                <a:cs typeface="Tahoma"/>
              </a:rPr>
              <a:t>D  </a:t>
            </a:r>
            <a:r>
              <a:rPr sz="2000" b="1" spc="40" dirty="0">
                <a:solidFill>
                  <a:srgbClr val="F56E1A"/>
                </a:solidFill>
                <a:latin typeface="Tahoma"/>
                <a:cs typeface="Tahoma"/>
              </a:rPr>
              <a:t>M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70" dirty="0">
                <a:solidFill>
                  <a:srgbClr val="F56E1A"/>
                </a:solidFill>
                <a:latin typeface="Tahoma"/>
                <a:cs typeface="Tahoma"/>
              </a:rPr>
              <a:t>D</a:t>
            </a:r>
            <a:r>
              <a:rPr sz="2000" b="1" spc="-385" dirty="0">
                <a:solidFill>
                  <a:srgbClr val="F56E1A"/>
                </a:solidFill>
                <a:latin typeface="Tahoma"/>
                <a:cs typeface="Tahoma"/>
              </a:rPr>
              <a:t>I</a:t>
            </a:r>
            <a:r>
              <a:rPr sz="2000" b="1" spc="180" dirty="0">
                <a:solidFill>
                  <a:srgbClr val="F56E1A"/>
                </a:solidFill>
                <a:latin typeface="Tahoma"/>
                <a:cs typeface="Tahoma"/>
              </a:rPr>
              <a:t>C</a:t>
            </a:r>
            <a:r>
              <a:rPr sz="2000" b="1" spc="95" dirty="0">
                <a:solidFill>
                  <a:srgbClr val="F56E1A"/>
                </a:solidFill>
                <a:latin typeface="Tahoma"/>
                <a:cs typeface="Tahoma"/>
              </a:rPr>
              <a:t>A</a:t>
            </a:r>
            <a:r>
              <a:rPr sz="2000" b="1" spc="-195" dirty="0">
                <a:solidFill>
                  <a:srgbClr val="F56E1A"/>
                </a:solidFill>
                <a:latin typeface="Tahoma"/>
                <a:cs typeface="Tahoma"/>
              </a:rPr>
              <a:t>L</a:t>
            </a:r>
            <a:r>
              <a:rPr sz="2000" b="1" spc="-165" dirty="0">
                <a:solidFill>
                  <a:srgbClr val="F56E1A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F56E1A"/>
                </a:solidFill>
                <a:latin typeface="Tahoma"/>
                <a:cs typeface="Tahoma"/>
              </a:rPr>
              <a:t>H</a:t>
            </a:r>
            <a:r>
              <a:rPr sz="2000" b="1" spc="-155" dirty="0">
                <a:solidFill>
                  <a:srgbClr val="F56E1A"/>
                </a:solidFill>
                <a:latin typeface="Tahoma"/>
                <a:cs typeface="Tahoma"/>
              </a:rPr>
              <a:t>E</a:t>
            </a:r>
            <a:r>
              <a:rPr sz="2000" b="1" spc="-200" dirty="0">
                <a:solidFill>
                  <a:srgbClr val="F56E1A"/>
                </a:solidFill>
                <a:latin typeface="Tahoma"/>
                <a:cs typeface="Tahoma"/>
              </a:rPr>
              <a:t>L</a:t>
            </a:r>
            <a:r>
              <a:rPr sz="2000" b="1" spc="-70" dirty="0">
                <a:solidFill>
                  <a:srgbClr val="F56E1A"/>
                </a:solidFill>
                <a:latin typeface="Tahoma"/>
                <a:cs typeface="Tahoma"/>
              </a:rPr>
              <a:t>P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2065"/>
              </a:spcBef>
            </a:pP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Provide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E-resources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relevant</a:t>
            </a:r>
            <a:r>
              <a:rPr sz="1600" spc="-105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to </a:t>
            </a:r>
            <a:r>
              <a:rPr sz="1600" spc="-48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both </a:t>
            </a:r>
            <a:r>
              <a:rPr sz="1600" spc="35" dirty="0">
                <a:solidFill>
                  <a:srgbClr val="171616"/>
                </a:solidFill>
                <a:latin typeface="Tahoma"/>
                <a:cs typeface="Tahoma"/>
              </a:rPr>
              <a:t>child-care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sz="1600" spc="35" dirty="0">
                <a:solidFill>
                  <a:srgbClr val="171616"/>
                </a:solidFill>
                <a:latin typeface="Tahoma"/>
                <a:cs typeface="Tahoma"/>
              </a:rPr>
              <a:t>post-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partum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depression </a:t>
            </a:r>
            <a:r>
              <a:rPr sz="1600" spc="75" dirty="0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sz="1600" spc="65" dirty="0">
                <a:solidFill>
                  <a:srgbClr val="171616"/>
                </a:solidFill>
                <a:latin typeface="Tahoma"/>
                <a:cs typeface="Tahoma"/>
              </a:rPr>
              <a:t>help </a:t>
            </a:r>
            <a:r>
              <a:rPr sz="1600" spc="7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171616"/>
                </a:solidFill>
                <a:latin typeface="Tahoma"/>
                <a:cs typeface="Tahoma"/>
              </a:rPr>
              <a:t>women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171616"/>
                </a:solidFill>
                <a:latin typeface="Tahoma"/>
                <a:cs typeface="Tahoma"/>
              </a:rPr>
              <a:t>seek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171616"/>
                </a:solidFill>
                <a:latin typeface="Tahoma"/>
                <a:cs typeface="Tahoma"/>
              </a:rPr>
              <a:t>medical</a:t>
            </a:r>
            <a:r>
              <a:rPr sz="1600" spc="-9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171616"/>
                </a:solidFill>
                <a:latin typeface="Tahoma"/>
                <a:cs typeface="Tahoma"/>
              </a:rPr>
              <a:t>help.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1028701"/>
            <a:ext cx="542924" cy="5429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74673" y="1200256"/>
            <a:ext cx="13627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Verdana"/>
                <a:cs typeface="Verdana"/>
              </a:rPr>
              <a:t>B</a:t>
            </a:r>
            <a:r>
              <a:rPr sz="1700" spc="-175" dirty="0">
                <a:latin typeface="Verdana"/>
                <a:cs typeface="Verdana"/>
              </a:rPr>
              <a:t>I</a:t>
            </a:r>
            <a:r>
              <a:rPr sz="1700" spc="-20" dirty="0">
                <a:latin typeface="Verdana"/>
                <a:cs typeface="Verdana"/>
              </a:rPr>
              <a:t>T</a:t>
            </a:r>
            <a:r>
              <a:rPr sz="1700" spc="204" dirty="0">
                <a:latin typeface="Verdana"/>
                <a:cs typeface="Verdana"/>
              </a:rPr>
              <a:t>-</a:t>
            </a:r>
            <a:r>
              <a:rPr sz="1700" spc="-25" dirty="0">
                <a:latin typeface="Verdana"/>
                <a:cs typeface="Verdana"/>
              </a:rPr>
              <a:t>B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spc="85" dirty="0">
                <a:latin typeface="Verdana"/>
                <a:cs typeface="Verdana"/>
              </a:rPr>
              <a:t>X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60" dirty="0">
                <a:latin typeface="Verdana"/>
                <a:cs typeface="Verdana"/>
              </a:rPr>
              <a:t>3</a:t>
            </a:r>
            <a:r>
              <a:rPr sz="1700" spc="-190" dirty="0">
                <a:latin typeface="Verdana"/>
                <a:cs typeface="Verdana"/>
              </a:rPr>
              <a:t>.</a:t>
            </a:r>
            <a:r>
              <a:rPr sz="1700" spc="25" dirty="0"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900"/>
              </a:lnSpc>
              <a:spcBef>
                <a:spcPts val="100"/>
              </a:spcBef>
            </a:pPr>
            <a:r>
              <a:rPr spc="85" dirty="0"/>
              <a:t>We</a:t>
            </a:r>
            <a:r>
              <a:rPr spc="-160" dirty="0"/>
              <a:t> </a:t>
            </a:r>
            <a:r>
              <a:rPr spc="135" dirty="0"/>
              <a:t>aim</a:t>
            </a:r>
            <a:r>
              <a:rPr spc="-160" dirty="0"/>
              <a:t> </a:t>
            </a:r>
            <a:r>
              <a:rPr spc="110" dirty="0"/>
              <a:t>to</a:t>
            </a:r>
            <a:r>
              <a:rPr spc="-160" dirty="0"/>
              <a:t> </a:t>
            </a:r>
            <a:r>
              <a:rPr spc="85" dirty="0"/>
              <a:t>create</a:t>
            </a:r>
            <a:r>
              <a:rPr spc="-155" dirty="0"/>
              <a:t> </a:t>
            </a:r>
            <a:r>
              <a:rPr spc="85" dirty="0"/>
              <a:t>a</a:t>
            </a:r>
            <a:r>
              <a:rPr spc="-160" dirty="0"/>
              <a:t> </a:t>
            </a:r>
            <a:r>
              <a:rPr b="1" spc="75" dirty="0">
                <a:solidFill>
                  <a:srgbClr val="FF5757"/>
                </a:solidFill>
                <a:latin typeface="Arial"/>
                <a:cs typeface="Arial"/>
              </a:rPr>
              <a:t>Web </a:t>
            </a:r>
            <a:r>
              <a:rPr b="1" spc="-750" dirty="0">
                <a:solidFill>
                  <a:srgbClr val="FF5757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5757"/>
                </a:solidFill>
                <a:latin typeface="Arial"/>
                <a:cs typeface="Arial"/>
              </a:rPr>
              <a:t>Based </a:t>
            </a:r>
            <a:r>
              <a:rPr b="1" spc="125" dirty="0">
                <a:solidFill>
                  <a:srgbClr val="FF5757"/>
                </a:solidFill>
                <a:latin typeface="Arial"/>
                <a:cs typeface="Arial"/>
              </a:rPr>
              <a:t>Platform </a:t>
            </a:r>
            <a:r>
              <a:rPr spc="114" dirty="0"/>
              <a:t>where </a:t>
            </a:r>
            <a:r>
              <a:rPr spc="-844" dirty="0"/>
              <a:t> </a:t>
            </a:r>
            <a:r>
              <a:rPr spc="125" dirty="0"/>
              <a:t>women's</a:t>
            </a:r>
            <a:r>
              <a:rPr spc="-155" dirty="0"/>
              <a:t> </a:t>
            </a:r>
            <a:r>
              <a:rPr spc="140" dirty="0"/>
              <a:t>PPD</a:t>
            </a:r>
            <a:r>
              <a:rPr spc="-150" dirty="0"/>
              <a:t> </a:t>
            </a:r>
            <a:r>
              <a:rPr spc="95" dirty="0"/>
              <a:t>can</a:t>
            </a:r>
            <a:r>
              <a:rPr spc="-150" dirty="0"/>
              <a:t> </a:t>
            </a:r>
            <a:r>
              <a:rPr spc="130" dirty="0"/>
              <a:t>be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16000" y="3378694"/>
            <a:ext cx="5140325" cy="272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0450">
              <a:lnSpc>
                <a:spcPct val="115900"/>
              </a:lnSpc>
              <a:spcBef>
                <a:spcPts val="100"/>
              </a:spcBef>
            </a:pPr>
            <a:r>
              <a:rPr sz="2750" spc="60" dirty="0">
                <a:solidFill>
                  <a:srgbClr val="171616"/>
                </a:solidFill>
                <a:latin typeface="Tahoma"/>
                <a:cs typeface="Tahoma"/>
              </a:rPr>
              <a:t>effectively</a:t>
            </a:r>
            <a:r>
              <a:rPr sz="2750" spc="-18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171616"/>
                </a:solidFill>
                <a:latin typeface="Tahoma"/>
                <a:cs typeface="Tahoma"/>
              </a:rPr>
              <a:t>managed</a:t>
            </a:r>
            <a:r>
              <a:rPr sz="2750" spc="-18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171616"/>
                </a:solidFill>
                <a:latin typeface="Tahoma"/>
                <a:cs typeface="Tahoma"/>
              </a:rPr>
              <a:t>with </a:t>
            </a:r>
            <a:r>
              <a:rPr sz="2750" spc="-84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171616"/>
                </a:solidFill>
                <a:latin typeface="Tahoma"/>
                <a:cs typeface="Tahoma"/>
              </a:rPr>
              <a:t>the </a:t>
            </a:r>
            <a:r>
              <a:rPr sz="2750" spc="80" dirty="0">
                <a:solidFill>
                  <a:srgbClr val="171616"/>
                </a:solidFill>
                <a:latin typeface="Tahoma"/>
                <a:cs typeface="Tahoma"/>
              </a:rPr>
              <a:t>right </a:t>
            </a:r>
            <a:r>
              <a:rPr sz="2750" spc="110" dirty="0">
                <a:solidFill>
                  <a:srgbClr val="171616"/>
                </a:solidFill>
                <a:latin typeface="Tahoma"/>
                <a:cs typeface="Tahoma"/>
              </a:rPr>
              <a:t>treatment </a:t>
            </a:r>
            <a:r>
              <a:rPr sz="2750" spc="135" dirty="0">
                <a:solidFill>
                  <a:srgbClr val="171616"/>
                </a:solidFill>
                <a:latin typeface="Tahoma"/>
                <a:cs typeface="Tahoma"/>
              </a:rPr>
              <a:t>and </a:t>
            </a:r>
            <a:r>
              <a:rPr sz="2750" spc="-844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171616"/>
                </a:solidFill>
                <a:latin typeface="Tahoma"/>
                <a:cs typeface="Tahoma"/>
              </a:rPr>
              <a:t>support.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6650" b="1" spc="100" dirty="0">
                <a:solidFill>
                  <a:srgbClr val="171616"/>
                </a:solidFill>
                <a:latin typeface="Tahoma"/>
                <a:cs typeface="Tahoma"/>
              </a:rPr>
              <a:t>O</a:t>
            </a:r>
            <a:r>
              <a:rPr sz="6650" b="1" spc="220" dirty="0">
                <a:solidFill>
                  <a:srgbClr val="171616"/>
                </a:solidFill>
                <a:latin typeface="Tahoma"/>
                <a:cs typeface="Tahoma"/>
              </a:rPr>
              <a:t>u</a:t>
            </a:r>
            <a:r>
              <a:rPr sz="6650" b="1" spc="-40" dirty="0">
                <a:solidFill>
                  <a:srgbClr val="171616"/>
                </a:solidFill>
                <a:latin typeface="Tahoma"/>
                <a:cs typeface="Tahoma"/>
              </a:rPr>
              <a:t>r</a:t>
            </a:r>
            <a:r>
              <a:rPr sz="6650" b="1" spc="-540" dirty="0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sz="6650" b="1" spc="-150" dirty="0">
                <a:solidFill>
                  <a:srgbClr val="171616"/>
                </a:solidFill>
                <a:latin typeface="Tahoma"/>
                <a:cs typeface="Tahoma"/>
              </a:rPr>
              <a:t>T</a:t>
            </a:r>
            <a:r>
              <a:rPr sz="6650" b="1" spc="525" dirty="0">
                <a:solidFill>
                  <a:srgbClr val="171616"/>
                </a:solidFill>
                <a:latin typeface="Tahoma"/>
                <a:cs typeface="Tahoma"/>
              </a:rPr>
              <a:t>a</a:t>
            </a:r>
            <a:r>
              <a:rPr sz="6650" b="1" spc="-45" dirty="0">
                <a:solidFill>
                  <a:srgbClr val="171616"/>
                </a:solidFill>
                <a:latin typeface="Tahoma"/>
                <a:cs typeface="Tahoma"/>
              </a:rPr>
              <a:t>r</a:t>
            </a:r>
            <a:r>
              <a:rPr sz="6650" b="1" spc="320" dirty="0">
                <a:solidFill>
                  <a:srgbClr val="171616"/>
                </a:solidFill>
                <a:latin typeface="Tahoma"/>
                <a:cs typeface="Tahoma"/>
              </a:rPr>
              <a:t>g</a:t>
            </a:r>
            <a:r>
              <a:rPr sz="6650" b="1" spc="140" dirty="0">
                <a:solidFill>
                  <a:srgbClr val="171616"/>
                </a:solidFill>
                <a:latin typeface="Tahoma"/>
                <a:cs typeface="Tahoma"/>
              </a:rPr>
              <a:t>e</a:t>
            </a:r>
            <a:r>
              <a:rPr sz="6650" b="1" spc="-70" dirty="0">
                <a:solidFill>
                  <a:srgbClr val="171616"/>
                </a:solidFill>
                <a:latin typeface="Tahoma"/>
                <a:cs typeface="Tahoma"/>
              </a:rPr>
              <a:t>t</a:t>
            </a:r>
            <a:r>
              <a:rPr sz="6650" b="1" spc="285" dirty="0">
                <a:solidFill>
                  <a:srgbClr val="171616"/>
                </a:solidFill>
                <a:latin typeface="Tahoma"/>
                <a:cs typeface="Tahoma"/>
              </a:rPr>
              <a:t>s</a:t>
            </a:r>
            <a:endParaRPr sz="6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306" y="0"/>
              <a:ext cx="3364692" cy="33599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922308"/>
              <a:ext cx="3359957" cy="33646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6594" y="1028700"/>
              <a:ext cx="1390649" cy="13906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5163" y="3776299"/>
              <a:ext cx="590549" cy="5905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568" y="7866464"/>
              <a:ext cx="1390649" cy="13906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9345" y="5917209"/>
              <a:ext cx="590549" cy="5905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86084" y="2533105"/>
            <a:ext cx="904679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200" b="1" spc="229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4200" b="1" spc="190" dirty="0">
                <a:solidFill>
                  <a:srgbClr val="FFFFFF"/>
                </a:solidFill>
                <a:latin typeface="Arial"/>
                <a:cs typeface="Arial"/>
              </a:rPr>
              <a:t>hnolo</a:t>
            </a:r>
            <a:r>
              <a:rPr sz="4200" b="1" spc="29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200" b="1" spc="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b="1" spc="15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IN" sz="42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00" b="1" spc="1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b="1" spc="3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IN" sz="4200" b="1" spc="315" dirty="0" err="1">
                <a:solidFill>
                  <a:srgbClr val="FFFFFF"/>
                </a:solidFill>
                <a:latin typeface="Arial"/>
                <a:cs typeface="Arial"/>
              </a:rPr>
              <a:t>corporated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29226" y="2533105"/>
            <a:ext cx="18059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200" algn="l"/>
              </a:tabLst>
            </a:pPr>
            <a:endParaRPr sz="4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6084" y="3527516"/>
            <a:ext cx="3231515" cy="337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HTML/CSS</a:t>
            </a:r>
            <a:endParaRPr sz="2400" dirty="0">
              <a:latin typeface="Tahoma"/>
              <a:cs typeface="Tahoma"/>
            </a:endParaRPr>
          </a:p>
          <a:p>
            <a:pPr marL="12700" marR="1544955">
              <a:lnSpc>
                <a:spcPct val="114599"/>
              </a:lnSpc>
            </a:pP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Javascript </a:t>
            </a:r>
            <a:r>
              <a:rPr sz="2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ahoma"/>
                <a:cs typeface="Tahoma"/>
              </a:rPr>
              <a:t>React 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Restful</a:t>
            </a: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APIs  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Figma</a:t>
            </a:r>
            <a:endParaRPr sz="2400" dirty="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2400" spc="9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2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(Web</a:t>
            </a:r>
            <a:r>
              <a:rPr sz="2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ahoma"/>
                <a:cs typeface="Tahoma"/>
              </a:rPr>
              <a:t>Scraping) </a:t>
            </a:r>
            <a:r>
              <a:rPr sz="2400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ahoma"/>
                <a:cs typeface="Tahoma"/>
              </a:rPr>
              <a:t>Firebase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140" dirty="0">
                <a:solidFill>
                  <a:srgbClr val="FFFFFF"/>
                </a:solidFill>
                <a:latin typeface="Tahoma"/>
                <a:cs typeface="Tahoma"/>
              </a:rPr>
              <a:t>MongoDB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98218" y="5876887"/>
            <a:ext cx="4305935" cy="2890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b="1" spc="-1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050" b="1" spc="-3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050" b="1" spc="2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050" b="1" spc="9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050" b="1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50" b="1" spc="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050" b="1" spc="-3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050" b="1" spc="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4050" b="1" spc="-1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4050" b="1" spc="-31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4050" b="1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050" b="1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50" b="1" spc="-3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4050">
              <a:latin typeface="Tahoma"/>
              <a:cs typeface="Tahoma"/>
            </a:endParaRPr>
          </a:p>
          <a:p>
            <a:pPr marL="744855" indent="-448309">
              <a:lnSpc>
                <a:spcPts val="3529"/>
              </a:lnSpc>
              <a:spcBef>
                <a:spcPts val="3590"/>
              </a:spcBef>
              <a:buAutoNum type="arabicPeriod"/>
              <a:tabLst>
                <a:tab pos="745490" algn="l"/>
              </a:tabLst>
            </a:pPr>
            <a:r>
              <a:rPr sz="2950" spc="90" dirty="0">
                <a:solidFill>
                  <a:srgbClr val="FFFFFF"/>
                </a:solidFill>
                <a:latin typeface="Tahoma"/>
                <a:cs typeface="Tahoma"/>
              </a:rPr>
              <a:t>Astha</a:t>
            </a:r>
            <a:r>
              <a:rPr sz="295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Tahoma"/>
                <a:cs typeface="Tahoma"/>
              </a:rPr>
              <a:t>Mishra</a:t>
            </a:r>
            <a:endParaRPr sz="2950">
              <a:latin typeface="Tahoma"/>
              <a:cs typeface="Tahoma"/>
            </a:endParaRPr>
          </a:p>
          <a:p>
            <a:pPr marL="744855" indent="-448309">
              <a:lnSpc>
                <a:spcPts val="3525"/>
              </a:lnSpc>
              <a:buAutoNum type="arabicPeriod"/>
              <a:tabLst>
                <a:tab pos="745490" algn="l"/>
              </a:tabLst>
            </a:pPr>
            <a:r>
              <a:rPr sz="2950" spc="60" dirty="0">
                <a:solidFill>
                  <a:srgbClr val="FFFFFF"/>
                </a:solidFill>
                <a:latin typeface="Tahoma"/>
                <a:cs typeface="Tahoma"/>
              </a:rPr>
              <a:t>Divya</a:t>
            </a:r>
            <a:r>
              <a:rPr sz="295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Tahoma"/>
                <a:cs typeface="Tahoma"/>
              </a:rPr>
              <a:t>Darshana</a:t>
            </a:r>
            <a:endParaRPr sz="2950">
              <a:latin typeface="Tahoma"/>
              <a:cs typeface="Tahoma"/>
            </a:endParaRPr>
          </a:p>
          <a:p>
            <a:pPr marL="297180">
              <a:lnSpc>
                <a:spcPts val="3525"/>
              </a:lnSpc>
              <a:tabLst>
                <a:tab pos="744855" algn="l"/>
              </a:tabLst>
            </a:pPr>
            <a:r>
              <a:rPr sz="2950" spc="70" dirty="0">
                <a:solidFill>
                  <a:srgbClr val="FFFFFF"/>
                </a:solidFill>
                <a:latin typeface="Tahoma"/>
                <a:cs typeface="Tahoma"/>
              </a:rPr>
              <a:t>3	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Rishabh</a:t>
            </a:r>
            <a:r>
              <a:rPr sz="295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Tahoma"/>
                <a:cs typeface="Tahoma"/>
              </a:rPr>
              <a:t>Ralli</a:t>
            </a:r>
            <a:endParaRPr sz="2950">
              <a:latin typeface="Tahoma"/>
              <a:cs typeface="Tahoma"/>
            </a:endParaRPr>
          </a:p>
          <a:p>
            <a:pPr marL="297180">
              <a:lnSpc>
                <a:spcPts val="3535"/>
              </a:lnSpc>
            </a:pPr>
            <a:r>
              <a:rPr sz="2950" spc="-25" dirty="0">
                <a:solidFill>
                  <a:srgbClr val="FFFFFF"/>
                </a:solidFill>
                <a:latin typeface="Tahoma"/>
                <a:cs typeface="Tahoma"/>
              </a:rPr>
              <a:t>4.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ahoma"/>
                <a:cs typeface="Tahoma"/>
              </a:rPr>
              <a:t>Sarthak</a:t>
            </a:r>
            <a:r>
              <a:rPr sz="295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Tahoma"/>
                <a:cs typeface="Tahoma"/>
              </a:rPr>
              <a:t>Gupta</a:t>
            </a:r>
            <a:endParaRPr sz="295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774673" y="1200255"/>
            <a:ext cx="13627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700" spc="20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700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7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00" spc="8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7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700" spc="-1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700" spc="2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382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Lucida Sans Unicode</vt:lpstr>
      <vt:lpstr>Tahoma</vt:lpstr>
      <vt:lpstr>Verdana</vt:lpstr>
      <vt:lpstr>Office Theme</vt:lpstr>
      <vt:lpstr>PowerPoint Presentation</vt:lpstr>
      <vt:lpstr>What we are  trying to acheive</vt:lpstr>
      <vt:lpstr>We aim to create a Web  Based Platform where  women's PPD can be</vt:lpstr>
      <vt:lpstr>Technologies Incorporated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</dc:title>
  <dc:creator>Rishabh Ralli</dc:creator>
  <cp:keywords>DAFfbT--U80,BAFR5k1K31Y</cp:keywords>
  <cp:lastModifiedBy>Kuldeep Mishra</cp:lastModifiedBy>
  <cp:revision>2</cp:revision>
  <dcterms:created xsi:type="dcterms:W3CDTF">2023-04-07T15:05:22Z</dcterms:created>
  <dcterms:modified xsi:type="dcterms:W3CDTF">2023-04-07T15:14:27Z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2023-04-07T00:00:00Z</vt:filetime>
  </property>
</Properties>
</file>