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2" r:id="rId4"/>
    <p:sldId id="265" r:id="rId5"/>
    <p:sldId id="266" r:id="rId6"/>
    <p:sldId id="269" r:id="rId7"/>
    <p:sldId id="278" r:id="rId8"/>
    <p:sldId id="264" r:id="rId9"/>
    <p:sldId id="280" r:id="rId10"/>
    <p:sldId id="279" r:id="rId11"/>
    <p:sldId id="273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8" autoAdjust="0"/>
    <p:restoredTop sz="96291"/>
  </p:normalViewPr>
  <p:slideViewPr>
    <p:cSldViewPr snapToGrid="0">
      <p:cViewPr varScale="1">
        <p:scale>
          <a:sx n="99" d="100"/>
          <a:sy n="99" d="100"/>
        </p:scale>
        <p:origin x="2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EDA6C-3A73-41B1-80F9-42AB3404D99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F88A6-0295-4AFE-BA2B-69945554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6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Percentage (cumulative) chart by city – line chart</a:t>
            </a:r>
          </a:p>
          <a:p>
            <a:pPr lvl="1"/>
            <a:r>
              <a:rPr lang="en-US" dirty="0"/>
              <a:t>Top 5</a:t>
            </a:r>
          </a:p>
          <a:p>
            <a:pPr lvl="1"/>
            <a:r>
              <a:rPr lang="en-US" dirty="0"/>
              <a:t>Bottom 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78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2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chart by property type + interest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4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chart by property type + interest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9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Property Feature</a:t>
            </a:r>
          </a:p>
          <a:p>
            <a:pPr lvl="1"/>
            <a:r>
              <a:rPr lang="en-US" dirty="0"/>
              <a:t>Affordable, luxury, etc.</a:t>
            </a:r>
          </a:p>
          <a:p>
            <a:r>
              <a:rPr lang="en-US" dirty="0"/>
              <a:t>Bubble chart real time walkthrough (switch to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00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Property Feature</a:t>
            </a:r>
          </a:p>
          <a:p>
            <a:pPr lvl="1"/>
            <a:r>
              <a:rPr lang="en-US" dirty="0"/>
              <a:t>Affordable, luxury, etc.</a:t>
            </a:r>
          </a:p>
          <a:p>
            <a:r>
              <a:rPr lang="en-US" dirty="0"/>
              <a:t>Bubble chart real time walkthrough (switch to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Property Feature</a:t>
            </a:r>
          </a:p>
          <a:p>
            <a:pPr lvl="1"/>
            <a:r>
              <a:rPr lang="en-US" dirty="0"/>
              <a:t>Affordable, luxury, etc.</a:t>
            </a:r>
          </a:p>
          <a:p>
            <a:r>
              <a:rPr lang="en-US" dirty="0"/>
              <a:t>Bubble chart real time walkthrough (switch to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3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Property Feature</a:t>
            </a:r>
          </a:p>
          <a:p>
            <a:pPr lvl="1"/>
            <a:r>
              <a:rPr lang="en-US" dirty="0"/>
              <a:t>Affordable, luxury, etc.</a:t>
            </a:r>
          </a:p>
          <a:p>
            <a:r>
              <a:rPr lang="en-US" dirty="0"/>
              <a:t>Bubble chart real time walkthrough (switch to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7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Property Feature</a:t>
            </a:r>
          </a:p>
          <a:p>
            <a:pPr lvl="1"/>
            <a:r>
              <a:rPr lang="en-US" dirty="0"/>
              <a:t>Affordable, luxury, etc.</a:t>
            </a:r>
          </a:p>
          <a:p>
            <a:r>
              <a:rPr lang="en-US" dirty="0"/>
              <a:t>Bubble chart real time walkthrough (switch to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4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4944-AD14-4438-83E1-9EF054EE8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D57E2-22B3-4C54-8327-AD911CCAB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B709-40D3-4007-BA1F-92AA0423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04AB1-9497-4F09-9DB3-3E8BD4C2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66A08-4550-466E-92CF-F0D57C09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9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F935-9F0A-491C-A3C5-C60CA74D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9DEF4-CE0F-4EC2-8966-D0030DF01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0EA9-45F5-497F-8815-D790588C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704CC-6CD9-4259-AEB9-2D9DB05E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EFF89-D528-424A-846B-131C9EB8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9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98481-799E-4986-9F23-26ACE79BE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75FD6-5BFD-41C1-A133-7ACD293D7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15C88-D9CA-452B-8246-702A8F89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56767-7C34-46FF-98DF-7018D33E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7FD84-6106-47D5-9B04-CCEAE5B2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297-1E67-4413-A253-D4328FE2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159BF-8082-4535-AAC1-60BF67A63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ADAFD-DEC7-496B-AC4B-2D2D27E2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FAD1F-3EFB-4849-8482-8ABDB516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8F215-E433-40B0-8BB3-D87FA9D5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3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D54D-EC74-46F9-A6D9-4274B783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97903-3049-40E9-8B2B-A14F78257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64E67-D2C0-456F-AC6B-1B1A5113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9AA5-54CC-46C3-8883-F554B60A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ECEA0-0D17-4913-92A1-8C255FD0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1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0AD2-6C84-4E0E-8FFD-E55CA3BD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0855-FC4A-4644-8122-750040ECB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1934D-B2DE-4F6D-AC2F-255EFD47D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285C6-09F2-4354-B1A4-A54D642C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A53AF-105F-4C00-8B15-AF417A7C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7FC56-4F29-47CB-9A41-13C853D9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9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DA5F-9A04-4BFD-AA0A-F944C109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2A762-B698-42A6-96C0-CEC27AA86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95110-A52E-4D85-B91D-449C1E188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90AAF-E02A-4409-B3A7-21602C7B1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26DED-3AF3-41A7-A127-E007E5A30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19A4C-A085-4FE9-8E1B-49D2AECE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9A9DB-3A81-4F0F-8DCA-EE022542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009AE-74ED-4C4D-A51F-3729B584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9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B38B-EF6E-4423-A4B9-22A98941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D1F15-1FD1-42A7-9E24-F9498327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145FC-976C-4FA8-959F-97A13408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882F4-DC83-4A78-86C9-80DE7FB5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8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0F0DA-C584-4ECE-9E93-9CC76D3C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82C63-2594-4082-BA3E-B1B76E81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E8361-F159-4659-91AC-7AB84F23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8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C078-AFB0-48A2-89F2-F310A0C1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9BCEB-64D3-40E3-80A0-FAC322E46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19430-611D-4A22-8C29-3F80FA829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E268D-233E-4FC5-BE9D-E881CFD6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5E877-9D38-4F6C-A3A9-610E0586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C2571-EA4B-4290-AC0D-9FE4A8BB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4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BD50-FB1A-4D35-B9F6-9FAE4612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58604-AC06-47DD-9F47-4B0E6C8A6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1CFCB-DC51-4497-B392-67036FBE1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117FC-265B-4D24-A061-8E362559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800DA-CA9E-4FF2-B563-E5BE0EB2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B3C13-7BF6-43AA-B419-E2A4A6E4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8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B9E47-4628-497C-BACF-643F556B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262708"/>
            <a:ext cx="10515600" cy="83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49D93-AD1C-44D4-8DEB-ECEF2C8EF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760" y="1280160"/>
            <a:ext cx="10607040" cy="489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3EC26-F7B1-4FE5-A1BA-0ABCD3092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C59C-8E4B-4B40-BA66-5D2EF6D60A7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D3E1E-9979-4838-AA9D-4E02F0141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85F0B-A7D3-45DA-AA11-38F985ACE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8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9391B-D7C5-4A5A-A6A6-86790B1BB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en-US" sz="4900" b="1" dirty="0">
                <a:solidFill>
                  <a:schemeClr val="bg1"/>
                </a:solidFill>
              </a:rPr>
              <a:t>Chasing the Whale</a:t>
            </a:r>
            <a:br>
              <a:rPr lang="en-US" sz="44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Portfolio Optimization Analysis using </a:t>
            </a:r>
            <a:r>
              <a:rPr lang="en-US" sz="3600" b="1" dirty="0" err="1">
                <a:solidFill>
                  <a:schemeClr val="bg1"/>
                </a:solidFill>
              </a:rPr>
              <a:t>Whalewisdom</a:t>
            </a:r>
            <a:r>
              <a:rPr lang="en-US" sz="3600" b="1" dirty="0">
                <a:solidFill>
                  <a:schemeClr val="bg1"/>
                </a:solidFill>
              </a:rPr>
              <a:t> Index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3A9CC2A4-40B6-4F55-BC21-E221B35474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1" r="3" b="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B07FEAC-C81F-44DA-A4BC-A774B08A7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 algn="l">
              <a:buFont typeface="Arial" panose="020B0604020202020204" pitchFamily="34" charset="0"/>
              <a:buChar char="•"/>
            </a:pPr>
            <a:r>
              <a:rPr lang="en-US" sz="2200" b="1"/>
              <a:t>Team Members:</a:t>
            </a:r>
          </a:p>
          <a:p>
            <a:pPr lvl="0" indent="-2286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Connor Gross</a:t>
            </a:r>
          </a:p>
          <a:p>
            <a:pPr lvl="0" indent="-2286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Julas Hollie</a:t>
            </a:r>
          </a:p>
          <a:p>
            <a:pPr lvl="0" indent="-2286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Marcus Kim</a:t>
            </a:r>
          </a:p>
          <a:p>
            <a:pPr lvl="0" indent="-228600" algn="l"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Aaron Packard</a:t>
            </a:r>
          </a:p>
          <a:p>
            <a:pPr lvl="0" indent="-228600" algn="l"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97598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A3D2-8652-9243-A3EB-F3495A1B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025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86143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F402FD-2B94-5D47-A466-0A160187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35916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A3D2-8652-9243-A3EB-F3495A1B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025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0840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8BE58-F4D1-1049-914B-0A2EA910385A}"/>
              </a:ext>
            </a:extLst>
          </p:cNvPr>
          <p:cNvSpPr txBox="1"/>
          <p:nvPr/>
        </p:nvSpPr>
        <p:spPr>
          <a:xfrm>
            <a:off x="643467" y="1124258"/>
            <a:ext cx="10905066" cy="5129694"/>
          </a:xfrm>
          <a:prstGeom prst="rect">
            <a:avLst/>
          </a:prstGeom>
        </p:spPr>
        <p:txBody>
          <a:bodyPr vert="horz" lIns="91440" tIns="45720" rIns="91440" bIns="45720" rtlCol="0" anchorCtr="0">
            <a:noAutofit/>
          </a:bodyPr>
          <a:lstStyle/>
          <a:p>
            <a:pPr>
              <a:lnSpc>
                <a:spcPts val="1800"/>
              </a:lnSpc>
              <a:spcAft>
                <a:spcPts val="1000"/>
              </a:spcAft>
            </a:pPr>
            <a:r>
              <a:rPr lang="en-US" sz="1600" b="1" dirty="0">
                <a:effectLst/>
              </a:rPr>
              <a:t>Overview</a:t>
            </a:r>
            <a:r>
              <a:rPr lang="en-US" sz="1600" dirty="0">
                <a:effectLst/>
              </a:rPr>
              <a:t>: Analyze 13F filings over the past several years, we will build a model based on fund performance and sector weightings </a:t>
            </a:r>
            <a:r>
              <a:rPr lang="en-US" sz="1600" dirty="0"/>
              <a:t> 	</a:t>
            </a:r>
            <a:r>
              <a:rPr lang="en-US" sz="1600" dirty="0">
                <a:effectLst/>
              </a:rPr>
              <a:t>to outperform the S&amp;P 500.</a:t>
            </a:r>
          </a:p>
          <a:p>
            <a:pPr marL="342900" indent="-2857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Part 1: </a:t>
            </a:r>
          </a:p>
          <a:p>
            <a:pPr marL="342900" indent="-285750">
              <a:lnSpc>
                <a:spcPts val="18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        Exploring the 13F filings data to find the best-performing funds over the given time period.</a:t>
            </a:r>
          </a:p>
          <a:p>
            <a:pPr marL="342900" indent="-285750">
              <a:lnSpc>
                <a:spcPts val="18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         Using XXX</a:t>
            </a:r>
            <a:r>
              <a:rPr lang="en-US" altLang="ko-KR" sz="1600" dirty="0"/>
              <a:t> method to determine the most optimized quarterly weightings for each sector.</a:t>
            </a:r>
            <a:endParaRPr lang="en-US" sz="1600" dirty="0"/>
          </a:p>
          <a:p>
            <a:pPr>
              <a:lnSpc>
                <a:spcPts val="1800"/>
              </a:lnSpc>
            </a:pPr>
            <a:r>
              <a:rPr lang="en-US" sz="1600" dirty="0"/>
              <a:t>                </a:t>
            </a:r>
          </a:p>
          <a:p>
            <a:pPr marL="342900" indent="-2857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Part 2:</a:t>
            </a:r>
          </a:p>
          <a:p>
            <a:pPr marL="342900" indent="-285750">
              <a:lnSpc>
                <a:spcPts val="18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         Using the optimized weights from Part 1, create a portfolio with 11 index ETFs representing each sector</a:t>
            </a:r>
          </a:p>
          <a:p>
            <a:pPr marL="342900" indent="-285750">
              <a:lnSpc>
                <a:spcPts val="18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         Compare the results of three portfolios [Portfolio without rebalancing, Portfolio with rebalancing and S&amp;P500]</a:t>
            </a:r>
          </a:p>
          <a:p>
            <a:pPr marL="342900" indent="-285750">
              <a:lnSpc>
                <a:spcPts val="18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         Build and compare a various machine learning model that forecast the best about our portfolio.</a:t>
            </a:r>
          </a:p>
          <a:p>
            <a:pPr indent="-228600">
              <a:lnSpc>
                <a:spcPts val="18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600" dirty="0">
              <a:effectLst/>
            </a:endParaRPr>
          </a:p>
          <a:p>
            <a:pPr>
              <a:lnSpc>
                <a:spcPts val="1800"/>
              </a:lnSpc>
              <a:spcAft>
                <a:spcPts val="1000"/>
              </a:spcAft>
            </a:pPr>
            <a:r>
              <a:rPr lang="en-US" sz="1600" b="1" dirty="0">
                <a:effectLst/>
              </a:rPr>
              <a:t>Goals</a:t>
            </a:r>
            <a:r>
              <a:rPr lang="en-US" sz="1600" dirty="0">
                <a:effectLst/>
              </a:rPr>
              <a:t>: Based on the analysis, we can build our model portfolio that beats the market return by allocating only 11 index ETFs  	with the optimized weights</a:t>
            </a:r>
          </a:p>
          <a:p>
            <a:pPr indent="-22860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ts val="1800"/>
              </a:lnSpc>
            </a:pPr>
            <a:r>
              <a:rPr lang="en-US" sz="1600" b="1" dirty="0"/>
              <a:t>Methodologies</a:t>
            </a:r>
            <a:r>
              <a:rPr lang="en-US" sz="1600" dirty="0"/>
              <a:t>: Historical weightings of portfolio by sector from top performing hedge funds were used to find the </a:t>
            </a:r>
          </a:p>
          <a:p>
            <a:pPr>
              <a:lnSpc>
                <a:spcPts val="1800"/>
              </a:lnSpc>
            </a:pPr>
            <a:r>
              <a:rPr lang="en-US" sz="1600" dirty="0"/>
              <a:t>	               optimized weighting of our portfolio.</a:t>
            </a:r>
          </a:p>
          <a:p>
            <a:pPr indent="-22860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ts val="1800"/>
              </a:lnSpc>
            </a:pPr>
            <a:r>
              <a:rPr lang="en-US" sz="1600" b="1" dirty="0"/>
              <a:t>Conclusion</a:t>
            </a:r>
            <a:r>
              <a:rPr lang="en-US" sz="1600" dirty="0"/>
              <a:t>: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2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C3A797D-5A57-1F46-897C-2227B964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6D6C59C-8E4B-4B40-BA66-5D2EF6D60A7A}" type="datetimeFigureOut">
              <a:rPr lang="en-US" smtClean="0"/>
              <a:pPr>
                <a:spcAft>
                  <a:spcPts val="600"/>
                </a:spcAft>
              </a:pPr>
              <a:t>8/22/2020</a:t>
            </a:fld>
            <a:endParaRPr lang="en-US" dirty="0"/>
          </a:p>
        </p:txBody>
      </p:sp>
      <p:sp>
        <p:nvSpPr>
          <p:cNvPr id="34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87E521D-04ED-B84B-A695-8E882856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3D3BE9B-DCD3-4DE5-9CFE-CC1FEBA4CD3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62" name="Title 6">
            <a:extLst>
              <a:ext uri="{FF2B5EF4-FFF2-40B4-BE49-F238E27FC236}">
                <a16:creationId xmlns:a16="http://schemas.microsoft.com/office/drawing/2014/main" id="{CC598047-BCC3-40C4-B72F-7E35D3DF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25" y="261938"/>
            <a:ext cx="10515600" cy="8382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0715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91FEB-BABE-6140-943D-5A81D450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6C59C-8E4B-4B40-BA66-5D2EF6D60A7A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1725-9ECB-A44D-A3AB-0333C4EF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D3BE9B-DCD3-4DE5-9CFE-CC1FEBA4CD38}" type="slidenum">
              <a:rPr lang="en-US" smtClean="0"/>
              <a:t>3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7A01FF3-3721-D949-BBC2-435819E5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Whale wisdom Index</a:t>
            </a:r>
          </a:p>
        </p:txBody>
      </p:sp>
    </p:spTree>
    <p:extLst>
      <p:ext uri="{BB962C8B-B14F-4D97-AF65-F5344CB8AC3E}">
        <p14:creationId xmlns:p14="http://schemas.microsoft.com/office/powerpoint/2010/main" val="83012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128B-98E6-204F-9282-59D7E289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Finding the optimized weightings 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3DB992-56C3-754B-AD2F-58D3F392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6C59C-8E4B-4B40-BA66-5D2EF6D60A7A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F72E5-B546-D34B-B333-4A36A242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D3BE9B-DCD3-4DE5-9CFE-CC1FEBA4CD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7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128B-98E6-204F-9282-59D7E289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2: Create a portfolio with index ETFs </a:t>
            </a: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E40F5C3-B2B1-452E-8D5C-7D26F7D277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3B9D4F1-1AD4-504C-A09D-7A1B8C6B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6C59C-8E4B-4B40-BA66-5D2EF6D60A7A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8C8DD-30DB-7342-98F6-8EBB6DE0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D3BE9B-DCD3-4DE5-9CFE-CC1FEBA4CD38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DD8BCD16-88D9-41F6-ABAD-66F945B01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1435857"/>
            <a:ext cx="11067288" cy="459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7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DA90D60-13A1-5547-A30B-2F592D7E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6C59C-8E4B-4B40-BA66-5D2EF6D60A7A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E0CDD-DF9F-424B-82C3-E83DF5A9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D3BE9B-DCD3-4DE5-9CFE-CC1FEBA4CD38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Content Placeholder 11" descr="A close up of a map&#10;&#10;Description automatically generated">
            <a:extLst>
              <a:ext uri="{FF2B5EF4-FFF2-40B4-BE49-F238E27FC236}">
                <a16:creationId xmlns:a16="http://schemas.microsoft.com/office/drawing/2014/main" id="{544A1B79-C151-4E66-8685-6DE8AB1F8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2" y="1370982"/>
            <a:ext cx="10607675" cy="4985367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D171355-F5E0-4CF5-82C2-31EABDBCE3F3}"/>
              </a:ext>
            </a:extLst>
          </p:cNvPr>
          <p:cNvSpPr txBox="1">
            <a:spLocks/>
          </p:cNvSpPr>
          <p:nvPr/>
        </p:nvSpPr>
        <p:spPr>
          <a:xfrm>
            <a:off x="899160" y="415108"/>
            <a:ext cx="10515600" cy="83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Part 2: Compare the results – Berkshire</a:t>
            </a:r>
          </a:p>
        </p:txBody>
      </p:sp>
    </p:spTree>
    <p:extLst>
      <p:ext uri="{BB962C8B-B14F-4D97-AF65-F5344CB8AC3E}">
        <p14:creationId xmlns:p14="http://schemas.microsoft.com/office/powerpoint/2010/main" val="378931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5406344-C29F-2341-BFA9-A662D449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6C59C-8E4B-4B40-BA66-5D2EF6D60A7A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6F2891-2257-EA43-92A4-9A69F25F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D3BE9B-DCD3-4DE5-9CFE-CC1FEBA4CD38}" type="slidenum">
              <a:rPr lang="en-US" smtClean="0"/>
              <a:t>7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016363-359E-4367-BAF2-984F556883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Part 2: Compare the results - Optimized</a:t>
            </a:r>
          </a:p>
        </p:txBody>
      </p:sp>
    </p:spTree>
    <p:extLst>
      <p:ext uri="{BB962C8B-B14F-4D97-AF65-F5344CB8AC3E}">
        <p14:creationId xmlns:p14="http://schemas.microsoft.com/office/powerpoint/2010/main" val="318033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50E471-DB14-44BF-8F95-3A534738B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157" y="1211488"/>
            <a:ext cx="3797536" cy="288502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6EAF1A-5905-4CE6-9826-85DD1EE3C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6" y="3227695"/>
            <a:ext cx="3797536" cy="2631363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4E9787-08D0-43D4-A243-6CF7FBBA19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824" y="3208547"/>
            <a:ext cx="4181233" cy="265051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0608C-8E40-094F-9F9E-7E4DD1BA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6D6C59C-8E4B-4B40-BA66-5D2EF6D60A7A}" type="datetimeFigureOut">
              <a:rPr lang="en-US" smtClean="0"/>
              <a:pPr>
                <a:spcAft>
                  <a:spcPts val="600"/>
                </a:spcAft>
              </a:pPr>
              <a:t>8/22/2020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A189845-6EC7-E346-AB9F-0D697295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3D3BE9B-DCD3-4DE5-9CFE-CC1FEBA4CD3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CC838AC-DB0A-4636-8D27-E23994ED72F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6D6C59C-8E4B-4B40-BA66-5D2EF6D60A7A}" type="datetimeFigureOut">
              <a:rPr lang="en-US" smtClean="0"/>
              <a:pPr>
                <a:spcAft>
                  <a:spcPts val="600"/>
                </a:spcAft>
              </a:pPr>
              <a:t>8/22/2020</a:t>
            </a:fld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41B64E8-76FA-4D13-A54B-67C10094947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93D3BE9B-DCD3-4DE5-9CFE-CC1FEBA4CD3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33D45D2-B603-4200-B3F7-ECAAB22BB5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6125" y="261938"/>
            <a:ext cx="1051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Part 2: Finding the best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62598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B3DBAE6-E87F-9A44-A1B8-C6B6406D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6C59C-8E4B-4B40-BA66-5D2EF6D60A7A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7D4C61-7B69-3847-84C8-892127B8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D3BE9B-DCD3-4DE5-9CFE-CC1FEBA4CD38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006E851-EEB6-7B49-8D22-4D6B8736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2D45E6-123F-964A-94ED-B8383B476269}"/>
              </a:ext>
            </a:extLst>
          </p:cNvPr>
          <p:cNvSpPr txBox="1"/>
          <p:nvPr/>
        </p:nvSpPr>
        <p:spPr>
          <a:xfrm>
            <a:off x="701039" y="1214978"/>
            <a:ext cx="4905153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Hypothesis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5B61A-951A-134F-9F2C-5153D59698FD}"/>
              </a:ext>
            </a:extLst>
          </p:cNvPr>
          <p:cNvSpPr txBox="1"/>
          <p:nvPr/>
        </p:nvSpPr>
        <p:spPr>
          <a:xfrm>
            <a:off x="6357207" y="1214978"/>
            <a:ext cx="4905153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B61B06-3A55-6944-9940-437834E3E5D4}"/>
              </a:ext>
            </a:extLst>
          </p:cNvPr>
          <p:cNvSpPr/>
          <p:nvPr/>
        </p:nvSpPr>
        <p:spPr>
          <a:xfrm>
            <a:off x="701039" y="1838088"/>
            <a:ext cx="5133755" cy="3576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Identify top performing funds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Identify investment sector weightings for top performing funds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model to predict sector weightings for maximum annual return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Using sector ETFs combined using suggested sector weightings, compare quarterly and annual returns versus S&amp;P 500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AAC865-E078-C34A-97CD-9266E6190A47}"/>
              </a:ext>
            </a:extLst>
          </p:cNvPr>
          <p:cNvSpPr/>
          <p:nvPr/>
        </p:nvSpPr>
        <p:spPr>
          <a:xfrm>
            <a:off x="701039" y="5497254"/>
            <a:ext cx="5133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Optimal investment can be made through replicating the sector weightings</a:t>
            </a:r>
          </a:p>
        </p:txBody>
      </p:sp>
    </p:spTree>
    <p:extLst>
      <p:ext uri="{BB962C8B-B14F-4D97-AF65-F5344CB8AC3E}">
        <p14:creationId xmlns:p14="http://schemas.microsoft.com/office/powerpoint/2010/main" val="3733812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455</Words>
  <Application>Microsoft Office PowerPoint</Application>
  <PresentationFormat>Widescreen</PresentationFormat>
  <Paragraphs>90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Wingdings</vt:lpstr>
      <vt:lpstr>Office Theme</vt:lpstr>
      <vt:lpstr>Chasing the Whale Portfolio Optimization Analysis using Whalewisdom Index</vt:lpstr>
      <vt:lpstr>Introduction</vt:lpstr>
      <vt:lpstr>About Whale wisdom Index</vt:lpstr>
      <vt:lpstr>Part I: Finding the optimized weightings </vt:lpstr>
      <vt:lpstr>Part 2: Create a portfolio with index ETFs </vt:lpstr>
      <vt:lpstr>PowerPoint Presentation</vt:lpstr>
      <vt:lpstr>Part 2: Compare the results - Optimized</vt:lpstr>
      <vt:lpstr>Part 2: Finding the best learning model</vt:lpstr>
      <vt:lpstr>Summary</vt:lpstr>
      <vt:lpstr>Appendix</vt:lpstr>
      <vt:lpstr>Data Preprocessing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Chasing the Whale Portfolio Optimization Analysis using Whalewisdom Index</dc:title>
  <dc:creator>Kim Wonny</dc:creator>
  <cp:lastModifiedBy>Kim Wonny</cp:lastModifiedBy>
  <cp:revision>5</cp:revision>
  <dcterms:created xsi:type="dcterms:W3CDTF">2020-08-22T17:21:47Z</dcterms:created>
  <dcterms:modified xsi:type="dcterms:W3CDTF">2020-08-22T18:49:40Z</dcterms:modified>
</cp:coreProperties>
</file>