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390b6ce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390b6ce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90b6ced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90b6ced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Elon Musk positive tweets have an impact on the stock price (more polarity based on facts)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390b6ced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390b6ced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in the mass tweets is really geared toward the number or count of the total comments.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35cd0f6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d35cd0f6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390b6ced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390b6ced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4491ee87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4491ee87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390b6ce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390b6ce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d35cd0f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d35cd0f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4491ee8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4491ee8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d35cd0f6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d35cd0f6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d35cd0f6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d35cd0f6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d35cd0f6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d35cd0f6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35cd0f6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35cd0f6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d35cd0f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d35cd0f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390b6ce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390b6ce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d35cd0f6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d35cd0f6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d35cd0f6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d35cd0f6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390b6ce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390b6ce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github.com/pushshift/api" TargetMode="External"/><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3 - NLP Analysis and Stock Data</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Waters</a:t>
            </a:r>
            <a:endParaRPr/>
          </a:p>
          <a:p>
            <a:pPr indent="0" lvl="0" marL="0" rtl="0" algn="l">
              <a:spcBef>
                <a:spcPts val="0"/>
              </a:spcBef>
              <a:spcAft>
                <a:spcPts val="0"/>
              </a:spcAft>
              <a:buNone/>
            </a:pPr>
            <a:r>
              <a:rPr lang="en"/>
              <a:t>Joe Swiderski</a:t>
            </a:r>
            <a:endParaRPr/>
          </a:p>
          <a:p>
            <a:pPr indent="0" lvl="0" marL="0" rtl="0" algn="l">
              <a:spcBef>
                <a:spcPts val="0"/>
              </a:spcBef>
              <a:spcAft>
                <a:spcPts val="0"/>
              </a:spcAft>
              <a:buNone/>
            </a:pPr>
            <a:r>
              <a:rPr lang="en"/>
              <a:t>Marcus Kim</a:t>
            </a:r>
            <a:endParaRPr/>
          </a:p>
          <a:p>
            <a:pPr indent="0" lvl="0" marL="0" rtl="0" algn="l">
              <a:spcBef>
                <a:spcPts val="0"/>
              </a:spcBef>
              <a:spcAft>
                <a:spcPts val="0"/>
              </a:spcAft>
              <a:buNone/>
            </a:pPr>
            <a:r>
              <a:rPr lang="en"/>
              <a:t>Mark Foxworth</a:t>
            </a:r>
            <a:endParaRPr/>
          </a:p>
          <a:p>
            <a:pPr indent="0" lvl="0" marL="0" rtl="0" algn="l">
              <a:spcBef>
                <a:spcPts val="0"/>
              </a:spcBef>
              <a:spcAft>
                <a:spcPts val="0"/>
              </a:spcAft>
              <a:buNone/>
            </a:pPr>
            <a:r>
              <a:rPr lang="en"/>
              <a:t>Zach Cone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 - Cont’d</a:t>
            </a:r>
            <a:endParaRPr/>
          </a:p>
        </p:txBody>
      </p:sp>
      <p:sp>
        <p:nvSpPr>
          <p:cNvPr id="125" name="Google Shape;125;p22"/>
          <p:cNvSpPr txBox="1"/>
          <p:nvPr/>
        </p:nvSpPr>
        <p:spPr>
          <a:xfrm>
            <a:off x="311725" y="1340550"/>
            <a:ext cx="8787300" cy="43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b="1" lang="en" sz="1500">
                <a:latin typeface="Roboto"/>
                <a:ea typeface="Roboto"/>
                <a:cs typeface="Roboto"/>
                <a:sym typeface="Roboto"/>
              </a:rPr>
              <a:t>And we ended up with having these..</a:t>
            </a:r>
            <a:endParaRPr>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26" name="Google Shape;126;p22"/>
          <p:cNvPicPr preferRelativeResize="0"/>
          <p:nvPr/>
        </p:nvPicPr>
        <p:blipFill>
          <a:blip r:embed="rId3">
            <a:alphaModFix/>
          </a:blip>
          <a:stretch>
            <a:fillRect/>
          </a:stretch>
        </p:blipFill>
        <p:spPr>
          <a:xfrm>
            <a:off x="779200" y="1776150"/>
            <a:ext cx="2941176" cy="3157100"/>
          </a:xfrm>
          <a:prstGeom prst="rect">
            <a:avLst/>
          </a:prstGeom>
          <a:noFill/>
          <a:ln>
            <a:noFill/>
          </a:ln>
        </p:spPr>
      </p:pic>
      <p:pic>
        <p:nvPicPr>
          <p:cNvPr id="127" name="Google Shape;127;p22"/>
          <p:cNvPicPr preferRelativeResize="0"/>
          <p:nvPr/>
        </p:nvPicPr>
        <p:blipFill>
          <a:blip r:embed="rId4">
            <a:alphaModFix/>
          </a:blip>
          <a:stretch>
            <a:fillRect/>
          </a:stretch>
        </p:blipFill>
        <p:spPr>
          <a:xfrm>
            <a:off x="3602000" y="1860029"/>
            <a:ext cx="3100080" cy="1550025"/>
          </a:xfrm>
          <a:prstGeom prst="rect">
            <a:avLst/>
          </a:prstGeom>
          <a:noFill/>
          <a:ln>
            <a:noFill/>
          </a:ln>
        </p:spPr>
      </p:pic>
      <p:pic>
        <p:nvPicPr>
          <p:cNvPr id="128" name="Google Shape;128;p22"/>
          <p:cNvPicPr preferRelativeResize="0"/>
          <p:nvPr/>
        </p:nvPicPr>
        <p:blipFill>
          <a:blip r:embed="rId5">
            <a:alphaModFix/>
          </a:blip>
          <a:stretch>
            <a:fillRect/>
          </a:stretch>
        </p:blipFill>
        <p:spPr>
          <a:xfrm>
            <a:off x="6235275" y="1776150"/>
            <a:ext cx="2806650" cy="1297250"/>
          </a:xfrm>
          <a:prstGeom prst="rect">
            <a:avLst/>
          </a:prstGeom>
          <a:noFill/>
          <a:ln>
            <a:noFill/>
          </a:ln>
        </p:spPr>
      </p:pic>
      <p:pic>
        <p:nvPicPr>
          <p:cNvPr id="129" name="Google Shape;129;p22"/>
          <p:cNvPicPr preferRelativeResize="0"/>
          <p:nvPr/>
        </p:nvPicPr>
        <p:blipFill>
          <a:blip r:embed="rId6">
            <a:alphaModFix/>
          </a:blip>
          <a:stretch>
            <a:fillRect/>
          </a:stretch>
        </p:blipFill>
        <p:spPr>
          <a:xfrm>
            <a:off x="6168011" y="2964425"/>
            <a:ext cx="2941174" cy="2250110"/>
          </a:xfrm>
          <a:prstGeom prst="rect">
            <a:avLst/>
          </a:prstGeom>
          <a:noFill/>
          <a:ln>
            <a:noFill/>
          </a:ln>
        </p:spPr>
      </p:pic>
      <p:pic>
        <p:nvPicPr>
          <p:cNvPr id="130" name="Google Shape;130;p22"/>
          <p:cNvPicPr preferRelativeResize="0"/>
          <p:nvPr/>
        </p:nvPicPr>
        <p:blipFill>
          <a:blip r:embed="rId7">
            <a:alphaModFix/>
          </a:blip>
          <a:stretch>
            <a:fillRect/>
          </a:stretch>
        </p:blipFill>
        <p:spPr>
          <a:xfrm>
            <a:off x="4071225" y="3314463"/>
            <a:ext cx="2002790" cy="155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Elon Musk Tweets: Hourly (2 years)</a:t>
            </a:r>
            <a:endParaRPr/>
          </a:p>
        </p:txBody>
      </p:sp>
      <p:pic>
        <p:nvPicPr>
          <p:cNvPr id="136" name="Google Shape;136;p23"/>
          <p:cNvPicPr preferRelativeResize="0"/>
          <p:nvPr/>
        </p:nvPicPr>
        <p:blipFill>
          <a:blip r:embed="rId3">
            <a:alphaModFix/>
          </a:blip>
          <a:stretch>
            <a:fillRect/>
          </a:stretch>
        </p:blipFill>
        <p:spPr>
          <a:xfrm>
            <a:off x="311725" y="1327325"/>
            <a:ext cx="3234050" cy="2488850"/>
          </a:xfrm>
          <a:prstGeom prst="rect">
            <a:avLst/>
          </a:prstGeom>
          <a:noFill/>
          <a:ln>
            <a:noFill/>
          </a:ln>
        </p:spPr>
      </p:pic>
      <p:sp>
        <p:nvSpPr>
          <p:cNvPr id="137" name="Google Shape;137;p23"/>
          <p:cNvSpPr/>
          <p:nvPr/>
        </p:nvSpPr>
        <p:spPr>
          <a:xfrm>
            <a:off x="501975" y="1417675"/>
            <a:ext cx="2767200" cy="32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3"/>
          <p:cNvPicPr preferRelativeResize="0"/>
          <p:nvPr/>
        </p:nvPicPr>
        <p:blipFill>
          <a:blip r:embed="rId4">
            <a:alphaModFix/>
          </a:blip>
          <a:stretch>
            <a:fillRect/>
          </a:stretch>
        </p:blipFill>
        <p:spPr>
          <a:xfrm>
            <a:off x="3859200" y="1327326"/>
            <a:ext cx="5087050" cy="2351250"/>
          </a:xfrm>
          <a:prstGeom prst="rect">
            <a:avLst/>
          </a:prstGeom>
          <a:noFill/>
          <a:ln>
            <a:noFill/>
          </a:ln>
        </p:spPr>
      </p:pic>
      <p:sp>
        <p:nvSpPr>
          <p:cNvPr id="139" name="Google Shape;139;p23"/>
          <p:cNvSpPr txBox="1"/>
          <p:nvPr/>
        </p:nvSpPr>
        <p:spPr>
          <a:xfrm>
            <a:off x="501975" y="3727400"/>
            <a:ext cx="82524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Strongest correlation is </a:t>
            </a:r>
            <a:r>
              <a:rPr lang="en">
                <a:latin typeface="Roboto"/>
                <a:ea typeface="Roboto"/>
                <a:cs typeface="Roboto"/>
                <a:sym typeface="Roboto"/>
              </a:rPr>
              <a:t>between the hourly price return and polarity mean change (corr=0.31).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assumption is that positive tweets from Elon Musk (CEO) with objective tones (based on more factual information) have the strongest impact on changes in Tesla’s stock price.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Mass</a:t>
            </a:r>
            <a:r>
              <a:rPr lang="en"/>
              <a:t> Tweets on Tesla Price: Hourly (6 months)</a:t>
            </a:r>
            <a:endParaRPr/>
          </a:p>
        </p:txBody>
      </p:sp>
      <p:sp>
        <p:nvSpPr>
          <p:cNvPr id="145" name="Google Shape;145;p24"/>
          <p:cNvSpPr txBox="1"/>
          <p:nvPr/>
        </p:nvSpPr>
        <p:spPr>
          <a:xfrm>
            <a:off x="501975" y="3727400"/>
            <a:ext cx="82524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There was</a:t>
            </a:r>
            <a:r>
              <a:rPr lang="en">
                <a:latin typeface="Roboto"/>
                <a:ea typeface="Roboto"/>
                <a:cs typeface="Roboto"/>
                <a:sym typeface="Roboto"/>
              </a:rPr>
              <a:t> a relatively strong correlation between hourly price change and the number of comments (corr=0.30) for mass tweets on the tesla price.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Comparing this to the Elon Musk tweets, we found that the number of texts counts on TSLA’s hourly price had the strongest correlation. </a:t>
            </a:r>
            <a:endParaRPr>
              <a:latin typeface="Roboto"/>
              <a:ea typeface="Roboto"/>
              <a:cs typeface="Roboto"/>
              <a:sym typeface="Roboto"/>
            </a:endParaRPr>
          </a:p>
        </p:txBody>
      </p:sp>
      <p:pic>
        <p:nvPicPr>
          <p:cNvPr id="146" name="Google Shape;146;p24"/>
          <p:cNvPicPr preferRelativeResize="0"/>
          <p:nvPr/>
        </p:nvPicPr>
        <p:blipFill>
          <a:blip r:embed="rId3">
            <a:alphaModFix/>
          </a:blip>
          <a:stretch>
            <a:fillRect/>
          </a:stretch>
        </p:blipFill>
        <p:spPr>
          <a:xfrm>
            <a:off x="201225" y="1317725"/>
            <a:ext cx="3003732" cy="2297974"/>
          </a:xfrm>
          <a:prstGeom prst="rect">
            <a:avLst/>
          </a:prstGeom>
          <a:noFill/>
          <a:ln>
            <a:noFill/>
          </a:ln>
        </p:spPr>
      </p:pic>
      <p:pic>
        <p:nvPicPr>
          <p:cNvPr id="147" name="Google Shape;147;p24"/>
          <p:cNvPicPr preferRelativeResize="0"/>
          <p:nvPr/>
        </p:nvPicPr>
        <p:blipFill>
          <a:blip r:embed="rId4">
            <a:alphaModFix/>
          </a:blip>
          <a:stretch>
            <a:fillRect/>
          </a:stretch>
        </p:blipFill>
        <p:spPr>
          <a:xfrm>
            <a:off x="3621600" y="1311850"/>
            <a:ext cx="5469049" cy="2228325"/>
          </a:xfrm>
          <a:prstGeom prst="rect">
            <a:avLst/>
          </a:prstGeom>
          <a:noFill/>
          <a:ln>
            <a:noFill/>
          </a:ln>
        </p:spPr>
      </p:pic>
      <p:sp>
        <p:nvSpPr>
          <p:cNvPr id="148" name="Google Shape;148;p24"/>
          <p:cNvSpPr/>
          <p:nvPr/>
        </p:nvSpPr>
        <p:spPr>
          <a:xfrm>
            <a:off x="381350" y="1392450"/>
            <a:ext cx="2529000" cy="170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 Analysis</a:t>
            </a:r>
            <a:endParaRPr/>
          </a:p>
        </p:txBody>
      </p:sp>
      <p:sp>
        <p:nvSpPr>
          <p:cNvPr id="154" name="Google Shape;154;p25"/>
          <p:cNvSpPr txBox="1"/>
          <p:nvPr>
            <p:ph idx="1" type="body"/>
          </p:nvPr>
        </p:nvSpPr>
        <p:spPr>
          <a:xfrm>
            <a:off x="4630650" y="26267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Filtered Reddit data by wallstreetbets subreddit</a:t>
            </a:r>
            <a:endParaRPr/>
          </a:p>
          <a:p>
            <a:pPr indent="-311150" lvl="0" marL="457200" rtl="0" algn="l">
              <a:spcBef>
                <a:spcPts val="0"/>
              </a:spcBef>
              <a:spcAft>
                <a:spcPts val="0"/>
              </a:spcAft>
              <a:buSzPts val="1300"/>
              <a:buChar char="-"/>
            </a:pPr>
            <a:r>
              <a:rPr lang="en"/>
              <a:t>Added the hourly Tesla stock price infor for the last two years to the dataframe.</a:t>
            </a:r>
            <a:endParaRPr/>
          </a:p>
          <a:p>
            <a:pPr indent="-311150" lvl="0" marL="457200" rtl="0" algn="l">
              <a:spcBef>
                <a:spcPts val="0"/>
              </a:spcBef>
              <a:spcAft>
                <a:spcPts val="0"/>
              </a:spcAft>
              <a:buSzPts val="1300"/>
              <a:buChar char="-"/>
            </a:pPr>
            <a:r>
              <a:rPr lang="en"/>
              <a:t>Dropped null values and additional </a:t>
            </a:r>
            <a:r>
              <a:rPr lang="en"/>
              <a:t>columns</a:t>
            </a:r>
            <a:r>
              <a:rPr lang="en"/>
              <a:t> not needed. </a:t>
            </a:r>
            <a:endParaRPr/>
          </a:p>
          <a:p>
            <a:pPr indent="-311150" lvl="0" marL="457200" rtl="0" algn="l">
              <a:spcBef>
                <a:spcPts val="0"/>
              </a:spcBef>
              <a:spcAft>
                <a:spcPts val="0"/>
              </a:spcAft>
              <a:buSzPts val="1300"/>
              <a:buChar char="-"/>
            </a:pPr>
            <a:r>
              <a:rPr lang="en"/>
              <a:t>371K rows of data (test and stock movement)</a:t>
            </a:r>
            <a:endParaRPr/>
          </a:p>
          <a:p>
            <a:pPr indent="-311150" lvl="0" marL="457200" rtl="0" algn="l">
              <a:spcBef>
                <a:spcPts val="0"/>
              </a:spcBef>
              <a:spcAft>
                <a:spcPts val="0"/>
              </a:spcAft>
              <a:buSzPts val="1300"/>
              <a:buChar char="-"/>
            </a:pPr>
            <a:r>
              <a:rPr lang="en"/>
              <a:t>Findings:</a:t>
            </a:r>
            <a:endParaRPr/>
          </a:p>
          <a:p>
            <a:pPr indent="-298450" lvl="1" marL="914400" rtl="0" algn="l">
              <a:spcBef>
                <a:spcPts val="0"/>
              </a:spcBef>
              <a:spcAft>
                <a:spcPts val="0"/>
              </a:spcAft>
              <a:buSzPts val="1100"/>
              <a:buChar char="-"/>
            </a:pPr>
            <a:r>
              <a:rPr lang="en"/>
              <a:t>No correlation between Polarity, Subjectivity, and hourly returns found in the filtered </a:t>
            </a:r>
            <a:r>
              <a:rPr lang="en"/>
              <a:t>data frame</a:t>
            </a:r>
            <a:r>
              <a:rPr lang="en"/>
              <a:t>. </a:t>
            </a:r>
            <a:endParaRPr/>
          </a:p>
        </p:txBody>
      </p:sp>
      <p:pic>
        <p:nvPicPr>
          <p:cNvPr id="155" name="Google Shape;155;p25"/>
          <p:cNvPicPr preferRelativeResize="0"/>
          <p:nvPr/>
        </p:nvPicPr>
        <p:blipFill>
          <a:blip r:embed="rId3">
            <a:alphaModFix/>
          </a:blip>
          <a:stretch>
            <a:fillRect/>
          </a:stretch>
        </p:blipFill>
        <p:spPr>
          <a:xfrm>
            <a:off x="4630638" y="2601515"/>
            <a:ext cx="4335525" cy="24175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 Analysis (2 years)</a:t>
            </a:r>
            <a:endParaRPr/>
          </a:p>
        </p:txBody>
      </p:sp>
      <p:pic>
        <p:nvPicPr>
          <p:cNvPr id="161" name="Google Shape;161;p26"/>
          <p:cNvPicPr preferRelativeResize="0"/>
          <p:nvPr/>
        </p:nvPicPr>
        <p:blipFill>
          <a:blip r:embed="rId3">
            <a:alphaModFix/>
          </a:blip>
          <a:stretch>
            <a:fillRect/>
          </a:stretch>
        </p:blipFill>
        <p:spPr>
          <a:xfrm>
            <a:off x="311725" y="1401000"/>
            <a:ext cx="2819867" cy="2250600"/>
          </a:xfrm>
          <a:prstGeom prst="rect">
            <a:avLst/>
          </a:prstGeom>
          <a:noFill/>
          <a:ln>
            <a:noFill/>
          </a:ln>
        </p:spPr>
      </p:pic>
      <p:pic>
        <p:nvPicPr>
          <p:cNvPr id="162" name="Google Shape;162;p26"/>
          <p:cNvPicPr preferRelativeResize="0"/>
          <p:nvPr/>
        </p:nvPicPr>
        <p:blipFill>
          <a:blip r:embed="rId4">
            <a:alphaModFix/>
          </a:blip>
          <a:stretch>
            <a:fillRect/>
          </a:stretch>
        </p:blipFill>
        <p:spPr>
          <a:xfrm>
            <a:off x="3320351" y="1401000"/>
            <a:ext cx="5437000" cy="2250600"/>
          </a:xfrm>
          <a:prstGeom prst="rect">
            <a:avLst/>
          </a:prstGeom>
          <a:noFill/>
          <a:ln>
            <a:noFill/>
          </a:ln>
        </p:spPr>
      </p:pic>
      <p:pic>
        <p:nvPicPr>
          <p:cNvPr id="163" name="Google Shape;163;p26"/>
          <p:cNvPicPr preferRelativeResize="0"/>
          <p:nvPr/>
        </p:nvPicPr>
        <p:blipFill>
          <a:blip r:embed="rId5">
            <a:alphaModFix/>
          </a:blip>
          <a:stretch>
            <a:fillRect/>
          </a:stretch>
        </p:blipFill>
        <p:spPr>
          <a:xfrm>
            <a:off x="507625" y="3804000"/>
            <a:ext cx="8543925" cy="90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 Analysis (</a:t>
            </a:r>
            <a:r>
              <a:rPr lang="en">
                <a:solidFill>
                  <a:srgbClr val="FFFFFF"/>
                </a:solidFill>
              </a:rPr>
              <a:t>3 Months – by 15 minutes</a:t>
            </a:r>
            <a:r>
              <a:rPr lang="en"/>
              <a:t>)</a:t>
            </a:r>
            <a:endParaRPr/>
          </a:p>
        </p:txBody>
      </p:sp>
      <p:sp>
        <p:nvSpPr>
          <p:cNvPr id="169" name="Google Shape;169;p27"/>
          <p:cNvSpPr txBox="1"/>
          <p:nvPr/>
        </p:nvSpPr>
        <p:spPr>
          <a:xfrm>
            <a:off x="983725" y="3732550"/>
            <a:ext cx="78486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450">
                <a:solidFill>
                  <a:srgbClr val="1D1C1D"/>
                </a:solidFill>
                <a:highlight>
                  <a:srgbClr val="F8F8F8"/>
                </a:highlight>
              </a:rPr>
              <a:t>Which one comes first? </a:t>
            </a:r>
            <a:endParaRPr b="1" sz="1450">
              <a:solidFill>
                <a:srgbClr val="1D1C1D"/>
              </a:solidFill>
              <a:highlight>
                <a:srgbClr val="F8F8F8"/>
              </a:highlight>
            </a:endParaRPr>
          </a:p>
          <a:p>
            <a:pPr indent="0" lvl="0" marL="0" rtl="0" algn="l">
              <a:spcBef>
                <a:spcPts val="0"/>
              </a:spcBef>
              <a:spcAft>
                <a:spcPts val="0"/>
              </a:spcAft>
              <a:buNone/>
            </a:pPr>
            <a:r>
              <a:t/>
            </a:r>
            <a:endParaRPr b="1" sz="1450">
              <a:solidFill>
                <a:srgbClr val="1D1C1D"/>
              </a:solidFill>
              <a:highlight>
                <a:srgbClr val="F8F8F8"/>
              </a:highlight>
            </a:endParaRPr>
          </a:p>
          <a:p>
            <a:pPr indent="0" lvl="0" marL="0" rtl="0" algn="l">
              <a:spcBef>
                <a:spcPts val="0"/>
              </a:spcBef>
              <a:spcAft>
                <a:spcPts val="0"/>
              </a:spcAft>
              <a:buNone/>
            </a:pPr>
            <a:r>
              <a:rPr b="1" lang="en" sz="1450">
                <a:solidFill>
                  <a:srgbClr val="1D1C1D"/>
                </a:solidFill>
                <a:highlight>
                  <a:srgbClr val="F8F8F8"/>
                </a:highlight>
              </a:rPr>
              <a:t>We need to determine if the stock price is moving twitter/reddit or the other way around</a:t>
            </a:r>
            <a:endParaRPr b="1" sz="1450">
              <a:solidFill>
                <a:srgbClr val="1D1C1D"/>
              </a:solidFill>
              <a:highlight>
                <a:srgbClr val="F8F8F8"/>
              </a:highlight>
            </a:endParaRPr>
          </a:p>
        </p:txBody>
      </p:sp>
      <p:pic>
        <p:nvPicPr>
          <p:cNvPr id="170" name="Google Shape;170;p27"/>
          <p:cNvPicPr preferRelativeResize="0"/>
          <p:nvPr/>
        </p:nvPicPr>
        <p:blipFill>
          <a:blip r:embed="rId3">
            <a:alphaModFix/>
          </a:blip>
          <a:stretch>
            <a:fillRect/>
          </a:stretch>
        </p:blipFill>
        <p:spPr>
          <a:xfrm>
            <a:off x="848625" y="1490150"/>
            <a:ext cx="3923176" cy="2005150"/>
          </a:xfrm>
          <a:prstGeom prst="rect">
            <a:avLst/>
          </a:prstGeom>
          <a:noFill/>
          <a:ln>
            <a:noFill/>
          </a:ln>
        </p:spPr>
      </p:pic>
      <p:pic>
        <p:nvPicPr>
          <p:cNvPr id="171" name="Google Shape;171;p27"/>
          <p:cNvPicPr preferRelativeResize="0"/>
          <p:nvPr/>
        </p:nvPicPr>
        <p:blipFill>
          <a:blip r:embed="rId4">
            <a:alphaModFix/>
          </a:blip>
          <a:stretch>
            <a:fillRect/>
          </a:stretch>
        </p:blipFill>
        <p:spPr>
          <a:xfrm>
            <a:off x="4856175" y="1426013"/>
            <a:ext cx="3824075" cy="2005150"/>
          </a:xfrm>
          <a:prstGeom prst="rect">
            <a:avLst/>
          </a:prstGeom>
          <a:noFill/>
          <a:ln>
            <a:noFill/>
          </a:ln>
        </p:spPr>
      </p:pic>
      <p:sp>
        <p:nvSpPr>
          <p:cNvPr id="172" name="Google Shape;172;p27"/>
          <p:cNvSpPr/>
          <p:nvPr/>
        </p:nvSpPr>
        <p:spPr>
          <a:xfrm>
            <a:off x="1802225" y="1690825"/>
            <a:ext cx="909300" cy="171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2746600" y="1321525"/>
            <a:ext cx="2074500" cy="369300"/>
          </a:xfrm>
          <a:prstGeom prst="curvedDownArrow">
            <a:avLst>
              <a:gd fmla="val 25000" name="adj1"/>
              <a:gd fmla="val 50000" name="adj2"/>
              <a:gd fmla="val 25000" name="adj3"/>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300" y="500925"/>
            <a:ext cx="3704400" cy="14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RNN_LSTM</a:t>
            </a:r>
            <a:endParaRPr/>
          </a:p>
          <a:p>
            <a:pPr indent="0" lvl="0" marL="0" rtl="0" algn="l">
              <a:spcBef>
                <a:spcPts val="0"/>
              </a:spcBef>
              <a:spcAft>
                <a:spcPts val="0"/>
              </a:spcAft>
              <a:buNone/>
            </a:pPr>
            <a:r>
              <a:rPr lang="en"/>
              <a:t>Conclusion</a:t>
            </a:r>
            <a:endParaRPr/>
          </a:p>
        </p:txBody>
      </p:sp>
      <p:sp>
        <p:nvSpPr>
          <p:cNvPr id="179" name="Google Shape;179;p28"/>
          <p:cNvSpPr txBox="1"/>
          <p:nvPr>
            <p:ph idx="1" type="subTitle"/>
          </p:nvPr>
        </p:nvSpPr>
        <p:spPr>
          <a:xfrm>
            <a:off x="311300" y="2247150"/>
            <a:ext cx="3704400" cy="25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Took Twitter text data and combined it with the movement, either up or down. </a:t>
            </a:r>
            <a:endParaRPr/>
          </a:p>
          <a:p>
            <a:pPr indent="0" lvl="0" marL="0" rtl="0" algn="l">
              <a:spcBef>
                <a:spcPts val="0"/>
              </a:spcBef>
              <a:spcAft>
                <a:spcPts val="0"/>
              </a:spcAft>
              <a:buNone/>
            </a:pPr>
            <a:r>
              <a:rPr lang="en"/>
              <a:t>Ran this through an LSTM model to see how </a:t>
            </a:r>
            <a:r>
              <a:rPr lang="en"/>
              <a:t>accurate</a:t>
            </a:r>
            <a:r>
              <a:rPr lang="en"/>
              <a:t> it could be at predicting stock movement based on Tweets from Twitter.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Conclusion is the model was only accurate 52% of the time.</a:t>
            </a:r>
            <a:endParaRPr/>
          </a:p>
        </p:txBody>
      </p:sp>
      <p:pic>
        <p:nvPicPr>
          <p:cNvPr id="180" name="Google Shape;180;p28"/>
          <p:cNvPicPr preferRelativeResize="0"/>
          <p:nvPr/>
        </p:nvPicPr>
        <p:blipFill>
          <a:blip r:embed="rId3">
            <a:alphaModFix/>
          </a:blip>
          <a:stretch>
            <a:fillRect/>
          </a:stretch>
        </p:blipFill>
        <p:spPr>
          <a:xfrm>
            <a:off x="5515950" y="809000"/>
            <a:ext cx="3048175" cy="526650"/>
          </a:xfrm>
          <a:prstGeom prst="rect">
            <a:avLst/>
          </a:prstGeom>
          <a:noFill/>
          <a:ln>
            <a:noFill/>
          </a:ln>
        </p:spPr>
      </p:pic>
      <p:pic>
        <p:nvPicPr>
          <p:cNvPr id="181" name="Google Shape;181;p28"/>
          <p:cNvPicPr preferRelativeResize="0"/>
          <p:nvPr/>
        </p:nvPicPr>
        <p:blipFill>
          <a:blip r:embed="rId4">
            <a:alphaModFix/>
          </a:blip>
          <a:stretch>
            <a:fillRect/>
          </a:stretch>
        </p:blipFill>
        <p:spPr>
          <a:xfrm>
            <a:off x="4757375" y="2436850"/>
            <a:ext cx="4248150" cy="167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300" y="500925"/>
            <a:ext cx="3704400" cy="17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 newsapi vadar</a:t>
            </a:r>
            <a:endParaRPr/>
          </a:p>
        </p:txBody>
      </p:sp>
      <p:sp>
        <p:nvSpPr>
          <p:cNvPr id="187" name="Google Shape;187;p29"/>
          <p:cNvSpPr txBox="1"/>
          <p:nvPr>
            <p:ph idx="1" type="subTitle"/>
          </p:nvPr>
        </p:nvSpPr>
        <p:spPr>
          <a:xfrm>
            <a:off x="304800" y="2626725"/>
            <a:ext cx="3704400" cy="17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month of pulled articles from API</a:t>
            </a:r>
            <a:endParaRPr/>
          </a:p>
          <a:p>
            <a:pPr indent="0" lvl="0" marL="0" rtl="0" algn="l">
              <a:spcBef>
                <a:spcPts val="0"/>
              </a:spcBef>
              <a:spcAft>
                <a:spcPts val="0"/>
              </a:spcAft>
              <a:buNone/>
            </a:pPr>
            <a:r>
              <a:rPr lang="en"/>
              <a:t>Grouped by day and took mean</a:t>
            </a:r>
            <a:endParaRPr/>
          </a:p>
          <a:p>
            <a:pPr indent="0" lvl="0" marL="0" rtl="0" algn="l">
              <a:spcBef>
                <a:spcPts val="0"/>
              </a:spcBef>
              <a:spcAft>
                <a:spcPts val="0"/>
              </a:spcAft>
              <a:buNone/>
            </a:pPr>
            <a:r>
              <a:rPr lang="en"/>
              <a:t>Dropped neutral scores</a:t>
            </a:r>
            <a:endParaRPr/>
          </a:p>
          <a:p>
            <a:pPr indent="0" lvl="0" marL="0" rtl="0" algn="l">
              <a:spcBef>
                <a:spcPts val="0"/>
              </a:spcBef>
              <a:spcAft>
                <a:spcPts val="0"/>
              </a:spcAft>
              <a:buNone/>
            </a:pPr>
            <a:r>
              <a:rPr lang="en"/>
              <a:t>Plot against close for trading days</a:t>
            </a:r>
            <a:endParaRPr/>
          </a:p>
          <a:p>
            <a:pPr indent="0" lvl="0" marL="0" rtl="0" algn="l">
              <a:spcBef>
                <a:spcPts val="0"/>
              </a:spcBef>
              <a:spcAft>
                <a:spcPts val="0"/>
              </a:spcAft>
              <a:buNone/>
            </a:pPr>
            <a:r>
              <a:rPr lang="en"/>
              <a:t>Conclusion: low correlation</a:t>
            </a:r>
            <a:endParaRPr/>
          </a:p>
        </p:txBody>
      </p:sp>
      <p:pic>
        <p:nvPicPr>
          <p:cNvPr id="188" name="Google Shape;188;p29"/>
          <p:cNvPicPr preferRelativeResize="0"/>
          <p:nvPr/>
        </p:nvPicPr>
        <p:blipFill>
          <a:blip r:embed="rId3">
            <a:alphaModFix/>
          </a:blip>
          <a:stretch>
            <a:fillRect/>
          </a:stretch>
        </p:blipFill>
        <p:spPr>
          <a:xfrm>
            <a:off x="4623622" y="1442200"/>
            <a:ext cx="4464800" cy="22289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4" name="Google Shape;194;p30"/>
          <p:cNvSpPr txBox="1"/>
          <p:nvPr>
            <p:ph idx="1" type="body"/>
          </p:nvPr>
        </p:nvSpPr>
        <p:spPr>
          <a:xfrm>
            <a:off x="311700" y="1505700"/>
            <a:ext cx="8331000" cy="26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FFFFF"/>
                </a:highlight>
                <a:latin typeface="Arial"/>
                <a:ea typeface="Arial"/>
                <a:cs typeface="Arial"/>
                <a:sym typeface="Arial"/>
              </a:rPr>
              <a:t>TextBlob can be a good tool in terms of having subjectivity scores, comparing to Vader which only gives polarity-oriented ones.</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rPr lang="en" sz="1150">
                <a:solidFill>
                  <a:srgbClr val="1D1C1D"/>
                </a:solidFill>
                <a:highlight>
                  <a:srgbClr val="FFFFFF"/>
                </a:highlight>
                <a:latin typeface="Arial"/>
                <a:ea typeface="Arial"/>
                <a:cs typeface="Arial"/>
                <a:sym typeface="Arial"/>
              </a:rPr>
              <a:t>Less subjective texts tend to give more distinguishable results than those not.</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rPr lang="en" sz="1150">
                <a:solidFill>
                  <a:srgbClr val="1D1C1D"/>
                </a:solidFill>
                <a:highlight>
                  <a:srgbClr val="FFFFFF"/>
                </a:highlight>
                <a:latin typeface="Arial"/>
                <a:ea typeface="Arial"/>
                <a:cs typeface="Arial"/>
                <a:sym typeface="Arial"/>
              </a:rPr>
              <a:t>Likewise, texts generated around market hours are more distinguishable in finding out correlations than those not.</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rPr b="1" lang="en" sz="1150">
                <a:solidFill>
                  <a:srgbClr val="1D1C1D"/>
                </a:solidFill>
                <a:highlight>
                  <a:srgbClr val="FFFFFF"/>
                </a:highlight>
                <a:latin typeface="Arial"/>
                <a:ea typeface="Arial"/>
                <a:cs typeface="Arial"/>
                <a:sym typeface="Arial"/>
              </a:rPr>
              <a:t>Positive Elon Musk(CEO) tweets in more objective tones have some impact on price (return).</a:t>
            </a:r>
            <a:endParaRPr b="1" sz="1150">
              <a:solidFill>
                <a:srgbClr val="1D1C1D"/>
              </a:solidFill>
              <a:highlight>
                <a:srgbClr val="FFFFFF"/>
              </a:highlight>
              <a:latin typeface="Arial"/>
              <a:ea typeface="Arial"/>
              <a:cs typeface="Arial"/>
              <a:sym typeface="Arial"/>
            </a:endParaRPr>
          </a:p>
          <a:p>
            <a:pPr indent="-228600" lvl="0" marL="723900" rtl="0" algn="l">
              <a:spcBef>
                <a:spcPts val="0"/>
              </a:spcBef>
              <a:spcAft>
                <a:spcPts val="0"/>
              </a:spcAft>
              <a:buClr>
                <a:srgbClr val="1D1C1D"/>
              </a:buClr>
              <a:buSzPts val="1150"/>
              <a:buFont typeface="Arial"/>
              <a:buNone/>
            </a:pPr>
            <a:r>
              <a:t/>
            </a:r>
            <a:endParaRPr b="1"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rPr b="1" lang="en" sz="1150">
                <a:solidFill>
                  <a:srgbClr val="1D1C1D"/>
                </a:solidFill>
                <a:highlight>
                  <a:srgbClr val="FFFFFF"/>
                </a:highlight>
                <a:latin typeface="Arial"/>
                <a:ea typeface="Arial"/>
                <a:cs typeface="Arial"/>
                <a:sym typeface="Arial"/>
              </a:rPr>
              <a:t>For mass texts from Twitter or Reddit, show a meaningful correlation with stock price in terms of the number of texts</a:t>
            </a:r>
            <a:r>
              <a:rPr lang="en" sz="1150">
                <a:solidFill>
                  <a:srgbClr val="1D1C1D"/>
                </a:solidFill>
                <a:highlight>
                  <a:srgbClr val="FFFFFF"/>
                </a:highlight>
                <a:latin typeface="Arial"/>
                <a:ea typeface="Arial"/>
                <a:cs typeface="Arial"/>
                <a:sym typeface="Arial"/>
              </a:rPr>
              <a:t>. The more texts, the more price movement observed.</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rPr lang="en" sz="1150">
                <a:solidFill>
                  <a:srgbClr val="1D1C1D"/>
                </a:solidFill>
                <a:highlight>
                  <a:srgbClr val="FFFFFF"/>
                </a:highlight>
                <a:latin typeface="Arial"/>
                <a:ea typeface="Arial"/>
                <a:cs typeface="Arial"/>
                <a:sym typeface="Arial"/>
              </a:rPr>
              <a:t>We couldn't find any meaningful correlation from tweets by Tesla Company with stock price. The small number of data might have made it difficult to observe (Tesla company does not tweet often, especially for the last six months)</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rPr lang="en" sz="1150">
                <a:solidFill>
                  <a:srgbClr val="1D1C1D"/>
                </a:solidFill>
                <a:highlight>
                  <a:srgbClr val="FFFFFF"/>
                </a:highlight>
                <a:latin typeface="Arial"/>
                <a:ea typeface="Arial"/>
                <a:cs typeface="Arial"/>
                <a:sym typeface="Arial"/>
              </a:rPr>
              <a:t>We might be able to use the sentiment analysis as one of indicators in building an algorithmic trading.</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up issues &amp; </a:t>
            </a:r>
            <a:endParaRPr/>
          </a:p>
          <a:p>
            <a:pPr indent="0" lvl="0" marL="0" rtl="0" algn="l">
              <a:spcBef>
                <a:spcPts val="0"/>
              </a:spcBef>
              <a:spcAft>
                <a:spcPts val="0"/>
              </a:spcAft>
              <a:buNone/>
            </a:pPr>
            <a:r>
              <a:rPr lang="en"/>
              <a:t>Outstanding questions</a:t>
            </a:r>
            <a:endParaRPr/>
          </a:p>
        </p:txBody>
      </p:sp>
      <p:sp>
        <p:nvSpPr>
          <p:cNvPr id="200" name="Google Shape;200;p3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Review and testing of the “</a:t>
            </a:r>
            <a:r>
              <a:rPr lang="en"/>
              <a:t>aftermarket</a:t>
            </a:r>
            <a:r>
              <a:rPr lang="en"/>
              <a:t>” text data may provide additional lead indicators for next days opening.  </a:t>
            </a:r>
            <a:endParaRPr/>
          </a:p>
          <a:p>
            <a:pPr indent="-311150" lvl="0" marL="457200" rtl="0" algn="l">
              <a:spcBef>
                <a:spcPts val="0"/>
              </a:spcBef>
              <a:spcAft>
                <a:spcPts val="0"/>
              </a:spcAft>
              <a:buSzPts val="1300"/>
              <a:buChar char="-"/>
            </a:pPr>
            <a:r>
              <a:rPr lang="en"/>
              <a:t>More time needed to clean the reddit data.  Reddit contained many posts that were noise and junk.</a:t>
            </a:r>
            <a:endParaRPr/>
          </a:p>
          <a:p>
            <a:pPr indent="-311150" lvl="0" marL="457200" rtl="0" algn="l">
              <a:spcBef>
                <a:spcPts val="0"/>
              </a:spcBef>
              <a:spcAft>
                <a:spcPts val="0"/>
              </a:spcAft>
              <a:buSzPts val="1300"/>
              <a:buChar char="-"/>
            </a:pPr>
            <a:r>
              <a:rPr lang="en"/>
              <a:t>Possible </a:t>
            </a:r>
            <a:r>
              <a:rPr lang="en"/>
              <a:t>opportunity</a:t>
            </a:r>
            <a:r>
              <a:rPr lang="en"/>
              <a:t> to examine how long the stock price holds vs 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&amp; Summary</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goal of the project was determine if there is any correlation between the text sentiment of a given stock and the stock’s price movement.  </a:t>
            </a:r>
            <a:endParaRPr/>
          </a:p>
          <a:p>
            <a:pPr indent="0" lvl="0" marL="0" rtl="0" algn="l">
              <a:spcBef>
                <a:spcPts val="1200"/>
              </a:spcBef>
              <a:spcAft>
                <a:spcPts val="0"/>
              </a:spcAft>
              <a:buNone/>
            </a:pPr>
            <a:r>
              <a:rPr lang="en"/>
              <a:t>The project utilized various text sources such as comment threads from Yahoo Finance and Reddit, Twitter </a:t>
            </a:r>
            <a:r>
              <a:rPr lang="en"/>
              <a:t>posts</a:t>
            </a:r>
            <a:r>
              <a:rPr lang="en"/>
              <a:t>, and news articles to examine sentiment utilizing machine learning models.  </a:t>
            </a:r>
            <a:endParaRPr/>
          </a:p>
          <a:p>
            <a:pPr indent="0" lvl="0" marL="0" rtl="0" algn="l">
              <a:spcBef>
                <a:spcPts val="1200"/>
              </a:spcBef>
              <a:spcAft>
                <a:spcPts val="0"/>
              </a:spcAft>
              <a:buNone/>
            </a:pPr>
            <a:r>
              <a:rPr lang="en"/>
              <a:t>This </a:t>
            </a:r>
            <a:r>
              <a:rPr lang="en"/>
              <a:t>sentiment</a:t>
            </a:r>
            <a:r>
              <a:rPr lang="en"/>
              <a:t> analysis was compared to stock price movements over time, including daily stock price movements and intertrade day movements, to review any possible correlation in the data. </a:t>
            </a:r>
            <a:endParaRPr/>
          </a:p>
          <a:p>
            <a:pPr indent="0" lvl="0" marL="0" rtl="0" algn="l">
              <a:spcBef>
                <a:spcPts val="1200"/>
              </a:spcBef>
              <a:spcAft>
                <a:spcPts val="0"/>
              </a:spcAft>
              <a:buNone/>
            </a:pPr>
            <a:r>
              <a:rPr lang="en"/>
              <a:t> The project focused on information related to Tesla with the intent to apply the same </a:t>
            </a:r>
            <a:r>
              <a:rPr lang="en"/>
              <a:t>methodology</a:t>
            </a:r>
            <a:r>
              <a:rPr lang="en"/>
              <a:t> to other stocks assuming any correlation was found.   </a:t>
            </a:r>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of the Data</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a:t>Is there a correlation between stock price movements and sentiment related to comments on yahoo finance, twitter, reddit, and news sources?</a:t>
            </a:r>
            <a:endParaRPr/>
          </a:p>
          <a:p>
            <a:pPr indent="0" lvl="0" marL="0" marR="0" rtl="0" algn="l">
              <a:lnSpc>
                <a:spcPct val="115000"/>
              </a:lnSpc>
              <a:spcBef>
                <a:spcPts val="1200"/>
              </a:spcBef>
              <a:spcAft>
                <a:spcPts val="0"/>
              </a:spcAft>
              <a:buNone/>
            </a:pPr>
            <a:r>
              <a:rPr lang="en"/>
              <a:t>Does Elon Musk Twitter comments drive the stock price more than social media?</a:t>
            </a:r>
            <a:endParaRPr/>
          </a:p>
          <a:p>
            <a:pPr indent="0" lvl="0" marL="0" marR="0" rtl="0" algn="l">
              <a:lnSpc>
                <a:spcPct val="115000"/>
              </a:lnSpc>
              <a:spcBef>
                <a:spcPts val="1200"/>
              </a:spcBef>
              <a:spcAft>
                <a:spcPts val="0"/>
              </a:spcAft>
              <a:buNone/>
            </a:pPr>
            <a:r>
              <a:rPr lang="en"/>
              <a:t>Can various comments and news articles be used to predict the movements of a stock price?</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Packages</a:t>
            </a:r>
            <a:endParaRPr/>
          </a:p>
        </p:txBody>
      </p:sp>
      <p:sp>
        <p:nvSpPr>
          <p:cNvPr id="83" name="Google Shape;83;p16"/>
          <p:cNvSpPr txBox="1"/>
          <p:nvPr>
            <p:ph idx="1" type="body"/>
          </p:nvPr>
        </p:nvSpPr>
        <p:spPr>
          <a:xfrm>
            <a:off x="311700" y="1505700"/>
            <a:ext cx="3999900" cy="347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a:t>·        Skle</a:t>
            </a:r>
            <a:r>
              <a:rPr lang="en"/>
              <a:t>arn</a:t>
            </a:r>
            <a:endParaRPr/>
          </a:p>
          <a:p>
            <a:pPr indent="0" lvl="0" marL="0" marR="0" rtl="0" algn="l">
              <a:lnSpc>
                <a:spcPct val="115000"/>
              </a:lnSpc>
              <a:spcBef>
                <a:spcPts val="1200"/>
              </a:spcBef>
              <a:spcAft>
                <a:spcPts val="0"/>
              </a:spcAft>
              <a:buNone/>
            </a:pPr>
            <a:r>
              <a:rPr lang="en"/>
              <a:t>·     </a:t>
            </a:r>
            <a:r>
              <a:rPr lang="en"/>
              <a:t>   BeautifulSoup</a:t>
            </a:r>
            <a:endParaRPr/>
          </a:p>
          <a:p>
            <a:pPr indent="0" lvl="0" marL="0" marR="0" rtl="0" algn="l">
              <a:lnSpc>
                <a:spcPct val="115000"/>
              </a:lnSpc>
              <a:spcBef>
                <a:spcPts val="1200"/>
              </a:spcBef>
              <a:spcAft>
                <a:spcPts val="0"/>
              </a:spcAft>
              <a:buNone/>
            </a:pPr>
            <a:r>
              <a:rPr lang="en"/>
              <a:t>·        Selenium</a:t>
            </a:r>
            <a:endParaRPr/>
          </a:p>
          <a:p>
            <a:pPr indent="0" lvl="0" marL="0" marR="0" rtl="0" algn="l">
              <a:lnSpc>
                <a:spcPct val="115000"/>
              </a:lnSpc>
              <a:spcBef>
                <a:spcPts val="1200"/>
              </a:spcBef>
              <a:spcAft>
                <a:spcPts val="0"/>
              </a:spcAft>
              <a:buNone/>
            </a:pPr>
            <a:r>
              <a:rPr lang="en"/>
              <a:t>·        News API</a:t>
            </a:r>
            <a:endParaRPr/>
          </a:p>
          <a:p>
            <a:pPr indent="0" lvl="0" marL="0" marR="0" rtl="0" algn="l">
              <a:lnSpc>
                <a:spcPct val="115000"/>
              </a:lnSpc>
              <a:spcBef>
                <a:spcPts val="1200"/>
              </a:spcBef>
              <a:spcAft>
                <a:spcPts val="0"/>
              </a:spcAft>
              <a:buNone/>
            </a:pPr>
            <a:r>
              <a:rPr lang="en"/>
              <a:t>·        NLTK</a:t>
            </a:r>
            <a:endParaRPr/>
          </a:p>
          <a:p>
            <a:pPr indent="0" lvl="0" marL="0" marR="0" rtl="0" algn="l">
              <a:lnSpc>
                <a:spcPct val="115000"/>
              </a:lnSpc>
              <a:spcBef>
                <a:spcPts val="1200"/>
              </a:spcBef>
              <a:spcAft>
                <a:spcPts val="0"/>
              </a:spcAft>
              <a:buNone/>
            </a:pPr>
            <a:r>
              <a:rPr lang="en"/>
              <a:t>·        Pandas</a:t>
            </a:r>
            <a:endParaRPr/>
          </a:p>
          <a:p>
            <a:pPr indent="0" lvl="0" marL="0" rtl="0" algn="l">
              <a:spcBef>
                <a:spcPts val="1200"/>
              </a:spcBef>
              <a:spcAft>
                <a:spcPts val="0"/>
              </a:spcAft>
              <a:buNone/>
            </a:pPr>
            <a:r>
              <a:rPr lang="en"/>
              <a:t>·        Reddit API</a:t>
            </a:r>
            <a:endParaRPr/>
          </a:p>
          <a:p>
            <a:pPr indent="0" lvl="0" marL="0" rtl="0" algn="l">
              <a:spcBef>
                <a:spcPts val="1200"/>
              </a:spcBef>
              <a:spcAft>
                <a:spcPts val="0"/>
              </a:spcAft>
              <a:buNone/>
            </a:pPr>
            <a:r>
              <a:rPr lang="en"/>
              <a:t>  </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sp>
        <p:nvSpPr>
          <p:cNvPr id="84" name="Google Shape;84;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a:t>·        Numpy</a:t>
            </a:r>
            <a:endParaRPr/>
          </a:p>
          <a:p>
            <a:pPr indent="0" lvl="0" marL="0" marR="0" rtl="0" algn="l">
              <a:lnSpc>
                <a:spcPct val="115000"/>
              </a:lnSpc>
              <a:spcBef>
                <a:spcPts val="1200"/>
              </a:spcBef>
              <a:spcAft>
                <a:spcPts val="0"/>
              </a:spcAft>
              <a:buNone/>
            </a:pPr>
            <a:r>
              <a:rPr lang="en"/>
              <a:t>·        Plotly</a:t>
            </a:r>
            <a:endParaRPr/>
          </a:p>
          <a:p>
            <a:pPr indent="0" lvl="0" marL="0" marR="0" rtl="0" algn="l">
              <a:lnSpc>
                <a:spcPct val="115000"/>
              </a:lnSpc>
              <a:spcBef>
                <a:spcPts val="1200"/>
              </a:spcBef>
              <a:spcAft>
                <a:spcPts val="0"/>
              </a:spcAft>
              <a:buNone/>
            </a:pPr>
            <a:r>
              <a:rPr lang="en"/>
              <a:t>·        PRAW</a:t>
            </a:r>
            <a:endParaRPr/>
          </a:p>
          <a:p>
            <a:pPr indent="0" lvl="0" marL="0" marR="0" rtl="0" algn="l">
              <a:lnSpc>
                <a:spcPct val="115000"/>
              </a:lnSpc>
              <a:spcBef>
                <a:spcPts val="1200"/>
              </a:spcBef>
              <a:spcAft>
                <a:spcPts val="0"/>
              </a:spcAft>
              <a:buNone/>
            </a:pPr>
            <a:r>
              <a:rPr lang="en"/>
              <a:t>·        Yahoo Finance (Python)</a:t>
            </a:r>
            <a:endParaRPr/>
          </a:p>
          <a:p>
            <a:pPr indent="0" lvl="0" marL="0" marR="0" rtl="0" algn="l">
              <a:lnSpc>
                <a:spcPct val="115000"/>
              </a:lnSpc>
              <a:spcBef>
                <a:spcPts val="1200"/>
              </a:spcBef>
              <a:spcAft>
                <a:spcPts val="0"/>
              </a:spcAft>
              <a:buNone/>
            </a:pPr>
            <a:r>
              <a:rPr lang="en"/>
              <a:t>·        TextBlob</a:t>
            </a:r>
            <a:endParaRPr/>
          </a:p>
          <a:p>
            <a:pPr indent="0" lvl="0" marL="0" marR="0" rtl="0" algn="l">
              <a:lnSpc>
                <a:spcPct val="115000"/>
              </a:lnSpc>
              <a:spcBef>
                <a:spcPts val="1200"/>
              </a:spcBef>
              <a:spcAft>
                <a:spcPts val="0"/>
              </a:spcAft>
              <a:buNone/>
            </a:pPr>
            <a:r>
              <a:rPr lang="en"/>
              <a:t>·        TensorFlow</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a:t>·        Visualizations using plots</a:t>
            </a:r>
            <a:endParaRPr/>
          </a:p>
          <a:p>
            <a:pPr indent="0" lvl="0" marL="0" marR="0" rtl="0" algn="l">
              <a:lnSpc>
                <a:spcPct val="115000"/>
              </a:lnSpc>
              <a:spcBef>
                <a:spcPts val="1200"/>
              </a:spcBef>
              <a:spcAft>
                <a:spcPts val="0"/>
              </a:spcAft>
              <a:buNone/>
            </a:pPr>
            <a:r>
              <a:rPr lang="en"/>
              <a:t>·        Train/Test methods</a:t>
            </a:r>
            <a:endParaRPr/>
          </a:p>
          <a:p>
            <a:pPr indent="0" lvl="0" marL="0" marR="0" rtl="0" algn="l">
              <a:lnSpc>
                <a:spcPct val="115000"/>
              </a:lnSpc>
              <a:spcBef>
                <a:spcPts val="1200"/>
              </a:spcBef>
              <a:spcAft>
                <a:spcPts val="0"/>
              </a:spcAft>
              <a:buNone/>
            </a:pPr>
            <a:r>
              <a:rPr lang="en"/>
              <a:t>·        Data frames</a:t>
            </a:r>
            <a:endParaRPr/>
          </a:p>
          <a:p>
            <a:pPr indent="0" lvl="0" marL="0" marR="0" rtl="0" algn="l">
              <a:lnSpc>
                <a:spcPct val="115000"/>
              </a:lnSpc>
              <a:spcBef>
                <a:spcPts val="1200"/>
              </a:spcBef>
              <a:spcAft>
                <a:spcPts val="0"/>
              </a:spcAft>
              <a:buNone/>
            </a:pPr>
            <a:r>
              <a:rPr lang="en"/>
              <a:t>·        Text tokenization</a:t>
            </a:r>
            <a:endParaRPr/>
          </a:p>
          <a:p>
            <a:pPr indent="0" lvl="0" marL="0" marR="0" rtl="0" algn="l">
              <a:lnSpc>
                <a:spcPct val="115000"/>
              </a:lnSpc>
              <a:spcBef>
                <a:spcPts val="1200"/>
              </a:spcBef>
              <a:spcAft>
                <a:spcPts val="0"/>
              </a:spcAft>
              <a:buNone/>
            </a:pPr>
            <a:r>
              <a:rPr lang="en"/>
              <a:t>·        Loops</a:t>
            </a:r>
            <a:endParaRPr/>
          </a:p>
          <a:p>
            <a:pPr indent="0" lvl="0" marL="0" marR="0" rtl="0" algn="l">
              <a:lnSpc>
                <a:spcPct val="115000"/>
              </a:lnSpc>
              <a:spcBef>
                <a:spcPts val="1200"/>
              </a:spcBef>
              <a:spcAft>
                <a:spcPts val="0"/>
              </a:spcAft>
              <a:buNone/>
            </a:pPr>
            <a:r>
              <a:rPr lang="en"/>
              <a:t>·        Sentiment Analysis</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Methodology - Resources</a:t>
            </a:r>
            <a:endParaRPr/>
          </a:p>
        </p:txBody>
      </p:sp>
      <p:pic>
        <p:nvPicPr>
          <p:cNvPr id="96" name="Google Shape;96;p18"/>
          <p:cNvPicPr preferRelativeResize="0"/>
          <p:nvPr/>
        </p:nvPicPr>
        <p:blipFill>
          <a:blip r:embed="rId3">
            <a:alphaModFix/>
          </a:blip>
          <a:stretch>
            <a:fillRect/>
          </a:stretch>
        </p:blipFill>
        <p:spPr>
          <a:xfrm>
            <a:off x="139800" y="1277025"/>
            <a:ext cx="8866151" cy="3714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Tesla Trade History: Hourly (2 years)</a:t>
            </a:r>
            <a:endParaRPr/>
          </a:p>
        </p:txBody>
      </p:sp>
      <p:pic>
        <p:nvPicPr>
          <p:cNvPr id="102" name="Google Shape;102;p19"/>
          <p:cNvPicPr preferRelativeResize="0"/>
          <p:nvPr/>
        </p:nvPicPr>
        <p:blipFill>
          <a:blip r:embed="rId3">
            <a:alphaModFix/>
          </a:blip>
          <a:stretch>
            <a:fillRect/>
          </a:stretch>
        </p:blipFill>
        <p:spPr>
          <a:xfrm>
            <a:off x="600363" y="1463950"/>
            <a:ext cx="7943275" cy="325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 Data	</a:t>
            </a:r>
            <a:endParaRPr/>
          </a:p>
        </p:txBody>
      </p:sp>
      <p:sp>
        <p:nvSpPr>
          <p:cNvPr id="108" name="Google Shape;108;p20"/>
          <p:cNvSpPr txBox="1"/>
          <p:nvPr>
            <p:ph idx="4294967295" type="body"/>
          </p:nvPr>
        </p:nvSpPr>
        <p:spPr>
          <a:xfrm>
            <a:off x="210775" y="1415850"/>
            <a:ext cx="3517800" cy="3446100"/>
          </a:xfrm>
          <a:prstGeom prst="rect">
            <a:avLst/>
          </a:prstGeom>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150">
                <a:solidFill>
                  <a:srgbClr val="A6A6A6"/>
                </a:solidFill>
                <a:latin typeface="Arial"/>
                <a:ea typeface="Arial"/>
                <a:cs typeface="Arial"/>
                <a:sym typeface="Arial"/>
              </a:rPr>
              <a:t>Pushshift Reddit API</a:t>
            </a:r>
            <a:endParaRPr b="1" sz="1150">
              <a:solidFill>
                <a:srgbClr val="A6A6A6"/>
              </a:solidFill>
              <a:latin typeface="Arial"/>
              <a:ea typeface="Arial"/>
              <a:cs typeface="Arial"/>
              <a:sym typeface="Arial"/>
            </a:endParaRPr>
          </a:p>
          <a:p>
            <a:pPr indent="-301625" lvl="0" marL="457200" marR="0" rtl="0" algn="l">
              <a:lnSpc>
                <a:spcPct val="115000"/>
              </a:lnSpc>
              <a:spcBef>
                <a:spcPts val="0"/>
              </a:spcBef>
              <a:spcAft>
                <a:spcPts val="0"/>
              </a:spcAft>
              <a:buSzPts val="1150"/>
              <a:buFont typeface="Arial"/>
              <a:buChar char="-"/>
            </a:pPr>
            <a:r>
              <a:rPr b="1" lang="en" sz="1150">
                <a:solidFill>
                  <a:srgbClr val="A6A6A6"/>
                </a:solidFill>
                <a:uFill>
                  <a:noFill/>
                </a:uFill>
                <a:latin typeface="Arial"/>
                <a:ea typeface="Arial"/>
                <a:cs typeface="Arial"/>
                <a:sym typeface="Arial"/>
                <a:hlinkClick r:id="rId3">
                  <a:extLst>
                    <a:ext uri="{A12FA001-AC4F-418D-AE19-62706E023703}">
                      <ahyp:hlinkClr val="tx"/>
                    </a:ext>
                  </a:extLst>
                </a:hlinkClick>
              </a:rPr>
              <a:t>https://github.com/pushshift/api</a:t>
            </a:r>
            <a:endParaRPr b="1" sz="1150">
              <a:solidFill>
                <a:srgbClr val="A6A6A6"/>
              </a:solidFill>
              <a:latin typeface="Arial"/>
              <a:ea typeface="Arial"/>
              <a:cs typeface="Arial"/>
              <a:sym typeface="Arial"/>
            </a:endParaRPr>
          </a:p>
          <a:p>
            <a:pPr indent="-301625" lvl="0" marL="457200" marR="0" rtl="0" algn="l">
              <a:lnSpc>
                <a:spcPct val="115000"/>
              </a:lnSpc>
              <a:spcBef>
                <a:spcPts val="0"/>
              </a:spcBef>
              <a:spcAft>
                <a:spcPts val="0"/>
              </a:spcAft>
              <a:buClr>
                <a:srgbClr val="A6A6A6"/>
              </a:buClr>
              <a:buSzPts val="1150"/>
              <a:buFont typeface="Arial"/>
              <a:buChar char="-"/>
            </a:pPr>
            <a:r>
              <a:rPr b="1" lang="en" sz="1150">
                <a:solidFill>
                  <a:srgbClr val="A6A6A6"/>
                </a:solidFill>
                <a:latin typeface="Arial"/>
                <a:ea typeface="Arial"/>
                <a:cs typeface="Arial"/>
                <a:sym typeface="Arial"/>
              </a:rPr>
              <a:t>q=‘TSLA|tesla’</a:t>
            </a:r>
            <a:endParaRPr b="1" sz="1150">
              <a:solidFill>
                <a:srgbClr val="A6A6A6"/>
              </a:solidFill>
              <a:latin typeface="Arial"/>
              <a:ea typeface="Arial"/>
              <a:cs typeface="Arial"/>
              <a:sym typeface="Arial"/>
            </a:endParaRPr>
          </a:p>
          <a:p>
            <a:pPr indent="-301625" lvl="0" marL="457200" marR="0" rtl="0" algn="l">
              <a:lnSpc>
                <a:spcPct val="115000"/>
              </a:lnSpc>
              <a:spcBef>
                <a:spcPts val="0"/>
              </a:spcBef>
              <a:spcAft>
                <a:spcPts val="0"/>
              </a:spcAft>
              <a:buClr>
                <a:srgbClr val="A6A6A6"/>
              </a:buClr>
              <a:buSzPts val="1150"/>
              <a:buFont typeface="Arial"/>
              <a:buChar char="-"/>
            </a:pPr>
            <a:r>
              <a:rPr b="1" lang="en" sz="1150">
                <a:solidFill>
                  <a:srgbClr val="A6A6A6"/>
                </a:solidFill>
                <a:latin typeface="Arial"/>
                <a:ea typeface="Arial"/>
                <a:cs typeface="Arial"/>
                <a:sym typeface="Arial"/>
              </a:rPr>
              <a:t>&gt; 01/01/2018</a:t>
            </a:r>
            <a:endParaRPr b="1" sz="1150">
              <a:solidFill>
                <a:srgbClr val="A6A6A6"/>
              </a:solidFill>
              <a:latin typeface="Arial"/>
              <a:ea typeface="Arial"/>
              <a:cs typeface="Arial"/>
              <a:sym typeface="Arial"/>
            </a:endParaRPr>
          </a:p>
          <a:p>
            <a:pPr indent="-301625" lvl="0" marL="457200" marR="0" rtl="0" algn="l">
              <a:lnSpc>
                <a:spcPct val="115000"/>
              </a:lnSpc>
              <a:spcBef>
                <a:spcPts val="0"/>
              </a:spcBef>
              <a:spcAft>
                <a:spcPts val="0"/>
              </a:spcAft>
              <a:buClr>
                <a:srgbClr val="A6A6A6"/>
              </a:buClr>
              <a:buSzPts val="1150"/>
              <a:buFont typeface="Arial"/>
              <a:buChar char="-"/>
            </a:pPr>
            <a:r>
              <a:rPr b="1" lang="en" sz="1150">
                <a:solidFill>
                  <a:srgbClr val="A6A6A6"/>
                </a:solidFill>
                <a:latin typeface="Arial"/>
                <a:ea typeface="Arial"/>
                <a:cs typeface="Arial"/>
                <a:sym typeface="Arial"/>
              </a:rPr>
              <a:t>100 records per fetch</a:t>
            </a:r>
            <a:endParaRPr b="1" sz="1150">
              <a:solidFill>
                <a:srgbClr val="A6A6A6"/>
              </a:solidFill>
              <a:latin typeface="Arial"/>
              <a:ea typeface="Arial"/>
              <a:cs typeface="Arial"/>
              <a:sym typeface="Arial"/>
            </a:endParaRPr>
          </a:p>
          <a:p>
            <a:pPr indent="-301625" lvl="0" marL="457200" marR="0" rtl="0" algn="l">
              <a:lnSpc>
                <a:spcPct val="115000"/>
              </a:lnSpc>
              <a:spcBef>
                <a:spcPts val="0"/>
              </a:spcBef>
              <a:spcAft>
                <a:spcPts val="0"/>
              </a:spcAft>
              <a:buClr>
                <a:srgbClr val="A6A6A6"/>
              </a:buClr>
              <a:buSzPts val="1150"/>
              <a:buFont typeface="Arial"/>
              <a:buChar char="-"/>
            </a:pPr>
            <a:r>
              <a:rPr b="1" lang="en" sz="1150">
                <a:solidFill>
                  <a:srgbClr val="A6A6A6"/>
                </a:solidFill>
                <a:latin typeface="Arial"/>
                <a:ea typeface="Arial"/>
                <a:cs typeface="Arial"/>
                <a:sym typeface="Arial"/>
              </a:rPr>
              <a:t>429 error – Too Many Requests</a:t>
            </a:r>
            <a:endParaRPr b="1" sz="1150">
              <a:solidFill>
                <a:srgbClr val="A6A6A6"/>
              </a:solidFill>
              <a:latin typeface="Arial"/>
              <a:ea typeface="Arial"/>
              <a:cs typeface="Arial"/>
              <a:sym typeface="Arial"/>
            </a:endParaRPr>
          </a:p>
          <a:p>
            <a:pPr indent="0" lvl="0" marL="0" marR="0" rtl="0" algn="l">
              <a:lnSpc>
                <a:spcPct val="115000"/>
              </a:lnSpc>
              <a:spcBef>
                <a:spcPts val="0"/>
              </a:spcBef>
              <a:spcAft>
                <a:spcPts val="0"/>
              </a:spcAft>
              <a:buNone/>
            </a:pPr>
            <a:r>
              <a:t/>
            </a:r>
            <a:endParaRPr b="1" sz="1150">
              <a:solidFill>
                <a:srgbClr val="A6A6A6"/>
              </a:solidFill>
              <a:latin typeface="Arial"/>
              <a:ea typeface="Arial"/>
              <a:cs typeface="Arial"/>
              <a:sym typeface="Arial"/>
            </a:endParaRPr>
          </a:p>
          <a:p>
            <a:pPr indent="0" lvl="0" marL="0" marR="0" rtl="0" algn="l">
              <a:lnSpc>
                <a:spcPct val="115000"/>
              </a:lnSpc>
              <a:spcBef>
                <a:spcPts val="0"/>
              </a:spcBef>
              <a:spcAft>
                <a:spcPts val="0"/>
              </a:spcAft>
              <a:buNone/>
            </a:pPr>
            <a:r>
              <a:rPr b="1" lang="en" sz="1150">
                <a:solidFill>
                  <a:srgbClr val="A6A6A6"/>
                </a:solidFill>
                <a:latin typeface="Arial"/>
                <a:ea typeface="Arial"/>
                <a:cs typeface="Arial"/>
                <a:sym typeface="Arial"/>
              </a:rPr>
              <a:t>Subreddits</a:t>
            </a:r>
            <a:endParaRPr b="1" sz="1150">
              <a:solidFill>
                <a:srgbClr val="A6A6A6"/>
              </a:solidFill>
              <a:latin typeface="Arial"/>
              <a:ea typeface="Arial"/>
              <a:cs typeface="Arial"/>
              <a:sym typeface="Arial"/>
            </a:endParaRPr>
          </a:p>
          <a:p>
            <a:pPr indent="-301625" lvl="0" marL="457200" marR="0" rtl="0" algn="l">
              <a:lnSpc>
                <a:spcPct val="115000"/>
              </a:lnSpc>
              <a:spcBef>
                <a:spcPts val="0"/>
              </a:spcBef>
              <a:spcAft>
                <a:spcPts val="0"/>
              </a:spcAft>
              <a:buClr>
                <a:srgbClr val="A6A6A6"/>
              </a:buClr>
              <a:buSzPts val="1150"/>
              <a:buFont typeface="Arial"/>
              <a:buChar char="-"/>
            </a:pPr>
            <a:r>
              <a:rPr b="1" lang="en" sz="1150">
                <a:solidFill>
                  <a:srgbClr val="A6A6A6"/>
                </a:solidFill>
                <a:latin typeface="Arial"/>
                <a:ea typeface="Arial"/>
                <a:cs typeface="Arial"/>
                <a:sym typeface="Arial"/>
              </a:rPr>
              <a:t>wallstreetbets</a:t>
            </a:r>
            <a:endParaRPr b="1" sz="1150">
              <a:solidFill>
                <a:srgbClr val="A6A6A6"/>
              </a:solidFill>
              <a:latin typeface="Arial"/>
              <a:ea typeface="Arial"/>
              <a:cs typeface="Arial"/>
              <a:sym typeface="Arial"/>
            </a:endParaRPr>
          </a:p>
          <a:p>
            <a:pPr indent="-301625" lvl="0" marL="457200" marR="0" rtl="0" algn="l">
              <a:lnSpc>
                <a:spcPct val="115000"/>
              </a:lnSpc>
              <a:spcBef>
                <a:spcPts val="0"/>
              </a:spcBef>
              <a:spcAft>
                <a:spcPts val="0"/>
              </a:spcAft>
              <a:buClr>
                <a:srgbClr val="A6A6A6"/>
              </a:buClr>
              <a:buSzPts val="1150"/>
              <a:buFont typeface="Arial"/>
              <a:buChar char="-"/>
            </a:pPr>
            <a:r>
              <a:rPr b="1" lang="en" sz="1150">
                <a:solidFill>
                  <a:srgbClr val="A6A6A6"/>
                </a:solidFill>
                <a:latin typeface="Arial"/>
                <a:ea typeface="Arial"/>
                <a:cs typeface="Arial"/>
                <a:sym typeface="Arial"/>
              </a:rPr>
              <a:t>s</a:t>
            </a:r>
            <a:r>
              <a:rPr b="1" lang="en" sz="1150">
                <a:solidFill>
                  <a:srgbClr val="A6A6A6"/>
                </a:solidFill>
                <a:latin typeface="Arial"/>
                <a:ea typeface="Arial"/>
                <a:cs typeface="Arial"/>
                <a:sym typeface="Arial"/>
              </a:rPr>
              <a:t>tocks</a:t>
            </a:r>
            <a:endParaRPr b="1" sz="1150">
              <a:solidFill>
                <a:srgbClr val="A6A6A6"/>
              </a:solidFill>
              <a:latin typeface="Arial"/>
              <a:ea typeface="Arial"/>
              <a:cs typeface="Arial"/>
              <a:sym typeface="Arial"/>
            </a:endParaRPr>
          </a:p>
          <a:p>
            <a:pPr indent="0" lvl="0" marL="0" marR="0" rtl="0" algn="l">
              <a:lnSpc>
                <a:spcPct val="115000"/>
              </a:lnSpc>
              <a:spcBef>
                <a:spcPts val="0"/>
              </a:spcBef>
              <a:spcAft>
                <a:spcPts val="0"/>
              </a:spcAft>
              <a:buNone/>
            </a:pPr>
            <a:r>
              <a:rPr b="1" lang="en" sz="1150">
                <a:solidFill>
                  <a:srgbClr val="A6A6A6"/>
                </a:solidFill>
                <a:latin typeface="Arial"/>
                <a:ea typeface="Arial"/>
                <a:cs typeface="Arial"/>
                <a:sym typeface="Arial"/>
              </a:rPr>
              <a:t>⎼i</a:t>
            </a:r>
            <a:r>
              <a:rPr b="1" lang="en" sz="1150">
                <a:solidFill>
                  <a:srgbClr val="A6A6A6"/>
                </a:solidFill>
                <a:latin typeface="Arial"/>
                <a:ea typeface="Arial"/>
                <a:cs typeface="Arial"/>
                <a:sym typeface="Arial"/>
              </a:rPr>
              <a:t>nvesting</a:t>
            </a:r>
            <a:endParaRPr b="1" sz="1150">
              <a:solidFill>
                <a:srgbClr val="A6A6A6"/>
              </a:solidFill>
              <a:latin typeface="Arial"/>
              <a:ea typeface="Arial"/>
              <a:cs typeface="Arial"/>
              <a:sym typeface="Arial"/>
            </a:endParaRPr>
          </a:p>
          <a:p>
            <a:pPr indent="0" lvl="0" marL="0" marR="0" rtl="0" algn="l">
              <a:lnSpc>
                <a:spcPct val="115000"/>
              </a:lnSpc>
              <a:spcBef>
                <a:spcPts val="0"/>
              </a:spcBef>
              <a:spcAft>
                <a:spcPts val="0"/>
              </a:spcAft>
              <a:buNone/>
            </a:pPr>
            <a:r>
              <a:rPr b="1" lang="en" sz="1150">
                <a:solidFill>
                  <a:srgbClr val="A6A6A6"/>
                </a:solidFill>
                <a:latin typeface="Arial"/>
                <a:ea typeface="Arial"/>
                <a:cs typeface="Arial"/>
                <a:sym typeface="Arial"/>
              </a:rPr>
              <a:t>⎼StockMarket</a:t>
            </a:r>
            <a:endParaRPr b="1" sz="1150">
              <a:solidFill>
                <a:srgbClr val="A6A6A6"/>
              </a:solidFill>
              <a:latin typeface="Arial"/>
              <a:ea typeface="Arial"/>
              <a:cs typeface="Arial"/>
              <a:sym typeface="Arial"/>
            </a:endParaRPr>
          </a:p>
          <a:p>
            <a:pPr indent="0" lvl="0" marL="0" marR="0" rtl="0" algn="l">
              <a:lnSpc>
                <a:spcPct val="115000"/>
              </a:lnSpc>
              <a:spcBef>
                <a:spcPts val="0"/>
              </a:spcBef>
              <a:spcAft>
                <a:spcPts val="0"/>
              </a:spcAft>
              <a:buNone/>
            </a:pPr>
            <a:r>
              <a:rPr b="1" lang="en" sz="1150">
                <a:solidFill>
                  <a:srgbClr val="A6A6A6"/>
                </a:solidFill>
                <a:latin typeface="Arial"/>
                <a:ea typeface="Arial"/>
                <a:cs typeface="Arial"/>
                <a:sym typeface="Arial"/>
              </a:rPr>
              <a:t>⎼CryptoCurrency</a:t>
            </a:r>
            <a:endParaRPr b="1" sz="1150">
              <a:solidFill>
                <a:srgbClr val="A6A6A6"/>
              </a:solidFill>
              <a:latin typeface="Arial"/>
              <a:ea typeface="Arial"/>
              <a:cs typeface="Arial"/>
              <a:sym typeface="Arial"/>
            </a:endParaRPr>
          </a:p>
          <a:p>
            <a:pPr indent="0" lvl="0" marL="0" rtl="0" algn="l">
              <a:spcBef>
                <a:spcPts val="0"/>
              </a:spcBef>
              <a:spcAft>
                <a:spcPts val="0"/>
              </a:spcAft>
              <a:buNone/>
            </a:pPr>
            <a:r>
              <a:t/>
            </a:r>
            <a:endParaRPr b="1" sz="1150">
              <a:solidFill>
                <a:srgbClr val="A6A6A6"/>
              </a:solidFill>
            </a:endParaRPr>
          </a:p>
          <a:p>
            <a:pPr indent="0" lvl="0" marL="0" rtl="0" algn="l">
              <a:spcBef>
                <a:spcPts val="0"/>
              </a:spcBef>
              <a:spcAft>
                <a:spcPts val="0"/>
              </a:spcAft>
              <a:buNone/>
            </a:pPr>
            <a:r>
              <a:rPr b="1" lang="en" sz="1150">
                <a:solidFill>
                  <a:srgbClr val="A6A6A6"/>
                </a:solidFill>
              </a:rPr>
              <a:t>PRAW</a:t>
            </a:r>
            <a:endParaRPr b="1" sz="1150">
              <a:solidFill>
                <a:srgbClr val="A6A6A6"/>
              </a:solidFill>
            </a:endParaRPr>
          </a:p>
          <a:p>
            <a:pPr indent="0" lvl="0" marL="0" rtl="0" algn="l">
              <a:spcBef>
                <a:spcPts val="0"/>
              </a:spcBef>
              <a:spcAft>
                <a:spcPts val="0"/>
              </a:spcAft>
              <a:buNone/>
            </a:pPr>
            <a:r>
              <a:rPr b="1" lang="en" sz="1150">
                <a:solidFill>
                  <a:srgbClr val="A6A6A6"/>
                </a:solidFill>
              </a:rPr>
              <a:t>⎼Library</a:t>
            </a:r>
            <a:endParaRPr b="1" sz="1150">
              <a:solidFill>
                <a:srgbClr val="A6A6A6"/>
              </a:solidFill>
            </a:endParaRPr>
          </a:p>
          <a:p>
            <a:pPr indent="0" lvl="0" marL="0" rtl="0" algn="l">
              <a:spcBef>
                <a:spcPts val="0"/>
              </a:spcBef>
              <a:spcAft>
                <a:spcPts val="0"/>
              </a:spcAft>
              <a:buNone/>
            </a:pPr>
            <a:r>
              <a:rPr b="1" lang="en" sz="1150">
                <a:solidFill>
                  <a:srgbClr val="A6A6A6"/>
                </a:solidFill>
              </a:rPr>
              <a:t>⎼inflexible</a:t>
            </a:r>
            <a:endParaRPr b="1" sz="900"/>
          </a:p>
          <a:p>
            <a:pPr indent="0" lvl="0" marL="0" marR="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400">
              <a:solidFill>
                <a:srgbClr val="000000"/>
              </a:solidFill>
              <a:latin typeface="Arial"/>
              <a:ea typeface="Arial"/>
              <a:cs typeface="Arial"/>
              <a:sym typeface="Arial"/>
            </a:endParaRPr>
          </a:p>
        </p:txBody>
      </p:sp>
      <p:pic>
        <p:nvPicPr>
          <p:cNvPr id="109" name="Google Shape;109;p20"/>
          <p:cNvPicPr preferRelativeResize="0"/>
          <p:nvPr/>
        </p:nvPicPr>
        <p:blipFill>
          <a:blip r:embed="rId4">
            <a:alphaModFix/>
          </a:blip>
          <a:stretch>
            <a:fillRect/>
          </a:stretch>
        </p:blipFill>
        <p:spPr>
          <a:xfrm>
            <a:off x="4571988" y="1352825"/>
            <a:ext cx="1847850" cy="361950"/>
          </a:xfrm>
          <a:prstGeom prst="rect">
            <a:avLst/>
          </a:prstGeom>
          <a:noFill/>
          <a:ln>
            <a:noFill/>
          </a:ln>
        </p:spPr>
      </p:pic>
      <p:pic>
        <p:nvPicPr>
          <p:cNvPr id="110" name="Google Shape;110;p20"/>
          <p:cNvPicPr preferRelativeResize="0"/>
          <p:nvPr/>
        </p:nvPicPr>
        <p:blipFill>
          <a:blip r:embed="rId5">
            <a:alphaModFix/>
          </a:blip>
          <a:stretch>
            <a:fillRect/>
          </a:stretch>
        </p:blipFill>
        <p:spPr>
          <a:xfrm>
            <a:off x="4572000" y="1942963"/>
            <a:ext cx="4411700" cy="1011015"/>
          </a:xfrm>
          <a:prstGeom prst="rect">
            <a:avLst/>
          </a:prstGeom>
          <a:noFill/>
          <a:ln>
            <a:noFill/>
          </a:ln>
        </p:spPr>
      </p:pic>
      <p:pic>
        <p:nvPicPr>
          <p:cNvPr id="111" name="Google Shape;111;p20"/>
          <p:cNvPicPr preferRelativeResize="0"/>
          <p:nvPr/>
        </p:nvPicPr>
        <p:blipFill>
          <a:blip r:embed="rId6">
            <a:alphaModFix/>
          </a:blip>
          <a:stretch>
            <a:fillRect/>
          </a:stretch>
        </p:blipFill>
        <p:spPr>
          <a:xfrm>
            <a:off x="4572000" y="3148475"/>
            <a:ext cx="4411700" cy="972837"/>
          </a:xfrm>
          <a:prstGeom prst="rect">
            <a:avLst/>
          </a:prstGeom>
          <a:noFill/>
          <a:ln>
            <a:noFill/>
          </a:ln>
        </p:spPr>
      </p:pic>
      <p:pic>
        <p:nvPicPr>
          <p:cNvPr id="112" name="Google Shape;112;p20"/>
          <p:cNvPicPr preferRelativeResize="0"/>
          <p:nvPr/>
        </p:nvPicPr>
        <p:blipFill rotWithShape="1">
          <a:blip r:embed="rId7">
            <a:alphaModFix/>
          </a:blip>
          <a:srcRect b="-11089" l="-139290" r="139290" t="11090"/>
          <a:stretch/>
        </p:blipFill>
        <p:spPr>
          <a:xfrm>
            <a:off x="90100" y="1352825"/>
            <a:ext cx="2724150" cy="3867550"/>
          </a:xfrm>
          <a:prstGeom prst="rect">
            <a:avLst/>
          </a:prstGeom>
          <a:noFill/>
          <a:ln>
            <a:noFill/>
          </a:ln>
        </p:spPr>
      </p:pic>
      <p:pic>
        <p:nvPicPr>
          <p:cNvPr id="113" name="Google Shape;113;p20"/>
          <p:cNvPicPr preferRelativeResize="0"/>
          <p:nvPr/>
        </p:nvPicPr>
        <p:blipFill>
          <a:blip r:embed="rId8">
            <a:alphaModFix/>
          </a:blip>
          <a:stretch>
            <a:fillRect/>
          </a:stretch>
        </p:blipFill>
        <p:spPr>
          <a:xfrm>
            <a:off x="25" y="18602"/>
            <a:ext cx="9144000" cy="51062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 - finding out any correlations</a:t>
            </a:r>
            <a:endParaRPr/>
          </a:p>
        </p:txBody>
      </p:sp>
      <p:sp>
        <p:nvSpPr>
          <p:cNvPr id="119" name="Google Shape;119;p21"/>
          <p:cNvSpPr txBox="1"/>
          <p:nvPr/>
        </p:nvSpPr>
        <p:spPr>
          <a:xfrm>
            <a:off x="311725" y="1340550"/>
            <a:ext cx="8787300" cy="359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AutoNum type="arabicPeriod"/>
            </a:pPr>
            <a:r>
              <a:rPr b="1" lang="en" sz="1500">
                <a:latin typeface="Roboto"/>
                <a:ea typeface="Roboto"/>
                <a:cs typeface="Roboto"/>
                <a:sym typeface="Roboto"/>
              </a:rPr>
              <a:t>Decide which TSLA Price we use </a:t>
            </a:r>
            <a:endParaRPr b="1" sz="1500">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Daily / Hourly / 15 minutes</a:t>
            </a:r>
            <a:endParaRPr>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323850" lvl="0" marL="457200" rtl="0" algn="l">
              <a:spcBef>
                <a:spcPts val="0"/>
              </a:spcBef>
              <a:spcAft>
                <a:spcPts val="0"/>
              </a:spcAft>
              <a:buSzPts val="1500"/>
              <a:buFont typeface="Roboto"/>
              <a:buAutoNum type="arabicPeriod"/>
            </a:pPr>
            <a:r>
              <a:rPr b="1" lang="en" sz="1500">
                <a:latin typeface="Roboto"/>
                <a:ea typeface="Roboto"/>
                <a:cs typeface="Roboto"/>
                <a:sym typeface="Roboto"/>
              </a:rPr>
              <a:t>Preparing for various Sentiment Score </a:t>
            </a:r>
            <a:endParaRPr b="1" sz="1500">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Subjectivity and Polarity scores from TextBlob</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Going straight with Polarity score only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Or tweaking and combining with Subjectivity score by filtering or weighting  </a:t>
            </a:r>
            <a:endParaRPr>
              <a:latin typeface="Roboto"/>
              <a:ea typeface="Roboto"/>
              <a:cs typeface="Roboto"/>
              <a:sym typeface="Roboto"/>
            </a:endParaRPr>
          </a:p>
          <a:p>
            <a:pPr indent="-88900" lvl="0" marL="685800" rtl="0" algn="l">
              <a:spcBef>
                <a:spcPts val="0"/>
              </a:spcBef>
              <a:spcAft>
                <a:spcPts val="0"/>
              </a:spcAft>
              <a:buSzPts val="1400"/>
              <a:buFont typeface="Roboto"/>
              <a:buAutoNum type="alphaLcPeriod"/>
            </a:pPr>
            <a:r>
              <a:rPr lang="en">
                <a:latin typeface="Roboto"/>
                <a:ea typeface="Roboto"/>
                <a:cs typeface="Roboto"/>
                <a:sym typeface="Roboto"/>
              </a:rPr>
              <a:t>    </a:t>
            </a:r>
            <a:r>
              <a:rPr lang="en" sz="1200">
                <a:latin typeface="Roboto"/>
                <a:ea typeface="Roboto"/>
                <a:cs typeface="Roboto"/>
                <a:sym typeface="Roboto"/>
              </a:rPr>
              <a:t> Simply taking more objective texts only (i.e. dropping out texts w/ Subjectivity &gt; 0.4) </a:t>
            </a:r>
            <a:endParaRPr sz="1200">
              <a:latin typeface="Roboto"/>
              <a:ea typeface="Roboto"/>
              <a:cs typeface="Roboto"/>
              <a:sym typeface="Roboto"/>
            </a:endParaRPr>
          </a:p>
          <a:p>
            <a:pPr indent="-304800" lvl="0" marL="914400" rtl="0" algn="l">
              <a:spcBef>
                <a:spcPts val="0"/>
              </a:spcBef>
              <a:spcAft>
                <a:spcPts val="0"/>
              </a:spcAft>
              <a:buSzPts val="1200"/>
              <a:buFont typeface="Roboto"/>
              <a:buAutoNum type="alphaLcPeriod"/>
            </a:pPr>
            <a:r>
              <a:rPr lang="en" sz="1200">
                <a:latin typeface="Roboto"/>
                <a:ea typeface="Roboto"/>
                <a:cs typeface="Roboto"/>
                <a:sym typeface="Roboto"/>
              </a:rPr>
              <a:t>Creating adj. Polarity score by weighting on subjectivity</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If  0 &lt;= Subjectivity score &lt;= 0.2  ⇒ 140% * Polarity score</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0.2&lt; </a:t>
            </a:r>
            <a:r>
              <a:rPr lang="en" sz="1200">
                <a:latin typeface="Roboto"/>
                <a:ea typeface="Roboto"/>
                <a:cs typeface="Roboto"/>
                <a:sym typeface="Roboto"/>
              </a:rPr>
              <a:t>Subjectivity score &lt;= 0.4  ⇒ 120% * Polarity score and so on.</a:t>
            </a:r>
            <a:endParaRPr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Grouping scores by daily/hourly/15 mins by taking mean, sum, count, first and last</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Comparing the analysis by market hours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Analyze all texts regardless of on and off market hours 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Analyze only texts posted within market hours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