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61C47-9B58-42C8-BBF8-204058411E96}"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30D56548-F918-4312-8B01-282052DAC206}">
      <dgm:prSet custT="1"/>
      <dgm:spPr/>
      <dgm:t>
        <a:bodyPr/>
        <a:lstStyle/>
        <a:p>
          <a:pPr algn="ctr" rtl="0"/>
          <a:r>
            <a:rPr lang="en-US" sz="2400" b="1" dirty="0" smtClean="0">
              <a:effectLst>
                <a:outerShdw blurRad="38100" dist="38100" dir="2700000" algn="tl">
                  <a:srgbClr val="000000">
                    <a:alpha val="43137"/>
                  </a:srgbClr>
                </a:outerShdw>
              </a:effectLst>
            </a:rPr>
            <a:t>TEAM MEMBER:-</a:t>
          </a:r>
          <a:endParaRPr lang="en-US" sz="2400" b="1" dirty="0">
            <a:effectLst>
              <a:outerShdw blurRad="38100" dist="38100" dir="2700000" algn="tl">
                <a:srgbClr val="000000">
                  <a:alpha val="43137"/>
                </a:srgbClr>
              </a:outerShdw>
            </a:effectLst>
          </a:endParaRPr>
        </a:p>
      </dgm:t>
    </dgm:pt>
    <dgm:pt modelId="{D2EE69E0-E891-4B1C-8BE5-B11365C7B514}" type="parTrans" cxnId="{525D33F2-3564-492F-B6F6-8CA5CCA82617}">
      <dgm:prSet/>
      <dgm:spPr/>
      <dgm:t>
        <a:bodyPr/>
        <a:lstStyle/>
        <a:p>
          <a:endParaRPr lang="en-US"/>
        </a:p>
      </dgm:t>
    </dgm:pt>
    <dgm:pt modelId="{FC76A205-7611-407B-962A-B43DB5FE6C2B}" type="sibTrans" cxnId="{525D33F2-3564-492F-B6F6-8CA5CCA82617}">
      <dgm:prSet/>
      <dgm:spPr/>
      <dgm:t>
        <a:bodyPr/>
        <a:lstStyle/>
        <a:p>
          <a:endParaRPr lang="en-US"/>
        </a:p>
      </dgm:t>
    </dgm:pt>
    <dgm:pt modelId="{048B64F4-64E8-467B-AFA3-21DC44CCE55C}">
      <dgm:prSet custT="1"/>
      <dgm:spPr/>
      <dgm:t>
        <a:bodyPr/>
        <a:lstStyle/>
        <a:p>
          <a:pPr algn="ctr" rtl="0"/>
          <a:r>
            <a:rPr lang="en-US" sz="1400" smtClean="0"/>
            <a:t>Shubham Rimjha</a:t>
          </a:r>
          <a:endParaRPr lang="en-US" sz="1400"/>
        </a:p>
      </dgm:t>
    </dgm:pt>
    <dgm:pt modelId="{08F0549C-9958-4CEF-9E2E-58ED27527AC7}" type="parTrans" cxnId="{C3D1071E-AE59-4A7C-A863-20C5250C87BA}">
      <dgm:prSet/>
      <dgm:spPr/>
      <dgm:t>
        <a:bodyPr/>
        <a:lstStyle/>
        <a:p>
          <a:endParaRPr lang="en-US"/>
        </a:p>
      </dgm:t>
    </dgm:pt>
    <dgm:pt modelId="{12216AD6-81FE-48DC-830A-C7BB255BFED3}" type="sibTrans" cxnId="{C3D1071E-AE59-4A7C-A863-20C5250C87BA}">
      <dgm:prSet/>
      <dgm:spPr/>
      <dgm:t>
        <a:bodyPr/>
        <a:lstStyle/>
        <a:p>
          <a:endParaRPr lang="en-US"/>
        </a:p>
      </dgm:t>
    </dgm:pt>
    <dgm:pt modelId="{198D8BD6-E55E-4BFE-82FC-CF54DC992604}">
      <dgm:prSet custT="1"/>
      <dgm:spPr/>
      <dgm:t>
        <a:bodyPr/>
        <a:lstStyle/>
        <a:p>
          <a:pPr algn="ctr" rtl="0"/>
          <a:r>
            <a:rPr lang="en-US" sz="1400" dirty="0" err="1" smtClean="0"/>
            <a:t>Antara</a:t>
          </a:r>
          <a:r>
            <a:rPr lang="en-US" sz="1400" dirty="0" smtClean="0"/>
            <a:t> </a:t>
          </a:r>
          <a:r>
            <a:rPr lang="en-US" sz="1400" dirty="0" err="1" smtClean="0"/>
            <a:t>Kundu</a:t>
          </a:r>
          <a:r>
            <a:rPr lang="en-US" sz="1400" dirty="0" smtClean="0"/>
            <a:t> </a:t>
          </a:r>
          <a:endParaRPr lang="en-US" sz="1400" dirty="0"/>
        </a:p>
      </dgm:t>
    </dgm:pt>
    <dgm:pt modelId="{71BB8A28-87D8-486A-A96F-537932543BFA}" type="parTrans" cxnId="{AFA90F15-5A6B-47C8-BD47-620863C8B606}">
      <dgm:prSet/>
      <dgm:spPr/>
      <dgm:t>
        <a:bodyPr/>
        <a:lstStyle/>
        <a:p>
          <a:endParaRPr lang="en-US"/>
        </a:p>
      </dgm:t>
    </dgm:pt>
    <dgm:pt modelId="{C5F106DA-17A8-46DF-B780-4B874520BE39}" type="sibTrans" cxnId="{AFA90F15-5A6B-47C8-BD47-620863C8B606}">
      <dgm:prSet/>
      <dgm:spPr/>
      <dgm:t>
        <a:bodyPr/>
        <a:lstStyle/>
        <a:p>
          <a:endParaRPr lang="en-US"/>
        </a:p>
      </dgm:t>
    </dgm:pt>
    <dgm:pt modelId="{B6B9A043-002E-447E-9B59-72815EFD4C0E}">
      <dgm:prSet custT="1"/>
      <dgm:spPr/>
      <dgm:t>
        <a:bodyPr/>
        <a:lstStyle/>
        <a:p>
          <a:pPr algn="ctr" rtl="0"/>
          <a:r>
            <a:rPr lang="en-US" sz="1400" smtClean="0"/>
            <a:t>Juhi Sohane</a:t>
          </a:r>
          <a:endParaRPr lang="en-US" sz="1400"/>
        </a:p>
      </dgm:t>
    </dgm:pt>
    <dgm:pt modelId="{36715296-A89A-4F25-8E06-62690767FFC6}" type="parTrans" cxnId="{DA524C7E-8DEA-4698-939F-EC58512B1C7D}">
      <dgm:prSet/>
      <dgm:spPr/>
      <dgm:t>
        <a:bodyPr/>
        <a:lstStyle/>
        <a:p>
          <a:endParaRPr lang="en-US"/>
        </a:p>
      </dgm:t>
    </dgm:pt>
    <dgm:pt modelId="{B20090B5-FB22-41CE-8B76-2C9D5010AC57}" type="sibTrans" cxnId="{DA524C7E-8DEA-4698-939F-EC58512B1C7D}">
      <dgm:prSet/>
      <dgm:spPr/>
      <dgm:t>
        <a:bodyPr/>
        <a:lstStyle/>
        <a:p>
          <a:endParaRPr lang="en-US"/>
        </a:p>
      </dgm:t>
    </dgm:pt>
    <dgm:pt modelId="{FF07F0D4-4EEE-433A-80BB-DC0A2C0F6879}">
      <dgm:prSet custT="1"/>
      <dgm:spPr/>
      <dgm:t>
        <a:bodyPr/>
        <a:lstStyle/>
        <a:p>
          <a:pPr algn="ctr" rtl="0"/>
          <a:r>
            <a:rPr lang="en-US" sz="1400" dirty="0" err="1" smtClean="0"/>
            <a:t>Yuvraj</a:t>
          </a:r>
          <a:r>
            <a:rPr lang="en-US" sz="1400" dirty="0" smtClean="0"/>
            <a:t> Singh </a:t>
          </a:r>
          <a:r>
            <a:rPr lang="en-US" sz="1400" dirty="0" err="1" smtClean="0"/>
            <a:t>Chauhan</a:t>
          </a:r>
          <a:r>
            <a:rPr lang="en-US" sz="1400" dirty="0" smtClean="0"/>
            <a:t> </a:t>
          </a:r>
          <a:endParaRPr lang="en-US" sz="1400" dirty="0"/>
        </a:p>
      </dgm:t>
    </dgm:pt>
    <dgm:pt modelId="{E7DB9B03-ECDD-4F5F-B0DC-43D0853EA5A0}" type="parTrans" cxnId="{9BA96735-4EDA-49A7-B5E3-D00CA2589DFE}">
      <dgm:prSet/>
      <dgm:spPr/>
      <dgm:t>
        <a:bodyPr/>
        <a:lstStyle/>
        <a:p>
          <a:endParaRPr lang="en-US"/>
        </a:p>
      </dgm:t>
    </dgm:pt>
    <dgm:pt modelId="{1729B066-CE30-49ED-8F85-A650CA832ADA}" type="sibTrans" cxnId="{9BA96735-4EDA-49A7-B5E3-D00CA2589DFE}">
      <dgm:prSet/>
      <dgm:spPr/>
      <dgm:t>
        <a:bodyPr/>
        <a:lstStyle/>
        <a:p>
          <a:endParaRPr lang="en-US"/>
        </a:p>
      </dgm:t>
    </dgm:pt>
    <dgm:pt modelId="{1A95168D-F09F-49D7-9C9B-CA5E3CB0F561}" type="pres">
      <dgm:prSet presAssocID="{FB461C47-9B58-42C8-BBF8-204058411E96}" presName="Name0" presStyleCnt="0">
        <dgm:presLayoutVars>
          <dgm:dir/>
          <dgm:animLvl val="lvl"/>
          <dgm:resizeHandles val="exact"/>
        </dgm:presLayoutVars>
      </dgm:prSet>
      <dgm:spPr/>
      <dgm:t>
        <a:bodyPr/>
        <a:lstStyle/>
        <a:p>
          <a:endParaRPr lang="en-IN"/>
        </a:p>
      </dgm:t>
    </dgm:pt>
    <dgm:pt modelId="{93F1686F-75DB-4D04-94A6-E177CA83A894}" type="pres">
      <dgm:prSet presAssocID="{30D56548-F918-4312-8B01-282052DAC206}" presName="composite" presStyleCnt="0"/>
      <dgm:spPr/>
      <dgm:t>
        <a:bodyPr/>
        <a:lstStyle/>
        <a:p>
          <a:endParaRPr lang="en-IN"/>
        </a:p>
      </dgm:t>
    </dgm:pt>
    <dgm:pt modelId="{7B7249D9-FABA-44D3-8078-6FC213B852F8}" type="pres">
      <dgm:prSet presAssocID="{30D56548-F918-4312-8B01-282052DAC206}" presName="parTx" presStyleLbl="alignNode1" presStyleIdx="0" presStyleCnt="1" custLinFactNeighborX="-199" custLinFactNeighborY="5195">
        <dgm:presLayoutVars>
          <dgm:chMax val="0"/>
          <dgm:chPref val="0"/>
          <dgm:bulletEnabled val="1"/>
        </dgm:presLayoutVars>
      </dgm:prSet>
      <dgm:spPr/>
      <dgm:t>
        <a:bodyPr/>
        <a:lstStyle/>
        <a:p>
          <a:endParaRPr lang="en-IN"/>
        </a:p>
      </dgm:t>
    </dgm:pt>
    <dgm:pt modelId="{0611B208-93C6-4F02-9ECA-33D138CFF356}" type="pres">
      <dgm:prSet presAssocID="{30D56548-F918-4312-8B01-282052DAC206}" presName="desTx" presStyleLbl="alignAccFollowNode1" presStyleIdx="0" presStyleCnt="1">
        <dgm:presLayoutVars>
          <dgm:bulletEnabled val="1"/>
        </dgm:presLayoutVars>
      </dgm:prSet>
      <dgm:spPr/>
      <dgm:t>
        <a:bodyPr/>
        <a:lstStyle/>
        <a:p>
          <a:endParaRPr lang="en-IN"/>
        </a:p>
      </dgm:t>
    </dgm:pt>
  </dgm:ptLst>
  <dgm:cxnLst>
    <dgm:cxn modelId="{C3340395-E309-491E-92F5-A6948D30EE3F}" type="presOf" srcId="{30D56548-F918-4312-8B01-282052DAC206}" destId="{7B7249D9-FABA-44D3-8078-6FC213B852F8}" srcOrd="0" destOrd="0" presId="urn:microsoft.com/office/officeart/2005/8/layout/hList1"/>
    <dgm:cxn modelId="{DA524C7E-8DEA-4698-939F-EC58512B1C7D}" srcId="{30D56548-F918-4312-8B01-282052DAC206}" destId="{B6B9A043-002E-447E-9B59-72815EFD4C0E}" srcOrd="2" destOrd="0" parTransId="{36715296-A89A-4F25-8E06-62690767FFC6}" sibTransId="{B20090B5-FB22-41CE-8B76-2C9D5010AC57}"/>
    <dgm:cxn modelId="{A363FA9A-908E-4202-9D17-52779E946E0F}" type="presOf" srcId="{198D8BD6-E55E-4BFE-82FC-CF54DC992604}" destId="{0611B208-93C6-4F02-9ECA-33D138CFF356}" srcOrd="0" destOrd="1" presId="urn:microsoft.com/office/officeart/2005/8/layout/hList1"/>
    <dgm:cxn modelId="{AFA90F15-5A6B-47C8-BD47-620863C8B606}" srcId="{30D56548-F918-4312-8B01-282052DAC206}" destId="{198D8BD6-E55E-4BFE-82FC-CF54DC992604}" srcOrd="1" destOrd="0" parTransId="{71BB8A28-87D8-486A-A96F-537932543BFA}" sibTransId="{C5F106DA-17A8-46DF-B780-4B874520BE39}"/>
    <dgm:cxn modelId="{681E8F2E-D456-4E6C-BAFC-D5826901AB63}" type="presOf" srcId="{B6B9A043-002E-447E-9B59-72815EFD4C0E}" destId="{0611B208-93C6-4F02-9ECA-33D138CFF356}" srcOrd="0" destOrd="2" presId="urn:microsoft.com/office/officeart/2005/8/layout/hList1"/>
    <dgm:cxn modelId="{78AFDB6A-0591-4497-9804-545EC79B35E0}" type="presOf" srcId="{048B64F4-64E8-467B-AFA3-21DC44CCE55C}" destId="{0611B208-93C6-4F02-9ECA-33D138CFF356}" srcOrd="0" destOrd="0" presId="urn:microsoft.com/office/officeart/2005/8/layout/hList1"/>
    <dgm:cxn modelId="{525D33F2-3564-492F-B6F6-8CA5CCA82617}" srcId="{FB461C47-9B58-42C8-BBF8-204058411E96}" destId="{30D56548-F918-4312-8B01-282052DAC206}" srcOrd="0" destOrd="0" parTransId="{D2EE69E0-E891-4B1C-8BE5-B11365C7B514}" sibTransId="{FC76A205-7611-407B-962A-B43DB5FE6C2B}"/>
    <dgm:cxn modelId="{9BA96735-4EDA-49A7-B5E3-D00CA2589DFE}" srcId="{30D56548-F918-4312-8B01-282052DAC206}" destId="{FF07F0D4-4EEE-433A-80BB-DC0A2C0F6879}" srcOrd="3" destOrd="0" parTransId="{E7DB9B03-ECDD-4F5F-B0DC-43D0853EA5A0}" sibTransId="{1729B066-CE30-49ED-8F85-A650CA832ADA}"/>
    <dgm:cxn modelId="{C3D1071E-AE59-4A7C-A863-20C5250C87BA}" srcId="{30D56548-F918-4312-8B01-282052DAC206}" destId="{048B64F4-64E8-467B-AFA3-21DC44CCE55C}" srcOrd="0" destOrd="0" parTransId="{08F0549C-9958-4CEF-9E2E-58ED27527AC7}" sibTransId="{12216AD6-81FE-48DC-830A-C7BB255BFED3}"/>
    <dgm:cxn modelId="{D485A539-A02C-4B40-9066-8A9780FD37C3}" type="presOf" srcId="{FB461C47-9B58-42C8-BBF8-204058411E96}" destId="{1A95168D-F09F-49D7-9C9B-CA5E3CB0F561}" srcOrd="0" destOrd="0" presId="urn:microsoft.com/office/officeart/2005/8/layout/hList1"/>
    <dgm:cxn modelId="{F467CB6D-4219-480D-BA7F-3D07EACC917E}" type="presOf" srcId="{FF07F0D4-4EEE-433A-80BB-DC0A2C0F6879}" destId="{0611B208-93C6-4F02-9ECA-33D138CFF356}" srcOrd="0" destOrd="3" presId="urn:microsoft.com/office/officeart/2005/8/layout/hList1"/>
    <dgm:cxn modelId="{293EE485-057D-4CB8-A506-AB466906A659}" type="presParOf" srcId="{1A95168D-F09F-49D7-9C9B-CA5E3CB0F561}" destId="{93F1686F-75DB-4D04-94A6-E177CA83A894}" srcOrd="0" destOrd="0" presId="urn:microsoft.com/office/officeart/2005/8/layout/hList1"/>
    <dgm:cxn modelId="{31582D40-420C-4BB9-AE19-0420A489E0C0}" type="presParOf" srcId="{93F1686F-75DB-4D04-94A6-E177CA83A894}" destId="{7B7249D9-FABA-44D3-8078-6FC213B852F8}" srcOrd="0" destOrd="0" presId="urn:microsoft.com/office/officeart/2005/8/layout/hList1"/>
    <dgm:cxn modelId="{CBE4E5AE-0B16-4A7E-8B4C-746F4B2C1740}" type="presParOf" srcId="{93F1686F-75DB-4D04-94A6-E177CA83A894}" destId="{0611B208-93C6-4F02-9ECA-33D138CFF356}"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D902A-825E-48BB-B388-AF400210F3AB}">
      <dsp:nvSpPr>
        <dsp:cNvPr id="0" name=""/>
        <dsp:cNvSpPr/>
      </dsp:nvSpPr>
      <dsp:spPr>
        <a:xfrm>
          <a:off x="0" y="55499"/>
          <a:ext cx="64008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TEAM NAME – CODIGO</a:t>
          </a:r>
          <a:endParaRPr lang="en-US" sz="1600" kern="1200"/>
        </a:p>
      </dsp:txBody>
      <dsp:txXfrm>
        <a:off x="18734" y="74233"/>
        <a:ext cx="6363332" cy="346292"/>
      </dsp:txXfrm>
    </dsp:sp>
    <dsp:sp modelId="{A61E579B-92E2-47BA-B994-ACE299DC2ABB}">
      <dsp:nvSpPr>
        <dsp:cNvPr id="0" name=""/>
        <dsp:cNvSpPr/>
      </dsp:nvSpPr>
      <dsp:spPr>
        <a:xfrm>
          <a:off x="0" y="485340"/>
          <a:ext cx="64008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TEAM MEMBER:-</a:t>
          </a:r>
          <a:endParaRPr lang="en-US" sz="1600" kern="1200"/>
        </a:p>
      </dsp:txBody>
      <dsp:txXfrm>
        <a:off x="18734" y="504074"/>
        <a:ext cx="6363332" cy="346292"/>
      </dsp:txXfrm>
    </dsp:sp>
    <dsp:sp modelId="{8A744749-3823-42B3-ACB9-280BBAA4C149}">
      <dsp:nvSpPr>
        <dsp:cNvPr id="0" name=""/>
        <dsp:cNvSpPr/>
      </dsp:nvSpPr>
      <dsp:spPr>
        <a:xfrm>
          <a:off x="0" y="869100"/>
          <a:ext cx="64008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25"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Shubham Rimjha</a:t>
          </a:r>
          <a:endParaRPr lang="en-US" sz="1200" kern="1200"/>
        </a:p>
        <a:p>
          <a:pPr marL="114300" lvl="1" indent="-114300" algn="l" defTabSz="533400" rtl="0">
            <a:lnSpc>
              <a:spcPct val="90000"/>
            </a:lnSpc>
            <a:spcBef>
              <a:spcPct val="0"/>
            </a:spcBef>
            <a:spcAft>
              <a:spcPct val="20000"/>
            </a:spcAft>
            <a:buChar char="••"/>
          </a:pPr>
          <a:r>
            <a:rPr lang="en-US" sz="1200" kern="1200" smtClean="0"/>
            <a:t>Antara Kundu </a:t>
          </a:r>
          <a:endParaRPr lang="en-US" sz="1200" kern="1200"/>
        </a:p>
        <a:p>
          <a:pPr marL="114300" lvl="1" indent="-114300" algn="l" defTabSz="533400" rtl="0">
            <a:lnSpc>
              <a:spcPct val="90000"/>
            </a:lnSpc>
            <a:spcBef>
              <a:spcPct val="0"/>
            </a:spcBef>
            <a:spcAft>
              <a:spcPct val="20000"/>
            </a:spcAft>
            <a:buChar char="••"/>
          </a:pPr>
          <a:r>
            <a:rPr lang="en-US" sz="1200" kern="1200" smtClean="0"/>
            <a:t>Juhi Sohane</a:t>
          </a:r>
          <a:endParaRPr lang="en-US" sz="1200" kern="1200"/>
        </a:p>
        <a:p>
          <a:pPr marL="114300" lvl="1" indent="-114300" algn="l" defTabSz="533400" rtl="0">
            <a:lnSpc>
              <a:spcPct val="90000"/>
            </a:lnSpc>
            <a:spcBef>
              <a:spcPct val="0"/>
            </a:spcBef>
            <a:spcAft>
              <a:spcPct val="20000"/>
            </a:spcAft>
            <a:buChar char="••"/>
          </a:pPr>
          <a:r>
            <a:rPr lang="en-US" sz="1200" kern="1200" smtClean="0"/>
            <a:t>Yuvraj Singh Chauhan </a:t>
          </a:r>
          <a:endParaRPr lang="en-US" sz="1200" kern="1200"/>
        </a:p>
      </dsp:txBody>
      <dsp:txXfrm>
        <a:off x="0" y="869100"/>
        <a:ext cx="6400800" cy="828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239747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96614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230639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43906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3758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B6C4E6-E7B6-4E29-99BC-D4401B920328}"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105469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B6C4E6-E7B6-4E29-99BC-D4401B920328}" type="datetimeFigureOut">
              <a:rPr lang="en-US" smtClean="0"/>
              <a:pPr/>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180842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B6C4E6-E7B6-4E29-99BC-D4401B920328}" type="datetimeFigureOut">
              <a:rPr lang="en-US" smtClean="0"/>
              <a:pPr/>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146778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6C4E6-E7B6-4E29-99BC-D4401B920328}" type="datetimeFigureOut">
              <a:rPr lang="en-US" smtClean="0"/>
              <a:pPr/>
              <a:t>3/3/2019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165870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6C4E6-E7B6-4E29-99BC-D4401B920328}"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291536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6C4E6-E7B6-4E29-99BC-D4401B920328}"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34679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6C4E6-E7B6-4E29-99BC-D4401B920328}" type="datetimeFigureOut">
              <a:rPr lang="en-US" smtClean="0"/>
              <a:pPr/>
              <a:t>3/3/2019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1CB6C-77BF-471D-9123-97854921513D}" type="slidenum">
              <a:rPr lang="en-US" smtClean="0"/>
              <a:pPr/>
              <a:t>‹#›</a:t>
            </a:fld>
            <a:endParaRPr lang="en-US"/>
          </a:p>
        </p:txBody>
      </p:sp>
    </p:spTree>
    <p:extLst>
      <p:ext uri="{BB962C8B-B14F-4D97-AF65-F5344CB8AC3E}">
        <p14:creationId xmlns:p14="http://schemas.microsoft.com/office/powerpoint/2010/main" xmlns="" val="227240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252" y="285728"/>
            <a:ext cx="7772400" cy="1676400"/>
          </a:xfrm>
        </p:spPr>
        <p:style>
          <a:lnRef idx="0">
            <a:schemeClr val="accent4"/>
          </a:lnRef>
          <a:fillRef idx="3">
            <a:schemeClr val="accent4"/>
          </a:fillRef>
          <a:effectRef idx="3">
            <a:schemeClr val="accent4"/>
          </a:effectRef>
          <a:fontRef idx="minor">
            <a:schemeClr val="lt1"/>
          </a:fontRef>
        </p:style>
        <p:txBody>
          <a:bodyPr>
            <a:normAutofit fontScale="90000"/>
          </a:bodyPr>
          <a:lstStyle/>
          <a:p>
            <a:r>
              <a:rPr lang="en-US" sz="5400" dirty="0" smtClean="0"/>
              <a:t>HACKATHON</a:t>
            </a:r>
            <a:br>
              <a:rPr lang="en-US" sz="5400" dirty="0" smtClean="0"/>
            </a:br>
            <a:r>
              <a:rPr lang="en-US" sz="5400" dirty="0" smtClean="0"/>
              <a:t>(ABHIKALPAN 2019)	</a:t>
            </a:r>
            <a:endParaRPr lang="en-US" sz="5400" dirty="0"/>
          </a:p>
        </p:txBody>
      </p:sp>
      <p:graphicFrame>
        <p:nvGraphicFramePr>
          <p:cNvPr id="4" name="Diagram 3"/>
          <p:cNvGraphicFramePr/>
          <p:nvPr/>
        </p:nvGraphicFramePr>
        <p:xfrm>
          <a:off x="1000100" y="3929066"/>
          <a:ext cx="7200928"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928926" y="2571744"/>
            <a:ext cx="3382208" cy="76944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algn="ctr"/>
            <a:r>
              <a:rPr lang="en-IN" sz="4400" dirty="0" err="1" smtClean="0"/>
              <a:t>Team:CoDIGO</a:t>
            </a:r>
            <a:endParaRPr lang="en-IN" sz="4400" dirty="0"/>
          </a:p>
        </p:txBody>
      </p:sp>
    </p:spTree>
    <p:extLst>
      <p:ext uri="{BB962C8B-B14F-4D97-AF65-F5344CB8AC3E}">
        <p14:creationId xmlns:p14="http://schemas.microsoft.com/office/powerpoint/2010/main" xmlns="" val="1254128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8604"/>
            <a:ext cx="7772400" cy="1470025"/>
          </a:xfrm>
        </p:spPr>
        <p:style>
          <a:lnRef idx="0">
            <a:schemeClr val="accent2"/>
          </a:lnRef>
          <a:fillRef idx="3">
            <a:schemeClr val="accent2"/>
          </a:fillRef>
          <a:effectRef idx="3">
            <a:schemeClr val="accent2"/>
          </a:effectRef>
          <a:fontRef idx="minor">
            <a:schemeClr val="lt1"/>
          </a:fontRef>
        </p:style>
        <p:txBody>
          <a:bodyPr/>
          <a:lstStyle/>
          <a:p>
            <a:r>
              <a:rPr lang="en-US" b="1" dirty="0" smtClean="0"/>
              <a:t>PROBLEM STATEMENT:</a:t>
            </a:r>
            <a:endParaRPr lang="en-US" dirty="0"/>
          </a:p>
        </p:txBody>
      </p:sp>
      <p:sp>
        <p:nvSpPr>
          <p:cNvPr id="3" name="Subtitle 2"/>
          <p:cNvSpPr>
            <a:spLocks noGrp="1"/>
          </p:cNvSpPr>
          <p:nvPr>
            <p:ph type="subTitle" idx="1"/>
          </p:nvPr>
        </p:nvSpPr>
        <p:spPr>
          <a:xfrm>
            <a:off x="285720" y="2714620"/>
            <a:ext cx="8501122" cy="2924180"/>
          </a:xfrm>
        </p:spPr>
        <p:style>
          <a:lnRef idx="0">
            <a:schemeClr val="accent6"/>
          </a:lnRef>
          <a:fillRef idx="3">
            <a:schemeClr val="accent6"/>
          </a:fillRef>
          <a:effectRef idx="3">
            <a:schemeClr val="accent6"/>
          </a:effectRef>
          <a:fontRef idx="minor">
            <a:schemeClr val="lt1"/>
          </a:fontRef>
        </p:style>
        <p:txBody>
          <a:bodyPr>
            <a:noAutofit/>
          </a:bodyPr>
          <a:lstStyle/>
          <a:p>
            <a:pPr algn="just"/>
            <a:r>
              <a:rPr lang="en-US" sz="2800" b="1" dirty="0">
                <a:solidFill>
                  <a:schemeClr val="bg1">
                    <a:lumMod val="95000"/>
                  </a:schemeClr>
                </a:solidFill>
                <a:effectLst>
                  <a:outerShdw blurRad="38100" dist="38100" dir="2700000" algn="tl">
                    <a:srgbClr val="000000">
                      <a:alpha val="43137"/>
                    </a:srgbClr>
                  </a:outerShdw>
                </a:effectLst>
              </a:rPr>
              <a:t>Design a machine learning based system to predict the price of crops in the future, given their past prices. If possible, account for land type, weather, Minimum Support Price and other features to make better predictions.</a:t>
            </a:r>
          </a:p>
        </p:txBody>
      </p:sp>
    </p:spTree>
    <p:extLst>
      <p:ext uri="{BB962C8B-B14F-4D97-AF65-F5344CB8AC3E}">
        <p14:creationId xmlns:p14="http://schemas.microsoft.com/office/powerpoint/2010/main" xmlns="" val="2324703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style>
          <a:lnRef idx="0">
            <a:schemeClr val="accent5"/>
          </a:lnRef>
          <a:fillRef idx="3">
            <a:schemeClr val="accent5"/>
          </a:fillRef>
          <a:effectRef idx="3">
            <a:schemeClr val="accent5"/>
          </a:effectRef>
          <a:fontRef idx="minor">
            <a:schemeClr val="lt1"/>
          </a:fontRef>
        </p:style>
        <p:txBody>
          <a:bodyPr/>
          <a:lstStyle/>
          <a:p>
            <a:r>
              <a:rPr lang="en-US" dirty="0" smtClean="0"/>
              <a:t>PROBLEM DESCRIPTION</a:t>
            </a:r>
            <a:endParaRPr lang="en-US" dirty="0"/>
          </a:p>
        </p:txBody>
      </p:sp>
      <p:sp>
        <p:nvSpPr>
          <p:cNvPr id="3" name="Subtitle 2"/>
          <p:cNvSpPr>
            <a:spLocks noGrp="1"/>
          </p:cNvSpPr>
          <p:nvPr>
            <p:ph type="subTitle" idx="1"/>
          </p:nvPr>
        </p:nvSpPr>
        <p:spPr>
          <a:xfrm>
            <a:off x="533400" y="1752600"/>
            <a:ext cx="8153400" cy="4572000"/>
          </a:xfrm>
        </p:spPr>
        <p:txBody>
          <a:bodyPr>
            <a:noAutofit/>
          </a:bodyPr>
          <a:lstStyle/>
          <a:p>
            <a:r>
              <a:rPr lang="en-US" sz="2800" dirty="0">
                <a:solidFill>
                  <a:schemeClr val="tx1">
                    <a:lumMod val="95000"/>
                    <a:lumOff val="5000"/>
                  </a:schemeClr>
                </a:solidFill>
              </a:rPr>
              <a:t>Today, most of the Indian farmers living in rural areas lack good education and hence are not able to recover from loans and go through unfortunate situations. And recent inability </a:t>
            </a:r>
            <a:r>
              <a:rPr lang="en-US" sz="2800" dirty="0" smtClean="0">
                <a:solidFill>
                  <a:schemeClr val="tx1">
                    <a:lumMod val="95000"/>
                    <a:lumOff val="5000"/>
                  </a:schemeClr>
                </a:solidFill>
              </a:rPr>
              <a:t>to access</a:t>
            </a:r>
            <a:r>
              <a:rPr lang="en-US" sz="2800" dirty="0" smtClean="0">
                <a:solidFill>
                  <a:schemeClr val="tx1">
                    <a:lumMod val="95000"/>
                    <a:lumOff val="5000"/>
                  </a:schemeClr>
                </a:solidFill>
              </a:rPr>
              <a:t> </a:t>
            </a:r>
            <a:r>
              <a:rPr lang="en-US" sz="2800" dirty="0">
                <a:solidFill>
                  <a:schemeClr val="tx1">
                    <a:lumMod val="95000"/>
                    <a:lumOff val="5000"/>
                  </a:schemeClr>
                </a:solidFill>
              </a:rPr>
              <a:t>technology </a:t>
            </a:r>
            <a:r>
              <a:rPr lang="en-US" sz="2800" dirty="0" smtClean="0">
                <a:solidFill>
                  <a:schemeClr val="tx1">
                    <a:lumMod val="95000"/>
                    <a:lumOff val="5000"/>
                  </a:schemeClr>
                </a:solidFill>
              </a:rPr>
              <a:t>that </a:t>
            </a:r>
            <a:r>
              <a:rPr lang="en-US" sz="2800" dirty="0">
                <a:solidFill>
                  <a:schemeClr val="tx1">
                    <a:lumMod val="95000"/>
                    <a:lumOff val="5000"/>
                  </a:schemeClr>
                </a:solidFill>
              </a:rPr>
              <a:t>rightly </a:t>
            </a:r>
            <a:r>
              <a:rPr lang="en-US" sz="2800" dirty="0" smtClean="0">
                <a:solidFill>
                  <a:schemeClr val="tx1">
                    <a:lumMod val="95000"/>
                    <a:lumOff val="5000"/>
                  </a:schemeClr>
                </a:solidFill>
              </a:rPr>
              <a:t>predicts </a:t>
            </a:r>
            <a:r>
              <a:rPr lang="en-US" sz="2800" dirty="0">
                <a:solidFill>
                  <a:schemeClr val="tx1">
                    <a:lumMod val="95000"/>
                    <a:lumOff val="5000"/>
                  </a:schemeClr>
                </a:solidFill>
              </a:rPr>
              <a:t>weather conditions, has led to worse problems for these farmers. Technology being so much advanced is failing badly at ensuring a good return for the poor farmers. Hence to get rid of this problem design a system which utilizes advances in Machine Learning to aid the Indian farmers in </a:t>
            </a:r>
            <a:r>
              <a:rPr lang="en-US" sz="2800" dirty="0" smtClean="0">
                <a:solidFill>
                  <a:schemeClr val="tx1">
                    <a:lumMod val="95000"/>
                    <a:lumOff val="5000"/>
                  </a:schemeClr>
                </a:solidFill>
              </a:rPr>
              <a:t>their </a:t>
            </a:r>
            <a:r>
              <a:rPr lang="en-US" sz="2800" dirty="0">
                <a:solidFill>
                  <a:schemeClr val="tx1">
                    <a:lumMod val="95000"/>
                    <a:lumOff val="5000"/>
                  </a:schemeClr>
                </a:solidFill>
              </a:rPr>
              <a:t>life.</a:t>
            </a:r>
          </a:p>
        </p:txBody>
      </p:sp>
    </p:spTree>
    <p:extLst>
      <p:ext uri="{BB962C8B-B14F-4D97-AF65-F5344CB8AC3E}">
        <p14:creationId xmlns:p14="http://schemas.microsoft.com/office/powerpoint/2010/main" xmlns="" val="2462117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7772400" cy="1470025"/>
          </a:xfrm>
        </p:spPr>
        <p:style>
          <a:lnRef idx="0">
            <a:schemeClr val="accent3"/>
          </a:lnRef>
          <a:fillRef idx="3">
            <a:schemeClr val="accent3"/>
          </a:fillRef>
          <a:effectRef idx="3">
            <a:schemeClr val="accent3"/>
          </a:effectRef>
          <a:fontRef idx="minor">
            <a:schemeClr val="lt1"/>
          </a:fontRef>
        </p:style>
        <p:txBody>
          <a:bodyPr/>
          <a:lstStyle/>
          <a:p>
            <a:r>
              <a:rPr lang="en-US" dirty="0" smtClean="0"/>
              <a:t>APPROACH</a:t>
            </a:r>
            <a:endParaRPr lang="en-US" dirty="0"/>
          </a:p>
        </p:txBody>
      </p:sp>
      <p:sp>
        <p:nvSpPr>
          <p:cNvPr id="3" name="Subtitle 2"/>
          <p:cNvSpPr>
            <a:spLocks noGrp="1"/>
          </p:cNvSpPr>
          <p:nvPr>
            <p:ph type="subTitle" idx="1"/>
          </p:nvPr>
        </p:nvSpPr>
        <p:spPr>
          <a:xfrm>
            <a:off x="685800" y="1828800"/>
            <a:ext cx="7696200" cy="4600596"/>
          </a:xfrm>
        </p:spPr>
        <p:txBody>
          <a:bodyPr>
            <a:normAutofit fontScale="92500" lnSpcReduction="20000"/>
          </a:bodyPr>
          <a:lstStyle/>
          <a:p>
            <a:pPr algn="l"/>
            <a:r>
              <a:rPr lang="en-US" dirty="0" smtClean="0">
                <a:solidFill>
                  <a:schemeClr val="tx1">
                    <a:lumMod val="95000"/>
                    <a:lumOff val="5000"/>
                  </a:schemeClr>
                </a:solidFill>
              </a:rPr>
              <a:t>THE DATA DRIVEN SOLUTION FOR THE FOLLOWING PROBLEM IS AS FOLLOWS-</a:t>
            </a:r>
          </a:p>
          <a:p>
            <a:pPr marL="457200" indent="-457200" algn="l">
              <a:buFont typeface="Arial" pitchFamily="34" charset="0"/>
              <a:buChar char="•"/>
            </a:pPr>
            <a:r>
              <a:rPr lang="en-US" dirty="0" smtClean="0">
                <a:solidFill>
                  <a:schemeClr val="tx1">
                    <a:lumMod val="95000"/>
                    <a:lumOff val="5000"/>
                  </a:schemeClr>
                </a:solidFill>
              </a:rPr>
              <a:t>ANALYSIS OF PREVIOUS PRICES BASED ON THE PREVIOUS MSP.</a:t>
            </a:r>
          </a:p>
          <a:p>
            <a:pPr marL="457200" indent="-457200" algn="l">
              <a:buFont typeface="Arial" pitchFamily="34" charset="0"/>
              <a:buChar char="•"/>
            </a:pPr>
            <a:r>
              <a:rPr lang="en-US" dirty="0" smtClean="0">
                <a:solidFill>
                  <a:schemeClr val="tx1">
                    <a:lumMod val="95000"/>
                    <a:lumOff val="5000"/>
                  </a:schemeClr>
                </a:solidFill>
              </a:rPr>
              <a:t>USAGE OF API FOR </a:t>
            </a:r>
            <a:r>
              <a:rPr lang="en-US" dirty="0" smtClean="0">
                <a:solidFill>
                  <a:schemeClr val="tx1">
                    <a:lumMod val="95000"/>
                    <a:lumOff val="5000"/>
                  </a:schemeClr>
                </a:solidFill>
              </a:rPr>
              <a:t>DATA OF </a:t>
            </a:r>
            <a:r>
              <a:rPr lang="en-US" dirty="0" smtClean="0">
                <a:solidFill>
                  <a:schemeClr val="tx1">
                    <a:lumMod val="95000"/>
                    <a:lumOff val="5000"/>
                  </a:schemeClr>
                </a:solidFill>
              </a:rPr>
              <a:t>RAINFALL AND PRICES.</a:t>
            </a:r>
            <a:endParaRPr lang="en-US" dirty="0" smtClean="0">
              <a:solidFill>
                <a:schemeClr val="tx1">
                  <a:lumMod val="95000"/>
                  <a:lumOff val="5000"/>
                </a:schemeClr>
              </a:solidFill>
            </a:endParaRPr>
          </a:p>
          <a:p>
            <a:pPr marL="457200" indent="-457200" algn="l">
              <a:buFont typeface="Arial" pitchFamily="34" charset="0"/>
              <a:buChar char="•"/>
            </a:pPr>
            <a:r>
              <a:rPr lang="en-US" dirty="0" smtClean="0">
                <a:solidFill>
                  <a:schemeClr val="tx1">
                    <a:lumMod val="95000"/>
                    <a:lumOff val="5000"/>
                  </a:schemeClr>
                </a:solidFill>
              </a:rPr>
              <a:t>IMPLEMENTATION</a:t>
            </a:r>
            <a:r>
              <a:rPr lang="en-US" dirty="0" smtClean="0">
                <a:solidFill>
                  <a:schemeClr val="tx1">
                    <a:lumMod val="95000"/>
                    <a:lumOff val="5000"/>
                  </a:schemeClr>
                </a:solidFill>
              </a:rPr>
              <a:t> OF </a:t>
            </a:r>
            <a:r>
              <a:rPr lang="en-US" dirty="0" smtClean="0">
                <a:solidFill>
                  <a:schemeClr val="tx1">
                    <a:lumMod val="95000"/>
                    <a:lumOff val="5000"/>
                  </a:schemeClr>
                </a:solidFill>
              </a:rPr>
              <a:t>LINEAR REGRESSION </a:t>
            </a:r>
            <a:r>
              <a:rPr lang="en-US" dirty="0" smtClean="0">
                <a:solidFill>
                  <a:schemeClr val="tx1">
                    <a:lumMod val="95000"/>
                    <a:lumOff val="5000"/>
                  </a:schemeClr>
                </a:solidFill>
              </a:rPr>
              <a:t>PREDICTION ALGORITHM</a:t>
            </a:r>
            <a:r>
              <a:rPr lang="en-US" dirty="0" smtClean="0">
                <a:solidFill>
                  <a:schemeClr val="tx1">
                    <a:lumMod val="95000"/>
                    <a:lumOff val="5000"/>
                  </a:schemeClr>
                </a:solidFill>
              </a:rPr>
              <a:t> </a:t>
            </a:r>
            <a:r>
              <a:rPr lang="en-US" dirty="0" smtClean="0">
                <a:solidFill>
                  <a:schemeClr val="tx1">
                    <a:lumMod val="95000"/>
                    <a:lumOff val="5000"/>
                  </a:schemeClr>
                </a:solidFill>
              </a:rPr>
              <a:t>FOR TRAINING A MACHINE LEARNING MODEL FOR PREDICTION OF FUTURE PRIZES OF</a:t>
            </a:r>
            <a:r>
              <a:rPr lang="en-US" dirty="0" smtClean="0">
                <a:solidFill>
                  <a:schemeClr val="tx1">
                    <a:lumMod val="95000"/>
                    <a:lumOff val="5000"/>
                  </a:schemeClr>
                </a:solidFill>
              </a:rPr>
              <a:t> </a:t>
            </a:r>
            <a:r>
              <a:rPr lang="en-US" dirty="0" smtClean="0">
                <a:solidFill>
                  <a:schemeClr val="tx1">
                    <a:lumMod val="95000"/>
                    <a:lumOff val="5000"/>
                  </a:schemeClr>
                </a:solidFill>
              </a:rPr>
              <a:t>INDIVIDUAL CROPS.</a:t>
            </a:r>
          </a:p>
          <a:p>
            <a:pPr marL="457200" indent="-457200" algn="l">
              <a:buFont typeface="Arial" pitchFamily="34" charset="0"/>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xmlns="" val="723162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IN" dirty="0" smtClean="0"/>
              <a:t>Technical  Aspect…</a:t>
            </a:r>
            <a:endParaRPr lang="en-IN" dirty="0"/>
          </a:p>
        </p:txBody>
      </p:sp>
      <p:sp>
        <p:nvSpPr>
          <p:cNvPr id="3" name="Content Placeholder 2"/>
          <p:cNvSpPr>
            <a:spLocks noGrp="1"/>
          </p:cNvSpPr>
          <p:nvPr>
            <p:ph idx="1"/>
          </p:nvPr>
        </p:nvSpPr>
        <p:spPr>
          <a:xfrm>
            <a:off x="285720" y="1500174"/>
            <a:ext cx="8501122" cy="4525963"/>
          </a:xfrm>
        </p:spPr>
        <p:txBody>
          <a:bodyPr>
            <a:normAutofit fontScale="92500" lnSpcReduction="20000"/>
          </a:bodyPr>
          <a:lstStyle/>
          <a:p>
            <a:pPr algn="just"/>
            <a:r>
              <a:rPr lang="en-IN" dirty="0" smtClean="0"/>
              <a:t>Open source API ‘’ derived from Govt-Database website </a:t>
            </a:r>
            <a:r>
              <a:rPr lang="en-IN" dirty="0" smtClean="0"/>
              <a:t>maintained by National Informatics Centre (NIC), Ministry of Electronics &amp; Information Technology, Government of India</a:t>
            </a:r>
            <a:r>
              <a:rPr lang="en-IN" dirty="0" smtClean="0"/>
              <a:t>.</a:t>
            </a:r>
            <a:endParaRPr lang="en-IN" dirty="0" smtClean="0"/>
          </a:p>
          <a:p>
            <a:pPr algn="just"/>
            <a:r>
              <a:rPr lang="en-IN" dirty="0" smtClean="0"/>
              <a:t>Use of python to fetch Data from the API.</a:t>
            </a:r>
          </a:p>
          <a:p>
            <a:pPr algn="just"/>
            <a:r>
              <a:rPr lang="en-IN" dirty="0" smtClean="0"/>
              <a:t>Use of IBM </a:t>
            </a:r>
            <a:r>
              <a:rPr lang="en-IN" dirty="0" err="1" smtClean="0"/>
              <a:t>Bluemix</a:t>
            </a:r>
            <a:r>
              <a:rPr lang="en-IN" dirty="0" smtClean="0"/>
              <a:t> Machine Learning services and IBM cloud storage.</a:t>
            </a:r>
          </a:p>
          <a:p>
            <a:pPr algn="just"/>
            <a:r>
              <a:rPr lang="en-IN" dirty="0" smtClean="0"/>
              <a:t>Use of HTML for creating a front end.</a:t>
            </a:r>
          </a:p>
          <a:p>
            <a:pPr algn="just"/>
            <a:r>
              <a:rPr lang="en-IN" dirty="0" smtClean="0"/>
              <a:t>Use of Linear regression algorithm for deduction of possible future prices of individual crops.</a:t>
            </a:r>
          </a:p>
          <a:p>
            <a:pPr algn="just"/>
            <a:endParaRPr lang="en-IN" dirty="0" smtClean="0"/>
          </a:p>
          <a:p>
            <a:pPr algn="just"/>
            <a:endParaRPr lang="en-IN"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283</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HACKATHON (ABHIKALPAN 2019) </vt:lpstr>
      <vt:lpstr>PROBLEM STATEMENT:</vt:lpstr>
      <vt:lpstr>PROBLEM DESCRIPTION</vt:lpstr>
      <vt:lpstr>APPROACH</vt:lpstr>
      <vt:lpstr>Technical  Aspect…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(ABHIKALPAN 2019)</dc:title>
  <dc:creator>Admin</dc:creator>
  <cp:lastModifiedBy>Shubham Rimjha</cp:lastModifiedBy>
  <cp:revision>10</cp:revision>
  <dcterms:created xsi:type="dcterms:W3CDTF">2019-03-02T21:46:08Z</dcterms:created>
  <dcterms:modified xsi:type="dcterms:W3CDTF">2019-03-03T02:06:45Z</dcterms:modified>
</cp:coreProperties>
</file>