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0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6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25D09AD-F68C-4B9D-A941-26C18A44D689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C19F1-CC4D-4271-BB0E-A2BA5DBE3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5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1357E87-85D2-41A5-9D12-1B3DBCCAEC9B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88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296D743-FACA-48F4-96A8-B3A46A86F975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B5BAE4-A970-41D7-8216-A3B9B480A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67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D87B6D5-39F0-40C9-837A-14DC5C4BCF35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FE2B7D-FBC0-426A-9C6A-93585A832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4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1006BD5-7682-4B9E-9D7B-354EF9BDF3D2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3A3B5-F703-4975-8FF4-8E9186D8E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078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DFC683AB-BE8D-4008-A0A0-A7F03837D554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8F3E2C-7FE2-4E3F-B5BF-18F7778414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304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507577D4-DE5D-486C-BCD0-D880C94EE622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DB2FA9-53AA-48CC-8B3B-7700D7421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112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E9EEC82-6922-4359-A5FA-E709209ACCEB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A4C95B-F453-4736-BB02-76AAE051FBA2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06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C1F314A-AFB3-44E5-A9F7-33D9E3355E37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FDF0FD-CBDB-401F-BD23-B862675FD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986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B68CE93-5EB9-4014-A9EF-EF58CD6E0BE1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729B0D-AFD7-43E8-BEE8-A04037E38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410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82FD56F-1A63-4121-8C34-DF3E51A915F6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AC0C50-EE96-4475-8C7C-A18D03FF7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946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25D09AD-F68C-4B9D-A941-26C18A44D689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C19F1-CC4D-4271-BB0E-A2BA5DBE3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21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1357E87-85D2-41A5-9D12-1B3DBCCAEC9B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787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296D743-FACA-48F4-96A8-B3A46A86F975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B5BAE4-A970-41D7-8216-A3B9B480A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758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D87B6D5-39F0-40C9-837A-14DC5C4BCF35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FE2B7D-FBC0-426A-9C6A-93585A832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537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1006BD5-7682-4B9E-9D7B-354EF9BDF3D2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3A3B5-F703-4975-8FF4-8E9186D8E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234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DFC683AB-BE8D-4008-A0A0-A7F03837D554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8F3E2C-7FE2-4E3F-B5BF-18F7778414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696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507577D4-DE5D-486C-BCD0-D880C94EE622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DB2FA9-53AA-48CC-8B3B-7700D7421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97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56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E9EEC82-6922-4359-A5FA-E709209ACCEB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A4C95B-F453-4736-BB02-76AAE051FBA2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25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C1F314A-AFB3-44E5-A9F7-33D9E3355E37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FDF0FD-CBDB-401F-BD23-B862675FD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122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B68CE93-5EB9-4014-A9EF-EF58CD6E0BE1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729B0D-AFD7-43E8-BEE8-A04037E38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227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82FD56F-1A63-4121-8C34-DF3E51A915F6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AC0C50-EE96-4475-8C7C-A18D03FF7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321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25D09AD-F68C-4B9D-A941-26C18A44D689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C19F1-CC4D-4271-BB0E-A2BA5DBE3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3285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1357E87-85D2-41A5-9D12-1B3DBCCAEC9B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5574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296D743-FACA-48F4-96A8-B3A46A86F975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B5BAE4-A970-41D7-8216-A3B9B480A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701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D87B6D5-39F0-40C9-837A-14DC5C4BCF35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FE2B7D-FBC0-426A-9C6A-93585A832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351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1006BD5-7682-4B9E-9D7B-354EF9BDF3D2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3A3B5-F703-4975-8FF4-8E9186D8E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816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DFC683AB-BE8D-4008-A0A0-A7F03837D554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8F3E2C-7FE2-4E3F-B5BF-18F7778414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52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280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507577D4-DE5D-486C-BCD0-D880C94EE622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DB2FA9-53AA-48CC-8B3B-7700D7421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327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E9EEC82-6922-4359-A5FA-E709209ACCEB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A4C95B-F453-4736-BB02-76AAE051FBA2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82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C1F314A-AFB3-44E5-A9F7-33D9E3355E37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FDF0FD-CBDB-401F-BD23-B862675FD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8152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B68CE93-5EB9-4014-A9EF-EF58CD6E0BE1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729B0D-AFD7-43E8-BEE8-A04037E38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0711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82FD56F-1A63-4121-8C34-DF3E51A915F6}" type="datetime1">
              <a:rPr lang="en-US" altLang="zh-CN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AC0C50-EE96-4475-8C7C-A18D03FF7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4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6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4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2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7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F287-3AA6-4355-8D53-CD3C5C59C6B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1238-3BD7-433D-8FB9-A8DF2E524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3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95401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E41B630-B26E-4D67-9AA1-D47AAB22E4CD}" type="slidenum">
              <a:rPr lang="en-US" altLang="zh-CN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23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95401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E41B630-B26E-4D67-9AA1-D47AAB22E4CD}" type="slidenum">
              <a:rPr lang="en-US" altLang="zh-CN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68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95401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E41B630-B26E-4D67-9AA1-D47AAB22E4CD}" type="slidenum">
              <a:rPr lang="en-US" altLang="zh-CN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16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D96709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3738564" y="3819526"/>
            <a:ext cx="49223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4000" dirty="0">
                <a:solidFill>
                  <a:prstClr val="white"/>
                </a:solidFill>
              </a:rPr>
              <a:t>神</a:t>
            </a:r>
            <a:r>
              <a:rPr kumimoji="1" lang="zh-CN" altLang="en-US" sz="4000" dirty="0" smtClean="0">
                <a:solidFill>
                  <a:prstClr val="white"/>
                </a:solidFill>
              </a:rPr>
              <a:t>小马丶技术简介篇</a:t>
            </a:r>
            <a:endParaRPr kumimoji="1"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5373034" y="4545014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dirty="0" smtClea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王云荣</a:t>
            </a:r>
            <a:endParaRPr kumimoji="1" lang="zh-CN" altLang="en-US" dirty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454B0-1E46-4938-9AA0-404FDA67609D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370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411638" cy="792162"/>
          </a:xfrm>
        </p:spPr>
        <p:txBody>
          <a:bodyPr/>
          <a:lstStyle/>
          <a:p>
            <a:r>
              <a:rPr lang="en-US" altLang="zh-CN" dirty="0" smtClean="0"/>
              <a:t>DM – Error Handing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489371"/>
            <a:ext cx="6005504" cy="234297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49062"/>
              </p:ext>
            </p:extLst>
          </p:nvPr>
        </p:nvGraphicFramePr>
        <p:xfrm>
          <a:off x="888518" y="4493165"/>
          <a:ext cx="7546762" cy="1799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438"/>
                <a:gridCol w="477045"/>
                <a:gridCol w="1224844"/>
                <a:gridCol w="746096"/>
                <a:gridCol w="810562"/>
                <a:gridCol w="653413"/>
                <a:gridCol w="1838364"/>
              </a:tblGrid>
              <a:tr h="673486">
                <a:tc>
                  <a:txBody>
                    <a:bodyPr/>
                    <a:lstStyle/>
                    <a:p>
                      <a:pPr marR="139700" algn="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Action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100" kern="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   </a:t>
                      </a:r>
                      <a:r>
                        <a:rPr lang="en-US" sz="1400" kern="0" dirty="0" smtClean="0">
                          <a:effectLst/>
                        </a:rPr>
                        <a:t>State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FAIL</a:t>
                      </a:r>
                      <a:endParaRPr lang="zh-CN" sz="12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NO_ACTION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REPEAT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HELP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NONUNDERSTANDING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08107">
                <a:tc>
                  <a:txBody>
                    <a:bodyPr/>
                    <a:lstStyle/>
                    <a:p>
                      <a:pPr indent="127000" algn="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FAILED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2400" kern="1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2400" kern="1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2400" kern="1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2400" kern="1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08107">
                <a:tc>
                  <a:txBody>
                    <a:bodyPr/>
                    <a:lstStyle/>
                    <a:p>
                      <a:pPr indent="127000" algn="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UNDERSTANDING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2400" kern="1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2400" kern="1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2400" kern="1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09917">
                <a:tc>
                  <a:txBody>
                    <a:bodyPr/>
                    <a:lstStyle/>
                    <a:p>
                      <a:pPr indent="127000" algn="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NONUNDERSTANDING</a:t>
                      </a:r>
                      <a:endParaRPr lang="zh-CN" sz="16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云形标注 7"/>
          <p:cNvSpPr/>
          <p:nvPr/>
        </p:nvSpPr>
        <p:spPr bwMode="auto">
          <a:xfrm>
            <a:off x="4917057" y="2829464"/>
            <a:ext cx="2173856" cy="1052652"/>
          </a:xfrm>
          <a:prstGeom prst="cloudCallout">
            <a:avLst>
              <a:gd name="adj1" fmla="val -57593"/>
              <a:gd name="adj2" fmla="val 1081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/>
              <a:t>“请您重复</a:t>
            </a:r>
            <a:r>
              <a:rPr lang="zh-CN" altLang="en-US" sz="1600" dirty="0" smtClean="0"/>
              <a:t>下地点</a:t>
            </a:r>
            <a:r>
              <a:rPr lang="zh-CN" altLang="en-US" sz="1600" dirty="0"/>
              <a:t>信息</a:t>
            </a:r>
            <a:r>
              <a:rPr lang="zh-CN" altLang="en-US" sz="1600" dirty="0" smtClean="0"/>
              <a:t>！”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9291" y="5865963"/>
            <a:ext cx="1820174" cy="370936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b="1" dirty="0"/>
          </a:p>
        </p:txBody>
      </p:sp>
      <p:sp>
        <p:nvSpPr>
          <p:cNvPr id="12" name="椭圆 11"/>
          <p:cNvSpPr/>
          <p:nvPr/>
        </p:nvSpPr>
        <p:spPr>
          <a:xfrm>
            <a:off x="4439734" y="4641007"/>
            <a:ext cx="753373" cy="370936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511614" y="5848709"/>
            <a:ext cx="3381554" cy="3709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64" y="612468"/>
            <a:ext cx="3983796" cy="3882007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 rot="5400000">
            <a:off x="2918817" y="4016930"/>
            <a:ext cx="39368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411638" cy="792162"/>
          </a:xfrm>
        </p:spPr>
        <p:txBody>
          <a:bodyPr/>
          <a:lstStyle/>
          <a:p>
            <a:r>
              <a:rPr lang="en-US" altLang="zh-CN" dirty="0" smtClean="0"/>
              <a:t>DM</a:t>
            </a:r>
            <a:r>
              <a:rPr lang="zh-CN" altLang="en-US" dirty="0" smtClean="0"/>
              <a:t>优化算法 </a:t>
            </a:r>
            <a:r>
              <a:rPr lang="en-US" altLang="zh-CN" dirty="0" smtClean="0"/>
              <a:t>- RL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3026"/>
                <a:ext cx="8229600" cy="4830763"/>
              </a:xfrm>
            </p:spPr>
            <p:txBody>
              <a:bodyPr/>
              <a:lstStyle/>
              <a:p>
                <a:r>
                  <a:rPr lang="zh-CN" altLang="en-US" sz="2800" dirty="0" smtClean="0"/>
                  <a:t>通过</a:t>
                </a:r>
                <a:r>
                  <a:rPr lang="en-US" altLang="zh-CN" sz="2800" dirty="0" smtClean="0"/>
                  <a:t>MDP</a:t>
                </a:r>
                <a:r>
                  <a:rPr lang="zh-CN" altLang="en-US" sz="2800" dirty="0" smtClean="0"/>
                  <a:t>进行建模</a:t>
                </a:r>
                <a:endParaRPr lang="en-US" altLang="zh-CN" sz="2800" dirty="0"/>
              </a:p>
              <a:p>
                <a:r>
                  <a:rPr lang="en-US" altLang="zh-CN" sz="2800" dirty="0" smtClean="0"/>
                  <a:t>MDP :: (S, A,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}, </a:t>
                </a:r>
                <a:r>
                  <a:rPr lang="el-GR" altLang="zh-CN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ϒ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R</a:t>
                </a:r>
                <a:r>
                  <a:rPr lang="en-US" altLang="zh-CN" sz="2800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- set of states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- set of actions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-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transition Distribution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l-GR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ϒ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– discount factor		</a:t>
                </a:r>
                <a:r>
                  <a:rPr lang="el-GR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0&lt;</a:t>
                </a:r>
                <a:r>
                  <a:rPr lang="el-GR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ϒ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&lt;1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 – reward function		R::  </a:t>
                </a:r>
                <a:r>
                  <a:rPr lang="zh-CN" alt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状态集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-&gt; </a:t>
                </a:r>
                <a:r>
                  <a: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实数集</a:t>
                </a:r>
                <a:endPara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3026"/>
                <a:ext cx="8229600" cy="4830763"/>
              </a:xfrm>
              <a:blipFill rotWithShape="0"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4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411638" cy="792162"/>
          </a:xfrm>
        </p:spPr>
        <p:txBody>
          <a:bodyPr/>
          <a:lstStyle/>
          <a:p>
            <a:r>
              <a:rPr lang="en-US" altLang="zh-CN" dirty="0" smtClean="0"/>
              <a:t> RL – Hello world!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89277"/>
              </p:ext>
            </p:extLst>
          </p:nvPr>
        </p:nvGraphicFramePr>
        <p:xfrm>
          <a:off x="8012895" y="1000587"/>
          <a:ext cx="2609012" cy="161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3"/>
                <a:gridCol w="652253"/>
                <a:gridCol w="652253"/>
                <a:gridCol w="652253"/>
              </a:tblGrid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+1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28540" y="1094680"/>
            <a:ext cx="30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6985" y="565594"/>
            <a:ext cx="30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1          2          3          4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9589611" y="2299503"/>
            <a:ext cx="138023" cy="12077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658622" y="1911315"/>
            <a:ext cx="8626" cy="27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034646" y="2359888"/>
            <a:ext cx="412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869969" y="2359888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50498" y="1492370"/>
                <a:ext cx="4313208" cy="462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 = {(1,1), (1,2), …}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= {</a:t>
                </a:r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smtClean="0"/>
                  <a:t>, S, E, W}</a:t>
                </a:r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(3,2)=0.8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)=0.</m:t>
                    </m:r>
                    <m: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altLang="zh-CN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)=0.</m:t>
                    </m:r>
                    <m: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altLang="zh-CN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(3,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l-GR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ϒ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0.9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R(4,3) = 1</a:t>
                </a:r>
              </a:p>
              <a:p>
                <a:r>
                  <a:rPr lang="en-US" altLang="zh-CN" dirty="0" smtClean="0"/>
                  <a:t>R(4,2) = -1</a:t>
                </a:r>
              </a:p>
              <a:p>
                <a:r>
                  <a:rPr lang="en-US" altLang="zh-CN" dirty="0" smtClean="0"/>
                  <a:t>R(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) = -0.02    [for all other state]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8" y="1492370"/>
                <a:ext cx="4313208" cy="4622099"/>
              </a:xfrm>
              <a:prstGeom prst="rect">
                <a:avLst/>
              </a:prstGeom>
              <a:blipFill rotWithShape="0">
                <a:blip r:embed="rId2"/>
                <a:stretch>
                  <a:fillRect l="-1130" t="-792" b="-1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253487" y="2072076"/>
            <a:ext cx="276045" cy="2236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1" name="直接箭头连接符 30"/>
          <p:cNvCxnSpPr>
            <a:stCxn id="29" idx="0"/>
          </p:cNvCxnSpPr>
          <p:nvPr/>
        </p:nvCxnSpPr>
        <p:spPr>
          <a:xfrm flipV="1">
            <a:off x="5391510" y="1839163"/>
            <a:ext cx="8626" cy="23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</p:cNvCxnSpPr>
          <p:nvPr/>
        </p:nvCxnSpPr>
        <p:spPr>
          <a:xfrm flipV="1">
            <a:off x="5529532" y="2183894"/>
            <a:ext cx="1897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1"/>
          </p:cNvCxnSpPr>
          <p:nvPr/>
        </p:nvCxnSpPr>
        <p:spPr>
          <a:xfrm flipH="1" flipV="1">
            <a:off x="5072332" y="2183894"/>
            <a:ext cx="1811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391509" y="16493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3416" y="20634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595920" y="20187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40" name="云形标注 39"/>
          <p:cNvSpPr/>
          <p:nvPr/>
        </p:nvSpPr>
        <p:spPr>
          <a:xfrm>
            <a:off x="10466631" y="348526"/>
            <a:ext cx="1104181" cy="792162"/>
          </a:xfrm>
          <a:prstGeom prst="cloudCallout">
            <a:avLst>
              <a:gd name="adj1" fmla="val -52083"/>
              <a:gd name="adj2" fmla="val 537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652098" y="529163"/>
            <a:ext cx="940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零成本</a:t>
            </a:r>
            <a:endParaRPr lang="en-US" altLang="zh-CN" sz="1100" dirty="0" smtClean="0"/>
          </a:p>
          <a:p>
            <a:r>
              <a:rPr lang="zh-CN" altLang="en-US" sz="1100" dirty="0" smtClean="0"/>
              <a:t>吸收态</a:t>
            </a:r>
            <a:endParaRPr lang="zh-CN" altLang="en-US" sz="11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750498" y="2489493"/>
            <a:ext cx="339880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50498" y="4482860"/>
            <a:ext cx="339880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50498" y="5057955"/>
            <a:ext cx="339880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50498" y="6114469"/>
            <a:ext cx="339880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50498" y="1915064"/>
            <a:ext cx="339880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597705" y="2783025"/>
                <a:ext cx="1863653" cy="235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…..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05" y="2783025"/>
                <a:ext cx="1863653" cy="2357440"/>
              </a:xfrm>
              <a:prstGeom prst="rect">
                <a:avLst/>
              </a:prstGeom>
              <a:blipFill rotWithShape="0">
                <a:blip r:embed="rId3"/>
                <a:stretch>
                  <a:fillRect l="-2614" t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497" y="2926671"/>
            <a:ext cx="5610638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072332" y="4784436"/>
                <a:ext cx="6316104" cy="1217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Total Pay off :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zh-CN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Choose the action over time to </a:t>
                </a:r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CN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ϒ</m:t>
                      </m:r>
                      <m:r>
                        <a:rPr lang="en-US" altLang="zh-CN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CN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ϒ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32" y="4784436"/>
                <a:ext cx="6316104" cy="1217962"/>
              </a:xfrm>
              <a:prstGeom prst="rect">
                <a:avLst/>
              </a:prstGeom>
              <a:blipFill rotWithShape="0">
                <a:blip r:embed="rId5"/>
                <a:stretch>
                  <a:fillRect l="-772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箭头 29"/>
          <p:cNvSpPr/>
          <p:nvPr/>
        </p:nvSpPr>
        <p:spPr>
          <a:xfrm rot="5400000">
            <a:off x="9896551" y="5069273"/>
            <a:ext cx="25020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35434" y="4986576"/>
            <a:ext cx="107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zh-CN" altLang="en-US" sz="1400" dirty="0" smtClean="0"/>
              <a:t>分布未知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1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90851"/>
              </p:ext>
            </p:extLst>
          </p:nvPr>
        </p:nvGraphicFramePr>
        <p:xfrm>
          <a:off x="8012895" y="1342332"/>
          <a:ext cx="2609012" cy="161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3"/>
                <a:gridCol w="652253"/>
                <a:gridCol w="652253"/>
                <a:gridCol w="652253"/>
              </a:tblGrid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+1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28540" y="1436425"/>
            <a:ext cx="30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6985" y="907339"/>
            <a:ext cx="30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1          2          3          4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665244" y="2563610"/>
            <a:ext cx="8626" cy="27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179191" y="1657924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882964" y="1657924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506940" y="1661257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330873" y="2041161"/>
            <a:ext cx="0" cy="26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506940" y="2175087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0316408" y="2563610"/>
            <a:ext cx="8626" cy="27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8204384" y="2701631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846922" y="2701630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346"/>
              </p:ext>
            </p:extLst>
          </p:nvPr>
        </p:nvGraphicFramePr>
        <p:xfrm>
          <a:off x="8056985" y="3794586"/>
          <a:ext cx="2609012" cy="161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3"/>
                <a:gridCol w="652253"/>
                <a:gridCol w="652253"/>
                <a:gridCol w="652253"/>
              </a:tblGrid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+1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7672630" y="3888679"/>
            <a:ext cx="30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101075" y="3359593"/>
            <a:ext cx="30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1          2          3          4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01075" y="38861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8718933" y="38795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8097598" y="44152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-0.90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336985" y="38861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0.77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90618" y="499667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-0.88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0028318" y="49966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-1.0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9393546" y="444267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-0.82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715650" y="499667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-0.87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71984" y="499667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-0.85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590136" y="4332095"/>
            <a:ext cx="349369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形标注 13"/>
          <p:cNvSpPr/>
          <p:nvPr/>
        </p:nvSpPr>
        <p:spPr>
          <a:xfrm>
            <a:off x="10665037" y="3054868"/>
            <a:ext cx="1092853" cy="61264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/>
              <a:t>Good</a:t>
            </a:r>
            <a:endParaRPr kumimoji="1" lang="zh-CN" altLang="en-US" dirty="0"/>
          </a:p>
        </p:txBody>
      </p:sp>
      <p:sp>
        <p:nvSpPr>
          <p:cNvPr id="73" name="椭圆形标注 72"/>
          <p:cNvSpPr/>
          <p:nvPr/>
        </p:nvSpPr>
        <p:spPr>
          <a:xfrm>
            <a:off x="10766767" y="4690351"/>
            <a:ext cx="914400" cy="61264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/>
              <a:t>Bad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993100" y="1105413"/>
                <a:ext cx="4199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100" y="1105413"/>
                <a:ext cx="419987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75855" y="1160743"/>
                <a:ext cx="6540361" cy="5379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For any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dirty="0" smtClean="0"/>
                  <a:t>define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(S) :: </a:t>
                </a:r>
                <a:r>
                  <a:rPr lang="zh-CN" altLang="en-US" b="0" dirty="0" smtClean="0"/>
                  <a:t>从状态</a:t>
                </a:r>
                <a:r>
                  <a:rPr lang="en-US" altLang="zh-CN" b="0" dirty="0" smtClean="0"/>
                  <a:t>S</a:t>
                </a:r>
                <a:r>
                  <a:rPr lang="zh-CN" altLang="en-US" b="0" dirty="0" smtClean="0"/>
                  <a:t>开始，执行策略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b="0" dirty="0" smtClean="0"/>
                  <a:t>的期望总收益</a:t>
                </a:r>
                <a:endParaRPr lang="en-US" altLang="zh-CN" b="0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CN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CN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ϒ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zh-CN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ϒ</m:t>
                      </m:r>
                      <m:r>
                        <a:rPr lang="en-US" altLang="zh-CN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  <m:r>
                        <a:rPr lang="en-US" altLang="zh-CN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zh-CN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zh-CN" b="0" dirty="0" smtClean="0"/>
              </a:p>
              <a:p>
                <a:endParaRPr lang="en-US" altLang="zh-CN" dirty="0"/>
              </a:p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ϒ</m:t>
                      </m:r>
                      <m:d>
                        <m:dPr>
                          <m:begChr m:val="{"/>
                          <m:endChr m:val="}"/>
                          <m:ctrlPr>
                            <a:rPr lang="el-GR" altLang="zh-CN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l-GR" altLang="zh-CN" b="1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l-GR" altLang="zh-CN" b="1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l-GR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𝑺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altLang="zh-CN" b="1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𝒔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𝝅</m:t>
                                  </m:r>
                                  <m:d>
                                    <m:dPr>
                                      <m:ctrlPr>
                                        <a:rPr lang="en-US" altLang="zh-CN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𝒔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e>
                          </m:nary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zh-CN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ϒ</m:t>
                      </m:r>
                      <m:d>
                        <m:dPr>
                          <m:begChr m:val="{"/>
                          <m:endChr m:val="}"/>
                          <m:ctrlPr>
                            <a:rPr lang="el-GR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0.8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0.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0.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zh-CN" alt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需要三个未知变量</a:t>
                </a:r>
                <a:endParaRPr lang="en-US" altLang="zh-CN" sz="12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总共</a:t>
                </a:r>
                <a:r>
                  <a:rPr lang="zh-CN" alt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有</a:t>
                </a:r>
                <a:r>
                  <a:rPr lang="en-US" altLang="zh-CN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11</a:t>
                </a:r>
                <a:r>
                  <a:rPr lang="zh-CN" alt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个状态</a:t>
                </a:r>
                <a:endParaRPr lang="en-US" altLang="zh-CN" sz="12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贝尔</a:t>
                </a:r>
                <a:r>
                  <a:rPr lang="zh-CN" alt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曼方程组求解</a:t>
                </a:r>
                <a:endParaRPr lang="en-US" altLang="zh-C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5" y="1160743"/>
                <a:ext cx="6540361" cy="5379999"/>
              </a:xfrm>
              <a:prstGeom prst="rect">
                <a:avLst/>
              </a:prstGeom>
              <a:blipFill rotWithShape="0">
                <a:blip r:embed="rId3"/>
                <a:stretch>
                  <a:fillRect l="-746" t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/>
          <p:cNvSpPr/>
          <p:nvPr/>
        </p:nvSpPr>
        <p:spPr>
          <a:xfrm rot="5400000">
            <a:off x="3443084" y="2750005"/>
            <a:ext cx="25020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2514" y="3581403"/>
            <a:ext cx="1721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Immediate reward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64970" y="3585939"/>
            <a:ext cx="1340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future reward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969422" y="2907004"/>
            <a:ext cx="598287" cy="42732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805058" y="2889214"/>
            <a:ext cx="2552034" cy="435882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9525">
                <a:solidFill>
                  <a:schemeClr val="tx1"/>
                </a:solidFill>
              </a:ln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969422" y="3380515"/>
            <a:ext cx="219596" cy="286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3886398" y="3312351"/>
            <a:ext cx="219596" cy="286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右箭头 80"/>
          <p:cNvSpPr/>
          <p:nvPr/>
        </p:nvSpPr>
        <p:spPr>
          <a:xfrm rot="5400000">
            <a:off x="3443082" y="4116972"/>
            <a:ext cx="25020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3886398" y="4087784"/>
                <a:ext cx="2077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Bellman’s Equation  =&gt;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已知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398" y="4087784"/>
                <a:ext cx="20776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9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标题 1"/>
          <p:cNvSpPr txBox="1">
            <a:spLocks/>
          </p:cNvSpPr>
          <p:nvPr/>
        </p:nvSpPr>
        <p:spPr bwMode="auto">
          <a:xfrm>
            <a:off x="609600" y="274638"/>
            <a:ext cx="54116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967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mtClean="0"/>
              <a:t> RL – Hello world!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11140842" y="3733863"/>
                <a:ext cx="3141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842" y="3733863"/>
                <a:ext cx="31418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749816" y="979145"/>
            <a:ext cx="100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随机初始化</a:t>
            </a:r>
          </a:p>
        </p:txBody>
      </p:sp>
    </p:spTree>
    <p:extLst>
      <p:ext uri="{BB962C8B-B14F-4D97-AF65-F5344CB8AC3E}">
        <p14:creationId xmlns:p14="http://schemas.microsoft.com/office/powerpoint/2010/main" val="39407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12895" y="1342332"/>
          <a:ext cx="2609012" cy="161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3"/>
                <a:gridCol w="652253"/>
                <a:gridCol w="652253"/>
                <a:gridCol w="652253"/>
              </a:tblGrid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+1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28540" y="1436425"/>
            <a:ext cx="30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6985" y="907339"/>
            <a:ext cx="30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1          2          3          4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665244" y="2563610"/>
            <a:ext cx="8626" cy="27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179191" y="1657924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882964" y="1657924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506940" y="1661257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330873" y="2041161"/>
            <a:ext cx="0" cy="26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506940" y="2175087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0316408" y="2563610"/>
            <a:ext cx="8626" cy="27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8204384" y="2701631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846922" y="2701630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8056985" y="3794586"/>
          <a:ext cx="2609012" cy="161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3"/>
                <a:gridCol w="652253"/>
                <a:gridCol w="652253"/>
                <a:gridCol w="652253"/>
              </a:tblGrid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+1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7672630" y="3888679"/>
            <a:ext cx="30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101075" y="3359593"/>
            <a:ext cx="30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1          2          3          4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01075" y="38861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8718933" y="38795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8097598" y="44152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-0.90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336985" y="38861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0.77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90618" y="499667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-0.88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0028318" y="49966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-1.0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9393546" y="444267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-0.82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715650" y="499667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-0.87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71984" y="499667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-0.85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993100" y="1105413"/>
                <a:ext cx="4199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100" y="1105413"/>
                <a:ext cx="419987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02400" y="1359492"/>
                <a:ext cx="6132945" cy="386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Optional Value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Bellman’s EQ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l-GR" altLang="zh-CN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ϒ</m:t>
                    </m:r>
                    <m:d>
                      <m:dPr>
                        <m:begChr m:val="{"/>
                        <m:endChr m:val="}"/>
                        <m:ctrlPr>
                          <a:rPr lang="el-GR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l-GR" altLang="zh-CN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l-GR" altLang="zh-CN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l-GR" altLang="zh-CN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Optional Policy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l-GR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l-GR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l-G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解析：</a:t>
                </a:r>
                <a:endParaRPr lang="en-US" altLang="zh-CN" b="1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b="1" dirty="0" smtClean="0"/>
                  <a:t>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，但是需要计算</a:t>
                </a:r>
                <a:r>
                  <a:rPr lang="zh-CN" altLang="en-US" b="1" dirty="0" smtClean="0"/>
                  <a:t>策略空间</a:t>
                </a:r>
                <a:r>
                  <a:rPr lang="en-US" altLang="zh-CN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→  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b="1" dirty="0" smtClean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计算出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0" y="1359492"/>
                <a:ext cx="6132945" cy="3861570"/>
              </a:xfrm>
              <a:prstGeom prst="rect">
                <a:avLst/>
              </a:prstGeom>
              <a:blipFill rotWithShape="0">
                <a:blip r:embed="rId3"/>
                <a:stretch>
                  <a:fillRect l="-795" t="-790" b="-1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圆角矩形 42"/>
          <p:cNvSpPr/>
          <p:nvPr/>
        </p:nvSpPr>
        <p:spPr>
          <a:xfrm>
            <a:off x="3207498" y="2175087"/>
            <a:ext cx="3244976" cy="435882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16065" y="1493819"/>
            <a:ext cx="822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未来</a:t>
            </a:r>
            <a:r>
              <a:rPr lang="zh-CN" altLang="en-US" sz="1100" dirty="0" smtClean="0">
                <a:solidFill>
                  <a:srgbClr val="FF0000"/>
                </a:solidFill>
              </a:rPr>
              <a:t>收益最大化的动作</a:t>
            </a:r>
            <a:r>
              <a:rPr lang="en-US" altLang="zh-CN" sz="1100" dirty="0" smtClean="0">
                <a:solidFill>
                  <a:srgbClr val="FF0000"/>
                </a:solidFill>
              </a:rPr>
              <a:t>a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175735" y="2873129"/>
            <a:ext cx="632803" cy="48646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411638" cy="792162"/>
          </a:xfrm>
        </p:spPr>
        <p:txBody>
          <a:bodyPr/>
          <a:lstStyle/>
          <a:p>
            <a:r>
              <a:rPr lang="en-US" altLang="zh-CN" dirty="0" smtClean="0"/>
              <a:t> RL – Hello world!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1103896" y="3733863"/>
                <a:ext cx="3141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896" y="3733863"/>
                <a:ext cx="31418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7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12895" y="1342332"/>
          <a:ext cx="2609012" cy="161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3"/>
                <a:gridCol w="652253"/>
                <a:gridCol w="652253"/>
                <a:gridCol w="652253"/>
              </a:tblGrid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+1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28540" y="1436425"/>
            <a:ext cx="30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6985" y="907339"/>
            <a:ext cx="30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1          2          3          4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179191" y="1657924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882964" y="1657924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506940" y="1661257"/>
            <a:ext cx="3033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8056985" y="3794586"/>
          <a:ext cx="2609012" cy="161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3"/>
                <a:gridCol w="652253"/>
                <a:gridCol w="652253"/>
                <a:gridCol w="652253"/>
              </a:tblGrid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+1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3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7672630" y="3888679"/>
            <a:ext cx="30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101075" y="3359593"/>
            <a:ext cx="30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1          2          3          4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01075" y="38861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0.86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8718933" y="38795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0.90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8097598" y="44152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0.82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336985" y="38861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0.93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90618" y="49966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0.78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0028318" y="49966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0.49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9393546" y="44426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0.69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715650" y="49966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0.75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71984" y="49966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02400" y="1359492"/>
                <a:ext cx="6854167" cy="525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Policy Iteration</a:t>
                </a:r>
              </a:p>
              <a:p>
                <a:r>
                  <a:rPr lang="en-US" altLang="zh-CN" b="1" dirty="0"/>
                  <a:t>	</a:t>
                </a:r>
                <a:r>
                  <a:rPr lang="en-US" altLang="zh-CN" dirty="0" smtClean="0"/>
                  <a:t>initialize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altLang="zh-CN" dirty="0" smtClean="0"/>
                  <a:t>randomly</a:t>
                </a:r>
              </a:p>
              <a:p>
                <a:r>
                  <a:rPr lang="en-US" altLang="zh-CN" b="1" dirty="0"/>
                  <a:t>	</a:t>
                </a:r>
                <a:r>
                  <a:rPr lang="en-US" altLang="zh-CN" b="1" dirty="0" smtClean="0"/>
                  <a:t>Repeat:</a:t>
                </a:r>
              </a:p>
              <a:p>
                <a:r>
                  <a:rPr lang="en-US" altLang="zh-CN" b="1" dirty="0"/>
                  <a:t>	</a:t>
                </a:r>
                <a:r>
                  <a:rPr lang="en-US" altLang="zh-CN" b="1" dirty="0" smtClean="0"/>
                  <a:t>	</a:t>
                </a: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 (</a:t>
                </a:r>
                <a:r>
                  <a:rPr lang="zh-CN" altLang="en-US" sz="1400" dirty="0" smtClean="0"/>
                  <a:t>计算贝尔曼方程</a:t>
                </a:r>
                <a:r>
                  <a:rPr lang="en-US" altLang="zh-CN" b="1" dirty="0" smtClean="0"/>
                  <a:t>)</a:t>
                </a:r>
              </a:p>
              <a:p>
                <a:r>
                  <a:rPr lang="en-US" altLang="zh-CN" b="1" dirty="0"/>
                  <a:t>	</a:t>
                </a:r>
                <a:r>
                  <a:rPr lang="en-US" altLang="zh-CN" b="1" dirty="0" smtClean="0"/>
                  <a:t>	</a:t>
                </a: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l-GR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>
                  <a:cs typeface="Calibri" panose="020F0502020204030204" pitchFamily="34" charset="0"/>
                </a:endParaRPr>
              </a:p>
              <a:p>
                <a:endParaRPr lang="en-US" altLang="zh-CN" b="1" dirty="0" smtClean="0"/>
              </a:p>
              <a:p>
                <a:r>
                  <a:rPr lang="en-US" altLang="zh-CN" b="1" dirty="0"/>
                  <a:t>	</a:t>
                </a:r>
                <a:r>
                  <a:rPr lang="en-US" altLang="zh-CN" b="1" dirty="0" smtClean="0"/>
                  <a:t>This will make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err="1" smtClean="0"/>
                  <a:t>Eg</a:t>
                </a:r>
                <a:r>
                  <a:rPr lang="en-US" altLang="zh-CN" dirty="0" smtClean="0"/>
                  <a:t> : s = (3,1)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: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	=0.75*0.8 + 0.69*0.1 + 0.71*0.1 = 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0.78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 N:	=0.69*0.8 + 0.75*0.1 + 0.49*0.1 = 0.676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What else: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zh-CN" altLang="en-US" sz="1400" dirty="0" smtClean="0"/>
                  <a:t>效果比</a:t>
                </a:r>
                <a:r>
                  <a:rPr lang="en-US" altLang="zh-CN" sz="1400" dirty="0" smtClean="0"/>
                  <a:t>Value Iteration</a:t>
                </a:r>
                <a:r>
                  <a:rPr lang="zh-CN" altLang="en-US" sz="1400" dirty="0" smtClean="0"/>
                  <a:t>好，但是贝尔曼方程计算代价大</a:t>
                </a:r>
                <a:r>
                  <a:rPr lang="en-US" altLang="zh-CN" sz="1400" dirty="0" smtClean="0"/>
                  <a:t>	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zh-CN" altLang="en-US" sz="1400" dirty="0" smtClean="0"/>
                  <a:t>当</a:t>
                </a:r>
                <a:r>
                  <a:rPr lang="en-US" altLang="zh-CN" sz="1400" dirty="0" smtClean="0"/>
                  <a:t>|S| &lt; 1000</a:t>
                </a:r>
                <a:r>
                  <a:rPr lang="zh-CN" altLang="en-US" sz="1400" dirty="0" smtClean="0"/>
                  <a:t>时，该方法可行</a:t>
                </a:r>
                <a:endParaRPr lang="en-US" altLang="zh-CN" sz="1400" dirty="0"/>
              </a:p>
              <a:p>
                <a:r>
                  <a:rPr lang="en-US" altLang="zh-CN" b="1" dirty="0" smtClean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0" y="1359492"/>
                <a:ext cx="6854167" cy="5256567"/>
              </a:xfrm>
              <a:prstGeom prst="rect">
                <a:avLst/>
              </a:prstGeom>
              <a:blipFill rotWithShape="0">
                <a:blip r:embed="rId2"/>
                <a:stretch>
                  <a:fillRect l="-711" t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8322247" y="2040469"/>
            <a:ext cx="8626" cy="27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9633701" y="2037064"/>
            <a:ext cx="8626" cy="27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179191" y="2706255"/>
            <a:ext cx="303364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8863967" y="2721100"/>
            <a:ext cx="303364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0150108" y="2725718"/>
            <a:ext cx="303364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437929" y="2725718"/>
            <a:ext cx="303364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552678" y="5181341"/>
            <a:ext cx="174911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343596" y="4008435"/>
            <a:ext cx="0" cy="77611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642327" y="4220557"/>
            <a:ext cx="5600" cy="406786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8541419" y="4050508"/>
            <a:ext cx="1324924" cy="9236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411638" cy="792162"/>
          </a:xfrm>
        </p:spPr>
        <p:txBody>
          <a:bodyPr/>
          <a:lstStyle/>
          <a:p>
            <a:r>
              <a:rPr lang="en-US" altLang="zh-CN" dirty="0" smtClean="0"/>
              <a:t> RL – Hello world!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9437929" y="4994412"/>
            <a:ext cx="492488" cy="346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0783890" y="1021964"/>
                <a:ext cx="3824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890" y="1021964"/>
                <a:ext cx="382438" cy="492443"/>
              </a:xfrm>
              <a:prstGeom prst="rect">
                <a:avLst/>
              </a:prstGeom>
              <a:blipFill rotWithShape="0">
                <a:blip r:embed="rId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0767508" y="3418105"/>
                <a:ext cx="3824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508" y="3418105"/>
                <a:ext cx="382438" cy="492443"/>
              </a:xfrm>
              <a:prstGeom prst="rect">
                <a:avLst/>
              </a:prstGeom>
              <a:blipFill rotWithShape="0">
                <a:blip r:embed="rId4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411638" cy="792162"/>
          </a:xfrm>
        </p:spPr>
        <p:txBody>
          <a:bodyPr/>
          <a:lstStyle/>
          <a:p>
            <a:r>
              <a:rPr lang="en-US" altLang="zh-CN" dirty="0"/>
              <a:t> NLG</a:t>
            </a:r>
            <a:r>
              <a:rPr lang="zh-CN" altLang="en-US" dirty="0"/>
              <a:t>技术简介</a:t>
            </a:r>
            <a:endParaRPr lang="en-US" altLang="zh-CN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0" y="1242639"/>
            <a:ext cx="10783924" cy="33685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08" y="4787004"/>
            <a:ext cx="3681188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411638" cy="792162"/>
          </a:xfrm>
        </p:spPr>
        <p:txBody>
          <a:bodyPr/>
          <a:lstStyle/>
          <a:p>
            <a:r>
              <a:rPr lang="en-US" altLang="zh-CN" dirty="0"/>
              <a:t> NLG</a:t>
            </a:r>
            <a:r>
              <a:rPr lang="zh-CN" altLang="en-US" dirty="0"/>
              <a:t>技术简介</a:t>
            </a:r>
            <a:endParaRPr lang="en-US" altLang="zh-CN" dirty="0"/>
          </a:p>
        </p:txBody>
      </p:sp>
      <p:sp>
        <p:nvSpPr>
          <p:cNvPr id="7" name="右箭头 6"/>
          <p:cNvSpPr/>
          <p:nvPr/>
        </p:nvSpPr>
        <p:spPr>
          <a:xfrm>
            <a:off x="3966604" y="2828060"/>
            <a:ext cx="25020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2" y="1216599"/>
            <a:ext cx="6461120" cy="340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012" y="4821382"/>
            <a:ext cx="6017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解析为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集合 </a:t>
            </a:r>
            <a:r>
              <a:rPr lang="en-US" altLang="zh-CN" sz="1400" dirty="0"/>
              <a:t>=&gt;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[‘start’,’{’'act', 'inform', 'object', 'result', '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origin_place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', …]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获取一个解析对象 </a:t>
            </a:r>
            <a:r>
              <a:rPr lang="en-US" altLang="zh-CN" sz="1400" dirty="0" smtClean="0"/>
              <a:t>=&gt;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start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</a:rPr>
              <a:t>{}{}..{}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递归解析当前对象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=&gt; 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parseKV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函数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177131" y="2804616"/>
            <a:ext cx="25020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140" y="1506225"/>
            <a:ext cx="3617719" cy="30988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5504871" y="1727200"/>
            <a:ext cx="2002269" cy="4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584680" y="2400757"/>
            <a:ext cx="1922460" cy="7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1514" y="5631495"/>
            <a:ext cx="9407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There </a:t>
            </a:r>
            <a:r>
              <a:rPr lang="zh-CN" altLang="en-US" dirty="0"/>
              <a:t>is a &lt; </a:t>
            </a:r>
            <a:r>
              <a:rPr lang="zh-CN" altLang="en-US" dirty="0">
                <a:solidFill>
                  <a:srgbClr val="0070C0"/>
                </a:solidFill>
              </a:rPr>
              <a:t>result.route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bus</a:t>
            </a:r>
            <a:r>
              <a:rPr lang="zh-CN" altLang="en-US" dirty="0"/>
              <a:t>&gt; leaving </a:t>
            </a:r>
            <a:r>
              <a:rPr lang="zh-CN" altLang="en-US" dirty="0">
                <a:solidFill>
                  <a:srgbClr val="0070C0"/>
                </a:solidFill>
              </a:rPr>
              <a:t>&lt; origin_place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wudaokou</a:t>
            </a:r>
            <a:r>
              <a:rPr lang="zh-CN" altLang="en-US" dirty="0"/>
              <a:t>&gt; at &lt; </a:t>
            </a:r>
            <a:r>
              <a:rPr lang="zh-CN" altLang="en-US" dirty="0">
                <a:solidFill>
                  <a:srgbClr val="0070C0"/>
                </a:solidFill>
              </a:rPr>
              <a:t>result.departure_time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1418</a:t>
            </a:r>
            <a:r>
              <a:rPr lang="zh-CN" altLang="en-US" dirty="0"/>
              <a:t>&gt;. </a:t>
            </a:r>
            <a:endParaRPr lang="en-US" altLang="zh-CN" dirty="0" smtClean="0"/>
          </a:p>
          <a:p>
            <a:r>
              <a:rPr lang="zh-CN" altLang="en-US" dirty="0" smtClean="0"/>
              <a:t>It </a:t>
            </a:r>
            <a:r>
              <a:rPr lang="zh-CN" altLang="en-US" dirty="0"/>
              <a:t>will arrive at &lt;</a:t>
            </a:r>
            <a:r>
              <a:rPr lang="zh-CN" altLang="en-US" dirty="0">
                <a:solidFill>
                  <a:srgbClr val="0070C0"/>
                </a:solidFill>
              </a:rPr>
              <a:t>destination_place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huilongguan</a:t>
            </a:r>
            <a:r>
              <a:rPr lang="zh-CN" altLang="en-US" dirty="0"/>
              <a:t>&gt; at &lt;</a:t>
            </a:r>
            <a:r>
              <a:rPr lang="zh-CN" altLang="en-US" dirty="0">
                <a:solidFill>
                  <a:srgbClr val="0070C0"/>
                </a:solidFill>
              </a:rPr>
              <a:t>result.arrival_time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1920</a:t>
            </a:r>
            <a:r>
              <a:rPr lang="zh-CN" altLang="en-US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6980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161F70-8130-4C3F-9F30-6113C7F4F40F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架构简介</a:t>
            </a:r>
            <a:endParaRPr lang="en-US" altLang="zh-CN" sz="3000" dirty="0"/>
          </a:p>
          <a:p>
            <a:r>
              <a:rPr lang="en-US" altLang="zh-CN" sz="3000" dirty="0" smtClean="0"/>
              <a:t>NLU</a:t>
            </a:r>
            <a:r>
              <a:rPr lang="zh-CN" altLang="en-US" sz="3000" dirty="0" smtClean="0"/>
              <a:t>技术简介</a:t>
            </a:r>
            <a:endParaRPr lang="en-US" altLang="zh-CN" sz="3000" dirty="0"/>
          </a:p>
          <a:p>
            <a:r>
              <a:rPr lang="en-US" altLang="zh-CN" sz="3000" dirty="0" smtClean="0"/>
              <a:t>DM</a:t>
            </a:r>
            <a:r>
              <a:rPr lang="zh-CN" altLang="en-US" sz="3000" dirty="0" smtClean="0"/>
              <a:t>实现和优化</a:t>
            </a:r>
            <a:endParaRPr lang="en-US" altLang="zh-CN" sz="3000" dirty="0" smtClean="0"/>
          </a:p>
          <a:p>
            <a:r>
              <a:rPr lang="en-US" altLang="zh-CN" sz="3000" dirty="0" smtClean="0"/>
              <a:t>NLG</a:t>
            </a:r>
            <a:r>
              <a:rPr lang="zh-CN" altLang="en-US" sz="3000" dirty="0" smtClean="0"/>
              <a:t>技术简介</a:t>
            </a:r>
            <a:endParaRPr lang="en-US" altLang="zh-CN" sz="3000" dirty="0"/>
          </a:p>
          <a:p>
            <a:endParaRPr lang="en-US" altLang="zh-CN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7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75" y="1183027"/>
            <a:ext cx="8669547" cy="49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NLU</a:t>
            </a:r>
            <a:r>
              <a:rPr lang="zh-CN" altLang="en-US" dirty="0" smtClean="0"/>
              <a:t>技术简介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42" y="974100"/>
            <a:ext cx="8441080" cy="58752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50169" y="127671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</a:t>
            </a:r>
            <a:r>
              <a:rPr lang="en-US" altLang="zh-CN" dirty="0" smtClean="0"/>
              <a:t>/</a:t>
            </a:r>
            <a:r>
              <a:rPr lang="zh-CN" altLang="en-US" dirty="0" smtClean="0"/>
              <a:t>想</a:t>
            </a:r>
            <a:r>
              <a:rPr lang="en-US" altLang="zh-CN" dirty="0" smtClean="0"/>
              <a:t>/</a:t>
            </a:r>
            <a:r>
              <a:rPr lang="zh-CN" altLang="en-US" dirty="0" smtClean="0"/>
              <a:t>听</a:t>
            </a:r>
            <a:r>
              <a:rPr lang="en-US" altLang="zh-CN" dirty="0" smtClean="0"/>
              <a:t>/</a:t>
            </a:r>
            <a:r>
              <a:rPr lang="zh-CN" altLang="en-US" dirty="0" smtClean="0"/>
              <a:t>刘德华</a:t>
            </a:r>
            <a:r>
              <a:rPr lang="en-US" altLang="zh-CN" dirty="0" smtClean="0"/>
              <a:t>/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忘情水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9332219" y="2579298"/>
            <a:ext cx="224287" cy="8971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10808111" y="2579297"/>
            <a:ext cx="224287" cy="8971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437492" y="2665426"/>
            <a:ext cx="14049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我</a:t>
            </a:r>
            <a:r>
              <a:rPr lang="zh-CN" altLang="en-US" sz="1600" dirty="0" smtClean="0"/>
              <a:t>想</a:t>
            </a:r>
            <a:r>
              <a:rPr lang="en-US" altLang="zh-CN" sz="1600" dirty="0" smtClean="0"/>
              <a:t>/song</a:t>
            </a:r>
          </a:p>
          <a:p>
            <a:r>
              <a:rPr lang="zh-CN" altLang="en-US" sz="1600" dirty="0" smtClean="0"/>
              <a:t>刘德华</a:t>
            </a:r>
            <a:r>
              <a:rPr lang="en-US" altLang="zh-CN" sz="1600" dirty="0" smtClean="0"/>
              <a:t>/singer</a:t>
            </a:r>
          </a:p>
          <a:p>
            <a:r>
              <a:rPr lang="zh-CN" altLang="en-US" sz="1600" dirty="0"/>
              <a:t>忘情</a:t>
            </a:r>
            <a:r>
              <a:rPr lang="zh-CN" altLang="en-US" sz="1600" dirty="0" smtClean="0"/>
              <a:t>水</a:t>
            </a:r>
            <a:r>
              <a:rPr lang="en-US" altLang="zh-CN" sz="1600" dirty="0" smtClean="0"/>
              <a:t>/song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1001952" y="2858593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刘德华</a:t>
            </a:r>
            <a:r>
              <a:rPr lang="en-US" altLang="zh-CN" sz="1600" dirty="0" smtClean="0"/>
              <a:t>/per</a:t>
            </a:r>
          </a:p>
        </p:txBody>
      </p:sp>
      <p:sp>
        <p:nvSpPr>
          <p:cNvPr id="14" name="矩形 13"/>
          <p:cNvSpPr/>
          <p:nvPr/>
        </p:nvSpPr>
        <p:spPr>
          <a:xfrm>
            <a:off x="11120368" y="1955679"/>
            <a:ext cx="5790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CRF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23374" y="1955679"/>
            <a:ext cx="542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DIC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右箭头 15"/>
          <p:cNvSpPr/>
          <p:nvPr/>
        </p:nvSpPr>
        <p:spPr>
          <a:xfrm rot="5400000">
            <a:off x="10458304" y="1744855"/>
            <a:ext cx="39368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10458303" y="3696386"/>
            <a:ext cx="39368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9328514" y="4125899"/>
            <a:ext cx="155448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336742" y="4064482"/>
            <a:ext cx="27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Song/</a:t>
            </a:r>
            <a:r>
              <a:rPr lang="zh-CN" altLang="en-US" dirty="0" smtClean="0"/>
              <a:t>听</a:t>
            </a:r>
            <a:r>
              <a:rPr lang="en-US" altLang="zh-CN" dirty="0" smtClean="0"/>
              <a:t>/singer/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忘情水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444468" y="4711511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我想</a:t>
            </a:r>
            <a:r>
              <a:rPr lang="en-US" altLang="zh-CN" dirty="0" smtClean="0"/>
              <a:t>/</a:t>
            </a:r>
            <a:r>
              <a:rPr lang="zh-CN" altLang="en-US" dirty="0" smtClean="0"/>
              <a:t>听</a:t>
            </a:r>
            <a:r>
              <a:rPr lang="en-US" altLang="zh-CN" dirty="0" smtClean="0"/>
              <a:t>/singer/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en-US" altLang="zh-CN" dirty="0"/>
              <a:t>song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5400000">
            <a:off x="10458302" y="5206751"/>
            <a:ext cx="393680" cy="227565"/>
          </a:xfrm>
          <a:prstGeom prst="rightArrow">
            <a:avLst>
              <a:gd name="adj1" fmla="val 50000"/>
              <a:gd name="adj2" fmla="val 4644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753860" y="5560224"/>
            <a:ext cx="1378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刘德华</a:t>
            </a:r>
            <a:r>
              <a:rPr lang="en-US" altLang="zh-CN" sz="1600" dirty="0" smtClean="0"/>
              <a:t>/singer</a:t>
            </a:r>
          </a:p>
          <a:p>
            <a:r>
              <a:rPr lang="zh-CN" altLang="en-US" sz="1600" dirty="0"/>
              <a:t>忘情</a:t>
            </a:r>
            <a:r>
              <a:rPr lang="zh-CN" altLang="en-US" sz="1600" dirty="0" smtClean="0"/>
              <a:t>水</a:t>
            </a:r>
            <a:r>
              <a:rPr lang="en-US" altLang="zh-CN" sz="1600" dirty="0" smtClean="0"/>
              <a:t>/song</a:t>
            </a:r>
            <a:endParaRPr lang="zh-CN" altLang="en-US" sz="1600" dirty="0"/>
          </a:p>
        </p:txBody>
      </p:sp>
      <p:sp>
        <p:nvSpPr>
          <p:cNvPr id="23" name="左大括号 22"/>
          <p:cNvSpPr/>
          <p:nvPr/>
        </p:nvSpPr>
        <p:spPr>
          <a:xfrm>
            <a:off x="9469637" y="5641766"/>
            <a:ext cx="224287" cy="3652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/>
          <p:cNvSpPr/>
          <p:nvPr/>
        </p:nvSpPr>
        <p:spPr>
          <a:xfrm>
            <a:off x="11878175" y="4035306"/>
            <a:ext cx="284672" cy="427684"/>
          </a:xfrm>
          <a:prstGeom prst="mathMultiply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5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NLU</a:t>
            </a:r>
            <a:r>
              <a:rPr lang="zh-CN" altLang="en-US" dirty="0" smtClean="0"/>
              <a:t>模板匹配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87" y="991863"/>
            <a:ext cx="9051097" cy="5641850"/>
          </a:xfrm>
          <a:prstGeom prst="rect">
            <a:avLst/>
          </a:prstGeom>
        </p:spPr>
      </p:pic>
      <p:sp>
        <p:nvSpPr>
          <p:cNvPr id="26" name="云形标注 25"/>
          <p:cNvSpPr/>
          <p:nvPr/>
        </p:nvSpPr>
        <p:spPr bwMode="auto">
          <a:xfrm>
            <a:off x="108336" y="2111078"/>
            <a:ext cx="1662953" cy="1066998"/>
          </a:xfrm>
          <a:prstGeom prst="cloudCallout">
            <a:avLst>
              <a:gd name="adj1" fmla="val 57321"/>
              <a:gd name="adj2" fmla="val 59289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语义</a:t>
            </a:r>
            <a:endParaRPr lang="en-US" altLang="zh-CN" b="1" dirty="0" smtClean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归一化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NLU</a:t>
            </a:r>
            <a:r>
              <a:rPr lang="zh-CN" altLang="en-US" dirty="0" smtClean="0"/>
              <a:t>模板匹配 </a:t>
            </a:r>
            <a:r>
              <a:rPr lang="en-US" altLang="zh-CN" dirty="0" smtClean="0"/>
              <a:t>- Direct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7" y="1066800"/>
            <a:ext cx="9664460" cy="50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</a:t>
            </a:r>
            <a:r>
              <a:rPr lang="zh-CN" altLang="en-US" dirty="0" smtClean="0"/>
              <a:t>原理简介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01" y="532932"/>
            <a:ext cx="4921499" cy="3654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715"/>
            <a:ext cx="7277941" cy="56383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345" y="4514153"/>
            <a:ext cx="3692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DTT</a:t>
            </a:r>
            <a:r>
              <a:rPr lang="zh-CN" altLang="en-US" dirty="0" smtClean="0"/>
              <a:t>是对话流程的分解（计划）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Agent</a:t>
            </a:r>
            <a:r>
              <a:rPr lang="zh-CN" altLang="en-US" dirty="0"/>
              <a:t>执行</a:t>
            </a:r>
            <a:r>
              <a:rPr lang="zh-CN" altLang="en-US" dirty="0" smtClean="0"/>
              <a:t>原子任务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深度遍历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9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</a:t>
            </a:r>
            <a:r>
              <a:rPr lang="zh-CN" altLang="en-US" dirty="0" smtClean="0"/>
              <a:t>优化方向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502497"/>
            <a:ext cx="8229600" cy="4830763"/>
          </a:xfrm>
        </p:spPr>
        <p:txBody>
          <a:bodyPr/>
          <a:lstStyle/>
          <a:p>
            <a:r>
              <a:rPr lang="en-US" altLang="zh-CN" sz="2800" dirty="0" smtClean="0"/>
              <a:t>Error Handling</a:t>
            </a:r>
          </a:p>
          <a:p>
            <a:pPr lvl="1"/>
            <a:r>
              <a:rPr lang="en-US" altLang="zh-CN" sz="2400" dirty="0" err="1" smtClean="0"/>
              <a:t>Grouding</a:t>
            </a:r>
            <a:r>
              <a:rPr lang="en-US" altLang="zh-CN" sz="2400" dirty="0" smtClean="0"/>
              <a:t> Action</a:t>
            </a:r>
            <a:r>
              <a:rPr lang="zh-CN" altLang="en-US" sz="2400" dirty="0" smtClean="0"/>
              <a:t>的选取 </a:t>
            </a:r>
            <a:r>
              <a:rPr lang="en-US" altLang="zh-CN" sz="2400" dirty="0" smtClean="0"/>
              <a:t>-&gt; </a:t>
            </a:r>
            <a:r>
              <a:rPr lang="en-US" altLang="zh-CN" sz="2400" dirty="0" smtClean="0">
                <a:solidFill>
                  <a:srgbClr val="00B050"/>
                </a:solidFill>
              </a:rPr>
              <a:t>Policy</a:t>
            </a:r>
            <a:r>
              <a:rPr lang="en-US" altLang="zh-CN" sz="2400" dirty="0">
                <a:solidFill>
                  <a:srgbClr val="00B050"/>
                </a:solidFill>
              </a:rPr>
              <a:t> </a:t>
            </a:r>
            <a:r>
              <a:rPr lang="en-US" altLang="zh-CN" sz="2400" dirty="0" smtClean="0">
                <a:solidFill>
                  <a:srgbClr val="00B050"/>
                </a:solidFill>
              </a:rPr>
              <a:t>Matrix</a:t>
            </a:r>
          </a:p>
          <a:p>
            <a:r>
              <a:rPr lang="zh-CN" altLang="en-US" sz="2800" dirty="0" smtClean="0"/>
              <a:t>决策动作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Agent</a:t>
            </a:r>
            <a:r>
              <a:rPr lang="zh-CN" altLang="en-US" sz="2400" dirty="0"/>
              <a:t>触发</a:t>
            </a:r>
          </a:p>
        </p:txBody>
      </p:sp>
    </p:spTree>
    <p:extLst>
      <p:ext uri="{BB962C8B-B14F-4D97-AF65-F5344CB8AC3E}">
        <p14:creationId xmlns:p14="http://schemas.microsoft.com/office/powerpoint/2010/main" val="16445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 – Error Handing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360D-DC6A-4130-AA01-3F5445AD448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30" y="1135810"/>
            <a:ext cx="8906649" cy="277195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449238" y="4494361"/>
            <a:ext cx="6927011" cy="1664899"/>
          </a:xfrm>
        </p:spPr>
        <p:txBody>
          <a:bodyPr/>
          <a:lstStyle/>
          <a:p>
            <a:r>
              <a:rPr lang="en-US" altLang="zh-CN" sz="2400" dirty="0" smtClean="0"/>
              <a:t>Misunderstanding</a:t>
            </a:r>
          </a:p>
          <a:p>
            <a:pPr lvl="1"/>
            <a:r>
              <a:rPr lang="en-US" altLang="zh-CN" sz="2000" dirty="0" smtClean="0"/>
              <a:t>Concept </a:t>
            </a:r>
            <a:r>
              <a:rPr lang="en-US" altLang="zh-CN" sz="2000" dirty="0" err="1" smtClean="0"/>
              <a:t>Grouding</a:t>
            </a:r>
            <a:r>
              <a:rPr lang="en-US" altLang="zh-CN" sz="2000" dirty="0" smtClean="0"/>
              <a:t> Model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Non-understanding</a:t>
            </a:r>
          </a:p>
          <a:p>
            <a:pPr lvl="1"/>
            <a:r>
              <a:rPr lang="en-US" altLang="zh-CN" sz="2000" dirty="0" smtClean="0"/>
              <a:t>Request </a:t>
            </a:r>
            <a:r>
              <a:rPr lang="en-US" altLang="zh-CN" sz="2000" dirty="0" err="1" smtClean="0"/>
              <a:t>Grouding</a:t>
            </a:r>
            <a:r>
              <a:rPr lang="en-US" altLang="zh-CN" sz="2000" dirty="0" smtClean="0"/>
              <a:t> Model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42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525</Words>
  <Application>Microsoft Office PowerPoint</Application>
  <PresentationFormat>宽屏</PresentationFormat>
  <Paragraphs>282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Office Theme</vt:lpstr>
      <vt:lpstr>1_Office Theme</vt:lpstr>
      <vt:lpstr>2_Office Theme</vt:lpstr>
      <vt:lpstr>PowerPoint 演示文稿</vt:lpstr>
      <vt:lpstr>提纲</vt:lpstr>
      <vt:lpstr>架构简介</vt:lpstr>
      <vt:lpstr>NLU技术简介</vt:lpstr>
      <vt:lpstr>NLU模板匹配</vt:lpstr>
      <vt:lpstr>NLU模板匹配 - Direct</vt:lpstr>
      <vt:lpstr>DM原理简介</vt:lpstr>
      <vt:lpstr>DM优化方向</vt:lpstr>
      <vt:lpstr>DM – Error Handing</vt:lpstr>
      <vt:lpstr>DM – Error Handing</vt:lpstr>
      <vt:lpstr>DM优化算法 - RL</vt:lpstr>
      <vt:lpstr> RL – Hello world!</vt:lpstr>
      <vt:lpstr>PowerPoint 演示文稿</vt:lpstr>
      <vt:lpstr> RL – Hello world!</vt:lpstr>
      <vt:lpstr> RL – Hello world!</vt:lpstr>
      <vt:lpstr> NLG技术简介</vt:lpstr>
      <vt:lpstr> NLG技术简介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UCUser</dc:creator>
  <cp:lastModifiedBy>UCUser</cp:lastModifiedBy>
  <cp:revision>140</cp:revision>
  <dcterms:created xsi:type="dcterms:W3CDTF">2017-05-25T07:18:02Z</dcterms:created>
  <dcterms:modified xsi:type="dcterms:W3CDTF">2017-05-27T07:24:39Z</dcterms:modified>
</cp:coreProperties>
</file>