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1" r:id="rId9"/>
    <p:sldId id="262"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40F"/>
    <a:srgbClr val="FC7481"/>
    <a:srgbClr val="34495E"/>
    <a:srgbClr val="3498DB"/>
    <a:srgbClr val="2ECC72"/>
    <a:srgbClr val="9B59BE"/>
    <a:srgbClr val="E74C3C"/>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7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160A02-5894-48A6-A70F-1652B6C37D27}"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252441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60A02-5894-48A6-A70F-1652B6C37D27}"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121812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60A02-5894-48A6-A70F-1652B6C37D27}"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158402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160A02-5894-48A6-A70F-1652B6C37D27}"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308776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160A02-5894-48A6-A70F-1652B6C37D27}" type="datetimeFigureOut">
              <a:rPr lang="en-US" smtClean="0"/>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359052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160A02-5894-48A6-A70F-1652B6C37D27}"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411634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160A02-5894-48A6-A70F-1652B6C37D27}" type="datetimeFigureOut">
              <a:rPr lang="en-US" smtClean="0"/>
              <a:t>17-Sep-18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170741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160A02-5894-48A6-A70F-1652B6C37D27}" type="datetimeFigureOut">
              <a:rPr lang="en-US" smtClean="0"/>
              <a:t>17-Sep-18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51117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60A02-5894-48A6-A70F-1652B6C37D27}" type="datetimeFigureOut">
              <a:rPr lang="en-US" smtClean="0"/>
              <a:t>17-Sep-18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97706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160A02-5894-48A6-A70F-1652B6C37D27}"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234557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0160A02-5894-48A6-A70F-1652B6C37D27}" type="datetimeFigureOut">
              <a:rPr lang="en-US" smtClean="0"/>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D2374-9A1C-49E5-BA29-1D1AACECF31D}" type="slidenum">
              <a:rPr lang="en-US" smtClean="0"/>
              <a:t>‹#›</a:t>
            </a:fld>
            <a:endParaRPr lang="en-US"/>
          </a:p>
        </p:txBody>
      </p:sp>
    </p:spTree>
    <p:extLst>
      <p:ext uri="{BB962C8B-B14F-4D97-AF65-F5344CB8AC3E}">
        <p14:creationId xmlns:p14="http://schemas.microsoft.com/office/powerpoint/2010/main" val="88043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60A02-5894-48A6-A70F-1652B6C37D27}" type="datetimeFigureOut">
              <a:rPr lang="en-US" smtClean="0"/>
              <a:t>17-Sep-18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D2374-9A1C-49E5-BA29-1D1AACECF31D}" type="slidenum">
              <a:rPr lang="en-US" smtClean="0"/>
              <a:t>‹#›</a:t>
            </a:fld>
            <a:endParaRPr lang="en-US"/>
          </a:p>
        </p:txBody>
      </p:sp>
    </p:spTree>
    <p:extLst>
      <p:ext uri="{BB962C8B-B14F-4D97-AF65-F5344CB8AC3E}">
        <p14:creationId xmlns:p14="http://schemas.microsoft.com/office/powerpoint/2010/main" val="3180851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6033516"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803898"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7615428"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31" name="Title 1"/>
          <p:cNvSpPr>
            <a:spLocks noGrp="1"/>
          </p:cNvSpPr>
          <p:nvPr>
            <p:ph type="ctrTitle"/>
          </p:nvPr>
        </p:nvSpPr>
        <p:spPr>
          <a:xfrm>
            <a:off x="3938006" y="477635"/>
            <a:ext cx="7772400" cy="1470025"/>
          </a:xfrm>
        </p:spPr>
        <p:txBody>
          <a:bodyPr>
            <a:normAutofit/>
          </a:bodyPr>
          <a:lstStyle/>
          <a:p>
            <a:pPr algn="r"/>
            <a:r>
              <a:rPr lang="en-US" sz="4800" b="1" dirty="0" smtClean="0">
                <a:latin typeface="Tw Cen MT" panose="020B0602020104020603" pitchFamily="34" charset="0"/>
              </a:rPr>
              <a:t>Android </a:t>
            </a:r>
            <a:br>
              <a:rPr lang="en-US" sz="4800" b="1" dirty="0" smtClean="0">
                <a:latin typeface="Tw Cen MT" panose="020B0602020104020603" pitchFamily="34" charset="0"/>
              </a:rPr>
            </a:br>
            <a:r>
              <a:rPr lang="en-US" sz="4800" b="1" dirty="0" smtClean="0">
                <a:latin typeface="Tw Cen MT" panose="020B0602020104020603" pitchFamily="34" charset="0"/>
              </a:rPr>
              <a:t>App Development</a:t>
            </a:r>
            <a:endParaRPr lang="en-US" sz="4800" b="1" dirty="0">
              <a:latin typeface="Tw Cen MT" panose="020B0602020104020603" pitchFamily="34" charset="0"/>
            </a:endParaRPr>
          </a:p>
        </p:txBody>
      </p:sp>
      <p:sp>
        <p:nvSpPr>
          <p:cNvPr id="32" name="Subtitle 2"/>
          <p:cNvSpPr>
            <a:spLocks noGrp="1"/>
          </p:cNvSpPr>
          <p:nvPr>
            <p:ph type="subTitle" idx="1"/>
          </p:nvPr>
        </p:nvSpPr>
        <p:spPr>
          <a:xfrm>
            <a:off x="5476571" y="1947660"/>
            <a:ext cx="6172200" cy="1752600"/>
          </a:xfrm>
        </p:spPr>
        <p:txBody>
          <a:bodyPr>
            <a:normAutofit/>
          </a:bodyPr>
          <a:lstStyle/>
          <a:p>
            <a:pPr algn="r"/>
            <a:r>
              <a:rPr sz="2000" dirty="0" smtClean="0">
                <a:latin typeface="Tw Cen MT" panose="020B0602020104020603" pitchFamily="34" charset="0"/>
              </a:rPr>
              <a:t>By: </a:t>
            </a:r>
            <a:r>
              <a:rPr sz="2000" dirty="0" err="1" smtClean="0">
                <a:latin typeface="Tw Cen MT" panose="020B0602020104020603" pitchFamily="34" charset="0"/>
              </a:rPr>
              <a:t>Mohd</a:t>
            </a:r>
            <a:r>
              <a:rPr sz="2000" dirty="0" smtClean="0">
                <a:latin typeface="Tw Cen MT" panose="020B0602020104020603" pitchFamily="34" charset="0"/>
              </a:rPr>
              <a:t>. Anas Khan</a:t>
            </a:r>
            <a:endParaRPr lang="en-US" sz="2000" dirty="0" smtClean="0">
              <a:latin typeface="Tw Cen MT" panose="020B0602020104020603" pitchFamily="34" charset="0"/>
            </a:endParaRPr>
          </a:p>
          <a:p>
            <a:pPr algn="r"/>
            <a:r>
              <a:rPr lang="en-US" sz="2000" dirty="0" smtClean="0">
                <a:latin typeface="Tw Cen MT" panose="020B0602020104020603" pitchFamily="34" charset="0"/>
              </a:rPr>
              <a:t>Software Engineer</a:t>
            </a:r>
          </a:p>
          <a:p>
            <a:pPr algn="r"/>
            <a:r>
              <a:rPr lang="en-US" sz="2000" dirty="0" err="1" smtClean="0">
                <a:latin typeface="Tw Cen MT" panose="020B0602020104020603" pitchFamily="34" charset="0"/>
              </a:rPr>
              <a:t>Softpro</a:t>
            </a:r>
            <a:r>
              <a:rPr lang="en-US" sz="2000" dirty="0" smtClean="0">
                <a:latin typeface="Tw Cen MT" panose="020B0602020104020603" pitchFamily="34" charset="0"/>
              </a:rPr>
              <a:t> India (P) Ltd.</a:t>
            </a:r>
            <a:endParaRPr lang="en-US" sz="2000" dirty="0">
              <a:latin typeface="Tw Cen MT" panose="020B0602020104020603" pitchFamily="34" charset="0"/>
            </a:endParaRPr>
          </a:p>
        </p:txBody>
      </p:sp>
    </p:spTree>
    <p:extLst>
      <p:ext uri="{BB962C8B-B14F-4D97-AF65-F5344CB8AC3E}">
        <p14:creationId xmlns:p14="http://schemas.microsoft.com/office/powerpoint/2010/main" val="279084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2361000"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187581"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4211722"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31" name="TextBox 30"/>
          <p:cNvSpPr txBox="1"/>
          <p:nvPr/>
        </p:nvSpPr>
        <p:spPr>
          <a:xfrm rot="16200000">
            <a:off x="7698512" y="3085609"/>
            <a:ext cx="3243393" cy="646331"/>
          </a:xfrm>
          <a:prstGeom prst="rect">
            <a:avLst/>
          </a:prstGeom>
          <a:noFill/>
        </p:spPr>
        <p:txBody>
          <a:bodyPr wrap="square" rtlCol="0">
            <a:spAutoFit/>
          </a:bodyPr>
          <a:lstStyle/>
          <a:p>
            <a:pPr algn="ctr"/>
            <a:r>
              <a:rPr lang="en-US" sz="3500" b="1" smtClean="0">
                <a:solidFill>
                  <a:srgbClr val="E5E5E5"/>
                </a:solidFill>
                <a:latin typeface="Tw Cen MT" panose="020B0602020104020603" pitchFamily="34" charset="0"/>
              </a:rPr>
              <a:t>timeline(contd.)</a:t>
            </a:r>
            <a:endParaRPr lang="en-US" sz="3500" b="1" dirty="0">
              <a:solidFill>
                <a:srgbClr val="E5E5E5"/>
              </a:solidFill>
              <a:latin typeface="Tw Cen MT" panose="020B0602020104020603" pitchFamily="34" charset="0"/>
            </a:endParaRPr>
          </a:p>
        </p:txBody>
      </p:sp>
      <p:sp>
        <p:nvSpPr>
          <p:cNvPr id="32" name="Subtitle 2"/>
          <p:cNvSpPr>
            <a:spLocks noGrp="1"/>
          </p:cNvSpPr>
          <p:nvPr>
            <p:ph type="subTitle" idx="1"/>
          </p:nvPr>
        </p:nvSpPr>
        <p:spPr>
          <a:xfrm>
            <a:off x="762258" y="711200"/>
            <a:ext cx="6008408" cy="2298700"/>
          </a:xfrm>
        </p:spPr>
        <p:txBody>
          <a:bodyPr>
            <a:noAutofit/>
          </a:bodyPr>
          <a:lstStyle/>
          <a:p>
            <a:pPr algn="l">
              <a:lnSpc>
                <a:spcPct val="100000"/>
              </a:lnSpc>
              <a:spcAft>
                <a:spcPts val="0"/>
              </a:spcAft>
            </a:pPr>
            <a:r>
              <a:rPr sz="2000" dirty="0" smtClean="0">
                <a:solidFill>
                  <a:schemeClr val="tx1"/>
                </a:solidFill>
                <a:latin typeface="Tw Cen MT" panose="020B0602020104020603" pitchFamily="34" charset="0"/>
              </a:rPr>
              <a:t>Application components are the essential building blocks of an Android application. These components are loosely coupled by the application manifest file </a:t>
            </a:r>
            <a:r>
              <a:rPr sz="2000" i="1" dirty="0" smtClean="0">
                <a:solidFill>
                  <a:schemeClr val="tx1"/>
                </a:solidFill>
                <a:latin typeface="Tw Cen MT" panose="020B0602020104020603" pitchFamily="34" charset="0"/>
              </a:rPr>
              <a:t>AndroidManifest.xml</a:t>
            </a:r>
            <a:r>
              <a:rPr sz="2000" dirty="0" smtClean="0">
                <a:solidFill>
                  <a:schemeClr val="tx1"/>
                </a:solidFill>
                <a:latin typeface="Tw Cen MT" panose="020B0602020104020603" pitchFamily="34" charset="0"/>
              </a:rPr>
              <a:t> that describes each component of the application and how they interact.</a:t>
            </a:r>
          </a:p>
          <a:p>
            <a:pPr algn="l">
              <a:lnSpc>
                <a:spcPct val="100000"/>
              </a:lnSpc>
              <a:spcAft>
                <a:spcPts val="0"/>
              </a:spcAft>
            </a:pPr>
            <a:r>
              <a:rPr sz="2000" dirty="0" smtClean="0">
                <a:solidFill>
                  <a:schemeClr val="tx1"/>
                </a:solidFill>
                <a:latin typeface="Tw Cen MT" panose="020B0602020104020603" pitchFamily="34" charset="0"/>
              </a:rPr>
              <a:t>There are following four main components that can be used within an Android application:</a:t>
            </a:r>
          </a:p>
          <a:p>
            <a:pPr algn="l">
              <a:lnSpc>
                <a:spcPct val="100000"/>
              </a:lnSpc>
              <a:spcAft>
                <a:spcPts val="0"/>
              </a:spcAft>
            </a:pPr>
            <a:endParaRPr lang="en-US" sz="2000" dirty="0">
              <a:solidFill>
                <a:schemeClr val="tx1"/>
              </a:solidFill>
              <a:latin typeface="Tw Cen MT" panose="020B0602020104020603" pitchFamily="34" charset="0"/>
            </a:endParaRPr>
          </a:p>
        </p:txBody>
      </p:sp>
      <p:sp>
        <p:nvSpPr>
          <p:cNvPr id="35" name="TextBox 34"/>
          <p:cNvSpPr txBox="1"/>
          <p:nvPr/>
        </p:nvSpPr>
        <p:spPr>
          <a:xfrm>
            <a:off x="736600" y="3094985"/>
            <a:ext cx="5870173" cy="3127010"/>
          </a:xfrm>
          <a:prstGeom prst="rect">
            <a:avLst/>
          </a:prstGeom>
          <a:noFill/>
        </p:spPr>
        <p:txBody>
          <a:bodyPr wrap="square" numCol="2" rtlCol="0">
            <a:spAutoFit/>
          </a:bodyPr>
          <a:lstStyle/>
          <a:p>
            <a:pPr fontAlgn="t">
              <a:spcAft>
                <a:spcPts val="600"/>
              </a:spcAft>
              <a:buFont typeface="Arial" pitchFamily="34" charset="0"/>
              <a:buChar char="•"/>
            </a:pPr>
            <a:r>
              <a:rPr lang="en-US" b="1" dirty="0" smtClean="0">
                <a:latin typeface="Tw Cen MT" panose="020B0602020104020603" pitchFamily="34" charset="0"/>
              </a:rPr>
              <a:t>Activities</a:t>
            </a:r>
            <a:endParaRPr lang="en-US" dirty="0">
              <a:latin typeface="Tw Cen MT" panose="020B0602020104020603" pitchFamily="34" charset="0"/>
            </a:endParaRPr>
          </a:p>
          <a:p>
            <a:pPr fontAlgn="t">
              <a:lnSpc>
                <a:spcPct val="120000"/>
              </a:lnSpc>
            </a:pPr>
            <a:r>
              <a:rPr lang="en-US" dirty="0"/>
              <a:t>They dictate the UI and handle the user interaction </a:t>
            </a:r>
            <a:endParaRPr lang="en-US" dirty="0" smtClean="0"/>
          </a:p>
          <a:p>
            <a:pPr fontAlgn="t">
              <a:lnSpc>
                <a:spcPct val="120000"/>
              </a:lnSpc>
            </a:pPr>
            <a:r>
              <a:rPr lang="en-US" dirty="0" smtClean="0"/>
              <a:t>to </a:t>
            </a:r>
            <a:r>
              <a:rPr lang="en-US" dirty="0"/>
              <a:t>the smart phone screen</a:t>
            </a:r>
            <a:r>
              <a:rPr lang="en-US" dirty="0" smtClean="0"/>
              <a:t>.</a:t>
            </a:r>
          </a:p>
          <a:p>
            <a:pPr fontAlgn="t">
              <a:lnSpc>
                <a:spcPct val="120000"/>
              </a:lnSpc>
            </a:pPr>
            <a:endParaRPr lang="en-US" dirty="0"/>
          </a:p>
          <a:p>
            <a:pPr fontAlgn="t">
              <a:spcAft>
                <a:spcPts val="600"/>
              </a:spcAft>
              <a:buFont typeface="Arial" pitchFamily="34" charset="0"/>
              <a:buChar char="•"/>
            </a:pPr>
            <a:r>
              <a:rPr lang="en-US" b="1" dirty="0" smtClean="0">
                <a:latin typeface="Tw Cen MT" panose="020B0602020104020603" pitchFamily="34" charset="0"/>
              </a:rPr>
              <a:t>Services</a:t>
            </a:r>
            <a:endParaRPr lang="en-US" dirty="0">
              <a:latin typeface="Tw Cen MT" panose="020B0602020104020603" pitchFamily="34" charset="0"/>
            </a:endParaRPr>
          </a:p>
          <a:p>
            <a:pPr fontAlgn="t">
              <a:lnSpc>
                <a:spcPct val="120000"/>
              </a:lnSpc>
            </a:pPr>
            <a:r>
              <a:rPr lang="en-US" dirty="0"/>
              <a:t>They handle background processing associated with </a:t>
            </a:r>
            <a:endParaRPr lang="en-US" dirty="0" smtClean="0"/>
          </a:p>
          <a:p>
            <a:pPr fontAlgn="t">
              <a:lnSpc>
                <a:spcPct val="120000"/>
              </a:lnSpc>
            </a:pPr>
            <a:r>
              <a:rPr lang="en-US" dirty="0" smtClean="0"/>
              <a:t>an </a:t>
            </a:r>
            <a:r>
              <a:rPr lang="en-US" dirty="0"/>
              <a:t>application.</a:t>
            </a:r>
          </a:p>
          <a:p>
            <a:pPr fontAlgn="t">
              <a:lnSpc>
                <a:spcPct val="120000"/>
              </a:lnSpc>
              <a:buFont typeface="Arial" pitchFamily="34" charset="0"/>
              <a:buChar char="•"/>
            </a:pPr>
            <a:r>
              <a:rPr lang="en-US" b="1" dirty="0"/>
              <a:t> Broadcast Receivers</a:t>
            </a:r>
            <a:endParaRPr lang="en-US" dirty="0"/>
          </a:p>
          <a:p>
            <a:pPr fontAlgn="t">
              <a:lnSpc>
                <a:spcPct val="120000"/>
              </a:lnSpc>
            </a:pPr>
            <a:r>
              <a:rPr lang="en-US" dirty="0"/>
              <a:t>They handle communication between Android OS and applications</a:t>
            </a:r>
            <a:r>
              <a:rPr lang="en-US" dirty="0" smtClean="0"/>
              <a:t>.</a:t>
            </a:r>
          </a:p>
          <a:p>
            <a:pPr fontAlgn="t">
              <a:lnSpc>
                <a:spcPct val="120000"/>
              </a:lnSpc>
            </a:pPr>
            <a:endParaRPr lang="en-US" dirty="0"/>
          </a:p>
          <a:p>
            <a:pPr fontAlgn="t">
              <a:lnSpc>
                <a:spcPct val="120000"/>
              </a:lnSpc>
              <a:buFont typeface="Arial" pitchFamily="34" charset="0"/>
              <a:buChar char="•"/>
            </a:pPr>
            <a:r>
              <a:rPr lang="en-US" b="1" dirty="0"/>
              <a:t> Content Providers</a:t>
            </a:r>
            <a:endParaRPr lang="en-US" dirty="0"/>
          </a:p>
          <a:p>
            <a:pPr fontAlgn="t">
              <a:lnSpc>
                <a:spcPct val="120000"/>
              </a:lnSpc>
            </a:pPr>
            <a:r>
              <a:rPr lang="en-US" dirty="0"/>
              <a:t>They handle data and database management issues.</a:t>
            </a:r>
          </a:p>
        </p:txBody>
      </p:sp>
    </p:spTree>
    <p:extLst>
      <p:ext uri="{BB962C8B-B14F-4D97-AF65-F5344CB8AC3E}">
        <p14:creationId xmlns:p14="http://schemas.microsoft.com/office/powerpoint/2010/main" val="295708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rot="16200000">
            <a:off x="9324112" y="2870165"/>
            <a:ext cx="3243393" cy="1077218"/>
          </a:xfrm>
          <a:prstGeom prst="rect">
            <a:avLst/>
          </a:prstGeom>
          <a:noFill/>
        </p:spPr>
        <p:txBody>
          <a:bodyPr wrap="square" rtlCol="0">
            <a:spAutoFit/>
          </a:bodyPr>
          <a:lstStyle/>
          <a:p>
            <a:pPr algn="ctr"/>
            <a:r>
              <a:rPr lang="en-US" sz="3200" b="1" dirty="0">
                <a:solidFill>
                  <a:srgbClr val="E5E5E5"/>
                </a:solidFill>
                <a:latin typeface="Tw Cen MT" panose="020B0602020104020603" pitchFamily="34" charset="0"/>
              </a:rPr>
              <a:t>android </a:t>
            </a:r>
          </a:p>
          <a:p>
            <a:pPr algn="ctr"/>
            <a:r>
              <a:rPr lang="en-US" sz="3200" b="1" dirty="0">
                <a:solidFill>
                  <a:srgbClr val="E5E5E5"/>
                </a:solidFill>
                <a:latin typeface="Tw Cen MT" panose="020B0602020104020603" pitchFamily="34" charset="0"/>
              </a:rPr>
              <a:t>architecture</a:t>
            </a:r>
            <a:endParaRPr lang="en-US" sz="3200" b="1" dirty="0">
              <a:solidFill>
                <a:srgbClr val="E5E5E5"/>
              </a:solidFill>
              <a:latin typeface="Tw Cen MT" panose="020B0602020104020603" pitchFamily="34" charset="0"/>
            </a:endParaRPr>
          </a:p>
        </p:txBody>
      </p:sp>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2496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4896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735400"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939681"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125622"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create</a:t>
              </a:r>
              <a:endParaRPr lang="en-US" sz="3500" b="1" dirty="0">
                <a:solidFill>
                  <a:srgbClr val="E5E5E5"/>
                </a:solidFill>
                <a:latin typeface="Tw Cen MT" panose="020B0602020104020603" pitchFamily="34" charset="0"/>
              </a:endParaRPr>
            </a:p>
          </p:txBody>
        </p:sp>
      </p:grpSp>
      <p:sp>
        <p:nvSpPr>
          <p:cNvPr id="5" name="TextBox 4"/>
          <p:cNvSpPr txBox="1"/>
          <p:nvPr/>
        </p:nvSpPr>
        <p:spPr>
          <a:xfrm>
            <a:off x="889000" y="965200"/>
            <a:ext cx="5410200" cy="4524315"/>
          </a:xfrm>
          <a:prstGeom prst="rect">
            <a:avLst/>
          </a:prstGeom>
          <a:noFill/>
        </p:spPr>
        <p:txBody>
          <a:bodyPr wrap="square" rtlCol="0">
            <a:spAutoFit/>
          </a:bodyPr>
          <a:lstStyle/>
          <a:p>
            <a:r>
              <a:rPr lang="en-US" sz="7200" b="1" dirty="0" smtClean="0">
                <a:latin typeface="Tw Cen MT" panose="020B0602020104020603" pitchFamily="34" charset="0"/>
              </a:rPr>
              <a:t>START MAKING YOUR FIRST APP!</a:t>
            </a:r>
            <a:endParaRPr lang="en-US" sz="7200" b="1" dirty="0">
              <a:latin typeface="Tw Cen MT" panose="020B06020201040206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840" y="332971"/>
            <a:ext cx="2466975" cy="47625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62704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803898"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7615428"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31" name="Subtitle 2"/>
          <p:cNvSpPr>
            <a:spLocks noGrp="1"/>
          </p:cNvSpPr>
          <p:nvPr>
            <p:ph type="subTitle" idx="1"/>
          </p:nvPr>
        </p:nvSpPr>
        <p:spPr>
          <a:xfrm>
            <a:off x="6073667" y="3304667"/>
            <a:ext cx="3962400" cy="4648200"/>
          </a:xfrm>
        </p:spPr>
        <p:txBody>
          <a:bodyPr>
            <a:normAutofit/>
          </a:bodyPr>
          <a:lstStyle/>
          <a:p>
            <a:pPr algn="l"/>
            <a:r>
              <a:rPr sz="2100" b="1" dirty="0" smtClean="0">
                <a:solidFill>
                  <a:schemeClr val="tx1"/>
                </a:solidFill>
                <a:latin typeface="Tw Cen MT" panose="020B0602020104020603" pitchFamily="34" charset="0"/>
              </a:rPr>
              <a:t>Android</a:t>
            </a:r>
            <a:r>
              <a:rPr sz="2100" dirty="0" smtClean="0">
                <a:solidFill>
                  <a:schemeClr val="tx1"/>
                </a:solidFill>
                <a:latin typeface="Tw Cen MT" panose="020B0602020104020603" pitchFamily="34" charset="0"/>
              </a:rPr>
              <a:t> is a mobile operating system developed by Google, based on a modified version of the Linux kernel and other open source software and designed primarily for touchscreen mobile devices such as smartphones and tablets.</a:t>
            </a:r>
            <a:endParaRPr lang="en-US" sz="2100" dirty="0">
              <a:solidFill>
                <a:schemeClr val="tx1"/>
              </a:solidFill>
              <a:latin typeface="Tw Cen MT" panose="020B0602020104020603" pitchFamily="34" charset="0"/>
            </a:endParaRPr>
          </a:p>
        </p:txBody>
      </p:sp>
      <p:pic>
        <p:nvPicPr>
          <p:cNvPr id="32" name="Picture 2" descr="C:\Users\bornr\Desktop\usaid\android\Android (operating system) - Wikipedia_files\75px-Android_robot_2014.svg.png"/>
          <p:cNvPicPr>
            <a:picLocks noChangeAspect="1" noChangeArrowheads="1"/>
          </p:cNvPicPr>
          <p:nvPr/>
        </p:nvPicPr>
        <p:blipFill>
          <a:blip r:embed="rId2"/>
          <a:srcRect/>
          <a:stretch>
            <a:fillRect/>
          </a:stretch>
        </p:blipFill>
        <p:spPr bwMode="auto">
          <a:xfrm>
            <a:off x="6093719" y="453186"/>
            <a:ext cx="1911350" cy="2242651"/>
          </a:xfrm>
          <a:prstGeom prst="rect">
            <a:avLst/>
          </a:prstGeom>
          <a:noFill/>
        </p:spPr>
      </p:pic>
      <p:pic>
        <p:nvPicPr>
          <p:cNvPr id="33" name="Picture 3" descr="C:\Users\bornr\Desktop\usaid\android\Android (operating system) - Wikipedia_files\200px-Android_logo_(2014).svg.png"/>
          <p:cNvPicPr>
            <a:picLocks noChangeAspect="1" noChangeArrowheads="1"/>
          </p:cNvPicPr>
          <p:nvPr/>
        </p:nvPicPr>
        <p:blipFill>
          <a:blip r:embed="rId3"/>
          <a:srcRect/>
          <a:stretch>
            <a:fillRect/>
          </a:stretch>
        </p:blipFill>
        <p:spPr bwMode="auto">
          <a:xfrm>
            <a:off x="6169919" y="2739186"/>
            <a:ext cx="1905000" cy="428625"/>
          </a:xfrm>
          <a:prstGeom prst="rect">
            <a:avLst/>
          </a:prstGeom>
          <a:noFill/>
        </p:spPr>
      </p:pic>
    </p:spTree>
    <p:extLst>
      <p:ext uri="{BB962C8B-B14F-4D97-AF65-F5344CB8AC3E}">
        <p14:creationId xmlns:p14="http://schemas.microsoft.com/office/powerpoint/2010/main" val="222638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1">
                                            <p:txEl>
                                              <p:pRg st="0" end="0"/>
                                            </p:txEl>
                                          </p:spTgt>
                                        </p:tgtEl>
                                        <p:attrNameLst>
                                          <p:attrName>style.visibility</p:attrName>
                                        </p:attrNameLst>
                                      </p:cBhvr>
                                      <p:to>
                                        <p:strVal val="visible"/>
                                      </p:to>
                                    </p:set>
                                    <p:animEffect transition="in" filter="fade">
                                      <p:cBhvr>
                                        <p:cTn id="15" dur="1000"/>
                                        <p:tgtEl>
                                          <p:spTgt spid="31">
                                            <p:txEl>
                                              <p:pRg st="0" end="0"/>
                                            </p:txEl>
                                          </p:spTgt>
                                        </p:tgtEl>
                                      </p:cBhvr>
                                    </p:animEffect>
                                    <p:anim calcmode="lin" valueType="num">
                                      <p:cBhvr>
                                        <p:cTn id="16"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7615428"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31" name="Subtitle 2"/>
          <p:cNvSpPr>
            <a:spLocks noGrp="1"/>
          </p:cNvSpPr>
          <p:nvPr>
            <p:ph type="subTitle" idx="1"/>
          </p:nvPr>
        </p:nvSpPr>
        <p:spPr>
          <a:xfrm>
            <a:off x="4707807" y="2904776"/>
            <a:ext cx="5191372" cy="4572000"/>
          </a:xfrm>
        </p:spPr>
        <p:txBody>
          <a:bodyPr>
            <a:normAutofit/>
          </a:bodyPr>
          <a:lstStyle/>
          <a:p>
            <a:pPr algn="l"/>
            <a:r>
              <a:rPr sz="2100" dirty="0" smtClean="0">
                <a:solidFill>
                  <a:schemeClr val="tx1"/>
                </a:solidFill>
                <a:latin typeface="Tw Cen MT" panose="020B0602020104020603" pitchFamily="34" charset="0"/>
              </a:rPr>
              <a:t>Android powers hundreds of millions of mobile devices in more than 190 countries around the world. It's the largest installed base of any mobile platform and growing fast. Every day more than 1 million new Android devices are activated worldwide.</a:t>
            </a:r>
          </a:p>
          <a:p>
            <a:pPr algn="l"/>
            <a:r>
              <a:rPr sz="2100" dirty="0" smtClean="0">
                <a:solidFill>
                  <a:schemeClr val="tx1"/>
                </a:solidFill>
                <a:latin typeface="Tw Cen MT" panose="020B0602020104020603" pitchFamily="34" charset="0"/>
              </a:rPr>
              <a:t>The code names of android ranges from A to O currently, such as </a:t>
            </a:r>
            <a:r>
              <a:rPr sz="2100" dirty="0" err="1" smtClean="0">
                <a:solidFill>
                  <a:schemeClr val="accent2">
                    <a:lumMod val="50000"/>
                  </a:schemeClr>
                </a:solidFill>
                <a:latin typeface="Tw Cen MT" panose="020B0602020104020603" pitchFamily="34" charset="0"/>
              </a:rPr>
              <a:t>Aestro</a:t>
            </a:r>
            <a:r>
              <a:rPr sz="2100" dirty="0" smtClean="0">
                <a:solidFill>
                  <a:schemeClr val="accent2">
                    <a:lumMod val="50000"/>
                  </a:schemeClr>
                </a:solidFill>
                <a:latin typeface="Tw Cen MT" panose="020B0602020104020603" pitchFamily="34" charset="0"/>
              </a:rPr>
              <a:t>, Blender, Cupcake, Donut, Eclair, </a:t>
            </a:r>
            <a:r>
              <a:rPr sz="2100" dirty="0" err="1" smtClean="0">
                <a:solidFill>
                  <a:schemeClr val="accent2">
                    <a:lumMod val="50000"/>
                  </a:schemeClr>
                </a:solidFill>
                <a:latin typeface="Tw Cen MT" panose="020B0602020104020603" pitchFamily="34" charset="0"/>
              </a:rPr>
              <a:t>Froyo</a:t>
            </a:r>
            <a:r>
              <a:rPr sz="2100" dirty="0" smtClean="0">
                <a:solidFill>
                  <a:schemeClr val="accent2">
                    <a:lumMod val="50000"/>
                  </a:schemeClr>
                </a:solidFill>
                <a:latin typeface="Tw Cen MT" panose="020B0602020104020603" pitchFamily="34" charset="0"/>
              </a:rPr>
              <a:t>, Gingerbread, Honeycomb, Ice Cream </a:t>
            </a:r>
            <a:r>
              <a:rPr sz="2100" dirty="0" err="1" smtClean="0">
                <a:solidFill>
                  <a:schemeClr val="accent2">
                    <a:lumMod val="50000"/>
                  </a:schemeClr>
                </a:solidFill>
                <a:latin typeface="Tw Cen MT" panose="020B0602020104020603" pitchFamily="34" charset="0"/>
              </a:rPr>
              <a:t>Sandwitch</a:t>
            </a:r>
            <a:r>
              <a:rPr sz="2100" dirty="0" smtClean="0">
                <a:solidFill>
                  <a:schemeClr val="accent2">
                    <a:lumMod val="50000"/>
                  </a:schemeClr>
                </a:solidFill>
                <a:latin typeface="Tw Cen MT" panose="020B0602020104020603" pitchFamily="34" charset="0"/>
              </a:rPr>
              <a:t>, Jelly Bean, KitKat, Lollipop ,Marshmallow, Nougat  </a:t>
            </a:r>
            <a:r>
              <a:rPr sz="2100" dirty="0" smtClean="0">
                <a:solidFill>
                  <a:schemeClr val="tx1"/>
                </a:solidFill>
                <a:latin typeface="Tw Cen MT" panose="020B0602020104020603" pitchFamily="34" charset="0"/>
              </a:rPr>
              <a:t>and</a:t>
            </a:r>
            <a:r>
              <a:rPr sz="2100" dirty="0" smtClean="0">
                <a:solidFill>
                  <a:schemeClr val="accent2">
                    <a:lumMod val="50000"/>
                  </a:schemeClr>
                </a:solidFill>
                <a:latin typeface="Tw Cen MT" panose="020B0602020104020603" pitchFamily="34" charset="0"/>
              </a:rPr>
              <a:t> Oreo.</a:t>
            </a:r>
            <a:endParaRPr lang="en-US" sz="2100" dirty="0">
              <a:solidFill>
                <a:schemeClr val="accent2">
                  <a:lumMod val="50000"/>
                </a:schemeClr>
              </a:solidFill>
              <a:latin typeface="Tw Cen MT" panose="020B0602020104020603" pitchFamily="34" charset="0"/>
            </a:endParaRPr>
          </a:p>
        </p:txBody>
      </p:sp>
      <p:pic>
        <p:nvPicPr>
          <p:cNvPr id="32" name="Picture 2" descr="C:\Users\bornr\Desktop\usaid\android\3-5.jpg"/>
          <p:cNvPicPr>
            <a:picLocks noChangeAspect="1" noChangeArrowheads="1"/>
          </p:cNvPicPr>
          <p:nvPr/>
        </p:nvPicPr>
        <p:blipFill>
          <a:blip r:embed="rId2"/>
          <a:srcRect/>
          <a:stretch>
            <a:fillRect/>
          </a:stretch>
        </p:blipFill>
        <p:spPr bwMode="auto">
          <a:xfrm>
            <a:off x="4871908" y="453189"/>
            <a:ext cx="2241884" cy="2241884"/>
          </a:xfrm>
          <a:prstGeom prst="rect">
            <a:avLst/>
          </a:prstGeom>
          <a:noFill/>
          <a:effectLst>
            <a:outerShdw blurRad="139700" dist="38100" dir="8100000" algn="tr" rotWithShape="0">
              <a:prstClr val="black">
                <a:alpha val="52000"/>
              </a:prstClr>
            </a:outerShdw>
          </a:effectLst>
        </p:spPr>
      </p:pic>
    </p:spTree>
    <p:extLst>
      <p:ext uri="{BB962C8B-B14F-4D97-AF65-F5344CB8AC3E}">
        <p14:creationId xmlns:p14="http://schemas.microsoft.com/office/powerpoint/2010/main" val="253310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56" name="Rectangle: Top Corners Rounded 104">
            <a:extLst>
              <a:ext uri="{FF2B5EF4-FFF2-40B4-BE49-F238E27FC236}">
                <a16:creationId xmlns:a16="http://schemas.microsoft.com/office/drawing/2014/main" id="{F1B87F23-BD02-4DB3-947D-2F61C5B87FEF}"/>
              </a:ext>
            </a:extLst>
          </p:cNvPr>
          <p:cNvSpPr/>
          <p:nvPr/>
        </p:nvSpPr>
        <p:spPr>
          <a:xfrm rot="5400000">
            <a:off x="5607887" y="302204"/>
            <a:ext cx="1146269" cy="1281285"/>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07">
            <a:extLst>
              <a:ext uri="{FF2B5EF4-FFF2-40B4-BE49-F238E27FC236}">
                <a16:creationId xmlns:a16="http://schemas.microsoft.com/office/drawing/2014/main" id="{48958204-CE05-4E79-AC55-C76FBB79E37F}"/>
              </a:ext>
            </a:extLst>
          </p:cNvPr>
          <p:cNvSpPr/>
          <p:nvPr/>
        </p:nvSpPr>
        <p:spPr>
          <a:xfrm rot="5400000" flipV="1">
            <a:off x="4514474" y="-148982"/>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Top Corners Rounded 104">
            <a:extLst>
              <a:ext uri="{FF2B5EF4-FFF2-40B4-BE49-F238E27FC236}">
                <a16:creationId xmlns:a16="http://schemas.microsoft.com/office/drawing/2014/main" id="{F1B87F23-BD02-4DB3-947D-2F61C5B87FEF}"/>
              </a:ext>
            </a:extLst>
          </p:cNvPr>
          <p:cNvSpPr/>
          <p:nvPr/>
        </p:nvSpPr>
        <p:spPr>
          <a:xfrm rot="16200000" flipH="1">
            <a:off x="6290758" y="1872123"/>
            <a:ext cx="1146269" cy="1281285"/>
          </a:xfrm>
          <a:prstGeom prst="round2SameRect">
            <a:avLst>
              <a:gd name="adj1" fmla="val 12063"/>
              <a:gd name="adj2" fmla="val 0"/>
            </a:avLst>
          </a:pr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7">
            <a:extLst>
              <a:ext uri="{FF2B5EF4-FFF2-40B4-BE49-F238E27FC236}">
                <a16:creationId xmlns:a16="http://schemas.microsoft.com/office/drawing/2014/main" id="{48958204-CE05-4E79-AC55-C76FBB79E37F}"/>
              </a:ext>
            </a:extLst>
          </p:cNvPr>
          <p:cNvSpPr/>
          <p:nvPr/>
        </p:nvSpPr>
        <p:spPr>
          <a:xfrm rot="16200000" flipH="1" flipV="1">
            <a:off x="7384172" y="1420937"/>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Top Corners Rounded 104">
            <a:extLst>
              <a:ext uri="{FF2B5EF4-FFF2-40B4-BE49-F238E27FC236}">
                <a16:creationId xmlns:a16="http://schemas.microsoft.com/office/drawing/2014/main" id="{F1B87F23-BD02-4DB3-947D-2F61C5B87FEF}"/>
              </a:ext>
            </a:extLst>
          </p:cNvPr>
          <p:cNvSpPr/>
          <p:nvPr/>
        </p:nvSpPr>
        <p:spPr>
          <a:xfrm rot="5400000">
            <a:off x="5663136" y="3495981"/>
            <a:ext cx="1146269" cy="1281285"/>
          </a:xfrm>
          <a:prstGeom prst="round2SameRect">
            <a:avLst>
              <a:gd name="adj1" fmla="val 12063"/>
              <a:gd name="adj2" fmla="val 0"/>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48958204-CE05-4E79-AC55-C76FBB79E37F}"/>
              </a:ext>
            </a:extLst>
          </p:cNvPr>
          <p:cNvSpPr/>
          <p:nvPr/>
        </p:nvSpPr>
        <p:spPr>
          <a:xfrm rot="5400000" flipV="1">
            <a:off x="4569723" y="3044795"/>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Top Corners Rounded 104">
            <a:extLst>
              <a:ext uri="{FF2B5EF4-FFF2-40B4-BE49-F238E27FC236}">
                <a16:creationId xmlns:a16="http://schemas.microsoft.com/office/drawing/2014/main" id="{F1B87F23-BD02-4DB3-947D-2F61C5B87FEF}"/>
              </a:ext>
            </a:extLst>
          </p:cNvPr>
          <p:cNvSpPr/>
          <p:nvPr/>
        </p:nvSpPr>
        <p:spPr>
          <a:xfrm rot="16200000" flipH="1">
            <a:off x="6274363" y="5173779"/>
            <a:ext cx="1146270" cy="1281285"/>
          </a:xfrm>
          <a:prstGeom prst="round2SameRect">
            <a:avLst>
              <a:gd name="adj1" fmla="val 12063"/>
              <a:gd name="adj2" fmla="val 0"/>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07">
            <a:extLst>
              <a:ext uri="{FF2B5EF4-FFF2-40B4-BE49-F238E27FC236}">
                <a16:creationId xmlns:a16="http://schemas.microsoft.com/office/drawing/2014/main" id="{48958204-CE05-4E79-AC55-C76FBB79E37F}"/>
              </a:ext>
            </a:extLst>
          </p:cNvPr>
          <p:cNvSpPr/>
          <p:nvPr/>
        </p:nvSpPr>
        <p:spPr>
          <a:xfrm rot="16200000" flipH="1" flipV="1">
            <a:off x="7367777" y="4722593"/>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11053" y="446505"/>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DONUT</a:t>
            </a:r>
            <a:endParaRPr lang="en-US" sz="1400" b="1" dirty="0">
              <a:solidFill>
                <a:srgbClr val="FC7481"/>
              </a:solidFill>
              <a:latin typeface="Tw Cen MT" panose="020B0602020104020603" pitchFamily="34" charset="0"/>
            </a:endParaRPr>
          </a:p>
        </p:txBody>
      </p:sp>
      <p:sp>
        <p:nvSpPr>
          <p:cNvPr id="9" name="TextBox 8"/>
          <p:cNvSpPr txBox="1"/>
          <p:nvPr/>
        </p:nvSpPr>
        <p:spPr>
          <a:xfrm rot="5400000">
            <a:off x="6098114" y="777860"/>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2009</a:t>
            </a:r>
            <a:endParaRPr lang="en-US" b="1" dirty="0">
              <a:solidFill>
                <a:schemeClr val="bg1"/>
              </a:solidFill>
              <a:latin typeface="Tw Cen MT" panose="020B0602020104020603" pitchFamily="34" charset="0"/>
            </a:endParaRPr>
          </a:p>
        </p:txBody>
      </p:sp>
      <p:sp>
        <p:nvSpPr>
          <p:cNvPr id="112" name="TextBox 111"/>
          <p:cNvSpPr txBox="1"/>
          <p:nvPr/>
        </p:nvSpPr>
        <p:spPr>
          <a:xfrm rot="5400000">
            <a:off x="6142242" y="396796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2010</a:t>
            </a:r>
            <a:endParaRPr lang="en-US" b="1" dirty="0">
              <a:solidFill>
                <a:schemeClr val="bg1"/>
              </a:solidFill>
              <a:latin typeface="Tw Cen MT" panose="020B0602020104020603" pitchFamily="34" charset="0"/>
            </a:endParaRPr>
          </a:p>
        </p:txBody>
      </p:sp>
      <p:sp>
        <p:nvSpPr>
          <p:cNvPr id="113" name="TextBox 112"/>
          <p:cNvSpPr txBox="1"/>
          <p:nvPr/>
        </p:nvSpPr>
        <p:spPr>
          <a:xfrm rot="16200000" flipH="1">
            <a:off x="5998626" y="2333246"/>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2010</a:t>
            </a:r>
            <a:endParaRPr lang="en-US" b="1" dirty="0">
              <a:solidFill>
                <a:schemeClr val="bg1"/>
              </a:solidFill>
              <a:latin typeface="Tw Cen MT" panose="020B0602020104020603" pitchFamily="34" charset="0"/>
            </a:endParaRPr>
          </a:p>
        </p:txBody>
      </p:sp>
      <p:sp>
        <p:nvSpPr>
          <p:cNvPr id="114" name="TextBox 113"/>
          <p:cNvSpPr txBox="1"/>
          <p:nvPr/>
        </p:nvSpPr>
        <p:spPr>
          <a:xfrm rot="16200000" flipH="1">
            <a:off x="5979911" y="562789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2011</a:t>
            </a:r>
            <a:endParaRPr lang="en-US" b="1" dirty="0">
              <a:solidFill>
                <a:schemeClr val="bg1"/>
              </a:solidFill>
              <a:latin typeface="Tw Cen MT" panose="020B0602020104020603" pitchFamily="34" charset="0"/>
            </a:endParaRPr>
          </a:p>
        </p:txBody>
      </p:sp>
      <p:sp>
        <p:nvSpPr>
          <p:cNvPr id="115" name="TextBox 114"/>
          <p:cNvSpPr txBox="1"/>
          <p:nvPr/>
        </p:nvSpPr>
        <p:spPr>
          <a:xfrm>
            <a:off x="7195750" y="2079911"/>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ECLAIR</a:t>
            </a:r>
            <a:endParaRPr lang="en-US" sz="1400" b="1" dirty="0">
              <a:solidFill>
                <a:srgbClr val="FC7481"/>
              </a:solidFill>
              <a:latin typeface="Tw Cen MT" panose="020B0602020104020603" pitchFamily="34" charset="0"/>
            </a:endParaRPr>
          </a:p>
        </p:txBody>
      </p:sp>
      <p:sp>
        <p:nvSpPr>
          <p:cNvPr id="116" name="TextBox 115"/>
          <p:cNvSpPr txBox="1"/>
          <p:nvPr/>
        </p:nvSpPr>
        <p:spPr>
          <a:xfrm>
            <a:off x="4231201" y="3585023"/>
            <a:ext cx="1576136" cy="523220"/>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GINGERBREAD</a:t>
            </a:r>
            <a:endParaRPr lang="en-US" sz="1400" b="1" dirty="0">
              <a:solidFill>
                <a:srgbClr val="FC7481"/>
              </a:solidFill>
              <a:latin typeface="Tw Cen MT" panose="020B0602020104020603" pitchFamily="34" charset="0"/>
            </a:endParaRPr>
          </a:p>
        </p:txBody>
      </p:sp>
      <p:sp>
        <p:nvSpPr>
          <p:cNvPr id="117" name="TextBox 116"/>
          <p:cNvSpPr txBox="1"/>
          <p:nvPr/>
        </p:nvSpPr>
        <p:spPr>
          <a:xfrm>
            <a:off x="7152843" y="5226506"/>
            <a:ext cx="1576136" cy="523220"/>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HONEYCOMB</a:t>
            </a:r>
            <a:endParaRPr lang="en-US" sz="1400" b="1" dirty="0">
              <a:solidFill>
                <a:srgbClr val="FC7481"/>
              </a:solidFill>
              <a:latin typeface="Tw Cen MT" panose="020B0602020104020603" pitchFamily="34" charset="0"/>
            </a:endParaRPr>
          </a:p>
        </p:txBody>
      </p:sp>
      <p:sp>
        <p:nvSpPr>
          <p:cNvPr id="2" name="TextBox 1"/>
          <p:cNvSpPr txBox="1"/>
          <p:nvPr/>
        </p:nvSpPr>
        <p:spPr>
          <a:xfrm>
            <a:off x="4231201" y="647784"/>
            <a:ext cx="1657463" cy="738664"/>
          </a:xfrm>
          <a:prstGeom prst="rect">
            <a:avLst/>
          </a:prstGeom>
          <a:noFill/>
        </p:spPr>
        <p:txBody>
          <a:bodyPr wrap="square" rtlCol="0">
            <a:spAutoFit/>
          </a:bodyPr>
          <a:lstStyle/>
          <a:p>
            <a:r>
              <a:rPr lang="en-US" sz="1400" b="1" dirty="0" smtClean="0"/>
              <a:t>&gt;</a:t>
            </a:r>
            <a:r>
              <a:rPr lang="en-US" sz="1400" dirty="0" smtClean="0"/>
              <a:t> Screen density</a:t>
            </a:r>
          </a:p>
          <a:p>
            <a:r>
              <a:rPr lang="en-US" sz="1400" b="1" dirty="0" smtClean="0"/>
              <a:t>&gt;</a:t>
            </a:r>
            <a:r>
              <a:rPr lang="en-US" sz="1400" dirty="0" smtClean="0"/>
              <a:t> Quick Search Box</a:t>
            </a:r>
          </a:p>
          <a:p>
            <a:r>
              <a:rPr lang="en-US" sz="1400" b="1" dirty="0" smtClean="0"/>
              <a:t>&gt;</a:t>
            </a:r>
            <a:r>
              <a:rPr lang="en-US" sz="1400" dirty="0" smtClean="0"/>
              <a:t> Google Play</a:t>
            </a:r>
            <a:endParaRPr lang="en-US" sz="1400" dirty="0"/>
          </a:p>
        </p:txBody>
      </p:sp>
      <p:sp>
        <p:nvSpPr>
          <p:cNvPr id="43" name="TextBox 42"/>
          <p:cNvSpPr txBox="1"/>
          <p:nvPr/>
        </p:nvSpPr>
        <p:spPr>
          <a:xfrm>
            <a:off x="7177791" y="5639548"/>
            <a:ext cx="1657463" cy="738664"/>
          </a:xfrm>
          <a:prstGeom prst="rect">
            <a:avLst/>
          </a:prstGeom>
          <a:noFill/>
        </p:spPr>
        <p:txBody>
          <a:bodyPr wrap="square" rtlCol="0">
            <a:spAutoFit/>
          </a:bodyPr>
          <a:lstStyle/>
          <a:p>
            <a:r>
              <a:rPr lang="en-US" sz="1400" b="1" dirty="0" smtClean="0"/>
              <a:t>&gt;</a:t>
            </a:r>
            <a:r>
              <a:rPr lang="en-US" sz="1400" dirty="0" smtClean="0"/>
              <a:t> Tablet Friendly Design</a:t>
            </a:r>
          </a:p>
          <a:p>
            <a:r>
              <a:rPr lang="en-US" sz="1400" b="1" dirty="0" smtClean="0"/>
              <a:t>&gt;</a:t>
            </a:r>
            <a:r>
              <a:rPr lang="en-US" sz="1400" dirty="0"/>
              <a:t> </a:t>
            </a:r>
            <a:r>
              <a:rPr lang="en-US" sz="1400" dirty="0" smtClean="0"/>
              <a:t>System Bar</a:t>
            </a:r>
            <a:endParaRPr lang="en-US" sz="1400" dirty="0"/>
          </a:p>
        </p:txBody>
      </p:sp>
      <p:sp>
        <p:nvSpPr>
          <p:cNvPr id="44" name="TextBox 43"/>
          <p:cNvSpPr txBox="1"/>
          <p:nvPr/>
        </p:nvSpPr>
        <p:spPr>
          <a:xfrm>
            <a:off x="4231201" y="3971095"/>
            <a:ext cx="1657463" cy="738664"/>
          </a:xfrm>
          <a:prstGeom prst="rect">
            <a:avLst/>
          </a:prstGeom>
          <a:noFill/>
        </p:spPr>
        <p:txBody>
          <a:bodyPr wrap="square" rtlCol="0">
            <a:spAutoFit/>
          </a:bodyPr>
          <a:lstStyle/>
          <a:p>
            <a:r>
              <a:rPr lang="en-US" sz="1400" b="1" dirty="0" smtClean="0"/>
              <a:t>&gt;</a:t>
            </a:r>
            <a:r>
              <a:rPr lang="en-US" sz="1400" dirty="0" smtClean="0"/>
              <a:t> NFC Support</a:t>
            </a:r>
          </a:p>
          <a:p>
            <a:r>
              <a:rPr lang="en-US" sz="1400" b="1" dirty="0" smtClean="0"/>
              <a:t>&gt;</a:t>
            </a:r>
            <a:r>
              <a:rPr lang="en-US" sz="1400" dirty="0" smtClean="0"/>
              <a:t> Dual Camera Support</a:t>
            </a:r>
            <a:endParaRPr lang="en-US" sz="1400" dirty="0"/>
          </a:p>
        </p:txBody>
      </p:sp>
      <p:sp>
        <p:nvSpPr>
          <p:cNvPr id="45" name="TextBox 44"/>
          <p:cNvSpPr txBox="1"/>
          <p:nvPr/>
        </p:nvSpPr>
        <p:spPr>
          <a:xfrm>
            <a:off x="7215561" y="2261071"/>
            <a:ext cx="1657463" cy="738664"/>
          </a:xfrm>
          <a:prstGeom prst="rect">
            <a:avLst/>
          </a:prstGeom>
          <a:noFill/>
        </p:spPr>
        <p:txBody>
          <a:bodyPr wrap="square" rtlCol="0">
            <a:spAutoFit/>
          </a:bodyPr>
          <a:lstStyle/>
          <a:p>
            <a:r>
              <a:rPr lang="en-US" sz="1400" b="1" dirty="0" smtClean="0"/>
              <a:t>&gt;</a:t>
            </a:r>
            <a:r>
              <a:rPr lang="en-US" sz="1400" dirty="0" smtClean="0"/>
              <a:t> Google map Navigation</a:t>
            </a:r>
          </a:p>
          <a:p>
            <a:r>
              <a:rPr lang="en-US" sz="1400" b="1" dirty="0" smtClean="0"/>
              <a:t>&gt;</a:t>
            </a:r>
            <a:r>
              <a:rPr lang="en-US" sz="1400" dirty="0" smtClean="0"/>
              <a:t> Speech to Text</a:t>
            </a:r>
            <a:endParaRPr lang="en-US" sz="1400" dirty="0"/>
          </a:p>
        </p:txBody>
      </p:sp>
    </p:spTree>
    <p:extLst>
      <p:ext uri="{BB962C8B-B14F-4D97-AF65-F5344CB8AC3E}">
        <p14:creationId xmlns:p14="http://schemas.microsoft.com/office/powerpoint/2010/main" val="319944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56" name="Rectangle: Top Corners Rounded 104">
            <a:extLst>
              <a:ext uri="{FF2B5EF4-FFF2-40B4-BE49-F238E27FC236}">
                <a16:creationId xmlns:a16="http://schemas.microsoft.com/office/drawing/2014/main" id="{F1B87F23-BD02-4DB3-947D-2F61C5B87FEF}"/>
              </a:ext>
            </a:extLst>
          </p:cNvPr>
          <p:cNvSpPr/>
          <p:nvPr/>
        </p:nvSpPr>
        <p:spPr>
          <a:xfrm rot="5400000">
            <a:off x="5607887" y="302204"/>
            <a:ext cx="1146269" cy="1281285"/>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07">
            <a:extLst>
              <a:ext uri="{FF2B5EF4-FFF2-40B4-BE49-F238E27FC236}">
                <a16:creationId xmlns:a16="http://schemas.microsoft.com/office/drawing/2014/main" id="{48958204-CE05-4E79-AC55-C76FBB79E37F}"/>
              </a:ext>
            </a:extLst>
          </p:cNvPr>
          <p:cNvSpPr/>
          <p:nvPr/>
        </p:nvSpPr>
        <p:spPr>
          <a:xfrm rot="5400000" flipV="1">
            <a:off x="4514474" y="-148982"/>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Top Corners Rounded 104">
            <a:extLst>
              <a:ext uri="{FF2B5EF4-FFF2-40B4-BE49-F238E27FC236}">
                <a16:creationId xmlns:a16="http://schemas.microsoft.com/office/drawing/2014/main" id="{F1B87F23-BD02-4DB3-947D-2F61C5B87FEF}"/>
              </a:ext>
            </a:extLst>
          </p:cNvPr>
          <p:cNvSpPr/>
          <p:nvPr/>
        </p:nvSpPr>
        <p:spPr>
          <a:xfrm rot="16200000" flipH="1">
            <a:off x="6290758" y="1872123"/>
            <a:ext cx="1146269" cy="1281285"/>
          </a:xfrm>
          <a:prstGeom prst="round2SameRect">
            <a:avLst>
              <a:gd name="adj1" fmla="val 12063"/>
              <a:gd name="adj2" fmla="val 0"/>
            </a:avLst>
          </a:pr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7">
            <a:extLst>
              <a:ext uri="{FF2B5EF4-FFF2-40B4-BE49-F238E27FC236}">
                <a16:creationId xmlns:a16="http://schemas.microsoft.com/office/drawing/2014/main" id="{48958204-CE05-4E79-AC55-C76FBB79E37F}"/>
              </a:ext>
            </a:extLst>
          </p:cNvPr>
          <p:cNvSpPr/>
          <p:nvPr/>
        </p:nvSpPr>
        <p:spPr>
          <a:xfrm rot="16200000" flipH="1" flipV="1">
            <a:off x="7384172" y="1420937"/>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Top Corners Rounded 104">
            <a:extLst>
              <a:ext uri="{FF2B5EF4-FFF2-40B4-BE49-F238E27FC236}">
                <a16:creationId xmlns:a16="http://schemas.microsoft.com/office/drawing/2014/main" id="{F1B87F23-BD02-4DB3-947D-2F61C5B87FEF}"/>
              </a:ext>
            </a:extLst>
          </p:cNvPr>
          <p:cNvSpPr/>
          <p:nvPr/>
        </p:nvSpPr>
        <p:spPr>
          <a:xfrm rot="5400000">
            <a:off x="5663136" y="3495981"/>
            <a:ext cx="1146269" cy="1281285"/>
          </a:xfrm>
          <a:prstGeom prst="round2SameRect">
            <a:avLst>
              <a:gd name="adj1" fmla="val 12063"/>
              <a:gd name="adj2" fmla="val 0"/>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48958204-CE05-4E79-AC55-C76FBB79E37F}"/>
              </a:ext>
            </a:extLst>
          </p:cNvPr>
          <p:cNvSpPr/>
          <p:nvPr/>
        </p:nvSpPr>
        <p:spPr>
          <a:xfrm rot="5400000" flipV="1">
            <a:off x="4569723" y="3044795"/>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Top Corners Rounded 104">
            <a:extLst>
              <a:ext uri="{FF2B5EF4-FFF2-40B4-BE49-F238E27FC236}">
                <a16:creationId xmlns:a16="http://schemas.microsoft.com/office/drawing/2014/main" id="{F1B87F23-BD02-4DB3-947D-2F61C5B87FEF}"/>
              </a:ext>
            </a:extLst>
          </p:cNvPr>
          <p:cNvSpPr/>
          <p:nvPr/>
        </p:nvSpPr>
        <p:spPr>
          <a:xfrm rot="16200000" flipH="1">
            <a:off x="6274363" y="5173779"/>
            <a:ext cx="1146270" cy="1281285"/>
          </a:xfrm>
          <a:prstGeom prst="round2SameRect">
            <a:avLst>
              <a:gd name="adj1" fmla="val 12063"/>
              <a:gd name="adj2" fmla="val 0"/>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07">
            <a:extLst>
              <a:ext uri="{FF2B5EF4-FFF2-40B4-BE49-F238E27FC236}">
                <a16:creationId xmlns:a16="http://schemas.microsoft.com/office/drawing/2014/main" id="{48958204-CE05-4E79-AC55-C76FBB79E37F}"/>
              </a:ext>
            </a:extLst>
          </p:cNvPr>
          <p:cNvSpPr/>
          <p:nvPr/>
        </p:nvSpPr>
        <p:spPr>
          <a:xfrm rot="16200000" flipH="1" flipV="1">
            <a:off x="7367777" y="4722593"/>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11053" y="332205"/>
            <a:ext cx="1576136" cy="738664"/>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ICE CREAM SANDWICH</a:t>
            </a:r>
            <a:endParaRPr lang="en-US" sz="1400" b="1" dirty="0">
              <a:solidFill>
                <a:srgbClr val="FC7481"/>
              </a:solidFill>
              <a:latin typeface="Tw Cen MT" panose="020B0602020104020603" pitchFamily="34" charset="0"/>
            </a:endParaRPr>
          </a:p>
        </p:txBody>
      </p:sp>
      <p:sp>
        <p:nvSpPr>
          <p:cNvPr id="9" name="TextBox 8"/>
          <p:cNvSpPr txBox="1"/>
          <p:nvPr/>
        </p:nvSpPr>
        <p:spPr>
          <a:xfrm rot="5400000">
            <a:off x="6098114" y="777860"/>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2011</a:t>
            </a:r>
            <a:endParaRPr lang="en-US" b="1" dirty="0">
              <a:solidFill>
                <a:schemeClr val="bg1"/>
              </a:solidFill>
              <a:latin typeface="Tw Cen MT" panose="020B0602020104020603" pitchFamily="34" charset="0"/>
            </a:endParaRPr>
          </a:p>
        </p:txBody>
      </p:sp>
      <p:sp>
        <p:nvSpPr>
          <p:cNvPr id="112" name="TextBox 111"/>
          <p:cNvSpPr txBox="1"/>
          <p:nvPr/>
        </p:nvSpPr>
        <p:spPr>
          <a:xfrm rot="5400000">
            <a:off x="6142242" y="396796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2013</a:t>
            </a:r>
            <a:endParaRPr lang="en-US" b="1" dirty="0">
              <a:solidFill>
                <a:schemeClr val="bg1"/>
              </a:solidFill>
              <a:latin typeface="Tw Cen MT" panose="020B0602020104020603" pitchFamily="34" charset="0"/>
            </a:endParaRPr>
          </a:p>
        </p:txBody>
      </p:sp>
      <p:sp>
        <p:nvSpPr>
          <p:cNvPr id="113" name="TextBox 112"/>
          <p:cNvSpPr txBox="1"/>
          <p:nvPr/>
        </p:nvSpPr>
        <p:spPr>
          <a:xfrm rot="16200000" flipH="1">
            <a:off x="5998626" y="2333246"/>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2012</a:t>
            </a:r>
            <a:endParaRPr lang="en-US" b="1" dirty="0">
              <a:solidFill>
                <a:schemeClr val="bg1"/>
              </a:solidFill>
              <a:latin typeface="Tw Cen MT" panose="020B0602020104020603" pitchFamily="34" charset="0"/>
            </a:endParaRPr>
          </a:p>
        </p:txBody>
      </p:sp>
      <p:sp>
        <p:nvSpPr>
          <p:cNvPr id="114" name="TextBox 113"/>
          <p:cNvSpPr txBox="1"/>
          <p:nvPr/>
        </p:nvSpPr>
        <p:spPr>
          <a:xfrm rot="16200000" flipH="1">
            <a:off x="5979911" y="566599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2014</a:t>
            </a:r>
            <a:endParaRPr lang="en-US" b="1" dirty="0">
              <a:solidFill>
                <a:schemeClr val="bg1"/>
              </a:solidFill>
              <a:latin typeface="Tw Cen MT" panose="020B0602020104020603" pitchFamily="34" charset="0"/>
            </a:endParaRPr>
          </a:p>
        </p:txBody>
      </p:sp>
      <p:sp>
        <p:nvSpPr>
          <p:cNvPr id="115" name="TextBox 114"/>
          <p:cNvSpPr txBox="1"/>
          <p:nvPr/>
        </p:nvSpPr>
        <p:spPr>
          <a:xfrm>
            <a:off x="7195750" y="1914811"/>
            <a:ext cx="1576136" cy="523220"/>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JELLYBEAN</a:t>
            </a:r>
            <a:endParaRPr lang="en-US" sz="1400" b="1" dirty="0">
              <a:solidFill>
                <a:srgbClr val="FC7481"/>
              </a:solidFill>
              <a:latin typeface="Tw Cen MT" panose="020B0602020104020603" pitchFamily="34" charset="0"/>
            </a:endParaRPr>
          </a:p>
        </p:txBody>
      </p:sp>
      <p:sp>
        <p:nvSpPr>
          <p:cNvPr id="116" name="TextBox 115"/>
          <p:cNvSpPr txBox="1"/>
          <p:nvPr/>
        </p:nvSpPr>
        <p:spPr>
          <a:xfrm>
            <a:off x="4231201" y="3585023"/>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KITKAT</a:t>
            </a:r>
            <a:endParaRPr lang="en-US" sz="1400" b="1" dirty="0">
              <a:solidFill>
                <a:srgbClr val="FC7481"/>
              </a:solidFill>
              <a:latin typeface="Tw Cen MT" panose="020B0602020104020603" pitchFamily="34" charset="0"/>
            </a:endParaRPr>
          </a:p>
        </p:txBody>
      </p:sp>
      <p:sp>
        <p:nvSpPr>
          <p:cNvPr id="117" name="TextBox 116"/>
          <p:cNvSpPr txBox="1"/>
          <p:nvPr/>
        </p:nvSpPr>
        <p:spPr>
          <a:xfrm>
            <a:off x="7152843" y="5226506"/>
            <a:ext cx="1576136" cy="523220"/>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LOLLIPOP</a:t>
            </a:r>
            <a:endParaRPr lang="en-US" sz="1400" b="1" dirty="0">
              <a:solidFill>
                <a:srgbClr val="FC7481"/>
              </a:solidFill>
              <a:latin typeface="Tw Cen MT" panose="020B0602020104020603" pitchFamily="34" charset="0"/>
            </a:endParaRPr>
          </a:p>
        </p:txBody>
      </p:sp>
      <p:sp>
        <p:nvSpPr>
          <p:cNvPr id="42" name="TextBox 41"/>
          <p:cNvSpPr txBox="1"/>
          <p:nvPr/>
        </p:nvSpPr>
        <p:spPr>
          <a:xfrm>
            <a:off x="4170389" y="962526"/>
            <a:ext cx="2475452" cy="523220"/>
          </a:xfrm>
          <a:prstGeom prst="rect">
            <a:avLst/>
          </a:prstGeom>
          <a:noFill/>
        </p:spPr>
        <p:txBody>
          <a:bodyPr wrap="square" rtlCol="0">
            <a:spAutoFit/>
          </a:bodyPr>
          <a:lstStyle/>
          <a:p>
            <a:r>
              <a:rPr lang="en-US" sz="1400" b="1" dirty="0" smtClean="0"/>
              <a:t>&gt;</a:t>
            </a:r>
            <a:r>
              <a:rPr lang="en-US" sz="1400" dirty="0" smtClean="0"/>
              <a:t> </a:t>
            </a:r>
            <a:r>
              <a:rPr lang="en-US" sz="1400" dirty="0" smtClean="0"/>
              <a:t>Customized Home Screen</a:t>
            </a:r>
            <a:endParaRPr lang="en-US" sz="1400" dirty="0" smtClean="0"/>
          </a:p>
          <a:p>
            <a:r>
              <a:rPr lang="en-US" sz="1400" b="1" dirty="0" smtClean="0"/>
              <a:t>&gt;</a:t>
            </a:r>
            <a:r>
              <a:rPr lang="en-US" sz="1400" dirty="0" smtClean="0"/>
              <a:t> </a:t>
            </a:r>
            <a:r>
              <a:rPr lang="en-US" sz="1400" dirty="0" smtClean="0"/>
              <a:t>Data Usage Control</a:t>
            </a:r>
            <a:endParaRPr lang="en-US" sz="1400" dirty="0"/>
          </a:p>
        </p:txBody>
      </p:sp>
      <p:sp>
        <p:nvSpPr>
          <p:cNvPr id="43" name="TextBox 42"/>
          <p:cNvSpPr txBox="1"/>
          <p:nvPr/>
        </p:nvSpPr>
        <p:spPr>
          <a:xfrm>
            <a:off x="7206016" y="2334550"/>
            <a:ext cx="1657463" cy="738664"/>
          </a:xfrm>
          <a:prstGeom prst="rect">
            <a:avLst/>
          </a:prstGeom>
          <a:noFill/>
        </p:spPr>
        <p:txBody>
          <a:bodyPr wrap="square" rtlCol="0">
            <a:spAutoFit/>
          </a:bodyPr>
          <a:lstStyle/>
          <a:p>
            <a:r>
              <a:rPr lang="en-US" sz="1400" b="1" dirty="0" smtClean="0"/>
              <a:t>&gt;</a:t>
            </a:r>
            <a:r>
              <a:rPr lang="en-US" sz="1400" dirty="0" smtClean="0"/>
              <a:t> </a:t>
            </a:r>
            <a:r>
              <a:rPr lang="en-US" sz="1400" dirty="0" smtClean="0"/>
              <a:t>Account Switching</a:t>
            </a:r>
            <a:endParaRPr lang="en-US" sz="1400" dirty="0" smtClean="0"/>
          </a:p>
          <a:p>
            <a:r>
              <a:rPr lang="en-US" sz="1400" b="1" dirty="0" smtClean="0"/>
              <a:t>&gt;</a:t>
            </a:r>
            <a:r>
              <a:rPr lang="en-US" sz="1400" dirty="0" smtClean="0"/>
              <a:t> </a:t>
            </a:r>
            <a:r>
              <a:rPr lang="en-US" sz="1400" dirty="0" smtClean="0"/>
              <a:t>Actionable Notification</a:t>
            </a:r>
            <a:endParaRPr lang="en-US" sz="1400" dirty="0"/>
          </a:p>
        </p:txBody>
      </p:sp>
      <p:sp>
        <p:nvSpPr>
          <p:cNvPr id="44" name="TextBox 43"/>
          <p:cNvSpPr txBox="1"/>
          <p:nvPr/>
        </p:nvSpPr>
        <p:spPr>
          <a:xfrm>
            <a:off x="4248758" y="3825720"/>
            <a:ext cx="1657463" cy="738664"/>
          </a:xfrm>
          <a:prstGeom prst="rect">
            <a:avLst/>
          </a:prstGeom>
          <a:noFill/>
        </p:spPr>
        <p:txBody>
          <a:bodyPr wrap="square" rtlCol="0">
            <a:spAutoFit/>
          </a:bodyPr>
          <a:lstStyle/>
          <a:p>
            <a:r>
              <a:rPr lang="en-US" sz="1400" b="1" dirty="0" smtClean="0"/>
              <a:t>&gt;</a:t>
            </a:r>
            <a:r>
              <a:rPr lang="en-US" sz="1400" dirty="0" smtClean="0"/>
              <a:t> Screen density</a:t>
            </a:r>
          </a:p>
          <a:p>
            <a:r>
              <a:rPr lang="en-US" sz="1400" b="1" dirty="0" smtClean="0"/>
              <a:t>&gt;</a:t>
            </a:r>
            <a:r>
              <a:rPr lang="en-US" sz="1400" dirty="0" smtClean="0"/>
              <a:t> Quick Search Box</a:t>
            </a:r>
          </a:p>
          <a:p>
            <a:r>
              <a:rPr lang="en-US" sz="1400" b="1" dirty="0" smtClean="0"/>
              <a:t>&gt;</a:t>
            </a:r>
            <a:r>
              <a:rPr lang="en-US" sz="1400" dirty="0" smtClean="0"/>
              <a:t> Google Play</a:t>
            </a:r>
            <a:endParaRPr lang="en-US" sz="1400" dirty="0"/>
          </a:p>
        </p:txBody>
      </p:sp>
      <p:sp>
        <p:nvSpPr>
          <p:cNvPr id="45" name="TextBox 44"/>
          <p:cNvSpPr txBox="1"/>
          <p:nvPr/>
        </p:nvSpPr>
        <p:spPr>
          <a:xfrm>
            <a:off x="7152843" y="5615616"/>
            <a:ext cx="1657463" cy="738664"/>
          </a:xfrm>
          <a:prstGeom prst="rect">
            <a:avLst/>
          </a:prstGeom>
          <a:noFill/>
        </p:spPr>
        <p:txBody>
          <a:bodyPr wrap="square" rtlCol="0">
            <a:spAutoFit/>
          </a:bodyPr>
          <a:lstStyle/>
          <a:p>
            <a:r>
              <a:rPr lang="en-US" sz="1400" b="1" dirty="0" smtClean="0"/>
              <a:t>&gt;</a:t>
            </a:r>
            <a:r>
              <a:rPr lang="en-US" sz="1400" dirty="0" smtClean="0"/>
              <a:t> </a:t>
            </a:r>
            <a:r>
              <a:rPr lang="en-US" sz="1400" dirty="0" smtClean="0"/>
              <a:t>Material Design</a:t>
            </a:r>
            <a:endParaRPr lang="en-US" sz="1400" dirty="0" smtClean="0"/>
          </a:p>
          <a:p>
            <a:r>
              <a:rPr lang="en-US" sz="1400" b="1" dirty="0" smtClean="0"/>
              <a:t>&gt;</a:t>
            </a:r>
            <a:r>
              <a:rPr lang="en-US" sz="1400" dirty="0" smtClean="0"/>
              <a:t> </a:t>
            </a:r>
            <a:r>
              <a:rPr lang="en-US" sz="1400" dirty="0" smtClean="0"/>
              <a:t>Multi-Screen</a:t>
            </a:r>
            <a:endParaRPr lang="en-US" sz="1400" dirty="0" smtClean="0"/>
          </a:p>
          <a:p>
            <a:r>
              <a:rPr lang="en-US" sz="1400" b="1" dirty="0" smtClean="0"/>
              <a:t>&gt;</a:t>
            </a:r>
            <a:r>
              <a:rPr lang="en-US" sz="1400" dirty="0" smtClean="0"/>
              <a:t> </a:t>
            </a:r>
            <a:r>
              <a:rPr lang="en-US" sz="1400" dirty="0" smtClean="0"/>
              <a:t>Notifications</a:t>
            </a:r>
            <a:endParaRPr lang="en-US" sz="1400" dirty="0"/>
          </a:p>
        </p:txBody>
      </p:sp>
    </p:spTree>
    <p:extLst>
      <p:ext uri="{BB962C8B-B14F-4D97-AF65-F5344CB8AC3E}">
        <p14:creationId xmlns:p14="http://schemas.microsoft.com/office/powerpoint/2010/main" val="388511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8567243"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55937" y="2828836"/>
              <a:ext cx="2720340"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56" name="Rectangle: Top Corners Rounded 104">
            <a:extLst>
              <a:ext uri="{FF2B5EF4-FFF2-40B4-BE49-F238E27FC236}">
                <a16:creationId xmlns:a16="http://schemas.microsoft.com/office/drawing/2014/main" id="{F1B87F23-BD02-4DB3-947D-2F61C5B87FEF}"/>
              </a:ext>
            </a:extLst>
          </p:cNvPr>
          <p:cNvSpPr/>
          <p:nvPr/>
        </p:nvSpPr>
        <p:spPr>
          <a:xfrm rot="5400000">
            <a:off x="5607887" y="302204"/>
            <a:ext cx="1146269" cy="1281285"/>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07">
            <a:extLst>
              <a:ext uri="{FF2B5EF4-FFF2-40B4-BE49-F238E27FC236}">
                <a16:creationId xmlns:a16="http://schemas.microsoft.com/office/drawing/2014/main" id="{48958204-CE05-4E79-AC55-C76FBB79E37F}"/>
              </a:ext>
            </a:extLst>
          </p:cNvPr>
          <p:cNvSpPr/>
          <p:nvPr/>
        </p:nvSpPr>
        <p:spPr>
          <a:xfrm rot="5400000" flipV="1">
            <a:off x="4514474" y="-148982"/>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Top Corners Rounded 104">
            <a:extLst>
              <a:ext uri="{FF2B5EF4-FFF2-40B4-BE49-F238E27FC236}">
                <a16:creationId xmlns:a16="http://schemas.microsoft.com/office/drawing/2014/main" id="{F1B87F23-BD02-4DB3-947D-2F61C5B87FEF}"/>
              </a:ext>
            </a:extLst>
          </p:cNvPr>
          <p:cNvSpPr/>
          <p:nvPr/>
        </p:nvSpPr>
        <p:spPr>
          <a:xfrm rot="16200000" flipH="1">
            <a:off x="6290758" y="1872123"/>
            <a:ext cx="1146269" cy="1281285"/>
          </a:xfrm>
          <a:prstGeom prst="round2SameRect">
            <a:avLst>
              <a:gd name="adj1" fmla="val 12063"/>
              <a:gd name="adj2" fmla="val 0"/>
            </a:avLst>
          </a:pr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Shape 107">
            <a:extLst>
              <a:ext uri="{FF2B5EF4-FFF2-40B4-BE49-F238E27FC236}">
                <a16:creationId xmlns:a16="http://schemas.microsoft.com/office/drawing/2014/main" id="{48958204-CE05-4E79-AC55-C76FBB79E37F}"/>
              </a:ext>
            </a:extLst>
          </p:cNvPr>
          <p:cNvSpPr/>
          <p:nvPr/>
        </p:nvSpPr>
        <p:spPr>
          <a:xfrm rot="16200000" flipH="1" flipV="1">
            <a:off x="7384172" y="1420937"/>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Top Corners Rounded 104">
            <a:extLst>
              <a:ext uri="{FF2B5EF4-FFF2-40B4-BE49-F238E27FC236}">
                <a16:creationId xmlns:a16="http://schemas.microsoft.com/office/drawing/2014/main" id="{F1B87F23-BD02-4DB3-947D-2F61C5B87FEF}"/>
              </a:ext>
            </a:extLst>
          </p:cNvPr>
          <p:cNvSpPr/>
          <p:nvPr/>
        </p:nvSpPr>
        <p:spPr>
          <a:xfrm rot="5400000">
            <a:off x="5663136" y="3495981"/>
            <a:ext cx="1146269" cy="1281285"/>
          </a:xfrm>
          <a:prstGeom prst="round2SameRect">
            <a:avLst>
              <a:gd name="adj1" fmla="val 12063"/>
              <a:gd name="adj2" fmla="val 0"/>
            </a:avLst>
          </a:pr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48958204-CE05-4E79-AC55-C76FBB79E37F}"/>
              </a:ext>
            </a:extLst>
          </p:cNvPr>
          <p:cNvSpPr/>
          <p:nvPr/>
        </p:nvSpPr>
        <p:spPr>
          <a:xfrm rot="5400000" flipV="1">
            <a:off x="4569723" y="3044795"/>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Top Corners Rounded 104">
            <a:extLst>
              <a:ext uri="{FF2B5EF4-FFF2-40B4-BE49-F238E27FC236}">
                <a16:creationId xmlns:a16="http://schemas.microsoft.com/office/drawing/2014/main" id="{F1B87F23-BD02-4DB3-947D-2F61C5B87FEF}"/>
              </a:ext>
            </a:extLst>
          </p:cNvPr>
          <p:cNvSpPr/>
          <p:nvPr/>
        </p:nvSpPr>
        <p:spPr>
          <a:xfrm rot="16200000" flipH="1">
            <a:off x="6274363" y="5173779"/>
            <a:ext cx="1146270" cy="1281285"/>
          </a:xfrm>
          <a:prstGeom prst="round2SameRect">
            <a:avLst>
              <a:gd name="adj1" fmla="val 12063"/>
              <a:gd name="adj2" fmla="val 0"/>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07">
            <a:extLst>
              <a:ext uri="{FF2B5EF4-FFF2-40B4-BE49-F238E27FC236}">
                <a16:creationId xmlns:a16="http://schemas.microsoft.com/office/drawing/2014/main" id="{48958204-CE05-4E79-AC55-C76FBB79E37F}"/>
              </a:ext>
            </a:extLst>
          </p:cNvPr>
          <p:cNvSpPr/>
          <p:nvPr/>
        </p:nvSpPr>
        <p:spPr>
          <a:xfrm rot="16200000" flipH="1" flipV="1">
            <a:off x="7367777" y="4722593"/>
            <a:ext cx="1146269" cy="2183657"/>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32284" y="1960448"/>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NOGUT</a:t>
            </a:r>
            <a:endParaRPr lang="en-US" sz="1400" b="1" dirty="0">
              <a:solidFill>
                <a:srgbClr val="FC7481"/>
              </a:solidFill>
              <a:latin typeface="Tw Cen MT" panose="020B0602020104020603" pitchFamily="34" charset="0"/>
            </a:endParaRPr>
          </a:p>
        </p:txBody>
      </p:sp>
      <p:sp>
        <p:nvSpPr>
          <p:cNvPr id="9" name="TextBox 8"/>
          <p:cNvSpPr txBox="1"/>
          <p:nvPr/>
        </p:nvSpPr>
        <p:spPr>
          <a:xfrm rot="5400000">
            <a:off x="6098114" y="777860"/>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2015</a:t>
            </a:r>
            <a:endParaRPr lang="en-US" b="1" dirty="0">
              <a:solidFill>
                <a:schemeClr val="bg1"/>
              </a:solidFill>
              <a:latin typeface="Tw Cen MT" panose="020B0602020104020603" pitchFamily="34" charset="0"/>
            </a:endParaRPr>
          </a:p>
        </p:txBody>
      </p:sp>
      <p:sp>
        <p:nvSpPr>
          <p:cNvPr id="112" name="TextBox 111"/>
          <p:cNvSpPr txBox="1"/>
          <p:nvPr/>
        </p:nvSpPr>
        <p:spPr>
          <a:xfrm rot="5400000">
            <a:off x="6142242" y="396796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2017</a:t>
            </a:r>
            <a:endParaRPr lang="en-US" b="1" dirty="0">
              <a:solidFill>
                <a:schemeClr val="bg1"/>
              </a:solidFill>
              <a:latin typeface="Tw Cen MT" panose="020B0602020104020603" pitchFamily="34" charset="0"/>
            </a:endParaRPr>
          </a:p>
        </p:txBody>
      </p:sp>
      <p:sp>
        <p:nvSpPr>
          <p:cNvPr id="113" name="TextBox 112"/>
          <p:cNvSpPr txBox="1"/>
          <p:nvPr/>
        </p:nvSpPr>
        <p:spPr>
          <a:xfrm rot="16200000" flipH="1">
            <a:off x="5998626" y="2333246"/>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2016</a:t>
            </a:r>
            <a:endParaRPr lang="en-US" b="1" dirty="0">
              <a:solidFill>
                <a:schemeClr val="bg1"/>
              </a:solidFill>
              <a:latin typeface="Tw Cen MT" panose="020B0602020104020603" pitchFamily="34" charset="0"/>
            </a:endParaRPr>
          </a:p>
        </p:txBody>
      </p:sp>
      <p:sp>
        <p:nvSpPr>
          <p:cNvPr id="114" name="TextBox 113"/>
          <p:cNvSpPr txBox="1"/>
          <p:nvPr/>
        </p:nvSpPr>
        <p:spPr>
          <a:xfrm rot="16200000" flipH="1">
            <a:off x="5979911" y="5640595"/>
            <a:ext cx="962527" cy="369332"/>
          </a:xfrm>
          <a:prstGeom prst="rect">
            <a:avLst/>
          </a:prstGeom>
          <a:noFill/>
        </p:spPr>
        <p:txBody>
          <a:bodyPr wrap="square" rtlCol="0">
            <a:spAutoFit/>
          </a:bodyPr>
          <a:lstStyle/>
          <a:p>
            <a:pPr algn="ctr"/>
            <a:r>
              <a:rPr lang="en-US" b="1" dirty="0" smtClean="0">
                <a:solidFill>
                  <a:schemeClr val="bg1"/>
                </a:solidFill>
                <a:latin typeface="Tw Cen MT" panose="020B0602020104020603" pitchFamily="34" charset="0"/>
              </a:rPr>
              <a:t>2018</a:t>
            </a:r>
            <a:endParaRPr lang="en-US" b="1" dirty="0">
              <a:solidFill>
                <a:schemeClr val="bg1"/>
              </a:solidFill>
              <a:latin typeface="Tw Cen MT" panose="020B0602020104020603" pitchFamily="34" charset="0"/>
            </a:endParaRPr>
          </a:p>
        </p:txBody>
      </p:sp>
      <p:sp>
        <p:nvSpPr>
          <p:cNvPr id="115" name="TextBox 114"/>
          <p:cNvSpPr txBox="1"/>
          <p:nvPr/>
        </p:nvSpPr>
        <p:spPr>
          <a:xfrm>
            <a:off x="4352687" y="3582736"/>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OREO</a:t>
            </a:r>
            <a:endParaRPr lang="en-US" sz="1400" b="1" dirty="0">
              <a:solidFill>
                <a:srgbClr val="FC7481"/>
              </a:solidFill>
              <a:latin typeface="Tw Cen MT" panose="020B0602020104020603" pitchFamily="34" charset="0"/>
            </a:endParaRPr>
          </a:p>
        </p:txBody>
      </p:sp>
      <p:sp>
        <p:nvSpPr>
          <p:cNvPr id="116" name="TextBox 115"/>
          <p:cNvSpPr txBox="1"/>
          <p:nvPr/>
        </p:nvSpPr>
        <p:spPr>
          <a:xfrm>
            <a:off x="7195750" y="5369397"/>
            <a:ext cx="1576136" cy="307777"/>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PIE</a:t>
            </a:r>
            <a:endParaRPr lang="en-US" sz="1400" b="1" dirty="0">
              <a:solidFill>
                <a:srgbClr val="FC7481"/>
              </a:solidFill>
              <a:latin typeface="Tw Cen MT" panose="020B0602020104020603" pitchFamily="34" charset="0"/>
            </a:endParaRPr>
          </a:p>
        </p:txBody>
      </p:sp>
      <p:sp>
        <p:nvSpPr>
          <p:cNvPr id="42" name="TextBox 41"/>
          <p:cNvSpPr txBox="1"/>
          <p:nvPr/>
        </p:nvSpPr>
        <p:spPr>
          <a:xfrm>
            <a:off x="4211390" y="341562"/>
            <a:ext cx="1576136" cy="523220"/>
          </a:xfrm>
          <a:prstGeom prst="rect">
            <a:avLst/>
          </a:prstGeom>
          <a:noFill/>
        </p:spPr>
        <p:txBody>
          <a:bodyPr wrap="square" rtlCol="0">
            <a:spAutoFit/>
          </a:bodyPr>
          <a:lstStyle/>
          <a:p>
            <a:r>
              <a:rPr lang="en-US" sz="1400" b="1" dirty="0" smtClean="0">
                <a:solidFill>
                  <a:srgbClr val="FC7481"/>
                </a:solidFill>
                <a:latin typeface="Tw Cen MT" panose="020B0602020104020603" pitchFamily="34" charset="0"/>
              </a:rPr>
              <a:t>ANDROID MARSHMALLOW</a:t>
            </a:r>
            <a:endParaRPr lang="en-US" sz="1400" b="1" dirty="0">
              <a:solidFill>
                <a:srgbClr val="FC7481"/>
              </a:solidFill>
              <a:latin typeface="Tw Cen MT" panose="020B0602020104020603" pitchFamily="34" charset="0"/>
            </a:endParaRPr>
          </a:p>
        </p:txBody>
      </p:sp>
      <p:sp>
        <p:nvSpPr>
          <p:cNvPr id="43" name="TextBox 42"/>
          <p:cNvSpPr txBox="1"/>
          <p:nvPr/>
        </p:nvSpPr>
        <p:spPr>
          <a:xfrm>
            <a:off x="4205600" y="747758"/>
            <a:ext cx="1657463" cy="738664"/>
          </a:xfrm>
          <a:prstGeom prst="rect">
            <a:avLst/>
          </a:prstGeom>
          <a:noFill/>
        </p:spPr>
        <p:txBody>
          <a:bodyPr wrap="square" rtlCol="0">
            <a:spAutoFit/>
          </a:bodyPr>
          <a:lstStyle/>
          <a:p>
            <a:r>
              <a:rPr lang="en-US" sz="1400" b="1" dirty="0" smtClean="0"/>
              <a:t>&gt;</a:t>
            </a:r>
            <a:r>
              <a:rPr lang="en-US" sz="1400" dirty="0" smtClean="0"/>
              <a:t> </a:t>
            </a:r>
            <a:r>
              <a:rPr lang="en-US" sz="1400" dirty="0" smtClean="0"/>
              <a:t>Battery Usage</a:t>
            </a:r>
            <a:endParaRPr lang="en-US" sz="1400" dirty="0" smtClean="0"/>
          </a:p>
          <a:p>
            <a:r>
              <a:rPr lang="en-US" sz="1400" b="1" dirty="0" smtClean="0"/>
              <a:t>&gt;</a:t>
            </a:r>
            <a:r>
              <a:rPr lang="en-US" sz="1400" dirty="0" smtClean="0"/>
              <a:t> </a:t>
            </a:r>
            <a:r>
              <a:rPr lang="en-US" sz="1400" dirty="0" smtClean="0"/>
              <a:t>One-Tap Support</a:t>
            </a:r>
            <a:endParaRPr lang="en-US" sz="1400" dirty="0" smtClean="0"/>
          </a:p>
          <a:p>
            <a:r>
              <a:rPr lang="en-US" sz="1400" b="1" dirty="0" smtClean="0"/>
              <a:t>&gt;</a:t>
            </a:r>
            <a:r>
              <a:rPr lang="en-US" sz="1400" dirty="0" smtClean="0"/>
              <a:t> </a:t>
            </a:r>
            <a:r>
              <a:rPr lang="en-US" sz="1400" dirty="0" smtClean="0"/>
              <a:t>Permission</a:t>
            </a:r>
            <a:endParaRPr lang="en-US" sz="1400" dirty="0"/>
          </a:p>
        </p:txBody>
      </p:sp>
      <p:sp>
        <p:nvSpPr>
          <p:cNvPr id="44" name="TextBox 43"/>
          <p:cNvSpPr txBox="1"/>
          <p:nvPr/>
        </p:nvSpPr>
        <p:spPr>
          <a:xfrm>
            <a:off x="7137570" y="2133356"/>
            <a:ext cx="1657463" cy="954107"/>
          </a:xfrm>
          <a:prstGeom prst="rect">
            <a:avLst/>
          </a:prstGeom>
          <a:noFill/>
        </p:spPr>
        <p:txBody>
          <a:bodyPr wrap="square" rtlCol="0">
            <a:spAutoFit/>
          </a:bodyPr>
          <a:lstStyle/>
          <a:p>
            <a:r>
              <a:rPr lang="en-US" sz="1400" b="1" dirty="0" smtClean="0"/>
              <a:t>&gt;</a:t>
            </a:r>
            <a:r>
              <a:rPr lang="en-US" sz="1400" dirty="0" smtClean="0"/>
              <a:t> </a:t>
            </a:r>
            <a:r>
              <a:rPr lang="en-US" sz="1400" dirty="0" smtClean="0"/>
              <a:t>Split Screen Mode</a:t>
            </a:r>
            <a:endParaRPr lang="en-US" sz="1400" dirty="0" smtClean="0"/>
          </a:p>
          <a:p>
            <a:r>
              <a:rPr lang="en-US" sz="1400" b="1" dirty="0" smtClean="0"/>
              <a:t>&gt;</a:t>
            </a:r>
            <a:r>
              <a:rPr lang="en-US" sz="1400" dirty="0" smtClean="0"/>
              <a:t> </a:t>
            </a:r>
            <a:r>
              <a:rPr lang="en-US" sz="1400" dirty="0" smtClean="0"/>
              <a:t>Picture in Picture Mode</a:t>
            </a:r>
            <a:endParaRPr lang="en-US" sz="1400" dirty="0" smtClean="0"/>
          </a:p>
          <a:p>
            <a:r>
              <a:rPr lang="en-US" sz="1400" b="1" dirty="0" smtClean="0"/>
              <a:t>&gt;</a:t>
            </a:r>
            <a:r>
              <a:rPr lang="en-US" sz="1400" dirty="0" smtClean="0"/>
              <a:t> </a:t>
            </a:r>
            <a:r>
              <a:rPr lang="en-US" sz="1400" dirty="0" smtClean="0"/>
              <a:t>Quick Switch</a:t>
            </a:r>
            <a:endParaRPr lang="en-US" sz="1400" dirty="0"/>
          </a:p>
        </p:txBody>
      </p:sp>
      <p:sp>
        <p:nvSpPr>
          <p:cNvPr id="45" name="TextBox 44"/>
          <p:cNvSpPr txBox="1"/>
          <p:nvPr/>
        </p:nvSpPr>
        <p:spPr>
          <a:xfrm>
            <a:off x="4356531" y="3780438"/>
            <a:ext cx="1657463" cy="954107"/>
          </a:xfrm>
          <a:prstGeom prst="rect">
            <a:avLst/>
          </a:prstGeom>
          <a:noFill/>
        </p:spPr>
        <p:txBody>
          <a:bodyPr wrap="square" rtlCol="0">
            <a:spAutoFit/>
          </a:bodyPr>
          <a:lstStyle/>
          <a:p>
            <a:r>
              <a:rPr lang="en-US" sz="1400" b="1" dirty="0" smtClean="0"/>
              <a:t>&gt;</a:t>
            </a:r>
            <a:r>
              <a:rPr lang="en-US" sz="1400" dirty="0" smtClean="0"/>
              <a:t> </a:t>
            </a:r>
            <a:r>
              <a:rPr lang="en-US" sz="1400" dirty="0" smtClean="0"/>
              <a:t>Notification Channel</a:t>
            </a:r>
            <a:endParaRPr lang="en-US" sz="1400" dirty="0" smtClean="0"/>
          </a:p>
          <a:p>
            <a:r>
              <a:rPr lang="en-US" sz="1400" b="1" dirty="0" smtClean="0"/>
              <a:t>&gt;</a:t>
            </a:r>
            <a:r>
              <a:rPr lang="en-US" sz="1400" dirty="0" smtClean="0"/>
              <a:t> </a:t>
            </a:r>
            <a:r>
              <a:rPr lang="en-US" sz="1400" dirty="0" smtClean="0"/>
              <a:t>Smart text selection</a:t>
            </a:r>
            <a:endParaRPr lang="en-US" sz="1400" dirty="0"/>
          </a:p>
        </p:txBody>
      </p:sp>
      <p:sp>
        <p:nvSpPr>
          <p:cNvPr id="46" name="TextBox 45"/>
          <p:cNvSpPr txBox="1"/>
          <p:nvPr/>
        </p:nvSpPr>
        <p:spPr>
          <a:xfrm>
            <a:off x="7195750" y="5620353"/>
            <a:ext cx="1657463" cy="523220"/>
          </a:xfrm>
          <a:prstGeom prst="rect">
            <a:avLst/>
          </a:prstGeom>
          <a:noFill/>
        </p:spPr>
        <p:txBody>
          <a:bodyPr wrap="square" rtlCol="0">
            <a:spAutoFit/>
          </a:bodyPr>
          <a:lstStyle/>
          <a:p>
            <a:r>
              <a:rPr lang="en-US" sz="1400" b="1" dirty="0" smtClean="0"/>
              <a:t>&gt;</a:t>
            </a:r>
            <a:r>
              <a:rPr lang="en-US" sz="1400" dirty="0" smtClean="0"/>
              <a:t> </a:t>
            </a:r>
            <a:r>
              <a:rPr lang="en-US" sz="1400" dirty="0" smtClean="0"/>
              <a:t>Smart Navigation</a:t>
            </a:r>
            <a:endParaRPr lang="en-US" sz="1400" dirty="0" smtClean="0"/>
          </a:p>
          <a:p>
            <a:r>
              <a:rPr lang="en-US" sz="1400" b="1" dirty="0" smtClean="0"/>
              <a:t>&gt;</a:t>
            </a:r>
            <a:r>
              <a:rPr lang="en-US" sz="1400" dirty="0" smtClean="0"/>
              <a:t> </a:t>
            </a:r>
            <a:r>
              <a:rPr lang="en-US" sz="1400" dirty="0" smtClean="0"/>
              <a:t>Digital Wellbeing</a:t>
            </a:r>
            <a:endParaRPr lang="en-US" sz="1400" dirty="0"/>
          </a:p>
        </p:txBody>
      </p:sp>
    </p:spTree>
    <p:extLst>
      <p:ext uri="{BB962C8B-B14F-4D97-AF65-F5344CB8AC3E}">
        <p14:creationId xmlns:p14="http://schemas.microsoft.com/office/powerpoint/2010/main" val="141776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2329648" y="-11079"/>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181337" y="2890390"/>
              <a:ext cx="2720340" cy="1077218"/>
            </a:xfrm>
            <a:prstGeom prst="rect">
              <a:avLst/>
            </a:prstGeom>
            <a:noFill/>
          </p:spPr>
          <p:txBody>
            <a:bodyPr wrap="square" rtlCol="0">
              <a:spAutoFit/>
            </a:bodyPr>
            <a:lstStyle/>
            <a:p>
              <a:pPr algn="ctr"/>
              <a:r>
                <a:rPr lang="en-US" sz="3200" b="1" dirty="0" smtClean="0">
                  <a:solidFill>
                    <a:srgbClr val="E5E5E5"/>
                  </a:solidFill>
                  <a:latin typeface="Tw Cen MT" panose="020B0602020104020603" pitchFamily="34" charset="0"/>
                </a:rPr>
                <a:t>android </a:t>
              </a:r>
            </a:p>
            <a:p>
              <a:pPr algn="ctr"/>
              <a:r>
                <a:rPr lang="en-US" sz="3200" b="1" dirty="0" smtClean="0">
                  <a:solidFill>
                    <a:srgbClr val="E5E5E5"/>
                  </a:solidFill>
                  <a:latin typeface="Tw Cen MT" panose="020B0602020104020603" pitchFamily="34" charset="0"/>
                </a:rPr>
                <a:t>architecture</a:t>
              </a:r>
              <a:endParaRPr lang="en-US" sz="3200" b="1" dirty="0">
                <a:solidFill>
                  <a:srgbClr val="E5E5E5"/>
                </a:solidFill>
                <a:latin typeface="Tw Cen MT" panose="020B0602020104020603" pitchFamily="34" charset="0"/>
              </a:endParaRPr>
            </a:p>
          </p:txBody>
        </p:sp>
      </p:grpSp>
      <p:grpSp>
        <p:nvGrpSpPr>
          <p:cNvPr id="23" name="Group 22"/>
          <p:cNvGrpSpPr/>
          <p:nvPr/>
        </p:nvGrpSpPr>
        <p:grpSpPr>
          <a:xfrm>
            <a:off x="-9491103"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grpSp>
        <p:nvGrpSpPr>
          <p:cNvPr id="3" name="Group 2"/>
          <p:cNvGrpSpPr/>
          <p:nvPr/>
        </p:nvGrpSpPr>
        <p:grpSpPr>
          <a:xfrm>
            <a:off x="3214782" y="957723"/>
            <a:ext cx="3605266" cy="5567406"/>
            <a:chOff x="2710513" y="17923"/>
            <a:chExt cx="3605266" cy="5567406"/>
          </a:xfrm>
        </p:grpSpPr>
        <p:pic>
          <p:nvPicPr>
            <p:cNvPr id="43" name="Picture 2" descr="C:\Users\bornr\Desktop\usaid\android\android-stack_2x.png"/>
            <p:cNvPicPr>
              <a:picLocks noChangeAspect="1" noChangeArrowheads="1"/>
            </p:cNvPicPr>
            <p:nvPr/>
          </p:nvPicPr>
          <p:blipFill>
            <a:blip r:embed="rId2"/>
            <a:srcRect b="67164"/>
            <a:stretch>
              <a:fillRect/>
            </a:stretch>
          </p:blipFill>
          <p:spPr bwMode="auto">
            <a:xfrm>
              <a:off x="2710513" y="17923"/>
              <a:ext cx="3585209" cy="1733527"/>
            </a:xfrm>
            <a:prstGeom prst="rect">
              <a:avLst/>
            </a:prstGeom>
            <a:noFill/>
          </p:spPr>
        </p:pic>
        <p:pic>
          <p:nvPicPr>
            <p:cNvPr id="44" name="Picture 2" descr="C:\Users\bornr\Desktop\usaid\android\android-stack_2x.png"/>
            <p:cNvPicPr>
              <a:picLocks noChangeAspect="1" noChangeArrowheads="1"/>
            </p:cNvPicPr>
            <p:nvPr/>
          </p:nvPicPr>
          <p:blipFill>
            <a:blip r:embed="rId2"/>
            <a:srcRect t="32836" b="47761"/>
            <a:stretch>
              <a:fillRect/>
            </a:stretch>
          </p:blipFill>
          <p:spPr bwMode="auto">
            <a:xfrm>
              <a:off x="2713334" y="1793239"/>
              <a:ext cx="3602445" cy="1029282"/>
            </a:xfrm>
            <a:prstGeom prst="rect">
              <a:avLst/>
            </a:prstGeom>
            <a:noFill/>
          </p:spPr>
        </p:pic>
        <p:pic>
          <p:nvPicPr>
            <p:cNvPr id="45" name="Picture 2" descr="C:\Users\bornr\Desktop\usaid\android\android-stack_2x.png"/>
            <p:cNvPicPr>
              <a:picLocks noChangeAspect="1" noChangeArrowheads="1"/>
            </p:cNvPicPr>
            <p:nvPr/>
          </p:nvPicPr>
          <p:blipFill>
            <a:blip r:embed="rId2"/>
            <a:srcRect t="52239"/>
            <a:stretch>
              <a:fillRect/>
            </a:stretch>
          </p:blipFill>
          <p:spPr bwMode="auto">
            <a:xfrm>
              <a:off x="2743001" y="2876693"/>
              <a:ext cx="2464831" cy="2708636"/>
            </a:xfrm>
            <a:prstGeom prst="rect">
              <a:avLst/>
            </a:prstGeom>
            <a:noFill/>
          </p:spPr>
        </p:pic>
      </p:grpSp>
      <p:sp>
        <p:nvSpPr>
          <p:cNvPr id="47" name="TextBox 46"/>
          <p:cNvSpPr txBox="1"/>
          <p:nvPr/>
        </p:nvSpPr>
        <p:spPr>
          <a:xfrm>
            <a:off x="5829238" y="4293648"/>
            <a:ext cx="2654300" cy="1938992"/>
          </a:xfrm>
          <a:prstGeom prst="rect">
            <a:avLst/>
          </a:prstGeom>
          <a:noFill/>
        </p:spPr>
        <p:txBody>
          <a:bodyPr wrap="square" rtlCol="0">
            <a:spAutoFit/>
          </a:bodyPr>
          <a:lstStyle/>
          <a:p>
            <a:r>
              <a:rPr lang="en-US" sz="2000" dirty="0">
                <a:latin typeface="Tw Cen MT" panose="020B0602020104020603" pitchFamily="34" charset="0"/>
              </a:rPr>
              <a:t>Android operating system is a stack of software components which is roughly divided into five sections and four main layers </a:t>
            </a:r>
            <a:r>
              <a:rPr lang="en-US" sz="2000" dirty="0" smtClean="0">
                <a:latin typeface="Tw Cen MT" panose="020B0602020104020603" pitchFamily="34" charset="0"/>
              </a:rPr>
              <a:t>.</a:t>
            </a:r>
            <a:endParaRPr lang="en-US" sz="2000" dirty="0">
              <a:latin typeface="Tw Cen MT" panose="020B0602020104020603" pitchFamily="34" charset="0"/>
            </a:endParaRPr>
          </a:p>
        </p:txBody>
      </p:sp>
    </p:spTree>
    <p:extLst>
      <p:ext uri="{BB962C8B-B14F-4D97-AF65-F5344CB8AC3E}">
        <p14:creationId xmlns:p14="http://schemas.microsoft.com/office/powerpoint/2010/main" val="263263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2361000" y="0"/>
            <a:ext cx="12281373" cy="6858000"/>
            <a:chOff x="0" y="0"/>
            <a:chExt cx="12281373"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16200000">
              <a:off x="10059512" y="2808611"/>
              <a:ext cx="3243393" cy="1200329"/>
            </a:xfrm>
            <a:prstGeom prst="rect">
              <a:avLst/>
            </a:prstGeom>
            <a:noFill/>
          </p:spPr>
          <p:txBody>
            <a:bodyPr wrap="square" rtlCol="0">
              <a:spAutoFit/>
            </a:bodyPr>
            <a:lstStyle/>
            <a:p>
              <a:pPr algn="ctr"/>
              <a:r>
                <a:rPr lang="en-US" sz="3600" b="1" dirty="0">
                  <a:solidFill>
                    <a:srgbClr val="E5E5E5"/>
                  </a:solidFill>
                  <a:latin typeface="Tw Cen MT" panose="020B0602020104020603" pitchFamily="34" charset="0"/>
                </a:rPr>
                <a:t>android </a:t>
              </a:r>
            </a:p>
            <a:p>
              <a:pPr algn="ctr"/>
              <a:r>
                <a:rPr lang="en-US" sz="3600" b="1" dirty="0">
                  <a:solidFill>
                    <a:srgbClr val="E5E5E5"/>
                  </a:solidFill>
                  <a:latin typeface="Tw Cen MT" panose="020B0602020104020603" pitchFamily="34" charset="0"/>
                </a:rPr>
                <a:t>architecture</a:t>
              </a:r>
            </a:p>
          </p:txBody>
        </p:sp>
      </p:grpSp>
      <p:grpSp>
        <p:nvGrpSpPr>
          <p:cNvPr id="23" name="Group 22"/>
          <p:cNvGrpSpPr/>
          <p:nvPr/>
        </p:nvGrpSpPr>
        <p:grpSpPr>
          <a:xfrm>
            <a:off x="-3187581"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10495786"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pic>
        <p:nvPicPr>
          <p:cNvPr id="31" name="Picture 2" descr="C:\Users\bornr\Desktop\usaid\android\Android-Studio.jpg"/>
          <p:cNvPicPr>
            <a:picLocks noChangeAspect="1" noChangeArrowheads="1"/>
          </p:cNvPicPr>
          <p:nvPr/>
        </p:nvPicPr>
        <p:blipFill>
          <a:blip r:embed="rId2"/>
          <a:srcRect/>
          <a:stretch>
            <a:fillRect/>
          </a:stretch>
        </p:blipFill>
        <p:spPr bwMode="auto">
          <a:xfrm>
            <a:off x="2191850" y="432184"/>
            <a:ext cx="3474214" cy="1829753"/>
          </a:xfrm>
          <a:prstGeom prst="rect">
            <a:avLst/>
          </a:prstGeom>
          <a:noFill/>
          <a:effectLst>
            <a:outerShdw blurRad="50800" dist="38100" dir="8100000" algn="tr" rotWithShape="0">
              <a:prstClr val="black">
                <a:alpha val="40000"/>
              </a:prstClr>
            </a:outerShdw>
          </a:effectLst>
        </p:spPr>
      </p:pic>
      <p:sp>
        <p:nvSpPr>
          <p:cNvPr id="32" name="Subtitle 2"/>
          <p:cNvSpPr>
            <a:spLocks noGrp="1"/>
          </p:cNvSpPr>
          <p:nvPr>
            <p:ph type="subTitle" idx="1"/>
          </p:nvPr>
        </p:nvSpPr>
        <p:spPr>
          <a:xfrm>
            <a:off x="1913980" y="2395162"/>
            <a:ext cx="8001000" cy="5105400"/>
          </a:xfrm>
        </p:spPr>
        <p:txBody>
          <a:bodyPr/>
          <a:lstStyle/>
          <a:p>
            <a:pPr algn="l">
              <a:lnSpc>
                <a:spcPct val="100000"/>
              </a:lnSpc>
              <a:spcAft>
                <a:spcPts val="0"/>
              </a:spcAft>
            </a:pPr>
            <a:r>
              <a:rPr sz="1600" b="1" dirty="0" smtClean="0">
                <a:solidFill>
                  <a:schemeClr val="tx1"/>
                </a:solidFill>
              </a:rPr>
              <a:t>Platforms Supported:</a:t>
            </a:r>
          </a:p>
          <a:p>
            <a:pPr marL="285750" indent="-285750" algn="l">
              <a:lnSpc>
                <a:spcPct val="100000"/>
              </a:lnSpc>
              <a:spcAft>
                <a:spcPts val="0"/>
              </a:spcAft>
              <a:buFont typeface="Arial" panose="020B0604020202020204" pitchFamily="34" charset="0"/>
              <a:buChar char="•"/>
            </a:pPr>
            <a:r>
              <a:rPr sz="1600" dirty="0" smtClean="0">
                <a:solidFill>
                  <a:schemeClr val="tx1"/>
                </a:solidFill>
              </a:rPr>
              <a:t> Microsoft Windows 7 or later version.</a:t>
            </a:r>
          </a:p>
          <a:p>
            <a:pPr marL="285750" indent="-285750" algn="l">
              <a:lnSpc>
                <a:spcPct val="100000"/>
              </a:lnSpc>
              <a:spcAft>
                <a:spcPts val="0"/>
              </a:spcAft>
              <a:buFont typeface="Arial" panose="020B0604020202020204" pitchFamily="34" charset="0"/>
              <a:buChar char="•"/>
            </a:pPr>
            <a:r>
              <a:rPr sz="1600" dirty="0" smtClean="0">
                <a:solidFill>
                  <a:schemeClr val="tx1"/>
                </a:solidFill>
              </a:rPr>
              <a:t> Mac OS X 10.5.8 or later version with Intel chip.</a:t>
            </a:r>
          </a:p>
          <a:p>
            <a:pPr marL="285750" indent="-285750" algn="l">
              <a:lnSpc>
                <a:spcPct val="100000"/>
              </a:lnSpc>
              <a:spcAft>
                <a:spcPts val="0"/>
              </a:spcAft>
              <a:buFont typeface="Arial" panose="020B0604020202020204" pitchFamily="34" charset="0"/>
              <a:buChar char="•"/>
            </a:pPr>
            <a:r>
              <a:rPr sz="1600" dirty="0" smtClean="0">
                <a:solidFill>
                  <a:schemeClr val="tx1"/>
                </a:solidFill>
              </a:rPr>
              <a:t> Linux including GNU C Library 2.7 or later.</a:t>
            </a:r>
          </a:p>
          <a:p>
            <a:pPr algn="l">
              <a:lnSpc>
                <a:spcPct val="100000"/>
              </a:lnSpc>
              <a:spcAft>
                <a:spcPts val="0"/>
              </a:spcAft>
            </a:pPr>
            <a:r>
              <a:rPr sz="1600" b="1" dirty="0" smtClean="0">
                <a:solidFill>
                  <a:schemeClr val="tx1"/>
                </a:solidFill>
              </a:rPr>
              <a:t>Tools and IDE's:</a:t>
            </a:r>
          </a:p>
          <a:p>
            <a:pPr marL="285750" indent="-285750" algn="l">
              <a:lnSpc>
                <a:spcPct val="100000"/>
              </a:lnSpc>
              <a:spcAft>
                <a:spcPts val="0"/>
              </a:spcAft>
              <a:buFont typeface="Arial" panose="020B0604020202020204" pitchFamily="34" charset="0"/>
              <a:buChar char="•"/>
            </a:pPr>
            <a:r>
              <a:rPr sz="1600" dirty="0" smtClean="0">
                <a:solidFill>
                  <a:schemeClr val="tx1"/>
                </a:solidFill>
              </a:rPr>
              <a:t> Java JDK5 or later version</a:t>
            </a:r>
          </a:p>
          <a:p>
            <a:pPr marL="285750" indent="-285750" algn="l">
              <a:lnSpc>
                <a:spcPct val="100000"/>
              </a:lnSpc>
              <a:spcAft>
                <a:spcPts val="0"/>
              </a:spcAft>
              <a:buFont typeface="Arial" panose="020B0604020202020204" pitchFamily="34" charset="0"/>
              <a:buChar char="•"/>
            </a:pPr>
            <a:r>
              <a:rPr sz="1600" dirty="0" smtClean="0">
                <a:solidFill>
                  <a:schemeClr val="tx1"/>
                </a:solidFill>
              </a:rPr>
              <a:t> Android Studio (predominantly</a:t>
            </a:r>
            <a:r>
              <a:rPr sz="1600" dirty="0" smtClean="0"/>
              <a:t> </a:t>
            </a:r>
            <a:r>
              <a:rPr sz="1600" dirty="0" smtClean="0">
                <a:solidFill>
                  <a:schemeClr val="tx1"/>
                </a:solidFill>
              </a:rPr>
              <a:t>used)</a:t>
            </a:r>
          </a:p>
          <a:p>
            <a:pPr algn="l">
              <a:lnSpc>
                <a:spcPct val="100000"/>
              </a:lnSpc>
              <a:spcAft>
                <a:spcPts val="0"/>
              </a:spcAft>
            </a:pPr>
            <a:r>
              <a:rPr sz="1600" b="1" dirty="0" smtClean="0">
                <a:solidFill>
                  <a:schemeClr val="tx1"/>
                </a:solidFill>
              </a:rPr>
              <a:t>Perquisites:</a:t>
            </a:r>
            <a:r>
              <a:rPr sz="1600" dirty="0" smtClean="0">
                <a:solidFill>
                  <a:schemeClr val="tx1"/>
                </a:solidFill>
              </a:rPr>
              <a:t> </a:t>
            </a:r>
          </a:p>
          <a:p>
            <a:pPr marL="285750" indent="-285750" algn="l">
              <a:lnSpc>
                <a:spcPct val="100000"/>
              </a:lnSpc>
              <a:spcAft>
                <a:spcPts val="0"/>
              </a:spcAft>
              <a:buFont typeface="Arial" panose="020B0604020202020204" pitchFamily="34" charset="0"/>
              <a:buChar char="•"/>
            </a:pPr>
            <a:r>
              <a:rPr sz="1600" dirty="0" smtClean="0">
                <a:solidFill>
                  <a:schemeClr val="tx1"/>
                </a:solidFill>
              </a:rPr>
              <a:t> Java Programming</a:t>
            </a:r>
          </a:p>
          <a:p>
            <a:pPr marL="285750" indent="-285750" algn="l">
              <a:lnSpc>
                <a:spcPct val="100000"/>
              </a:lnSpc>
              <a:spcAft>
                <a:spcPts val="0"/>
              </a:spcAft>
              <a:buFont typeface="Arial" panose="020B0604020202020204" pitchFamily="34" charset="0"/>
              <a:buChar char="•"/>
            </a:pPr>
            <a:r>
              <a:rPr sz="1600" dirty="0" smtClean="0">
                <a:solidFill>
                  <a:schemeClr val="tx1"/>
                </a:solidFill>
              </a:rPr>
              <a:t> OOP Concepts</a:t>
            </a:r>
          </a:p>
          <a:p>
            <a:pPr marL="285750" indent="-285750" algn="l">
              <a:lnSpc>
                <a:spcPct val="100000"/>
              </a:lnSpc>
              <a:spcAft>
                <a:spcPts val="0"/>
              </a:spcAft>
              <a:buFont typeface="Arial" panose="020B0604020202020204" pitchFamily="34" charset="0"/>
              <a:buChar char="•"/>
            </a:pPr>
            <a:r>
              <a:rPr sz="1600" dirty="0" smtClean="0">
                <a:solidFill>
                  <a:schemeClr val="tx1"/>
                </a:solidFill>
              </a:rPr>
              <a:t> Design Skills</a:t>
            </a:r>
          </a:p>
          <a:p>
            <a:pPr algn="l"/>
            <a:endParaRPr lang="en-US" dirty="0"/>
          </a:p>
        </p:txBody>
      </p:sp>
      <p:sp>
        <p:nvSpPr>
          <p:cNvPr id="33" name="TextBox 32"/>
          <p:cNvSpPr txBox="1"/>
          <p:nvPr/>
        </p:nvSpPr>
        <p:spPr>
          <a:xfrm>
            <a:off x="6078774" y="468560"/>
            <a:ext cx="3360516" cy="1077218"/>
          </a:xfrm>
          <a:prstGeom prst="rect">
            <a:avLst/>
          </a:prstGeom>
          <a:noFill/>
        </p:spPr>
        <p:txBody>
          <a:bodyPr wrap="square" rtlCol="0">
            <a:spAutoFit/>
          </a:bodyPr>
          <a:lstStyle/>
          <a:p>
            <a:r>
              <a:rPr lang="en-US" sz="1600" b="1" dirty="0"/>
              <a:t>Hardware</a:t>
            </a:r>
            <a:r>
              <a:rPr lang="en-US" sz="1600" b="1" dirty="0" smtClean="0"/>
              <a:t> Requirements</a:t>
            </a:r>
          </a:p>
          <a:p>
            <a:pPr marL="285750" indent="-285750">
              <a:buFont typeface="Arial" panose="020B0604020202020204" pitchFamily="34" charset="0"/>
              <a:buChar char="•"/>
            </a:pPr>
            <a:r>
              <a:rPr lang="en-US" sz="1600" dirty="0" smtClean="0"/>
              <a:t>At least 4GB of RAM</a:t>
            </a:r>
          </a:p>
          <a:p>
            <a:pPr marL="285750" indent="-285750">
              <a:buFont typeface="Arial" panose="020B0604020202020204" pitchFamily="34" charset="0"/>
              <a:buChar char="•"/>
            </a:pPr>
            <a:r>
              <a:rPr lang="en-US" sz="1600" dirty="0" smtClean="0"/>
              <a:t>3.5GB Disk Space</a:t>
            </a:r>
          </a:p>
          <a:p>
            <a:endParaRPr lang="en-US" sz="1600" dirty="0"/>
          </a:p>
        </p:txBody>
      </p:sp>
    </p:spTree>
    <p:extLst>
      <p:ext uri="{BB962C8B-B14F-4D97-AF65-F5344CB8AC3E}">
        <p14:creationId xmlns:p14="http://schemas.microsoft.com/office/powerpoint/2010/main" val="11601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8300" y="2"/>
            <a:ext cx="12181332" cy="6858000"/>
            <a:chOff x="0" y="0"/>
            <a:chExt cx="12181332" cy="6858000"/>
          </a:xfrm>
        </p:grpSpPr>
        <p:sp>
          <p:nvSpPr>
            <p:cNvPr id="4" name="Rectangle 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16200000">
              <a:off x="10265664" y="3105835"/>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about</a:t>
              </a:r>
              <a:endParaRPr lang="en-US" sz="3600" b="1" dirty="0">
                <a:solidFill>
                  <a:srgbClr val="E5E5E5"/>
                </a:solidFill>
                <a:latin typeface="Tw Cen MT" panose="020B0602020104020603" pitchFamily="34" charset="0"/>
              </a:endParaRPr>
            </a:p>
          </p:txBody>
        </p:sp>
      </p:grpSp>
      <p:grpSp>
        <p:nvGrpSpPr>
          <p:cNvPr id="11" name="Group 10"/>
          <p:cNvGrpSpPr/>
          <p:nvPr/>
        </p:nvGrpSpPr>
        <p:grpSpPr>
          <a:xfrm>
            <a:off x="-656019" y="2"/>
            <a:ext cx="12181332" cy="6858000"/>
            <a:chOff x="0" y="0"/>
            <a:chExt cx="12181332" cy="6858000"/>
          </a:xfrm>
        </p:grpSpPr>
        <p:sp>
          <p:nvSpPr>
            <p:cNvPr id="12" name="Rectangle 11"/>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0192513"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history</a:t>
              </a:r>
              <a:endParaRPr lang="en-US" sz="3600" b="1" dirty="0">
                <a:solidFill>
                  <a:srgbClr val="E5E5E5"/>
                </a:solidFill>
                <a:latin typeface="Tw Cen MT" panose="020B0602020104020603" pitchFamily="34" charset="0"/>
              </a:endParaRPr>
            </a:p>
          </p:txBody>
        </p:sp>
      </p:grpSp>
      <p:grpSp>
        <p:nvGrpSpPr>
          <p:cNvPr id="15" name="Group 14"/>
          <p:cNvGrpSpPr/>
          <p:nvPr/>
        </p:nvGrpSpPr>
        <p:grpSpPr>
          <a:xfrm>
            <a:off x="-1467549" y="1"/>
            <a:ext cx="12181332" cy="6858000"/>
            <a:chOff x="0" y="0"/>
            <a:chExt cx="12181332" cy="6858000"/>
          </a:xfrm>
        </p:grpSpPr>
        <p:sp>
          <p:nvSpPr>
            <p:cNvPr id="16" name="Rectangle 15"/>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10155937" y="3105834"/>
              <a:ext cx="2720340" cy="646331"/>
            </a:xfrm>
            <a:prstGeom prst="rect">
              <a:avLst/>
            </a:prstGeom>
            <a:noFill/>
          </p:spPr>
          <p:txBody>
            <a:bodyPr wrap="square" rtlCol="0">
              <a:spAutoFit/>
            </a:bodyPr>
            <a:lstStyle/>
            <a:p>
              <a:pPr algn="ctr"/>
              <a:r>
                <a:rPr lang="en-US" sz="3600" b="1" dirty="0" smtClean="0">
                  <a:solidFill>
                    <a:srgbClr val="E5E5E5"/>
                  </a:solidFill>
                  <a:latin typeface="Tw Cen MT" panose="020B0602020104020603" pitchFamily="34" charset="0"/>
                </a:rPr>
                <a:t>timeline</a:t>
              </a:r>
              <a:endParaRPr lang="en-US" sz="3600" b="1" dirty="0">
                <a:solidFill>
                  <a:srgbClr val="E5E5E5"/>
                </a:solidFill>
                <a:latin typeface="Tw Cen MT" panose="020B0602020104020603" pitchFamily="34" charset="0"/>
              </a:endParaRPr>
            </a:p>
          </p:txBody>
        </p:sp>
      </p:grpSp>
      <p:grpSp>
        <p:nvGrpSpPr>
          <p:cNvPr id="19" name="Group 18"/>
          <p:cNvGrpSpPr/>
          <p:nvPr/>
        </p:nvGrpSpPr>
        <p:grpSpPr>
          <a:xfrm>
            <a:off x="-2361000" y="0"/>
            <a:ext cx="12181332" cy="6858000"/>
            <a:chOff x="0" y="0"/>
            <a:chExt cx="12181332" cy="6858000"/>
          </a:xfrm>
        </p:grpSpPr>
        <p:sp>
          <p:nvSpPr>
            <p:cNvPr id="20" name="Rectangle 19"/>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2ECC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3187581" y="11082"/>
            <a:ext cx="12201615" cy="6858000"/>
            <a:chOff x="0" y="0"/>
            <a:chExt cx="12201615" cy="6858000"/>
          </a:xfrm>
        </p:grpSpPr>
        <p:sp>
          <p:nvSpPr>
            <p:cNvPr id="24" name="Rectangle 23"/>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9B59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6200000">
              <a:off x="10241281" y="2828835"/>
              <a:ext cx="2720340" cy="1200329"/>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environment </a:t>
              </a:r>
            </a:p>
            <a:p>
              <a:pPr algn="ctr"/>
              <a:r>
                <a:rPr lang="en-US" sz="3500" b="1" dirty="0" smtClean="0">
                  <a:solidFill>
                    <a:srgbClr val="E5E5E5"/>
                  </a:solidFill>
                  <a:latin typeface="Tw Cen MT" panose="020B0602020104020603" pitchFamily="34" charset="0"/>
                </a:rPr>
                <a:t>setup</a:t>
              </a:r>
              <a:endParaRPr lang="en-US" sz="3500" b="1" dirty="0">
                <a:solidFill>
                  <a:srgbClr val="E5E5E5"/>
                </a:solidFill>
                <a:latin typeface="Tw Cen MT" panose="020B0602020104020603" pitchFamily="34" charset="0"/>
              </a:endParaRPr>
            </a:p>
          </p:txBody>
        </p:sp>
      </p:grpSp>
      <p:grpSp>
        <p:nvGrpSpPr>
          <p:cNvPr id="27" name="Group 26"/>
          <p:cNvGrpSpPr/>
          <p:nvPr/>
        </p:nvGrpSpPr>
        <p:grpSpPr>
          <a:xfrm>
            <a:off x="-4211722" y="5540"/>
            <a:ext cx="12181332" cy="6858000"/>
            <a:chOff x="0" y="0"/>
            <a:chExt cx="12181332" cy="6858000"/>
          </a:xfrm>
        </p:grpSpPr>
        <p:sp>
          <p:nvSpPr>
            <p:cNvPr id="28" name="Rectangle 27"/>
            <p:cNvSpPr/>
            <p:nvPr/>
          </p:nvSpPr>
          <p:spPr>
            <a:xfrm>
              <a:off x="0" y="0"/>
              <a:ext cx="12181332" cy="6858000"/>
            </a:xfrm>
            <a:prstGeom prst="rect">
              <a:avLst/>
            </a:prstGeom>
            <a:solidFill>
              <a:schemeClr val="bg1">
                <a:lumMod val="95000"/>
              </a:schemeClr>
            </a:solidFill>
            <a:ln>
              <a:noFill/>
            </a:ln>
            <a:effectLst>
              <a:outerShdw blurRad="215900" dist="38100" sx="101000" sy="101000" algn="ctr"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flipH="1">
              <a:off x="10558272" y="1762529"/>
              <a:ext cx="1623060" cy="3332942"/>
            </a:xfrm>
            <a:custGeom>
              <a:avLst/>
              <a:gdLst>
                <a:gd name="connsiteX0" fmla="*/ 0 w 1623060"/>
                <a:gd name="connsiteY0" fmla="*/ 0 h 3332942"/>
                <a:gd name="connsiteX1" fmla="*/ 124903 w 1623060"/>
                <a:gd name="connsiteY1" fmla="*/ 6307 h 3332942"/>
                <a:gd name="connsiteX2" fmla="*/ 1623060 w 1623060"/>
                <a:gd name="connsiteY2" fmla="*/ 1666471 h 3332942"/>
                <a:gd name="connsiteX3" fmla="*/ 124903 w 1623060"/>
                <a:gd name="connsiteY3" fmla="*/ 3326635 h 3332942"/>
                <a:gd name="connsiteX4" fmla="*/ 0 w 1623060"/>
                <a:gd name="connsiteY4" fmla="*/ 3332942 h 3332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3060" h="3332942">
                  <a:moveTo>
                    <a:pt x="0" y="0"/>
                  </a:moveTo>
                  <a:lnTo>
                    <a:pt x="124903" y="6307"/>
                  </a:lnTo>
                  <a:cubicBezTo>
                    <a:pt x="966396" y="91765"/>
                    <a:pt x="1623060" y="802432"/>
                    <a:pt x="1623060" y="1666471"/>
                  </a:cubicBezTo>
                  <a:cubicBezTo>
                    <a:pt x="1623060" y="2530511"/>
                    <a:pt x="966396" y="3241177"/>
                    <a:pt x="124903" y="3326635"/>
                  </a:cubicBezTo>
                  <a:lnTo>
                    <a:pt x="0" y="3332942"/>
                  </a:lnTo>
                  <a:close/>
                </a:path>
              </a:pathLst>
            </a:cu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rot="16200000">
              <a:off x="10241281" y="3113528"/>
              <a:ext cx="2720340" cy="630942"/>
            </a:xfrm>
            <a:prstGeom prst="rect">
              <a:avLst/>
            </a:prstGeom>
            <a:noFill/>
          </p:spPr>
          <p:txBody>
            <a:bodyPr wrap="square" rtlCol="0">
              <a:spAutoFit/>
            </a:bodyPr>
            <a:lstStyle/>
            <a:p>
              <a:pPr algn="ctr"/>
              <a:r>
                <a:rPr lang="en-US" sz="3500" b="1" dirty="0">
                  <a:solidFill>
                    <a:srgbClr val="E5E5E5"/>
                  </a:solidFill>
                  <a:latin typeface="Tw Cen MT" panose="020B0602020104020603" pitchFamily="34" charset="0"/>
                </a:rPr>
                <a:t>c</a:t>
              </a:r>
              <a:r>
                <a:rPr lang="en-US" sz="3500" b="1" dirty="0" smtClean="0">
                  <a:solidFill>
                    <a:srgbClr val="E5E5E5"/>
                  </a:solidFill>
                  <a:latin typeface="Tw Cen MT" panose="020B0602020104020603" pitchFamily="34" charset="0"/>
                </a:rPr>
                <a:t>omponents</a:t>
              </a:r>
              <a:endParaRPr lang="en-US" sz="3500" b="1" dirty="0">
                <a:solidFill>
                  <a:srgbClr val="E5E5E5"/>
                </a:solidFill>
                <a:latin typeface="Tw Cen MT" panose="020B0602020104020603" pitchFamily="34" charset="0"/>
              </a:endParaRPr>
            </a:p>
          </p:txBody>
        </p:sp>
      </p:grpSp>
      <p:sp>
        <p:nvSpPr>
          <p:cNvPr id="31" name="TextBox 30"/>
          <p:cNvSpPr txBox="1"/>
          <p:nvPr/>
        </p:nvSpPr>
        <p:spPr>
          <a:xfrm rot="16200000">
            <a:off x="7698512" y="3085609"/>
            <a:ext cx="3243393" cy="646331"/>
          </a:xfrm>
          <a:prstGeom prst="rect">
            <a:avLst/>
          </a:prstGeom>
          <a:noFill/>
        </p:spPr>
        <p:txBody>
          <a:bodyPr wrap="square" rtlCol="0">
            <a:spAutoFit/>
          </a:bodyPr>
          <a:lstStyle/>
          <a:p>
            <a:pPr algn="ctr"/>
            <a:r>
              <a:rPr lang="en-US" sz="3500" b="1" dirty="0" smtClean="0">
                <a:solidFill>
                  <a:srgbClr val="E5E5E5"/>
                </a:solidFill>
                <a:latin typeface="Tw Cen MT" panose="020B0602020104020603" pitchFamily="34" charset="0"/>
              </a:rPr>
              <a:t>timeline(contd.)</a:t>
            </a:r>
            <a:endParaRPr lang="en-US" sz="3500" b="1" dirty="0">
              <a:solidFill>
                <a:srgbClr val="E5E5E5"/>
              </a:solidFill>
              <a:latin typeface="Tw Cen MT" panose="020B0602020104020603" pitchFamily="34" charset="0"/>
            </a:endParaRPr>
          </a:p>
        </p:txBody>
      </p:sp>
      <p:sp>
        <p:nvSpPr>
          <p:cNvPr id="33" name="TextBox 32"/>
          <p:cNvSpPr txBox="1"/>
          <p:nvPr/>
        </p:nvSpPr>
        <p:spPr>
          <a:xfrm>
            <a:off x="749299" y="2565397"/>
            <a:ext cx="5742991" cy="3677930"/>
          </a:xfrm>
          <a:prstGeom prst="rect">
            <a:avLst/>
          </a:prstGeom>
          <a:noFill/>
        </p:spPr>
        <p:txBody>
          <a:bodyPr wrap="square" numCol="2" rtlCol="0">
            <a:spAutoFit/>
          </a:bodyPr>
          <a:lstStyle/>
          <a:p>
            <a:pPr fontAlgn="t">
              <a:spcAft>
                <a:spcPts val="600"/>
              </a:spcAft>
              <a:buFont typeface="Arial" pitchFamily="34" charset="0"/>
              <a:buChar char="•"/>
            </a:pPr>
            <a:r>
              <a:rPr lang="en-US" b="1" dirty="0">
                <a:latin typeface="Tw Cen MT" panose="020B0602020104020603" pitchFamily="34" charset="0"/>
              </a:rPr>
              <a:t>Fragments</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Represents a portion of </a:t>
            </a:r>
            <a:r>
              <a:rPr lang="en-US" dirty="0" smtClean="0">
                <a:latin typeface="Tw Cen MT" panose="020B0602020104020603" pitchFamily="34" charset="0"/>
              </a:rPr>
              <a:t>user</a:t>
            </a:r>
          </a:p>
          <a:p>
            <a:pPr fontAlgn="t">
              <a:spcAft>
                <a:spcPts val="600"/>
              </a:spcAft>
            </a:pPr>
            <a:r>
              <a:rPr lang="en-US" dirty="0" smtClean="0">
                <a:latin typeface="Tw Cen MT" panose="020B0602020104020603" pitchFamily="34" charset="0"/>
              </a:rPr>
              <a:t> </a:t>
            </a:r>
            <a:r>
              <a:rPr lang="en-US" dirty="0">
                <a:latin typeface="Tw Cen MT" panose="020B0602020104020603" pitchFamily="34" charset="0"/>
              </a:rPr>
              <a:t>interface in an Activity.</a:t>
            </a:r>
          </a:p>
          <a:p>
            <a:pPr fontAlgn="t">
              <a:spcAft>
                <a:spcPts val="600"/>
              </a:spcAft>
              <a:buFont typeface="Arial" pitchFamily="34" charset="0"/>
              <a:buChar char="•"/>
            </a:pPr>
            <a:r>
              <a:rPr lang="en-US" b="1" dirty="0" smtClean="0">
                <a:latin typeface="Tw Cen MT" panose="020B0602020104020603" pitchFamily="34" charset="0"/>
              </a:rPr>
              <a:t>Views</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UI elements that are drawn on-screen including buttons, lists forms etc.</a:t>
            </a:r>
          </a:p>
          <a:p>
            <a:pPr fontAlgn="t">
              <a:spcAft>
                <a:spcPts val="600"/>
              </a:spcAft>
              <a:buFont typeface="Arial" pitchFamily="34" charset="0"/>
              <a:buChar char="•"/>
            </a:pPr>
            <a:r>
              <a:rPr lang="en-US" b="1" dirty="0" smtClean="0">
                <a:latin typeface="Tw Cen MT" panose="020B0602020104020603" pitchFamily="34" charset="0"/>
              </a:rPr>
              <a:t>Layouts</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View hierarchies that control screen format and appearance of the views.</a:t>
            </a:r>
          </a:p>
          <a:p>
            <a:pPr fontAlgn="t">
              <a:spcAft>
                <a:spcPts val="600"/>
              </a:spcAft>
              <a:buFont typeface="Arial" pitchFamily="34" charset="0"/>
              <a:buChar char="•"/>
            </a:pPr>
            <a:r>
              <a:rPr lang="en-US" b="1" dirty="0" smtClean="0">
                <a:latin typeface="Tw Cen MT" panose="020B0602020104020603" pitchFamily="34" charset="0"/>
              </a:rPr>
              <a:t>Intents</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Messages wiring components together.</a:t>
            </a:r>
          </a:p>
          <a:p>
            <a:pPr fontAlgn="t">
              <a:spcAft>
                <a:spcPts val="600"/>
              </a:spcAft>
              <a:buFont typeface="Arial" pitchFamily="34" charset="0"/>
              <a:buChar char="•"/>
            </a:pPr>
            <a:r>
              <a:rPr lang="en-US" b="1" dirty="0" smtClean="0">
                <a:latin typeface="Tw Cen MT" panose="020B0602020104020603" pitchFamily="34" charset="0"/>
              </a:rPr>
              <a:t>Resources</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External elements, such as strings, constants and </a:t>
            </a:r>
            <a:r>
              <a:rPr lang="en-US" dirty="0" err="1">
                <a:latin typeface="Tw Cen MT" panose="020B0602020104020603" pitchFamily="34" charset="0"/>
              </a:rPr>
              <a:t>drawable</a:t>
            </a:r>
            <a:r>
              <a:rPr lang="en-US" dirty="0">
                <a:latin typeface="Tw Cen MT" panose="020B0602020104020603" pitchFamily="34" charset="0"/>
              </a:rPr>
              <a:t> pictures.</a:t>
            </a:r>
          </a:p>
          <a:p>
            <a:pPr fontAlgn="t">
              <a:spcAft>
                <a:spcPts val="600"/>
              </a:spcAft>
              <a:buFont typeface="Arial" pitchFamily="34" charset="0"/>
              <a:buChar char="•"/>
            </a:pPr>
            <a:r>
              <a:rPr lang="en-US" b="1" dirty="0" smtClean="0">
                <a:latin typeface="Tw Cen MT" panose="020B0602020104020603" pitchFamily="34" charset="0"/>
              </a:rPr>
              <a:t>Manifest</a:t>
            </a:r>
            <a:endParaRPr lang="en-US" dirty="0">
              <a:latin typeface="Tw Cen MT" panose="020B0602020104020603" pitchFamily="34" charset="0"/>
            </a:endParaRPr>
          </a:p>
          <a:p>
            <a:pPr fontAlgn="t">
              <a:spcAft>
                <a:spcPts val="600"/>
              </a:spcAft>
            </a:pPr>
            <a:r>
              <a:rPr lang="en-US" dirty="0">
                <a:latin typeface="Tw Cen MT" panose="020B0602020104020603" pitchFamily="34" charset="0"/>
              </a:rPr>
              <a:t>Configuration file for the application.</a:t>
            </a:r>
          </a:p>
          <a:p>
            <a:pPr>
              <a:spcAft>
                <a:spcPts val="600"/>
              </a:spcAft>
            </a:pPr>
            <a:endParaRPr lang="en-US" dirty="0">
              <a:latin typeface="Tw Cen MT" panose="020B0602020104020603" pitchFamily="34" charset="0"/>
            </a:endParaRPr>
          </a:p>
        </p:txBody>
      </p:sp>
      <p:sp>
        <p:nvSpPr>
          <p:cNvPr id="34" name="Subtitle 2"/>
          <p:cNvSpPr>
            <a:spLocks noGrp="1"/>
          </p:cNvSpPr>
          <p:nvPr>
            <p:ph type="subTitle" idx="1"/>
          </p:nvPr>
        </p:nvSpPr>
        <p:spPr>
          <a:xfrm>
            <a:off x="824200" y="948878"/>
            <a:ext cx="4966002" cy="838200"/>
          </a:xfrm>
        </p:spPr>
        <p:txBody>
          <a:bodyPr>
            <a:noAutofit/>
          </a:bodyPr>
          <a:lstStyle/>
          <a:p>
            <a:pPr algn="l"/>
            <a:r>
              <a:rPr sz="2000" dirty="0" smtClean="0">
                <a:solidFill>
                  <a:schemeClr val="tx1"/>
                </a:solidFill>
                <a:latin typeface="Tw Cen MT" panose="020B0602020104020603" pitchFamily="34" charset="0"/>
              </a:rPr>
              <a:t>There are additional components which will be used in the construction of above mentioned entities, their logic, and wiring between them. These components are −</a:t>
            </a:r>
            <a:endParaRPr lang="en-US" sz="200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36148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594</Words>
  <Application>Microsoft Office PowerPoint</Application>
  <PresentationFormat>Widescreen</PresentationFormat>
  <Paragraphs>194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Tw Cen MT</vt:lpstr>
      <vt:lpstr>Office Theme</vt:lpstr>
      <vt:lpstr>Android  App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Anas Khan</dc:creator>
  <cp:lastModifiedBy>Anas Khan</cp:lastModifiedBy>
  <cp:revision>26</cp:revision>
  <dcterms:created xsi:type="dcterms:W3CDTF">2018-09-10T18:42:55Z</dcterms:created>
  <dcterms:modified xsi:type="dcterms:W3CDTF">2018-09-16T22:30:21Z</dcterms:modified>
</cp:coreProperties>
</file>