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napToGrid="0">
      <p:cViewPr varScale="1">
        <p:scale>
          <a:sx n="68" d="100"/>
          <a:sy n="68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14875707" y="-2383592"/>
            <a:ext cx="4767185" cy="4767184"/>
          </a:xfrm>
          <a:prstGeom prst="ellipse">
            <a:avLst/>
          </a:prstGeom>
          <a:solidFill>
            <a:srgbClr val="967D5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TextBox 5"/>
          <p:cNvSpPr txBox="1"/>
          <p:nvPr/>
        </p:nvSpPr>
        <p:spPr>
          <a:xfrm>
            <a:off x="3747084" y="7110520"/>
            <a:ext cx="10793832" cy="928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Group 10</a:t>
            </a:r>
          </a:p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Marina &amp; Coco</a:t>
            </a:r>
          </a:p>
        </p:txBody>
      </p:sp>
      <p:sp>
        <p:nvSpPr>
          <p:cNvPr id="96" name="TextBox 6"/>
          <p:cNvSpPr txBox="1"/>
          <p:nvPr/>
        </p:nvSpPr>
        <p:spPr>
          <a:xfrm>
            <a:off x="1028700" y="3601541"/>
            <a:ext cx="16230600" cy="3083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200"/>
              </a:lnSpc>
              <a:defRPr sz="10100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defRPr>
            </a:lvl1pPr>
          </a:lstStyle>
          <a:p>
            <a:r>
              <a:t>Grocery Management System</a:t>
            </a:r>
          </a:p>
        </p:txBody>
      </p:sp>
      <p:sp>
        <p:nvSpPr>
          <p:cNvPr id="97" name="Freeform 8"/>
          <p:cNvSpPr/>
          <p:nvPr/>
        </p:nvSpPr>
        <p:spPr>
          <a:xfrm>
            <a:off x="1363491" y="8746101"/>
            <a:ext cx="3521042" cy="3521041"/>
          </a:xfrm>
          <a:prstGeom prst="ellipse">
            <a:avLst/>
          </a:prstGeom>
          <a:solidFill>
            <a:srgbClr val="DDBC8A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AutoShape 10"/>
          <p:cNvSpPr/>
          <p:nvPr/>
        </p:nvSpPr>
        <p:spPr>
          <a:xfrm>
            <a:off x="10986614" y="9258300"/>
            <a:ext cx="7301386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AutoShape 2"/>
          <p:cNvSpPr/>
          <p:nvPr/>
        </p:nvSpPr>
        <p:spPr>
          <a:xfrm>
            <a:off x="9780662" y="9239250"/>
            <a:ext cx="8507338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TextBox 3"/>
          <p:cNvSpPr txBox="1"/>
          <p:nvPr/>
        </p:nvSpPr>
        <p:spPr>
          <a:xfrm>
            <a:off x="8298067" y="9094152"/>
            <a:ext cx="1691866" cy="35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z="27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01</a:t>
            </a:r>
          </a:p>
        </p:txBody>
      </p:sp>
      <p:sp>
        <p:nvSpPr>
          <p:cNvPr id="102" name="AutoShape 4"/>
          <p:cNvSpPr/>
          <p:nvPr/>
        </p:nvSpPr>
        <p:spPr>
          <a:xfrm>
            <a:off x="58477" y="9258300"/>
            <a:ext cx="8507339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Freeform 6"/>
          <p:cNvSpPr/>
          <p:nvPr/>
        </p:nvSpPr>
        <p:spPr>
          <a:xfrm>
            <a:off x="16675431" y="5850514"/>
            <a:ext cx="2712721" cy="2712722"/>
          </a:xfrm>
          <a:prstGeom prst="ellipse">
            <a:avLst/>
          </a:prstGeom>
          <a:solidFill>
            <a:srgbClr val="967D5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Freeform 9"/>
          <p:cNvSpPr/>
          <p:nvPr/>
        </p:nvSpPr>
        <p:spPr>
          <a:xfrm>
            <a:off x="-731821" y="-930219"/>
            <a:ext cx="3521042" cy="3521041"/>
          </a:xfrm>
          <a:prstGeom prst="ellipse">
            <a:avLst/>
          </a:prstGeom>
          <a:solidFill>
            <a:srgbClr val="DDBC8A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7" name="Group 11"/>
          <p:cNvGrpSpPr/>
          <p:nvPr/>
        </p:nvGrpSpPr>
        <p:grpSpPr>
          <a:xfrm>
            <a:off x="563204" y="3350444"/>
            <a:ext cx="5488458" cy="3856432"/>
            <a:chOff x="0" y="0"/>
            <a:chExt cx="5488456" cy="3856430"/>
          </a:xfrm>
        </p:grpSpPr>
        <p:sp>
          <p:nvSpPr>
            <p:cNvPr id="105" name="Freeform 12"/>
            <p:cNvSpPr/>
            <p:nvPr/>
          </p:nvSpPr>
          <p:spPr>
            <a:xfrm>
              <a:off x="-1" y="-1"/>
              <a:ext cx="5488458" cy="3856432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TextBox 13"/>
            <p:cNvSpPr txBox="1"/>
            <p:nvPr/>
          </p:nvSpPr>
          <p:spPr>
            <a:xfrm>
              <a:off x="-1" y="1093185"/>
              <a:ext cx="5488458" cy="138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539745" lvl="1" indent="-269872">
                <a:lnSpc>
                  <a:spcPts val="3400"/>
                </a:lnSpc>
                <a:buSzPct val="100000"/>
                <a:buFont typeface="Arial"/>
                <a:buChar char="•"/>
                <a:defRPr sz="2400">
                  <a:latin typeface="Bodoni FLF"/>
                  <a:ea typeface="Bodoni FLF"/>
                  <a:cs typeface="Bodoni FLF"/>
                  <a:sym typeface="Bodoni FLF"/>
                </a:defRPr>
              </a:pPr>
              <a:r>
                <a:t>Manage inventory &amp; sales</a:t>
              </a:r>
            </a:p>
            <a:p>
              <a:pPr marL="539745" lvl="1" indent="-269872">
                <a:lnSpc>
                  <a:spcPts val="3400"/>
                </a:lnSpc>
                <a:buSzPct val="100000"/>
                <a:buFont typeface="Arial"/>
                <a:buChar char="•"/>
                <a:defRPr sz="2400">
                  <a:latin typeface="Bodoni FLF"/>
                  <a:ea typeface="Bodoni FLF"/>
                  <a:cs typeface="Bodoni FLF"/>
                  <a:sym typeface="Bodoni FLF"/>
                </a:defRPr>
              </a:pPr>
              <a:r>
                <a:t>Handle products &amp; discounts management</a:t>
              </a:r>
            </a:p>
          </p:txBody>
        </p:sp>
      </p:grpSp>
      <p:sp>
        <p:nvSpPr>
          <p:cNvPr id="108" name="TextBox 14"/>
          <p:cNvSpPr txBox="1"/>
          <p:nvPr/>
        </p:nvSpPr>
        <p:spPr>
          <a:xfrm>
            <a:off x="563204" y="3599388"/>
            <a:ext cx="5488458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defRPr>
            </a:lvl1pPr>
          </a:lstStyle>
          <a:p>
            <a:r>
              <a:t>Capabilities of the System</a:t>
            </a:r>
          </a:p>
        </p:txBody>
      </p:sp>
      <p:sp>
        <p:nvSpPr>
          <p:cNvPr id="109" name="TextBox 15"/>
          <p:cNvSpPr txBox="1"/>
          <p:nvPr/>
        </p:nvSpPr>
        <p:spPr>
          <a:xfrm>
            <a:off x="4312146" y="411956"/>
            <a:ext cx="9663708" cy="1084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600"/>
              </a:lnSpc>
              <a:defRPr sz="7200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defRPr>
            </a:lvl1pPr>
          </a:lstStyle>
          <a:p>
            <a:r>
              <a:t>Introduction</a:t>
            </a:r>
          </a:p>
        </p:txBody>
      </p:sp>
      <p:grpSp>
        <p:nvGrpSpPr>
          <p:cNvPr id="112" name="Group 16"/>
          <p:cNvGrpSpPr/>
          <p:nvPr/>
        </p:nvGrpSpPr>
        <p:grpSpPr>
          <a:xfrm>
            <a:off x="6329855" y="3350444"/>
            <a:ext cx="5460663" cy="3856432"/>
            <a:chOff x="0" y="0"/>
            <a:chExt cx="5460662" cy="3856430"/>
          </a:xfrm>
        </p:grpSpPr>
        <p:sp>
          <p:nvSpPr>
            <p:cNvPr id="110" name="Freeform 17"/>
            <p:cNvSpPr/>
            <p:nvPr/>
          </p:nvSpPr>
          <p:spPr>
            <a:xfrm>
              <a:off x="0" y="-1"/>
              <a:ext cx="5460663" cy="3856432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TextBox 18"/>
            <p:cNvSpPr txBox="1"/>
            <p:nvPr/>
          </p:nvSpPr>
          <p:spPr>
            <a:xfrm>
              <a:off x="-1" y="1093185"/>
              <a:ext cx="5460664" cy="1380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539745" lvl="1" indent="-269872">
                <a:lnSpc>
                  <a:spcPts val="3400"/>
                </a:lnSpc>
                <a:buSzPct val="100000"/>
                <a:buFont typeface="Arial"/>
                <a:buChar char="•"/>
                <a:defRPr sz="2400">
                  <a:latin typeface="Bodoni FLF"/>
                  <a:ea typeface="Bodoni FLF"/>
                  <a:cs typeface="Bodoni FLF"/>
                  <a:sym typeface="Bodoni FLF"/>
                </a:defRPr>
              </a:pPr>
              <a:r>
                <a:t>Grocery store owner</a:t>
              </a:r>
            </a:p>
            <a:p>
              <a:pPr marL="539745" lvl="1" indent="-269872">
                <a:lnSpc>
                  <a:spcPts val="3400"/>
                </a:lnSpc>
                <a:buSzPct val="100000"/>
                <a:buFont typeface="Arial"/>
                <a:buChar char="•"/>
                <a:defRPr sz="2400">
                  <a:latin typeface="Bodoni FLF"/>
                  <a:ea typeface="Bodoni FLF"/>
                  <a:cs typeface="Bodoni FLF"/>
                  <a:sym typeface="Bodoni FLF"/>
                </a:defRPr>
              </a:pPr>
              <a:r>
                <a:t>Store Managers</a:t>
              </a:r>
            </a:p>
            <a:p>
              <a:pPr marL="539745" lvl="1" indent="-269872">
                <a:lnSpc>
                  <a:spcPts val="3400"/>
                </a:lnSpc>
                <a:buSzPct val="100000"/>
                <a:buFont typeface="Arial"/>
                <a:buChar char="•"/>
                <a:defRPr sz="2400">
                  <a:latin typeface="Bodoni FLF"/>
                  <a:ea typeface="Bodoni FLF"/>
                  <a:cs typeface="Bodoni FLF"/>
                  <a:sym typeface="Bodoni FLF"/>
                </a:defRPr>
              </a:pPr>
              <a:r>
                <a:t>Employees</a:t>
              </a:r>
            </a:p>
          </p:txBody>
        </p:sp>
      </p:grpSp>
      <p:sp>
        <p:nvSpPr>
          <p:cNvPr id="113" name="TextBox 19"/>
          <p:cNvSpPr txBox="1"/>
          <p:nvPr/>
        </p:nvSpPr>
        <p:spPr>
          <a:xfrm>
            <a:off x="6329855" y="3599388"/>
            <a:ext cx="5460663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defRPr>
            </a:lvl1pPr>
          </a:lstStyle>
          <a:p>
            <a:r>
              <a:t>Intended Users</a:t>
            </a:r>
          </a:p>
        </p:txBody>
      </p:sp>
      <p:grpSp>
        <p:nvGrpSpPr>
          <p:cNvPr id="116" name="Group 20"/>
          <p:cNvGrpSpPr/>
          <p:nvPr/>
        </p:nvGrpSpPr>
        <p:grpSpPr>
          <a:xfrm>
            <a:off x="12066741" y="3350444"/>
            <a:ext cx="5519087" cy="3856432"/>
            <a:chOff x="0" y="0"/>
            <a:chExt cx="5519086" cy="3856430"/>
          </a:xfrm>
        </p:grpSpPr>
        <p:sp>
          <p:nvSpPr>
            <p:cNvPr id="114" name="Freeform 21"/>
            <p:cNvSpPr/>
            <p:nvPr/>
          </p:nvSpPr>
          <p:spPr>
            <a:xfrm>
              <a:off x="-1" y="-1"/>
              <a:ext cx="5519084" cy="3856432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38100" cap="sq">
              <a:solidFill>
                <a:srgbClr val="967D5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TextBox 22"/>
            <p:cNvSpPr txBox="1"/>
            <p:nvPr/>
          </p:nvSpPr>
          <p:spPr>
            <a:xfrm>
              <a:off x="0" y="1524985"/>
              <a:ext cx="5519086" cy="51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539745" lvl="1" indent="-269872">
                <a:lnSpc>
                  <a:spcPts val="3400"/>
                </a:lnSpc>
                <a:buSzPct val="100000"/>
                <a:buFont typeface="Arial"/>
                <a:buChar char="•"/>
                <a:defRPr sz="2400">
                  <a:latin typeface="Bodoni FLF"/>
                  <a:ea typeface="Bodoni FLF"/>
                  <a:cs typeface="Bodoni FLF"/>
                  <a:sym typeface="Bodoni FLF"/>
                </a:defRPr>
              </a:pPr>
              <a:r>
                <a:t>Increase efficiency &amp; accuracy</a:t>
              </a:r>
            </a:p>
          </p:txBody>
        </p:sp>
      </p:grpSp>
      <p:sp>
        <p:nvSpPr>
          <p:cNvPr id="117" name="TextBox 23"/>
          <p:cNvSpPr txBox="1"/>
          <p:nvPr/>
        </p:nvSpPr>
        <p:spPr>
          <a:xfrm>
            <a:off x="12066741" y="3599388"/>
            <a:ext cx="5519087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defRPr>
            </a:lvl1pPr>
          </a:lstStyle>
          <a:p>
            <a:r>
              <a:rPr dirty="0"/>
              <a:t>Reasons for Development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2"/>
          <p:cNvSpPr txBox="1"/>
          <p:nvPr/>
        </p:nvSpPr>
        <p:spPr>
          <a:xfrm>
            <a:off x="4312146" y="261448"/>
            <a:ext cx="9663708" cy="108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600"/>
              </a:lnSpc>
              <a:defRPr sz="7200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defRPr>
            </a:lvl1pPr>
          </a:lstStyle>
          <a:p>
            <a:r>
              <a:t>System Architecture</a:t>
            </a:r>
          </a:p>
        </p:txBody>
      </p:sp>
      <p:sp>
        <p:nvSpPr>
          <p:cNvPr id="120" name="Freeform 4"/>
          <p:cNvSpPr/>
          <p:nvPr/>
        </p:nvSpPr>
        <p:spPr>
          <a:xfrm>
            <a:off x="5592600" y="1871115"/>
            <a:ext cx="6891184" cy="113269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TextBox 6"/>
          <p:cNvSpPr txBox="1"/>
          <p:nvPr/>
        </p:nvSpPr>
        <p:spPr>
          <a:xfrm>
            <a:off x="5592600" y="2220287"/>
            <a:ext cx="6617569" cy="47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Grocery Management System</a:t>
            </a:r>
          </a:p>
        </p:txBody>
      </p:sp>
      <p:sp>
        <p:nvSpPr>
          <p:cNvPr id="122" name="Freeform 8"/>
          <p:cNvSpPr/>
          <p:nvPr/>
        </p:nvSpPr>
        <p:spPr>
          <a:xfrm>
            <a:off x="2521822" y="3945956"/>
            <a:ext cx="6141557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TextBox 10"/>
          <p:cNvSpPr txBox="1"/>
          <p:nvPr/>
        </p:nvSpPr>
        <p:spPr>
          <a:xfrm>
            <a:off x="2698275" y="4113534"/>
            <a:ext cx="5788651" cy="928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Sub-package 1: </a:t>
            </a:r>
          </a:p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Inventory_management</a:t>
            </a:r>
          </a:p>
        </p:txBody>
      </p:sp>
      <p:sp>
        <p:nvSpPr>
          <p:cNvPr id="124" name="TextBox 11"/>
          <p:cNvSpPr txBox="1"/>
          <p:nvPr/>
        </p:nvSpPr>
        <p:spPr>
          <a:xfrm>
            <a:off x="5835215" y="9094152"/>
            <a:ext cx="6617570" cy="35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z="27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02</a:t>
            </a:r>
          </a:p>
        </p:txBody>
      </p:sp>
      <p:sp>
        <p:nvSpPr>
          <p:cNvPr id="125" name="AutoShape 12"/>
          <p:cNvSpPr/>
          <p:nvPr/>
        </p:nvSpPr>
        <p:spPr>
          <a:xfrm>
            <a:off x="9780662" y="9258300"/>
            <a:ext cx="8507338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AutoShape 13"/>
          <p:cNvSpPr/>
          <p:nvPr/>
        </p:nvSpPr>
        <p:spPr>
          <a:xfrm>
            <a:off x="58477" y="9258300"/>
            <a:ext cx="8507339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Freeform 15"/>
          <p:cNvSpPr/>
          <p:nvPr/>
        </p:nvSpPr>
        <p:spPr>
          <a:xfrm>
            <a:off x="16593977" y="658048"/>
            <a:ext cx="2046867" cy="2046866"/>
          </a:xfrm>
          <a:prstGeom prst="ellipse">
            <a:avLst/>
          </a:prstGeom>
          <a:solidFill>
            <a:srgbClr val="F4EAD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Freeform 18"/>
          <p:cNvSpPr/>
          <p:nvPr/>
        </p:nvSpPr>
        <p:spPr>
          <a:xfrm>
            <a:off x="-2492340" y="4219595"/>
            <a:ext cx="3521041" cy="3521042"/>
          </a:xfrm>
          <a:prstGeom prst="ellipse">
            <a:avLst/>
          </a:prstGeom>
          <a:solidFill>
            <a:srgbClr val="DDBC8A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Freeform 21"/>
          <p:cNvSpPr/>
          <p:nvPr/>
        </p:nvSpPr>
        <p:spPr>
          <a:xfrm>
            <a:off x="9413005" y="3945956"/>
            <a:ext cx="6141557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AutoShape 23"/>
          <p:cNvSpPr/>
          <p:nvPr/>
        </p:nvSpPr>
        <p:spPr>
          <a:xfrm>
            <a:off x="9038191" y="3003801"/>
            <a:ext cx="2045139" cy="942155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AutoShape 24"/>
          <p:cNvSpPr/>
          <p:nvPr/>
        </p:nvSpPr>
        <p:spPr>
          <a:xfrm flipH="1">
            <a:off x="7034094" y="3003801"/>
            <a:ext cx="2004098" cy="942156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TextBox 25"/>
          <p:cNvSpPr txBox="1"/>
          <p:nvPr/>
        </p:nvSpPr>
        <p:spPr>
          <a:xfrm>
            <a:off x="9557907" y="4113534"/>
            <a:ext cx="5788651" cy="928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Sub-package 2: </a:t>
            </a:r>
          </a:p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sales_management</a:t>
            </a:r>
          </a:p>
        </p:txBody>
      </p:sp>
      <p:sp>
        <p:nvSpPr>
          <p:cNvPr id="133" name="Freeform 27"/>
          <p:cNvSpPr/>
          <p:nvPr/>
        </p:nvSpPr>
        <p:spPr>
          <a:xfrm>
            <a:off x="2299475" y="6257721"/>
            <a:ext cx="2788922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TextBox 29"/>
          <p:cNvSpPr txBox="1"/>
          <p:nvPr/>
        </p:nvSpPr>
        <p:spPr>
          <a:xfrm>
            <a:off x="2333236" y="6461066"/>
            <a:ext cx="2721402" cy="928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Module 1: </a:t>
            </a:r>
          </a:p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product.py</a:t>
            </a:r>
          </a:p>
        </p:txBody>
      </p:sp>
      <p:sp>
        <p:nvSpPr>
          <p:cNvPr id="135" name="AutoShape 30"/>
          <p:cNvSpPr/>
          <p:nvPr/>
        </p:nvSpPr>
        <p:spPr>
          <a:xfrm>
            <a:off x="5592599" y="5285206"/>
            <a:ext cx="2045140" cy="942156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AutoShape 31"/>
          <p:cNvSpPr/>
          <p:nvPr/>
        </p:nvSpPr>
        <p:spPr>
          <a:xfrm flipH="1">
            <a:off x="3588503" y="5285206"/>
            <a:ext cx="2004098" cy="942156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Freeform 33"/>
          <p:cNvSpPr/>
          <p:nvPr/>
        </p:nvSpPr>
        <p:spPr>
          <a:xfrm>
            <a:off x="6042140" y="6242541"/>
            <a:ext cx="2754590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TextBox 35"/>
          <p:cNvSpPr txBox="1"/>
          <p:nvPr/>
        </p:nvSpPr>
        <p:spPr>
          <a:xfrm>
            <a:off x="6042140" y="6425300"/>
            <a:ext cx="2621240" cy="928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Module 2: </a:t>
            </a:r>
          </a:p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stock.py</a:t>
            </a:r>
          </a:p>
        </p:txBody>
      </p:sp>
      <p:sp>
        <p:nvSpPr>
          <p:cNvPr id="139" name="Freeform 37"/>
          <p:cNvSpPr/>
          <p:nvPr/>
        </p:nvSpPr>
        <p:spPr>
          <a:xfrm>
            <a:off x="9596828" y="6275023"/>
            <a:ext cx="2855405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TextBox 39"/>
          <p:cNvSpPr txBox="1"/>
          <p:nvPr/>
        </p:nvSpPr>
        <p:spPr>
          <a:xfrm>
            <a:off x="9596828" y="6442602"/>
            <a:ext cx="2721402" cy="928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Module 1: </a:t>
            </a:r>
          </a:p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sales.py</a:t>
            </a:r>
          </a:p>
        </p:txBody>
      </p:sp>
      <p:sp>
        <p:nvSpPr>
          <p:cNvPr id="141" name="AutoShape 40"/>
          <p:cNvSpPr/>
          <p:nvPr/>
        </p:nvSpPr>
        <p:spPr>
          <a:xfrm>
            <a:off x="12667605" y="5302509"/>
            <a:ext cx="2045139" cy="942155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2" name="AutoShape 41"/>
          <p:cNvSpPr/>
          <p:nvPr/>
        </p:nvSpPr>
        <p:spPr>
          <a:xfrm flipH="1">
            <a:off x="10663510" y="5302508"/>
            <a:ext cx="2004098" cy="942156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Freeform 43"/>
          <p:cNvSpPr/>
          <p:nvPr/>
        </p:nvSpPr>
        <p:spPr>
          <a:xfrm>
            <a:off x="13117146" y="6259843"/>
            <a:ext cx="2871379" cy="1226701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TextBox 45"/>
          <p:cNvSpPr txBox="1"/>
          <p:nvPr/>
        </p:nvSpPr>
        <p:spPr>
          <a:xfrm>
            <a:off x="13253952" y="6442602"/>
            <a:ext cx="2734572" cy="928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Module 2: </a:t>
            </a:r>
          </a:p>
          <a:p>
            <a: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discount.py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2"/>
          <p:cNvSpPr txBox="1"/>
          <p:nvPr/>
        </p:nvSpPr>
        <p:spPr>
          <a:xfrm>
            <a:off x="5835215" y="9094152"/>
            <a:ext cx="6617570" cy="35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z="27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03</a:t>
            </a:r>
          </a:p>
        </p:txBody>
      </p:sp>
      <p:sp>
        <p:nvSpPr>
          <p:cNvPr id="147" name="AutoShape 3"/>
          <p:cNvSpPr/>
          <p:nvPr/>
        </p:nvSpPr>
        <p:spPr>
          <a:xfrm>
            <a:off x="58477" y="9258300"/>
            <a:ext cx="8507339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Freeform 5"/>
          <p:cNvSpPr/>
          <p:nvPr/>
        </p:nvSpPr>
        <p:spPr>
          <a:xfrm>
            <a:off x="-1119135" y="-1916921"/>
            <a:ext cx="4295670" cy="4295671"/>
          </a:xfrm>
          <a:prstGeom prst="ellipse">
            <a:avLst/>
          </a:prstGeom>
          <a:solidFill>
            <a:srgbClr val="967D5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TextBox 7"/>
          <p:cNvSpPr txBox="1"/>
          <p:nvPr/>
        </p:nvSpPr>
        <p:spPr>
          <a:xfrm>
            <a:off x="346549" y="2873600"/>
            <a:ext cx="10088841" cy="5096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Manages product-related information in the system, e.g. product ID, name, price.</a:t>
            </a:r>
          </a:p>
          <a:p>
            <a:pPr>
              <a:lnSpc>
                <a:spcPts val="3100"/>
              </a:lnSpc>
            </a:pPr>
            <a:endParaRPr/>
          </a:p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 Bold"/>
                <a:ea typeface="Alice Bold"/>
                <a:cs typeface="Alice Bold"/>
                <a:sym typeface="Alice Bold"/>
              </a:defRPr>
            </a:pPr>
            <a:r>
              <a:t>ProductManager Class</a:t>
            </a:r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add_product ( ): Adds a new product with a product ID, name, and price.</a:t>
            </a:r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remove_product ( ): Removes a product from the system based on its ID.</a:t>
            </a:r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update_product ( ): Updates the name and/or price of an existing product.</a:t>
            </a:r>
          </a:p>
          <a:p>
            <a:pPr>
              <a:lnSpc>
                <a:spcPts val="3100"/>
              </a:lnSpc>
            </a:pPr>
            <a:endParaRPr/>
          </a:p>
          <a:p>
            <a:pPr>
              <a:lnSpc>
                <a:spcPts val="3100"/>
              </a:lnSpc>
            </a:pPr>
            <a:endParaRPr/>
          </a:p>
        </p:txBody>
      </p:sp>
      <p:sp>
        <p:nvSpPr>
          <p:cNvPr id="150" name="TextBox 8"/>
          <p:cNvSpPr txBox="1"/>
          <p:nvPr/>
        </p:nvSpPr>
        <p:spPr>
          <a:xfrm>
            <a:off x="3581863" y="1492923"/>
            <a:ext cx="13632164" cy="883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59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PRODUCT.PY</a:t>
            </a:r>
          </a:p>
        </p:txBody>
      </p:sp>
      <p:sp>
        <p:nvSpPr>
          <p:cNvPr id="151" name="TextBox 9"/>
          <p:cNvSpPr txBox="1"/>
          <p:nvPr/>
        </p:nvSpPr>
        <p:spPr>
          <a:xfrm>
            <a:off x="3581862" y="330873"/>
            <a:ext cx="10521729" cy="883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5900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defRPr>
            </a:lvl1pPr>
          </a:lstStyle>
          <a:p>
            <a:r>
              <a:t>sub-package 1 module 1</a:t>
            </a:r>
          </a:p>
        </p:txBody>
      </p:sp>
      <p:sp>
        <p:nvSpPr>
          <p:cNvPr id="152" name="Freeform 11"/>
          <p:cNvSpPr/>
          <p:nvPr/>
        </p:nvSpPr>
        <p:spPr>
          <a:xfrm>
            <a:off x="11610236" y="2816450"/>
            <a:ext cx="6141557" cy="1226701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extBox 13"/>
          <p:cNvSpPr txBox="1"/>
          <p:nvPr/>
        </p:nvSpPr>
        <p:spPr>
          <a:xfrm>
            <a:off x="11786687" y="3191831"/>
            <a:ext cx="5788651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rPr dirty="0" err="1"/>
              <a:t>inventory_management</a:t>
            </a:r>
            <a:endParaRPr dirty="0"/>
          </a:p>
        </p:txBody>
      </p:sp>
      <p:sp>
        <p:nvSpPr>
          <p:cNvPr id="154" name="Freeform 15"/>
          <p:cNvSpPr/>
          <p:nvPr/>
        </p:nvSpPr>
        <p:spPr>
          <a:xfrm>
            <a:off x="11387888" y="5128216"/>
            <a:ext cx="2788922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TextBox 17"/>
          <p:cNvSpPr txBox="1"/>
          <p:nvPr/>
        </p:nvSpPr>
        <p:spPr>
          <a:xfrm>
            <a:off x="11421649" y="5506112"/>
            <a:ext cx="2721402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Product</a:t>
            </a:r>
          </a:p>
        </p:txBody>
      </p:sp>
      <p:sp>
        <p:nvSpPr>
          <p:cNvPr id="156" name="AutoShape 18"/>
          <p:cNvSpPr/>
          <p:nvPr/>
        </p:nvSpPr>
        <p:spPr>
          <a:xfrm>
            <a:off x="14681013" y="4155703"/>
            <a:ext cx="2045139" cy="942155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AutoShape 19"/>
          <p:cNvSpPr/>
          <p:nvPr/>
        </p:nvSpPr>
        <p:spPr>
          <a:xfrm flipH="1">
            <a:off x="12676916" y="4155702"/>
            <a:ext cx="2004098" cy="942156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Freeform 21"/>
          <p:cNvSpPr/>
          <p:nvPr/>
        </p:nvSpPr>
        <p:spPr>
          <a:xfrm>
            <a:off x="15130552" y="5113037"/>
            <a:ext cx="2754590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TextBox 23"/>
          <p:cNvSpPr txBox="1"/>
          <p:nvPr/>
        </p:nvSpPr>
        <p:spPr>
          <a:xfrm>
            <a:off x="15197227" y="5490933"/>
            <a:ext cx="2621240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Stock</a:t>
            </a:r>
          </a:p>
        </p:txBody>
      </p:sp>
      <p:sp>
        <p:nvSpPr>
          <p:cNvPr id="160" name="AutoShape 24"/>
          <p:cNvSpPr/>
          <p:nvPr/>
        </p:nvSpPr>
        <p:spPr>
          <a:xfrm>
            <a:off x="9780662" y="9239250"/>
            <a:ext cx="8507338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2"/>
          <p:cNvSpPr txBox="1"/>
          <p:nvPr/>
        </p:nvSpPr>
        <p:spPr>
          <a:xfrm>
            <a:off x="5835215" y="9094152"/>
            <a:ext cx="6617570" cy="35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z="27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04</a:t>
            </a:r>
          </a:p>
        </p:txBody>
      </p:sp>
      <p:sp>
        <p:nvSpPr>
          <p:cNvPr id="163" name="AutoShape 3"/>
          <p:cNvSpPr/>
          <p:nvPr/>
        </p:nvSpPr>
        <p:spPr>
          <a:xfrm>
            <a:off x="58477" y="9258300"/>
            <a:ext cx="8507339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Freeform 5"/>
          <p:cNvSpPr/>
          <p:nvPr/>
        </p:nvSpPr>
        <p:spPr>
          <a:xfrm>
            <a:off x="-1119135" y="-1916921"/>
            <a:ext cx="4295670" cy="4295671"/>
          </a:xfrm>
          <a:prstGeom prst="ellipse">
            <a:avLst/>
          </a:prstGeom>
          <a:solidFill>
            <a:srgbClr val="967D5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TextBox 7"/>
          <p:cNvSpPr txBox="1"/>
          <p:nvPr/>
        </p:nvSpPr>
        <p:spPr>
          <a:xfrm>
            <a:off x="346549" y="2873600"/>
            <a:ext cx="10088841" cy="6277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Manages general stock for items in the grocery store</a:t>
            </a:r>
          </a:p>
          <a:p>
            <a:pPr>
              <a:lnSpc>
                <a:spcPts val="3100"/>
              </a:lnSpc>
            </a:pPr>
            <a:endParaRPr/>
          </a:p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 Bold"/>
                <a:ea typeface="Alice Bold"/>
                <a:cs typeface="Alice Bold"/>
                <a:sym typeface="Alice Bold"/>
              </a:defRPr>
            </a:pPr>
            <a:r>
              <a:t>StockManager Class</a:t>
            </a:r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add_stock ( ): Adds specified quantity to the stock of a product.</a:t>
            </a:r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remove_stock ( ): Removes a specified quantity from a product’s stock.</a:t>
            </a:r>
          </a:p>
          <a:p>
            <a:pPr>
              <a:lnSpc>
                <a:spcPts val="3100"/>
              </a:lnSpc>
            </a:pPr>
            <a:endParaRPr/>
          </a:p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 Bold"/>
                <a:ea typeface="Alice Bold"/>
                <a:cs typeface="Alice Bold"/>
                <a:sym typeface="Alice Bold"/>
              </a:defRPr>
            </a:pPr>
            <a:r>
              <a:t>PerishableStockManager Class</a:t>
            </a:r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add_perishable_stock ( ): Adds perishable items’ stock along with their expiry dates.</a:t>
            </a:r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check_expiry ( ): Shows the expired items based on the current date.</a:t>
            </a:r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remove_expired_stock ( ): Removes expired items from the stock and updates overall stock levels.</a:t>
            </a:r>
          </a:p>
        </p:txBody>
      </p:sp>
      <p:sp>
        <p:nvSpPr>
          <p:cNvPr id="166" name="TextBox 8"/>
          <p:cNvSpPr txBox="1"/>
          <p:nvPr/>
        </p:nvSpPr>
        <p:spPr>
          <a:xfrm>
            <a:off x="3581863" y="1473873"/>
            <a:ext cx="13632164" cy="883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59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STOCK.PY</a:t>
            </a:r>
          </a:p>
        </p:txBody>
      </p:sp>
      <p:sp>
        <p:nvSpPr>
          <p:cNvPr id="167" name="TextBox 9"/>
          <p:cNvSpPr txBox="1"/>
          <p:nvPr/>
        </p:nvSpPr>
        <p:spPr>
          <a:xfrm>
            <a:off x="3581862" y="330873"/>
            <a:ext cx="10521729" cy="883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5900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defRPr>
            </a:lvl1pPr>
          </a:lstStyle>
          <a:p>
            <a:r>
              <a:t>sub-package 1 module 2</a:t>
            </a:r>
          </a:p>
        </p:txBody>
      </p:sp>
      <p:sp>
        <p:nvSpPr>
          <p:cNvPr id="168" name="Freeform 11"/>
          <p:cNvSpPr/>
          <p:nvPr/>
        </p:nvSpPr>
        <p:spPr>
          <a:xfrm>
            <a:off x="11610236" y="2816450"/>
            <a:ext cx="6141557" cy="1226701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TextBox 13"/>
          <p:cNvSpPr txBox="1"/>
          <p:nvPr/>
        </p:nvSpPr>
        <p:spPr>
          <a:xfrm>
            <a:off x="11786688" y="3194346"/>
            <a:ext cx="5788651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inventory_management</a:t>
            </a:r>
          </a:p>
        </p:txBody>
      </p:sp>
      <p:sp>
        <p:nvSpPr>
          <p:cNvPr id="170" name="Freeform 15"/>
          <p:cNvSpPr/>
          <p:nvPr/>
        </p:nvSpPr>
        <p:spPr>
          <a:xfrm>
            <a:off x="11387888" y="5128216"/>
            <a:ext cx="2788922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TextBox 17"/>
          <p:cNvSpPr txBox="1"/>
          <p:nvPr/>
        </p:nvSpPr>
        <p:spPr>
          <a:xfrm>
            <a:off x="11422270" y="5490933"/>
            <a:ext cx="2721402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product</a:t>
            </a:r>
          </a:p>
        </p:txBody>
      </p:sp>
      <p:sp>
        <p:nvSpPr>
          <p:cNvPr id="172" name="AutoShape 18"/>
          <p:cNvSpPr/>
          <p:nvPr/>
        </p:nvSpPr>
        <p:spPr>
          <a:xfrm>
            <a:off x="14681013" y="4155703"/>
            <a:ext cx="2045139" cy="942155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AutoShape 19"/>
          <p:cNvSpPr/>
          <p:nvPr/>
        </p:nvSpPr>
        <p:spPr>
          <a:xfrm flipH="1">
            <a:off x="12676916" y="4155702"/>
            <a:ext cx="2004098" cy="942156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Freeform 21"/>
          <p:cNvSpPr/>
          <p:nvPr/>
        </p:nvSpPr>
        <p:spPr>
          <a:xfrm>
            <a:off x="15130552" y="5113037"/>
            <a:ext cx="2754590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" name="TextBox 23"/>
          <p:cNvSpPr txBox="1"/>
          <p:nvPr/>
        </p:nvSpPr>
        <p:spPr>
          <a:xfrm>
            <a:off x="15197227" y="5506112"/>
            <a:ext cx="2621240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stock</a:t>
            </a:r>
          </a:p>
        </p:txBody>
      </p:sp>
      <p:sp>
        <p:nvSpPr>
          <p:cNvPr id="176" name="AutoShape 24"/>
          <p:cNvSpPr/>
          <p:nvPr/>
        </p:nvSpPr>
        <p:spPr>
          <a:xfrm>
            <a:off x="9780662" y="9239250"/>
            <a:ext cx="8507338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2"/>
          <p:cNvSpPr txBox="1"/>
          <p:nvPr/>
        </p:nvSpPr>
        <p:spPr>
          <a:xfrm>
            <a:off x="5835215" y="9094152"/>
            <a:ext cx="6617570" cy="35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z="27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05</a:t>
            </a:r>
          </a:p>
        </p:txBody>
      </p:sp>
      <p:sp>
        <p:nvSpPr>
          <p:cNvPr id="179" name="AutoShape 3"/>
          <p:cNvSpPr/>
          <p:nvPr/>
        </p:nvSpPr>
        <p:spPr>
          <a:xfrm>
            <a:off x="9780662" y="9258300"/>
            <a:ext cx="8507338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AutoShape 4"/>
          <p:cNvSpPr/>
          <p:nvPr/>
        </p:nvSpPr>
        <p:spPr>
          <a:xfrm>
            <a:off x="58477" y="9258300"/>
            <a:ext cx="8507339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Freeform 6"/>
          <p:cNvSpPr/>
          <p:nvPr/>
        </p:nvSpPr>
        <p:spPr>
          <a:xfrm>
            <a:off x="16593977" y="658048"/>
            <a:ext cx="2046867" cy="2046866"/>
          </a:xfrm>
          <a:prstGeom prst="ellipse">
            <a:avLst/>
          </a:prstGeom>
          <a:solidFill>
            <a:srgbClr val="F4EAD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Freeform 9"/>
          <p:cNvSpPr/>
          <p:nvPr/>
        </p:nvSpPr>
        <p:spPr>
          <a:xfrm>
            <a:off x="-2492340" y="4219595"/>
            <a:ext cx="3521041" cy="3521042"/>
          </a:xfrm>
          <a:prstGeom prst="ellipse">
            <a:avLst/>
          </a:prstGeom>
          <a:solidFill>
            <a:srgbClr val="DDBC8A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TextBox 11"/>
          <p:cNvSpPr txBox="1"/>
          <p:nvPr/>
        </p:nvSpPr>
        <p:spPr>
          <a:xfrm>
            <a:off x="222806" y="1268673"/>
            <a:ext cx="13632164" cy="1772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59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SALES.PY</a:t>
            </a:r>
          </a:p>
        </p:txBody>
      </p:sp>
      <p:sp>
        <p:nvSpPr>
          <p:cNvPr id="184" name="TextBox 12"/>
          <p:cNvSpPr txBox="1"/>
          <p:nvPr/>
        </p:nvSpPr>
        <p:spPr>
          <a:xfrm>
            <a:off x="343689" y="238355"/>
            <a:ext cx="10521729" cy="8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5900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defRPr>
            </a:lvl1pPr>
          </a:lstStyle>
          <a:p>
            <a:r>
              <a:t>sub-package 2 Module 1</a:t>
            </a:r>
          </a:p>
        </p:txBody>
      </p:sp>
      <p:sp>
        <p:nvSpPr>
          <p:cNvPr id="185" name="TextBox 13"/>
          <p:cNvSpPr txBox="1"/>
          <p:nvPr/>
        </p:nvSpPr>
        <p:spPr>
          <a:xfrm>
            <a:off x="2149353" y="2791959"/>
            <a:ext cx="7476530" cy="521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t>Manages sales transactions and records</a:t>
            </a:r>
          </a:p>
          <a:p>
            <a:pPr>
              <a:lnSpc>
                <a:spcPts val="3100"/>
              </a:lnSpc>
            </a:pPr>
            <a:endParaRPr/>
          </a:p>
          <a:p>
            <a:pPr>
              <a:lnSpc>
                <a:spcPts val="3100"/>
              </a:lnSpc>
            </a:pPr>
            <a:endParaRPr/>
          </a:p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 Bold"/>
                <a:ea typeface="Alice Bold"/>
                <a:cs typeface="Alice Bold"/>
                <a:sym typeface="Alice Bold"/>
              </a:defRPr>
            </a:pPr>
            <a:r>
              <a:t>SalesManager Class</a:t>
            </a:r>
          </a:p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 Bold"/>
                <a:ea typeface="Alice Bold"/>
                <a:cs typeface="Alice Bold"/>
                <a:sym typeface="Alice Bold"/>
              </a:defRPr>
            </a:pPr>
            <a:endParaRPr/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rPr>
                <a:solidFill>
                  <a:srgbClr val="716145"/>
                </a:solidFill>
              </a:rPr>
              <a:t>record_sale ( ) </a:t>
            </a:r>
            <a:r>
              <a:t>: Records a sales transaction, capturing the product ID, quantity sold, and total price of each sale.</a:t>
            </a:r>
          </a:p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endParaRPr/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rPr>
                <a:solidFill>
                  <a:srgbClr val="716145"/>
                </a:solidFill>
              </a:rPr>
              <a:t>total_sales ( )</a:t>
            </a:r>
            <a:r>
              <a:t>: Calculates the total sales revenue by summing up the total price of each recorded sale.</a:t>
            </a:r>
          </a:p>
        </p:txBody>
      </p:sp>
      <p:sp>
        <p:nvSpPr>
          <p:cNvPr id="186" name="Freeform 15"/>
          <p:cNvSpPr/>
          <p:nvPr/>
        </p:nvSpPr>
        <p:spPr>
          <a:xfrm>
            <a:off x="11041891" y="3365617"/>
            <a:ext cx="6141558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TextBox 17"/>
          <p:cNvSpPr txBox="1"/>
          <p:nvPr/>
        </p:nvSpPr>
        <p:spPr>
          <a:xfrm>
            <a:off x="11218344" y="3745635"/>
            <a:ext cx="5788651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sales_management</a:t>
            </a:r>
          </a:p>
        </p:txBody>
      </p:sp>
      <p:sp>
        <p:nvSpPr>
          <p:cNvPr id="188" name="Freeform 19"/>
          <p:cNvSpPr/>
          <p:nvPr/>
        </p:nvSpPr>
        <p:spPr>
          <a:xfrm>
            <a:off x="11041891" y="5582132"/>
            <a:ext cx="2855405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TextBox 21"/>
          <p:cNvSpPr txBox="1"/>
          <p:nvPr/>
        </p:nvSpPr>
        <p:spPr>
          <a:xfrm>
            <a:off x="11108893" y="5944847"/>
            <a:ext cx="2721402" cy="47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 b="1">
                <a:solidFill>
                  <a:srgbClr val="544833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 sales</a:t>
            </a:r>
          </a:p>
        </p:txBody>
      </p:sp>
      <p:sp>
        <p:nvSpPr>
          <p:cNvPr id="190" name="AutoShape 22"/>
          <p:cNvSpPr/>
          <p:nvPr/>
        </p:nvSpPr>
        <p:spPr>
          <a:xfrm>
            <a:off x="14112670" y="4609617"/>
            <a:ext cx="2045139" cy="942156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1" name="AutoShape 23"/>
          <p:cNvSpPr/>
          <p:nvPr/>
        </p:nvSpPr>
        <p:spPr>
          <a:xfrm flipH="1">
            <a:off x="12108572" y="4609617"/>
            <a:ext cx="2004099" cy="942156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Freeform 25"/>
          <p:cNvSpPr/>
          <p:nvPr/>
        </p:nvSpPr>
        <p:spPr>
          <a:xfrm>
            <a:off x="14562208" y="5566952"/>
            <a:ext cx="2871379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extBox 27"/>
          <p:cNvSpPr txBox="1"/>
          <p:nvPr/>
        </p:nvSpPr>
        <p:spPr>
          <a:xfrm>
            <a:off x="14630612" y="5960028"/>
            <a:ext cx="2734572" cy="47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discount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2"/>
          <p:cNvSpPr txBox="1"/>
          <p:nvPr/>
        </p:nvSpPr>
        <p:spPr>
          <a:xfrm>
            <a:off x="5835215" y="9094152"/>
            <a:ext cx="6617570" cy="35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z="27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06</a:t>
            </a:r>
          </a:p>
        </p:txBody>
      </p:sp>
      <p:sp>
        <p:nvSpPr>
          <p:cNvPr id="196" name="AutoShape 3"/>
          <p:cNvSpPr/>
          <p:nvPr/>
        </p:nvSpPr>
        <p:spPr>
          <a:xfrm>
            <a:off x="9780662" y="9258300"/>
            <a:ext cx="8507338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AutoShape 4"/>
          <p:cNvSpPr/>
          <p:nvPr/>
        </p:nvSpPr>
        <p:spPr>
          <a:xfrm>
            <a:off x="58477" y="9258300"/>
            <a:ext cx="8507339" cy="0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Freeform 6"/>
          <p:cNvSpPr/>
          <p:nvPr/>
        </p:nvSpPr>
        <p:spPr>
          <a:xfrm>
            <a:off x="16593977" y="658048"/>
            <a:ext cx="2046867" cy="2046866"/>
          </a:xfrm>
          <a:prstGeom prst="ellipse">
            <a:avLst/>
          </a:prstGeom>
          <a:solidFill>
            <a:srgbClr val="F4EAD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Freeform 9"/>
          <p:cNvSpPr/>
          <p:nvPr/>
        </p:nvSpPr>
        <p:spPr>
          <a:xfrm>
            <a:off x="-2492340" y="4219595"/>
            <a:ext cx="3521041" cy="3521042"/>
          </a:xfrm>
          <a:prstGeom prst="ellipse">
            <a:avLst/>
          </a:prstGeom>
          <a:solidFill>
            <a:srgbClr val="DDBC8A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TextBox 11"/>
          <p:cNvSpPr txBox="1"/>
          <p:nvPr/>
        </p:nvSpPr>
        <p:spPr>
          <a:xfrm>
            <a:off x="343689" y="1381355"/>
            <a:ext cx="13632165" cy="8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59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DISCOUNT.PY</a:t>
            </a:r>
          </a:p>
        </p:txBody>
      </p:sp>
      <p:sp>
        <p:nvSpPr>
          <p:cNvPr id="201" name="TextBox 12"/>
          <p:cNvSpPr txBox="1"/>
          <p:nvPr/>
        </p:nvSpPr>
        <p:spPr>
          <a:xfrm>
            <a:off x="343689" y="238355"/>
            <a:ext cx="10521729" cy="8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000"/>
              </a:lnSpc>
              <a:defRPr sz="5900">
                <a:solidFill>
                  <a:srgbClr val="271905"/>
                </a:solidFill>
                <a:latin typeface="Bodoni FLF Italics"/>
                <a:ea typeface="Bodoni FLF Italics"/>
                <a:cs typeface="Bodoni FLF Italics"/>
                <a:sym typeface="Bodoni FLF Italics"/>
              </a:defRPr>
            </a:lvl1pPr>
          </a:lstStyle>
          <a:p>
            <a:r>
              <a:t>sub-package 2 module 2</a:t>
            </a:r>
          </a:p>
        </p:txBody>
      </p:sp>
      <p:sp>
        <p:nvSpPr>
          <p:cNvPr id="202" name="TextBox 13"/>
          <p:cNvSpPr txBox="1"/>
          <p:nvPr/>
        </p:nvSpPr>
        <p:spPr>
          <a:xfrm>
            <a:off x="1866077" y="2970903"/>
            <a:ext cx="7916371" cy="6704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 Bold"/>
                <a:ea typeface="Alice Bold"/>
                <a:cs typeface="Alice Bold"/>
                <a:sym typeface="Alice Bold"/>
              </a:defRPr>
            </a:pPr>
            <a:r>
              <a:t>DiscountManager Class</a:t>
            </a:r>
          </a:p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 Bold"/>
                <a:ea typeface="Alice Bold"/>
                <a:cs typeface="Alice Bold"/>
                <a:sym typeface="Alice Bold"/>
              </a:defRPr>
            </a:pPr>
            <a:endParaRPr/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rPr>
                <a:solidFill>
                  <a:srgbClr val="716145"/>
                </a:solidFill>
              </a:rPr>
              <a:t>add_discount ( ):</a:t>
            </a:r>
            <a:r>
              <a:t> Assigns a discount rate to a product, where the rate is expressed as a decimal (e.g., 0.1 for a 10% discount).</a:t>
            </a:r>
          </a:p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endParaRPr/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rPr>
                <a:solidFill>
                  <a:srgbClr val="716145"/>
                </a:solidFill>
              </a:rPr>
              <a:t>remove_discount ( )</a:t>
            </a:r>
            <a:r>
              <a:t>: Removes a previously assigned discount from a product.</a:t>
            </a:r>
          </a:p>
          <a:p>
            <a:pPr>
              <a:lnSpc>
                <a:spcPts val="3100"/>
              </a:lnSpc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endParaRPr/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r>
              <a:rPr>
                <a:solidFill>
                  <a:srgbClr val="706045"/>
                </a:solidFill>
              </a:rPr>
              <a:t>apply_discount()</a:t>
            </a:r>
            <a:r>
              <a:t>: Applies the discount rate to the price of a product if a discount exists for that product.</a:t>
            </a:r>
          </a:p>
          <a:p>
            <a:pPr marL="690877" lvl="1" indent="-345438">
              <a:lnSpc>
                <a:spcPts val="3100"/>
              </a:lnSpc>
              <a:buSzPct val="100000"/>
              <a:buFont typeface="Arial"/>
              <a:buChar char="•"/>
              <a:defRPr sz="3100">
                <a:solidFill>
                  <a:srgbClr val="746041"/>
                </a:solidFill>
                <a:latin typeface="Alice"/>
                <a:ea typeface="Alice"/>
                <a:cs typeface="Alice"/>
                <a:sym typeface="Alice"/>
              </a:defRPr>
            </a:pPr>
            <a:endParaRPr/>
          </a:p>
          <a:p>
            <a:pPr>
              <a:lnSpc>
                <a:spcPts val="3100"/>
              </a:lnSpc>
            </a:pPr>
            <a:endParaRPr/>
          </a:p>
        </p:txBody>
      </p:sp>
      <p:sp>
        <p:nvSpPr>
          <p:cNvPr id="203" name="Freeform 15"/>
          <p:cNvSpPr/>
          <p:nvPr/>
        </p:nvSpPr>
        <p:spPr>
          <a:xfrm>
            <a:off x="11041891" y="3365617"/>
            <a:ext cx="6141558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TextBox 17"/>
          <p:cNvSpPr txBox="1"/>
          <p:nvPr/>
        </p:nvSpPr>
        <p:spPr>
          <a:xfrm>
            <a:off x="11218344" y="3743512"/>
            <a:ext cx="5788651" cy="47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sales_management</a:t>
            </a:r>
          </a:p>
        </p:txBody>
      </p:sp>
      <p:sp>
        <p:nvSpPr>
          <p:cNvPr id="205" name="Freeform 19"/>
          <p:cNvSpPr/>
          <p:nvPr/>
        </p:nvSpPr>
        <p:spPr>
          <a:xfrm>
            <a:off x="11041891" y="5582132"/>
            <a:ext cx="2855405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TextBox 21"/>
          <p:cNvSpPr txBox="1"/>
          <p:nvPr/>
        </p:nvSpPr>
        <p:spPr>
          <a:xfrm>
            <a:off x="11108893" y="5944847"/>
            <a:ext cx="2721402" cy="47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967D5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sales</a:t>
            </a:r>
          </a:p>
        </p:txBody>
      </p:sp>
      <p:sp>
        <p:nvSpPr>
          <p:cNvPr id="207" name="AutoShape 22"/>
          <p:cNvSpPr/>
          <p:nvPr/>
        </p:nvSpPr>
        <p:spPr>
          <a:xfrm>
            <a:off x="14112670" y="4609617"/>
            <a:ext cx="2045139" cy="942156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AutoShape 23"/>
          <p:cNvSpPr/>
          <p:nvPr/>
        </p:nvSpPr>
        <p:spPr>
          <a:xfrm flipH="1">
            <a:off x="12108572" y="4609617"/>
            <a:ext cx="2004099" cy="942156"/>
          </a:xfrm>
          <a:prstGeom prst="line">
            <a:avLst/>
          </a:prstGeom>
          <a:ln w="38100">
            <a:solidFill>
              <a:srgbClr val="967D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Freeform 25"/>
          <p:cNvSpPr/>
          <p:nvPr/>
        </p:nvSpPr>
        <p:spPr>
          <a:xfrm>
            <a:off x="14562208" y="5566952"/>
            <a:ext cx="2871379" cy="1226700"/>
          </a:xfrm>
          <a:prstGeom prst="rect">
            <a:avLst/>
          </a:prstGeom>
          <a:solidFill>
            <a:srgbClr val="000000">
              <a:alpha val="0"/>
            </a:srgbClr>
          </a:solidFill>
          <a:ln w="38100" cap="sq">
            <a:solidFill>
              <a:srgbClr val="967D5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TextBox 27"/>
          <p:cNvSpPr txBox="1"/>
          <p:nvPr/>
        </p:nvSpPr>
        <p:spPr>
          <a:xfrm>
            <a:off x="14630612" y="5944847"/>
            <a:ext cx="2734572" cy="47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3600">
                <a:solidFill>
                  <a:srgbClr val="271905"/>
                </a:solidFill>
                <a:latin typeface="Alice"/>
                <a:ea typeface="Alice"/>
                <a:cs typeface="Alice"/>
                <a:sym typeface="Alice"/>
              </a:defRPr>
            </a:lvl1pPr>
          </a:lstStyle>
          <a:p>
            <a:r>
              <a:t>discount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Macintosh PowerPoint</Application>
  <PresentationFormat>Custom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Alice</vt:lpstr>
      <vt:lpstr>Alice Bold</vt:lpstr>
      <vt:lpstr>Arial</vt:lpstr>
      <vt:lpstr>Bodoni FLF</vt:lpstr>
      <vt:lpstr>Bodoni FLF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Marina Tian</cp:lastModifiedBy>
  <cp:revision>1</cp:revision>
  <dcterms:modified xsi:type="dcterms:W3CDTF">2023-12-04T02:37:24Z</dcterms:modified>
</cp:coreProperties>
</file>