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8" r:id="rId5"/>
    <p:sldId id="259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C8E"/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550" autoAdjust="0"/>
    <p:restoredTop sz="94635" autoAdjust="0"/>
  </p:normalViewPr>
  <p:slideViewPr>
    <p:cSldViewPr>
      <p:cViewPr varScale="1">
        <p:scale>
          <a:sx n="74" d="100"/>
          <a:sy n="74" d="100"/>
        </p:scale>
        <p:origin x="-774" y="-90"/>
      </p:cViewPr>
      <p:guideLst>
        <p:guide orient="horz" pos="3974"/>
        <p:guide pos="657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81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02.02.2015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02.02.2015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2" y="1169513"/>
            <a:ext cx="9144002" cy="211657"/>
          </a:xfrm>
          <a:prstGeom prst="rect">
            <a:avLst/>
          </a:prstGeom>
          <a:solidFill>
            <a:srgbClr val="636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169513"/>
          </a:xfrm>
          <a:prstGeom prst="rect">
            <a:avLst/>
          </a:prstGeom>
          <a:solidFill>
            <a:srgbClr val="0B2A5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262" y="1844824"/>
            <a:ext cx="7431087" cy="1470025"/>
          </a:xfrm>
        </p:spPr>
        <p:txBody>
          <a:bodyPr/>
          <a:lstStyle>
            <a:lvl1pPr algn="l"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28762" y="3404592"/>
            <a:ext cx="7459588" cy="1104528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0B2A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LU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480199"/>
            <a:ext cx="1887452" cy="546881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405810" y="1152230"/>
            <a:ext cx="7719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Verdana" pitchFamily="34" charset="0"/>
              </a:rPr>
              <a:t>Fakultät</a:t>
            </a:r>
            <a:r>
              <a:rPr lang="de-DE" sz="1000" b="1" baseline="0" dirty="0" smtClean="0">
                <a:solidFill>
                  <a:schemeClr val="bg1"/>
                </a:solidFill>
                <a:latin typeface="Verdana" pitchFamily="34" charset="0"/>
              </a:rPr>
              <a:t> Forst-, Geo-, Hydrowissenschaften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Fachrichtung</a:t>
            </a:r>
            <a:r>
              <a:rPr lang="de-DE" sz="1000" baseline="0" dirty="0" smtClean="0">
                <a:solidFill>
                  <a:schemeClr val="bg1"/>
                </a:solidFill>
                <a:latin typeface="Verdana" pitchFamily="34" charset="0"/>
              </a:rPr>
              <a:t>  Geowissenschaften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Institut</a:t>
            </a:r>
            <a:r>
              <a:rPr lang="de-DE" sz="1000" baseline="0" dirty="0" smtClean="0">
                <a:solidFill>
                  <a:schemeClr val="bg1"/>
                </a:solidFill>
                <a:latin typeface="Verdana" pitchFamily="34" charset="0"/>
              </a:rPr>
              <a:t> für Geoinformation</a:t>
            </a:r>
            <a:endParaRPr lang="de-LU" sz="1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405810" y="62736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0" dirty="0" smtClean="0">
                <a:solidFill>
                  <a:srgbClr val="0B2A51"/>
                </a:solidFill>
                <a:latin typeface="Verdana" pitchFamily="34" charset="0"/>
              </a:rPr>
              <a:t>Dresden, 3.2.2015</a:t>
            </a:r>
            <a:endParaRPr lang="de-LU" baseline="0" dirty="0">
              <a:solidFill>
                <a:srgbClr val="0B2A51"/>
              </a:solidFill>
              <a:latin typeface="Verdana" pitchFamily="34" charset="0"/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24" y="4725144"/>
            <a:ext cx="902617" cy="9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0B2A51"/>
                </a:solidFill>
              </a:defRPr>
            </a:lvl1pPr>
            <a:lvl2pPr marL="742950" indent="-285750">
              <a:buFont typeface="Arial" pitchFamily="34" charset="0"/>
              <a:buChar char="•"/>
              <a:defRPr baseline="0">
                <a:solidFill>
                  <a:srgbClr val="0B2A51"/>
                </a:solidFill>
              </a:defRPr>
            </a:lvl2pPr>
            <a:lvl3pPr marL="1143000" indent="-228600">
              <a:buFont typeface="Symbol" pitchFamily="18" charset="2"/>
              <a:buChar char="-"/>
              <a:defRPr baseline="0">
                <a:solidFill>
                  <a:srgbClr val="0B2A51"/>
                </a:solidFill>
              </a:defRPr>
            </a:lvl3pPr>
            <a:lvl4pPr marL="1600200" indent="-228600">
              <a:buFont typeface="Wingdings" pitchFamily="2" charset="2"/>
              <a:buChar char="§"/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23BA-5CF3-49B6-AA6F-70FC2B3B6ED9}" type="datetime1">
              <a:rPr lang="de-LU" smtClean="0"/>
              <a:t>02.02.2015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F575-0F58-4A74-9C43-16F0A989AB4A}" type="datetime1">
              <a:rPr lang="de-LU" smtClean="0"/>
              <a:t>02.02.2015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57262" y="1988840"/>
            <a:ext cx="74310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47738" y="3501008"/>
            <a:ext cx="7440612" cy="2409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16" name="Textfeld 15"/>
          <p:cNvSpPr txBox="1"/>
          <p:nvPr/>
        </p:nvSpPr>
        <p:spPr>
          <a:xfrm>
            <a:off x="3707904" y="6453333"/>
            <a:ext cx="2037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bg2"/>
                </a:solidFill>
                <a:latin typeface="Verdana" pitchFamily="34" charset="0"/>
              </a:rPr>
              <a:t>Projekt: Bike </a:t>
            </a:r>
            <a:r>
              <a:rPr lang="de-DE" sz="1000" dirty="0" err="1" smtClean="0">
                <a:solidFill>
                  <a:schemeClr val="bg2"/>
                </a:solidFill>
                <a:latin typeface="Verdana" pitchFamily="34" charset="0"/>
              </a:rPr>
              <a:t>Vibrations</a:t>
            </a:r>
            <a:endParaRPr lang="de-LU" sz="1000" baseline="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415882" y="6453334"/>
            <a:ext cx="1728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aseline="0" dirty="0" smtClean="0">
                <a:solidFill>
                  <a:schemeClr val="bg2"/>
                </a:solidFill>
                <a:latin typeface="Verdana" pitchFamily="34" charset="0"/>
              </a:rPr>
              <a:t>Folie Nr. </a:t>
            </a:r>
            <a:fld id="{0D60D332-568B-4C8E-9819-468A4AE58701}" type="slidenum">
              <a:rPr lang="de-DE" sz="1000" baseline="0" smtClean="0">
                <a:solidFill>
                  <a:schemeClr val="bg2"/>
                </a:solidFill>
                <a:latin typeface="Verdana" pitchFamily="34" charset="0"/>
              </a:rPr>
              <a:t>‹Nr.›</a:t>
            </a:fld>
            <a:endParaRPr lang="de-LU" sz="1000" baseline="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71600" y="63938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fld id="{54FFF575-0F58-4A74-9C43-16F0A989AB4A}" type="datetime1">
              <a:rPr lang="de-LU" smtClean="0"/>
              <a:t>02.02.2015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400" b="0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1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484784"/>
            <a:ext cx="8712968" cy="1368151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+mj-lt"/>
              </a:rPr>
              <a:t>Urbane Sensornetzwerke: Projekt „Bike </a:t>
            </a:r>
            <a:r>
              <a:rPr lang="de-DE" sz="3200" dirty="0" err="1" smtClean="0">
                <a:latin typeface="+mj-lt"/>
              </a:rPr>
              <a:t>Vibrations</a:t>
            </a:r>
            <a:r>
              <a:rPr lang="de-DE" sz="3200" dirty="0" smtClean="0">
                <a:latin typeface="+mj-lt"/>
              </a:rPr>
              <a:t>“</a:t>
            </a:r>
            <a:r>
              <a:rPr lang="de-DE" dirty="0" smtClean="0"/>
              <a:t/>
            </a:r>
            <a:br>
              <a:rPr lang="de-DE" dirty="0" smtClean="0"/>
            </a:b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35896" y="6281936"/>
            <a:ext cx="7272808" cy="576064"/>
          </a:xfrm>
        </p:spPr>
        <p:txBody>
          <a:bodyPr>
            <a:normAutofit/>
          </a:bodyPr>
          <a:lstStyle/>
          <a:p>
            <a:r>
              <a:rPr lang="de-LU" sz="1600" dirty="0" smtClean="0"/>
              <a:t>Georg </a:t>
            </a:r>
            <a:r>
              <a:rPr lang="de-LU" sz="1600" dirty="0" err="1" smtClean="0"/>
              <a:t>Bräunig</a:t>
            </a:r>
            <a:r>
              <a:rPr lang="de-LU" sz="1600" dirty="0" smtClean="0"/>
              <a:t>, Dominik </a:t>
            </a:r>
            <a:r>
              <a:rPr lang="de-LU" sz="1600" dirty="0" err="1" smtClean="0"/>
              <a:t>Pataky</a:t>
            </a:r>
            <a:r>
              <a:rPr lang="de-LU" sz="1600" dirty="0" smtClean="0"/>
              <a:t>, Felix Wiemann</a:t>
            </a:r>
            <a:endParaRPr lang="de-LU" sz="1600" dirty="0"/>
          </a:p>
        </p:txBody>
      </p:sp>
      <p:pic>
        <p:nvPicPr>
          <p:cNvPr id="1027" name="Picture 3" descr="D:\Uni\Urbane_Sensornetzwerke\bike-vibrations-master\IMG_81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544616" cy="369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7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 </a:t>
            </a:r>
            <a:r>
              <a:rPr lang="de-DE" dirty="0" smtClean="0"/>
              <a:t>Probleme</a:t>
            </a:r>
            <a:r>
              <a:rPr lang="de-DE" dirty="0" smtClean="0"/>
              <a:t> </a:t>
            </a:r>
            <a:r>
              <a:rPr lang="de-DE" dirty="0" smtClean="0"/>
              <a:t>und Ausblick</a:t>
            </a:r>
            <a:endParaRPr lang="de-LU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/>
          <a:lstStyle/>
          <a:p>
            <a:endParaRPr lang="de-LU" dirty="0"/>
          </a:p>
          <a:p>
            <a:endParaRPr lang="de-LU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06C-2668-44CC-AF69-47E3DC8F066C}" type="datetime1">
              <a:rPr lang="de-LU" smtClean="0"/>
              <a:t>02.02.2015</a:t>
            </a:fld>
            <a:endParaRPr lang="de-LU" dirty="0"/>
          </a:p>
        </p:txBody>
      </p:sp>
      <p:sp>
        <p:nvSpPr>
          <p:cNvPr id="7" name="Textfeld 6"/>
          <p:cNvSpPr txBox="1"/>
          <p:nvPr/>
        </p:nvSpPr>
        <p:spPr>
          <a:xfrm>
            <a:off x="899592" y="2060848"/>
            <a:ext cx="705678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Messung: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Optimale Befestigung der Sensoren an Fahrrad abhängig von Art der Auswertung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ym typeface="Wingdings" panose="05000000000000000000" pitchFamily="2" charset="2"/>
              </a:rPr>
              <a:t>Ausrichtung beeinflusst Ergebnisse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ym typeface="Wingdings" panose="05000000000000000000" pitchFamily="2" charset="2"/>
              </a:rPr>
              <a:t>Träge Sensoren schlagen nicht aus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>
              <a:sym typeface="Wingdings" panose="05000000000000000000" pitchFamily="2" charset="2"/>
            </a:endParaRPr>
          </a:p>
          <a:p>
            <a:r>
              <a:rPr lang="de-DE" sz="2000" dirty="0" smtClean="0">
                <a:sym typeface="Wingdings" panose="05000000000000000000" pitchFamily="2" charset="2"/>
              </a:rPr>
              <a:t>Interpolation: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ym typeface="Wingdings" panose="05000000000000000000" pitchFamily="2" charset="2"/>
              </a:rPr>
              <a:t>„</a:t>
            </a:r>
            <a:r>
              <a:rPr lang="de-DE" sz="2000" dirty="0" err="1" smtClean="0">
                <a:sym typeface="Wingdings" panose="05000000000000000000" pitchFamily="2" charset="2"/>
              </a:rPr>
              <a:t>Snappen</a:t>
            </a:r>
            <a:r>
              <a:rPr lang="de-DE" sz="2000" dirty="0" smtClean="0">
                <a:sym typeface="Wingdings" panose="05000000000000000000" pitchFamily="2" charset="2"/>
              </a:rPr>
              <a:t>“ der Punkte funktioniert noch nicht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ym typeface="Wingdings" panose="05000000000000000000" pitchFamily="2" charset="2"/>
              </a:rPr>
              <a:t>Zugriff auf OSM </a:t>
            </a:r>
            <a:r>
              <a:rPr lang="de-DE" sz="2000" dirty="0" err="1" smtClean="0">
                <a:sym typeface="Wingdings" panose="05000000000000000000" pitchFamily="2" charset="2"/>
              </a:rPr>
              <a:t>Straßenlayer</a:t>
            </a:r>
            <a:r>
              <a:rPr lang="de-DE" sz="2000" dirty="0" smtClean="0">
                <a:sym typeface="Wingdings" panose="05000000000000000000" pitchFamily="2" charset="2"/>
              </a:rPr>
              <a:t> noch nicht automatisiert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1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06C-2668-44CC-AF69-47E3DC8F066C}" type="datetime1">
              <a:rPr lang="de-LU" smtClean="0"/>
              <a:t>02.02.2015</a:t>
            </a:fld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1628800"/>
            <a:ext cx="7440612" cy="4281339"/>
          </a:xfrm>
        </p:spPr>
        <p:txBody>
          <a:bodyPr>
            <a:normAutofit/>
          </a:bodyPr>
          <a:lstStyle/>
          <a:p>
            <a:r>
              <a:rPr lang="de-DE" sz="2000" dirty="0" smtClean="0"/>
              <a:t>1 Einleitung</a:t>
            </a:r>
          </a:p>
          <a:p>
            <a:r>
              <a:rPr lang="de-DE" sz="2000" dirty="0" smtClean="0"/>
              <a:t>2 Methodik</a:t>
            </a:r>
          </a:p>
          <a:p>
            <a:pPr marL="457200" lvl="1" indent="0">
              <a:buNone/>
            </a:pPr>
            <a:r>
              <a:rPr lang="de-DE" sz="2000" dirty="0" smtClean="0"/>
              <a:t>2.1 Messung</a:t>
            </a:r>
          </a:p>
          <a:p>
            <a:pPr marL="457200" lvl="1" indent="0">
              <a:buNone/>
            </a:pPr>
            <a:r>
              <a:rPr lang="de-DE" sz="2000" dirty="0" smtClean="0"/>
              <a:t>2.2 Rohdatenverarbeitung mit Python</a:t>
            </a:r>
          </a:p>
          <a:p>
            <a:pPr marL="457200" lvl="1" indent="0">
              <a:buNone/>
            </a:pPr>
            <a:r>
              <a:rPr lang="de-DE" sz="2000" dirty="0" smtClean="0"/>
              <a:t>2.3 Interpolation mit R</a:t>
            </a:r>
          </a:p>
          <a:p>
            <a:pPr marL="457200" lvl="1" indent="0">
              <a:buNone/>
            </a:pPr>
            <a:r>
              <a:rPr lang="de-DE" sz="2000" dirty="0" smtClean="0"/>
              <a:t>2.4 Visualisierung in </a:t>
            </a:r>
            <a:r>
              <a:rPr lang="de-DE" sz="2000" dirty="0" err="1" smtClean="0"/>
              <a:t>Openlayers</a:t>
            </a:r>
            <a:endParaRPr lang="de-DE" sz="2000" dirty="0" smtClean="0"/>
          </a:p>
          <a:p>
            <a:r>
              <a:rPr lang="de-DE" sz="2000" dirty="0" smtClean="0"/>
              <a:t>3 Ergebnisse und Auswertung</a:t>
            </a:r>
          </a:p>
          <a:p>
            <a:r>
              <a:rPr lang="de-DE" sz="2000" dirty="0" smtClean="0"/>
              <a:t>4 </a:t>
            </a:r>
            <a:r>
              <a:rPr lang="de-DE" sz="2000" dirty="0" smtClean="0"/>
              <a:t>Probleme und Ausblick</a:t>
            </a:r>
            <a:endParaRPr lang="de-DE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600" y="692696"/>
            <a:ext cx="7431087" cy="114300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13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71600" y="3356992"/>
            <a:ext cx="7450137" cy="1143000"/>
          </a:xfrm>
        </p:spPr>
        <p:txBody>
          <a:bodyPr/>
          <a:lstStyle/>
          <a:p>
            <a:r>
              <a:rPr lang="de-DE" dirty="0" smtClean="0"/>
              <a:t>1 Einleitung</a:t>
            </a:r>
            <a:endParaRPr lang="de-LU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99592" y="4437112"/>
            <a:ext cx="7459662" cy="14284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Idee: Nutzung von Vibrationssensoren in Kombination mit </a:t>
            </a:r>
            <a:r>
              <a:rPr lang="de-DE" sz="2000" dirty="0" err="1" smtClean="0"/>
              <a:t>Arduino</a:t>
            </a:r>
            <a:r>
              <a:rPr lang="de-DE" sz="2000" dirty="0" smtClean="0"/>
              <a:t> Mikrokontroller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Ziel: </a:t>
            </a:r>
            <a:r>
              <a:rPr lang="de-DE" sz="2000" dirty="0"/>
              <a:t>kartographische Darstellung der Straßenqualität bezogen auf Verkehrsmittel </a:t>
            </a:r>
            <a:r>
              <a:rPr lang="de-DE" sz="2000" dirty="0" smtClean="0"/>
              <a:t>Fahrrad</a:t>
            </a:r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06C-2668-44CC-AF69-47E3DC8F066C}" type="datetime1">
              <a:rPr lang="de-LU" smtClean="0"/>
              <a:t>02.02.2015</a:t>
            </a:fld>
            <a:endParaRPr lang="de-LU" dirty="0"/>
          </a:p>
        </p:txBody>
      </p:sp>
      <p:pic>
        <p:nvPicPr>
          <p:cNvPr id="4098" name="Picture 2" descr="D:\Uni\Urbane_Sensornetzwerke\bike-vibrations-master\1766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1" y="548680"/>
            <a:ext cx="4680520" cy="351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5004048" y="4062841"/>
            <a:ext cx="3348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http://www.adafruit.com/products/1766</a:t>
            </a:r>
          </a:p>
        </p:txBody>
      </p:sp>
    </p:spTree>
    <p:extLst>
      <p:ext uri="{BB962C8B-B14F-4D97-AF65-F5344CB8AC3E}">
        <p14:creationId xmlns:p14="http://schemas.microsoft.com/office/powerpoint/2010/main" val="13573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2 Methodik</a:t>
            </a:r>
            <a:endParaRPr lang="de-LU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06C-2668-44CC-AF69-47E3DC8F066C}" type="datetime1">
              <a:rPr lang="de-LU" smtClean="0"/>
              <a:t>02.02.2015</a:t>
            </a:fld>
            <a:endParaRPr lang="de-LU" dirty="0"/>
          </a:p>
        </p:txBody>
      </p:sp>
      <p:sp>
        <p:nvSpPr>
          <p:cNvPr id="4" name="Rechteck 3"/>
          <p:cNvSpPr/>
          <p:nvPr/>
        </p:nvSpPr>
        <p:spPr>
          <a:xfrm>
            <a:off x="2339752" y="3434001"/>
            <a:ext cx="144016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JSON </a:t>
            </a:r>
            <a:r>
              <a:rPr lang="de-DE" dirty="0" smtClean="0"/>
              <a:t>(mit Python)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082092" y="3284984"/>
            <a:ext cx="144016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KML (mit R)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779912" y="2257636"/>
            <a:ext cx="144016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SQL Datenbank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084168" y="1148349"/>
            <a:ext cx="144016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Messung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12" name="Gerade Verbindung mit Pfeil 11"/>
          <p:cNvCxnSpPr>
            <a:stCxn id="8" idx="1"/>
            <a:endCxn id="21" idx="6"/>
          </p:cNvCxnSpPr>
          <p:nvPr/>
        </p:nvCxnSpPr>
        <p:spPr>
          <a:xfrm flipH="1">
            <a:off x="5469646" y="1544393"/>
            <a:ext cx="614522" cy="2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7" idx="0"/>
          </p:cNvCxnSpPr>
          <p:nvPr/>
        </p:nvCxnSpPr>
        <p:spPr>
          <a:xfrm>
            <a:off x="4499992" y="1628800"/>
            <a:ext cx="0" cy="628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7" idx="1"/>
            <a:endCxn id="4" idx="0"/>
          </p:cNvCxnSpPr>
          <p:nvPr/>
        </p:nvCxnSpPr>
        <p:spPr>
          <a:xfrm rot="10800000" flipV="1">
            <a:off x="3059832" y="2653679"/>
            <a:ext cx="720080" cy="7803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7" idx="3"/>
            <a:endCxn id="6" idx="0"/>
          </p:cNvCxnSpPr>
          <p:nvPr/>
        </p:nvCxnSpPr>
        <p:spPr>
          <a:xfrm>
            <a:off x="5220072" y="2653680"/>
            <a:ext cx="582100" cy="6313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530337" y="1148349"/>
            <a:ext cx="1939309" cy="79680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Import Rohdaten aus </a:t>
            </a:r>
            <a:r>
              <a:rPr lang="de-DE" sz="1600" dirty="0" err="1" smtClean="0">
                <a:solidFill>
                  <a:schemeClr val="tx1"/>
                </a:solidFill>
              </a:rPr>
              <a:t>csv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2353619" y="4992753"/>
            <a:ext cx="144016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Darstellung in </a:t>
            </a:r>
            <a:r>
              <a:rPr lang="de-DE" sz="1600" dirty="0" err="1" smtClean="0"/>
              <a:t>Openlayers</a:t>
            </a:r>
            <a:r>
              <a:rPr lang="de-DE" sz="1600" dirty="0" smtClean="0"/>
              <a:t> (HTML)</a:t>
            </a:r>
            <a:endParaRPr lang="de-DE" sz="1600" dirty="0"/>
          </a:p>
        </p:txBody>
      </p:sp>
      <p:cxnSp>
        <p:nvCxnSpPr>
          <p:cNvPr id="25" name="Gerade Verbindung mit Pfeil 24"/>
          <p:cNvCxnSpPr>
            <a:stCxn id="4" idx="2"/>
            <a:endCxn id="23" idx="0"/>
          </p:cNvCxnSpPr>
          <p:nvPr/>
        </p:nvCxnSpPr>
        <p:spPr>
          <a:xfrm>
            <a:off x="3059832" y="4226089"/>
            <a:ext cx="13867" cy="766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5082092" y="4340933"/>
            <a:ext cx="144016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Interpolation zu Vektoren (mit R)</a:t>
            </a:r>
            <a:endParaRPr lang="de-DE" dirty="0"/>
          </a:p>
        </p:txBody>
      </p:sp>
      <p:cxnSp>
        <p:nvCxnSpPr>
          <p:cNvPr id="44" name="Gerade Verbindung mit Pfeil 43"/>
          <p:cNvCxnSpPr>
            <a:stCxn id="6" idx="2"/>
            <a:endCxn id="42" idx="0"/>
          </p:cNvCxnSpPr>
          <p:nvPr/>
        </p:nvCxnSpPr>
        <p:spPr>
          <a:xfrm>
            <a:off x="5802172" y="4077072"/>
            <a:ext cx="0" cy="263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42" idx="2"/>
            <a:endCxn id="23" idx="3"/>
          </p:cNvCxnSpPr>
          <p:nvPr/>
        </p:nvCxnSpPr>
        <p:spPr>
          <a:xfrm rot="5400000">
            <a:off x="4670088" y="4256713"/>
            <a:ext cx="255776" cy="20083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99592" y="476672"/>
            <a:ext cx="7450137" cy="1143000"/>
          </a:xfrm>
        </p:spPr>
        <p:txBody>
          <a:bodyPr/>
          <a:lstStyle/>
          <a:p>
            <a:r>
              <a:rPr lang="de-DE" dirty="0" smtClean="0"/>
              <a:t>2.1 Messung</a:t>
            </a:r>
            <a:endParaRPr lang="de-LU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06C-2668-44CC-AF69-47E3DC8F066C}" type="datetime1">
              <a:rPr lang="de-LU" smtClean="0"/>
              <a:t>02.02.2015</a:t>
            </a:fld>
            <a:endParaRPr lang="de-LU" dirty="0"/>
          </a:p>
        </p:txBody>
      </p:sp>
      <p:sp>
        <p:nvSpPr>
          <p:cNvPr id="3" name="Textfeld 2"/>
          <p:cNvSpPr txBox="1"/>
          <p:nvPr/>
        </p:nvSpPr>
        <p:spPr>
          <a:xfrm>
            <a:off x="899592" y="1340768"/>
            <a:ext cx="70567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6 Vibrationssensoren (3 x empfindlich, 3 x träge)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Arduino</a:t>
            </a:r>
            <a:r>
              <a:rPr lang="de-DE" sz="2000" dirty="0" smtClean="0"/>
              <a:t> </a:t>
            </a:r>
            <a:r>
              <a:rPr lang="de-DE" sz="2000" dirty="0" err="1" smtClean="0"/>
              <a:t>Mega</a:t>
            </a:r>
            <a:r>
              <a:rPr lang="de-DE" sz="2000" dirty="0" smtClean="0"/>
              <a:t> + GPS + IMU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Schreibvorgang in .</a:t>
            </a:r>
            <a:r>
              <a:rPr lang="de-DE" sz="2000" dirty="0" err="1" smtClean="0"/>
              <a:t>txt</a:t>
            </a:r>
            <a:r>
              <a:rPr lang="de-DE" sz="2000" dirty="0" smtClean="0"/>
              <a:t> zeilenweise alle 5 Sekunden und pro Sensorausschlag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Im Idealfall mehrere Messungen pro Strecke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050" name="Picture 2" descr="D:\Uni\Urbane_Sensornetzwerke\bike-vibrations-master\IMG_81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33" y="3173079"/>
            <a:ext cx="3996507" cy="266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ni\Urbane_Sensornetzwerke\bike-vibrations-master\IMG_81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72122"/>
            <a:ext cx="3996381" cy="266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8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2.2 Rohdatenverarbeitung mit Python</a:t>
            </a:r>
            <a:endParaRPr lang="de-LU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06C-2668-44CC-AF69-47E3DC8F066C}" type="datetime1">
              <a:rPr lang="de-LU" smtClean="0"/>
              <a:t>02.02.2015</a:t>
            </a:fld>
            <a:endParaRPr lang="de-LU" dirty="0"/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1081088" y="2285256"/>
            <a:ext cx="7459662" cy="377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LU" smtClean="0"/>
          </a:p>
          <a:p>
            <a:endParaRPr lang="de-LU" dirty="0"/>
          </a:p>
        </p:txBody>
      </p:sp>
      <p:sp>
        <p:nvSpPr>
          <p:cNvPr id="9" name="Textfeld 8"/>
          <p:cNvSpPr txBox="1"/>
          <p:nvPr/>
        </p:nvSpPr>
        <p:spPr>
          <a:xfrm>
            <a:off x="899592" y="2060848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Einfügen der .</a:t>
            </a:r>
            <a:r>
              <a:rPr lang="de-DE" sz="2000" dirty="0" err="1" smtClean="0"/>
              <a:t>txt</a:t>
            </a:r>
            <a:r>
              <a:rPr lang="de-DE" sz="2000" dirty="0"/>
              <a:t> </a:t>
            </a:r>
            <a:r>
              <a:rPr lang="de-DE" sz="2000" dirty="0" smtClean="0"/>
              <a:t>Zeilen in SQL Datenbank mittels Python Skript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Vorfilterung der Daten (fehlerhafte GPS Koordinaten</a:t>
            </a:r>
            <a:r>
              <a:rPr lang="de-DE" sz="2000" dirty="0" smtClean="0"/>
              <a:t>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Konvertierung der NMEA Daten in GPS Koordinaten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6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2.3 Interpolation mit R</a:t>
            </a:r>
            <a:endParaRPr lang="de-LU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06C-2668-44CC-AF69-47E3DC8F066C}" type="datetime1">
              <a:rPr lang="de-LU" smtClean="0"/>
              <a:t>02.02.2015</a:t>
            </a:fld>
            <a:endParaRPr lang="de-LU" dirty="0"/>
          </a:p>
        </p:txBody>
      </p:sp>
      <p:sp>
        <p:nvSpPr>
          <p:cNvPr id="8" name="Textfeld 7"/>
          <p:cNvSpPr txBox="1"/>
          <p:nvPr/>
        </p:nvSpPr>
        <p:spPr>
          <a:xfrm>
            <a:off x="899592" y="2060848"/>
            <a:ext cx="705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Datensatz enthält zunächst nur Punkte</a:t>
            </a:r>
          </a:p>
          <a:p>
            <a:pPr marL="342900" indent="-342900">
              <a:buFont typeface="Wingdings"/>
              <a:buChar char="à"/>
            </a:pPr>
            <a:r>
              <a:rPr lang="de-DE" sz="2000" dirty="0" smtClean="0">
                <a:sym typeface="Wingdings" panose="05000000000000000000" pitchFamily="2" charset="2"/>
              </a:rPr>
              <a:t>Visualisierung nicht sehr aussagekräftig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„</a:t>
            </a:r>
            <a:r>
              <a:rPr lang="de-DE" sz="2000" dirty="0" err="1" smtClean="0"/>
              <a:t>Snappen</a:t>
            </a:r>
            <a:r>
              <a:rPr lang="de-DE" sz="2000" dirty="0" smtClean="0"/>
              <a:t>“ der Punkte an Straßenverlauf von OSM mit anschließender Interpolation</a:t>
            </a:r>
            <a:endParaRPr lang="de-DE" dirty="0" smtClean="0"/>
          </a:p>
        </p:txBody>
      </p:sp>
      <p:pic>
        <p:nvPicPr>
          <p:cNvPr id="3074" name="Picture 2" descr="D:\Uni\Urbane_Sensornetzwerke\bike-vibrations-master\kfz-belastung_1999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8" t="26174" r="36864" b="29645"/>
          <a:stretch/>
        </p:blipFill>
        <p:spPr bwMode="auto">
          <a:xfrm>
            <a:off x="5004048" y="3212976"/>
            <a:ext cx="3240360" cy="279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99592" y="3364666"/>
            <a:ext cx="41764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Darstellung mittels Vektoren und </a:t>
            </a:r>
          </a:p>
          <a:p>
            <a:r>
              <a:rPr lang="de-DE" sz="2000" dirty="0"/>
              <a:t>Farbskala (grün/rot = hohe/niedrige </a:t>
            </a:r>
          </a:p>
          <a:p>
            <a:r>
              <a:rPr lang="de-DE" sz="2000" dirty="0"/>
              <a:t>Straßenqualität), ähnlich Karten zur </a:t>
            </a:r>
          </a:p>
          <a:p>
            <a:r>
              <a:rPr lang="de-DE" sz="2000" dirty="0"/>
              <a:t>Darstellung der </a:t>
            </a:r>
            <a:r>
              <a:rPr lang="de-DE" sz="2000" dirty="0" smtClean="0"/>
              <a:t>Straßenverkehrs- </a:t>
            </a:r>
            <a:r>
              <a:rPr lang="de-DE" sz="2000" dirty="0" err="1" smtClean="0"/>
              <a:t>belastung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203848" y="6006271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www.stadtentwicklung.berlin.de/umwelt/luftqualitaet/de/emissionen/e-kataster_verkehr.shtml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923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2.4 Visualisierung in </a:t>
            </a:r>
            <a:r>
              <a:rPr lang="de-DE" dirty="0" err="1" smtClean="0"/>
              <a:t>Openlayers</a:t>
            </a:r>
            <a:endParaRPr lang="de-LU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06C-2668-44CC-AF69-47E3DC8F066C}" type="datetime1">
              <a:rPr lang="de-LU" smtClean="0"/>
              <a:t>02.02.2015</a:t>
            </a:fld>
            <a:endParaRPr lang="de-LU" dirty="0"/>
          </a:p>
        </p:txBody>
      </p:sp>
      <p:sp>
        <p:nvSpPr>
          <p:cNvPr id="8" name="Textfeld 7"/>
          <p:cNvSpPr txBox="1"/>
          <p:nvPr/>
        </p:nvSpPr>
        <p:spPr>
          <a:xfrm>
            <a:off x="611560" y="2035319"/>
            <a:ext cx="32403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Pythonskript</a:t>
            </a:r>
            <a:r>
              <a:rPr lang="de-DE" sz="2000" dirty="0" smtClean="0"/>
              <a:t> </a:t>
            </a:r>
            <a:r>
              <a:rPr lang="de-DE" sz="2000" dirty="0" smtClean="0"/>
              <a:t>zur Gruppierung der Punkte jedes </a:t>
            </a:r>
            <a:r>
              <a:rPr lang="de-DE" sz="2000" dirty="0" smtClean="0"/>
              <a:t>Sensortyps und Erstellung von JSON Datei 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Darstellung mittels HTML Skript 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12781"/>
            <a:ext cx="4299297" cy="37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6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3 Ergebnisse und Auswertung</a:t>
            </a:r>
            <a:endParaRPr lang="de-LU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/>
          <a:lstStyle/>
          <a:p>
            <a:endParaRPr lang="de-LU" dirty="0"/>
          </a:p>
          <a:p>
            <a:endParaRPr lang="de-LU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806C-2668-44CC-AF69-47E3DC8F066C}" type="datetime1">
              <a:rPr lang="de-LU" smtClean="0"/>
              <a:t>02.02.2015</a:t>
            </a:fld>
            <a:endParaRPr lang="de-LU" dirty="0"/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1081088" y="2285256"/>
            <a:ext cx="7459662" cy="377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LU" smtClean="0"/>
          </a:p>
          <a:p>
            <a:endParaRPr lang="de-LU" dirty="0"/>
          </a:p>
        </p:txBody>
      </p:sp>
      <p:sp>
        <p:nvSpPr>
          <p:cNvPr id="3" name="Textfeld 2"/>
          <p:cNvSpPr txBox="1"/>
          <p:nvPr/>
        </p:nvSpPr>
        <p:spPr>
          <a:xfrm>
            <a:off x="899592" y="1988840"/>
            <a:ext cx="70567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Aktueller Stand: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Punktuelle Darstellung der Daten in </a:t>
            </a:r>
            <a:r>
              <a:rPr lang="de-DE" sz="2000" dirty="0" err="1" smtClean="0"/>
              <a:t>Openlayers</a:t>
            </a:r>
            <a:endParaRPr lang="de-DE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Polylinie aus Punkten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Aussage zu Aufnahmequalität noch nicht möglich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89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TU Dresden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54C3EC"/>
      </a:accent1>
      <a:accent2>
        <a:srgbClr val="0059A3"/>
      </a:accent2>
      <a:accent3>
        <a:srgbClr val="51297F"/>
      </a:accent3>
      <a:accent4>
        <a:srgbClr val="811A78"/>
      </a:accent4>
      <a:accent5>
        <a:srgbClr val="007A47"/>
      </a:accent5>
      <a:accent6>
        <a:srgbClr val="22AD36"/>
      </a:accent6>
      <a:hlink>
        <a:srgbClr val="E87B14"/>
      </a:hlink>
      <a:folHlink>
        <a:srgbClr val="54C3E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Bildschirmpräsentation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Urbane Sensornetzwerke: Projekt „Bike Vibrations“ </vt:lpstr>
      <vt:lpstr>Gliederung</vt:lpstr>
      <vt:lpstr>1 Einleitung</vt:lpstr>
      <vt:lpstr>2 Methodik</vt:lpstr>
      <vt:lpstr>2.1 Messung</vt:lpstr>
      <vt:lpstr>2.2 Rohdatenverarbeitung mit Python</vt:lpstr>
      <vt:lpstr>2.3 Interpolation mit R</vt:lpstr>
      <vt:lpstr>2.4 Visualisierung in Openlayers</vt:lpstr>
      <vt:lpstr>3 Ergebnisse und Auswertung</vt:lpstr>
      <vt:lpstr>4 Probleme und Ausblick</vt:lpstr>
    </vt:vector>
  </TitlesOfParts>
  <Company>TUD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CD-Polizei</dc:creator>
  <cp:lastModifiedBy>flixe</cp:lastModifiedBy>
  <cp:revision>101</cp:revision>
  <cp:lastPrinted>2011-09-22T08:24:40Z</cp:lastPrinted>
  <dcterms:created xsi:type="dcterms:W3CDTF">2011-09-19T08:56:31Z</dcterms:created>
  <dcterms:modified xsi:type="dcterms:W3CDTF">2015-02-02T15:37:58Z</dcterms:modified>
</cp:coreProperties>
</file>