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t5mKtUHuXFORe302W3yuUT6m0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2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0"/>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9"/>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0"/>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0"/>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2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2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2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4"/>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4"/>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24"/>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9" name="Shape 59"/>
        <p:cNvGrpSpPr/>
        <p:nvPr/>
      </p:nvGrpSpPr>
      <p:grpSpPr>
        <a:xfrm>
          <a:off x="0" y="0"/>
          <a:ext cx="0" cy="0"/>
          <a:chOff x="0" y="0"/>
          <a:chExt cx="0" cy="0"/>
        </a:xfrm>
      </p:grpSpPr>
      <p:sp>
        <p:nvSpPr>
          <p:cNvPr id="60" name="Google Shape;60;p2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7"/>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7"/>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7"/>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8"/>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8"/>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8"/>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8"/>
          <p:cNvSpPr/>
          <p:nvPr>
            <p:ph idx="2" type="pic"/>
          </p:nvPr>
        </p:nvSpPr>
        <p:spPr>
          <a:xfrm>
            <a:off x="15" y="0"/>
            <a:ext cx="12191985" cy="4915076"/>
          </a:xfrm>
          <a:prstGeom prst="rect">
            <a:avLst/>
          </a:prstGeom>
          <a:solidFill>
            <a:srgbClr val="BECAD4"/>
          </a:solid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28"/>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9"/>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technologyreview.com/s/612844/what-is-quantum-computing/" TargetMode="External"/><Relationship Id="rId4" Type="http://schemas.openxmlformats.org/officeDocument/2006/relationships/hyperlink" Target="https://ocean.dwavesys.com/" TargetMode="External"/><Relationship Id="rId11" Type="http://schemas.openxmlformats.org/officeDocument/2006/relationships/hyperlink" Target="https://cse.umn.edu/college/news/university-lead-225-million-grant-developing-next-generation-quantum-computer" TargetMode="External"/><Relationship Id="rId10" Type="http://schemas.openxmlformats.org/officeDocument/2006/relationships/hyperlink" Target="https://github.com/Qiskit/qiskit-tutorials" TargetMode="External"/><Relationship Id="rId12" Type="http://schemas.openxmlformats.org/officeDocument/2006/relationships/hyperlink" Target="https://github.com/Qiskit/qiskit-ibmq-provider" TargetMode="External"/><Relationship Id="rId9" Type="http://schemas.openxmlformats.org/officeDocument/2006/relationships/hyperlink" Target="https://archive.ics.uci.edu/ml/" TargetMode="External"/><Relationship Id="rId5" Type="http://schemas.openxmlformats.org/officeDocument/2006/relationships/hyperlink" Target="https://www.research.ibm.com/ibm-q/" TargetMode="External"/><Relationship Id="rId6" Type="http://schemas.openxmlformats.org/officeDocument/2006/relationships/hyperlink" Target="https://docs.microsoft.com/en-us/quantum/language/" TargetMode="External"/><Relationship Id="rId7" Type="http://schemas.openxmlformats.org/officeDocument/2006/relationships/hyperlink" Target="https://qiskit.org/" TargetMode="External"/><Relationship Id="rId8" Type="http://schemas.openxmlformats.org/officeDocument/2006/relationships/hyperlink" Target="https://arxiv.org/abs/1707.03429v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rchive.ics.uci.edu/ml/datasets/Ecoli" TargetMode="External"/><Relationship Id="rId4" Type="http://schemas.openxmlformats.org/officeDocument/2006/relationships/hyperlink" Target="https://archive.ics.uci.edu/ml/datasets/Yeast" TargetMode="External"/><Relationship Id="rId5" Type="http://schemas.openxmlformats.org/officeDocument/2006/relationships/hyperlink" Target="https://archive.ics.uci.edu/ml/datasets/Mice+Protein+Expression" TargetMode="External"/><Relationship Id="rId6"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
          <p:cNvSpPr/>
          <p:nvPr/>
        </p:nvSpPr>
        <p:spPr>
          <a:xfrm>
            <a:off x="458724" y="457200"/>
            <a:ext cx="11274552" cy="5943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1"/>
          <p:cNvSpPr/>
          <p:nvPr/>
        </p:nvSpPr>
        <p:spPr>
          <a:xfrm>
            <a:off x="522732" y="521208"/>
            <a:ext cx="11146536" cy="581558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06" name="Google Shape;106;p1"/>
          <p:cNvGrpSpPr/>
          <p:nvPr/>
        </p:nvGrpSpPr>
        <p:grpSpPr>
          <a:xfrm>
            <a:off x="1523338" y="2033667"/>
            <a:ext cx="9145325" cy="2790667"/>
            <a:chOff x="1523338" y="1647174"/>
            <a:chExt cx="9145325" cy="2790667"/>
          </a:xfrm>
        </p:grpSpPr>
        <p:sp>
          <p:nvSpPr>
            <p:cNvPr id="107" name="Google Shape;107;p1"/>
            <p:cNvSpPr txBox="1"/>
            <p:nvPr/>
          </p:nvSpPr>
          <p:spPr>
            <a:xfrm>
              <a:off x="1523338" y="1647174"/>
              <a:ext cx="9145325"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chemeClr val="dk1"/>
                  </a:solidFill>
                  <a:latin typeface="Roboto"/>
                  <a:ea typeface="Roboto"/>
                  <a:cs typeface="Roboto"/>
                  <a:sym typeface="Roboto"/>
                </a:rPr>
                <a:t>CSCI 54</a:t>
              </a:r>
              <a:r>
                <a:rPr b="1" lang="en-US" sz="4800">
                  <a:solidFill>
                    <a:schemeClr val="dk1"/>
                  </a:solidFill>
                  <a:latin typeface="Roboto"/>
                  <a:ea typeface="Roboto"/>
                  <a:cs typeface="Roboto"/>
                  <a:sym typeface="Roboto"/>
                </a:rPr>
                <a:t>8</a:t>
              </a:r>
              <a:r>
                <a:rPr b="1" i="0" lang="en-US" sz="4800" u="none" cap="none" strike="noStrike">
                  <a:solidFill>
                    <a:schemeClr val="dk1"/>
                  </a:solidFill>
                  <a:latin typeface="Roboto"/>
                  <a:ea typeface="Roboto"/>
                  <a:cs typeface="Roboto"/>
                  <a:sym typeface="Roboto"/>
                </a:rPr>
                <a:t>1 Final</a:t>
              </a:r>
              <a:r>
                <a:rPr b="1" lang="en-US" sz="4800">
                  <a:solidFill>
                    <a:schemeClr val="dk1"/>
                  </a:solidFill>
                  <a:latin typeface="Roboto"/>
                  <a:ea typeface="Roboto"/>
                  <a:cs typeface="Roboto"/>
                  <a:sym typeface="Roboto"/>
                </a:rPr>
                <a:t> </a:t>
              </a:r>
              <a:r>
                <a:rPr b="1" i="0" lang="en-US" sz="4800" u="none" cap="none" strike="noStrike">
                  <a:solidFill>
                    <a:schemeClr val="dk1"/>
                  </a:solidFill>
                  <a:latin typeface="Roboto"/>
                  <a:ea typeface="Roboto"/>
                  <a:cs typeface="Roboto"/>
                  <a:sym typeface="Roboto"/>
                </a:rPr>
                <a:t>Project</a:t>
              </a:r>
              <a:endParaRPr/>
            </a:p>
            <a:p>
              <a:pPr indent="0" lvl="0" marL="0" marR="0" rtl="0" algn="ctr">
                <a:spcBef>
                  <a:spcPts val="0"/>
                </a:spcBef>
                <a:spcAft>
                  <a:spcPts val="0"/>
                </a:spcAft>
                <a:buNone/>
              </a:pPr>
              <a:r>
                <a:rPr b="1" i="0" lang="en-US" sz="3600" u="none" cap="none" strike="noStrike">
                  <a:solidFill>
                    <a:schemeClr val="dk1"/>
                  </a:solidFill>
                  <a:latin typeface="Roboto"/>
                  <a:ea typeface="Roboto"/>
                  <a:cs typeface="Roboto"/>
                  <a:sym typeface="Roboto"/>
                </a:rPr>
                <a:t>Brian Cooper</a:t>
              </a:r>
              <a:endParaRPr b="1" i="0" sz="4800" u="none" cap="none" strike="noStrike">
                <a:solidFill>
                  <a:schemeClr val="dk1"/>
                </a:solidFill>
                <a:latin typeface="Roboto"/>
                <a:ea typeface="Roboto"/>
                <a:cs typeface="Roboto"/>
                <a:sym typeface="Roboto"/>
              </a:endParaRPr>
            </a:p>
          </p:txBody>
        </p:sp>
        <p:sp>
          <p:nvSpPr>
            <p:cNvPr id="108" name="Google Shape;108;p1"/>
            <p:cNvSpPr txBox="1"/>
            <p:nvPr/>
          </p:nvSpPr>
          <p:spPr>
            <a:xfrm>
              <a:off x="1523338" y="3914621"/>
              <a:ext cx="914532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dk1"/>
                  </a:solidFill>
                  <a:latin typeface="Roboto"/>
                  <a:ea typeface="Roboto"/>
                  <a:cs typeface="Roboto"/>
                  <a:sym typeface="Roboto"/>
                </a:rPr>
                <a:t>Quantum Machine Learning</a:t>
              </a:r>
              <a:endParaRPr b="1" i="0" sz="4000" u="none" cap="none" strike="noStrike">
                <a:solidFill>
                  <a:schemeClr val="dk1"/>
                </a:solidFill>
                <a:latin typeface="Roboto"/>
                <a:ea typeface="Roboto"/>
                <a:cs typeface="Roboto"/>
                <a:sym typeface="Robo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Comparing SVM and Quantum SVM</a:t>
            </a:r>
            <a:endParaRPr/>
          </a:p>
        </p:txBody>
      </p:sp>
      <p:sp>
        <p:nvSpPr>
          <p:cNvPr id="164" name="Google Shape;164;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t> I used the accuracy results to measure the performance of the models</a:t>
            </a:r>
            <a:endParaRPr/>
          </a:p>
          <a:p>
            <a:pPr indent="-114300" lvl="0" marL="91440" rtl="0" algn="l">
              <a:lnSpc>
                <a:spcPct val="90000"/>
              </a:lnSpc>
              <a:spcBef>
                <a:spcPts val="0"/>
              </a:spcBef>
              <a:spcAft>
                <a:spcPts val="0"/>
              </a:spcAft>
              <a:buSzPts val="1800"/>
              <a:buChar char="•"/>
            </a:pPr>
            <a:r>
              <a:rPr lang="en-US"/>
              <a:t>Since the experiments were simulated (quantum mechanical computation on a classical computer), time and space complexity would not be useful measurements (inaccurate)</a:t>
            </a:r>
            <a:endParaRPr/>
          </a:p>
          <a:p>
            <a:pPr indent="-182880" lvl="1" marL="384048" rtl="0" algn="l">
              <a:lnSpc>
                <a:spcPct val="90000"/>
              </a:lnSpc>
              <a:spcBef>
                <a:spcPts val="0"/>
              </a:spcBef>
              <a:spcAft>
                <a:spcPts val="0"/>
              </a:spcAft>
              <a:buSzPts val="1800"/>
              <a:buChar char="◦"/>
            </a:pPr>
            <a:r>
              <a:rPr lang="en-US"/>
              <a:t>They would be useful if real quantum hardware were used</a:t>
            </a:r>
            <a:endParaRPr/>
          </a:p>
          <a:p>
            <a:pPr indent="0" lvl="0" marL="0" rtl="0" algn="l">
              <a:lnSpc>
                <a:spcPct val="90000"/>
              </a:lnSpc>
              <a:spcBef>
                <a:spcPts val="1400"/>
              </a:spcBef>
              <a:spcAft>
                <a:spcPts val="0"/>
              </a:spcAft>
              <a:buSzPts val="2000"/>
              <a:buNone/>
            </a:pPr>
            <a:r>
              <a:t/>
            </a:r>
            <a:endParaRPr/>
          </a:p>
        </p:txBody>
      </p:sp>
      <p:pic>
        <p:nvPicPr>
          <p:cNvPr id="165" name="Google Shape;165;p12"/>
          <p:cNvPicPr preferRelativeResize="0"/>
          <p:nvPr/>
        </p:nvPicPr>
        <p:blipFill>
          <a:blip r:embed="rId3">
            <a:alphaModFix/>
          </a:blip>
          <a:stretch>
            <a:fillRect/>
          </a:stretch>
        </p:blipFill>
        <p:spPr>
          <a:xfrm>
            <a:off x="4777900" y="3182250"/>
            <a:ext cx="2418125" cy="299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Comparing SVM and Quantum SVM</a:t>
            </a:r>
            <a:endParaRPr/>
          </a:p>
        </p:txBody>
      </p:sp>
      <p:pic>
        <p:nvPicPr>
          <p:cNvPr id="171" name="Google Shape;171;p13"/>
          <p:cNvPicPr preferRelativeResize="0"/>
          <p:nvPr/>
        </p:nvPicPr>
        <p:blipFill>
          <a:blip r:embed="rId3">
            <a:alphaModFix/>
          </a:blip>
          <a:stretch>
            <a:fillRect/>
          </a:stretch>
        </p:blipFill>
        <p:spPr>
          <a:xfrm>
            <a:off x="4270593" y="2835650"/>
            <a:ext cx="7594673" cy="1851650"/>
          </a:xfrm>
          <a:prstGeom prst="rect">
            <a:avLst/>
          </a:prstGeom>
          <a:noFill/>
          <a:ln>
            <a:noFill/>
          </a:ln>
        </p:spPr>
      </p:pic>
      <p:pic>
        <p:nvPicPr>
          <p:cNvPr id="172" name="Google Shape;172;p13"/>
          <p:cNvPicPr preferRelativeResize="0"/>
          <p:nvPr/>
        </p:nvPicPr>
        <p:blipFill>
          <a:blip r:embed="rId4">
            <a:alphaModFix/>
          </a:blip>
          <a:stretch>
            <a:fillRect/>
          </a:stretch>
        </p:blipFill>
        <p:spPr>
          <a:xfrm>
            <a:off x="368625" y="3219251"/>
            <a:ext cx="3714800" cy="108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Discussion</a:t>
            </a:r>
            <a:endParaRPr/>
          </a:p>
        </p:txBody>
      </p:sp>
      <p:sp>
        <p:nvSpPr>
          <p:cNvPr id="178" name="Google Shape;178;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80000"/>
              </a:lnSpc>
              <a:spcBef>
                <a:spcPts val="0"/>
              </a:spcBef>
              <a:spcAft>
                <a:spcPts val="0"/>
              </a:spcAft>
              <a:buSzPts val="2000"/>
              <a:buFont typeface="Arial"/>
              <a:buChar char="•"/>
            </a:pPr>
            <a:r>
              <a:rPr lang="en-US"/>
              <a:t> A parameter that can be specified when constructing an algorithm in Qiskit is the number of </a:t>
            </a:r>
            <a:r>
              <a:rPr i="1" lang="en-US"/>
              <a:t>shots</a:t>
            </a:r>
            <a:r>
              <a:rPr lang="en-US"/>
              <a:t>, which specifies how many times a quantum circuit is repeated</a:t>
            </a:r>
            <a:endParaRPr/>
          </a:p>
          <a:p>
            <a:pPr indent="-182880" lvl="1" marL="384048" rtl="0" algn="l">
              <a:lnSpc>
                <a:spcPct val="80000"/>
              </a:lnSpc>
              <a:spcBef>
                <a:spcPts val="400"/>
              </a:spcBef>
              <a:spcAft>
                <a:spcPts val="0"/>
              </a:spcAft>
              <a:buSzPts val="1800"/>
              <a:buFont typeface="Arial"/>
              <a:buChar char="•"/>
            </a:pPr>
            <a:r>
              <a:rPr lang="en-US"/>
              <a:t>Used to gradually build up distribution statistics of the logical circuit results</a:t>
            </a:r>
            <a:endParaRPr/>
          </a:p>
          <a:p>
            <a:pPr indent="-182880" lvl="1" marL="384048" rtl="0" algn="l">
              <a:lnSpc>
                <a:spcPct val="80000"/>
              </a:lnSpc>
              <a:spcBef>
                <a:spcPts val="600"/>
              </a:spcBef>
              <a:spcAft>
                <a:spcPts val="0"/>
              </a:spcAft>
              <a:buSzPts val="1800"/>
              <a:buFont typeface="Arial"/>
              <a:buChar char="•"/>
            </a:pPr>
            <a:r>
              <a:rPr lang="en-US"/>
              <a:t>Set to 1024 by default in Qiskit, but I reduced the value to 256 to speed up computation time</a:t>
            </a:r>
            <a:endParaRPr/>
          </a:p>
          <a:p>
            <a:pPr indent="-127000" lvl="0" marL="91440" rtl="0" algn="l">
              <a:lnSpc>
                <a:spcPct val="80000"/>
              </a:lnSpc>
              <a:spcBef>
                <a:spcPts val="1600"/>
              </a:spcBef>
              <a:spcAft>
                <a:spcPts val="0"/>
              </a:spcAft>
              <a:buSzPts val="2000"/>
              <a:buFont typeface="Arial"/>
              <a:buChar char="•"/>
            </a:pPr>
            <a:r>
              <a:rPr lang="en-US"/>
              <a:t> Even when reducing the number of shots to 256, the quantum algorithms still took a very long time compared to classical algorithms</a:t>
            </a:r>
            <a:endParaRPr/>
          </a:p>
          <a:p>
            <a:pPr indent="-182880" lvl="1" marL="384048" rtl="0" algn="l">
              <a:lnSpc>
                <a:spcPct val="80000"/>
              </a:lnSpc>
              <a:spcBef>
                <a:spcPts val="400"/>
              </a:spcBef>
              <a:spcAft>
                <a:spcPts val="0"/>
              </a:spcAft>
              <a:buSzPts val="1800"/>
              <a:buFont typeface="Arial"/>
              <a:buChar char="•"/>
            </a:pPr>
            <a:r>
              <a:rPr lang="en-US"/>
              <a:t>The three quantum algorithm runs (with 256 shots) took several hours</a:t>
            </a:r>
            <a:endParaRPr/>
          </a:p>
          <a:p>
            <a:pPr indent="-182880" lvl="1" marL="384048" rtl="0" algn="l">
              <a:lnSpc>
                <a:spcPct val="80000"/>
              </a:lnSpc>
              <a:spcBef>
                <a:spcPts val="600"/>
              </a:spcBef>
              <a:spcAft>
                <a:spcPts val="0"/>
              </a:spcAft>
              <a:buSzPts val="1800"/>
              <a:buFont typeface="Arial"/>
              <a:buChar char="•"/>
            </a:pPr>
            <a:r>
              <a:rPr lang="en-US"/>
              <a:t>The three classical algorithm runs took less than one minute (overall)</a:t>
            </a:r>
            <a:endParaRPr/>
          </a:p>
          <a:p>
            <a:pPr indent="-127000" lvl="0" marL="91440" rtl="0" algn="l">
              <a:lnSpc>
                <a:spcPct val="80000"/>
              </a:lnSpc>
              <a:spcBef>
                <a:spcPts val="1600"/>
              </a:spcBef>
              <a:spcAft>
                <a:spcPts val="0"/>
              </a:spcAft>
              <a:buSzPts val="2000"/>
              <a:buFont typeface="Arial"/>
              <a:buChar char="•"/>
            </a:pPr>
            <a:r>
              <a:rPr lang="en-US"/>
              <a:t>The experiments were performed on a simulator rather than physical quantum devices, and the performance would likely improve on a physical quantum backend</a:t>
            </a:r>
            <a:endParaRPr/>
          </a:p>
          <a:p>
            <a:pPr indent="-127000" lvl="0" marL="91440" rtl="0" algn="l">
              <a:lnSpc>
                <a:spcPct val="80000"/>
              </a:lnSpc>
              <a:spcBef>
                <a:spcPts val="1400"/>
              </a:spcBef>
              <a:spcAft>
                <a:spcPts val="0"/>
              </a:spcAft>
              <a:buSzPts val="2000"/>
              <a:buFont typeface="Arial"/>
              <a:buChar char="•"/>
            </a:pPr>
            <a:r>
              <a:rPr lang="en-US"/>
              <a:t>Qiskit also supports GPU augmentation and offloading (“QCGPU Provider”) for processing, this would likely improve the performance as well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Discussion</a:t>
            </a:r>
            <a:endParaRPr/>
          </a:p>
        </p:txBody>
      </p:sp>
      <p:sp>
        <p:nvSpPr>
          <p:cNvPr id="184" name="Google Shape;184;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t> More SVM kernels can be used on the data, as well as other classification algorithms</a:t>
            </a:r>
            <a:endParaRPr/>
          </a:p>
          <a:p>
            <a:pPr indent="-182880" lvl="1" marL="384048" rtl="0" algn="l">
              <a:lnSpc>
                <a:spcPct val="90000"/>
              </a:lnSpc>
              <a:spcBef>
                <a:spcPts val="400"/>
              </a:spcBef>
              <a:spcAft>
                <a:spcPts val="0"/>
              </a:spcAft>
              <a:buSzPts val="1800"/>
              <a:buFont typeface="Arial"/>
              <a:buChar char="•"/>
            </a:pPr>
            <a:r>
              <a:rPr lang="en-US"/>
              <a:t>I used QSVM and SVM with radial basis kernel to stay within the Qiskit environment and provide an A/B test</a:t>
            </a:r>
            <a:endParaRPr/>
          </a:p>
          <a:p>
            <a:pPr indent="-182880" lvl="1" marL="384048" rtl="0" algn="l">
              <a:lnSpc>
                <a:spcPct val="90000"/>
              </a:lnSpc>
              <a:spcBef>
                <a:spcPts val="600"/>
              </a:spcBef>
              <a:spcAft>
                <a:spcPts val="0"/>
              </a:spcAft>
              <a:buSzPts val="1800"/>
              <a:buFont typeface="Arial"/>
              <a:buChar char="•"/>
            </a:pPr>
            <a:r>
              <a:rPr lang="en-US"/>
              <a:t>Other kernels/algorithms may perform better on the data, especially considering their drastically varying distributions</a:t>
            </a:r>
            <a:endParaRPr/>
          </a:p>
          <a:p>
            <a:pPr indent="-127000" lvl="0" marL="91440" rtl="0" algn="l">
              <a:lnSpc>
                <a:spcPct val="90000"/>
              </a:lnSpc>
              <a:spcBef>
                <a:spcPts val="1600"/>
              </a:spcBef>
              <a:spcAft>
                <a:spcPts val="0"/>
              </a:spcAft>
              <a:buSzPts val="2000"/>
              <a:buFont typeface="Arial"/>
              <a:buChar char="•"/>
            </a:pPr>
            <a:r>
              <a:rPr lang="en-US"/>
              <a:t> The quantum implementation of SVM created a slightly model with better accuracy on the yeast dataset with the same kernel (49% vs. 45%)</a:t>
            </a:r>
            <a:endParaRPr/>
          </a:p>
          <a:p>
            <a:pPr indent="0" lvl="0" marL="0" rtl="0" algn="l">
              <a:lnSpc>
                <a:spcPct val="90000"/>
              </a:lnSpc>
              <a:spcBef>
                <a:spcPts val="14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Discussion</a:t>
            </a:r>
            <a:endParaRPr/>
          </a:p>
        </p:txBody>
      </p:sp>
      <p:sp>
        <p:nvSpPr>
          <p:cNvPr id="190" name="Google Shape;190;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17475" lvl="0" marL="91440" rtl="0" algn="l">
              <a:lnSpc>
                <a:spcPct val="70000"/>
              </a:lnSpc>
              <a:spcBef>
                <a:spcPts val="0"/>
              </a:spcBef>
              <a:spcAft>
                <a:spcPts val="0"/>
              </a:spcAft>
              <a:buSzPts val="1850"/>
              <a:buFont typeface="Arial"/>
              <a:buChar char="•"/>
            </a:pPr>
            <a:r>
              <a:rPr lang="en-US" sz="1850"/>
              <a:t> Only accuracy was compared on these datasets, as that is all I could find natively in Qiskit to analyze model performance with the SVM algorithms</a:t>
            </a:r>
            <a:endParaRPr/>
          </a:p>
          <a:p>
            <a:pPr indent="-117475" lvl="0" marL="91440" rtl="0" algn="l">
              <a:lnSpc>
                <a:spcPct val="70000"/>
              </a:lnSpc>
              <a:spcBef>
                <a:spcPts val="1400"/>
              </a:spcBef>
              <a:spcAft>
                <a:spcPts val="0"/>
              </a:spcAft>
              <a:buSzPts val="1850"/>
              <a:buFont typeface="Arial"/>
              <a:buChar char="•"/>
            </a:pPr>
            <a:r>
              <a:rPr lang="en-US" sz="1850"/>
              <a:t> In the future, I'm sure more metrics will include native support, and more metrics could be added manually since the class predictions and true class values are contained within the Qiskit SVM result structure</a:t>
            </a:r>
            <a:endParaRPr/>
          </a:p>
          <a:p>
            <a:pPr indent="-117475" lvl="0" marL="91440" rtl="0" algn="l">
              <a:lnSpc>
                <a:spcPct val="70000"/>
              </a:lnSpc>
              <a:spcBef>
                <a:spcPts val="1400"/>
              </a:spcBef>
              <a:spcAft>
                <a:spcPts val="0"/>
              </a:spcAft>
              <a:buSzPts val="1850"/>
              <a:buFont typeface="Arial"/>
              <a:buChar char="•"/>
            </a:pPr>
            <a:r>
              <a:rPr lang="en-US" sz="1850"/>
              <a:t> As Qiskit is a young project, many of the algorithms contained within are largely proof-of-concept</a:t>
            </a:r>
            <a:endParaRPr/>
          </a:p>
          <a:p>
            <a:pPr indent="-182879" lvl="1" marL="384048" rtl="0" algn="l">
              <a:lnSpc>
                <a:spcPct val="70000"/>
              </a:lnSpc>
              <a:spcBef>
                <a:spcPts val="400"/>
              </a:spcBef>
              <a:spcAft>
                <a:spcPts val="0"/>
              </a:spcAft>
              <a:buSzPts val="1665"/>
              <a:buFont typeface="Arial"/>
              <a:buChar char="•"/>
            </a:pPr>
            <a:r>
              <a:rPr lang="en-US" sz="1665"/>
              <a:t>As the project matures, the algorithms will be optimized and will naturally become more performant</a:t>
            </a:r>
            <a:endParaRPr/>
          </a:p>
          <a:p>
            <a:pPr indent="-182879" lvl="1" marL="384048" rtl="0" algn="l">
              <a:lnSpc>
                <a:spcPct val="70000"/>
              </a:lnSpc>
              <a:spcBef>
                <a:spcPts val="600"/>
              </a:spcBef>
              <a:spcAft>
                <a:spcPts val="0"/>
              </a:spcAft>
              <a:buSzPts val="1665"/>
              <a:buFont typeface="Arial"/>
              <a:buChar char="•"/>
            </a:pPr>
            <a:r>
              <a:rPr lang="en-US" sz="1665"/>
              <a:t>The documentation will concurrently be improved, especially considering that Qiskit is an open-source project</a:t>
            </a:r>
            <a:endParaRPr/>
          </a:p>
          <a:p>
            <a:pPr indent="-182879" lvl="1" marL="384048" rtl="0" algn="l">
              <a:lnSpc>
                <a:spcPct val="70000"/>
              </a:lnSpc>
              <a:spcBef>
                <a:spcPts val="600"/>
              </a:spcBef>
              <a:spcAft>
                <a:spcPts val="0"/>
              </a:spcAft>
              <a:buSzPts val="1665"/>
              <a:buFont typeface="Arial"/>
              <a:buChar char="•"/>
            </a:pPr>
            <a:r>
              <a:rPr lang="en-US" sz="1665"/>
              <a:t>Other quantum computing projects will follow suit: over time, utilizing quantum technology will become more accessible and robust</a:t>
            </a:r>
            <a:endParaRPr/>
          </a:p>
          <a:p>
            <a:pPr indent="-182879" lvl="1" marL="384048" rtl="0" algn="l">
              <a:lnSpc>
                <a:spcPct val="70000"/>
              </a:lnSpc>
              <a:spcBef>
                <a:spcPts val="600"/>
              </a:spcBef>
              <a:spcAft>
                <a:spcPts val="0"/>
              </a:spcAft>
              <a:buSzPts val="1665"/>
              <a:buFont typeface="Arial"/>
              <a:buChar char="•"/>
            </a:pPr>
            <a:r>
              <a:rPr lang="en-US" sz="1665"/>
              <a:t>This is an exciting and rapidly-changing field that may be very useful in all sorts of applications. Even though the experiments only involved comparing the two SVM algorithms currently shipped with Qiskit, this demonstration shows that it is possible to already use quantum algorithms without too much difficulty</a:t>
            </a:r>
            <a:endParaRPr/>
          </a:p>
          <a:p>
            <a:pPr indent="-182879" lvl="1" marL="384048" rtl="0" algn="l">
              <a:lnSpc>
                <a:spcPct val="70000"/>
              </a:lnSpc>
              <a:spcBef>
                <a:spcPts val="600"/>
              </a:spcBef>
              <a:spcAft>
                <a:spcPts val="0"/>
              </a:spcAft>
              <a:buSzPts val="1665"/>
              <a:buFont typeface="Arial"/>
              <a:buChar char="•"/>
            </a:pPr>
            <a:r>
              <a:rPr lang="en-US" sz="1665"/>
              <a:t> Qiskit in particular abstracts away from the physics and digital logic quite highly, at least for quickly spinning up an algorithm without too much tuning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Discussion</a:t>
            </a:r>
            <a:endParaRPr/>
          </a:p>
        </p:txBody>
      </p:sp>
      <p:sp>
        <p:nvSpPr>
          <p:cNvPr id="196" name="Google Shape;196;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80000"/>
              </a:lnSpc>
              <a:spcBef>
                <a:spcPts val="0"/>
              </a:spcBef>
              <a:spcAft>
                <a:spcPts val="0"/>
              </a:spcAft>
              <a:buSzPts val="2000"/>
              <a:buFont typeface="Arial"/>
              <a:buChar char="•"/>
            </a:pPr>
            <a:r>
              <a:rPr lang="en-US"/>
              <a:t> Overall, I think the quantum computing space is definitely something to consider for future genomics work</a:t>
            </a:r>
            <a:endParaRPr/>
          </a:p>
          <a:p>
            <a:pPr indent="-127000" lvl="0" marL="91440" rtl="0" algn="l">
              <a:lnSpc>
                <a:spcPct val="80000"/>
              </a:lnSpc>
              <a:spcBef>
                <a:spcPts val="1400"/>
              </a:spcBef>
              <a:spcAft>
                <a:spcPts val="0"/>
              </a:spcAft>
              <a:buSzPts val="2000"/>
              <a:buFont typeface="Arial"/>
              <a:buChar char="•"/>
            </a:pPr>
            <a:r>
              <a:rPr lang="en-US"/>
              <a:t> Quantum computers will supposedly be excellent at solving optimization problems, which are at the core of artificial intelligence and machine learning problems</a:t>
            </a:r>
            <a:endParaRPr/>
          </a:p>
          <a:p>
            <a:pPr indent="-182880" lvl="1" marL="384048" rtl="0" algn="l">
              <a:lnSpc>
                <a:spcPct val="80000"/>
              </a:lnSpc>
              <a:spcBef>
                <a:spcPts val="400"/>
              </a:spcBef>
              <a:spcAft>
                <a:spcPts val="0"/>
              </a:spcAft>
              <a:buSzPts val="1800"/>
              <a:buFont typeface="Arial"/>
              <a:buChar char="•"/>
            </a:pPr>
            <a:r>
              <a:rPr lang="en-US"/>
              <a:t>Thus, I see genomics and bioinformatics as a whole enjoying a surge of innovation as quantum computers establish their place in society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References</a:t>
            </a:r>
            <a:endParaRPr/>
          </a:p>
        </p:txBody>
      </p:sp>
      <p:sp>
        <p:nvSpPr>
          <p:cNvPr id="202" name="Google Shape;202;p18"/>
          <p:cNvSpPr txBox="1"/>
          <p:nvPr>
            <p:ph idx="1" type="body"/>
          </p:nvPr>
        </p:nvSpPr>
        <p:spPr>
          <a:xfrm>
            <a:off x="1097280" y="1845734"/>
            <a:ext cx="10058400" cy="439178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1200"/>
              <a:buChar char=" "/>
            </a:pPr>
            <a:r>
              <a:rPr lang="en-US" sz="1200"/>
              <a:t>1. Giles, Martin. “Explainer: What Is a Quantum Computer?” </a:t>
            </a:r>
            <a:r>
              <a:rPr i="1" lang="en-US" sz="1200"/>
              <a:t>MIT Technology Review</a:t>
            </a:r>
            <a:r>
              <a:rPr lang="en-US" sz="1200"/>
              <a:t>, </a:t>
            </a:r>
            <a:r>
              <a:rPr lang="en-US" sz="1200" u="sng">
                <a:solidFill>
                  <a:schemeClr val="hlink"/>
                </a:solidFill>
                <a:hlinkClick r:id="rId3"/>
              </a:rPr>
              <a:t>https://www.technologyreview.com/s/612844/what-is-quantum-computing/</a:t>
            </a:r>
            <a:br>
              <a:rPr lang="en-US" sz="1200"/>
            </a:br>
            <a:br>
              <a:rPr lang="en-US" sz="1200"/>
            </a:br>
            <a:r>
              <a:rPr lang="en-US" sz="1200"/>
              <a:t>2.</a:t>
            </a:r>
            <a:r>
              <a:rPr i="1" lang="en-US" sz="1200"/>
              <a:t> D-Wave’s Ocean Software.</a:t>
            </a:r>
            <a:r>
              <a:rPr lang="en-US" sz="1200"/>
              <a:t> </a:t>
            </a:r>
            <a:r>
              <a:rPr lang="en-US" sz="1200" u="sng">
                <a:solidFill>
                  <a:schemeClr val="hlink"/>
                </a:solidFill>
                <a:hlinkClick r:id="rId4"/>
              </a:rPr>
              <a:t>https://ocean.dwavesys.com/</a:t>
            </a:r>
            <a:r>
              <a:rPr lang="en-US" sz="1200"/>
              <a:t>.</a:t>
            </a:r>
            <a:endParaRPr/>
          </a:p>
          <a:p>
            <a:pPr indent="-91440" lvl="0" marL="91440" rtl="0" algn="l">
              <a:lnSpc>
                <a:spcPct val="90000"/>
              </a:lnSpc>
              <a:spcBef>
                <a:spcPts val="1400"/>
              </a:spcBef>
              <a:spcAft>
                <a:spcPts val="0"/>
              </a:spcAft>
              <a:buSzPts val="1200"/>
              <a:buChar char=" "/>
            </a:pPr>
            <a:r>
              <a:rPr lang="en-US" sz="1200"/>
              <a:t>3. “IBM Research AI.” </a:t>
            </a:r>
            <a:r>
              <a:rPr i="1" lang="en-US" sz="1200"/>
              <a:t>IBM Research AI</a:t>
            </a:r>
            <a:r>
              <a:rPr lang="en-US" sz="1200"/>
              <a:t>, 5 June 2018, </a:t>
            </a:r>
            <a:r>
              <a:rPr lang="en-US" sz="1200" u="sng">
                <a:solidFill>
                  <a:schemeClr val="hlink"/>
                </a:solidFill>
                <a:hlinkClick r:id="rId5"/>
              </a:rPr>
              <a:t>https://www.research.ibm.com/ibm-q/</a:t>
            </a:r>
            <a:r>
              <a:rPr lang="en-US" sz="1200"/>
              <a:t>.</a:t>
            </a:r>
            <a:endParaRPr/>
          </a:p>
          <a:p>
            <a:pPr indent="-91440" lvl="0" marL="91440" rtl="0" algn="l">
              <a:lnSpc>
                <a:spcPct val="90000"/>
              </a:lnSpc>
              <a:spcBef>
                <a:spcPts val="1400"/>
              </a:spcBef>
              <a:spcAft>
                <a:spcPts val="0"/>
              </a:spcAft>
              <a:buSzPts val="1200"/>
              <a:buChar char=" "/>
            </a:pPr>
            <a:r>
              <a:rPr lang="en-US" sz="1200"/>
              <a:t>4. </a:t>
            </a:r>
            <a:r>
              <a:rPr i="1" lang="en-US" sz="1200"/>
              <a:t>The Q# Programming Language.</a:t>
            </a:r>
            <a:r>
              <a:rPr lang="en-US" sz="1200"/>
              <a:t> </a:t>
            </a:r>
            <a:r>
              <a:rPr lang="en-US" sz="1200" u="sng">
                <a:solidFill>
                  <a:schemeClr val="hlink"/>
                </a:solidFill>
                <a:hlinkClick r:id="rId6"/>
              </a:rPr>
              <a:t>https://docs.microsoft.com/en-us/quantum/language/</a:t>
            </a:r>
            <a:r>
              <a:rPr lang="en-US" sz="1200"/>
              <a:t>.</a:t>
            </a:r>
            <a:endParaRPr/>
          </a:p>
          <a:p>
            <a:pPr indent="-91440" lvl="0" marL="91440" rtl="0" algn="l">
              <a:lnSpc>
                <a:spcPct val="90000"/>
              </a:lnSpc>
              <a:spcBef>
                <a:spcPts val="1400"/>
              </a:spcBef>
              <a:spcAft>
                <a:spcPts val="0"/>
              </a:spcAft>
              <a:buSzPts val="1200"/>
              <a:buChar char=" "/>
            </a:pPr>
            <a:r>
              <a:rPr lang="en-US" sz="1200"/>
              <a:t>5. </a:t>
            </a:r>
            <a:r>
              <a:rPr i="1" lang="en-US" sz="1200"/>
              <a:t>Qiskit | Quantum Information Science Kit.</a:t>
            </a:r>
            <a:r>
              <a:rPr lang="en-US" sz="1200"/>
              <a:t> </a:t>
            </a:r>
            <a:r>
              <a:rPr lang="en-US" sz="1200" u="sng">
                <a:solidFill>
                  <a:schemeClr val="hlink"/>
                </a:solidFill>
                <a:hlinkClick r:id="rId7"/>
              </a:rPr>
              <a:t>https://qiskit.org</a:t>
            </a:r>
            <a:r>
              <a:rPr lang="en-US" sz="1200"/>
              <a:t>.</a:t>
            </a:r>
            <a:endParaRPr/>
          </a:p>
          <a:p>
            <a:pPr indent="-91440" lvl="0" marL="91440" rtl="0" algn="l">
              <a:lnSpc>
                <a:spcPct val="90000"/>
              </a:lnSpc>
              <a:spcBef>
                <a:spcPts val="1400"/>
              </a:spcBef>
              <a:spcAft>
                <a:spcPts val="0"/>
              </a:spcAft>
              <a:buSzPts val="1200"/>
              <a:buChar char=" "/>
            </a:pPr>
            <a:r>
              <a:rPr lang="en-US" sz="1200"/>
              <a:t>6. Cross, Andrew W., et al. </a:t>
            </a:r>
            <a:r>
              <a:rPr i="1" lang="en-US" sz="1200"/>
              <a:t>Open Quantum Assembly Language.</a:t>
            </a:r>
            <a:r>
              <a:rPr lang="en-US" sz="1200"/>
              <a:t> July 2017. arxiv.org, </a:t>
            </a:r>
            <a:r>
              <a:rPr lang="en-US" sz="1200" u="sng">
                <a:solidFill>
                  <a:schemeClr val="hlink"/>
                </a:solidFill>
                <a:hlinkClick r:id="rId8"/>
              </a:rPr>
              <a:t>https://arxiv.org/abs/1707.03429v2</a:t>
            </a:r>
            <a:r>
              <a:rPr lang="en-US" sz="1200"/>
              <a:t>.</a:t>
            </a:r>
            <a:endParaRPr/>
          </a:p>
          <a:p>
            <a:pPr indent="-91440" lvl="0" marL="91440" rtl="0" algn="l">
              <a:lnSpc>
                <a:spcPct val="90000"/>
              </a:lnSpc>
              <a:spcBef>
                <a:spcPts val="1400"/>
              </a:spcBef>
              <a:spcAft>
                <a:spcPts val="0"/>
              </a:spcAft>
              <a:buSzPts val="1200"/>
              <a:buChar char=" "/>
            </a:pPr>
            <a:r>
              <a:rPr lang="en-US" sz="1200"/>
              <a:t>7. </a:t>
            </a:r>
            <a:r>
              <a:rPr i="1" lang="en-US" sz="1200"/>
              <a:t>UCI Machine Learning Repository.</a:t>
            </a:r>
            <a:r>
              <a:rPr lang="en-US" sz="1200"/>
              <a:t> </a:t>
            </a:r>
            <a:r>
              <a:rPr lang="en-US" sz="1200" u="sng">
                <a:solidFill>
                  <a:schemeClr val="hlink"/>
                </a:solidFill>
                <a:hlinkClick r:id="rId9"/>
              </a:rPr>
              <a:t>https://archive.ics.uci.edu/ml/</a:t>
            </a:r>
            <a:r>
              <a:rPr lang="en-US" sz="1200"/>
              <a:t>.</a:t>
            </a:r>
            <a:endParaRPr/>
          </a:p>
          <a:p>
            <a:pPr indent="-91440" lvl="0" marL="91440" rtl="0" algn="l">
              <a:lnSpc>
                <a:spcPct val="90000"/>
              </a:lnSpc>
              <a:spcBef>
                <a:spcPts val="1400"/>
              </a:spcBef>
              <a:spcAft>
                <a:spcPts val="0"/>
              </a:spcAft>
              <a:buSzPts val="1200"/>
              <a:buChar char=" "/>
            </a:pPr>
            <a:r>
              <a:rPr lang="en-US" sz="1200"/>
              <a:t>8. </a:t>
            </a:r>
            <a:r>
              <a:rPr i="1" lang="en-US" sz="1200"/>
              <a:t>A Collection of Jupyter Notebooks from the Community and Qiskit Developers Showing How to Use Qiskit: Qiskit/Qiskit-Tutorials.</a:t>
            </a:r>
            <a:r>
              <a:rPr lang="en-US" sz="1200"/>
              <a:t> 2017. Qiskit, 2019. GitHub, </a:t>
            </a:r>
            <a:r>
              <a:rPr lang="en-US" sz="1200" u="sng">
                <a:solidFill>
                  <a:schemeClr val="hlink"/>
                </a:solidFill>
                <a:hlinkClick r:id="rId10"/>
              </a:rPr>
              <a:t>https://github.com/Qiskit/qiskit-tutorials</a:t>
            </a:r>
            <a:r>
              <a:rPr lang="en-US" sz="1200"/>
              <a:t>.</a:t>
            </a:r>
            <a:endParaRPr/>
          </a:p>
          <a:p>
            <a:pPr indent="-91440" lvl="0" marL="91440" rtl="0" algn="l">
              <a:lnSpc>
                <a:spcPct val="90000"/>
              </a:lnSpc>
              <a:spcBef>
                <a:spcPts val="1400"/>
              </a:spcBef>
              <a:spcAft>
                <a:spcPts val="0"/>
              </a:spcAft>
              <a:buSzPts val="1200"/>
              <a:buChar char=" "/>
            </a:pPr>
            <a:r>
              <a:rPr lang="en-US" sz="1200"/>
              <a:t>9. Lahtinen, Ville, and Jiannis K. Pachos. </a:t>
            </a:r>
            <a:r>
              <a:rPr i="1" lang="en-US" sz="1200"/>
              <a:t>A Short Introduction to Topological Quantum Computation.</a:t>
            </a:r>
            <a:r>
              <a:rPr lang="en-US" sz="1200"/>
              <a:t> May 2017. arxiv.org, doi:10.21468/SciPostPhys.3.3.021.</a:t>
            </a:r>
            <a:endParaRPr/>
          </a:p>
          <a:p>
            <a:pPr indent="-91440" lvl="0" marL="91440" rtl="0" algn="l">
              <a:lnSpc>
                <a:spcPct val="90000"/>
              </a:lnSpc>
              <a:spcBef>
                <a:spcPts val="1400"/>
              </a:spcBef>
              <a:spcAft>
                <a:spcPts val="0"/>
              </a:spcAft>
              <a:buSzPts val="1200"/>
              <a:buChar char=" "/>
            </a:pPr>
            <a:r>
              <a:rPr lang="en-US" sz="1200"/>
              <a:t>10. </a:t>
            </a:r>
            <a:r>
              <a:rPr i="1" lang="en-US" sz="1200"/>
              <a:t>University to Lead $2.25 Million Grant for Developing next-Generation Quantum Computer | College of Science and Engineering.</a:t>
            </a:r>
            <a:r>
              <a:rPr lang="en-US" sz="1200"/>
              <a:t> </a:t>
            </a:r>
            <a:r>
              <a:rPr lang="en-US" sz="1200" u="sng">
                <a:solidFill>
                  <a:schemeClr val="hlink"/>
                </a:solidFill>
                <a:hlinkClick r:id="rId11"/>
              </a:rPr>
              <a:t>https://cse.umn.edu/college/news/university-lead-225-million-grant-developing-next-generation-quantum-computer</a:t>
            </a:r>
            <a:r>
              <a:rPr lang="en-US" sz="1200"/>
              <a:t>.</a:t>
            </a:r>
            <a:endParaRPr/>
          </a:p>
          <a:p>
            <a:pPr indent="-91440" lvl="0" marL="91440" rtl="0" algn="l">
              <a:lnSpc>
                <a:spcPct val="90000"/>
              </a:lnSpc>
              <a:spcBef>
                <a:spcPts val="1400"/>
              </a:spcBef>
              <a:spcAft>
                <a:spcPts val="0"/>
              </a:spcAft>
              <a:buSzPts val="1200"/>
              <a:buChar char=" "/>
            </a:pPr>
            <a:r>
              <a:rPr lang="en-US" sz="1200"/>
              <a:t>11. </a:t>
            </a:r>
            <a:r>
              <a:rPr i="1" lang="en-US" sz="1200"/>
              <a:t>Qiskit Provider for Accessing the Quantum Devices and Simulators at IBMQ: Qiskit/Qiskit-Ibmq-Provider.</a:t>
            </a:r>
            <a:r>
              <a:rPr lang="en-US" sz="1200"/>
              <a:t> 2018. Qiskit, 2019. GitHub, </a:t>
            </a:r>
            <a:r>
              <a:rPr lang="en-US" sz="1200" u="sng">
                <a:solidFill>
                  <a:schemeClr val="hlink"/>
                </a:solidFill>
                <a:hlinkClick r:id="rId12"/>
              </a:rPr>
              <a:t>https://github.com/Qiskit/qiskit-ibmq-provider</a:t>
            </a:r>
            <a:r>
              <a:rPr lang="en-US" sz="1200"/>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Introduction – Project Overview</a:t>
            </a:r>
            <a:endParaRPr/>
          </a:p>
        </p:txBody>
      </p:sp>
      <p:sp>
        <p:nvSpPr>
          <p:cNvPr id="114" name="Google Shape;114;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t> For my final project, I wanted to compared quantum algorithms (algorithms designed to run on a quantum computer) to classical algorithms (algorithms designed to run on a "classical" computer)</a:t>
            </a:r>
            <a:endParaRPr/>
          </a:p>
          <a:p>
            <a:pPr indent="-182880" lvl="1" marL="384048" rtl="0" algn="l">
              <a:lnSpc>
                <a:spcPct val="90000"/>
              </a:lnSpc>
              <a:spcBef>
                <a:spcPts val="400"/>
              </a:spcBef>
              <a:spcAft>
                <a:spcPts val="0"/>
              </a:spcAft>
              <a:buSzPts val="1800"/>
              <a:buFont typeface="Arial"/>
              <a:buChar char="•"/>
            </a:pPr>
            <a:r>
              <a:rPr b="1" lang="en-US"/>
              <a:t>Classical computers:</a:t>
            </a:r>
            <a:r>
              <a:rPr lang="en-US"/>
              <a:t> binary logic (discrete state of 0 or 1)</a:t>
            </a:r>
            <a:endParaRPr/>
          </a:p>
          <a:p>
            <a:pPr indent="-182880" lvl="1" marL="384048" rtl="0" algn="l">
              <a:lnSpc>
                <a:spcPct val="90000"/>
              </a:lnSpc>
              <a:spcBef>
                <a:spcPts val="600"/>
              </a:spcBef>
              <a:spcAft>
                <a:spcPts val="0"/>
              </a:spcAft>
              <a:buSzPts val="1800"/>
              <a:buFont typeface="Arial"/>
              <a:buChar char="•"/>
            </a:pPr>
            <a:r>
              <a:rPr b="1" lang="en-US"/>
              <a:t>Quantum computers: </a:t>
            </a:r>
            <a:r>
              <a:rPr lang="en-US"/>
              <a:t>quantum bit (“qubit”) logic (superposition of states between and including 0 and 1 until observed, then they “collapse” into a discrete state)</a:t>
            </a:r>
            <a:endParaRPr/>
          </a:p>
          <a:p>
            <a:pPr indent="-127000" lvl="0" marL="91440" rtl="0" algn="l">
              <a:lnSpc>
                <a:spcPct val="90000"/>
              </a:lnSpc>
              <a:spcBef>
                <a:spcPts val="1600"/>
              </a:spcBef>
              <a:spcAft>
                <a:spcPts val="0"/>
              </a:spcAft>
              <a:buSzPts val="2000"/>
              <a:buFont typeface="Arial"/>
              <a:buChar char="•"/>
            </a:pPr>
            <a:r>
              <a:rPr lang="en-US"/>
              <a:t> Classical computers have been used extensively to solve machine learning problems, but applied quantum computing is a relatively new and smaller space</a:t>
            </a:r>
            <a:endParaRPr/>
          </a:p>
          <a:p>
            <a:pPr indent="-127000" lvl="0" marL="91440" rtl="0" algn="l">
              <a:lnSpc>
                <a:spcPct val="90000"/>
              </a:lnSpc>
              <a:spcBef>
                <a:spcPts val="1400"/>
              </a:spcBef>
              <a:spcAft>
                <a:spcPts val="0"/>
              </a:spcAft>
              <a:buSzPts val="2000"/>
              <a:buFont typeface="Arial"/>
              <a:buChar char="•"/>
            </a:pPr>
            <a:r>
              <a:rPr lang="en-US"/>
              <a:t> </a:t>
            </a:r>
            <a:r>
              <a:rPr b="1" lang="en-US"/>
              <a:t>Question of interest:</a:t>
            </a:r>
            <a:r>
              <a:rPr lang="en-US"/>
              <a:t> Are quantum computing algorithms useful and practical for working with bioinformatics/genomics machine learning problems?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Introduction – Quantum Computing</a:t>
            </a:r>
            <a:endParaRPr/>
          </a:p>
        </p:txBody>
      </p:sp>
      <p:sp>
        <p:nvSpPr>
          <p:cNvPr id="120" name="Google Shape;120;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t> Quantum computing is very much in its infancy, but there have been strides from major companies such as IBM and Microsoft to open the field to interested individuals</a:t>
            </a:r>
            <a:endParaRPr/>
          </a:p>
          <a:p>
            <a:pPr indent="-182880" lvl="1" marL="384048" rtl="0" algn="l">
              <a:lnSpc>
                <a:spcPct val="90000"/>
              </a:lnSpc>
              <a:spcBef>
                <a:spcPts val="400"/>
              </a:spcBef>
              <a:spcAft>
                <a:spcPts val="0"/>
              </a:spcAft>
              <a:buSzPts val="1800"/>
              <a:buFont typeface="Arial"/>
              <a:buChar char="•"/>
            </a:pPr>
            <a:r>
              <a:rPr lang="en-US"/>
              <a:t>D-Wave Ocean</a:t>
            </a:r>
            <a:r>
              <a:rPr baseline="30000" lang="en-US" sz="2000"/>
              <a:t>2</a:t>
            </a:r>
            <a:endParaRPr/>
          </a:p>
          <a:p>
            <a:pPr indent="-182880" lvl="1" marL="384048" rtl="0" algn="l">
              <a:lnSpc>
                <a:spcPct val="90000"/>
              </a:lnSpc>
              <a:spcBef>
                <a:spcPts val="600"/>
              </a:spcBef>
              <a:spcAft>
                <a:spcPts val="0"/>
              </a:spcAft>
              <a:buSzPts val="1800"/>
              <a:buFont typeface="Arial"/>
              <a:buChar char="•"/>
            </a:pPr>
            <a:r>
              <a:rPr lang="en-US"/>
              <a:t>IBM Q</a:t>
            </a:r>
            <a:r>
              <a:rPr baseline="30000" lang="en-US"/>
              <a:t>3</a:t>
            </a:r>
            <a:r>
              <a:rPr baseline="30000" lang="en-US"/>
              <a:t> </a:t>
            </a:r>
            <a:r>
              <a:rPr lang="en-US"/>
              <a:t>(and Qiskit</a:t>
            </a:r>
            <a:r>
              <a:rPr baseline="30000" lang="en-US"/>
              <a:t>5</a:t>
            </a:r>
            <a:r>
              <a:rPr lang="en-US"/>
              <a:t>)</a:t>
            </a:r>
            <a:endParaRPr/>
          </a:p>
          <a:p>
            <a:pPr indent="-182880" lvl="1" marL="384048" rtl="0" algn="l">
              <a:lnSpc>
                <a:spcPct val="90000"/>
              </a:lnSpc>
              <a:spcBef>
                <a:spcPts val="600"/>
              </a:spcBef>
              <a:spcAft>
                <a:spcPts val="0"/>
              </a:spcAft>
              <a:buSzPts val="1800"/>
              <a:buFont typeface="Arial"/>
              <a:buChar char="•"/>
            </a:pPr>
            <a:r>
              <a:rPr lang="en-US"/>
              <a:t>Microsoft Q#</a:t>
            </a:r>
            <a:r>
              <a:rPr baseline="30000" lang="en-US"/>
              <a:t>4</a:t>
            </a:r>
            <a:endParaRPr/>
          </a:p>
          <a:p>
            <a:pPr indent="-127000" lvl="0" marL="91440" rtl="0" algn="l">
              <a:lnSpc>
                <a:spcPct val="90000"/>
              </a:lnSpc>
              <a:spcBef>
                <a:spcPts val="1600"/>
              </a:spcBef>
              <a:spcAft>
                <a:spcPts val="0"/>
              </a:spcAft>
              <a:buSzPts val="2000"/>
              <a:buFont typeface="Arial"/>
              <a:buChar char="•"/>
            </a:pPr>
            <a:r>
              <a:rPr lang="en-US"/>
              <a:t> For this project, I went with Qiskit</a:t>
            </a:r>
            <a:endParaRPr/>
          </a:p>
          <a:p>
            <a:pPr indent="-182880" lvl="1" marL="384048" rtl="0" algn="l">
              <a:lnSpc>
                <a:spcPct val="90000"/>
              </a:lnSpc>
              <a:spcBef>
                <a:spcPts val="400"/>
              </a:spcBef>
              <a:spcAft>
                <a:spcPts val="0"/>
              </a:spcAft>
              <a:buSzPts val="1800"/>
              <a:buFont typeface="Arial"/>
              <a:buChar char="•"/>
            </a:pPr>
            <a:r>
              <a:rPr lang="en-US"/>
              <a:t>Qiskit is a Python SDK designed to simulate quantum processes</a:t>
            </a:r>
            <a:endParaRPr/>
          </a:p>
          <a:p>
            <a:pPr indent="-182880" lvl="1" marL="384048" rtl="0" algn="l">
              <a:lnSpc>
                <a:spcPct val="90000"/>
              </a:lnSpc>
              <a:spcBef>
                <a:spcPts val="600"/>
              </a:spcBef>
              <a:spcAft>
                <a:spcPts val="0"/>
              </a:spcAft>
              <a:buSzPts val="1800"/>
              <a:buFont typeface="Arial"/>
              <a:buChar char="•"/>
            </a:pPr>
            <a:r>
              <a:rPr lang="en-US"/>
              <a:t>Allows ability to directly access physical quantum computers through IBM Q</a:t>
            </a:r>
            <a:endParaRPr/>
          </a:p>
          <a:p>
            <a:pPr indent="-182880" lvl="1" marL="384048" rtl="0" algn="l">
              <a:lnSpc>
                <a:spcPct val="90000"/>
              </a:lnSpc>
              <a:spcBef>
                <a:spcPts val="600"/>
              </a:spcBef>
              <a:spcAft>
                <a:spcPts val="0"/>
              </a:spcAft>
              <a:buSzPts val="1800"/>
              <a:buFont typeface="Arial"/>
              <a:buChar char="•"/>
            </a:pPr>
            <a:r>
              <a:rPr lang="en-US"/>
              <a:t>Includes OpenQASM</a:t>
            </a:r>
            <a:r>
              <a:rPr baseline="30000" lang="en-US"/>
              <a:t>6</a:t>
            </a:r>
            <a:r>
              <a:rPr lang="en-US"/>
              <a:t> (“Open Quantum Assembly Language”): implements quantum circuitry close to the hardware</a:t>
            </a:r>
            <a:endParaRPr/>
          </a:p>
        </p:txBody>
      </p:sp>
      <p:pic>
        <p:nvPicPr>
          <p:cNvPr descr="Programming a quantum computer: generating true random numbers" id="121" name="Google Shape;121;p3"/>
          <p:cNvPicPr preferRelativeResize="0"/>
          <p:nvPr/>
        </p:nvPicPr>
        <p:blipFill rotWithShape="1">
          <a:blip r:embed="rId3">
            <a:alphaModFix/>
          </a:blip>
          <a:srcRect b="0" l="0" r="0" t="0"/>
          <a:stretch/>
        </p:blipFill>
        <p:spPr>
          <a:xfrm>
            <a:off x="8796618" y="2628900"/>
            <a:ext cx="2857500"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Introduction – Quantum Computing</a:t>
            </a:r>
            <a:endParaRPr/>
          </a:p>
        </p:txBody>
      </p:sp>
      <p:sp>
        <p:nvSpPr>
          <p:cNvPr id="127" name="Google Shape;127;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t> There are not yet many options for testing quantum computing from a home computer, especially in the artificial intelligence/machine learning scene</a:t>
            </a:r>
            <a:endParaRPr/>
          </a:p>
          <a:p>
            <a:pPr indent="-127000" lvl="0" marL="91440" rtl="0" algn="l">
              <a:lnSpc>
                <a:spcPct val="90000"/>
              </a:lnSpc>
              <a:spcBef>
                <a:spcPts val="1400"/>
              </a:spcBef>
              <a:spcAft>
                <a:spcPts val="0"/>
              </a:spcAft>
              <a:buSzPts val="2000"/>
              <a:buFont typeface="Arial"/>
              <a:buChar char="•"/>
            </a:pPr>
            <a:r>
              <a:rPr lang="en-US"/>
              <a:t> However, Qiskit includes a </a:t>
            </a:r>
            <a:r>
              <a:rPr i="1" lang="en-US"/>
              <a:t>quantum support vector machine </a:t>
            </a:r>
            <a:r>
              <a:rPr lang="en-US"/>
              <a:t>(QSVM) algorithm, as well as a classical support vector machine (SVM) algorithm for reference</a:t>
            </a:r>
            <a:endParaRPr/>
          </a:p>
          <a:p>
            <a:pPr indent="-127000" lvl="0" marL="91440" rtl="0" algn="l">
              <a:lnSpc>
                <a:spcPct val="90000"/>
              </a:lnSpc>
              <a:spcBef>
                <a:spcPts val="1600"/>
              </a:spcBef>
              <a:spcAft>
                <a:spcPts val="0"/>
              </a:spcAft>
              <a:buSzPts val="2000"/>
              <a:buFont typeface="Arial"/>
              <a:buChar char="•"/>
            </a:pPr>
            <a:r>
              <a:rPr lang="en-US"/>
              <a:t> Qiskit is a very young project, and some of the documentation is lacking (blank pages, filler text, etc.)</a:t>
            </a:r>
            <a:endParaRPr/>
          </a:p>
          <a:p>
            <a:pPr indent="-182880" lvl="1" marL="384048" rtl="0" algn="l">
              <a:lnSpc>
                <a:spcPct val="90000"/>
              </a:lnSpc>
              <a:spcBef>
                <a:spcPts val="400"/>
              </a:spcBef>
              <a:spcAft>
                <a:spcPts val="0"/>
              </a:spcAft>
              <a:buSzPts val="1800"/>
              <a:buFont typeface="Arial"/>
              <a:buChar char="•"/>
            </a:pPr>
            <a:r>
              <a:rPr lang="en-US"/>
              <a:t>To learn about it, I recommend using a combination of articles, the official documentation, looking through the source code (publicly hosted on Github), and the official Qiskit tutorials</a:t>
            </a:r>
            <a:r>
              <a:rPr baseline="30000" lang="en-US"/>
              <a:t>8</a:t>
            </a:r>
            <a:endParaRPr/>
          </a:p>
          <a:p>
            <a:pPr indent="-127000" lvl="0" marL="91440" rtl="0" algn="l">
              <a:lnSpc>
                <a:spcPct val="90000"/>
              </a:lnSpc>
              <a:spcBef>
                <a:spcPts val="1600"/>
              </a:spcBef>
              <a:spcAft>
                <a:spcPts val="0"/>
              </a:spcAft>
              <a:buSzPts val="2000"/>
              <a:buFont typeface="Arial"/>
              <a:buChar char="•"/>
            </a:pPr>
            <a:r>
              <a:rPr lang="en-US"/>
              <a:t> More about quantum computing itself can be learned at Martin Giles’ writeup on MIT Technology Review titled </a:t>
            </a:r>
            <a:r>
              <a:rPr i="1" lang="en-US"/>
              <a:t>What Is a Quantum Computer?</a:t>
            </a:r>
            <a:r>
              <a:rPr baseline="30000" lang="en-US"/>
              <a:t>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Introduction – Quantum Computing</a:t>
            </a:r>
            <a:endParaRPr/>
          </a:p>
        </p:txBody>
      </p:sp>
      <p:sp>
        <p:nvSpPr>
          <p:cNvPr id="133" name="Google Shape;133;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t> The qubits in the system used for this project are “entangled” with each other</a:t>
            </a:r>
            <a:endParaRPr/>
          </a:p>
          <a:p>
            <a:pPr indent="-182880" lvl="1" marL="384048" rtl="0" algn="l">
              <a:lnSpc>
                <a:spcPct val="90000"/>
              </a:lnSpc>
              <a:spcBef>
                <a:spcPts val="400"/>
              </a:spcBef>
              <a:spcAft>
                <a:spcPts val="0"/>
              </a:spcAft>
              <a:buSzPts val="1800"/>
              <a:buFont typeface="Arial"/>
              <a:buChar char="•"/>
            </a:pPr>
            <a:r>
              <a:rPr lang="en-US"/>
              <a:t>Entanglement is characterized by a lack of independence among the components in a system</a:t>
            </a:r>
            <a:endParaRPr/>
          </a:p>
          <a:p>
            <a:pPr indent="-182880" lvl="1" marL="384048" rtl="0" algn="l">
              <a:lnSpc>
                <a:spcPct val="90000"/>
              </a:lnSpc>
              <a:spcBef>
                <a:spcPts val="600"/>
              </a:spcBef>
              <a:spcAft>
                <a:spcPts val="0"/>
              </a:spcAft>
              <a:buSzPts val="1800"/>
              <a:buFont typeface="Arial"/>
              <a:buChar char="•"/>
            </a:pPr>
            <a:r>
              <a:rPr lang="en-US"/>
              <a:t>In this project, the system is composed of two qubits</a:t>
            </a:r>
            <a:endParaRPr/>
          </a:p>
          <a:p>
            <a:pPr indent="-182880" lvl="1" marL="384048" rtl="0" algn="l">
              <a:lnSpc>
                <a:spcPct val="90000"/>
              </a:lnSpc>
              <a:spcBef>
                <a:spcPts val="600"/>
              </a:spcBef>
              <a:spcAft>
                <a:spcPts val="0"/>
              </a:spcAft>
              <a:buSzPts val="1800"/>
              <a:buFont typeface="Arial"/>
              <a:buChar char="•"/>
            </a:pPr>
            <a:r>
              <a:rPr lang="en-US"/>
              <a:t>Observing the state of one qubit provides information about the other</a:t>
            </a:r>
            <a:endParaRPr/>
          </a:p>
          <a:p>
            <a:pPr indent="-182880" lvl="1" marL="384048" rtl="0" algn="l">
              <a:lnSpc>
                <a:spcPct val="90000"/>
              </a:lnSpc>
              <a:spcBef>
                <a:spcPts val="600"/>
              </a:spcBef>
              <a:spcAft>
                <a:spcPts val="0"/>
              </a:spcAft>
              <a:buSzPts val="1800"/>
              <a:buFont typeface="Arial"/>
              <a:buChar char="•"/>
            </a:pPr>
            <a:r>
              <a:rPr lang="en-US"/>
              <a:t>Entanglement provides the groundwork for </a:t>
            </a:r>
            <a:r>
              <a:rPr i="1" lang="en-US"/>
              <a:t>topological</a:t>
            </a:r>
            <a:r>
              <a:rPr lang="en-US"/>
              <a:t> quantum computing</a:t>
            </a:r>
            <a:r>
              <a:rPr baseline="30000" lang="en-US"/>
              <a:t>9</a:t>
            </a:r>
            <a:r>
              <a:rPr lang="en-US"/>
              <a:t>, which is currently largely theoretical</a:t>
            </a:r>
            <a:endParaRPr/>
          </a:p>
          <a:p>
            <a:pPr indent="-182879" lvl="2" marL="566928" rtl="0" algn="l">
              <a:lnSpc>
                <a:spcPct val="90000"/>
              </a:lnSpc>
              <a:spcBef>
                <a:spcPts val="600"/>
              </a:spcBef>
              <a:spcAft>
                <a:spcPts val="0"/>
              </a:spcAft>
              <a:buSzPts val="1800"/>
              <a:buFont typeface="Arial"/>
              <a:buChar char="◦"/>
            </a:pPr>
            <a:r>
              <a:rPr lang="en-US"/>
              <a:t>However, much research is being performed in this field</a:t>
            </a:r>
            <a:endParaRPr/>
          </a:p>
          <a:p>
            <a:pPr indent="-182880" lvl="1" marL="384048" rtl="0" algn="l">
              <a:lnSpc>
                <a:spcPct val="90000"/>
              </a:lnSpc>
              <a:spcBef>
                <a:spcPts val="600"/>
              </a:spcBef>
              <a:spcAft>
                <a:spcPts val="0"/>
              </a:spcAft>
              <a:buSzPts val="1800"/>
              <a:buFont typeface="Arial"/>
              <a:buChar char="•"/>
            </a:pPr>
            <a:r>
              <a:rPr lang="en-US"/>
              <a:t>Entanglement is also harnessed for “quantum annealing,” another approach to quantum computing that minimizes an objective function</a:t>
            </a:r>
            <a:endParaRPr/>
          </a:p>
          <a:p>
            <a:pPr indent="-182880" lvl="1" marL="384048" rtl="0" algn="l">
              <a:lnSpc>
                <a:spcPct val="90000"/>
              </a:lnSpc>
              <a:spcBef>
                <a:spcPts val="600"/>
              </a:spcBef>
              <a:spcAft>
                <a:spcPts val="0"/>
              </a:spcAft>
              <a:buSzPts val="1800"/>
              <a:buFont typeface="Arial"/>
              <a:buChar char="•"/>
            </a:pPr>
            <a:r>
              <a:rPr lang="en-US"/>
              <a:t>The University of Minnesota has recently started researching topological quantum computing</a:t>
            </a:r>
            <a:r>
              <a:rPr baseline="30000" lang="en-US"/>
              <a:t>10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Data</a:t>
            </a:r>
            <a:endParaRPr/>
          </a:p>
        </p:txBody>
      </p:sp>
      <p:sp>
        <p:nvSpPr>
          <p:cNvPr id="139" name="Google Shape;139;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t> I applied the SVM algorithms to three datasets from the UCI Machine Learning Repository</a:t>
            </a:r>
            <a:r>
              <a:rPr baseline="30000" lang="en-US"/>
              <a:t>7</a:t>
            </a:r>
            <a:r>
              <a:rPr lang="en-US"/>
              <a:t>:</a:t>
            </a:r>
            <a:endParaRPr/>
          </a:p>
          <a:p>
            <a:pPr indent="-182880" lvl="1" marL="384048" rtl="0" algn="l">
              <a:spcBef>
                <a:spcPts val="600"/>
              </a:spcBef>
              <a:spcAft>
                <a:spcPts val="0"/>
              </a:spcAft>
              <a:buSzPts val="1800"/>
              <a:buAutoNum type="arabicPeriod"/>
            </a:pPr>
            <a:r>
              <a:rPr lang="en-US"/>
              <a:t>  </a:t>
            </a:r>
            <a:r>
              <a:rPr lang="en-US"/>
              <a:t>Ecoli: </a:t>
            </a:r>
            <a:r>
              <a:rPr lang="en-US" u="sng">
                <a:solidFill>
                  <a:schemeClr val="hlink"/>
                </a:solidFill>
                <a:hlinkClick r:id="rId3"/>
              </a:rPr>
              <a:t>https://archive.ics.uci.edu/ml/datasets/Ecoli</a:t>
            </a:r>
            <a:endParaRPr/>
          </a:p>
          <a:p>
            <a:pPr indent="-182880" lvl="1" marL="384048" rtl="0" algn="l">
              <a:spcBef>
                <a:spcPts val="600"/>
              </a:spcBef>
              <a:spcAft>
                <a:spcPts val="0"/>
              </a:spcAft>
              <a:buSzPts val="1800"/>
              <a:buAutoNum type="arabicPeriod"/>
            </a:pPr>
            <a:r>
              <a:rPr lang="en-US"/>
              <a:t>  </a:t>
            </a:r>
            <a:r>
              <a:rPr lang="en-US"/>
              <a:t>Yeast: </a:t>
            </a:r>
            <a:r>
              <a:rPr lang="en-US" u="sng">
                <a:solidFill>
                  <a:schemeClr val="hlink"/>
                </a:solidFill>
                <a:hlinkClick r:id="rId4"/>
              </a:rPr>
              <a:t>https://archive.ics.uci.edu/ml/datasets/Yeast</a:t>
            </a:r>
            <a:endParaRPr/>
          </a:p>
          <a:p>
            <a:pPr indent="-182880" lvl="1" marL="384048" rtl="0" algn="l">
              <a:spcBef>
                <a:spcPts val="600"/>
              </a:spcBef>
              <a:spcAft>
                <a:spcPts val="0"/>
              </a:spcAft>
              <a:buSzPts val="1800"/>
              <a:buAutoNum type="arabicPeriod"/>
            </a:pPr>
            <a:r>
              <a:rPr lang="en-US"/>
              <a:t>  Mouse Protein Expression: </a:t>
            </a:r>
            <a:r>
              <a:rPr lang="en-US" u="sng">
                <a:solidFill>
                  <a:schemeClr val="hlink"/>
                </a:solidFill>
                <a:hlinkClick r:id="rId5"/>
              </a:rPr>
              <a:t>https://archive.ics.uci.edu/ml/datasets/Mice+Protein+Expression</a:t>
            </a:r>
            <a:endParaRPr/>
          </a:p>
          <a:p>
            <a:pPr indent="-127000" lvl="0" marL="91440" rtl="0" algn="l">
              <a:lnSpc>
                <a:spcPct val="90000"/>
              </a:lnSpc>
              <a:spcBef>
                <a:spcPts val="1600"/>
              </a:spcBef>
              <a:spcAft>
                <a:spcPts val="0"/>
              </a:spcAft>
              <a:buSzPts val="2000"/>
              <a:buFont typeface="Arial"/>
              <a:buChar char="•"/>
            </a:pPr>
            <a:r>
              <a:rPr lang="en-US"/>
              <a:t> All of the above datasets have been previously used for classification training and testing with various methods, including (but certainly not limited to) various kernel SVM methods</a:t>
            </a:r>
            <a:endParaRPr/>
          </a:p>
        </p:txBody>
      </p:sp>
      <p:pic>
        <p:nvPicPr>
          <p:cNvPr descr="https://archive.ics.uci.edu/ml/assets/logo.gif" id="140" name="Google Shape;140;p6"/>
          <p:cNvPicPr preferRelativeResize="0"/>
          <p:nvPr/>
        </p:nvPicPr>
        <p:blipFill rotWithShape="1">
          <a:blip r:embed="rId6">
            <a:alphaModFix/>
          </a:blip>
          <a:srcRect b="0" l="0" r="0" t="0"/>
          <a:stretch/>
        </p:blipFill>
        <p:spPr>
          <a:xfrm>
            <a:off x="1287331" y="4505588"/>
            <a:ext cx="2542392" cy="8209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Data</a:t>
            </a:r>
            <a:endParaRPr/>
          </a:p>
        </p:txBody>
      </p:sp>
      <p:sp>
        <p:nvSpPr>
          <p:cNvPr id="146" name="Google Shape;146;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t> I reduced the dimensionality of each dataset using principal component analysis to match the number of qubits used in quantum algorithm (2 qubits; 2 dimensions)</a:t>
            </a:r>
            <a:endParaRPr/>
          </a:p>
          <a:p>
            <a:pPr indent="-127000" lvl="0" marL="91440" rtl="0" algn="l">
              <a:lnSpc>
                <a:spcPct val="90000"/>
              </a:lnSpc>
              <a:spcBef>
                <a:spcPts val="1400"/>
              </a:spcBef>
              <a:spcAft>
                <a:spcPts val="0"/>
              </a:spcAft>
              <a:buSzPts val="2000"/>
              <a:buFont typeface="Arial"/>
              <a:buChar char="•"/>
            </a:pPr>
            <a:r>
              <a:rPr lang="en-US"/>
              <a:t> The entire datasets are used to build a model for each algorithm (QSVM and SVM with RBF kernel)</a:t>
            </a:r>
            <a:endParaRPr/>
          </a:p>
          <a:p>
            <a:pPr indent="-182880" lvl="1" marL="384048" rtl="0" algn="l">
              <a:lnSpc>
                <a:spcPct val="90000"/>
              </a:lnSpc>
              <a:spcBef>
                <a:spcPts val="400"/>
              </a:spcBef>
              <a:spcAft>
                <a:spcPts val="0"/>
              </a:spcAft>
              <a:buSzPts val="1800"/>
              <a:buFont typeface="Arial"/>
              <a:buChar char="•"/>
            </a:pPr>
            <a:r>
              <a:rPr lang="en-US"/>
              <a:t>70% training data split, 30% testing split to analyze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8"/>
          <p:cNvPicPr preferRelativeResize="0"/>
          <p:nvPr/>
        </p:nvPicPr>
        <p:blipFill>
          <a:blip r:embed="rId3">
            <a:alphaModFix/>
          </a:blip>
          <a:stretch>
            <a:fillRect/>
          </a:stretch>
        </p:blipFill>
        <p:spPr>
          <a:xfrm>
            <a:off x="152399" y="2390537"/>
            <a:ext cx="11887201" cy="2684563"/>
          </a:xfrm>
          <a:prstGeom prst="rect">
            <a:avLst/>
          </a:prstGeom>
          <a:noFill/>
          <a:ln>
            <a:noFill/>
          </a:ln>
        </p:spPr>
      </p:pic>
      <p:sp>
        <p:nvSpPr>
          <p:cNvPr id="152" name="Google Shape;15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Data – Visualization (PCA-dim. Reduced)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Experiments</a:t>
            </a:r>
            <a:endParaRPr/>
          </a:p>
        </p:txBody>
      </p:sp>
      <p:sp>
        <p:nvSpPr>
          <p:cNvPr id="158" name="Google Shape;158;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u="sng"/>
              <a:t>Applying QSVM</a:t>
            </a:r>
            <a:endParaRPr/>
          </a:p>
          <a:p>
            <a:pPr indent="-127000" lvl="0" marL="91440" rtl="0" algn="l">
              <a:lnSpc>
                <a:spcPct val="90000"/>
              </a:lnSpc>
              <a:spcBef>
                <a:spcPts val="1400"/>
              </a:spcBef>
              <a:spcAft>
                <a:spcPts val="0"/>
              </a:spcAft>
              <a:buSzPts val="2000"/>
              <a:buFont typeface="Arial"/>
              <a:buChar char="•"/>
            </a:pPr>
            <a:r>
              <a:rPr b="1" lang="en-US"/>
              <a:t> </a:t>
            </a:r>
            <a:r>
              <a:rPr lang="en-US"/>
              <a:t>QSVM uses a quantum processor to directly estimate the kernel in the feature space</a:t>
            </a:r>
            <a:endParaRPr/>
          </a:p>
          <a:p>
            <a:pPr indent="-127000" lvl="0" marL="91440" rtl="0" algn="l">
              <a:lnSpc>
                <a:spcPct val="90000"/>
              </a:lnSpc>
              <a:spcBef>
                <a:spcPts val="1400"/>
              </a:spcBef>
              <a:spcAft>
                <a:spcPts val="0"/>
              </a:spcAft>
              <a:buSzPts val="2000"/>
              <a:buFont typeface="Arial"/>
              <a:buChar char="•"/>
            </a:pPr>
            <a:r>
              <a:rPr b="1" lang="en-US"/>
              <a:t> </a:t>
            </a:r>
            <a:r>
              <a:rPr lang="en-US"/>
              <a:t>I used the built-in simulator (QASM simulator) for code portability, but an IBM Q physical backend could be used instead (should produce similar results, possibly faster processing speed depending on cloud queue) – using a physical backend is explained at the Qiskit IBMQ Provider Github repository</a:t>
            </a:r>
            <a:r>
              <a:rPr baseline="30000" lang="en-US"/>
              <a:t>11</a:t>
            </a:r>
            <a:br>
              <a:rPr lang="en-US"/>
            </a:br>
            <a:endParaRPr/>
          </a:p>
          <a:p>
            <a:pPr indent="0" lvl="0" marL="0" rtl="0" algn="l">
              <a:lnSpc>
                <a:spcPct val="90000"/>
              </a:lnSpc>
              <a:spcBef>
                <a:spcPts val="1400"/>
              </a:spcBef>
              <a:spcAft>
                <a:spcPts val="0"/>
              </a:spcAft>
              <a:buSzPts val="2000"/>
              <a:buNone/>
            </a:pPr>
            <a:r>
              <a:rPr b="1" lang="en-US"/>
              <a:t>  </a:t>
            </a:r>
            <a:r>
              <a:rPr b="1" lang="en-US" u="sng"/>
              <a:t>Applying SVM</a:t>
            </a:r>
            <a:endParaRPr/>
          </a:p>
          <a:p>
            <a:pPr indent="-127000" lvl="0" marL="91440" rtl="0" algn="l">
              <a:lnSpc>
                <a:spcPct val="90000"/>
              </a:lnSpc>
              <a:spcBef>
                <a:spcPts val="1400"/>
              </a:spcBef>
              <a:spcAft>
                <a:spcPts val="0"/>
              </a:spcAft>
              <a:buSzPts val="2000"/>
              <a:buFont typeface="Arial"/>
              <a:buChar char="•"/>
            </a:pPr>
            <a:r>
              <a:rPr b="1" lang="en-US"/>
              <a:t> </a:t>
            </a:r>
            <a:r>
              <a:rPr lang="en-US"/>
              <a:t>SVM includes RBF kernel built-in</a:t>
            </a:r>
            <a:endParaRPr/>
          </a:p>
          <a:p>
            <a:pPr indent="-127000" lvl="0" marL="91440" rtl="0" algn="l">
              <a:lnSpc>
                <a:spcPct val="90000"/>
              </a:lnSpc>
              <a:spcBef>
                <a:spcPts val="1400"/>
              </a:spcBef>
              <a:spcAft>
                <a:spcPts val="0"/>
              </a:spcAft>
              <a:buSzPts val="2000"/>
              <a:buFont typeface="Arial"/>
              <a:buChar char="•"/>
            </a:pPr>
            <a:r>
              <a:rPr lang="en-US"/>
              <a:t> I used this algorithm as a reference to check the performance and output of QSVM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2019-05-10T01:45:06Z</dcterms:created>
  <dc:creator>Brian A Cooper</dc:creator>
</cp:coreProperties>
</file>